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951" r:id="rId4"/>
    <p:sldMasterId id="2147486899" r:id="rId5"/>
    <p:sldMasterId id="2147486843" r:id="rId6"/>
    <p:sldMasterId id="2147486871" r:id="rId7"/>
    <p:sldMasterId id="2147483660" r:id="rId8"/>
    <p:sldMasterId id="2147486923" r:id="rId9"/>
    <p:sldMasterId id="2147483747" r:id="rId10"/>
    <p:sldMasterId id="2147486975" r:id="rId11"/>
  </p:sldMasterIdLst>
  <p:notesMasterIdLst>
    <p:notesMasterId r:id="rId98"/>
  </p:notesMasterIdLst>
  <p:sldIdLst>
    <p:sldId id="2147481299" r:id="rId12"/>
    <p:sldId id="2147481238" r:id="rId13"/>
    <p:sldId id="2147481085" r:id="rId14"/>
    <p:sldId id="2147481290" r:id="rId15"/>
    <p:sldId id="2147481298" r:id="rId16"/>
    <p:sldId id="2147481267" r:id="rId17"/>
    <p:sldId id="2147481296" r:id="rId18"/>
    <p:sldId id="2147481268" r:id="rId19"/>
    <p:sldId id="2147481269" r:id="rId20"/>
    <p:sldId id="2147481270" r:id="rId21"/>
    <p:sldId id="263" r:id="rId22"/>
    <p:sldId id="2147481292" r:id="rId23"/>
    <p:sldId id="2147481229" r:id="rId24"/>
    <p:sldId id="2147480301" r:id="rId25"/>
    <p:sldId id="2147480540" r:id="rId26"/>
    <p:sldId id="2147481251" r:id="rId27"/>
    <p:sldId id="2147481295" r:id="rId28"/>
    <p:sldId id="2147481252" r:id="rId29"/>
    <p:sldId id="2147481253" r:id="rId30"/>
    <p:sldId id="2147481254" r:id="rId31"/>
    <p:sldId id="2147481125" r:id="rId32"/>
    <p:sldId id="2147481294" r:id="rId33"/>
    <p:sldId id="2147481234" r:id="rId34"/>
    <p:sldId id="2147481255" r:id="rId35"/>
    <p:sldId id="2147481257" r:id="rId36"/>
    <p:sldId id="2147481128" r:id="rId37"/>
    <p:sldId id="2147481291" r:id="rId38"/>
    <p:sldId id="2147481258" r:id="rId39"/>
    <p:sldId id="2147481259" r:id="rId40"/>
    <p:sldId id="2147481260" r:id="rId41"/>
    <p:sldId id="2147481133" r:id="rId42"/>
    <p:sldId id="2147481300" r:id="rId43"/>
    <p:sldId id="2147481261" r:id="rId44"/>
    <p:sldId id="2147481262" r:id="rId45"/>
    <p:sldId id="2147481285" r:id="rId46"/>
    <p:sldId id="2147481281" r:id="rId47"/>
    <p:sldId id="2147481297" r:id="rId48"/>
    <p:sldId id="2147481264" r:id="rId49"/>
    <p:sldId id="2147481265" r:id="rId50"/>
    <p:sldId id="2147481266" r:id="rId51"/>
    <p:sldId id="2147481342" r:id="rId52"/>
    <p:sldId id="2147481343" r:id="rId53"/>
    <p:sldId id="2147481345" r:id="rId54"/>
    <p:sldId id="2147481279" r:id="rId55"/>
    <p:sldId id="2147481286" r:id="rId56"/>
    <p:sldId id="2147481344" r:id="rId57"/>
    <p:sldId id="2147481301" r:id="rId58"/>
    <p:sldId id="2147481346" r:id="rId59"/>
    <p:sldId id="2147481347" r:id="rId60"/>
    <p:sldId id="2147481348" r:id="rId61"/>
    <p:sldId id="2147481349" r:id="rId62"/>
    <p:sldId id="2147481293" r:id="rId63"/>
    <p:sldId id="2147481302" r:id="rId64"/>
    <p:sldId id="2147481350" r:id="rId65"/>
    <p:sldId id="2147481351" r:id="rId66"/>
    <p:sldId id="2147481352" r:id="rId67"/>
    <p:sldId id="2147481288" r:id="rId68"/>
    <p:sldId id="2147481353" r:id="rId69"/>
    <p:sldId id="2147481304" r:id="rId70"/>
    <p:sldId id="2147481354" r:id="rId71"/>
    <p:sldId id="2147481278" r:id="rId72"/>
    <p:sldId id="2147481282" r:id="rId73"/>
    <p:sldId id="2147481289" r:id="rId74"/>
    <p:sldId id="2147481355" r:id="rId75"/>
    <p:sldId id="2147481305" r:id="rId76"/>
    <p:sldId id="2147481356" r:id="rId77"/>
    <p:sldId id="2147481357" r:id="rId78"/>
    <p:sldId id="2147481284" r:id="rId79"/>
    <p:sldId id="2147481358" r:id="rId80"/>
    <p:sldId id="2147481359" r:id="rId81"/>
    <p:sldId id="2147481287" r:id="rId82"/>
    <p:sldId id="2147481228" r:id="rId83"/>
    <p:sldId id="2147481271" r:id="rId84"/>
    <p:sldId id="2147481230" r:id="rId85"/>
    <p:sldId id="2147481272" r:id="rId86"/>
    <p:sldId id="2147481273" r:id="rId87"/>
    <p:sldId id="2147481242" r:id="rId88"/>
    <p:sldId id="2147481280" r:id="rId89"/>
    <p:sldId id="2147481245" r:id="rId90"/>
    <p:sldId id="2147481274" r:id="rId91"/>
    <p:sldId id="2147481247" r:id="rId92"/>
    <p:sldId id="2147481275" r:id="rId93"/>
    <p:sldId id="2147481250" r:id="rId94"/>
    <p:sldId id="2147481276" r:id="rId95"/>
    <p:sldId id="2147481277" r:id="rId96"/>
    <p:sldId id="214748022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44514648-AFC2-47EB-AC48-90AE4D1BB2E3}">
          <p14:sldIdLst>
            <p14:sldId id="2147481299"/>
            <p14:sldId id="2147481238"/>
            <p14:sldId id="2147481085"/>
            <p14:sldId id="2147481290"/>
            <p14:sldId id="2147481298"/>
          </p14:sldIdLst>
        </p14:section>
        <p14:section name="AI for Executives" id="{C0336A8E-E26E-4F1F-A1CA-510F49EFB40B}">
          <p14:sldIdLst>
            <p14:sldId id="2147481267"/>
            <p14:sldId id="2147481296"/>
            <p14:sldId id="2147481268"/>
            <p14:sldId id="2147481269"/>
            <p14:sldId id="2147481270"/>
          </p14:sldIdLst>
        </p14:section>
        <p14:section name="AI for HR" id="{5C207AC1-04E4-41A8-9213-CA0E06D643AF}">
          <p14:sldIdLst>
            <p14:sldId id="263"/>
            <p14:sldId id="2147481292"/>
            <p14:sldId id="2147481229"/>
            <p14:sldId id="2147480301"/>
            <p14:sldId id="2147480540"/>
          </p14:sldIdLst>
        </p14:section>
        <p14:section name="AI for Operations" id="{337D356C-7522-43B6-AC19-2EF818BCD895}">
          <p14:sldIdLst>
            <p14:sldId id="2147481251"/>
            <p14:sldId id="2147481295"/>
            <p14:sldId id="2147481252"/>
            <p14:sldId id="2147481253"/>
            <p14:sldId id="2147481254"/>
          </p14:sldIdLst>
        </p14:section>
        <p14:section name="AI for Sales" id="{D88AD028-F4D9-422F-A0B9-FF6948D617F8}">
          <p14:sldIdLst>
            <p14:sldId id="2147481125"/>
            <p14:sldId id="2147481294"/>
            <p14:sldId id="2147481234"/>
            <p14:sldId id="2147481255"/>
            <p14:sldId id="2147481257"/>
          </p14:sldIdLst>
        </p14:section>
        <p14:section name="AI for Marketing" id="{8D5FE4BF-C205-4B00-911C-733BE6EABD33}">
          <p14:sldIdLst>
            <p14:sldId id="2147481128"/>
            <p14:sldId id="2147481291"/>
            <p14:sldId id="2147481258"/>
            <p14:sldId id="2147481259"/>
            <p14:sldId id="2147481260"/>
          </p14:sldIdLst>
        </p14:section>
        <p14:section name="AI for Finance" id="{6C097A5B-E18B-4ED8-B8C0-9A7ED3A0F021}">
          <p14:sldIdLst>
            <p14:sldId id="2147481133"/>
            <p14:sldId id="2147481300"/>
            <p14:sldId id="2147481261"/>
            <p14:sldId id="2147481262"/>
            <p14:sldId id="2147481285"/>
          </p14:sldIdLst>
        </p14:section>
        <p14:section name="AI for IT" id="{99EE9618-1BCB-498B-BD6F-585A1C408961}">
          <p14:sldIdLst>
            <p14:sldId id="2147481281"/>
            <p14:sldId id="2147481297"/>
            <p14:sldId id="2147481264"/>
            <p14:sldId id="2147481265"/>
            <p14:sldId id="2147481266"/>
          </p14:sldIdLst>
        </p14:section>
        <p14:section name="AI for Banks and Cooperatives" id="{1B1FB26C-7C8F-4499-B725-82D9689C18B6}">
          <p14:sldIdLst>
            <p14:sldId id="2147481342"/>
            <p14:sldId id="2147481343"/>
            <p14:sldId id="2147481345"/>
            <p14:sldId id="2147481279"/>
            <p14:sldId id="2147481286"/>
            <p14:sldId id="2147481344"/>
          </p14:sldIdLst>
        </p14:section>
        <p14:section name="AI for Retail" id="{212361A7-BB5D-4F55-9183-58F3C52AF302}">
          <p14:sldIdLst>
            <p14:sldId id="2147481301"/>
            <p14:sldId id="2147481346"/>
            <p14:sldId id="2147481347"/>
            <p14:sldId id="2147481348"/>
            <p14:sldId id="2147481349"/>
            <p14:sldId id="2147481293"/>
          </p14:sldIdLst>
        </p14:section>
        <p14:section name="AI for Insurance" id="{9268E770-0B67-4561-8283-9B9D0D622F36}">
          <p14:sldIdLst>
            <p14:sldId id="2147481302"/>
            <p14:sldId id="2147481350"/>
            <p14:sldId id="2147481351"/>
            <p14:sldId id="2147481352"/>
            <p14:sldId id="2147481288"/>
            <p14:sldId id="2147481353"/>
          </p14:sldIdLst>
        </p14:section>
        <p14:section name="AI for Health" id="{E562A3C4-C59D-4858-901D-1065B2904E40}">
          <p14:sldIdLst>
            <p14:sldId id="2147481304"/>
            <p14:sldId id="2147481354"/>
            <p14:sldId id="2147481278"/>
            <p14:sldId id="2147481282"/>
            <p14:sldId id="2147481289"/>
            <p14:sldId id="2147481355"/>
          </p14:sldIdLst>
        </p14:section>
        <p14:section name="AI for Manufacturing" id="{94D53030-4446-4603-AF37-F1E8A3DDB6C6}">
          <p14:sldIdLst>
            <p14:sldId id="2147481305"/>
            <p14:sldId id="2147481356"/>
            <p14:sldId id="2147481357"/>
            <p14:sldId id="2147481284"/>
            <p14:sldId id="2147481358"/>
            <p14:sldId id="2147481359"/>
          </p14:sldIdLst>
        </p14:section>
        <p14:section name="How to use by app" id="{062AD3C5-06C8-4ADC-9E1D-FD8019E26066}">
          <p14:sldIdLst>
            <p14:sldId id="2147481287"/>
            <p14:sldId id="2147481228"/>
            <p14:sldId id="2147481271"/>
            <p14:sldId id="2147481230"/>
            <p14:sldId id="2147481272"/>
            <p14:sldId id="2147481273"/>
            <p14:sldId id="2147481242"/>
            <p14:sldId id="2147481280"/>
            <p14:sldId id="2147481245"/>
            <p14:sldId id="2147481274"/>
            <p14:sldId id="2147481247"/>
            <p14:sldId id="2147481275"/>
            <p14:sldId id="2147481250"/>
            <p14:sldId id="2147481276"/>
            <p14:sldId id="2147481277"/>
            <p14:sldId id="21474802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FD0312-86BD-24E5-ACF2-DFD034FB0A24}" name="Steve Halperin (DAVES ASSOCIATES)" initials="SH" userId="S::v-sthalperin@microsoft.com::04a18b7f-2d92-4c69-b378-e604a53cd536" providerId="AD"/>
  <p188:author id="{2B8C641D-87BF-FB0C-AC85-E59E7F0828EE}" name="Melissa Jassir" initials="MJ" userId="S::mejassir@microsoft.com::71a9fc89-e769-447e-9bcd-3dccb50b5b2b" providerId="AD"/>
  <p188:author id="{7065D22C-2D37-1CEA-9BC0-578195C57434}" name="Connie Welsh" initials="CW" userId="S::cowelsh@microsoft.com::fc8995c5-1229-424a-b317-67f5e4b8987d" providerId="AD"/>
  <p188:author id="{46AB482D-5595-1154-43BC-A510D4B1EB8A}" name="Kevin Sherman" initials="KS" userId="S::kesher@microsoft.com::11537481-18d7-46c1-b715-48cd13b95958" providerId="AD"/>
  <p188:author id="{389A7530-B993-F476-BCF9-D93AAE38B9D5}" name="Christine Wollin" initials="CW" userId="S::christine.wollin_unifyconsulting.com#ext#@microsoft.onmicrosoft.com::fdd9009e-bc19-4263-be6b-efe5f099111d" providerId="AD"/>
  <p188:author id="{42827239-A550-492D-1576-CE1DCACE4914}" name="Daryl Schaal" initials="DS" userId="S::v-darsch@microsoft.com::a951ecaa-969a-4477-a8c9-df0dfa026182" providerId="AD"/>
  <p188:author id="{738BA68B-CFE6-56D8-04E4-52398B7D52EB}" name="Christine Wollin (Unify Consulting LLC)" initials="CL" userId="S::v-chwollin@microsoft.com::143ca00e-dd8a-4e0b-a98c-bceb622960bd" providerId="AD"/>
  <p188:author id="{F2709498-A04C-E0B7-6180-202D121EF24A}" name="Mike Bennett" initials="MB" userId="S::mibennet@microsoft.com::5407ebdc-0b12-45bd-bd0c-572d036e4581" providerId="AD"/>
  <p188:author id="{1D6AE3C9-7784-4639-6B30-49D97DB97BFD}" name="Michelle Gilbert (SHE/HER)" initials="M(" userId="S::migilber@microsoft.com::bbb37cf5-0261-4ff8-8945-04e3d1a26849" providerId="AD"/>
  <p188:author id="{69BEC3DF-4BCF-1C02-A4E1-2FCE865F505C}" name="Cynthia Johnson" initials="CJ" userId="S::cyjohnso@microsoft.com::bc2f0021-774b-4fb2-9d55-c3348f4105f5" providerId="AD"/>
  <p188:author id="{FF727BEE-10E8-8830-F3EB-01B2BE234F1C}" name="Staci Mildenberger" initials="SM" userId="S::stmilden@microsoft.com::1e3a07e5-21f3-4446-bfcc-6cb46c33632c" providerId="AD"/>
  <p188:author id="{4B9284EF-ADC3-F952-7A16-9EDB86F88ECC}" name="Stephanie Torres" initials="ST" userId="S::stetorres@microsoft.com::150e178f-6f80-448b-a4ef-17d8d06c02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BFA"/>
    <a:srgbClr val="D59ED7"/>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726F3-D230-F9C5-F9BB-8EFD4CB51DF0}" v="27" dt="2024-03-31T00:45:43.334"/>
    <p1510:client id="{DAD253A5-A061-47F2-8714-F384EDAD4EDE}" v="475" dt="2024-03-31T19:50:50.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28"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29A3-C04C-42D6-A074-CCA217A9D5AE}" type="datetimeFigureOut">
              <a:t>02/05/2024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1593-9580-4FDD-9A43-3AD3280ED2DC}" type="slidenum">
              <a:t>‹Nº›</a:t>
            </a:fld>
            <a:endParaRPr lang="en-US"/>
          </a:p>
        </p:txBody>
      </p:sp>
    </p:spTree>
    <p:extLst>
      <p:ext uri="{BB962C8B-B14F-4D97-AF65-F5344CB8AC3E}">
        <p14:creationId xmlns:p14="http://schemas.microsoft.com/office/powerpoint/2010/main" val="412423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u="none" strike="noStrike">
                <a:solidFill>
                  <a:srgbClr val="000000"/>
                </a:solidFill>
                <a:effectLst/>
                <a:latin typeface="Calibri" panose="020F0502020204030204" pitchFamily="34" charset="0"/>
              </a:rPr>
              <a:t>Based on our research, 64% of employees don’t have enough time or energy to do their job. </a:t>
            </a:r>
            <a:r>
              <a:rPr lang="en-US" sz="1100" b="0" i="0">
                <a:solidFill>
                  <a:srgbClr val="000000"/>
                </a:solidFill>
                <a:effectLst/>
                <a:latin typeface="Calibri" panose="020F0502020204030204" pitchFamily="34" charset="0"/>
              </a:rPr>
              <a:t>​</a:t>
            </a:r>
          </a:p>
          <a:p>
            <a:pPr algn="l" rtl="0" fontAlgn="base"/>
            <a:endParaRPr lang="en-US" sz="1100" b="0" i="0">
              <a:solidFill>
                <a:srgbClr val="000000"/>
              </a:solidFill>
              <a:effectLst/>
              <a:latin typeface="Calibri" panose="020F0502020204030204" pitchFamily="34" charset="0"/>
            </a:endParaRPr>
          </a:p>
          <a:p>
            <a:r>
              <a:rPr lang="en-US" sz="1100"/>
              <a:t>Over the past few years, the pace and volume of work have only increased. On a given workday, our heaviest users search for what they need 18 times, receive over 250 Outlook emails, and send or read nearly 150 Teams chats.</a:t>
            </a:r>
            <a:br>
              <a:rPr lang="en-US" sz="1100">
                <a:cs typeface="+mn-lt"/>
              </a:rPr>
            </a:br>
            <a:r>
              <a:rPr lang="en-US" sz="1100"/>
              <a:t>1 Teams users globally are in three times more meetings each week than they were in 2020.</a:t>
            </a:r>
            <a:br>
              <a:rPr lang="en-US" sz="1100">
                <a:cs typeface="+mn-lt"/>
              </a:rPr>
            </a:br>
            <a:r>
              <a:rPr lang="en-US" sz="1100"/>
              <a:t>2 And on Windows, some people use 11 apps in a single day to get their work done.</a:t>
            </a:r>
          </a:p>
          <a:p>
            <a:endParaRPr lang="en-US" sz="1100"/>
          </a:p>
          <a:p>
            <a:pPr algn="l"/>
            <a:r>
              <a:rPr lang="en-US" sz="1100" b="0" i="0" baseline="30000">
                <a:solidFill>
                  <a:srgbClr val="000000"/>
                </a:solidFill>
                <a:effectLst/>
                <a:latin typeface="Segoe UI" panose="020B0502040204020203" pitchFamily="34" charset="0"/>
              </a:rPr>
              <a:t>1</a:t>
            </a:r>
            <a:r>
              <a:rPr lang="en-US" sz="1100" b="0" i="0">
                <a:solidFill>
                  <a:srgbClr val="000000"/>
                </a:solidFill>
                <a:effectLst/>
                <a:latin typeface="Segoe UI" panose="020B0502040204020203" pitchFamily="34" charset="0"/>
              </a:rPr>
              <a:t> </a:t>
            </a:r>
            <a:r>
              <a:rPr lang="en-US" sz="1100" b="0" i="1">
                <a:solidFill>
                  <a:srgbClr val="000000"/>
                </a:solidFill>
                <a:effectLst/>
                <a:latin typeface="Segoe UI" panose="020B0502040204020203" pitchFamily="34" charset="0"/>
              </a:rPr>
              <a:t>Data represents top 20 percent of users by volume of searches across M365 services, emails received, and sent and read chats in Teams, respectively</a:t>
            </a:r>
            <a:r>
              <a:rPr lang="en-US" sz="1100" b="0" i="0">
                <a:solidFill>
                  <a:srgbClr val="000000"/>
                </a:solidFill>
                <a:effectLst/>
                <a:latin typeface="Segoe UI" panose="020B0502040204020203" pitchFamily="34" charset="0"/>
              </a:rPr>
              <a:t> </a:t>
            </a:r>
          </a:p>
          <a:p>
            <a:pPr algn="l"/>
            <a:r>
              <a:rPr lang="en-US" sz="1100" b="0" i="1" baseline="30000">
                <a:solidFill>
                  <a:srgbClr val="000000"/>
                </a:solidFill>
                <a:effectLst/>
                <a:latin typeface="Segoe UI" panose="020B0502040204020203" pitchFamily="34" charset="0"/>
              </a:rPr>
              <a:t>2</a:t>
            </a:r>
            <a:r>
              <a:rPr lang="en-US" sz="1100" b="0" i="1">
                <a:solidFill>
                  <a:srgbClr val="000000"/>
                </a:solidFill>
                <a:effectLst/>
                <a:latin typeface="Segoe UI" panose="020B0502040204020203" pitchFamily="34" charset="0"/>
              </a:rPr>
              <a:t> Microsoft annual Work Trend Index 2023</a:t>
            </a:r>
            <a:endParaRPr lang="en-US" sz="1100" b="0" i="0">
              <a:solidFill>
                <a:srgbClr val="000000"/>
              </a:solidFill>
              <a:effectLst/>
              <a:latin typeface="Segoe UI" panose="020B0502040204020203" pitchFamily="34" charset="0"/>
            </a:endParaRPr>
          </a:p>
          <a:p>
            <a:pPr algn="l" rtl="0" fontAlgn="base"/>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And the primary causes of this time and energy drain are things like searching for information and navigating inefficient meetings.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Employees reported spending nearly 60% of their time on communicating and coordinating, leaving just 40% for creation, deep thinking and collaboration.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​The volume of data, emails and chats has outpaced our ability to process it all. We call it digital debt.</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Every minute spent managing this digital debt is a minute not spent on creative work. In a world where creativity is the new productivity, digital debt is more than an inconvenience – it’s impacting business.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pPr algn="l" rtl="0" fontAlgn="base"/>
            <a:r>
              <a:rPr lang="en-US" sz="1100" b="0" i="0" u="none" strike="noStrike">
                <a:solidFill>
                  <a:srgbClr val="000000"/>
                </a:solidFill>
                <a:effectLst/>
                <a:latin typeface="Calibri" panose="020F0502020204030204" pitchFamily="34" charset="0"/>
              </a:rPr>
              <a:t> </a:t>
            </a:r>
            <a:r>
              <a:rPr lang="en-US" sz="1100" b="0" i="0">
                <a:solidFill>
                  <a:srgbClr val="000000"/>
                </a:solidFill>
                <a:effectLst/>
                <a:latin typeface="Calibri" panose="020F0502020204030204" pitchFamily="34" charset="0"/>
              </a:rPr>
              <a:t>​</a:t>
            </a:r>
            <a:endParaRPr lang="en-US" sz="1100" b="0" i="0">
              <a:solidFill>
                <a:srgbClr val="444444"/>
              </a:solidFill>
              <a:effectLst/>
              <a:latin typeface="Calibri" panose="020F0502020204030204"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2024-05-02 7:13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6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8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7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44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endParaRPr lang="en-US" sz="18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58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1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7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6431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0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29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25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pPr algn="l">
              <a:buFont typeface="Arial" panose="020B0604020202020204" pitchFamily="34" charset="0"/>
              <a:buChar char="•"/>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67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3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094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7980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95206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50073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039074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21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5909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9574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6573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8516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0387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7086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03780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83552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29813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75728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15583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72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921639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588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7632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73082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2454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022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48193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22269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879986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4792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7215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79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6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defTabSz="942289">
              <a:defRPr/>
            </a:pPr>
            <a:endParaRPr lang="en-US">
              <a:cs typeface="Calibri"/>
            </a:endParaRPr>
          </a:p>
          <a:p>
            <a:pPr defTabSz="942289">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52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532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88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321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71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731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561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186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506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7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942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06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69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7.emf"/></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4" Type="http://schemas.openxmlformats.org/officeDocument/2006/relationships/image" Target="../media/image50.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55.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54443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186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7498446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9361972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583254"/>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3890740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79387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3115120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34443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3313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45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53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2905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839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786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368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14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6731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1334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77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726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473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905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994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956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63176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09203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2884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363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3961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0859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806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41387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81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091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7745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655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844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187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9705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685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8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3003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186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1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03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260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42291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0955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68762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321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12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858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281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3152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75681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54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8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046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6711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4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1062842"/>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2316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62366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3240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383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45006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5886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2456653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81250722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6867480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897817129"/>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779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435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438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34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50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691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260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772651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80D6874-4396-4B68-B84F-70CDA8B3AE91}"/>
              </a:ext>
              <a:ext uri="{C183D7F6-B498-43B3-948B-1728B52AA6E4}">
                <adec:decorative xmlns:adec="http://schemas.microsoft.com/office/drawing/2017/decorative" val="1"/>
              </a:ext>
            </a:extLst>
          </p:cNvPr>
          <p:cNvSpPr/>
          <p:nvPr userDrawn="1"/>
        </p:nvSpPr>
        <p:spPr bwMode="auto">
          <a:xfrm>
            <a:off x="10807700" y="0"/>
            <a:ext cx="1384300" cy="6858000"/>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Media Placeholder 7">
            <a:extLst>
              <a:ext uri="{FF2B5EF4-FFF2-40B4-BE49-F238E27FC236}">
                <a16:creationId xmlns:a16="http://schemas.microsoft.com/office/drawing/2014/main" id="{215188A2-9EDA-4B8C-9D01-9A3CD32EE086}"/>
              </a:ext>
            </a:extLst>
          </p:cNvPr>
          <p:cNvSpPr>
            <a:spLocks noGrp="1"/>
          </p:cNvSpPr>
          <p:nvPr>
            <p:ph type="media" sz="quarter" idx="10"/>
          </p:nvPr>
        </p:nvSpPr>
        <p:spPr>
          <a:xfrm>
            <a:off x="4546600" y="2082800"/>
            <a:ext cx="7048072" cy="3964541"/>
          </a:xfrm>
        </p:spPr>
        <p:txBody>
          <a:bodyPr/>
          <a:lstStyle/>
          <a:p>
            <a:endParaRPr lang="en-US"/>
          </a:p>
        </p:txBody>
      </p:sp>
    </p:spTree>
    <p:extLst>
      <p:ext uri="{BB962C8B-B14F-4D97-AF65-F5344CB8AC3E}">
        <p14:creationId xmlns:p14="http://schemas.microsoft.com/office/powerpoint/2010/main" val="2223124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47822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6580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067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075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6533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42535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0419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352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63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2531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118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860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046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948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398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419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498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43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310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22018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14478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7071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76345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77722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508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508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573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263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21628" b="43182"/>
          <a:stretch/>
        </p:blipFill>
        <p:spPr>
          <a:xfrm>
            <a:off x="2843785" y="1423203"/>
            <a:ext cx="9348216" cy="543479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7C6D95-4F3A-4582-BAF8-44C564170CE3}"/>
              </a:ext>
            </a:extLst>
          </p:cNvPr>
          <p:cNvSpPr/>
          <p:nvPr/>
        </p:nvSpPr>
        <p:spPr bwMode="auto">
          <a:xfrm>
            <a:off x="4323123" y="3835400"/>
            <a:ext cx="4805637" cy="2708910"/>
          </a:xfrm>
          <a:prstGeom prst="roundRect">
            <a:avLst>
              <a:gd name="adj" fmla="val 50000"/>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D6A42C93-6EA1-4DAC-9F60-6DA3EC943BAC}"/>
              </a:ext>
            </a:extLst>
          </p:cNvPr>
          <p:cNvSpPr/>
          <p:nvPr/>
        </p:nvSpPr>
        <p:spPr bwMode="auto">
          <a:xfrm>
            <a:off x="9138285" y="2447925"/>
            <a:ext cx="2780030" cy="2780030"/>
          </a:xfrm>
          <a:prstGeom prst="ellipse">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5F28AF-2D6B-461F-B5C5-4F3AF71546AF}"/>
              </a:ext>
            </a:extLst>
          </p:cNvPr>
          <p:cNvSpPr/>
          <p:nvPr/>
        </p:nvSpPr>
        <p:spPr bwMode="auto">
          <a:xfrm>
            <a:off x="9165590" y="3695700"/>
            <a:ext cx="2339975" cy="2611754"/>
          </a:xfrm>
          <a:prstGeom prst="rect">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8">
            <a:extLst>
              <a:ext uri="{FF2B5EF4-FFF2-40B4-BE49-F238E27FC236}">
                <a16:creationId xmlns:a16="http://schemas.microsoft.com/office/drawing/2014/main" id="{BE67AA94-00B4-4B06-AD6A-F77B1105D2CC}"/>
              </a:ext>
            </a:extLst>
          </p:cNvPr>
          <p:cNvSpPr/>
          <p:nvPr/>
        </p:nvSpPr>
        <p:spPr bwMode="auto">
          <a:xfrm>
            <a:off x="10372407" y="4660278"/>
            <a:ext cx="1794193" cy="2197722"/>
          </a:xfrm>
          <a:prstGeom prst="rect">
            <a:avLst/>
          </a:prstGeom>
          <a:solidFill>
            <a:srgbClr val="8B7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A5BD687-4E60-4AE6-9481-AC1E82DAD250}"/>
              </a:ext>
            </a:extLst>
          </p:cNvPr>
          <p:cNvSpPr/>
          <p:nvPr/>
        </p:nvSpPr>
        <p:spPr bwMode="auto">
          <a:xfrm>
            <a:off x="6477000" y="5176684"/>
            <a:ext cx="2651760" cy="1681316"/>
          </a:xfrm>
          <a:prstGeom prst="rect">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8676" t="-996" r="22027" b="44385"/>
          <a:stretch/>
        </p:blipFill>
        <p:spPr>
          <a:xfrm>
            <a:off x="2843785" y="1960232"/>
            <a:ext cx="9348216" cy="489776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9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7" t="22762" b="15706"/>
          <a:stretch/>
        </p:blipFill>
        <p:spPr>
          <a:xfrm>
            <a:off x="0" y="1"/>
            <a:ext cx="9729216" cy="6858000"/>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1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8500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3079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4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6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98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1993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6569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82643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40134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7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458565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48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30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66719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306878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0857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0472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44984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00769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3291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61244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38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494350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7687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1992491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53822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04215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151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57074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334747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77680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6852151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902491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145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1669883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5" name="Picture 4" descr="A picture containing nature&#10;&#10;Description generated with high confidence">
            <a:extLst>
              <a:ext uri="{FF2B5EF4-FFF2-40B4-BE49-F238E27FC236}">
                <a16:creationId xmlns:a16="http://schemas.microsoft.com/office/drawing/2014/main" id="{69118772-E985-4F42-88B2-9F62C1FFA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5"/>
            <a:ext cx="12192000" cy="6855989"/>
          </a:xfrm>
          <a:prstGeom prst="rect">
            <a:avLst/>
          </a:prstGeom>
        </p:spPr>
      </p:pic>
      <p:sp>
        <p:nvSpPr>
          <p:cNvPr id="4" name="Rectangle 3">
            <a:extLst>
              <a:ext uri="{FF2B5EF4-FFF2-40B4-BE49-F238E27FC236}">
                <a16:creationId xmlns:a16="http://schemas.microsoft.com/office/drawing/2014/main" id="{AA75F9E8-76F8-404F-81D0-A4BFE846316B}"/>
              </a:ext>
            </a:extLst>
          </p:cNvPr>
          <p:cNvSpPr/>
          <p:nvPr userDrawn="1"/>
        </p:nvSpPr>
        <p:spPr bwMode="auto">
          <a:xfrm>
            <a:off x="-1" y="0"/>
            <a:ext cx="11762464" cy="6858000"/>
          </a:xfrm>
          <a:prstGeom prst="rect">
            <a:avLst/>
          </a:prstGeom>
          <a:gradFill flip="none" rotWithShape="1">
            <a:gsLst>
              <a:gs pos="0">
                <a:srgbClr val="000000">
                  <a:alpha val="6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561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3" name="Picture 2" descr="A tall building&#10;&#10;Description generated with high confidence">
            <a:extLst>
              <a:ext uri="{FF2B5EF4-FFF2-40B4-BE49-F238E27FC236}">
                <a16:creationId xmlns:a16="http://schemas.microsoft.com/office/drawing/2014/main" id="{E6833BAC-E1FF-4E7B-8026-4C10A8A50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1"/>
            <a:ext cx="12192000" cy="6854739"/>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16000">
                <a:srgbClr val="000000"/>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6990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15" name="Picture 14" descr="A picture containing sky, grass, outdoor, field&#10;&#10;Description generated with very high confidence">
            <a:extLst>
              <a:ext uri="{FF2B5EF4-FFF2-40B4-BE49-F238E27FC236}">
                <a16:creationId xmlns:a16="http://schemas.microsoft.com/office/drawing/2014/main" id="{63E7C36F-3745-418F-AF8E-F9B9B46FD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6" b="3536"/>
          <a:stretch/>
        </p:blipFill>
        <p:spPr>
          <a:xfrm>
            <a:off x="0" y="3207"/>
            <a:ext cx="12192000" cy="6851585"/>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240198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6" name="Picture 5" descr="A close up of a mountain&#10;&#10;Description generated with very high confidence">
            <a:extLst>
              <a:ext uri="{FF2B5EF4-FFF2-40B4-BE49-F238E27FC236}">
                <a16:creationId xmlns:a16="http://schemas.microsoft.com/office/drawing/2014/main" id="{AF1ED87A-3564-4E58-B1F0-66E9B6D92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 t="36777" r="25058" b="-4592"/>
          <a:stretch/>
        </p:blipFill>
        <p:spPr>
          <a:xfrm>
            <a:off x="-7262" y="1"/>
            <a:ext cx="12199263" cy="7356084"/>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0">
                <a:srgbClr val="000000">
                  <a:alpha val="70000"/>
                </a:srgbClr>
              </a:gs>
              <a:gs pos="74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58340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5">
    <p:spTree>
      <p:nvGrpSpPr>
        <p:cNvPr id="1" name=""/>
        <p:cNvGrpSpPr/>
        <p:nvPr/>
      </p:nvGrpSpPr>
      <p:grpSpPr>
        <a:xfrm>
          <a:off x="0" y="0"/>
          <a:ext cx="0" cy="0"/>
          <a:chOff x="0" y="0"/>
          <a:chExt cx="0" cy="0"/>
        </a:xfrm>
      </p:grpSpPr>
      <p:pic>
        <p:nvPicPr>
          <p:cNvPr id="10" name="Picture 9" descr="A picture containing sky, tree, transport, outdoor&#10;&#10;Description generated with high confidence">
            <a:extLst>
              <a:ext uri="{FF2B5EF4-FFF2-40B4-BE49-F238E27FC236}">
                <a16:creationId xmlns:a16="http://schemas.microsoft.com/office/drawing/2014/main" id="{A0BFB370-385E-4F69-8EC2-A273C27F7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2"/>
            <a:ext cx="12192000" cy="6853628"/>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BCB88EBE-379A-429E-B92F-5B1D87811231}"/>
              </a:ext>
            </a:extLst>
          </p:cNvPr>
          <p:cNvPicPr>
            <a:picLocks noChangeAspect="1"/>
          </p:cNvPicPr>
          <p:nvPr userDrawn="1"/>
        </p:nvPicPr>
        <p:blipFill>
          <a:blip r:embed="rId3"/>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965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181707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2627555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746400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323144858"/>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3" name="Picture Placeholder 10"/>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6549455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7019504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7924415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858168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309747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57747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8449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8969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375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3384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048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49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50B5C9-9E5D-5B4A-AF45-9FF4AF0ED651}"/>
              </a:ext>
            </a:extLst>
          </p:cNvPr>
          <p:cNvSpPr txBox="1">
            <a:spLocks/>
          </p:cNvSpPr>
          <p:nvPr userDrawn="1"/>
        </p:nvSpPr>
        <p:spPr>
          <a:xfrm>
            <a:off x="571500" y="6551613"/>
            <a:ext cx="1104900" cy="139700"/>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700">
                <a:latin typeface="Segoe UI" panose="020B0502040204020203" pitchFamily="34" charset="0"/>
              </a:rPr>
              <a:t>Microsoft confidential. </a:t>
            </a:r>
          </a:p>
        </p:txBody>
      </p:sp>
    </p:spTree>
    <p:extLst>
      <p:ext uri="{BB962C8B-B14F-4D97-AF65-F5344CB8AC3E}">
        <p14:creationId xmlns:p14="http://schemas.microsoft.com/office/powerpoint/2010/main" val="2905313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F2197-93BD-4185-90AF-35B74E7BB0BD}" type="datetimeFigureOut">
              <a:rPr lang="en-US" smtClean="0"/>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B0F2D-013A-4979-A4A2-A445109A6933}" type="slidenum">
              <a:rPr lang="en-US" smtClean="0"/>
              <a:t>‹Nº›</a:t>
            </a:fld>
            <a:endParaRPr lang="en-US"/>
          </a:p>
        </p:txBody>
      </p:sp>
    </p:spTree>
    <p:extLst>
      <p:ext uri="{BB962C8B-B14F-4D97-AF65-F5344CB8AC3E}">
        <p14:creationId xmlns:p14="http://schemas.microsoft.com/office/powerpoint/2010/main" val="291037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9528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F12-1EB4-1452-A19C-113F77D5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A30EB-1F89-64FC-5C2D-BA9A40E71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3659E-CF49-6CB6-9CD7-892CCAED0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60B69-F3E8-AB58-F95E-D1B4766BA0B5}"/>
              </a:ext>
            </a:extLst>
          </p:cNvPr>
          <p:cNvSpPr>
            <a:spLocks noGrp="1"/>
          </p:cNvSpPr>
          <p:nvPr>
            <p:ph type="dt" sz="half" idx="10"/>
          </p:nvPr>
        </p:nvSpPr>
        <p:spPr/>
        <p:txBody>
          <a:bodyPr/>
          <a:lstStyle/>
          <a:p>
            <a:fld id="{3F69DA25-EDC3-44A9-A841-ABC6E9170DF1}" type="datetimeFigureOut">
              <a:rPr lang="en-US" smtClean="0"/>
              <a:t>5/2/2024</a:t>
            </a:fld>
            <a:endParaRPr lang="en-US"/>
          </a:p>
        </p:txBody>
      </p:sp>
      <p:sp>
        <p:nvSpPr>
          <p:cNvPr id="6" name="Footer Placeholder 5">
            <a:extLst>
              <a:ext uri="{FF2B5EF4-FFF2-40B4-BE49-F238E27FC236}">
                <a16:creationId xmlns:a16="http://schemas.microsoft.com/office/drawing/2014/main" id="{033C908F-1B4B-FAA2-7440-AAEA743A5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9069-2B60-6216-C607-76FEFD93E4E8}"/>
              </a:ext>
            </a:extLst>
          </p:cNvPr>
          <p:cNvSpPr>
            <a:spLocks noGrp="1"/>
          </p:cNvSpPr>
          <p:nvPr>
            <p:ph type="sldNum" sz="quarter" idx="12"/>
          </p:nvPr>
        </p:nvSpPr>
        <p:spPr/>
        <p:txBody>
          <a:bodyPr/>
          <a:lstStyle/>
          <a:p>
            <a:fld id="{3A0595BF-A471-4E7C-8C7B-176638B52557}" type="slidenum">
              <a:rPr lang="en-US" smtClean="0"/>
              <a:t>‹Nº›</a:t>
            </a:fld>
            <a:endParaRPr lang="en-US"/>
          </a:p>
        </p:txBody>
      </p:sp>
    </p:spTree>
    <p:extLst>
      <p:ext uri="{BB962C8B-B14F-4D97-AF65-F5344CB8AC3E}">
        <p14:creationId xmlns:p14="http://schemas.microsoft.com/office/powerpoint/2010/main" val="268602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508424495"/>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50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‹Nº›</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653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0886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846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585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881496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154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4461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25604340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772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0463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06362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22750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3377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39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377395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270707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273496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53713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1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emf"/><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image" Target="../media/image1.emf"/><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50" Type="http://schemas.openxmlformats.org/officeDocument/2006/relationships/slideLayout" Target="../slideLayouts/slideLayout157.xml"/><Relationship Id="rId55" Type="http://schemas.openxmlformats.org/officeDocument/2006/relationships/theme" Target="../theme/theme5.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9" Type="http://schemas.openxmlformats.org/officeDocument/2006/relationships/slideLayout" Target="../slideLayouts/slideLayout136.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53" Type="http://schemas.openxmlformats.org/officeDocument/2006/relationships/slideLayout" Target="../slideLayouts/slideLayout160.xml"/><Relationship Id="rId5" Type="http://schemas.openxmlformats.org/officeDocument/2006/relationships/slideLayout" Target="../slideLayouts/slideLayout112.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image" Target="../media/image35.png"/><Relationship Id="rId8" Type="http://schemas.openxmlformats.org/officeDocument/2006/relationships/slideLayout" Target="../slideLayouts/slideLayout115.xml"/><Relationship Id="rId51" Type="http://schemas.openxmlformats.org/officeDocument/2006/relationships/slideLayout" Target="../slideLayouts/slideLayout158.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image" Target="../media/image36.svg"/><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image" Target="../media/image1.emf"/><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slideLayout" Target="../slideLayouts/slideLayout213.xml"/><Relationship Id="rId39" Type="http://schemas.openxmlformats.org/officeDocument/2006/relationships/slideLayout" Target="../slideLayouts/slideLayout226.xml"/><Relationship Id="rId21" Type="http://schemas.openxmlformats.org/officeDocument/2006/relationships/slideLayout" Target="../slideLayouts/slideLayout208.xml"/><Relationship Id="rId34" Type="http://schemas.openxmlformats.org/officeDocument/2006/relationships/slideLayout" Target="../slideLayouts/slideLayout221.xml"/><Relationship Id="rId42" Type="http://schemas.openxmlformats.org/officeDocument/2006/relationships/slideLayout" Target="../slideLayouts/slideLayout229.xml"/><Relationship Id="rId47" Type="http://schemas.openxmlformats.org/officeDocument/2006/relationships/slideLayout" Target="../slideLayouts/slideLayout234.xml"/><Relationship Id="rId50" Type="http://schemas.openxmlformats.org/officeDocument/2006/relationships/slideLayout" Target="../slideLayouts/slideLayout237.xml"/><Relationship Id="rId55" Type="http://schemas.openxmlformats.org/officeDocument/2006/relationships/slideLayout" Target="../slideLayouts/slideLayout242.xml"/><Relationship Id="rId7" Type="http://schemas.openxmlformats.org/officeDocument/2006/relationships/slideLayout" Target="../slideLayouts/slideLayout19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9" Type="http://schemas.openxmlformats.org/officeDocument/2006/relationships/slideLayout" Target="../slideLayouts/slideLayout216.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32" Type="http://schemas.openxmlformats.org/officeDocument/2006/relationships/slideLayout" Target="../slideLayouts/slideLayout219.xml"/><Relationship Id="rId37" Type="http://schemas.openxmlformats.org/officeDocument/2006/relationships/slideLayout" Target="../slideLayouts/slideLayout224.xml"/><Relationship Id="rId40" Type="http://schemas.openxmlformats.org/officeDocument/2006/relationships/slideLayout" Target="../slideLayouts/slideLayout227.xml"/><Relationship Id="rId45" Type="http://schemas.openxmlformats.org/officeDocument/2006/relationships/slideLayout" Target="../slideLayouts/slideLayout232.xml"/><Relationship Id="rId53" Type="http://schemas.openxmlformats.org/officeDocument/2006/relationships/slideLayout" Target="../slideLayouts/slideLayout240.xml"/><Relationship Id="rId58" Type="http://schemas.openxmlformats.org/officeDocument/2006/relationships/slideLayout" Target="../slideLayouts/slideLayout245.xml"/><Relationship Id="rId5" Type="http://schemas.openxmlformats.org/officeDocument/2006/relationships/slideLayout" Target="../slideLayouts/slideLayout192.xml"/><Relationship Id="rId61" Type="http://schemas.openxmlformats.org/officeDocument/2006/relationships/theme" Target="../theme/theme7.xml"/><Relationship Id="rId19" Type="http://schemas.openxmlformats.org/officeDocument/2006/relationships/slideLayout" Target="../slideLayouts/slideLayout20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slideLayout" Target="../slideLayouts/slideLayout214.xml"/><Relationship Id="rId30" Type="http://schemas.openxmlformats.org/officeDocument/2006/relationships/slideLayout" Target="../slideLayouts/slideLayout217.xml"/><Relationship Id="rId35" Type="http://schemas.openxmlformats.org/officeDocument/2006/relationships/slideLayout" Target="../slideLayouts/slideLayout222.xml"/><Relationship Id="rId43" Type="http://schemas.openxmlformats.org/officeDocument/2006/relationships/slideLayout" Target="../slideLayouts/slideLayout230.xml"/><Relationship Id="rId48" Type="http://schemas.openxmlformats.org/officeDocument/2006/relationships/slideLayout" Target="../slideLayouts/slideLayout235.xml"/><Relationship Id="rId56" Type="http://schemas.openxmlformats.org/officeDocument/2006/relationships/slideLayout" Target="../slideLayouts/slideLayout243.xml"/><Relationship Id="rId8" Type="http://schemas.openxmlformats.org/officeDocument/2006/relationships/slideLayout" Target="../slideLayouts/slideLayout195.xml"/><Relationship Id="rId51" Type="http://schemas.openxmlformats.org/officeDocument/2006/relationships/slideLayout" Target="../slideLayouts/slideLayout238.xml"/><Relationship Id="rId3" Type="http://schemas.openxmlformats.org/officeDocument/2006/relationships/slideLayout" Target="../slideLayouts/slideLayout190.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33" Type="http://schemas.openxmlformats.org/officeDocument/2006/relationships/slideLayout" Target="../slideLayouts/slideLayout220.xml"/><Relationship Id="rId38" Type="http://schemas.openxmlformats.org/officeDocument/2006/relationships/slideLayout" Target="../slideLayouts/slideLayout225.xml"/><Relationship Id="rId46" Type="http://schemas.openxmlformats.org/officeDocument/2006/relationships/slideLayout" Target="../slideLayouts/slideLayout233.xml"/><Relationship Id="rId59" Type="http://schemas.openxmlformats.org/officeDocument/2006/relationships/slideLayout" Target="../slideLayouts/slideLayout246.xml"/><Relationship Id="rId20" Type="http://schemas.openxmlformats.org/officeDocument/2006/relationships/slideLayout" Target="../slideLayouts/slideLayout207.xml"/><Relationship Id="rId41" Type="http://schemas.openxmlformats.org/officeDocument/2006/relationships/slideLayout" Target="../slideLayouts/slideLayout228.xml"/><Relationship Id="rId54" Type="http://schemas.openxmlformats.org/officeDocument/2006/relationships/slideLayout" Target="../slideLayouts/slideLayout241.xml"/><Relationship Id="rId62" Type="http://schemas.openxmlformats.org/officeDocument/2006/relationships/image" Target="../media/image1.emf"/><Relationship Id="rId1" Type="http://schemas.openxmlformats.org/officeDocument/2006/relationships/slideLayout" Target="../slideLayouts/slideLayout188.xml"/><Relationship Id="rId6" Type="http://schemas.openxmlformats.org/officeDocument/2006/relationships/slideLayout" Target="../slideLayouts/slideLayout193.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28" Type="http://schemas.openxmlformats.org/officeDocument/2006/relationships/slideLayout" Target="../slideLayouts/slideLayout215.xml"/><Relationship Id="rId36" Type="http://schemas.openxmlformats.org/officeDocument/2006/relationships/slideLayout" Target="../slideLayouts/slideLayout223.xml"/><Relationship Id="rId49" Type="http://schemas.openxmlformats.org/officeDocument/2006/relationships/slideLayout" Target="../slideLayouts/slideLayout236.xml"/><Relationship Id="rId57" Type="http://schemas.openxmlformats.org/officeDocument/2006/relationships/slideLayout" Target="../slideLayouts/slideLayout244.xml"/><Relationship Id="rId10" Type="http://schemas.openxmlformats.org/officeDocument/2006/relationships/slideLayout" Target="../slideLayouts/slideLayout197.xml"/><Relationship Id="rId31" Type="http://schemas.openxmlformats.org/officeDocument/2006/relationships/slideLayout" Target="../slideLayouts/slideLayout218.xml"/><Relationship Id="rId44" Type="http://schemas.openxmlformats.org/officeDocument/2006/relationships/slideLayout" Target="../slideLayouts/slideLayout231.xml"/><Relationship Id="rId52" Type="http://schemas.openxmlformats.org/officeDocument/2006/relationships/slideLayout" Target="../slideLayouts/slideLayout239.xml"/><Relationship Id="rId60" Type="http://schemas.openxmlformats.org/officeDocument/2006/relationships/slideLayout" Target="../slideLayouts/slideLayout24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image" Target="../media/image1.emf"/><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60" r:id="rId3"/>
    <p:sldLayoutId id="2147486954" r:id="rId4"/>
    <p:sldLayoutId id="2147486955" r:id="rId5"/>
    <p:sldLayoutId id="2147486956" r:id="rId6"/>
    <p:sldLayoutId id="2147486957" r:id="rId7"/>
    <p:sldLayoutId id="2147483817" r:id="rId8"/>
    <p:sldLayoutId id="2147486958" r:id="rId9"/>
    <p:sldLayoutId id="2147486959" r:id="rId10"/>
    <p:sldLayoutId id="2147486961" r:id="rId11"/>
    <p:sldLayoutId id="2147486962" r:id="rId12"/>
    <p:sldLayoutId id="2147486963" r:id="rId13"/>
    <p:sldLayoutId id="2147486964" r:id="rId14"/>
    <p:sldLayoutId id="2147486965" r:id="rId15"/>
    <p:sldLayoutId id="2147486966" r:id="rId16"/>
    <p:sldLayoutId id="2147486967" r:id="rId17"/>
    <p:sldLayoutId id="2147486968" r:id="rId18"/>
    <p:sldLayoutId id="2147486969" r:id="rId19"/>
    <p:sldLayoutId id="2147483818" r:id="rId20"/>
    <p:sldLayoutId id="2147483811" r:id="rId21"/>
    <p:sldLayoutId id="2147483812" r:id="rId22"/>
    <p:sldLayoutId id="2147483813" r:id="rId23"/>
    <p:sldLayoutId id="2147483814" r:id="rId24"/>
    <p:sldLayoutId id="2147483819" r:id="rId2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1"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68489686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 id="2147486917" r:id="rId18"/>
    <p:sldLayoutId id="2147486918" r:id="rId19"/>
    <p:sldLayoutId id="2147486919" r:id="rId20"/>
    <p:sldLayoutId id="2147486920" r:id="rId21"/>
    <p:sldLayoutId id="2147486921" r:id="rId22"/>
    <p:sldLayoutId id="2147486922" r:id="rId23"/>
    <p:sldLayoutId id="2147486823" r:id="rId24"/>
    <p:sldLayoutId id="2147486824" r:id="rId25"/>
    <p:sldLayoutId id="2147486826" r:id="rId26"/>
    <p:sldLayoutId id="2147486827" r:id="rId27"/>
    <p:sldLayoutId id="2147486828" r:id="rId28"/>
    <p:sldLayoutId id="2147486829" r:id="rId29"/>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9"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7002" r:id="rId5"/>
    <p:sldLayoutId id="2147486848" r:id="rId6"/>
    <p:sldLayoutId id="2147486849" r:id="rId7"/>
    <p:sldLayoutId id="2147486850" r:id="rId8"/>
    <p:sldLayoutId id="2147486851" r:id="rId9"/>
    <p:sldLayoutId id="2147486852" r:id="rId10"/>
    <p:sldLayoutId id="2147486853" r:id="rId11"/>
    <p:sldLayoutId id="2147486854" r:id="rId12"/>
    <p:sldLayoutId id="2147486855" r:id="rId13"/>
    <p:sldLayoutId id="2147486856" r:id="rId14"/>
    <p:sldLayoutId id="2147486857" r:id="rId15"/>
    <p:sldLayoutId id="2147486858" r:id="rId16"/>
    <p:sldLayoutId id="2147486859" r:id="rId17"/>
    <p:sldLayoutId id="2147486860" r:id="rId18"/>
    <p:sldLayoutId id="2147486861" r:id="rId19"/>
    <p:sldLayoutId id="2147486862" r:id="rId20"/>
    <p:sldLayoutId id="2147486863" r:id="rId21"/>
    <p:sldLayoutId id="2147486864" r:id="rId22"/>
    <p:sldLayoutId id="2147486865" r:id="rId23"/>
    <p:sldLayoutId id="2147486866" r:id="rId24"/>
    <p:sldLayoutId id="2147486867" r:id="rId25"/>
    <p:sldLayoutId id="2147486869" r:id="rId26"/>
    <p:sldLayoutId id="2147486870" r:id="rId27"/>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3949569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 id="2147486885" r:id="rId14"/>
    <p:sldLayoutId id="2147486886" r:id="rId15"/>
    <p:sldLayoutId id="2147486887" r:id="rId16"/>
    <p:sldLayoutId id="2147486888" r:id="rId17"/>
    <p:sldLayoutId id="2147486889" r:id="rId18"/>
    <p:sldLayoutId id="2147486890" r:id="rId19"/>
    <p:sldLayoutId id="2147486891" r:id="rId20"/>
    <p:sldLayoutId id="2147486892" r:id="rId21"/>
    <p:sldLayoutId id="2147486893" r:id="rId22"/>
    <p:sldLayoutId id="2147486894" r:id="rId23"/>
    <p:sldLayoutId id="2147486895" r:id="rId24"/>
    <p:sldLayoutId id="2147486897" r:id="rId25"/>
    <p:sldLayoutId id="2147486898"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9823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 id="2147486941" r:id="rId18"/>
    <p:sldLayoutId id="2147486942" r:id="rId19"/>
    <p:sldLayoutId id="2147486943" r:id="rId20"/>
    <p:sldLayoutId id="2147486944" r:id="rId21"/>
    <p:sldLayoutId id="2147486945" r:id="rId22"/>
    <p:sldLayoutId id="2147486946" r:id="rId23"/>
    <p:sldLayoutId id="2147486947" r:id="rId24"/>
    <p:sldLayoutId id="2147486949" r:id="rId25"/>
    <p:sldLayoutId id="2147486950"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10830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807"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755"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‹Nº›</a:t>
            </a:fld>
            <a:endParaRPr lang="en-US"/>
          </a:p>
        </p:txBody>
      </p:sp>
    </p:spTree>
    <p:extLst>
      <p:ext uri="{BB962C8B-B14F-4D97-AF65-F5344CB8AC3E}">
        <p14:creationId xmlns:p14="http://schemas.microsoft.com/office/powerpoint/2010/main" val="1383874136"/>
      </p:ext>
    </p:extLst>
  </p:cSld>
  <p:clrMap bg1="lt1" tx1="dk1" bg2="lt2" tx2="dk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 id="2147486987" r:id="rId12"/>
    <p:sldLayoutId id="2147486988" r:id="rId13"/>
    <p:sldLayoutId id="2147486989" r:id="rId14"/>
    <p:sldLayoutId id="2147486990" r:id="rId15"/>
    <p:sldLayoutId id="2147486991" r:id="rId16"/>
    <p:sldLayoutId id="2147486992" r:id="rId17"/>
    <p:sldLayoutId id="2147486993" r:id="rId18"/>
    <p:sldLayoutId id="2147486994" r:id="rId19"/>
    <p:sldLayoutId id="2147486995" r:id="rId20"/>
    <p:sldLayoutId id="2147486996" r:id="rId21"/>
    <p:sldLayoutId id="2147486997" r:id="rId22"/>
    <p:sldLayoutId id="2147486998" r:id="rId23"/>
    <p:sldLayoutId id="2147486999" r:id="rId24"/>
    <p:sldLayoutId id="2147487000" r:id="rId25"/>
    <p:sldLayoutId id="2147487001"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52.xml"/><Relationship Id="rId4" Type="http://schemas.openxmlformats.org/officeDocument/2006/relationships/image" Target="../media/image71.png"/></Relationships>
</file>

<file path=ppt/slides/_rels/slide1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52.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topic/overview-of-microsoft-365-chat-preview-5b00a52d-7296-48ee-b938-b95b7209f737" TargetMode="External"/><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hyperlink" Target="https://support.microsoft.com/en-us/copilot-teams" TargetMode="External"/><Relationship Id="rId9" Type="http://schemas.openxmlformats.org/officeDocument/2006/relationships/hyperlink" Target="https://support.microsoft.com/en-us/copilot-wo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69.xml"/><Relationship Id="rId5" Type="http://schemas.openxmlformats.org/officeDocument/2006/relationships/image" Target="../media/image10.jpeg"/><Relationship Id="rId4" Type="http://schemas.openxmlformats.org/officeDocument/2006/relationships/image" Target="../media/image9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6.svg"/><Relationship Id="rId18" Type="http://schemas.openxmlformats.org/officeDocument/2006/relationships/hyperlink" Target="https://learn.microsoft.com/en-us/microsoft-365-copilot/" TargetMode="External"/><Relationship Id="rId26" Type="http://schemas.openxmlformats.org/officeDocument/2006/relationships/hyperlink" Target="https://support.microsoft.com/en-us/copilot-onenote" TargetMode="External"/><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copilot-word" TargetMode="External"/><Relationship Id="rId12" Type="http://schemas.openxmlformats.org/officeDocument/2006/relationships/image" Target="../media/image85.png"/><Relationship Id="rId17" Type="http://schemas.openxmlformats.org/officeDocument/2006/relationships/image" Target="../media/image78.png"/><Relationship Id="rId25" Type="http://schemas.openxmlformats.org/officeDocument/2006/relationships/image" Target="../media/image80.svg"/><Relationship Id="rId2" Type="http://schemas.openxmlformats.org/officeDocument/2006/relationships/notesSlide" Target="../notesSlides/notesSlide10.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 TargetMode="External"/><Relationship Id="rId29" Type="http://schemas.openxmlformats.org/officeDocument/2006/relationships/image" Target="../media/image83.png"/><Relationship Id="rId1" Type="http://schemas.openxmlformats.org/officeDocument/2006/relationships/slideLayout" Target="../slideLayouts/slideLayout264.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loop" TargetMode="External"/><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76.png"/><Relationship Id="rId23" Type="http://schemas.openxmlformats.org/officeDocument/2006/relationships/hyperlink" Target="https://support.microsoft.com/en-us/copilot-outlook" TargetMode="External"/><Relationship Id="rId28" Type="http://schemas.openxmlformats.org/officeDocument/2006/relationships/hyperlink" Target="https://www.microsoft.com/en-us/bing/chat/enterprise/?form=MA13FV" TargetMode="External"/><Relationship Id="rId10" Type="http://schemas.openxmlformats.org/officeDocument/2006/relationships/image" Target="../media/image75.png"/><Relationship Id="rId19" Type="http://schemas.openxmlformats.org/officeDocument/2006/relationships/hyperlink" Target="https://adoption.microsoft.com/en-us/copilot/" TargetMode="External"/><Relationship Id="rId31" Type="http://schemas.openxmlformats.org/officeDocument/2006/relationships/image" Target="../media/image84.png"/><Relationship Id="rId4" Type="http://schemas.microsoft.com/office/2007/relationships/hdphoto" Target="../media/hdphoto7.wdp"/><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hyperlink" Target="https://support.microsoft.com/en-us/copilot-teams" TargetMode="External"/><Relationship Id="rId22" Type="http://schemas.openxmlformats.org/officeDocument/2006/relationships/image" Target="../media/image81.png"/><Relationship Id="rId27" Type="http://schemas.openxmlformats.org/officeDocument/2006/relationships/image" Target="../media/image82.png"/><Relationship Id="rId30" Type="http://schemas.openxmlformats.org/officeDocument/2006/relationships/hyperlink" Target="https://support.microsoft.com/en-us/copilot-whiteboard"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support.microsoft.com/en-us/copilot-loop"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88.svg"/><Relationship Id="rId2" Type="http://schemas.openxmlformats.org/officeDocument/2006/relationships/notesSlide" Target="../notesSlides/notesSlide11.xml"/><Relationship Id="rId1" Type="http://schemas.openxmlformats.org/officeDocument/2006/relationships/slideLayout" Target="../slideLayouts/slideLayout252.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7.png"/><Relationship Id="rId5" Type="http://schemas.openxmlformats.org/officeDocument/2006/relationships/image" Target="../media/image90.svg"/><Relationship Id="rId10" Type="http://schemas.openxmlformats.org/officeDocument/2006/relationships/image" Target="../media/image86.svg"/><Relationship Id="rId4" Type="http://schemas.openxmlformats.org/officeDocument/2006/relationships/image" Target="../media/image89.png"/><Relationship Id="rId9" Type="http://schemas.openxmlformats.org/officeDocument/2006/relationships/image" Target="../media/image85.png"/><Relationship Id="rId14" Type="http://schemas.openxmlformats.org/officeDocument/2006/relationships/image" Target="../media/image91.png"/></Relationships>
</file>

<file path=ppt/slides/_rels/slide15.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9.png"/><Relationship Id="rId3" Type="http://schemas.openxmlformats.org/officeDocument/2006/relationships/image" Target="../media/image72.png"/><Relationship Id="rId7" Type="http://schemas.openxmlformats.org/officeDocument/2006/relationships/image" Target="../media/image77.png"/><Relationship Id="rId12" Type="http://schemas.openxmlformats.org/officeDocument/2006/relationships/hyperlink" Target="https://support.microsoft.com/en-us/copilot-outlook" TargetMode="External"/><Relationship Id="rId2" Type="http://schemas.openxmlformats.org/officeDocument/2006/relationships/notesSlide" Target="../notesSlides/notesSlide12.xml"/><Relationship Id="rId1" Type="http://schemas.openxmlformats.org/officeDocument/2006/relationships/slideLayout" Target="../slideLayouts/slideLayout25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5" Type="http://schemas.openxmlformats.org/officeDocument/2006/relationships/image" Target="../media/image76.png"/><Relationship Id="rId15" Type="http://schemas.openxmlformats.org/officeDocument/2006/relationships/image" Target="../media/image94.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81.png"/><Relationship Id="rId14" Type="http://schemas.openxmlformats.org/officeDocument/2006/relationships/image" Target="../media/image80.sv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69.xml"/><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hyperlink" Target="https://support.microsoft.com/en-us/copilot-teams" TargetMode="External"/><Relationship Id="rId18" Type="http://schemas.openxmlformats.org/officeDocument/2006/relationships/hyperlink" Target="https://support.microsoft.com/en-us/copilot-powerpoint" TargetMode="External"/><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copilot-excel" TargetMode="External"/><Relationship Id="rId12" Type="http://schemas.openxmlformats.org/officeDocument/2006/relationships/image" Target="../media/image84.png"/><Relationship Id="rId17" Type="http://schemas.openxmlformats.org/officeDocument/2006/relationships/image" Target="../media/image80.svg"/><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15.xml"/><Relationship Id="rId16" Type="http://schemas.openxmlformats.org/officeDocument/2006/relationships/image" Target="../media/image79.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4.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77.png"/><Relationship Id="rId5" Type="http://schemas.microsoft.com/office/2007/relationships/hdphoto" Target="../media/hdphoto7.wdp"/><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word" TargetMode="External"/><Relationship Id="rId28" Type="http://schemas.openxmlformats.org/officeDocument/2006/relationships/image" Target="../media/image83.png"/><Relationship Id="rId10" Type="http://schemas.openxmlformats.org/officeDocument/2006/relationships/image" Target="../media/image75.png"/><Relationship Id="rId19" Type="http://schemas.openxmlformats.org/officeDocument/2006/relationships/image" Target="../media/image78.pn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76.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52.xml"/><Relationship Id="rId6" Type="http://schemas.openxmlformats.org/officeDocument/2006/relationships/hyperlink" Target="https://support.microsoft.com/en-us/topic/overview-of-microsoft-365-chat-preview-5b00a52d-7296-48ee-b938-b95b7209f737" TargetMode="External"/><Relationship Id="rId11" Type="http://schemas.openxmlformats.org/officeDocument/2006/relationships/image" Target="../media/image88.sv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7.png"/><Relationship Id="rId4" Type="http://schemas.openxmlformats.org/officeDocument/2006/relationships/hyperlink" Target="https://support.microsoft.com/en-us/copilot-excel" TargetMode="External"/><Relationship Id="rId9" Type="http://schemas.openxmlformats.org/officeDocument/2006/relationships/image" Target="../media/image84.png"/><Relationship Id="rId14" Type="http://schemas.openxmlformats.org/officeDocument/2006/relationships/hyperlink" Target="https://support.microsoft.com/en-us/copilot-powerpoin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9.xml"/></Relationships>
</file>

<file path=ppt/slides/_rels/slide2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support.microsoft.com/en-us/copilot-word" TargetMode="External"/><Relationship Id="rId2" Type="http://schemas.openxmlformats.org/officeDocument/2006/relationships/notesSlide" Target="../notesSlides/notesSlide17.xml"/><Relationship Id="rId1" Type="http://schemas.openxmlformats.org/officeDocument/2006/relationships/slideLayout" Target="../slideLayouts/slideLayout25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6.png"/><Relationship Id="rId10" Type="http://schemas.openxmlformats.org/officeDocument/2006/relationships/hyperlink" Target="https://support.microsoft.com/en-us/topic/overview-of-microsoft-365-chat-preview-5b00a52d-7296-48ee-b938-b95b7209f737" TargetMode="External"/><Relationship Id="rId4" Type="http://schemas.openxmlformats.org/officeDocument/2006/relationships/hyperlink" Target="https://support.microsoft.com/en-us/copilot-teams" TargetMode="External"/><Relationship Id="rId9" Type="http://schemas.openxmlformats.org/officeDocument/2006/relationships/image" Target="../media/image78.png"/><Relationship Id="rId14"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69.xml"/><Relationship Id="rId4" Type="http://schemas.openxmlformats.org/officeDocument/2006/relationships/image" Target="../media/image97.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png"/><Relationship Id="rId18" Type="http://schemas.openxmlformats.org/officeDocument/2006/relationships/hyperlink" Target="https://support.microsoft.com/en-us/copilot-teams" TargetMode="External"/><Relationship Id="rId26" Type="http://schemas.openxmlformats.org/officeDocument/2006/relationships/hyperlink" Target="https://support.microsoft.com/en-us/copilot-excel" TargetMode="External"/><Relationship Id="rId3" Type="http://schemas.openxmlformats.org/officeDocument/2006/relationships/image" Target="../media/image9.png"/><Relationship Id="rId21" Type="http://schemas.openxmlformats.org/officeDocument/2006/relationships/image" Target="../media/image77.png"/><Relationship Id="rId7" Type="http://schemas.openxmlformats.org/officeDocument/2006/relationships/image" Target="../media/image80.svg"/><Relationship Id="rId12" Type="http://schemas.openxmlformats.org/officeDocument/2006/relationships/hyperlink" Target="https://www.microsoft.com/en-us/bing/chat/enterprise/?form=MA13FV" TargetMode="External"/><Relationship Id="rId17" Type="http://schemas.openxmlformats.org/officeDocument/2006/relationships/image" Target="../media/image78.png"/><Relationship Id="rId25" Type="http://schemas.openxmlformats.org/officeDocument/2006/relationships/hyperlink" Target="https://www.microsoft.com/en-us/worklab/work-trend-index/will-ai-fix-work" TargetMode="External"/><Relationship Id="rId2" Type="http://schemas.openxmlformats.org/officeDocument/2006/relationships/notesSlide" Target="../notesSlides/notesSlide20.xml"/><Relationship Id="rId16" Type="http://schemas.openxmlformats.org/officeDocument/2006/relationships/hyperlink" Target="https://support.microsoft.com/en-us/copilot-powerpoint" TargetMode="External"/><Relationship Id="rId20" Type="http://schemas.openxmlformats.org/officeDocument/2006/relationships/hyperlink" Target="https://support.microsoft.com/en-us/copilot-word" TargetMode="External"/><Relationship Id="rId29" Type="http://schemas.openxmlformats.org/officeDocument/2006/relationships/image" Target="../media/image82.png"/><Relationship Id="rId1" Type="http://schemas.openxmlformats.org/officeDocument/2006/relationships/slideLayout" Target="../slideLayouts/slideLayout252.xml"/><Relationship Id="rId6" Type="http://schemas.openxmlformats.org/officeDocument/2006/relationships/image" Target="../media/image79.png"/><Relationship Id="rId11" Type="http://schemas.openxmlformats.org/officeDocument/2006/relationships/image" Target="../media/image86.svg"/><Relationship Id="rId24" Type="http://schemas.openxmlformats.org/officeDocument/2006/relationships/hyperlink" Target="https://support.microsoft.com/en-us/copilot" TargetMode="External"/><Relationship Id="rId5" Type="http://schemas.openxmlformats.org/officeDocument/2006/relationships/hyperlink" Target="https://support.microsoft.com/en-us/copilot-outlook" TargetMode="External"/><Relationship Id="rId15" Type="http://schemas.openxmlformats.org/officeDocument/2006/relationships/image" Target="../media/image75.png"/><Relationship Id="rId23" Type="http://schemas.openxmlformats.org/officeDocument/2006/relationships/hyperlink" Target="https://adoption.microsoft.com/en-us/copilot/" TargetMode="External"/><Relationship Id="rId28" Type="http://schemas.openxmlformats.org/officeDocument/2006/relationships/hyperlink" Target="https://support.microsoft.com/en-us/copilot-onenote" TargetMode="External"/><Relationship Id="rId10" Type="http://schemas.openxmlformats.org/officeDocument/2006/relationships/image" Target="../media/image85.png"/><Relationship Id="rId19" Type="http://schemas.openxmlformats.org/officeDocument/2006/relationships/image" Target="../media/image76.png"/><Relationship Id="rId31" Type="http://schemas.openxmlformats.org/officeDocument/2006/relationships/image" Target="../media/image84.png"/><Relationship Id="rId4" Type="http://schemas.microsoft.com/office/2007/relationships/hdphoto" Target="../media/hdphoto7.wdp"/><Relationship Id="rId9" Type="http://schemas.openxmlformats.org/officeDocument/2006/relationships/hyperlink" Target="https://support.microsoft.com/en-us/copilot-loop" TargetMode="External"/><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learn.microsoft.com/en-us/microsoft-365-copilot/" TargetMode="External"/><Relationship Id="rId27" Type="http://schemas.openxmlformats.org/officeDocument/2006/relationships/image" Target="../media/image81.png"/><Relationship Id="rId30" Type="http://schemas.openxmlformats.org/officeDocument/2006/relationships/hyperlink" Target="https://support.microsoft.com/en-us/copilot-whiteboard"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72.png"/><Relationship Id="rId7" Type="http://schemas.openxmlformats.org/officeDocument/2006/relationships/hyperlink" Target="https://www.microsoft.com/en-us/bing/chat/enterprise/?form=MA13FV" TargetMode="External"/><Relationship Id="rId12" Type="http://schemas.openxmlformats.org/officeDocument/2006/relationships/image" Target="../media/image91.png"/><Relationship Id="rId2" Type="http://schemas.openxmlformats.org/officeDocument/2006/relationships/notesSlide" Target="../notesSlides/notesSlide21.xml"/><Relationship Id="rId16" Type="http://schemas.openxmlformats.org/officeDocument/2006/relationships/image" Target="../media/image90.svg"/><Relationship Id="rId1" Type="http://schemas.openxmlformats.org/officeDocument/2006/relationships/slideLayout" Target="../slideLayouts/slideLayout252.xml"/><Relationship Id="rId6" Type="http://schemas.openxmlformats.org/officeDocument/2006/relationships/image" Target="../media/image86.svg"/><Relationship Id="rId11" Type="http://schemas.openxmlformats.org/officeDocument/2006/relationships/hyperlink" Target="https://support.microsoft.com/en-us/copilot-powerpoint" TargetMode="External"/><Relationship Id="rId5" Type="http://schemas.openxmlformats.org/officeDocument/2006/relationships/image" Target="../media/image85.png"/><Relationship Id="rId15" Type="http://schemas.openxmlformats.org/officeDocument/2006/relationships/image" Target="../media/image89.png"/><Relationship Id="rId10" Type="http://schemas.openxmlformats.org/officeDocument/2006/relationships/image" Target="../media/image75.png"/><Relationship Id="rId4" Type="http://schemas.openxmlformats.org/officeDocument/2006/relationships/hyperlink" Target="https://support.microsoft.com/en-us/copilot-loop" TargetMode="External"/><Relationship Id="rId9" Type="http://schemas.openxmlformats.org/officeDocument/2006/relationships/hyperlink" Target="https://support.microsoft.com/en-us/topic/overview-of-microsoft-365-chat-preview-5b00a52d-7296-48ee-b938-b95b7209f737" TargetMode="External"/><Relationship Id="rId14"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hyperlink" Target="https://support.microsoft.com/en-us/copilot-teams" TargetMode="External"/><Relationship Id="rId3" Type="http://schemas.openxmlformats.org/officeDocument/2006/relationships/image" Target="../media/image72.png"/><Relationship Id="rId7" Type="http://schemas.openxmlformats.org/officeDocument/2006/relationships/image" Target="../media/image79.png"/><Relationship Id="rId12"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52.xml"/><Relationship Id="rId6" Type="http://schemas.openxmlformats.org/officeDocument/2006/relationships/hyperlink" Target="https://support.microsoft.com/en-us/copilot-outlook" TargetMode="External"/><Relationship Id="rId11" Type="http://schemas.openxmlformats.org/officeDocument/2006/relationships/hyperlink" Target="https://support.microsoft.com/en-us/copilot-powerpoint" TargetMode="External"/><Relationship Id="rId5" Type="http://schemas.openxmlformats.org/officeDocument/2006/relationships/image" Target="../media/image75.png"/><Relationship Id="rId15" Type="http://schemas.openxmlformats.org/officeDocument/2006/relationships/image" Target="../media/image98.png"/><Relationship Id="rId10" Type="http://schemas.openxmlformats.org/officeDocument/2006/relationships/image" Target="../media/image81.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hyperlink" Target="https://support.microsoft.com/en-us/copilot-excel" TargetMode="External"/><Relationship Id="rId1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69.xml"/><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18" Type="http://schemas.openxmlformats.org/officeDocument/2006/relationships/image" Target="../media/image75.png"/><Relationship Id="rId26" Type="http://schemas.openxmlformats.org/officeDocument/2006/relationships/image" Target="../media/image82.png"/><Relationship Id="rId3" Type="http://schemas.openxmlformats.org/officeDocument/2006/relationships/image" Target="../media/image9.png"/><Relationship Id="rId21" Type="http://schemas.openxmlformats.org/officeDocument/2006/relationships/hyperlink" Target="https://support.microsoft.com/en-us/copilot" TargetMode="External"/><Relationship Id="rId7" Type="http://schemas.openxmlformats.org/officeDocument/2006/relationships/image" Target="../media/image83.png"/><Relationship Id="rId12" Type="http://schemas.openxmlformats.org/officeDocument/2006/relationships/hyperlink" Target="https://support.microsoft.com/en-us/copilot-powerpoint" TargetMode="External"/><Relationship Id="rId17" Type="http://schemas.openxmlformats.org/officeDocument/2006/relationships/hyperlink" Target="https://support.microsoft.com/en-us/topic/overview-of-microsoft-365-chat-preview-5b00a52d-7296-48ee-b938-b95b7209f737"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25.xml"/><Relationship Id="rId16" Type="http://schemas.openxmlformats.org/officeDocument/2006/relationships/image" Target="../media/image80.svg"/><Relationship Id="rId20" Type="http://schemas.openxmlformats.org/officeDocument/2006/relationships/hyperlink" Target="https://adoption.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4.xml"/><Relationship Id="rId6" Type="http://schemas.openxmlformats.org/officeDocument/2006/relationships/hyperlink" Target="https://www.microsoft.com/en-us/bing/chat/enterprise/?form=MA13FV" TargetMode="External"/><Relationship Id="rId11" Type="http://schemas.openxmlformats.org/officeDocument/2006/relationships/image" Target="../media/image77.png"/><Relationship Id="rId24"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79.png"/><Relationship Id="rId23" Type="http://schemas.openxmlformats.org/officeDocument/2006/relationships/hyperlink" Target="https://support.microsoft.com/en-us/copilot-teams" TargetMode="External"/><Relationship Id="rId28" Type="http://schemas.openxmlformats.org/officeDocument/2006/relationships/image" Target="../media/image84.png"/><Relationship Id="rId10" Type="http://schemas.openxmlformats.org/officeDocument/2006/relationships/hyperlink" Target="https://support.microsoft.com/en-us/copilot-word" TargetMode="External"/><Relationship Id="rId19" Type="http://schemas.openxmlformats.org/officeDocument/2006/relationships/hyperlink" Target="https://learn.microsoft.com/en-us/microsoft-365-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copilot-outlook" TargetMode="External"/><Relationship Id="rId22" Type="http://schemas.openxmlformats.org/officeDocument/2006/relationships/hyperlink" Target="https://www.microsoft.com/en-us/worklab/work-trend-index/will-ai-fix-work" TargetMode="External"/><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0.sv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52.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83.png"/><Relationship Id="rId1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www.microsoft.com/en-us/bing/chat/enterprise/?form=MA13FV" TargetMode="External"/><Relationship Id="rId9" Type="http://schemas.openxmlformats.org/officeDocument/2006/relationships/image" Target="../media/image90.svg"/><Relationship Id="rId14" Type="http://schemas.openxmlformats.org/officeDocument/2006/relationships/hyperlink" Target="https://support.microsoft.com/en-us/topic/overview-of-microsoft-365-chat-preview-5b00a52d-7296-48ee-b938-b95b7209f73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2.xml"/></Relationships>
</file>

<file path=ppt/slides/_rels/slide30.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8.png"/><Relationship Id="rId3" Type="http://schemas.openxmlformats.org/officeDocument/2006/relationships/image" Target="../media/image72.png"/><Relationship Id="rId7" Type="http://schemas.openxmlformats.org/officeDocument/2006/relationships/image" Target="../media/image84.pn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27.xml"/><Relationship Id="rId16" Type="http://schemas.openxmlformats.org/officeDocument/2006/relationships/image" Target="../media/image100.png"/><Relationship Id="rId1" Type="http://schemas.openxmlformats.org/officeDocument/2006/relationships/slideLayout" Target="../slideLayouts/slideLayout252.xml"/><Relationship Id="rId6" Type="http://schemas.openxmlformats.org/officeDocument/2006/relationships/hyperlink" Target="https://support.microsoft.com/en-us/copilot-whiteboard" TargetMode="External"/><Relationship Id="rId11" Type="http://schemas.openxmlformats.org/officeDocument/2006/relationships/image" Target="../media/image76.png"/><Relationship Id="rId5" Type="http://schemas.openxmlformats.org/officeDocument/2006/relationships/image" Target="../media/image90.svg"/><Relationship Id="rId15" Type="http://schemas.openxmlformats.org/officeDocument/2006/relationships/image" Target="../media/image80.svg"/><Relationship Id="rId10" Type="http://schemas.openxmlformats.org/officeDocument/2006/relationships/hyperlink" Target="https://support.microsoft.com/en-us/copilot-teams" TargetMode="External"/><Relationship Id="rId4" Type="http://schemas.openxmlformats.org/officeDocument/2006/relationships/image" Target="../media/image89.png"/><Relationship Id="rId9" Type="http://schemas.openxmlformats.org/officeDocument/2006/relationships/image" Target="../media/image81.png"/><Relationship Id="rId1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69.xml"/><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hyperlink" Target="https://adoption.microsoft.com/en-us/copilot/" TargetMode="External"/><Relationship Id="rId26" Type="http://schemas.openxmlformats.org/officeDocument/2006/relationships/image" Target="../media/image83.png"/><Relationship Id="rId3" Type="http://schemas.openxmlformats.org/officeDocument/2006/relationships/image" Target="../media/image72.png"/><Relationship Id="rId21" Type="http://schemas.openxmlformats.org/officeDocument/2006/relationships/image" Target="../media/image79.png"/><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6.png"/><Relationship Id="rId17" Type="http://schemas.openxmlformats.org/officeDocument/2006/relationships/hyperlink" Target="https://learn.microsoft.com/en-us/microsoft-365-copilot/" TargetMode="External"/><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30.xml"/><Relationship Id="rId16" Type="http://schemas.openxmlformats.org/officeDocument/2006/relationships/image" Target="../media/image78.png"/><Relationship Id="rId20" Type="http://schemas.openxmlformats.org/officeDocument/2006/relationships/hyperlink" Target="https://support.microsoft.com/en-us/copilot-outlook"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2.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teams" TargetMode="External"/><Relationship Id="rId24" Type="http://schemas.openxmlformats.org/officeDocument/2006/relationships/image" Target="../media/image82.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81.png"/><Relationship Id="rId19" Type="http://schemas.openxmlformats.org/officeDocument/2006/relationships/hyperlink" Target="https://support.microsoft.com/en-us/copilot" TargetMode="External"/><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excel" TargetMode="External"/><Relationship Id="rId14" Type="http://schemas.openxmlformats.org/officeDocument/2006/relationships/image" Target="../media/image77.png"/><Relationship Id="rId22" Type="http://schemas.openxmlformats.org/officeDocument/2006/relationships/image" Target="../media/image80.sv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3.png"/><Relationship Id="rId3" Type="http://schemas.openxmlformats.org/officeDocument/2006/relationships/image" Target="../media/image72.png"/><Relationship Id="rId7" Type="http://schemas.openxmlformats.org/officeDocument/2006/relationships/image" Target="../media/image81.png"/><Relationship Id="rId12" Type="http://schemas.openxmlformats.org/officeDocument/2006/relationships/hyperlink" Target="https://www.microsoft.com/en-us/bing/chat/enterprise/?form=MA13FV" TargetMode="External"/><Relationship Id="rId2" Type="http://schemas.openxmlformats.org/officeDocument/2006/relationships/notesSlide" Target="../notesSlides/notesSlide31.xml"/><Relationship Id="rId1" Type="http://schemas.openxmlformats.org/officeDocument/2006/relationships/slideLayout" Target="../slideLayouts/slideLayout252.xml"/><Relationship Id="rId6" Type="http://schemas.openxmlformats.org/officeDocument/2006/relationships/hyperlink" Target="https://support.microsoft.com/en-us/copilot-excel" TargetMode="External"/><Relationship Id="rId11" Type="http://schemas.openxmlformats.org/officeDocument/2006/relationships/image" Target="../media/image91.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8.svg"/></Relationships>
</file>

<file path=ppt/slides/_rels/slide35.xml.rels><?xml version="1.0" encoding="UTF-8" standalone="yes"?>
<Relationships xmlns="http://schemas.openxmlformats.org/package/2006/relationships"><Relationship Id="rId8" Type="http://schemas.openxmlformats.org/officeDocument/2006/relationships/hyperlink" Target="https://support.microsoft.com/en-us/topic/overview-of-microsoft-365-chat-preview-5b00a52d-7296-48ee-b938-b95b7209f737"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252.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81.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copilot-excel" TargetMode="Externa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69.xml"/><Relationship Id="rId5" Type="http://schemas.microsoft.com/office/2007/relationships/hdphoto" Target="../media/hdphoto10.wdp"/><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word" TargetMode="External"/><Relationship Id="rId18" Type="http://schemas.openxmlformats.org/officeDocument/2006/relationships/image" Target="../media/image79.png"/><Relationship Id="rId26" Type="http://schemas.openxmlformats.org/officeDocument/2006/relationships/image" Target="../media/image82.png"/><Relationship Id="rId3" Type="http://schemas.openxmlformats.org/officeDocument/2006/relationships/image" Target="../media/image72.png"/><Relationship Id="rId21" Type="http://schemas.openxmlformats.org/officeDocument/2006/relationships/hyperlink" Target="https://adoption.microsoft.com/en-us/copilot/"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84.png"/><Relationship Id="rId17" Type="http://schemas.openxmlformats.org/officeDocument/2006/relationships/hyperlink" Target="https://support.microsoft.com/en-us/copilot-outlook" TargetMode="External"/><Relationship Id="rId25" Type="http://schemas.openxmlformats.org/officeDocument/2006/relationships/hyperlink" Target="https://support.microsoft.com/en-us/copilot-onenote" TargetMode="External"/><Relationship Id="rId2" Type="http://schemas.openxmlformats.org/officeDocument/2006/relationships/notesSlide" Target="../notesSlides/notesSlide35.xml"/><Relationship Id="rId16" Type="http://schemas.openxmlformats.org/officeDocument/2006/relationships/image" Target="../media/image78.png"/><Relationship Id="rId20" Type="http://schemas.openxmlformats.org/officeDocument/2006/relationships/hyperlink" Target="https://learn.microsoft.com/en-us/microsoft-365-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52.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hiteboard" TargetMode="External"/><Relationship Id="rId24" Type="http://schemas.openxmlformats.org/officeDocument/2006/relationships/image" Target="../media/image81.png"/><Relationship Id="rId5" Type="http://schemas.microsoft.com/office/2007/relationships/hdphoto" Target="../media/hdphoto7.wdp"/><Relationship Id="rId15" Type="http://schemas.openxmlformats.org/officeDocument/2006/relationships/hyperlink" Target="https://support.microsoft.com/en-us/copilot-powerpoint" TargetMode="External"/><Relationship Id="rId23" Type="http://schemas.openxmlformats.org/officeDocument/2006/relationships/hyperlink" Target="https://support.microsoft.com/en-us/copilot-excel" TargetMode="External"/><Relationship Id="rId28" Type="http://schemas.openxmlformats.org/officeDocument/2006/relationships/image" Target="../media/image83.png"/><Relationship Id="rId10" Type="http://schemas.openxmlformats.org/officeDocument/2006/relationships/image" Target="../media/image76.png"/><Relationship Id="rId19" Type="http://schemas.openxmlformats.org/officeDocument/2006/relationships/image" Target="../media/image80.svg"/><Relationship Id="rId31" Type="http://schemas.openxmlformats.org/officeDocument/2006/relationships/image" Target="../media/image86.svg"/><Relationship Id="rId4" Type="http://schemas.openxmlformats.org/officeDocument/2006/relationships/image" Target="../media/image9.png"/><Relationship Id="rId9" Type="http://schemas.openxmlformats.org/officeDocument/2006/relationships/hyperlink" Target="https://support.microsoft.com/en-us/copilot-teams" TargetMode="External"/><Relationship Id="rId14" Type="http://schemas.openxmlformats.org/officeDocument/2006/relationships/image" Target="../media/image77.png"/><Relationship Id="rId22" Type="http://schemas.openxmlformats.org/officeDocument/2006/relationships/hyperlink" Target="https://support.microsoft.com/en-us/copilot" TargetMode="External"/><Relationship Id="rId27" Type="http://schemas.openxmlformats.org/officeDocument/2006/relationships/hyperlink" Target="https://www.microsoft.com/en-us/bing/chat/enterprise/?form=MA13FV" TargetMode="External"/><Relationship Id="rId30"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hyperlink" Target="https://support.microsoft.com/en-us/copilot-whiteboard" TargetMode="External"/><Relationship Id="rId13" Type="http://schemas.openxmlformats.org/officeDocument/2006/relationships/image" Target="../media/image91.png"/><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hyperlink" Target="https://support.microsoft.com/en-us/copilot-powerpoint" TargetMode="External"/><Relationship Id="rId2" Type="http://schemas.openxmlformats.org/officeDocument/2006/relationships/notesSlide" Target="../notesSlides/notesSlide36.xml"/><Relationship Id="rId1" Type="http://schemas.openxmlformats.org/officeDocument/2006/relationships/slideLayout" Target="../slideLayouts/slideLayout252.xml"/><Relationship Id="rId6" Type="http://schemas.openxmlformats.org/officeDocument/2006/relationships/image" Target="../media/image87.png"/><Relationship Id="rId11" Type="http://schemas.openxmlformats.org/officeDocument/2006/relationships/image" Target="../media/image80.svg"/><Relationship Id="rId5" Type="http://schemas.openxmlformats.org/officeDocument/2006/relationships/image" Target="../media/image75.png"/><Relationship Id="rId15" Type="http://schemas.openxmlformats.org/officeDocument/2006/relationships/image" Target="../media/image90.svg"/><Relationship Id="rId10" Type="http://schemas.openxmlformats.org/officeDocument/2006/relationships/image" Target="../media/image79.pn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4.png"/><Relationship Id="rId1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11.xml"/><Relationship Id="rId7" Type="http://schemas.openxmlformats.org/officeDocument/2006/relationships/slide" Target="slide31.xml"/><Relationship Id="rId2" Type="http://schemas.openxmlformats.org/officeDocument/2006/relationships/slide" Target="slide6.xml"/><Relationship Id="rId1" Type="http://schemas.openxmlformats.org/officeDocument/2006/relationships/slideLayout" Target="../slideLayouts/slideLayout253.xml"/><Relationship Id="rId6" Type="http://schemas.openxmlformats.org/officeDocument/2006/relationships/slide" Target="slide26.xml"/><Relationship Id="rId5" Type="http://schemas.openxmlformats.org/officeDocument/2006/relationships/slide" Target="slide21.xml"/><Relationship Id="rId4" Type="http://schemas.openxmlformats.org/officeDocument/2006/relationships/slide" Target="slide16.xml"/></Relationships>
</file>

<file path=ppt/slides/_rels/slide40.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www.microsoft.com/en-us/bing/chat/enterprise/?form=MA13FV" TargetMode="External"/><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52.xml"/><Relationship Id="rId6" Type="http://schemas.openxmlformats.org/officeDocument/2006/relationships/hyperlink" Target="https://support.microsoft.com/en-us/copilot-teams" TargetMode="External"/><Relationship Id="rId11" Type="http://schemas.openxmlformats.org/officeDocument/2006/relationships/image" Target="../media/image78.png"/><Relationship Id="rId5" Type="http://schemas.openxmlformats.org/officeDocument/2006/relationships/image" Target="../media/image75.png"/><Relationship Id="rId10" Type="http://schemas.openxmlformats.org/officeDocument/2006/relationships/hyperlink" Target="https://support.microsoft.com/en-us/copilot-powerpoint" TargetMode="External"/><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77.png"/><Relationship Id="rId1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77.xml"/><Relationship Id="rId4" Type="http://schemas.openxmlformats.org/officeDocument/2006/relationships/image" Target="../media/image105.jpeg"/></Relationships>
</file>

<file path=ppt/slides/_rels/slide42.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39.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0.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4.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1.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45.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42.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43.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77.xml"/><Relationship Id="rId4" Type="http://schemas.openxmlformats.org/officeDocument/2006/relationships/image" Target="../media/image106.jpg"/></Relationships>
</file>

<file path=ppt/slides/_rels/slide48.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45.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6.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73.png"/><Relationship Id="rId7"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64.xml"/><Relationship Id="rId6" Type="http://schemas.openxmlformats.org/officeDocument/2006/relationships/slide" Target="slide31.xml"/><Relationship Id="rId5" Type="http://schemas.openxmlformats.org/officeDocument/2006/relationships/slide" Target="slide16.xml"/><Relationship Id="rId10" Type="http://schemas.openxmlformats.org/officeDocument/2006/relationships/slide" Target="slide21.xml"/><Relationship Id="rId4" Type="http://schemas.openxmlformats.org/officeDocument/2006/relationships/slide" Target="slide6.xml"/><Relationship Id="rId9" Type="http://schemas.openxmlformats.org/officeDocument/2006/relationships/slide" Target="slide36.xml"/></Relationships>
</file>

<file path=ppt/slides/_rels/slide50.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47.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1.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48.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2.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49.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77.xml"/><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51.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2.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6.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3.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57.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54.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8.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55.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7.xml"/><Relationship Id="rId4" Type="http://schemas.openxmlformats.org/officeDocument/2006/relationships/image" Target="../media/image108.jpg"/></Relationships>
</file>

<file path=ppt/slides/_rels/slide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69.xml"/><Relationship Id="rId4" Type="http://schemas.openxmlformats.org/officeDocument/2006/relationships/image" Target="../media/image74.jpeg"/></Relationships>
</file>

<file path=ppt/slides/_rels/slide60.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57.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8.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2.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59.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3.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60.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4.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61.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7.xml"/><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18" Type="http://schemas.openxmlformats.org/officeDocument/2006/relationships/hyperlink" Target="https://www.microsoft.com/en-us/bing/chat/enterprise/?form=MA13FV" TargetMode="External"/><Relationship Id="rId3" Type="http://schemas.openxmlformats.org/officeDocument/2006/relationships/image" Target="../media/image9.png"/><Relationship Id="rId21" Type="http://schemas.openxmlformats.org/officeDocument/2006/relationships/image" Target="../media/image84.png"/><Relationship Id="rId7" Type="http://schemas.openxmlformats.org/officeDocument/2006/relationships/image" Target="../media/image77.png"/><Relationship Id="rId12" Type="http://schemas.openxmlformats.org/officeDocument/2006/relationships/hyperlink" Target="https://support.microsoft.com/en-us/copilot-teams" TargetMode="External"/><Relationship Id="rId17" Type="http://schemas.openxmlformats.org/officeDocument/2006/relationships/image" Target="../media/image82.png"/><Relationship Id="rId2" Type="http://schemas.openxmlformats.org/officeDocument/2006/relationships/notesSlide" Target="../notesSlides/notesSlide63.xml"/><Relationship Id="rId16" Type="http://schemas.openxmlformats.org/officeDocument/2006/relationships/hyperlink" Target="https://support.microsoft.com/en-us/copilot-onenote" TargetMode="External"/><Relationship Id="rId20" Type="http://schemas.openxmlformats.org/officeDocument/2006/relationships/hyperlink" Target="https://support.microsoft.com/en-us/copilot-whiteboard"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word" TargetMode="External"/><Relationship Id="rId11" Type="http://schemas.openxmlformats.org/officeDocument/2006/relationships/image" Target="../media/image78.png"/><Relationship Id="rId24" Type="http://schemas.openxmlformats.org/officeDocument/2006/relationships/image" Target="../media/image86.svg"/><Relationship Id="rId5" Type="http://schemas.openxmlformats.org/officeDocument/2006/relationships/image" Target="../media/image72.png"/><Relationship Id="rId15" Type="http://schemas.openxmlformats.org/officeDocument/2006/relationships/image" Target="../media/image75.png"/><Relationship Id="rId23" Type="http://schemas.openxmlformats.org/officeDocument/2006/relationships/image" Target="../media/image85.png"/><Relationship Id="rId10" Type="http://schemas.openxmlformats.org/officeDocument/2006/relationships/hyperlink" Target="https://support.microsoft.com/en-us/copilot-powerpoint" TargetMode="External"/><Relationship Id="rId19" Type="http://schemas.openxmlformats.org/officeDocument/2006/relationships/image" Target="../media/image83.png"/><Relationship Id="rId4" Type="http://schemas.microsoft.com/office/2007/relationships/hdphoto" Target="../media/hdphoto7.wdp"/><Relationship Id="rId9" Type="http://schemas.openxmlformats.org/officeDocument/2006/relationships/image" Target="../media/image81.png"/><Relationship Id="rId14" Type="http://schemas.openxmlformats.org/officeDocument/2006/relationships/hyperlink" Target="https://support.microsoft.com/en-us/topic/overview-of-microsoft-365-chat-preview-5b00a52d-7296-48ee-b938-b95b7209f737" TargetMode="External"/><Relationship Id="rId22" Type="http://schemas.openxmlformats.org/officeDocument/2006/relationships/hyperlink" Target="https://support.microsoft.com/en-us/copilot-loop"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4.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8.xml.rels><?xml version="1.0" encoding="UTF-8" standalone="yes"?>
<Relationships xmlns="http://schemas.openxmlformats.org/package/2006/relationships"><Relationship Id="rId8" Type="http://schemas.openxmlformats.org/officeDocument/2006/relationships/hyperlink" Target="https://support.microsoft.com/en-us/copilot-powerpoint" TargetMode="External"/><Relationship Id="rId13" Type="http://schemas.openxmlformats.org/officeDocument/2006/relationships/image" Target="../media/image75.png"/><Relationship Id="rId18" Type="http://schemas.openxmlformats.org/officeDocument/2006/relationships/hyperlink" Target="https://support.microsoft.com/en-us/copilot-whiteboard" TargetMode="External"/><Relationship Id="rId3" Type="http://schemas.openxmlformats.org/officeDocument/2006/relationships/image" Target="../media/image9.png"/><Relationship Id="rId21" Type="http://schemas.openxmlformats.org/officeDocument/2006/relationships/image" Target="../media/image85.png"/><Relationship Id="rId7" Type="http://schemas.openxmlformats.org/officeDocument/2006/relationships/image" Target="../media/image81.png"/><Relationship Id="rId12" Type="http://schemas.openxmlformats.org/officeDocument/2006/relationships/hyperlink" Target="https://support.microsoft.com/en-us/topic/overview-of-microsoft-365-chat-preview-5b00a52d-7296-48ee-b938-b95b7209f737" TargetMode="External"/><Relationship Id="rId17" Type="http://schemas.openxmlformats.org/officeDocument/2006/relationships/image" Target="../media/image83.png"/><Relationship Id="rId2" Type="http://schemas.openxmlformats.org/officeDocument/2006/relationships/notesSlide" Target="../notesSlides/notesSlide65.xml"/><Relationship Id="rId16" Type="http://schemas.openxmlformats.org/officeDocument/2006/relationships/hyperlink" Target="https://www.microsoft.com/en-us/bing/chat/enterprise/?form=MA13FV" TargetMode="External"/><Relationship Id="rId20" Type="http://schemas.openxmlformats.org/officeDocument/2006/relationships/hyperlink" Target="https://support.microsoft.com/en-us/copilot-loop" TargetMode="External"/><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6.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hyperlink" Target="https://support.microsoft.com/en-us/copilot-teams" TargetMode="External"/><Relationship Id="rId19"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en-us/copilot-onenote" TargetMode="External"/><Relationship Id="rId22" Type="http://schemas.openxmlformats.org/officeDocument/2006/relationships/image" Target="../media/image86.svg"/></Relationships>
</file>

<file path=ppt/slides/_rels/slide69.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 Type="http://schemas.openxmlformats.org/officeDocument/2006/relationships/notesSlide" Target="../notesSlides/notesSlide66.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5" Type="http://schemas.openxmlformats.org/officeDocument/2006/relationships/image" Target="../media/image72.png"/><Relationship Id="rId15" Type="http://schemas.openxmlformats.org/officeDocument/2006/relationships/image" Target="../media/image83.png"/><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6.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70.xml.rels><?xml version="1.0" encoding="UTF-8" standalone="yes"?>
<Relationships xmlns="http://schemas.openxmlformats.org/package/2006/relationships"><Relationship Id="rId8" Type="http://schemas.openxmlformats.org/officeDocument/2006/relationships/hyperlink" Target="https://support.microsoft.com/en-us/copilot-teams" TargetMode="External"/><Relationship Id="rId13" Type="http://schemas.openxmlformats.org/officeDocument/2006/relationships/image" Target="../media/image82.png"/><Relationship Id="rId18" Type="http://schemas.openxmlformats.org/officeDocument/2006/relationships/hyperlink" Target="https://support.microsoft.com/en-us/copilot-loop" TargetMode="External"/><Relationship Id="rId3" Type="http://schemas.openxmlformats.org/officeDocument/2006/relationships/image" Target="../media/image9.png"/><Relationship Id="rId21" Type="http://schemas.openxmlformats.org/officeDocument/2006/relationships/hyperlink" Target="https://support.microsoft.com/en-us/copilot-powerpoint" TargetMode="External"/><Relationship Id="rId7" Type="http://schemas.openxmlformats.org/officeDocument/2006/relationships/image" Target="../media/image81.png"/><Relationship Id="rId12" Type="http://schemas.openxmlformats.org/officeDocument/2006/relationships/hyperlink" Target="https://support.microsoft.com/en-us/copilot-onenote" TargetMode="External"/><Relationship Id="rId17" Type="http://schemas.openxmlformats.org/officeDocument/2006/relationships/image" Target="../media/image84.png"/><Relationship Id="rId25" Type="http://schemas.openxmlformats.org/officeDocument/2006/relationships/image" Target="../media/image80.svg"/><Relationship Id="rId2" Type="http://schemas.openxmlformats.org/officeDocument/2006/relationships/notesSlide" Target="../notesSlides/notesSlide67.xml"/><Relationship Id="rId16" Type="http://schemas.openxmlformats.org/officeDocument/2006/relationships/hyperlink" Target="https://support.microsoft.com/en-us/copilot-whiteboard" TargetMode="External"/><Relationship Id="rId20" Type="http://schemas.openxmlformats.org/officeDocument/2006/relationships/image" Target="../media/image86.svg"/><Relationship Id="rId1" Type="http://schemas.openxmlformats.org/officeDocument/2006/relationships/slideLayout" Target="../slideLayouts/slideLayout72.xml"/><Relationship Id="rId6" Type="http://schemas.openxmlformats.org/officeDocument/2006/relationships/hyperlink" Target="https://support.microsoft.com/en-us/copilot-excel" TargetMode="External"/><Relationship Id="rId11" Type="http://schemas.openxmlformats.org/officeDocument/2006/relationships/image" Target="../media/image75.png"/><Relationship Id="rId24" Type="http://schemas.openxmlformats.org/officeDocument/2006/relationships/image" Target="../media/image79.png"/><Relationship Id="rId5" Type="http://schemas.openxmlformats.org/officeDocument/2006/relationships/image" Target="../media/image72.png"/><Relationship Id="rId15" Type="http://schemas.openxmlformats.org/officeDocument/2006/relationships/image" Target="../media/image83.png"/><Relationship Id="rId23" Type="http://schemas.openxmlformats.org/officeDocument/2006/relationships/hyperlink" Target="https://support.microsoft.com/en-us/copilot-outlook" TargetMode="External"/><Relationship Id="rId10" Type="http://schemas.openxmlformats.org/officeDocument/2006/relationships/hyperlink" Target="https://support.microsoft.com/en-us/topic/overview-of-microsoft-365-chat-preview-5b00a52d-7296-48ee-b938-b95b7209f737" TargetMode="External"/><Relationship Id="rId19" Type="http://schemas.openxmlformats.org/officeDocument/2006/relationships/image" Target="../media/image85.png"/><Relationship Id="rId4" Type="http://schemas.microsoft.com/office/2007/relationships/hdphoto" Target="../media/hdphoto7.wdp"/><Relationship Id="rId9" Type="http://schemas.openxmlformats.org/officeDocument/2006/relationships/image" Target="../media/image76.png"/><Relationship Id="rId14" Type="http://schemas.openxmlformats.org/officeDocument/2006/relationships/hyperlink" Target="https://www.microsoft.com/en-us/bing/chat/enterprise/?form=MA13FV" TargetMode="External"/><Relationship Id="rId22" Type="http://schemas.openxmlformats.org/officeDocument/2006/relationships/image" Target="../media/image78.png"/></Relationships>
</file>

<file path=ppt/slides/_rels/slide71.xml.rels><?xml version="1.0" encoding="UTF-8" standalone="yes"?>
<Relationships xmlns="http://schemas.openxmlformats.org/package/2006/relationships"><Relationship Id="rId13" Type="http://schemas.openxmlformats.org/officeDocument/2006/relationships/hyperlink" Target="https://support.microsoft.com/en-us/copilot-onenote" TargetMode="External"/><Relationship Id="rId18" Type="http://schemas.openxmlformats.org/officeDocument/2006/relationships/hyperlink" Target="https://support.microsoft.com/en-us/copilot-outlook" TargetMode="External"/><Relationship Id="rId26" Type="http://schemas.openxmlformats.org/officeDocument/2006/relationships/hyperlink" Target="https://support.microsoft.com/en-us/copilot-excel" TargetMode="External"/><Relationship Id="rId39" Type="http://schemas.openxmlformats.org/officeDocument/2006/relationships/hyperlink" Target="https://support.microsoft.com/en-us/copilot-whiteboard" TargetMode="External"/><Relationship Id="rId21" Type="http://schemas.openxmlformats.org/officeDocument/2006/relationships/image" Target="../media/image80.svg"/><Relationship Id="rId34" Type="http://schemas.openxmlformats.org/officeDocument/2006/relationships/hyperlink" Target="https://support.microsoft.com/en-us/topic/overview-of-microsoft-365-chat-preview-5b00a52d-7296-48ee-b938-b95b7209f737" TargetMode="External"/><Relationship Id="rId7" Type="http://schemas.openxmlformats.org/officeDocument/2006/relationships/hyperlink" Target="https://www.microsoft.com/en-us/videoplayer/embed/RW1c3WA" TargetMode="External"/><Relationship Id="rId12" Type="http://schemas.openxmlformats.org/officeDocument/2006/relationships/image" Target="../media/image86.svg"/><Relationship Id="rId17" Type="http://schemas.openxmlformats.org/officeDocument/2006/relationships/image" Target="../media/image114.png"/><Relationship Id="rId25" Type="http://schemas.openxmlformats.org/officeDocument/2006/relationships/image" Target="../media/image73.png"/><Relationship Id="rId33" Type="http://schemas.openxmlformats.org/officeDocument/2006/relationships/image" Target="../media/image76.png"/><Relationship Id="rId38" Type="http://schemas.openxmlformats.org/officeDocument/2006/relationships/image" Target="../media/image83.png"/><Relationship Id="rId2" Type="http://schemas.openxmlformats.org/officeDocument/2006/relationships/notesSlide" Target="../notesSlides/notesSlide68.xml"/><Relationship Id="rId16" Type="http://schemas.openxmlformats.org/officeDocument/2006/relationships/hyperlink" Target="https://www.microsoft.com/en-us/videoplayer/embed/RW1c2fL" TargetMode="External"/><Relationship Id="rId20" Type="http://schemas.openxmlformats.org/officeDocument/2006/relationships/image" Target="../media/image79.png"/><Relationship Id="rId29" Type="http://schemas.openxmlformats.org/officeDocument/2006/relationships/image" Target="../media/image77.png"/><Relationship Id="rId1" Type="http://schemas.openxmlformats.org/officeDocument/2006/relationships/slideLayout" Target="../slideLayouts/slideLayout264.xml"/><Relationship Id="rId6" Type="http://schemas.openxmlformats.org/officeDocument/2006/relationships/image" Target="../media/image111.png"/><Relationship Id="rId11" Type="http://schemas.openxmlformats.org/officeDocument/2006/relationships/image" Target="../media/image85.png"/><Relationship Id="rId24" Type="http://schemas.openxmlformats.org/officeDocument/2006/relationships/hyperlink" Target="https://youtu.be/S7xTBa93TX8?feature=shared" TargetMode="External"/><Relationship Id="rId32" Type="http://schemas.openxmlformats.org/officeDocument/2006/relationships/hyperlink" Target="https://support.microsoft.com/en-us/copilot-teams" TargetMode="External"/><Relationship Id="rId37" Type="http://schemas.openxmlformats.org/officeDocument/2006/relationships/hyperlink" Target="https://www.microsoft.com/en-us/bing/chat/enterprise/?form=MA13FV" TargetMode="External"/><Relationship Id="rId40" Type="http://schemas.openxmlformats.org/officeDocument/2006/relationships/image" Target="../media/image84.png"/><Relationship Id="rId5" Type="http://schemas.openxmlformats.org/officeDocument/2006/relationships/hyperlink" Target="https://www.youtube.com/watch?v=N1gpkk-MwpY" TargetMode="External"/><Relationship Id="rId15" Type="http://schemas.openxmlformats.org/officeDocument/2006/relationships/image" Target="../media/image113.png"/><Relationship Id="rId23" Type="http://schemas.openxmlformats.org/officeDocument/2006/relationships/image" Target="../media/image115.png"/><Relationship Id="rId28" Type="http://schemas.openxmlformats.org/officeDocument/2006/relationships/hyperlink" Target="https://support.microsoft.com/en-us/copilot-word" TargetMode="External"/><Relationship Id="rId36" Type="http://schemas.openxmlformats.org/officeDocument/2006/relationships/image" Target="../media/image82.png"/><Relationship Id="rId10" Type="http://schemas.openxmlformats.org/officeDocument/2006/relationships/hyperlink" Target="https://support.microsoft.com/en-us/copilot-loop" TargetMode="External"/><Relationship Id="rId19" Type="http://schemas.openxmlformats.org/officeDocument/2006/relationships/hyperlink" Target="https://www.microsoft.com/en-us/videoplayer/embed/RW1cbAG" TargetMode="External"/><Relationship Id="rId31" Type="http://schemas.openxmlformats.org/officeDocument/2006/relationships/image" Target="../media/image78.png"/><Relationship Id="rId4" Type="http://schemas.openxmlformats.org/officeDocument/2006/relationships/image" Target="../media/image110.png"/><Relationship Id="rId9" Type="http://schemas.openxmlformats.org/officeDocument/2006/relationships/hyperlink" Target="https://www.youtube.com/watch?v=Zt84APuu2Ik" TargetMode="External"/><Relationship Id="rId14" Type="http://schemas.openxmlformats.org/officeDocument/2006/relationships/hyperlink" Target="https://www.microsoft.com/en-us/videoplayer/embed/RW1c3X1" TargetMode="External"/><Relationship Id="rId22" Type="http://schemas.openxmlformats.org/officeDocument/2006/relationships/hyperlink" Target="https://www.youtube.com/watch?v=-p5LKp2FkxQ" TargetMode="External"/><Relationship Id="rId27" Type="http://schemas.openxmlformats.org/officeDocument/2006/relationships/image" Target="../media/image81.png"/><Relationship Id="rId30" Type="http://schemas.openxmlformats.org/officeDocument/2006/relationships/hyperlink" Target="https://support.microsoft.com/en-us/copilot-powerpoint" TargetMode="External"/><Relationship Id="rId35" Type="http://schemas.openxmlformats.org/officeDocument/2006/relationships/image" Target="../media/image75.png"/><Relationship Id="rId8" Type="http://schemas.openxmlformats.org/officeDocument/2006/relationships/image" Target="../media/image112.png"/><Relationship Id="rId3" Type="http://schemas.openxmlformats.org/officeDocument/2006/relationships/hyperlink" Target="https://www.youtube.com/watch?v=fzoZ_f7ji5Q"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60.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260.xml"/><Relationship Id="rId5" Type="http://schemas.openxmlformats.org/officeDocument/2006/relationships/image" Target="../media/image118.png"/><Relationship Id="rId4" Type="http://schemas.openxmlformats.org/officeDocument/2006/relationships/image" Target="../media/image117.png"/></Relationships>
</file>

<file path=ppt/slides/_rels/slide7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125.png"/><Relationship Id="rId18" Type="http://schemas.openxmlformats.org/officeDocument/2006/relationships/image" Target="../media/image130.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powerpoint" TargetMode="External"/><Relationship Id="rId12" Type="http://schemas.openxmlformats.org/officeDocument/2006/relationships/image" Target="../media/image124.svg"/><Relationship Id="rId17" Type="http://schemas.openxmlformats.org/officeDocument/2006/relationships/image" Target="../media/image129.png"/><Relationship Id="rId2" Type="http://schemas.openxmlformats.org/officeDocument/2006/relationships/notesSlide" Target="../notesSlides/notesSlide71.xml"/><Relationship Id="rId16" Type="http://schemas.openxmlformats.org/officeDocument/2006/relationships/image" Target="../media/image128.svg"/><Relationship Id="rId20" Type="http://schemas.openxmlformats.org/officeDocument/2006/relationships/image" Target="../media/image132.svg"/><Relationship Id="rId1" Type="http://schemas.openxmlformats.org/officeDocument/2006/relationships/slideLayout" Target="../slideLayouts/slideLayout252.xml"/><Relationship Id="rId6" Type="http://schemas.openxmlformats.org/officeDocument/2006/relationships/image" Target="../media/image120.sv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7.png"/><Relationship Id="rId10" Type="http://schemas.openxmlformats.org/officeDocument/2006/relationships/image" Target="../media/image122.svg"/><Relationship Id="rId19" Type="http://schemas.openxmlformats.org/officeDocument/2006/relationships/image" Target="../media/image131.png"/><Relationship Id="rId4" Type="http://schemas.openxmlformats.org/officeDocument/2006/relationships/image" Target="../media/image72.png"/><Relationship Id="rId9" Type="http://schemas.openxmlformats.org/officeDocument/2006/relationships/image" Target="../media/image121.png"/><Relationship Id="rId14" Type="http://schemas.openxmlformats.org/officeDocument/2006/relationships/image" Target="../media/image126.svg"/></Relationships>
</file>

<file path=ppt/slides/_rels/slide7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hyperlink" Target="https://support.microsoft.com/en-us/copilot-word" TargetMode="External"/><Relationship Id="rId7"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60.xml"/><Relationship Id="rId6" Type="http://schemas.openxmlformats.org/officeDocument/2006/relationships/image" Target="../media/image133.png"/><Relationship Id="rId5" Type="http://schemas.openxmlformats.org/officeDocument/2006/relationships/image" Target="../media/image72.png"/><Relationship Id="rId4" Type="http://schemas.openxmlformats.org/officeDocument/2006/relationships/image" Target="../media/image77.png"/><Relationship Id="rId9" Type="http://schemas.openxmlformats.org/officeDocument/2006/relationships/image" Target="../media/image136.png"/></Relationships>
</file>

<file path=ppt/slides/_rels/slide76.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hyperlink" Target="https://support.microsoft.com/en-us/copilot-word" TargetMode="External"/><Relationship Id="rId7" Type="http://schemas.openxmlformats.org/officeDocument/2006/relationships/image" Target="../media/image138.png"/><Relationship Id="rId2" Type="http://schemas.openxmlformats.org/officeDocument/2006/relationships/notesSlide" Target="../notesSlides/notesSlide73.xml"/><Relationship Id="rId1" Type="http://schemas.openxmlformats.org/officeDocument/2006/relationships/slideLayout" Target="../slideLayouts/slideLayout260.xml"/><Relationship Id="rId6" Type="http://schemas.openxmlformats.org/officeDocument/2006/relationships/image" Target="../media/image137.png"/><Relationship Id="rId5" Type="http://schemas.openxmlformats.org/officeDocument/2006/relationships/image" Target="../media/image72.png"/><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141.png"/><Relationship Id="rId18" Type="http://schemas.openxmlformats.org/officeDocument/2006/relationships/image" Target="../media/image146.svg"/><Relationship Id="rId3" Type="http://schemas.openxmlformats.org/officeDocument/2006/relationships/hyperlink" Target="https://copilot.cloud.microsoft/en-US/prompts" TargetMode="External"/><Relationship Id="rId21" Type="http://schemas.openxmlformats.org/officeDocument/2006/relationships/image" Target="../media/image129.png"/><Relationship Id="rId7" Type="http://schemas.openxmlformats.org/officeDocument/2006/relationships/hyperlink" Target="https://support.microsoft.com/en-us/copilot-word" TargetMode="External"/><Relationship Id="rId12" Type="http://schemas.openxmlformats.org/officeDocument/2006/relationships/image" Target="../media/image140.svg"/><Relationship Id="rId17" Type="http://schemas.openxmlformats.org/officeDocument/2006/relationships/image" Target="../media/image145.png"/><Relationship Id="rId2" Type="http://schemas.openxmlformats.org/officeDocument/2006/relationships/notesSlide" Target="../notesSlides/notesSlide74.xml"/><Relationship Id="rId16" Type="http://schemas.openxmlformats.org/officeDocument/2006/relationships/image" Target="../media/image144.svg"/><Relationship Id="rId20" Type="http://schemas.openxmlformats.org/officeDocument/2006/relationships/image" Target="../media/image128.svg"/><Relationship Id="rId1" Type="http://schemas.openxmlformats.org/officeDocument/2006/relationships/slideLayout" Target="../slideLayouts/slideLayout252.xml"/><Relationship Id="rId6" Type="http://schemas.openxmlformats.org/officeDocument/2006/relationships/image" Target="../media/image124.svg"/><Relationship Id="rId11" Type="http://schemas.openxmlformats.org/officeDocument/2006/relationships/image" Target="../media/image139.png"/><Relationship Id="rId5" Type="http://schemas.openxmlformats.org/officeDocument/2006/relationships/image" Target="../media/image123.png"/><Relationship Id="rId15" Type="http://schemas.openxmlformats.org/officeDocument/2006/relationships/image" Target="../media/image143.png"/><Relationship Id="rId10" Type="http://schemas.openxmlformats.org/officeDocument/2006/relationships/image" Target="../media/image132.svg"/><Relationship Id="rId19" Type="http://schemas.openxmlformats.org/officeDocument/2006/relationships/image" Target="../media/image127.png"/><Relationship Id="rId4" Type="http://schemas.openxmlformats.org/officeDocument/2006/relationships/image" Target="../media/image72.png"/><Relationship Id="rId9" Type="http://schemas.openxmlformats.org/officeDocument/2006/relationships/image" Target="../media/image131.png"/><Relationship Id="rId14" Type="http://schemas.openxmlformats.org/officeDocument/2006/relationships/image" Target="../media/image142.svg"/><Relationship Id="rId22" Type="http://schemas.openxmlformats.org/officeDocument/2006/relationships/image" Target="../media/image130.svg"/></Relationships>
</file>

<file path=ppt/slides/_rels/slide7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hyperlink" Target="https://support.microsoft.com/en-us/copilot-teams" TargetMode="External"/><Relationship Id="rId7"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260.xml"/><Relationship Id="rId6" Type="http://schemas.openxmlformats.org/officeDocument/2006/relationships/image" Target="../media/image147.png"/><Relationship Id="rId5" Type="http://schemas.openxmlformats.org/officeDocument/2006/relationships/image" Target="../media/image73.png"/><Relationship Id="rId10" Type="http://schemas.openxmlformats.org/officeDocument/2006/relationships/image" Target="../media/image151.png"/><Relationship Id="rId4" Type="http://schemas.openxmlformats.org/officeDocument/2006/relationships/image" Target="../media/image76.png"/><Relationship Id="rId9" Type="http://schemas.openxmlformats.org/officeDocument/2006/relationships/image" Target="../media/image150.png"/></Relationships>
</file>

<file path=ppt/slides/_rels/slide7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3.png"/><Relationship Id="rId2" Type="http://schemas.openxmlformats.org/officeDocument/2006/relationships/notesSlide" Target="../notesSlides/notesSlide76.xml"/><Relationship Id="rId1" Type="http://schemas.openxmlformats.org/officeDocument/2006/relationships/slideLayout" Target="../slideLayouts/slideLayout260.xml"/><Relationship Id="rId6" Type="http://schemas.openxmlformats.org/officeDocument/2006/relationships/image" Target="../media/image152.png"/><Relationship Id="rId5" Type="http://schemas.openxmlformats.org/officeDocument/2006/relationships/image" Target="../media/image72.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support.microsoft.com/en-us/copilot-powerpoint" TargetMode="External"/><Relationship Id="rId18" Type="http://schemas.openxmlformats.org/officeDocument/2006/relationships/hyperlink" Target="https://learn.microsoft.com/en-us/microsoft-365-copilot/" TargetMode="External"/><Relationship Id="rId26" Type="http://schemas.openxmlformats.org/officeDocument/2006/relationships/image" Target="../media/image83.png"/><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77.png"/><Relationship Id="rId17" Type="http://schemas.openxmlformats.org/officeDocument/2006/relationships/image" Target="../media/image80.svg"/><Relationship Id="rId25" Type="http://schemas.openxmlformats.org/officeDocument/2006/relationships/hyperlink" Target="https://www.microsoft.com/en-us/bing/chat/enterprise/?form=MA13FV" TargetMode="External"/><Relationship Id="rId2" Type="http://schemas.openxmlformats.org/officeDocument/2006/relationships/notesSlide" Target="../notesSlides/notesSlide5.xml"/><Relationship Id="rId16" Type="http://schemas.openxmlformats.org/officeDocument/2006/relationships/image" Target="../media/image79.png"/><Relationship Id="rId20" Type="http://schemas.openxmlformats.org/officeDocument/2006/relationships/hyperlink" Target="https://support.microsoft.com/en-us/copilot" TargetMode="External"/><Relationship Id="rId29" Type="http://schemas.openxmlformats.org/officeDocument/2006/relationships/hyperlink" Target="https://support.microsoft.com/en-us/copilot-loop" TargetMode="External"/><Relationship Id="rId1" Type="http://schemas.openxmlformats.org/officeDocument/2006/relationships/slideLayout" Target="../slideLayouts/slideLayout264.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en-us/copilot-word" TargetMode="External"/><Relationship Id="rId24" Type="http://schemas.openxmlformats.org/officeDocument/2006/relationships/image" Target="../media/image82.png"/><Relationship Id="rId5" Type="http://schemas.openxmlformats.org/officeDocument/2006/relationships/image" Target="../media/image72.png"/><Relationship Id="rId15" Type="http://schemas.openxmlformats.org/officeDocument/2006/relationships/hyperlink" Target="https://support.microsoft.com/en-us/copilot-outlook" TargetMode="External"/><Relationship Id="rId23" Type="http://schemas.openxmlformats.org/officeDocument/2006/relationships/hyperlink" Target="https://support.microsoft.com/en-us/copilot-onenote" TargetMode="External"/><Relationship Id="rId28" Type="http://schemas.openxmlformats.org/officeDocument/2006/relationships/image" Target="../media/image84.png"/><Relationship Id="rId10" Type="http://schemas.openxmlformats.org/officeDocument/2006/relationships/image" Target="../media/image76.png"/><Relationship Id="rId19" Type="http://schemas.openxmlformats.org/officeDocument/2006/relationships/hyperlink" Target="https://adoption.microsoft.com/en-us/copilot/" TargetMode="External"/><Relationship Id="rId31" Type="http://schemas.openxmlformats.org/officeDocument/2006/relationships/image" Target="../media/image86.svg"/><Relationship Id="rId4" Type="http://schemas.microsoft.com/office/2007/relationships/hdphoto" Target="../media/hdphoto7.wdp"/><Relationship Id="rId9" Type="http://schemas.openxmlformats.org/officeDocument/2006/relationships/hyperlink" Target="https://support.microsoft.com/en-us/copilot-teams" TargetMode="External"/><Relationship Id="rId14" Type="http://schemas.openxmlformats.org/officeDocument/2006/relationships/image" Target="../media/image78.png"/><Relationship Id="rId22" Type="http://schemas.openxmlformats.org/officeDocument/2006/relationships/image" Target="../media/image81.png"/><Relationship Id="rId27" Type="http://schemas.openxmlformats.org/officeDocument/2006/relationships/hyperlink" Target="https://support.microsoft.com/en-us/copilot-whiteboard" TargetMode="External"/><Relationship Id="rId30" Type="http://schemas.openxmlformats.org/officeDocument/2006/relationships/image" Target="../media/image85.png"/></Relationships>
</file>

<file path=ppt/slides/_rels/slide8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teams" TargetMode="External"/><Relationship Id="rId7" Type="http://schemas.openxmlformats.org/officeDocument/2006/relationships/image" Target="../media/image155.png"/><Relationship Id="rId2" Type="http://schemas.openxmlformats.org/officeDocument/2006/relationships/notesSlide" Target="../notesSlides/notesSlide77.xml"/><Relationship Id="rId1" Type="http://schemas.openxmlformats.org/officeDocument/2006/relationships/slideLayout" Target="../slideLayouts/slideLayout260.xml"/><Relationship Id="rId6" Type="http://schemas.openxmlformats.org/officeDocument/2006/relationships/image" Target="../media/image154.png"/><Relationship Id="rId5" Type="http://schemas.openxmlformats.org/officeDocument/2006/relationships/image" Target="../media/image72.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60.png"/><Relationship Id="rId18" Type="http://schemas.openxmlformats.org/officeDocument/2006/relationships/image" Target="../media/image165.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copilot-teams" TargetMode="External"/><Relationship Id="rId12" Type="http://schemas.openxmlformats.org/officeDocument/2006/relationships/image" Target="../media/image159.svg"/><Relationship Id="rId17" Type="http://schemas.openxmlformats.org/officeDocument/2006/relationships/image" Target="../media/image164.png"/><Relationship Id="rId2" Type="http://schemas.openxmlformats.org/officeDocument/2006/relationships/notesSlide" Target="../notesSlides/notesSlide78.xml"/><Relationship Id="rId16" Type="http://schemas.openxmlformats.org/officeDocument/2006/relationships/image" Target="../media/image163.svg"/><Relationship Id="rId20" Type="http://schemas.openxmlformats.org/officeDocument/2006/relationships/image" Target="../media/image167.svg"/><Relationship Id="rId1" Type="http://schemas.openxmlformats.org/officeDocument/2006/relationships/slideLayout" Target="../slideLayouts/slideLayout252.xml"/><Relationship Id="rId6" Type="http://schemas.openxmlformats.org/officeDocument/2006/relationships/image" Target="../media/image140.svg"/><Relationship Id="rId11"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62.png"/><Relationship Id="rId10" Type="http://schemas.openxmlformats.org/officeDocument/2006/relationships/image" Target="../media/image157.svg"/><Relationship Id="rId19" Type="http://schemas.openxmlformats.org/officeDocument/2006/relationships/image" Target="../media/image166.png"/><Relationship Id="rId4" Type="http://schemas.openxmlformats.org/officeDocument/2006/relationships/image" Target="../media/image72.png"/><Relationship Id="rId9" Type="http://schemas.openxmlformats.org/officeDocument/2006/relationships/image" Target="../media/image156.png"/><Relationship Id="rId14" Type="http://schemas.openxmlformats.org/officeDocument/2006/relationships/image" Target="../media/image161.svg"/></Relationships>
</file>

<file path=ppt/slides/_rels/slide82.xml.rels><?xml version="1.0" encoding="UTF-8" standalone="yes"?>
<Relationships xmlns="http://schemas.openxmlformats.org/package/2006/relationships"><Relationship Id="rId3" Type="http://schemas.openxmlformats.org/officeDocument/2006/relationships/hyperlink" Target="https://support.microsoft.com/en-us/topic/overview-of-microsoft-365-chat-preview-5b00a52d-7296-48ee-b938-b95b7209f737" TargetMode="External"/><Relationship Id="rId2" Type="http://schemas.openxmlformats.org/officeDocument/2006/relationships/notesSlide" Target="../notesSlides/notesSlide79.xml"/><Relationship Id="rId1" Type="http://schemas.openxmlformats.org/officeDocument/2006/relationships/slideLayout" Target="../slideLayouts/slideLayout260.xml"/><Relationship Id="rId6" Type="http://schemas.openxmlformats.org/officeDocument/2006/relationships/image" Target="../media/image168.png"/><Relationship Id="rId5" Type="http://schemas.openxmlformats.org/officeDocument/2006/relationships/image" Target="../media/image72.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s://copilot.cloud.microsoft/en-US/prompts" TargetMode="External"/><Relationship Id="rId7" Type="http://schemas.openxmlformats.org/officeDocument/2006/relationships/hyperlink" Target="https://support.microsoft.com/en-us/topic/overview-of-microsoft-365-chat-preview-5b00a52d-7296-48ee-b938-b95b7209f737" TargetMode="External"/><Relationship Id="rId12" Type="http://schemas.openxmlformats.org/officeDocument/2006/relationships/image" Target="../media/image130.svg"/><Relationship Id="rId2" Type="http://schemas.openxmlformats.org/officeDocument/2006/relationships/notesSlide" Target="../notesSlides/notesSlide80.xml"/><Relationship Id="rId1" Type="http://schemas.openxmlformats.org/officeDocument/2006/relationships/slideLayout" Target="../slideLayouts/slideLayout252.xml"/><Relationship Id="rId6" Type="http://schemas.openxmlformats.org/officeDocument/2006/relationships/image" Target="../media/image140.svg"/><Relationship Id="rId11" Type="http://schemas.openxmlformats.org/officeDocument/2006/relationships/image" Target="../media/image129.png"/><Relationship Id="rId5" Type="http://schemas.openxmlformats.org/officeDocument/2006/relationships/image" Target="../media/image139.png"/><Relationship Id="rId10" Type="http://schemas.openxmlformats.org/officeDocument/2006/relationships/image" Target="../media/image124.svg"/><Relationship Id="rId4" Type="http://schemas.openxmlformats.org/officeDocument/2006/relationships/image" Target="../media/image72.png"/><Relationship Id="rId9" Type="http://schemas.openxmlformats.org/officeDocument/2006/relationships/image" Target="../media/image123.png"/></Relationships>
</file>

<file path=ppt/slides/_rels/slide84.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hyperlink" Target="https://support.microsoft.com/en-us/copilot-outlook" TargetMode="External"/><Relationship Id="rId7" Type="http://schemas.openxmlformats.org/officeDocument/2006/relationships/image" Target="../media/image170.png"/><Relationship Id="rId2" Type="http://schemas.openxmlformats.org/officeDocument/2006/relationships/notesSlide" Target="../notesSlides/notesSlide81.xml"/><Relationship Id="rId1" Type="http://schemas.openxmlformats.org/officeDocument/2006/relationships/slideLayout" Target="../slideLayouts/slideLayout260.xml"/><Relationship Id="rId6" Type="http://schemas.openxmlformats.org/officeDocument/2006/relationships/image" Target="../media/image72.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172.png"/></Relationships>
</file>

<file path=ppt/slides/_rels/slide85.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support.microsoft.com/en-us/copilot-excel" TargetMode="External"/><Relationship Id="rId7" Type="http://schemas.openxmlformats.org/officeDocument/2006/relationships/image" Target="../media/image174.png"/><Relationship Id="rId2" Type="http://schemas.openxmlformats.org/officeDocument/2006/relationships/notesSlide" Target="../notesSlides/notesSlide82.xml"/><Relationship Id="rId1" Type="http://schemas.openxmlformats.org/officeDocument/2006/relationships/slideLayout" Target="../slideLayouts/slideLayout260.xml"/><Relationship Id="rId6" Type="http://schemas.openxmlformats.org/officeDocument/2006/relationships/image" Target="../media/image173.png"/><Relationship Id="rId5" Type="http://schemas.openxmlformats.org/officeDocument/2006/relationships/image" Target="../media/image72.png"/><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66.xml"/><Relationship Id="rId6" Type="http://schemas.openxmlformats.org/officeDocument/2006/relationships/image" Target="../media/image17.png"/><Relationship Id="rId5" Type="http://schemas.openxmlformats.org/officeDocument/2006/relationships/image" Target="../media/image7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hyperlink" Target="https://support.microsoft.com/en-us/copilot-word" TargetMode="External"/><Relationship Id="rId13" Type="http://schemas.openxmlformats.org/officeDocument/2006/relationships/hyperlink" Target="https://support.microsoft.com/en-us/copilot-powerpoint" TargetMode="External"/><Relationship Id="rId3" Type="http://schemas.openxmlformats.org/officeDocument/2006/relationships/image" Target="../media/image72.png"/><Relationship Id="rId7" Type="http://schemas.openxmlformats.org/officeDocument/2006/relationships/image" Target="../media/image88.svg"/><Relationship Id="rId12" Type="http://schemas.openxmlformats.org/officeDocument/2006/relationships/image" Target="../media/image80.svg"/><Relationship Id="rId2" Type="http://schemas.openxmlformats.org/officeDocument/2006/relationships/notesSlide" Target="../notesSlides/notesSlide6.xml"/><Relationship Id="rId1" Type="http://schemas.openxmlformats.org/officeDocument/2006/relationships/slideLayout" Target="../slideLayouts/slideLayout252.xml"/><Relationship Id="rId6" Type="http://schemas.openxmlformats.org/officeDocument/2006/relationships/image" Target="../media/image87.pn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90.svg"/><Relationship Id="rId4" Type="http://schemas.openxmlformats.org/officeDocument/2006/relationships/hyperlink" Target="https://support.microsoft.com/en-us/topic/overview-of-microsoft-365-chat-preview-5b00a52d-7296-48ee-b938-b95b7209f737" TargetMode="External"/><Relationship Id="rId9" Type="http://schemas.openxmlformats.org/officeDocument/2006/relationships/image" Target="../media/image89.png"/><Relationship Id="rId1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3BF11DAA-6187-8E74-1DA0-1378E1B31CAC}"/>
              </a:ext>
              <a:ext uri="{C183D7F6-B498-43B3-948B-1728B52AA6E4}">
                <adec:decorative xmlns:adec="http://schemas.microsoft.com/office/drawing/2017/decorative" val="1"/>
              </a:ext>
            </a:extLst>
          </p:cNvPr>
          <p:cNvGrpSpPr/>
          <p:nvPr/>
        </p:nvGrpSpPr>
        <p:grpSpPr>
          <a:xfrm>
            <a:off x="588263" y="1141639"/>
            <a:ext cx="11018520" cy="5267325"/>
            <a:chOff x="588263" y="1141639"/>
            <a:chExt cx="11018520" cy="5267325"/>
          </a:xfrm>
        </p:grpSpPr>
        <p:grpSp>
          <p:nvGrpSpPr>
            <p:cNvPr id="5" name="Group 4">
              <a:extLst>
                <a:ext uri="{FF2B5EF4-FFF2-40B4-BE49-F238E27FC236}">
                  <a16:creationId xmlns:a16="http://schemas.microsoft.com/office/drawing/2014/main" id="{41B20635-54DF-AFD3-D75F-FE029083DC9C}"/>
                </a:ext>
                <a:ext uri="{C183D7F6-B498-43B3-948B-1728B52AA6E4}">
                  <adec:decorative xmlns:adec="http://schemas.microsoft.com/office/drawing/2017/decorative" val="1"/>
                </a:ext>
              </a:extLst>
            </p:cNvPr>
            <p:cNvGrpSpPr/>
            <p:nvPr/>
          </p:nvGrpSpPr>
          <p:grpSpPr>
            <a:xfrm>
              <a:off x="588263" y="1141639"/>
              <a:ext cx="11018520" cy="5267325"/>
              <a:chOff x="588263" y="1127125"/>
              <a:chExt cx="11018520" cy="5267325"/>
            </a:xfrm>
          </p:grpSpPr>
          <p:sp>
            <p:nvSpPr>
              <p:cNvPr id="7" name="Rectangle: Rounded Corners 6">
                <a:extLst>
                  <a:ext uri="{FF2B5EF4-FFF2-40B4-BE49-F238E27FC236}">
                    <a16:creationId xmlns:a16="http://schemas.microsoft.com/office/drawing/2014/main" id="{9CADF1DF-4DE9-F852-F8BC-8FB14FE57C3C}"/>
                  </a:ext>
                  <a:ext uri="{C183D7F6-B498-43B3-948B-1728B52AA6E4}">
                    <adec:decorative xmlns:adec="http://schemas.microsoft.com/office/drawing/2017/decorative" val="1"/>
                  </a:ext>
                </a:extLst>
              </p:cNvPr>
              <p:cNvSpPr>
                <a:spLocks/>
              </p:cNvSpPr>
              <p:nvPr/>
            </p:nvSpPr>
            <p:spPr bwMode="auto">
              <a:xfrm>
                <a:off x="4306560"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912D3F23-7AD7-A80A-9BA6-1CECFABF5D9D}"/>
                  </a:ext>
                  <a:ext uri="{C183D7F6-B498-43B3-948B-1728B52AA6E4}">
                    <adec:decorative xmlns:adec="http://schemas.microsoft.com/office/drawing/2017/decorative" val="1"/>
                  </a:ext>
                </a:extLst>
              </p:cNvPr>
              <p:cNvSpPr>
                <a:spLocks/>
              </p:cNvSpPr>
              <p:nvPr/>
            </p:nvSpPr>
            <p:spPr bwMode="auto">
              <a:xfrm>
                <a:off x="588263"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E95A08C-6AF9-EC40-B1FF-B77A5349DED2}"/>
                  </a:ext>
                  <a:ext uri="{C183D7F6-B498-43B3-948B-1728B52AA6E4}">
                    <adec:decorative xmlns:adec="http://schemas.microsoft.com/office/drawing/2017/decorative" val="1"/>
                  </a:ext>
                </a:extLst>
              </p:cNvPr>
              <p:cNvSpPr>
                <a:spLocks/>
              </p:cNvSpPr>
              <p:nvPr/>
            </p:nvSpPr>
            <p:spPr bwMode="auto">
              <a:xfrm>
                <a:off x="8024857"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2" name="Group 31">
                <a:extLst>
                  <a:ext uri="{FF2B5EF4-FFF2-40B4-BE49-F238E27FC236}">
                    <a16:creationId xmlns:a16="http://schemas.microsoft.com/office/drawing/2014/main" id="{291134CF-A8FB-4C31-7354-F6CD95A154F8}"/>
                  </a:ext>
                  <a:ext uri="{C183D7F6-B498-43B3-948B-1728B52AA6E4}">
                    <adec:decorative xmlns:adec="http://schemas.microsoft.com/office/drawing/2017/decorative" val="1"/>
                  </a:ext>
                </a:extLst>
              </p:cNvPr>
              <p:cNvGrpSpPr/>
              <p:nvPr/>
            </p:nvGrpSpPr>
            <p:grpSpPr>
              <a:xfrm>
                <a:off x="2064707" y="1248526"/>
                <a:ext cx="629038" cy="629038"/>
                <a:chOff x="2951488" y="1511596"/>
                <a:chExt cx="689922" cy="689922"/>
              </a:xfrm>
            </p:grpSpPr>
            <p:sp>
              <p:nvSpPr>
                <p:cNvPr id="49" name="Oval 48">
                  <a:extLst>
                    <a:ext uri="{FF2B5EF4-FFF2-40B4-BE49-F238E27FC236}">
                      <a16:creationId xmlns:a16="http://schemas.microsoft.com/office/drawing/2014/main" id="{EE2D4027-6B48-6322-7326-F3894772BF54}"/>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5EFC7289-E1D4-1B9D-6185-EFD1E2AA1C58}"/>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82F530F7-431D-3E55-C224-566773091350}"/>
                  </a:ext>
                  <a:ext uri="{C183D7F6-B498-43B3-948B-1728B52AA6E4}">
                    <adec:decorative xmlns:adec="http://schemas.microsoft.com/office/drawing/2017/decorative" val="1"/>
                  </a:ext>
                </a:extLst>
              </p:cNvPr>
              <p:cNvGrpSpPr/>
              <p:nvPr/>
            </p:nvGrpSpPr>
            <p:grpSpPr>
              <a:xfrm>
                <a:off x="5783004" y="1248526"/>
                <a:ext cx="629038" cy="629038"/>
                <a:chOff x="2951488" y="1511596"/>
                <a:chExt cx="689922" cy="689922"/>
              </a:xfrm>
            </p:grpSpPr>
            <p:sp>
              <p:nvSpPr>
                <p:cNvPr id="47" name="Oval 46">
                  <a:extLst>
                    <a:ext uri="{FF2B5EF4-FFF2-40B4-BE49-F238E27FC236}">
                      <a16:creationId xmlns:a16="http://schemas.microsoft.com/office/drawing/2014/main" id="{6759C47C-94A0-28E2-FE8B-2FF09847FFF9}"/>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1EC3C26F-9DFC-D4BC-DA13-A6C6E3A44D2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8FB66861-9589-8D0E-373B-1CD5BAB15968}"/>
                  </a:ext>
                  <a:ext uri="{C183D7F6-B498-43B3-948B-1728B52AA6E4}">
                    <adec:decorative xmlns:adec="http://schemas.microsoft.com/office/drawing/2017/decorative" val="1"/>
                  </a:ext>
                </a:extLst>
              </p:cNvPr>
              <p:cNvGrpSpPr/>
              <p:nvPr/>
            </p:nvGrpSpPr>
            <p:grpSpPr>
              <a:xfrm>
                <a:off x="9501301" y="1248526"/>
                <a:ext cx="629038" cy="629038"/>
                <a:chOff x="2951488" y="1511596"/>
                <a:chExt cx="689922" cy="689922"/>
              </a:xfrm>
            </p:grpSpPr>
            <p:sp>
              <p:nvSpPr>
                <p:cNvPr id="45" name="Oval 44">
                  <a:extLst>
                    <a:ext uri="{FF2B5EF4-FFF2-40B4-BE49-F238E27FC236}">
                      <a16:creationId xmlns:a16="http://schemas.microsoft.com/office/drawing/2014/main" id="{B19E41C2-A25C-3787-942D-E8DC44F2CCFC}"/>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6346CC99-7330-1E62-74EB-8511EED8554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5" name="Rectangle: Rounded Corners 34">
                <a:extLst>
                  <a:ext uri="{FF2B5EF4-FFF2-40B4-BE49-F238E27FC236}">
                    <a16:creationId xmlns:a16="http://schemas.microsoft.com/office/drawing/2014/main" id="{8B135E3F-2DE2-7C79-63B7-8D405A81101A}"/>
                  </a:ext>
                  <a:ext uri="{C183D7F6-B498-43B3-948B-1728B52AA6E4}">
                    <adec:decorative xmlns:adec="http://schemas.microsoft.com/office/drawing/2017/decorative" val="1"/>
                  </a:ext>
                </a:extLst>
              </p:cNvPr>
              <p:cNvSpPr/>
              <p:nvPr/>
            </p:nvSpPr>
            <p:spPr bwMode="auto">
              <a:xfrm>
                <a:off x="657792"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536A7342-3CF0-4347-9CEF-1B683A8AFC73}"/>
                  </a:ext>
                  <a:ext uri="{C183D7F6-B498-43B3-948B-1728B52AA6E4}">
                    <adec:decorative xmlns:adec="http://schemas.microsoft.com/office/drawing/2017/decorative" val="1"/>
                  </a:ext>
                </a:extLst>
              </p:cNvPr>
              <p:cNvSpPr>
                <a:spLocks/>
              </p:cNvSpPr>
              <p:nvPr/>
            </p:nvSpPr>
            <p:spPr bwMode="auto">
              <a:xfrm>
                <a:off x="657792"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7" name="Rectangle: Rounded Corners 36">
                <a:extLst>
                  <a:ext uri="{FF2B5EF4-FFF2-40B4-BE49-F238E27FC236}">
                    <a16:creationId xmlns:a16="http://schemas.microsoft.com/office/drawing/2014/main" id="{1F2578E0-9028-57EB-997F-196E858B5424}"/>
                  </a:ext>
                  <a:ext uri="{C183D7F6-B498-43B3-948B-1728B52AA6E4}">
                    <adec:decorative xmlns:adec="http://schemas.microsoft.com/office/drawing/2017/decorative" val="1"/>
                  </a:ext>
                </a:extLst>
              </p:cNvPr>
              <p:cNvSpPr/>
              <p:nvPr/>
            </p:nvSpPr>
            <p:spPr bwMode="auto">
              <a:xfrm>
                <a:off x="4376089"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94BC12C3-61DC-4C81-8D82-5BDFF1C4554C}"/>
                  </a:ext>
                  <a:ext uri="{C183D7F6-B498-43B3-948B-1728B52AA6E4}">
                    <adec:decorative xmlns:adec="http://schemas.microsoft.com/office/drawing/2017/decorative" val="1"/>
                  </a:ext>
                </a:extLst>
              </p:cNvPr>
              <p:cNvSpPr>
                <a:spLocks/>
              </p:cNvSpPr>
              <p:nvPr/>
            </p:nvSpPr>
            <p:spPr bwMode="auto">
              <a:xfrm>
                <a:off x="4376089"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0" name="Rectangle: Rounded Corners 39">
                <a:extLst>
                  <a:ext uri="{FF2B5EF4-FFF2-40B4-BE49-F238E27FC236}">
                    <a16:creationId xmlns:a16="http://schemas.microsoft.com/office/drawing/2014/main" id="{21481BB9-58A1-4026-ED05-55CC1E549D68}"/>
                  </a:ext>
                  <a:ext uri="{C183D7F6-B498-43B3-948B-1728B52AA6E4}">
                    <adec:decorative xmlns:adec="http://schemas.microsoft.com/office/drawing/2017/decorative" val="1"/>
                  </a:ext>
                </a:extLst>
              </p:cNvPr>
              <p:cNvSpPr/>
              <p:nvPr/>
            </p:nvSpPr>
            <p:spPr bwMode="auto">
              <a:xfrm>
                <a:off x="8083069" y="2065026"/>
                <a:ext cx="3465502"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AE89F006-8B68-9E0D-D7E6-21C6B7E92B17}"/>
                  </a:ext>
                  <a:ext uri="{C183D7F6-B498-43B3-948B-1728B52AA6E4}">
                    <adec:decorative xmlns:adec="http://schemas.microsoft.com/office/drawing/2017/decorative" val="1"/>
                  </a:ext>
                </a:extLst>
              </p:cNvPr>
              <p:cNvSpPr>
                <a:spLocks/>
              </p:cNvSpPr>
              <p:nvPr/>
            </p:nvSpPr>
            <p:spPr bwMode="auto">
              <a:xfrm>
                <a:off x="8094386"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sp>
          <p:nvSpPr>
            <p:cNvPr id="52" name="Rectangle: Rounded Corners 51">
              <a:extLst>
                <a:ext uri="{FF2B5EF4-FFF2-40B4-BE49-F238E27FC236}">
                  <a16:creationId xmlns:a16="http://schemas.microsoft.com/office/drawing/2014/main" id="{A544E0C4-D12B-D9AE-10BC-BFC67D0212CE}"/>
                </a:ext>
                <a:ext uri="{C183D7F6-B498-43B3-948B-1728B52AA6E4}">
                  <adec:decorative xmlns:adec="http://schemas.microsoft.com/office/drawing/2017/decorative" val="1"/>
                </a:ext>
              </a:extLst>
            </p:cNvPr>
            <p:cNvSpPr>
              <a:spLocks/>
            </p:cNvSpPr>
            <p:nvPr/>
          </p:nvSpPr>
          <p:spPr bwMode="auto">
            <a:xfrm>
              <a:off x="4306560"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EA4DEBBD-28CD-4E44-614C-32A917460B5D}"/>
                </a:ext>
                <a:ext uri="{C183D7F6-B498-43B3-948B-1728B52AA6E4}">
                  <adec:decorative xmlns:adec="http://schemas.microsoft.com/office/drawing/2017/decorative" val="1"/>
                </a:ext>
              </a:extLst>
            </p:cNvPr>
            <p:cNvSpPr>
              <a:spLocks/>
            </p:cNvSpPr>
            <p:nvPr/>
          </p:nvSpPr>
          <p:spPr bwMode="auto">
            <a:xfrm>
              <a:off x="588263"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Rounded Corners 56">
              <a:extLst>
                <a:ext uri="{FF2B5EF4-FFF2-40B4-BE49-F238E27FC236}">
                  <a16:creationId xmlns:a16="http://schemas.microsoft.com/office/drawing/2014/main" id="{837CC71C-7624-3362-00B5-745BEC250A4B}"/>
                </a:ext>
                <a:ext uri="{C183D7F6-B498-43B3-948B-1728B52AA6E4}">
                  <adec:decorative xmlns:adec="http://schemas.microsoft.com/office/drawing/2017/decorative" val="1"/>
                </a:ext>
              </a:extLst>
            </p:cNvPr>
            <p:cNvSpPr>
              <a:spLocks/>
            </p:cNvSpPr>
            <p:nvPr/>
          </p:nvSpPr>
          <p:spPr bwMode="auto">
            <a:xfrm>
              <a:off x="8024857"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8" name="Rounded Rectangle 46">
              <a:extLst>
                <a:ext uri="{FF2B5EF4-FFF2-40B4-BE49-F238E27FC236}">
                  <a16:creationId xmlns:a16="http://schemas.microsoft.com/office/drawing/2014/main" id="{F9A73C2B-0686-EB6B-99C1-5316CBE286D8}"/>
                </a:ext>
              </a:extLst>
            </p:cNvPr>
            <p:cNvSpPr>
              <a:spLocks/>
            </p:cNvSpPr>
            <p:nvPr/>
          </p:nvSpPr>
          <p:spPr bwMode="auto">
            <a:xfrm>
              <a:off x="9501301"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9" name="Rectangle: Rounded Corners 78">
              <a:extLst>
                <a:ext uri="{FF2B5EF4-FFF2-40B4-BE49-F238E27FC236}">
                  <a16:creationId xmlns:a16="http://schemas.microsoft.com/office/drawing/2014/main" id="{7623E73E-7A7F-1770-911A-B9D435704EDC}"/>
                </a:ext>
                <a:ext uri="{C183D7F6-B498-43B3-948B-1728B52AA6E4}">
                  <adec:decorative xmlns:adec="http://schemas.microsoft.com/office/drawing/2017/decorative" val="1"/>
                </a:ext>
              </a:extLst>
            </p:cNvPr>
            <p:cNvSpPr/>
            <p:nvPr/>
          </p:nvSpPr>
          <p:spPr bwMode="auto">
            <a:xfrm>
              <a:off x="704349"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1" name="Rectangle: Rounded Corners 80">
              <a:extLst>
                <a:ext uri="{FF2B5EF4-FFF2-40B4-BE49-F238E27FC236}">
                  <a16:creationId xmlns:a16="http://schemas.microsoft.com/office/drawing/2014/main" id="{DDEADF0E-3503-68CC-9F44-2E71903633BA}"/>
                </a:ext>
                <a:ext uri="{C183D7F6-B498-43B3-948B-1728B52AA6E4}">
                  <adec:decorative xmlns:adec="http://schemas.microsoft.com/office/drawing/2017/decorative" val="1"/>
                </a:ext>
              </a:extLst>
            </p:cNvPr>
            <p:cNvSpPr>
              <a:spLocks/>
            </p:cNvSpPr>
            <p:nvPr/>
          </p:nvSpPr>
          <p:spPr bwMode="auto">
            <a:xfrm>
              <a:off x="704349"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2" name="Rectangle: Rounded Corners 81">
              <a:extLst>
                <a:ext uri="{FF2B5EF4-FFF2-40B4-BE49-F238E27FC236}">
                  <a16:creationId xmlns:a16="http://schemas.microsoft.com/office/drawing/2014/main" id="{0D5B7A33-101B-9B9E-A911-2294F7D1719D}"/>
                </a:ext>
                <a:ext uri="{C183D7F6-B498-43B3-948B-1728B52AA6E4}">
                  <adec:decorative xmlns:adec="http://schemas.microsoft.com/office/drawing/2017/decorative" val="1"/>
                </a:ext>
              </a:extLst>
            </p:cNvPr>
            <p:cNvSpPr/>
            <p:nvPr/>
          </p:nvSpPr>
          <p:spPr bwMode="auto">
            <a:xfrm>
              <a:off x="4422646"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3" name="Rectangle: Rounded Corners 82">
              <a:extLst>
                <a:ext uri="{FF2B5EF4-FFF2-40B4-BE49-F238E27FC236}">
                  <a16:creationId xmlns:a16="http://schemas.microsoft.com/office/drawing/2014/main" id="{30C922CB-8BE6-3216-471D-416EF004E5E2}"/>
                </a:ext>
                <a:ext uri="{C183D7F6-B498-43B3-948B-1728B52AA6E4}">
                  <adec:decorative xmlns:adec="http://schemas.microsoft.com/office/drawing/2017/decorative" val="1"/>
                </a:ext>
              </a:extLst>
            </p:cNvPr>
            <p:cNvSpPr>
              <a:spLocks/>
            </p:cNvSpPr>
            <p:nvPr/>
          </p:nvSpPr>
          <p:spPr bwMode="auto">
            <a:xfrm>
              <a:off x="4422646"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4" name="Rectangle: Rounded Corners 83">
              <a:extLst>
                <a:ext uri="{FF2B5EF4-FFF2-40B4-BE49-F238E27FC236}">
                  <a16:creationId xmlns:a16="http://schemas.microsoft.com/office/drawing/2014/main" id="{C37043F5-B12B-E07F-69FF-AA2C4D8ACDFD}"/>
                </a:ext>
                <a:ext uri="{C183D7F6-B498-43B3-948B-1728B52AA6E4}">
                  <adec:decorative xmlns:adec="http://schemas.microsoft.com/office/drawing/2017/decorative" val="1"/>
                </a:ext>
              </a:extLst>
            </p:cNvPr>
            <p:cNvSpPr/>
            <p:nvPr/>
          </p:nvSpPr>
          <p:spPr bwMode="auto">
            <a:xfrm>
              <a:off x="8140943"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5" name="Rectangle: Rounded Corners 84">
              <a:extLst>
                <a:ext uri="{FF2B5EF4-FFF2-40B4-BE49-F238E27FC236}">
                  <a16:creationId xmlns:a16="http://schemas.microsoft.com/office/drawing/2014/main" id="{32F8A1A9-FE35-EA8A-4028-1D3F46B530C5}"/>
                </a:ext>
                <a:ext uri="{C183D7F6-B498-43B3-948B-1728B52AA6E4}">
                  <adec:decorative xmlns:adec="http://schemas.microsoft.com/office/drawing/2017/decorative" val="1"/>
                </a:ext>
              </a:extLst>
            </p:cNvPr>
            <p:cNvSpPr>
              <a:spLocks/>
            </p:cNvSpPr>
            <p:nvPr/>
          </p:nvSpPr>
          <p:spPr bwMode="auto">
            <a:xfrm>
              <a:off x="8140943"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05" name="Rounded Rectangle 46">
              <a:extLst>
                <a:ext uri="{FF2B5EF4-FFF2-40B4-BE49-F238E27FC236}">
                  <a16:creationId xmlns:a16="http://schemas.microsoft.com/office/drawing/2014/main" id="{39B1223C-9BBB-65CF-1F84-65844D79D017}"/>
                </a:ext>
              </a:extLst>
            </p:cNvPr>
            <p:cNvSpPr>
              <a:spLocks/>
            </p:cNvSpPr>
            <p:nvPr/>
          </p:nvSpPr>
          <p:spPr bwMode="auto">
            <a:xfrm>
              <a:off x="2064707"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7" name="Rounded Rectangle 46">
              <a:extLst>
                <a:ext uri="{FF2B5EF4-FFF2-40B4-BE49-F238E27FC236}">
                  <a16:creationId xmlns:a16="http://schemas.microsoft.com/office/drawing/2014/main" id="{23F82EE4-DE46-36C7-D4B6-C26EF250B6BA}"/>
                </a:ext>
              </a:extLst>
            </p:cNvPr>
            <p:cNvSpPr>
              <a:spLocks/>
            </p:cNvSpPr>
            <p:nvPr/>
          </p:nvSpPr>
          <p:spPr bwMode="auto">
            <a:xfrm>
              <a:off x="5783004"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F325C276-A0B8-757F-CB91-52F7B4F94639}"/>
              </a:ext>
            </a:extLst>
          </p:cNvPr>
          <p:cNvSpPr>
            <a:spLocks noGrp="1"/>
          </p:cNvSpPr>
          <p:nvPr>
            <p:ph type="title"/>
          </p:nvPr>
        </p:nvSpPr>
        <p:spPr/>
        <p:txBody>
          <a:bodyPr/>
          <a:lstStyle/>
          <a:p>
            <a:r>
              <a:rPr lang="en-US">
                <a:cs typeface="Segoe UI"/>
              </a:rPr>
              <a:t>Copilot for Microsoft 365 Persona and Scenario Mapping </a:t>
            </a:r>
            <a:endParaRPr lang="en-US" sz="2400"/>
          </a:p>
        </p:txBody>
      </p:sp>
      <p:sp>
        <p:nvSpPr>
          <p:cNvPr id="59" name="Graphic 25" descr="Icon of a checklist">
            <a:extLst>
              <a:ext uri="{FF2B5EF4-FFF2-40B4-BE49-F238E27FC236}">
                <a16:creationId xmlns:a16="http://schemas.microsoft.com/office/drawing/2014/main" id="{54744E39-5656-C220-B662-655BE9F2A9B0}"/>
              </a:ext>
            </a:extLst>
          </p:cNvPr>
          <p:cNvSpPr/>
          <p:nvPr/>
        </p:nvSpPr>
        <p:spPr>
          <a:xfrm>
            <a:off x="2244526" y="1409184"/>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TextBox 22">
            <a:extLst>
              <a:ext uri="{FF2B5EF4-FFF2-40B4-BE49-F238E27FC236}">
                <a16:creationId xmlns:a16="http://schemas.microsoft.com/office/drawing/2014/main" id="{640E733F-F44C-C757-8770-7CF8F94CFE25}"/>
              </a:ext>
            </a:extLst>
          </p:cNvPr>
          <p:cNvSpPr txBox="1"/>
          <p:nvPr/>
        </p:nvSpPr>
        <p:spPr>
          <a:xfrm>
            <a:off x="1237696"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Use case by role</a:t>
            </a:r>
          </a:p>
        </p:txBody>
      </p:sp>
      <p:sp>
        <p:nvSpPr>
          <p:cNvPr id="94" name="TextBox 23">
            <a:extLst>
              <a:ext uri="{FF2B5EF4-FFF2-40B4-BE49-F238E27FC236}">
                <a16:creationId xmlns:a16="http://schemas.microsoft.com/office/drawing/2014/main" id="{D6E11737-0ED7-1BC9-0E1A-A8DF3594574E}"/>
              </a:ext>
            </a:extLst>
          </p:cNvPr>
          <p:cNvSpPr txBox="1"/>
          <p:nvPr/>
        </p:nvSpPr>
        <p:spPr>
          <a:xfrm>
            <a:off x="783352" y="2652795"/>
            <a:ext cx="3191748" cy="147732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Tell the Copilot value story by showing how Copilot can be used to simplify key business processes. Includes detailed prompts, links to support and adoption materials, and so much more!</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1" name="Picture 100" descr="Screenshot of slide titled 'Complete an acquisition with Microsoft 365 Copilot'">
            <a:extLst>
              <a:ext uri="{FF2B5EF4-FFF2-40B4-BE49-F238E27FC236}">
                <a16:creationId xmlns:a16="http://schemas.microsoft.com/office/drawing/2014/main" id="{D414B0A8-D435-9471-E2A7-90BB9828D00C}"/>
              </a:ext>
            </a:extLst>
          </p:cNvPr>
          <p:cNvPicPr>
            <a:picLocks noChangeAspect="1"/>
          </p:cNvPicPr>
          <p:nvPr/>
        </p:nvPicPr>
        <p:blipFill>
          <a:blip r:embed="rId2"/>
          <a:stretch>
            <a:fillRect/>
          </a:stretch>
        </p:blipFill>
        <p:spPr>
          <a:xfrm>
            <a:off x="816532" y="4520669"/>
            <a:ext cx="3125387" cy="1749860"/>
          </a:xfrm>
          <a:prstGeom prst="rect">
            <a:avLst/>
          </a:prstGeom>
        </p:spPr>
      </p:pic>
      <p:sp>
        <p:nvSpPr>
          <p:cNvPr id="65" name="Freeform: Shape 64" descr="Icon of person in front of a screen">
            <a:extLst>
              <a:ext uri="{FF2B5EF4-FFF2-40B4-BE49-F238E27FC236}">
                <a16:creationId xmlns:a16="http://schemas.microsoft.com/office/drawing/2014/main" id="{EC16F946-249A-5656-8F72-207AD1D1CAB8}"/>
              </a:ext>
            </a:extLst>
          </p:cNvPr>
          <p:cNvSpPr/>
          <p:nvPr/>
        </p:nvSpPr>
        <p:spPr>
          <a:xfrm>
            <a:off x="5966078" y="1446114"/>
            <a:ext cx="292100" cy="292100"/>
          </a:xfrm>
          <a:custGeom>
            <a:avLst/>
            <a:gdLst>
              <a:gd name="connsiteX0" fmla="*/ 167958 w 292100"/>
              <a:gd name="connsiteY0" fmla="*/ 204470 h 292100"/>
              <a:gd name="connsiteX1" fmla="*/ 270193 w 292100"/>
              <a:gd name="connsiteY1" fmla="*/ 204470 h 292100"/>
              <a:gd name="connsiteX2" fmla="*/ 292100 w 292100"/>
              <a:gd name="connsiteY2" fmla="*/ 226377 h 292100"/>
              <a:gd name="connsiteX3" fmla="*/ 292100 w 292100"/>
              <a:gd name="connsiteY3" fmla="*/ 233680 h 292100"/>
              <a:gd name="connsiteX4" fmla="*/ 219075 w 292100"/>
              <a:gd name="connsiteY4" fmla="*/ 292100 h 292100"/>
              <a:gd name="connsiteX5" fmla="*/ 146050 w 292100"/>
              <a:gd name="connsiteY5" fmla="*/ 233680 h 292100"/>
              <a:gd name="connsiteX6" fmla="*/ 146050 w 292100"/>
              <a:gd name="connsiteY6" fmla="*/ 226377 h 292100"/>
              <a:gd name="connsiteX7" fmla="*/ 167958 w 292100"/>
              <a:gd name="connsiteY7" fmla="*/ 204470 h 292100"/>
              <a:gd name="connsiteX8" fmla="*/ 219075 w 292100"/>
              <a:gd name="connsiteY8" fmla="*/ 109537 h 292100"/>
              <a:gd name="connsiteX9" fmla="*/ 259239 w 292100"/>
              <a:gd name="connsiteY9" fmla="*/ 149701 h 292100"/>
              <a:gd name="connsiteX10" fmla="*/ 219075 w 292100"/>
              <a:gd name="connsiteY10" fmla="*/ 189865 h 292100"/>
              <a:gd name="connsiteX11" fmla="*/ 178911 w 292100"/>
              <a:gd name="connsiteY11" fmla="*/ 149701 h 292100"/>
              <a:gd name="connsiteX12" fmla="*/ 219075 w 292100"/>
              <a:gd name="connsiteY12" fmla="*/ 109537 h 292100"/>
              <a:gd name="connsiteX13" fmla="*/ 47466 w 292100"/>
              <a:gd name="connsiteY13" fmla="*/ 21908 h 292100"/>
              <a:gd name="connsiteX14" fmla="*/ 21908 w 292100"/>
              <a:gd name="connsiteY14" fmla="*/ 47466 h 292100"/>
              <a:gd name="connsiteX15" fmla="*/ 21908 w 292100"/>
              <a:gd name="connsiteY15" fmla="*/ 58420 h 292100"/>
              <a:gd name="connsiteX16" fmla="*/ 240983 w 292100"/>
              <a:gd name="connsiteY16" fmla="*/ 58420 h 292100"/>
              <a:gd name="connsiteX17" fmla="*/ 240983 w 292100"/>
              <a:gd name="connsiteY17" fmla="*/ 47466 h 292100"/>
              <a:gd name="connsiteX18" fmla="*/ 215424 w 292100"/>
              <a:gd name="connsiteY18" fmla="*/ 21908 h 292100"/>
              <a:gd name="connsiteX19" fmla="*/ 47466 w 292100"/>
              <a:gd name="connsiteY19" fmla="*/ 0 h 292100"/>
              <a:gd name="connsiteX20" fmla="*/ 215424 w 292100"/>
              <a:gd name="connsiteY20" fmla="*/ 0 h 292100"/>
              <a:gd name="connsiteX21" fmla="*/ 262890 w 292100"/>
              <a:gd name="connsiteY21" fmla="*/ 47466 h 292100"/>
              <a:gd name="connsiteX22" fmla="*/ 262890 w 292100"/>
              <a:gd name="connsiteY22" fmla="*/ 116840 h 292100"/>
              <a:gd name="connsiteX23" fmla="*/ 240983 w 292100"/>
              <a:gd name="connsiteY23" fmla="*/ 99489 h 292100"/>
              <a:gd name="connsiteX24" fmla="*/ 240983 w 292100"/>
              <a:gd name="connsiteY24" fmla="*/ 80328 h 292100"/>
              <a:gd name="connsiteX25" fmla="*/ 21908 w 292100"/>
              <a:gd name="connsiteY25" fmla="*/ 80328 h 292100"/>
              <a:gd name="connsiteX26" fmla="*/ 21908 w 292100"/>
              <a:gd name="connsiteY26" fmla="*/ 215424 h 292100"/>
              <a:gd name="connsiteX27" fmla="*/ 47466 w 292100"/>
              <a:gd name="connsiteY27" fmla="*/ 240983 h 292100"/>
              <a:gd name="connsiteX28" fmla="*/ 131883 w 292100"/>
              <a:gd name="connsiteY28" fmla="*/ 240983 h 292100"/>
              <a:gd name="connsiteX29" fmla="*/ 138572 w 292100"/>
              <a:gd name="connsiteY29" fmla="*/ 262890 h 292100"/>
              <a:gd name="connsiteX30" fmla="*/ 47466 w 292100"/>
              <a:gd name="connsiteY30" fmla="*/ 262890 h 292100"/>
              <a:gd name="connsiteX31" fmla="*/ 0 w 292100"/>
              <a:gd name="connsiteY31" fmla="*/ 215424 h 292100"/>
              <a:gd name="connsiteX32" fmla="*/ 0 w 292100"/>
              <a:gd name="connsiteY32" fmla="*/ 47466 h 292100"/>
              <a:gd name="connsiteX33" fmla="*/ 47466 w 292100"/>
              <a:gd name="connsiteY33"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100" h="292100">
                <a:moveTo>
                  <a:pt x="167958" y="204470"/>
                </a:moveTo>
                <a:lnTo>
                  <a:pt x="270193" y="204470"/>
                </a:lnTo>
                <a:cubicBezTo>
                  <a:pt x="282291" y="204470"/>
                  <a:pt x="292100" y="214278"/>
                  <a:pt x="292100" y="226377"/>
                </a:cubicBezTo>
                <a:lnTo>
                  <a:pt x="292100" y="233680"/>
                </a:lnTo>
                <a:cubicBezTo>
                  <a:pt x="292100" y="262466"/>
                  <a:pt x="264935" y="292100"/>
                  <a:pt x="219075" y="292100"/>
                </a:cubicBezTo>
                <a:cubicBezTo>
                  <a:pt x="173215" y="292100"/>
                  <a:pt x="146050" y="262466"/>
                  <a:pt x="146050" y="233680"/>
                </a:cubicBezTo>
                <a:lnTo>
                  <a:pt x="146050" y="226377"/>
                </a:lnTo>
                <a:cubicBezTo>
                  <a:pt x="146050" y="214278"/>
                  <a:pt x="155859" y="204470"/>
                  <a:pt x="167958" y="204470"/>
                </a:cubicBezTo>
                <a:close/>
                <a:moveTo>
                  <a:pt x="219075" y="109537"/>
                </a:moveTo>
                <a:cubicBezTo>
                  <a:pt x="241257" y="109537"/>
                  <a:pt x="259239" y="127519"/>
                  <a:pt x="259239" y="149701"/>
                </a:cubicBezTo>
                <a:cubicBezTo>
                  <a:pt x="259239" y="171883"/>
                  <a:pt x="241257" y="189865"/>
                  <a:pt x="219075" y="189865"/>
                </a:cubicBezTo>
                <a:cubicBezTo>
                  <a:pt x="196893" y="189865"/>
                  <a:pt x="178911" y="171883"/>
                  <a:pt x="178911" y="149701"/>
                </a:cubicBezTo>
                <a:cubicBezTo>
                  <a:pt x="178911" y="127519"/>
                  <a:pt x="196893" y="109537"/>
                  <a:pt x="219075" y="109537"/>
                </a:cubicBezTo>
                <a:close/>
                <a:moveTo>
                  <a:pt x="47466" y="21908"/>
                </a:moveTo>
                <a:cubicBezTo>
                  <a:pt x="33351" y="21908"/>
                  <a:pt x="21908" y="33351"/>
                  <a:pt x="21908" y="47466"/>
                </a:cubicBezTo>
                <a:lnTo>
                  <a:pt x="21908" y="58420"/>
                </a:lnTo>
                <a:lnTo>
                  <a:pt x="240983" y="58420"/>
                </a:lnTo>
                <a:lnTo>
                  <a:pt x="240983" y="47466"/>
                </a:lnTo>
                <a:cubicBezTo>
                  <a:pt x="240983" y="33351"/>
                  <a:pt x="229539" y="21908"/>
                  <a:pt x="215424" y="21908"/>
                </a:cubicBezTo>
                <a:close/>
                <a:moveTo>
                  <a:pt x="47466" y="0"/>
                </a:moveTo>
                <a:lnTo>
                  <a:pt x="215424" y="0"/>
                </a:lnTo>
                <a:cubicBezTo>
                  <a:pt x="241638" y="0"/>
                  <a:pt x="262890" y="21251"/>
                  <a:pt x="262890" y="47466"/>
                </a:cubicBezTo>
                <a:lnTo>
                  <a:pt x="262890" y="116840"/>
                </a:lnTo>
                <a:cubicBezTo>
                  <a:pt x="257204" y="109266"/>
                  <a:pt x="249658" y="103289"/>
                  <a:pt x="240983" y="99489"/>
                </a:cubicBezTo>
                <a:lnTo>
                  <a:pt x="240983" y="80328"/>
                </a:lnTo>
                <a:lnTo>
                  <a:pt x="21908" y="80328"/>
                </a:lnTo>
                <a:lnTo>
                  <a:pt x="21908" y="215424"/>
                </a:lnTo>
                <a:cubicBezTo>
                  <a:pt x="21908" y="229532"/>
                  <a:pt x="33358" y="240983"/>
                  <a:pt x="47466" y="240983"/>
                </a:cubicBezTo>
                <a:lnTo>
                  <a:pt x="131883" y="240983"/>
                </a:lnTo>
                <a:cubicBezTo>
                  <a:pt x="132759" y="248606"/>
                  <a:pt x="135052" y="255996"/>
                  <a:pt x="138572" y="262890"/>
                </a:cubicBezTo>
                <a:lnTo>
                  <a:pt x="47466" y="262890"/>
                </a:lnTo>
                <a:cubicBezTo>
                  <a:pt x="21251" y="262890"/>
                  <a:pt x="0" y="241638"/>
                  <a:pt x="0" y="215424"/>
                </a:cubicBezTo>
                <a:lnTo>
                  <a:pt x="0" y="47466"/>
                </a:lnTo>
                <a:cubicBezTo>
                  <a:pt x="0" y="21251"/>
                  <a:pt x="21251" y="0"/>
                  <a:pt x="47466" y="0"/>
                </a:cubicBez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6" name="TextBox 25">
            <a:extLst>
              <a:ext uri="{FF2B5EF4-FFF2-40B4-BE49-F238E27FC236}">
                <a16:creationId xmlns:a16="http://schemas.microsoft.com/office/drawing/2014/main" id="{2D13B170-AB84-A903-7D90-B613413C2338}"/>
              </a:ext>
            </a:extLst>
          </p:cNvPr>
          <p:cNvSpPr txBox="1"/>
          <p:nvPr/>
        </p:nvSpPr>
        <p:spPr>
          <a:xfrm>
            <a:off x="4955993"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a:rPr>
              <a:t>Day in the Life by role</a:t>
            </a:r>
          </a:p>
        </p:txBody>
      </p:sp>
      <p:sp>
        <p:nvSpPr>
          <p:cNvPr id="97" name="TextBox 26">
            <a:extLst>
              <a:ext uri="{FF2B5EF4-FFF2-40B4-BE49-F238E27FC236}">
                <a16:creationId xmlns:a16="http://schemas.microsoft.com/office/drawing/2014/main" id="{F241B0AC-D697-3039-62D0-24767F3BDAC6}"/>
              </a:ext>
            </a:extLst>
          </p:cNvPr>
          <p:cNvSpPr txBox="1"/>
          <p:nvPr/>
        </p:nvSpPr>
        <p:spPr>
          <a:xfrm>
            <a:off x="4501649" y="2652795"/>
            <a:ext cx="3191748"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BDMs excited about Copilot by showing how Copilot can simplify their day. Includes detailed prompts.</a:t>
            </a:r>
          </a:p>
        </p:txBody>
      </p:sp>
      <p:pic>
        <p:nvPicPr>
          <p:cNvPr id="102" name="Picture 101" descr="Screenshot of a slide titled 'A day in the life of a marketing manager'">
            <a:extLst>
              <a:ext uri="{FF2B5EF4-FFF2-40B4-BE49-F238E27FC236}">
                <a16:creationId xmlns:a16="http://schemas.microsoft.com/office/drawing/2014/main" id="{3B8BCAE4-6D9A-9CD0-D188-72010E233862}"/>
              </a:ext>
            </a:extLst>
          </p:cNvPr>
          <p:cNvPicPr>
            <a:picLocks noChangeAspect="1"/>
          </p:cNvPicPr>
          <p:nvPr/>
        </p:nvPicPr>
        <p:blipFill>
          <a:blip r:embed="rId3"/>
          <a:stretch>
            <a:fillRect/>
          </a:stretch>
        </p:blipFill>
        <p:spPr>
          <a:xfrm>
            <a:off x="4516893" y="4521018"/>
            <a:ext cx="3176504" cy="1749511"/>
          </a:xfrm>
          <a:prstGeom prst="rect">
            <a:avLst/>
          </a:prstGeom>
        </p:spPr>
      </p:pic>
      <p:sp>
        <p:nvSpPr>
          <p:cNvPr id="63" name="Graphic 5" descr="Icon of a Document">
            <a:extLst>
              <a:ext uri="{FF2B5EF4-FFF2-40B4-BE49-F238E27FC236}">
                <a16:creationId xmlns:a16="http://schemas.microsoft.com/office/drawing/2014/main" id="{E2820159-5F80-E8E0-684D-C823BC7C6D5A}"/>
              </a:ext>
            </a:extLst>
          </p:cNvPr>
          <p:cNvSpPr/>
          <p:nvPr/>
        </p:nvSpPr>
        <p:spPr>
          <a:xfrm>
            <a:off x="9700665" y="1433616"/>
            <a:ext cx="230308" cy="287885"/>
          </a:xfrm>
          <a:custGeom>
            <a:avLst/>
            <a:gdLst>
              <a:gd name="connsiteX0" fmla="*/ 68373 w 230308"/>
              <a:gd name="connsiteY0" fmla="*/ 136745 h 287885"/>
              <a:gd name="connsiteX1" fmla="*/ 57577 w 230308"/>
              <a:gd name="connsiteY1" fmla="*/ 147541 h 287885"/>
              <a:gd name="connsiteX2" fmla="*/ 68373 w 230308"/>
              <a:gd name="connsiteY2" fmla="*/ 158337 h 287885"/>
              <a:gd name="connsiteX3" fmla="*/ 161935 w 230308"/>
              <a:gd name="connsiteY3" fmla="*/ 158337 h 287885"/>
              <a:gd name="connsiteX4" fmla="*/ 172731 w 230308"/>
              <a:gd name="connsiteY4" fmla="*/ 147541 h 287885"/>
              <a:gd name="connsiteX5" fmla="*/ 161935 w 230308"/>
              <a:gd name="connsiteY5" fmla="*/ 136745 h 287885"/>
              <a:gd name="connsiteX6" fmla="*/ 68373 w 230308"/>
              <a:gd name="connsiteY6" fmla="*/ 136745 h 287885"/>
              <a:gd name="connsiteX7" fmla="*/ 68373 w 230308"/>
              <a:gd name="connsiteY7" fmla="*/ 176330 h 287885"/>
              <a:gd name="connsiteX8" fmla="*/ 57577 w 230308"/>
              <a:gd name="connsiteY8" fmla="*/ 187125 h 287885"/>
              <a:gd name="connsiteX9" fmla="*/ 68373 w 230308"/>
              <a:gd name="connsiteY9" fmla="*/ 197921 h 287885"/>
              <a:gd name="connsiteX10" fmla="*/ 161935 w 230308"/>
              <a:gd name="connsiteY10" fmla="*/ 197921 h 287885"/>
              <a:gd name="connsiteX11" fmla="*/ 172731 w 230308"/>
              <a:gd name="connsiteY11" fmla="*/ 187125 h 287885"/>
              <a:gd name="connsiteX12" fmla="*/ 161935 w 230308"/>
              <a:gd name="connsiteY12" fmla="*/ 176330 h 287885"/>
              <a:gd name="connsiteX13" fmla="*/ 68373 w 230308"/>
              <a:gd name="connsiteY13" fmla="*/ 176330 h 287885"/>
              <a:gd name="connsiteX14" fmla="*/ 68373 w 230308"/>
              <a:gd name="connsiteY14" fmla="*/ 215914 h 287885"/>
              <a:gd name="connsiteX15" fmla="*/ 57577 w 230308"/>
              <a:gd name="connsiteY15" fmla="*/ 226709 h 287885"/>
              <a:gd name="connsiteX16" fmla="*/ 68373 w 230308"/>
              <a:gd name="connsiteY16" fmla="*/ 237505 h 287885"/>
              <a:gd name="connsiteX17" fmla="*/ 161935 w 230308"/>
              <a:gd name="connsiteY17" fmla="*/ 237505 h 287885"/>
              <a:gd name="connsiteX18" fmla="*/ 172731 w 230308"/>
              <a:gd name="connsiteY18" fmla="*/ 226709 h 287885"/>
              <a:gd name="connsiteX19" fmla="*/ 161935 w 230308"/>
              <a:gd name="connsiteY19" fmla="*/ 215914 h 287885"/>
              <a:gd name="connsiteX20" fmla="*/ 68373 w 230308"/>
              <a:gd name="connsiteY20" fmla="*/ 215914 h 287885"/>
              <a:gd name="connsiteX21" fmla="*/ 137969 w 230308"/>
              <a:gd name="connsiteY21" fmla="*/ 8435 h 287885"/>
              <a:gd name="connsiteX22" fmla="*/ 221873 w 230308"/>
              <a:gd name="connsiteY22" fmla="*/ 92325 h 287885"/>
              <a:gd name="connsiteX23" fmla="*/ 230308 w 230308"/>
              <a:gd name="connsiteY23" fmla="*/ 112678 h 287885"/>
              <a:gd name="connsiteX24" fmla="*/ 230308 w 230308"/>
              <a:gd name="connsiteY24" fmla="*/ 259097 h 287885"/>
              <a:gd name="connsiteX25" fmla="*/ 201520 w 230308"/>
              <a:gd name="connsiteY25" fmla="*/ 287885 h 287885"/>
              <a:gd name="connsiteX26" fmla="*/ 28789 w 230308"/>
              <a:gd name="connsiteY26" fmla="*/ 287885 h 287885"/>
              <a:gd name="connsiteX27" fmla="*/ 0 w 230308"/>
              <a:gd name="connsiteY27" fmla="*/ 259097 h 287885"/>
              <a:gd name="connsiteX28" fmla="*/ 0 w 230308"/>
              <a:gd name="connsiteY28" fmla="*/ 28789 h 287885"/>
              <a:gd name="connsiteX29" fmla="*/ 28789 w 230308"/>
              <a:gd name="connsiteY29" fmla="*/ 0 h 287885"/>
              <a:gd name="connsiteX30" fmla="*/ 117630 w 230308"/>
              <a:gd name="connsiteY30" fmla="*/ 0 h 287885"/>
              <a:gd name="connsiteX31" fmla="*/ 118810 w 230308"/>
              <a:gd name="connsiteY31" fmla="*/ 101 h 287885"/>
              <a:gd name="connsiteX32" fmla="*/ 119659 w 230308"/>
              <a:gd name="connsiteY32" fmla="*/ 202 h 287885"/>
              <a:gd name="connsiteX33" fmla="*/ 128641 w 230308"/>
              <a:gd name="connsiteY33" fmla="*/ 2188 h 287885"/>
              <a:gd name="connsiteX34" fmla="*/ 131031 w 230308"/>
              <a:gd name="connsiteY34" fmla="*/ 3440 h 287885"/>
              <a:gd name="connsiteX35" fmla="*/ 131751 w 230308"/>
              <a:gd name="connsiteY35" fmla="*/ 3858 h 287885"/>
              <a:gd name="connsiteX36" fmla="*/ 132427 w 230308"/>
              <a:gd name="connsiteY36" fmla="*/ 4203 h 287885"/>
              <a:gd name="connsiteX37" fmla="*/ 133593 w 230308"/>
              <a:gd name="connsiteY37" fmla="*/ 4836 h 287885"/>
              <a:gd name="connsiteX38" fmla="*/ 136745 w 230308"/>
              <a:gd name="connsiteY38" fmla="*/ 7427 h 287885"/>
              <a:gd name="connsiteX39" fmla="*/ 137264 w 230308"/>
              <a:gd name="connsiteY39" fmla="*/ 7859 h 287885"/>
              <a:gd name="connsiteX40" fmla="*/ 137969 w 230308"/>
              <a:gd name="connsiteY40" fmla="*/ 8435 h 287885"/>
              <a:gd name="connsiteX41" fmla="*/ 201520 w 230308"/>
              <a:gd name="connsiteY41" fmla="*/ 266294 h 287885"/>
              <a:gd name="connsiteX42" fmla="*/ 208717 w 230308"/>
              <a:gd name="connsiteY42" fmla="*/ 259097 h 287885"/>
              <a:gd name="connsiteX43" fmla="*/ 208717 w 230308"/>
              <a:gd name="connsiteY43" fmla="*/ 115154 h 287885"/>
              <a:gd name="connsiteX44" fmla="*/ 143943 w 230308"/>
              <a:gd name="connsiteY44" fmla="*/ 115154 h 287885"/>
              <a:gd name="connsiteX45" fmla="*/ 115154 w 230308"/>
              <a:gd name="connsiteY45" fmla="*/ 86366 h 287885"/>
              <a:gd name="connsiteX46" fmla="*/ 115154 w 230308"/>
              <a:gd name="connsiteY46" fmla="*/ 21591 h 287885"/>
              <a:gd name="connsiteX47" fmla="*/ 28789 w 230308"/>
              <a:gd name="connsiteY47" fmla="*/ 21591 h 287885"/>
              <a:gd name="connsiteX48" fmla="*/ 21591 w 230308"/>
              <a:gd name="connsiteY48" fmla="*/ 28789 h 287885"/>
              <a:gd name="connsiteX49" fmla="*/ 21591 w 230308"/>
              <a:gd name="connsiteY49" fmla="*/ 259097 h 287885"/>
              <a:gd name="connsiteX50" fmla="*/ 28789 w 230308"/>
              <a:gd name="connsiteY50" fmla="*/ 266294 h 287885"/>
              <a:gd name="connsiteX51" fmla="*/ 201520 w 230308"/>
              <a:gd name="connsiteY51" fmla="*/ 266294 h 287885"/>
              <a:gd name="connsiteX52" fmla="*/ 192566 w 230308"/>
              <a:gd name="connsiteY52" fmla="*/ 93563 h 287885"/>
              <a:gd name="connsiteX53" fmla="*/ 136745 w 230308"/>
              <a:gd name="connsiteY53" fmla="*/ 37727 h 287885"/>
              <a:gd name="connsiteX54" fmla="*/ 136745 w 230308"/>
              <a:gd name="connsiteY54" fmla="*/ 86366 h 287885"/>
              <a:gd name="connsiteX55" fmla="*/ 143943 w 230308"/>
              <a:gd name="connsiteY55" fmla="*/ 93563 h 287885"/>
              <a:gd name="connsiteX56" fmla="*/ 192566 w 230308"/>
              <a:gd name="connsiteY56" fmla="*/ 93563 h 2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08" h="287885">
                <a:moveTo>
                  <a:pt x="68373" y="136745"/>
                </a:moveTo>
                <a:cubicBezTo>
                  <a:pt x="62410" y="136745"/>
                  <a:pt x="57577" y="141579"/>
                  <a:pt x="57577" y="147541"/>
                </a:cubicBezTo>
                <a:cubicBezTo>
                  <a:pt x="57577" y="153503"/>
                  <a:pt x="62410" y="158337"/>
                  <a:pt x="68373" y="158337"/>
                </a:cubicBezTo>
                <a:lnTo>
                  <a:pt x="161935" y="158337"/>
                </a:lnTo>
                <a:cubicBezTo>
                  <a:pt x="167897" y="158337"/>
                  <a:pt x="172731" y="153503"/>
                  <a:pt x="172731" y="147541"/>
                </a:cubicBezTo>
                <a:cubicBezTo>
                  <a:pt x="172731" y="141579"/>
                  <a:pt x="167897" y="136745"/>
                  <a:pt x="161935" y="136745"/>
                </a:cubicBezTo>
                <a:lnTo>
                  <a:pt x="68373" y="136745"/>
                </a:lnTo>
                <a:close/>
                <a:moveTo>
                  <a:pt x="68373" y="176330"/>
                </a:moveTo>
                <a:cubicBezTo>
                  <a:pt x="62410" y="176330"/>
                  <a:pt x="57577" y="181163"/>
                  <a:pt x="57577" y="187125"/>
                </a:cubicBezTo>
                <a:cubicBezTo>
                  <a:pt x="57577" y="193087"/>
                  <a:pt x="62410" y="197921"/>
                  <a:pt x="68373" y="197921"/>
                </a:cubicBezTo>
                <a:lnTo>
                  <a:pt x="161935" y="197921"/>
                </a:lnTo>
                <a:cubicBezTo>
                  <a:pt x="167897" y="197921"/>
                  <a:pt x="172731" y="193087"/>
                  <a:pt x="172731" y="187125"/>
                </a:cubicBezTo>
                <a:cubicBezTo>
                  <a:pt x="172731" y="181163"/>
                  <a:pt x="167897" y="176330"/>
                  <a:pt x="161935" y="176330"/>
                </a:cubicBezTo>
                <a:lnTo>
                  <a:pt x="68373" y="176330"/>
                </a:lnTo>
                <a:close/>
                <a:moveTo>
                  <a:pt x="68373" y="215914"/>
                </a:moveTo>
                <a:cubicBezTo>
                  <a:pt x="62410" y="215914"/>
                  <a:pt x="57577" y="220747"/>
                  <a:pt x="57577" y="226709"/>
                </a:cubicBezTo>
                <a:cubicBezTo>
                  <a:pt x="57577" y="232672"/>
                  <a:pt x="62410" y="237505"/>
                  <a:pt x="68373" y="237505"/>
                </a:cubicBezTo>
                <a:lnTo>
                  <a:pt x="161935" y="237505"/>
                </a:lnTo>
                <a:cubicBezTo>
                  <a:pt x="167897" y="237505"/>
                  <a:pt x="172731" y="232672"/>
                  <a:pt x="172731" y="226709"/>
                </a:cubicBezTo>
                <a:cubicBezTo>
                  <a:pt x="172731" y="220747"/>
                  <a:pt x="167897" y="215914"/>
                  <a:pt x="161935" y="215914"/>
                </a:cubicBezTo>
                <a:lnTo>
                  <a:pt x="68373" y="215914"/>
                </a:lnTo>
                <a:close/>
                <a:moveTo>
                  <a:pt x="137969" y="8435"/>
                </a:moveTo>
                <a:lnTo>
                  <a:pt x="221873" y="92325"/>
                </a:lnTo>
                <a:cubicBezTo>
                  <a:pt x="227272" y="97722"/>
                  <a:pt x="230307" y="105044"/>
                  <a:pt x="230308" y="112678"/>
                </a:cubicBezTo>
                <a:lnTo>
                  <a:pt x="230308" y="259097"/>
                </a:lnTo>
                <a:cubicBezTo>
                  <a:pt x="230308" y="274996"/>
                  <a:pt x="217419" y="287885"/>
                  <a:pt x="201520" y="287885"/>
                </a:cubicBezTo>
                <a:lnTo>
                  <a:pt x="28789" y="287885"/>
                </a:lnTo>
                <a:cubicBezTo>
                  <a:pt x="12889" y="287885"/>
                  <a:pt x="0" y="274996"/>
                  <a:pt x="0" y="259097"/>
                </a:cubicBezTo>
                <a:lnTo>
                  <a:pt x="0" y="28789"/>
                </a:lnTo>
                <a:cubicBezTo>
                  <a:pt x="0" y="12889"/>
                  <a:pt x="12889" y="0"/>
                  <a:pt x="28789" y="0"/>
                </a:cubicBezTo>
                <a:lnTo>
                  <a:pt x="117630" y="0"/>
                </a:lnTo>
                <a:cubicBezTo>
                  <a:pt x="118033" y="0"/>
                  <a:pt x="118422" y="58"/>
                  <a:pt x="118810" y="101"/>
                </a:cubicBezTo>
                <a:cubicBezTo>
                  <a:pt x="119098" y="144"/>
                  <a:pt x="119386" y="187"/>
                  <a:pt x="119659" y="202"/>
                </a:cubicBezTo>
                <a:cubicBezTo>
                  <a:pt x="122754" y="417"/>
                  <a:pt x="125806" y="1008"/>
                  <a:pt x="128641" y="2188"/>
                </a:cubicBezTo>
                <a:cubicBezTo>
                  <a:pt x="129462" y="2533"/>
                  <a:pt x="130254" y="2994"/>
                  <a:pt x="131031" y="3440"/>
                </a:cubicBezTo>
                <a:lnTo>
                  <a:pt x="131751" y="3858"/>
                </a:lnTo>
                <a:lnTo>
                  <a:pt x="132427" y="4203"/>
                </a:lnTo>
                <a:cubicBezTo>
                  <a:pt x="132830" y="4387"/>
                  <a:pt x="133220" y="4598"/>
                  <a:pt x="133593" y="4836"/>
                </a:cubicBezTo>
                <a:cubicBezTo>
                  <a:pt x="134716" y="5599"/>
                  <a:pt x="135723" y="6506"/>
                  <a:pt x="136745" y="7427"/>
                </a:cubicBezTo>
                <a:cubicBezTo>
                  <a:pt x="136912" y="7578"/>
                  <a:pt x="137085" y="7722"/>
                  <a:pt x="137264" y="7859"/>
                </a:cubicBezTo>
                <a:cubicBezTo>
                  <a:pt x="137511" y="8036"/>
                  <a:pt x="137746" y="8228"/>
                  <a:pt x="137969" y="8435"/>
                </a:cubicBezTo>
                <a:close/>
                <a:moveTo>
                  <a:pt x="201520" y="266294"/>
                </a:moveTo>
                <a:cubicBezTo>
                  <a:pt x="205494" y="266294"/>
                  <a:pt x="208717" y="263071"/>
                  <a:pt x="208717" y="259097"/>
                </a:cubicBezTo>
                <a:lnTo>
                  <a:pt x="208717" y="115154"/>
                </a:lnTo>
                <a:lnTo>
                  <a:pt x="143943" y="115154"/>
                </a:lnTo>
                <a:cubicBezTo>
                  <a:pt x="128043" y="115154"/>
                  <a:pt x="115154" y="102265"/>
                  <a:pt x="115154" y="86366"/>
                </a:cubicBezTo>
                <a:lnTo>
                  <a:pt x="115154" y="21591"/>
                </a:lnTo>
                <a:lnTo>
                  <a:pt x="28789" y="21591"/>
                </a:lnTo>
                <a:cubicBezTo>
                  <a:pt x="24814" y="21591"/>
                  <a:pt x="21591" y="24814"/>
                  <a:pt x="21591" y="28789"/>
                </a:cubicBezTo>
                <a:lnTo>
                  <a:pt x="21591" y="259097"/>
                </a:lnTo>
                <a:cubicBezTo>
                  <a:pt x="21591" y="263071"/>
                  <a:pt x="24814" y="266294"/>
                  <a:pt x="28789" y="266294"/>
                </a:cubicBezTo>
                <a:lnTo>
                  <a:pt x="201520" y="266294"/>
                </a:lnTo>
                <a:close/>
                <a:moveTo>
                  <a:pt x="192566" y="93563"/>
                </a:moveTo>
                <a:lnTo>
                  <a:pt x="136745" y="37727"/>
                </a:lnTo>
                <a:lnTo>
                  <a:pt x="136745" y="86366"/>
                </a:lnTo>
                <a:cubicBezTo>
                  <a:pt x="136745" y="90340"/>
                  <a:pt x="139968" y="93563"/>
                  <a:pt x="143943" y="93563"/>
                </a:cubicBezTo>
                <a:lnTo>
                  <a:pt x="192566" y="93563"/>
                </a:ln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9" name="TextBox 28">
            <a:extLst>
              <a:ext uri="{FF2B5EF4-FFF2-40B4-BE49-F238E27FC236}">
                <a16:creationId xmlns:a16="http://schemas.microsoft.com/office/drawing/2014/main" id="{972D251A-5393-4015-F2A4-C38D42E97216}"/>
              </a:ext>
            </a:extLst>
          </p:cNvPr>
          <p:cNvSpPr txBox="1"/>
          <p:nvPr/>
        </p:nvSpPr>
        <p:spPr>
          <a:xfrm>
            <a:off x="8412043" y="2093742"/>
            <a:ext cx="2807554"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Product guidance</a:t>
            </a:r>
          </a:p>
        </p:txBody>
      </p:sp>
      <p:sp>
        <p:nvSpPr>
          <p:cNvPr id="100" name="TextBox 29">
            <a:extLst>
              <a:ext uri="{FF2B5EF4-FFF2-40B4-BE49-F238E27FC236}">
                <a16:creationId xmlns:a16="http://schemas.microsoft.com/office/drawing/2014/main" id="{2DFAEF7E-05D3-87C9-26A7-A911119948AC}"/>
              </a:ext>
            </a:extLst>
          </p:cNvPr>
          <p:cNvSpPr txBox="1"/>
          <p:nvPr/>
        </p:nvSpPr>
        <p:spPr>
          <a:xfrm>
            <a:off x="8230369" y="2652795"/>
            <a:ext cx="3170902"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Answer product capability questions with guidance on what each Copilot app can do with demos and prompt guidance. </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3" name="Picture 102" descr="Screenshot of a slide titled 'How to use: Copilot in PowerPoint'">
            <a:extLst>
              <a:ext uri="{FF2B5EF4-FFF2-40B4-BE49-F238E27FC236}">
                <a16:creationId xmlns:a16="http://schemas.microsoft.com/office/drawing/2014/main" id="{8BB23260-7E6B-CED5-1132-33193ABF4F8C}"/>
              </a:ext>
            </a:extLst>
          </p:cNvPr>
          <p:cNvPicPr>
            <a:picLocks noChangeAspect="1"/>
          </p:cNvPicPr>
          <p:nvPr/>
        </p:nvPicPr>
        <p:blipFill>
          <a:blip r:embed="rId4"/>
          <a:stretch>
            <a:fillRect/>
          </a:stretch>
        </p:blipFill>
        <p:spPr>
          <a:xfrm>
            <a:off x="8240458" y="4520669"/>
            <a:ext cx="3150724" cy="1740313"/>
          </a:xfrm>
          <a:prstGeom prst="rect">
            <a:avLst/>
          </a:prstGeom>
        </p:spPr>
      </p:pic>
    </p:spTree>
    <p:extLst>
      <p:ext uri="{BB962C8B-B14F-4D97-AF65-F5344CB8AC3E}">
        <p14:creationId xmlns:p14="http://schemas.microsoft.com/office/powerpoint/2010/main" val="39969063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an Executive</a:t>
            </a:r>
          </a:p>
        </p:txBody>
      </p:sp>
      <p:pic>
        <p:nvPicPr>
          <p:cNvPr id="8" name="Picture 2" descr="Microsoft Copilot logo">
            <a:extLst>
              <a:ext uri="{FF2B5EF4-FFF2-40B4-BE49-F238E27FC236}">
                <a16:creationId xmlns:a16="http://schemas.microsoft.com/office/drawing/2014/main" id="{25B0531D-5544-3ED2-7CD8-C5D432ED1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a:extLst>
              <a:ext uri="{FF2B5EF4-FFF2-40B4-BE49-F238E27FC236}">
                <a16:creationId xmlns:a16="http://schemas.microsoft.com/office/drawing/2014/main" id="{1592F4BA-E79F-E31D-2C9A-F179688A678B}"/>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49" name="Freeform: Shape 148">
              <a:extLst>
                <a:ext uri="{FF2B5EF4-FFF2-40B4-BE49-F238E27FC236}">
                  <a16:creationId xmlns:a16="http://schemas.microsoft.com/office/drawing/2014/main" id="{4F4166AB-2141-CE74-6B50-8D13FF4C1AB6}"/>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02A5EC2-B81D-81AB-FF4B-9E350EE9B29B}"/>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169" name="Oval 168">
                <a:extLst>
                  <a:ext uri="{FF2B5EF4-FFF2-40B4-BE49-F238E27FC236}">
                    <a16:creationId xmlns:a16="http://schemas.microsoft.com/office/drawing/2014/main" id="{53419B14-FD7F-BAC1-EEBC-0D1915E0A2A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 name="Graphic 68">
                <a:extLst>
                  <a:ext uri="{FF2B5EF4-FFF2-40B4-BE49-F238E27FC236}">
                    <a16:creationId xmlns:a16="http://schemas.microsoft.com/office/drawing/2014/main" id="{EEEFEC2C-AD8B-FAE4-997B-B4BD0AD8183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1" name="Group 150">
              <a:extLst>
                <a:ext uri="{FF2B5EF4-FFF2-40B4-BE49-F238E27FC236}">
                  <a16:creationId xmlns:a16="http://schemas.microsoft.com/office/drawing/2014/main" id="{A32DC7CF-B955-EA6A-4E0F-C7A905F68A83}"/>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167" name="Oval 166">
                <a:extLst>
                  <a:ext uri="{FF2B5EF4-FFF2-40B4-BE49-F238E27FC236}">
                    <a16:creationId xmlns:a16="http://schemas.microsoft.com/office/drawing/2014/main" id="{6D009C6C-AA22-5DE8-8181-CA4699A38F2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 name="Graphic 68">
                <a:extLst>
                  <a:ext uri="{FF2B5EF4-FFF2-40B4-BE49-F238E27FC236}">
                    <a16:creationId xmlns:a16="http://schemas.microsoft.com/office/drawing/2014/main" id="{5747D078-CFE0-35B7-09C1-D079B8C20A1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2" name="Group 151">
              <a:extLst>
                <a:ext uri="{FF2B5EF4-FFF2-40B4-BE49-F238E27FC236}">
                  <a16:creationId xmlns:a16="http://schemas.microsoft.com/office/drawing/2014/main" id="{E413FF34-E18E-DC06-67EF-19BE63EB215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165" name="Oval 164">
                <a:extLst>
                  <a:ext uri="{FF2B5EF4-FFF2-40B4-BE49-F238E27FC236}">
                    <a16:creationId xmlns:a16="http://schemas.microsoft.com/office/drawing/2014/main" id="{F0E95B8A-C567-25B7-34F8-EF641939B9C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6" name="Graphic 68">
                <a:extLst>
                  <a:ext uri="{FF2B5EF4-FFF2-40B4-BE49-F238E27FC236}">
                    <a16:creationId xmlns:a16="http://schemas.microsoft.com/office/drawing/2014/main" id="{D080B016-1914-314F-1C45-0C960982EDA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681C758A-1EED-CB88-0F46-5766B65CAE35}"/>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163" name="Oval 162">
                <a:extLst>
                  <a:ext uri="{FF2B5EF4-FFF2-40B4-BE49-F238E27FC236}">
                    <a16:creationId xmlns:a16="http://schemas.microsoft.com/office/drawing/2014/main" id="{F3527CB1-F981-D5CF-1023-928DC0C631E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4" name="Graphic 68">
                <a:extLst>
                  <a:ext uri="{FF2B5EF4-FFF2-40B4-BE49-F238E27FC236}">
                    <a16:creationId xmlns:a16="http://schemas.microsoft.com/office/drawing/2014/main" id="{240DE718-662D-6BD3-6B69-B815D673D8F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54" name="Rectangle: Rounded Corners 6">
              <a:extLst>
                <a:ext uri="{FF2B5EF4-FFF2-40B4-BE49-F238E27FC236}">
                  <a16:creationId xmlns:a16="http://schemas.microsoft.com/office/drawing/2014/main" id="{A2C9122A-5BE9-99FA-9F54-87220B17C97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ectangle: Rounded Corners 6">
              <a:extLst>
                <a:ext uri="{FF2B5EF4-FFF2-40B4-BE49-F238E27FC236}">
                  <a16:creationId xmlns:a16="http://schemas.microsoft.com/office/drawing/2014/main" id="{6511942D-B39B-67FB-A647-1C010FED42A7}"/>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6" name="Rectangle: Rounded Corners 6">
              <a:extLst>
                <a:ext uri="{FF2B5EF4-FFF2-40B4-BE49-F238E27FC236}">
                  <a16:creationId xmlns:a16="http://schemas.microsoft.com/office/drawing/2014/main" id="{DB28E560-C7A8-5E13-112D-25B9B508FFF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ectangle: Rounded Corners 6">
              <a:extLst>
                <a:ext uri="{FF2B5EF4-FFF2-40B4-BE49-F238E27FC236}">
                  <a16:creationId xmlns:a16="http://schemas.microsoft.com/office/drawing/2014/main" id="{7B431EF8-5E7B-55DB-A64E-8006C048FDEC}"/>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F101E713-4CD8-1737-1842-3C16F5DBC68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9" name="Rectangle: Rounded Corners 6">
              <a:extLst>
                <a:ext uri="{FF2B5EF4-FFF2-40B4-BE49-F238E27FC236}">
                  <a16:creationId xmlns:a16="http://schemas.microsoft.com/office/drawing/2014/main" id="{E4C26DE1-F32E-17B0-859A-AEC2FF339F5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0" name="Group 159">
              <a:extLst>
                <a:ext uri="{FF2B5EF4-FFF2-40B4-BE49-F238E27FC236}">
                  <a16:creationId xmlns:a16="http://schemas.microsoft.com/office/drawing/2014/main" id="{F2756467-DCA2-C02F-0D8C-99A6B5B77680}"/>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161" name="Oval 160">
                <a:extLst>
                  <a:ext uri="{FF2B5EF4-FFF2-40B4-BE49-F238E27FC236}">
                    <a16:creationId xmlns:a16="http://schemas.microsoft.com/office/drawing/2014/main" id="{247DC0FB-04E7-DE01-7332-9BB9750D724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2" name="Graphic 68">
                <a:extLst>
                  <a:ext uri="{FF2B5EF4-FFF2-40B4-BE49-F238E27FC236}">
                    <a16:creationId xmlns:a16="http://schemas.microsoft.com/office/drawing/2014/main" id="{F6E9A16A-2672-4F6C-ED40-D2772FCB3F0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71" name="Rectangle: Rounded Corners 170">
            <a:extLst>
              <a:ext uri="{FF2B5EF4-FFF2-40B4-BE49-F238E27FC236}">
                <a16:creationId xmlns:a16="http://schemas.microsoft.com/office/drawing/2014/main" id="{68CD4D98-3803-444D-021D-9667CDBE74BD}"/>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72" name="TextBox 171">
            <a:extLst>
              <a:ext uri="{FF2B5EF4-FFF2-40B4-BE49-F238E27FC236}">
                <a16:creationId xmlns:a16="http://schemas.microsoft.com/office/drawing/2014/main" id="{B0F75811-6518-13F1-0563-C3CF11094EC6}"/>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Tanya starts the day with a customer call in her hotel room. She uses Copilot to monitor for any disagreements.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61B4EC4C-EC70-249E-DEFE-296A29B1E3AD}"/>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77" name="Title 1">
            <a:extLst>
              <a:ext uri="{FF2B5EF4-FFF2-40B4-BE49-F238E27FC236}">
                <a16:creationId xmlns:a16="http://schemas.microsoft.com/office/drawing/2014/main" id="{0530A55A-284E-6F8D-7DB3-D5E95A8EDADF}"/>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are some good follow up questions to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make sure I understand the customer’s issue with the last delivery?</a:t>
            </a:r>
          </a:p>
        </p:txBody>
      </p:sp>
      <p:sp>
        <p:nvSpPr>
          <p:cNvPr id="178" name="Rectangle: Rounded Corners 177">
            <a:extLst>
              <a:ext uri="{FF2B5EF4-FFF2-40B4-BE49-F238E27FC236}">
                <a16:creationId xmlns:a16="http://schemas.microsoft.com/office/drawing/2014/main" id="{E09577B1-D06B-0C2C-B707-65E4B4E79B40}"/>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79" name="TextBox 178">
            <a:extLst>
              <a:ext uri="{FF2B5EF4-FFF2-40B4-BE49-F238E27FC236}">
                <a16:creationId xmlns:a16="http://schemas.microsoft.com/office/drawing/2014/main" id="{ADADC7AD-2415-A8D8-B98F-04E40614C7F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the call, Tanya summarizes her email threads from the day before and uses Copilot to create replies getting through all of her email in only 20 minutes.</a:t>
            </a:r>
          </a:p>
        </p:txBody>
      </p:sp>
      <p:grpSp>
        <p:nvGrpSpPr>
          <p:cNvPr id="18" name="Group 17">
            <a:extLst>
              <a:ext uri="{FF2B5EF4-FFF2-40B4-BE49-F238E27FC236}">
                <a16:creationId xmlns:a16="http://schemas.microsoft.com/office/drawing/2014/main" id="{B2D83B0E-6693-8018-BF84-6C65C9ACAA73}"/>
              </a:ext>
              <a:ext uri="{C183D7F6-B498-43B3-948B-1728B52AA6E4}">
                <adec:decorative xmlns:adec="http://schemas.microsoft.com/office/drawing/2017/decorative" val="1"/>
              </a:ext>
            </a:extLst>
          </p:cNvPr>
          <p:cNvGrpSpPr>
            <a:grpSpLocks/>
          </p:cNvGrpSpPr>
          <p:nvPr/>
        </p:nvGrpSpPr>
        <p:grpSpPr>
          <a:xfrm>
            <a:off x="3417469" y="2375244"/>
            <a:ext cx="534543" cy="534543"/>
            <a:chOff x="12716387" y="5818028"/>
            <a:chExt cx="534543" cy="534543"/>
          </a:xfrm>
        </p:grpSpPr>
        <p:sp>
          <p:nvSpPr>
            <p:cNvPr id="19" name="Rounded Rectangle 46">
              <a:hlinkClick r:id="rId6"/>
              <a:extLst>
                <a:ext uri="{FF2B5EF4-FFF2-40B4-BE49-F238E27FC236}">
                  <a16:creationId xmlns:a16="http://schemas.microsoft.com/office/drawing/2014/main" id="{54C9C0A2-42BE-4EF2-4393-B2FD1FE634E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D50D61CD-B868-319C-9BCA-B6E482244D2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871" t="17900" r="17900" b="17900"/>
            <a:stretch/>
          </p:blipFill>
          <p:spPr>
            <a:xfrm>
              <a:off x="12753754" y="5867453"/>
              <a:ext cx="410880" cy="445366"/>
            </a:xfrm>
            <a:prstGeom prst="rect">
              <a:avLst/>
            </a:prstGeom>
          </p:spPr>
        </p:pic>
      </p:grpSp>
      <p:sp>
        <p:nvSpPr>
          <p:cNvPr id="183" name="TextBox 182">
            <a:extLst>
              <a:ext uri="{FF2B5EF4-FFF2-40B4-BE49-F238E27FC236}">
                <a16:creationId xmlns:a16="http://schemas.microsoft.com/office/drawing/2014/main" id="{2CDCD612-F9A7-ED32-8B94-50E229476AF8}"/>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84" name="Title 1">
            <a:extLst>
              <a:ext uri="{FF2B5EF4-FFF2-40B4-BE49-F238E27FC236}">
                <a16:creationId xmlns:a16="http://schemas.microsoft.com/office/drawing/2014/main" id="{5FF67652-A3FB-B23B-44F1-42F415F93586}"/>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Reply in a professional tone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with a short email saying that I am sorry for the issue with the product and we will have a response by 3 pm this afternoon.</a:t>
            </a:r>
          </a:p>
        </p:txBody>
      </p:sp>
      <p:sp>
        <p:nvSpPr>
          <p:cNvPr id="185" name="Rectangle: Rounded Corners 184">
            <a:extLst>
              <a:ext uri="{FF2B5EF4-FFF2-40B4-BE49-F238E27FC236}">
                <a16:creationId xmlns:a16="http://schemas.microsoft.com/office/drawing/2014/main" id="{D336F59E-5A6D-FF92-40C9-9B39F57D9319}"/>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86" name="TextBox 185">
            <a:extLst>
              <a:ext uri="{FF2B5EF4-FFF2-40B4-BE49-F238E27FC236}">
                <a16:creationId xmlns:a16="http://schemas.microsoft.com/office/drawing/2014/main" id="{13D7B8EC-79C4-980F-45E0-5FFC4DA15494}"/>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Tanya has a few more minutes so she uses Copilot to catch up on the meetings she missed while flying in. She sends a few chats to provide instructions on the critical issues.</a:t>
            </a:r>
          </a:p>
        </p:txBody>
      </p:sp>
      <p:grpSp>
        <p:nvGrpSpPr>
          <p:cNvPr id="56" name="Group 55">
            <a:extLst>
              <a:ext uri="{FF2B5EF4-FFF2-40B4-BE49-F238E27FC236}">
                <a16:creationId xmlns:a16="http://schemas.microsoft.com/office/drawing/2014/main" id="{AEA55C6A-A9B4-3B96-2E83-66FF4B113111}"/>
              </a:ext>
              <a:ext uri="{C183D7F6-B498-43B3-948B-1728B52AA6E4}">
                <adec:decorative xmlns:adec="http://schemas.microsoft.com/office/drawing/2017/decorative" val="1"/>
              </a:ext>
            </a:extLst>
          </p:cNvPr>
          <p:cNvGrpSpPr>
            <a:grpSpLocks/>
          </p:cNvGrpSpPr>
          <p:nvPr/>
        </p:nvGrpSpPr>
        <p:grpSpPr>
          <a:xfrm>
            <a:off x="6246676" y="2375244"/>
            <a:ext cx="534543" cy="534543"/>
            <a:chOff x="4236994" y="8381781"/>
            <a:chExt cx="534543" cy="534543"/>
          </a:xfrm>
        </p:grpSpPr>
        <p:sp>
          <p:nvSpPr>
            <p:cNvPr id="57" name="Rounded Rectangle 46">
              <a:extLst>
                <a:ext uri="{FF2B5EF4-FFF2-40B4-BE49-F238E27FC236}">
                  <a16:creationId xmlns:a16="http://schemas.microsoft.com/office/drawing/2014/main" id="{351DD6DE-1015-6C8E-BDC1-4BB382172AD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6" descr="Microsoft Teams Logo, symbol, meaning, history, PNG">
              <a:hlinkClick r:id="rId4"/>
              <a:extLst>
                <a:ext uri="{FF2B5EF4-FFF2-40B4-BE49-F238E27FC236}">
                  <a16:creationId xmlns:a16="http://schemas.microsoft.com/office/drawing/2014/main" id="{336DA1ED-89EB-892D-B3F7-19A3A9514A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91" name="TextBox 190">
            <a:extLst>
              <a:ext uri="{FF2B5EF4-FFF2-40B4-BE49-F238E27FC236}">
                <a16:creationId xmlns:a16="http://schemas.microsoft.com/office/drawing/2014/main" id="{D6B061A3-8542-AA89-6B8B-879D18A883D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92" name="Title 1">
            <a:extLst>
              <a:ext uri="{FF2B5EF4-FFF2-40B4-BE49-F238E27FC236}">
                <a16:creationId xmlns:a16="http://schemas.microsoft.com/office/drawing/2014/main" id="{EDF3BD0B-500F-5FA6-66B7-79E2D4665F16}"/>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was the main issue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faced by the customer and what was the proposed solution and timing?</a:t>
            </a:r>
          </a:p>
        </p:txBody>
      </p:sp>
      <p:sp>
        <p:nvSpPr>
          <p:cNvPr id="193" name="Rectangle: Rounded Corners 192">
            <a:extLst>
              <a:ext uri="{FF2B5EF4-FFF2-40B4-BE49-F238E27FC236}">
                <a16:creationId xmlns:a16="http://schemas.microsoft.com/office/drawing/2014/main" id="{6E5A0AF0-8D86-A635-D11B-0E36EF66CF14}"/>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94" name="TextBox 193">
            <a:extLst>
              <a:ext uri="{FF2B5EF4-FFF2-40B4-BE49-F238E27FC236}">
                <a16:creationId xmlns:a16="http://schemas.microsoft.com/office/drawing/2014/main" id="{5291E915-29C3-FB2D-FB61-726E9F37AFB3}"/>
              </a:ext>
            </a:extLst>
          </p:cNvPr>
          <p:cNvSpPr txBox="1"/>
          <p:nvPr/>
        </p:nvSpPr>
        <p:spPr>
          <a:xfrm>
            <a:off x="6246676"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a long session of meetings at a customer site, Tanya gets a chance to have a look at her speech for tomorrow and make a few updates. She uses Copilot to add a new section on bonus plan updates. </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5003768"/>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9"/>
              <a:extLst>
                <a:ext uri="{FF2B5EF4-FFF2-40B4-BE49-F238E27FC236}">
                  <a16:creationId xmlns:a16="http://schemas.microsoft.com/office/drawing/2014/main" id="{9C7DBD3F-A2CE-29DA-A97B-F127C2B0FDE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98" name="TextBox 197">
            <a:extLst>
              <a:ext uri="{FF2B5EF4-FFF2-40B4-BE49-F238E27FC236}">
                <a16:creationId xmlns:a16="http://schemas.microsoft.com/office/drawing/2014/main" id="{3A5BD94B-78C1-D148-4041-3C4204E261EC}"/>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99" name="Title 1">
            <a:extLst>
              <a:ext uri="{FF2B5EF4-FFF2-40B4-BE49-F238E27FC236}">
                <a16:creationId xmlns:a16="http://schemas.microsoft.com/office/drawing/2014/main" id="{9CFB7F31-F383-DB80-CE45-8F453008AA3B}"/>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new paragraph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based on </a:t>
            </a:r>
            <a: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t>Contoso Bonus Plan for FY23</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t>
            </a:r>
          </a:p>
        </p:txBody>
      </p:sp>
      <p:sp>
        <p:nvSpPr>
          <p:cNvPr id="200" name="Rectangle: Rounded Corners 199">
            <a:extLst>
              <a:ext uri="{FF2B5EF4-FFF2-40B4-BE49-F238E27FC236}">
                <a16:creationId xmlns:a16="http://schemas.microsoft.com/office/drawing/2014/main" id="{C2264BA8-7191-2ADC-1407-4543677CD43A}"/>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3:00 PM</a:t>
            </a:r>
          </a:p>
        </p:txBody>
      </p:sp>
      <p:sp>
        <p:nvSpPr>
          <p:cNvPr id="201" name="TextBox 200">
            <a:extLst>
              <a:ext uri="{FF2B5EF4-FFF2-40B4-BE49-F238E27FC236}">
                <a16:creationId xmlns:a16="http://schemas.microsoft.com/office/drawing/2014/main" id="{01B9B546-D609-9221-5A3D-515B3551FBB6}"/>
              </a:ext>
            </a:extLst>
          </p:cNvPr>
          <p:cNvSpPr txBox="1"/>
          <p:nvPr/>
        </p:nvSpPr>
        <p:spPr>
          <a:xfrm>
            <a:off x="3417469"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 critical production issue has occurred, and Tanya needs to get up to speed quickly. She asks Copilot for a summary of the emails and chats related to the issue</a:t>
            </a:r>
          </a:p>
        </p:txBody>
      </p:sp>
      <p:grpSp>
        <p:nvGrpSpPr>
          <p:cNvPr id="62" name="Group 61">
            <a:extLst>
              <a:ext uri="{FF2B5EF4-FFF2-40B4-BE49-F238E27FC236}">
                <a16:creationId xmlns:a16="http://schemas.microsoft.com/office/drawing/2014/main" id="{AA7831CB-0F69-D557-0182-43F5DA39F5F6}"/>
              </a:ext>
              <a:ext uri="{C183D7F6-B498-43B3-948B-1728B52AA6E4}">
                <adec:decorative xmlns:adec="http://schemas.microsoft.com/office/drawing/2017/decorative" val="1"/>
              </a:ext>
            </a:extLst>
          </p:cNvPr>
          <p:cNvGrpSpPr>
            <a:grpSpLocks/>
          </p:cNvGrpSpPr>
          <p:nvPr/>
        </p:nvGrpSpPr>
        <p:grpSpPr>
          <a:xfrm>
            <a:off x="3417469" y="5003768"/>
            <a:ext cx="534543" cy="534543"/>
            <a:chOff x="10616632" y="8381781"/>
            <a:chExt cx="534543" cy="534543"/>
          </a:xfrm>
        </p:grpSpPr>
        <p:sp>
          <p:nvSpPr>
            <p:cNvPr id="83" name="Rounded Rectangle 46">
              <a:extLst>
                <a:ext uri="{FF2B5EF4-FFF2-40B4-BE49-F238E27FC236}">
                  <a16:creationId xmlns:a16="http://schemas.microsoft.com/office/drawing/2014/main" id="{7D4407D2-1989-8438-ED6F-C83C3259B23E}"/>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2" descr="Zip Co logo SVG free download, id: 101874 - Brandlogos.net">
              <a:hlinkClick r:id="rId11"/>
              <a:extLst>
                <a:ext uri="{FF2B5EF4-FFF2-40B4-BE49-F238E27FC236}">
                  <a16:creationId xmlns:a16="http://schemas.microsoft.com/office/drawing/2014/main" id="{E8CDB237-A718-F0C9-6AA5-F9ADC74D50F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205" name="TextBox 204">
            <a:extLst>
              <a:ext uri="{FF2B5EF4-FFF2-40B4-BE49-F238E27FC236}">
                <a16:creationId xmlns:a16="http://schemas.microsoft.com/office/drawing/2014/main" id="{6F663D96-8FFE-F802-9B5E-E4A872237167}"/>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206" name="Title 1">
            <a:extLst>
              <a:ext uri="{FF2B5EF4-FFF2-40B4-BE49-F238E27FC236}">
                <a16:creationId xmlns:a16="http://schemas.microsoft.com/office/drawing/2014/main" id="{AFC6EB13-345C-6E34-C096-68B8CAE9999D}"/>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all of the email and chats that mention the melt shop from the past two hours.</a:t>
            </a:r>
          </a:p>
        </p:txBody>
      </p:sp>
      <p:sp>
        <p:nvSpPr>
          <p:cNvPr id="207" name="Rectangle: Rounded Corners 206">
            <a:extLst>
              <a:ext uri="{FF2B5EF4-FFF2-40B4-BE49-F238E27FC236}">
                <a16:creationId xmlns:a16="http://schemas.microsoft.com/office/drawing/2014/main" id="{28F3C611-E432-BE67-66A5-09824476077F}"/>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7:00 PM</a:t>
            </a:r>
          </a:p>
        </p:txBody>
      </p:sp>
      <p:sp>
        <p:nvSpPr>
          <p:cNvPr id="208" name="TextBox 207">
            <a:extLst>
              <a:ext uri="{FF2B5EF4-FFF2-40B4-BE49-F238E27FC236}">
                <a16:creationId xmlns:a16="http://schemas.microsoft.com/office/drawing/2014/main" id="{6075E74B-15C7-EC38-7EBF-32D43577F259}"/>
              </a:ext>
            </a:extLst>
          </p:cNvPr>
          <p:cNvSpPr txBox="1"/>
          <p:nvPr/>
        </p:nvSpPr>
        <p:spPr>
          <a:xfrm>
            <a:off x="588263"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The issue is finally under control and Tanya can get back to her speech. She isn’t happy with the introduction, so she asks Copilot to suggest some humorous opening lines for her speech. With a few tweaks she has the perfect start.</a:t>
            </a:r>
          </a:p>
        </p:txBody>
      </p:sp>
      <p:grpSp>
        <p:nvGrpSpPr>
          <p:cNvPr id="85" name="Group 84">
            <a:extLst>
              <a:ext uri="{FF2B5EF4-FFF2-40B4-BE49-F238E27FC236}">
                <a16:creationId xmlns:a16="http://schemas.microsoft.com/office/drawing/2014/main" id="{9E18A6D0-4CBA-AED6-B191-79CB4821AACE}"/>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3AC45A1B-72EA-A54F-C057-5AB8C51002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387B14A6-A4D0-2D50-6D43-FB197C02748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9"/>
              <a:extLst>
                <a:ext uri="{FF2B5EF4-FFF2-40B4-BE49-F238E27FC236}">
                  <a16:creationId xmlns:a16="http://schemas.microsoft.com/office/drawing/2014/main" id="{37FD6D3A-366D-7797-55FC-B58BC9EB536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TextBox 211">
            <a:extLst>
              <a:ext uri="{FF2B5EF4-FFF2-40B4-BE49-F238E27FC236}">
                <a16:creationId xmlns:a16="http://schemas.microsoft.com/office/drawing/2014/main" id="{7E5DB077-3D14-2CB6-03DC-D4DCF246CB85}"/>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13" name="Title 1">
            <a:extLst>
              <a:ext uri="{FF2B5EF4-FFF2-40B4-BE49-F238E27FC236}">
                <a16:creationId xmlns:a16="http://schemas.microsoft.com/office/drawing/2014/main" id="{BF031716-3C01-B980-B36A-D891508E6FEC}"/>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Give me some suggestions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of humorous ways to begin this speech.</a:t>
            </a:r>
          </a:p>
        </p:txBody>
      </p:sp>
      <p:pic>
        <p:nvPicPr>
          <p:cNvPr id="17" name="Picture 16" descr="Portrait of Tanya">
            <a:extLst>
              <a:ext uri="{FF2B5EF4-FFF2-40B4-BE49-F238E27FC236}">
                <a16:creationId xmlns:a16="http://schemas.microsoft.com/office/drawing/2014/main" id="{F578C86B-0C1F-0434-9078-E3DB10F48B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96" t="22130" r="27708"/>
          <a:stretch/>
        </p:blipFill>
        <p:spPr>
          <a:xfrm>
            <a:off x="9386789" y="2434705"/>
            <a:ext cx="2387600" cy="3033190"/>
          </a:xfrm>
          <a:prstGeom prst="rect">
            <a:avLst/>
          </a:prstGeom>
        </p:spPr>
      </p:pic>
      <p:sp>
        <p:nvSpPr>
          <p:cNvPr id="215" name="Freeform: Shape 214">
            <a:extLst>
              <a:ext uri="{FF2B5EF4-FFF2-40B4-BE49-F238E27FC236}">
                <a16:creationId xmlns:a16="http://schemas.microsoft.com/office/drawing/2014/main" id="{BE24A444-AF22-1C45-9EE3-131627130BF2}"/>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6" name="Rectangle 215">
            <a:extLst>
              <a:ext uri="{FF2B5EF4-FFF2-40B4-BE49-F238E27FC236}">
                <a16:creationId xmlns:a16="http://schemas.microsoft.com/office/drawing/2014/main" id="{E2CB52B8-24ED-0C0B-EADD-9449D45CF2E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Tanya leads a product development team</a:t>
            </a:r>
          </a:p>
        </p:txBody>
      </p:sp>
    </p:spTree>
    <p:extLst>
      <p:ext uri="{BB962C8B-B14F-4D97-AF65-F5344CB8AC3E}">
        <p14:creationId xmlns:p14="http://schemas.microsoft.com/office/powerpoint/2010/main" val="319754877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38365" cy="1938992"/>
          </a:xfrm>
        </p:spPr>
        <p:txBody>
          <a:bodyPr/>
          <a:lstStyle/>
          <a:p>
            <a:pPr algn="ctr"/>
            <a:r>
              <a:rPr lang="en-US" sz="4200" dirty="0">
                <a:gradFill flip="none">
                  <a:gsLst>
                    <a:gs pos="0">
                      <a:srgbClr val="3E76D4"/>
                    </a:gs>
                    <a:gs pos="50000">
                      <a:srgbClr val="8661C5"/>
                    </a:gs>
                    <a:gs pos="100000">
                      <a:srgbClr val="C73ECC"/>
                    </a:gs>
                  </a:gsLst>
                  <a:lin ang="2700000" scaled="1"/>
                  <a:tileRect/>
                </a:gradFill>
                <a:cs typeface="Segoe UI"/>
              </a:rPr>
              <a:t>Copilot for Microsoft 365 </a:t>
            </a:r>
            <a:br>
              <a:rPr lang="en-US" sz="4200" dirty="0"/>
            </a:br>
            <a:r>
              <a:rPr lang="en-US" sz="4200" dirty="0">
                <a:cs typeface="Segoe UI"/>
              </a:rPr>
              <a:t>AI for HR</a:t>
            </a:r>
            <a:endParaRPr lang="en-US" dirty="0">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23ECBF1-9E7B-2600-C58B-5A313E5EA8B2}"/>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 name="Picture Placeholder 7">
            <a:extLst>
              <a:ext uri="{FF2B5EF4-FFF2-40B4-BE49-F238E27FC236}">
                <a16:creationId xmlns:a16="http://schemas.microsoft.com/office/drawing/2014/main" id="{7C3291B8-1593-B4D5-FE36-AA0028B62788}"/>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l="37430" t="12547" r="21092" b="24916"/>
          <a:stretch/>
        </p:blipFill>
        <p:spPr bwMode="ltGray">
          <a:xfrm>
            <a:off x="6616922" y="1102233"/>
            <a:ext cx="4672584" cy="4672584"/>
          </a:xfrm>
          <a:prstGeom prst="ellipse">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8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037D0-0483-58DA-92AA-B053AFDDD25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4" name="Rectangle: Rounded Corners 6">
            <a:extLst>
              <a:ext uri="{FF2B5EF4-FFF2-40B4-BE49-F238E27FC236}">
                <a16:creationId xmlns:a16="http://schemas.microsoft.com/office/drawing/2014/main" id="{409DD201-41FD-C6C7-92F1-7111B01600DC}"/>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3">
            <a:extLst>
              <a:ext uri="{FF2B5EF4-FFF2-40B4-BE49-F238E27FC236}">
                <a16:creationId xmlns:a16="http://schemas.microsoft.com/office/drawing/2014/main" id="{15D2AC83-A3ED-2146-084A-BA3C277DB16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Banish your busywork</a:t>
            </a:r>
          </a:p>
        </p:txBody>
      </p:sp>
      <p:sp>
        <p:nvSpPr>
          <p:cNvPr id="10" name="TextBox 9">
            <a:extLst>
              <a:ext uri="{FF2B5EF4-FFF2-40B4-BE49-F238E27FC236}">
                <a16:creationId xmlns:a16="http://schemas.microsoft.com/office/drawing/2014/main" id="{00502656-F21F-B7C2-35A2-F3C37AF5EA55}"/>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in 4 people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kumimoji="0" lang="en-US" sz="2800" b="0" i="0" u="none" strike="noStrike" kern="1200" cap="none" spc="0" normalizeH="0" baseline="0" noProof="0">
                <a:ln>
                  <a:noFill/>
                </a:ln>
                <a:solidFill>
                  <a:prstClr val="black"/>
                </a:solidFill>
                <a:effectLst/>
                <a:uLnTx/>
                <a:uFillTx/>
                <a:latin typeface="Segoe UI"/>
                <a:ea typeface="+mj-lt"/>
                <a:cs typeface="Segoe UI"/>
              </a:rPr>
              <a:t>would be comfortable using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en-US" sz="2800" b="0" i="0" u="none" strike="noStrike" kern="1200" cap="none" spc="0" normalizeH="0" baseline="0" noProof="0">
                <a:ln>
                  <a:noFill/>
                </a:ln>
                <a:solidFill>
                  <a:prstClr val="black"/>
                </a:solidFill>
                <a:effectLst/>
                <a:uLnTx/>
                <a:uFillTx/>
                <a:latin typeface="Segoe UI"/>
                <a:ea typeface="+mj-lt"/>
                <a:cs typeface="Segoe UI"/>
              </a:rPr>
              <a:t>AI for administrative tasks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FBED8F43-E0FB-5C55-D811-EC32582ADA6C}"/>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2248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0" name="Group 1109">
            <a:extLst>
              <a:ext uri="{FF2B5EF4-FFF2-40B4-BE49-F238E27FC236}">
                <a16:creationId xmlns:a16="http://schemas.microsoft.com/office/drawing/2014/main" id="{1DDE1065-1A81-4A15-6EE7-D7EAE5E9F4C5}"/>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1111" name="Group 1110">
              <a:extLst>
                <a:ext uri="{FF2B5EF4-FFF2-40B4-BE49-F238E27FC236}">
                  <a16:creationId xmlns:a16="http://schemas.microsoft.com/office/drawing/2014/main" id="{CE59AF7B-61F4-6DFE-7F2F-98120B1AC7F6}"/>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1116" name="Rectangle: Single Corner Rounded 1115">
                <a:extLst>
                  <a:ext uri="{FF2B5EF4-FFF2-40B4-BE49-F238E27FC236}">
                    <a16:creationId xmlns:a16="http://schemas.microsoft.com/office/drawing/2014/main" id="{984D5004-14F2-0D5E-39EB-3CEC37292AEE}"/>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117" name="Group 1116">
                <a:extLst>
                  <a:ext uri="{FF2B5EF4-FFF2-40B4-BE49-F238E27FC236}">
                    <a16:creationId xmlns:a16="http://schemas.microsoft.com/office/drawing/2014/main" id="{B98450C3-9446-F507-6F86-4907EF263DA8}"/>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1118" name="Picture 1117">
                  <a:extLst>
                    <a:ext uri="{FF2B5EF4-FFF2-40B4-BE49-F238E27FC236}">
                      <a16:creationId xmlns:a16="http://schemas.microsoft.com/office/drawing/2014/main" id="{ECD1D097-12BC-327D-0F80-F4ABC1F7D2B8}"/>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119" name="Rectangle: Top Corners Rounded 1118">
                  <a:extLst>
                    <a:ext uri="{FF2B5EF4-FFF2-40B4-BE49-F238E27FC236}">
                      <a16:creationId xmlns:a16="http://schemas.microsoft.com/office/drawing/2014/main" id="{4CF3A633-6DC2-6200-4B51-973F52C7ACD2}"/>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120" name="Group 1119">
                  <a:extLst>
                    <a:ext uri="{FF2B5EF4-FFF2-40B4-BE49-F238E27FC236}">
                      <a16:creationId xmlns:a16="http://schemas.microsoft.com/office/drawing/2014/main" id="{4C59B061-0D95-E05F-C89E-E311037F8A64}"/>
                    </a:ext>
                  </a:extLst>
                </p:cNvPr>
                <p:cNvGrpSpPr/>
                <p:nvPr/>
              </p:nvGrpSpPr>
              <p:grpSpPr>
                <a:xfrm>
                  <a:off x="-2" y="1103972"/>
                  <a:ext cx="12205140" cy="4806944"/>
                  <a:chOff x="-2" y="1103972"/>
                  <a:chExt cx="12205140" cy="4806944"/>
                </a:xfrm>
              </p:grpSpPr>
              <p:sp>
                <p:nvSpPr>
                  <p:cNvPr id="1131" name="Arrow: Bent 1130">
                    <a:extLst>
                      <a:ext uri="{FF2B5EF4-FFF2-40B4-BE49-F238E27FC236}">
                        <a16:creationId xmlns:a16="http://schemas.microsoft.com/office/drawing/2014/main" id="{987EB6A2-D6B6-6ED1-2F81-8E5EA40F4A0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2" name="Arrow: Bent 1131">
                    <a:extLst>
                      <a:ext uri="{FF2B5EF4-FFF2-40B4-BE49-F238E27FC236}">
                        <a16:creationId xmlns:a16="http://schemas.microsoft.com/office/drawing/2014/main" id="{F9DF1378-0B44-33FA-D006-7E05FDABE7F4}"/>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121" name="Straight Connector 1120">
                  <a:extLst>
                    <a:ext uri="{FF2B5EF4-FFF2-40B4-BE49-F238E27FC236}">
                      <a16:creationId xmlns:a16="http://schemas.microsoft.com/office/drawing/2014/main" id="{567E1B49-1A69-19C6-0814-3F5138005D44}"/>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182E3DCB-110C-381D-A8F5-A197BDBEE5A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DE3372DE-0D11-5BA2-DC8C-20E8375D7478}"/>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B7169974-195F-4489-8697-25FC5FE55C6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9F72D60A-9943-8251-5F76-8012C31944F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831BE2F4-3CF7-75CC-033E-B3DC665BB229}"/>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A0AF8B79-5BA9-1AD3-A913-C3A72F1931C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FDBF96A1-8F25-017E-FB12-39CD632D30A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991904C-6BB5-A130-7CA8-07A5AA7DC4E1}"/>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7C9AC484-C991-CB37-DE8F-CC228A7A330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12" name="Group 1111">
              <a:extLst>
                <a:ext uri="{FF2B5EF4-FFF2-40B4-BE49-F238E27FC236}">
                  <a16:creationId xmlns:a16="http://schemas.microsoft.com/office/drawing/2014/main" id="{17CC6F65-ED90-E6BD-2812-3377A628EEA0}"/>
                </a:ext>
              </a:extLst>
            </p:cNvPr>
            <p:cNvGrpSpPr/>
            <p:nvPr/>
          </p:nvGrpSpPr>
          <p:grpSpPr>
            <a:xfrm>
              <a:off x="4045115" y="6019800"/>
              <a:ext cx="7570788" cy="498476"/>
              <a:chOff x="4045115" y="6019800"/>
              <a:chExt cx="7570788" cy="498476"/>
            </a:xfrm>
          </p:grpSpPr>
          <p:sp>
            <p:nvSpPr>
              <p:cNvPr id="1113" name="Rectangle: Rounded Corners 6">
                <a:extLst>
                  <a:ext uri="{FF2B5EF4-FFF2-40B4-BE49-F238E27FC236}">
                    <a16:creationId xmlns:a16="http://schemas.microsoft.com/office/drawing/2014/main" id="{6643660D-8D04-38F8-B7C6-99E53CE22E5F}"/>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14" name="Straight Connector 1113">
                <a:extLst>
                  <a:ext uri="{FF2B5EF4-FFF2-40B4-BE49-F238E27FC236}">
                    <a16:creationId xmlns:a16="http://schemas.microsoft.com/office/drawing/2014/main" id="{52712B3D-1E24-D2CD-C7B8-5BF6A508553A}"/>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DBA2249-80F4-C2FA-DD8B-2E7CA243ED6E}"/>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Copilot for Microsoft 365 augmented hiring workflow</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1" name="Picture 2" descr="Microsoft Copilot logo">
            <a:extLst>
              <a:ext uri="{FF2B5EF4-FFF2-40B4-BE49-F238E27FC236}">
                <a16:creationId xmlns:a16="http://schemas.microsoft.com/office/drawing/2014/main" id="{1AF44D01-3D08-C1DD-680B-6860F714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33" name="TextBox 1132">
            <a:extLst>
              <a:ext uri="{FF2B5EF4-FFF2-40B4-BE49-F238E27FC236}">
                <a16:creationId xmlns:a16="http://schemas.microsoft.com/office/drawing/2014/main" id="{98052F7A-8141-F88E-C1BC-C21341F1BCCF}"/>
              </a:ext>
            </a:extLst>
          </p:cNvPr>
          <p:cNvSpPr txBox="1"/>
          <p:nvPr/>
        </p:nvSpPr>
        <p:spPr>
          <a:xfrm>
            <a:off x="588963" y="1524000"/>
            <a:ext cx="2782887"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Hiring and onboarding typically costs a full year’s salary for each employee lost to attrition. Copilot for Microsoft 365 can help you create a more efficient hiring process that reduces costs and help ensure that you are selecting the most suitable candidates.</a:t>
            </a:r>
          </a:p>
        </p:txBody>
      </p:sp>
      <p:sp>
        <p:nvSpPr>
          <p:cNvPr id="1134" name="TextBox 1133">
            <a:extLst>
              <a:ext uri="{FF2B5EF4-FFF2-40B4-BE49-F238E27FC236}">
                <a16:creationId xmlns:a16="http://schemas.microsoft.com/office/drawing/2014/main" id="{D3E9B361-ECCF-DAFD-FD98-71312B5B3240}"/>
              </a:ext>
            </a:extLst>
          </p:cNvPr>
          <p:cNvSpPr txBox="1"/>
          <p:nvPr/>
        </p:nvSpPr>
        <p:spPr>
          <a:xfrm>
            <a:off x="588962" y="4638870"/>
            <a:ext cx="2820987"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in 4 people </a:t>
            </a:r>
          </a:p>
        </p:txBody>
      </p:sp>
      <p:sp>
        <p:nvSpPr>
          <p:cNvPr id="1135" name="TextBox 1134">
            <a:extLst>
              <a:ext uri="{FF2B5EF4-FFF2-40B4-BE49-F238E27FC236}">
                <a16:creationId xmlns:a16="http://schemas.microsoft.com/office/drawing/2014/main" id="{35654F3A-1BC8-C8F9-A433-417DB7D8441F}"/>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DengXian"/>
                <a:cs typeface="Segoe UI"/>
              </a:rPr>
              <a:t>would be comfortable using </a:t>
            </a:r>
            <a:br>
              <a:rPr kumimoji="0" lang="en-US" sz="1400" b="0" i="0" u="none" strike="noStrike" kern="1200" cap="none" spc="0" normalizeH="0" baseline="0" noProof="0">
                <a:ln>
                  <a:noFill/>
                </a:ln>
                <a:solidFill>
                  <a:prstClr val="black"/>
                </a:solidFill>
                <a:effectLst/>
                <a:uLnTx/>
                <a:uFillTx/>
                <a:latin typeface="Segoe UI"/>
                <a:ea typeface="DengXian"/>
                <a:cs typeface="Segoe UI"/>
              </a:rPr>
            </a:br>
            <a:r>
              <a:rPr kumimoji="0" lang="en-US" sz="1400" b="0" i="0" u="none" strike="noStrike" kern="1200" cap="none" spc="0" normalizeH="0" baseline="0" noProof="0">
                <a:ln>
                  <a:noFill/>
                </a:ln>
                <a:solidFill>
                  <a:prstClr val="black"/>
                </a:solidFill>
                <a:effectLst/>
                <a:uLnTx/>
                <a:uFillTx/>
                <a:latin typeface="Segoe UI"/>
                <a:ea typeface="DengXian"/>
                <a:cs typeface="Segoe UI"/>
              </a:rPr>
              <a:t>AI for administrative tasks</a:t>
            </a:r>
          </a:p>
        </p:txBody>
      </p:sp>
      <p:sp>
        <p:nvSpPr>
          <p:cNvPr id="1136" name="TextBox 1135">
            <a:extLst>
              <a:ext uri="{FF2B5EF4-FFF2-40B4-BE49-F238E27FC236}">
                <a16:creationId xmlns:a16="http://schemas.microsoft.com/office/drawing/2014/main" id="{66378FB8-60BD-A772-EA4A-EC92A785A407}"/>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88" name="Group 87">
            <a:extLst>
              <a:ext uri="{FF2B5EF4-FFF2-40B4-BE49-F238E27FC236}">
                <a16:creationId xmlns:a16="http://schemas.microsoft.com/office/drawing/2014/main" id="{D1B4B9D7-A233-AFE4-EC61-36F9F56D88A1}"/>
              </a:ext>
              <a:ext uri="{C183D7F6-B498-43B3-948B-1728B52AA6E4}">
                <adec:decorative xmlns:adec="http://schemas.microsoft.com/office/drawing/2017/decorative" val="1"/>
              </a:ext>
            </a:extLst>
          </p:cNvPr>
          <p:cNvGrpSpPr>
            <a:grpSpLocks/>
          </p:cNvGrpSpPr>
          <p:nvPr/>
        </p:nvGrpSpPr>
        <p:grpSpPr>
          <a:xfrm>
            <a:off x="4173992" y="1313320"/>
            <a:ext cx="534543" cy="534543"/>
            <a:chOff x="1047176" y="8381781"/>
            <a:chExt cx="534543" cy="534543"/>
          </a:xfrm>
        </p:grpSpPr>
        <p:sp>
          <p:nvSpPr>
            <p:cNvPr id="89" name="server_2" title="Icon of a server with a padlock in the lower right corner">
              <a:extLst>
                <a:ext uri="{FF2B5EF4-FFF2-40B4-BE49-F238E27FC236}">
                  <a16:creationId xmlns:a16="http://schemas.microsoft.com/office/drawing/2014/main" id="{0BD34787-89A8-B7E4-BFEC-BD1164FE422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Rounded Rectangle 46">
              <a:extLst>
                <a:ext uri="{FF2B5EF4-FFF2-40B4-BE49-F238E27FC236}">
                  <a16:creationId xmlns:a16="http://schemas.microsoft.com/office/drawing/2014/main" id="{BF614217-B916-B743-85D9-5140D598DFA4}"/>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1" name="Picture 10" descr="Microsoft Word Logo - PNG and Vector - Logo Download">
              <a:hlinkClick r:id="rId7"/>
              <a:extLst>
                <a:ext uri="{FF2B5EF4-FFF2-40B4-BE49-F238E27FC236}">
                  <a16:creationId xmlns:a16="http://schemas.microsoft.com/office/drawing/2014/main" id="{1F36ACD7-5D37-180C-233E-E0154675DC7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0" name="TextBox 1139">
            <a:extLst>
              <a:ext uri="{FF2B5EF4-FFF2-40B4-BE49-F238E27FC236}">
                <a16:creationId xmlns:a16="http://schemas.microsoft.com/office/drawing/2014/main" id="{C1C60E9C-72AB-C3FE-0B30-B0681DB301D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41" name="TextBox 1140">
            <a:extLst>
              <a:ext uri="{FF2B5EF4-FFF2-40B4-BE49-F238E27FC236}">
                <a16:creationId xmlns:a16="http://schemas.microsoft.com/office/drawing/2014/main" id="{6FA48F9D-160A-8042-567D-166B429112B8}"/>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job description by asking Copilot in Word to suggest skills, qualifications, and responsibilities.</a:t>
            </a:r>
          </a:p>
        </p:txBody>
      </p:sp>
      <p:grpSp>
        <p:nvGrpSpPr>
          <p:cNvPr id="78" name="Group 77">
            <a:extLst>
              <a:ext uri="{FF2B5EF4-FFF2-40B4-BE49-F238E27FC236}">
                <a16:creationId xmlns:a16="http://schemas.microsoft.com/office/drawing/2014/main" id="{79AC4342-BF45-B07F-1BF6-FD0D6EF05BD1}"/>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79" name="Rounded Rectangle 46">
              <a:extLst>
                <a:ext uri="{FF2B5EF4-FFF2-40B4-BE49-F238E27FC236}">
                  <a16:creationId xmlns:a16="http://schemas.microsoft.com/office/drawing/2014/main" id="{6D0A0981-3CE2-8712-2E6B-EEFC0264B13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Picture 2" descr="Zip Co logo SVG free download, id: 101874 - Brandlogos.net">
              <a:hlinkClick r:id="rId9"/>
              <a:extLst>
                <a:ext uri="{FF2B5EF4-FFF2-40B4-BE49-F238E27FC236}">
                  <a16:creationId xmlns:a16="http://schemas.microsoft.com/office/drawing/2014/main" id="{B71C58DF-C0B8-6D51-012C-C28D0F1FC3C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5" name="TextBox 1144">
            <a:extLst>
              <a:ext uri="{FF2B5EF4-FFF2-40B4-BE49-F238E27FC236}">
                <a16:creationId xmlns:a16="http://schemas.microsoft.com/office/drawing/2014/main" id="{F9C4F3CD-CDE0-B43F-CCAB-10095E1CD578}"/>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46" name="TextBox 1145">
            <a:extLst>
              <a:ext uri="{FF2B5EF4-FFF2-40B4-BE49-F238E27FC236}">
                <a16:creationId xmlns:a16="http://schemas.microsoft.com/office/drawing/2014/main" id="{A0B28C13-33B1-C5C1-22F5-6194C379CA6A}"/>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the best candidates for a position by having Copilot extract skills, experience, and qualifications from a set of resumes.</a:t>
            </a:r>
          </a:p>
        </p:txBody>
      </p:sp>
      <p:grpSp>
        <p:nvGrpSpPr>
          <p:cNvPr id="8" name="Group 7">
            <a:extLst>
              <a:ext uri="{FF2B5EF4-FFF2-40B4-BE49-F238E27FC236}">
                <a16:creationId xmlns:a16="http://schemas.microsoft.com/office/drawing/2014/main" id="{16DA4103-CA31-894E-BF11-D93AB392F35C}"/>
              </a:ext>
              <a:ext uri="{C183D7F6-B498-43B3-948B-1728B52AA6E4}">
                <adec:decorative xmlns:adec="http://schemas.microsoft.com/office/drawing/2017/decorative" val="1"/>
              </a:ext>
            </a:extLst>
          </p:cNvPr>
          <p:cNvGrpSpPr>
            <a:grpSpLocks/>
          </p:cNvGrpSpPr>
          <p:nvPr/>
        </p:nvGrpSpPr>
        <p:grpSpPr>
          <a:xfrm>
            <a:off x="4173992" y="2855630"/>
            <a:ext cx="534543" cy="534543"/>
            <a:chOff x="12648363" y="6739401"/>
            <a:chExt cx="534543" cy="534543"/>
          </a:xfrm>
        </p:grpSpPr>
        <p:sp>
          <p:nvSpPr>
            <p:cNvPr id="12" name="Rounded Rectangle 46">
              <a:hlinkClick r:id="rId11"/>
              <a:extLst>
                <a:ext uri="{FF2B5EF4-FFF2-40B4-BE49-F238E27FC236}">
                  <a16:creationId xmlns:a16="http://schemas.microsoft.com/office/drawing/2014/main" id="{8BEF2D52-8CAB-74BC-A4E3-771B986244E1}"/>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Graphic 12">
              <a:hlinkClick r:id="rId11"/>
              <a:extLst>
                <a:ext uri="{FF2B5EF4-FFF2-40B4-BE49-F238E27FC236}">
                  <a16:creationId xmlns:a16="http://schemas.microsoft.com/office/drawing/2014/main" id="{E628B5A9-E2F7-36F9-6AC5-464ACD7846C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1151" name="TextBox 1150">
            <a:extLst>
              <a:ext uri="{FF2B5EF4-FFF2-40B4-BE49-F238E27FC236}">
                <a16:creationId xmlns:a16="http://schemas.microsoft.com/office/drawing/2014/main" id="{9AB448D4-530F-B1C0-B3F2-3C7B4B66B747}"/>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Loop</a:t>
            </a:r>
          </a:p>
        </p:txBody>
      </p:sp>
      <p:sp>
        <p:nvSpPr>
          <p:cNvPr id="1152" name="TextBox 1151">
            <a:extLst>
              <a:ext uri="{FF2B5EF4-FFF2-40B4-BE49-F238E27FC236}">
                <a16:creationId xmlns:a16="http://schemas.microsoft.com/office/drawing/2014/main" id="{059CB9ED-C921-74FE-D1F0-61383FA7261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interview questions based on unique job requirements then crowdsource additional ideas and have Copilot create a final list.</a:t>
            </a:r>
          </a:p>
        </p:txBody>
      </p:sp>
      <p:grpSp>
        <p:nvGrpSpPr>
          <p:cNvPr id="99" name="Group 98">
            <a:extLst>
              <a:ext uri="{FF2B5EF4-FFF2-40B4-BE49-F238E27FC236}">
                <a16:creationId xmlns:a16="http://schemas.microsoft.com/office/drawing/2014/main" id="{B4EAB845-640C-B8EC-3CE8-8EDBF3D64801}"/>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0" name="Rounded Rectangle 46">
              <a:extLst>
                <a:ext uri="{FF2B5EF4-FFF2-40B4-BE49-F238E27FC236}">
                  <a16:creationId xmlns:a16="http://schemas.microsoft.com/office/drawing/2014/main" id="{959328A1-7DBB-6A14-E5F8-8D2574F4A243}"/>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1" name="Picture 6" descr="Microsoft Teams Logo, symbol, meaning, history, PNG">
              <a:hlinkClick r:id="rId14"/>
              <a:extLst>
                <a:ext uri="{FF2B5EF4-FFF2-40B4-BE49-F238E27FC236}">
                  <a16:creationId xmlns:a16="http://schemas.microsoft.com/office/drawing/2014/main" id="{41222F3A-1082-E0B8-258B-12D80ED750F2}"/>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6" name="TextBox 1155">
            <a:extLst>
              <a:ext uri="{FF2B5EF4-FFF2-40B4-BE49-F238E27FC236}">
                <a16:creationId xmlns:a16="http://schemas.microsoft.com/office/drawing/2014/main" id="{789F22D4-23E5-D8C8-3586-481C90B55419}"/>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157" name="TextBox 1156">
            <a:extLst>
              <a:ext uri="{FF2B5EF4-FFF2-40B4-BE49-F238E27FC236}">
                <a16:creationId xmlns:a16="http://schemas.microsoft.com/office/drawing/2014/main" id="{1DE0CDF8-DA20-5979-D0ED-B4AF5854E714}"/>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Conduct a group interview in Teams and ask Copilot to summarize the contributions of each candidate.</a:t>
            </a:r>
          </a:p>
        </p:txBody>
      </p:sp>
      <p:grpSp>
        <p:nvGrpSpPr>
          <p:cNvPr id="1147" name="Group 1146">
            <a:extLst>
              <a:ext uri="{FF2B5EF4-FFF2-40B4-BE49-F238E27FC236}">
                <a16:creationId xmlns:a16="http://schemas.microsoft.com/office/drawing/2014/main" id="{CCC153C4-92BA-42C2-3F11-B04AB0918741}"/>
              </a:ext>
              <a:ext uri="{C183D7F6-B498-43B3-948B-1728B52AA6E4}">
                <adec:decorative xmlns:adec="http://schemas.microsoft.com/office/drawing/2017/decorative" val="1"/>
              </a:ext>
            </a:extLst>
          </p:cNvPr>
          <p:cNvGrpSpPr>
            <a:grpSpLocks/>
          </p:cNvGrpSpPr>
          <p:nvPr/>
        </p:nvGrpSpPr>
        <p:grpSpPr>
          <a:xfrm>
            <a:off x="4173992" y="4397940"/>
            <a:ext cx="534543" cy="534543"/>
            <a:chOff x="1047176" y="8381781"/>
            <a:chExt cx="534543" cy="534543"/>
          </a:xfrm>
        </p:grpSpPr>
        <p:sp>
          <p:nvSpPr>
            <p:cNvPr id="1148" name="server_2" title="Icon of a server with a padlock in the lower right corner">
              <a:extLst>
                <a:ext uri="{FF2B5EF4-FFF2-40B4-BE49-F238E27FC236}">
                  <a16:creationId xmlns:a16="http://schemas.microsoft.com/office/drawing/2014/main" id="{D008ACD1-6306-99B6-CF25-430EC02DD9A6}"/>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Rounded Rectangle 46">
              <a:extLst>
                <a:ext uri="{FF2B5EF4-FFF2-40B4-BE49-F238E27FC236}">
                  <a16:creationId xmlns:a16="http://schemas.microsoft.com/office/drawing/2014/main" id="{3EEC7B60-2300-F2E4-B491-F851A8E9D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0" name="Picture 10" descr="Microsoft Word Logo - PNG and Vector - Logo Download">
              <a:hlinkClick r:id="rId7"/>
              <a:extLst>
                <a:ext uri="{FF2B5EF4-FFF2-40B4-BE49-F238E27FC236}">
                  <a16:creationId xmlns:a16="http://schemas.microsoft.com/office/drawing/2014/main" id="{A7F7D098-1BF8-CD62-3D06-BD6F23E0639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1" name="TextBox 1160">
            <a:extLst>
              <a:ext uri="{FF2B5EF4-FFF2-40B4-BE49-F238E27FC236}">
                <a16:creationId xmlns:a16="http://schemas.microsoft.com/office/drawing/2014/main" id="{3E1BA581-583F-61E8-95D0-B52579CCA711}"/>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62" name="TextBox 1161">
            <a:extLst>
              <a:ext uri="{FF2B5EF4-FFF2-40B4-BE49-F238E27FC236}">
                <a16:creationId xmlns:a16="http://schemas.microsoft.com/office/drawing/2014/main" id="{A8B86CBF-E3C9-CFF1-01CE-0EE1C2B961AE}"/>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Command Copilot in Word to draft a customized offer letter based on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your inputs.</a:t>
            </a:r>
          </a:p>
        </p:txBody>
      </p:sp>
      <p:grpSp>
        <p:nvGrpSpPr>
          <p:cNvPr id="1171" name="Group 1170">
            <a:extLst>
              <a:ext uri="{FF2B5EF4-FFF2-40B4-BE49-F238E27FC236}">
                <a16:creationId xmlns:a16="http://schemas.microsoft.com/office/drawing/2014/main" id="{D566BC3A-966C-647D-342C-B0352D78B1F4}"/>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172" name="Rounded Rectangle 46">
              <a:extLst>
                <a:ext uri="{FF2B5EF4-FFF2-40B4-BE49-F238E27FC236}">
                  <a16:creationId xmlns:a16="http://schemas.microsoft.com/office/drawing/2014/main" id="{A7032D4F-A9D7-8336-9C87-72C47B7E6009}"/>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73" name="Picture 4" descr="Microsoft PowerPoint Logo - PNG and Vector - Logo Download">
              <a:hlinkClick r:id="rId16"/>
              <a:extLst>
                <a:ext uri="{FF2B5EF4-FFF2-40B4-BE49-F238E27FC236}">
                  <a16:creationId xmlns:a16="http://schemas.microsoft.com/office/drawing/2014/main" id="{09D11560-B464-ED22-B99B-9A48B25028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66" name="TextBox 1165">
            <a:extLst>
              <a:ext uri="{FF2B5EF4-FFF2-40B4-BE49-F238E27FC236}">
                <a16:creationId xmlns:a16="http://schemas.microsoft.com/office/drawing/2014/main" id="{82E552DA-2535-1D2A-C670-822FD4DF38DC}"/>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167" name="TextBox 1166">
            <a:extLst>
              <a:ext uri="{FF2B5EF4-FFF2-40B4-BE49-F238E27FC236}">
                <a16:creationId xmlns:a16="http://schemas.microsoft.com/office/drawing/2014/main" id="{1E8B9AF7-701D-8384-C4FD-849D64A0AE81}"/>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powerful onboarding materials in PowerPoint.</a:t>
            </a:r>
          </a:p>
        </p:txBody>
      </p:sp>
      <p:sp>
        <p:nvSpPr>
          <p:cNvPr id="1168" name="TextBox 1167">
            <a:extLst>
              <a:ext uri="{FF2B5EF4-FFF2-40B4-BE49-F238E27FC236}">
                <a16:creationId xmlns:a16="http://schemas.microsoft.com/office/drawing/2014/main" id="{F97F2D2B-2427-61E8-8ED3-5362A4A3AC8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69" name="TextBox 1168">
            <a:extLst>
              <a:ext uri="{FF2B5EF4-FFF2-40B4-BE49-F238E27FC236}">
                <a16:creationId xmlns:a16="http://schemas.microsoft.com/office/drawing/2014/main" id="{0E4CDF2A-E572-09AA-CE0A-456C3E2ACF0C}"/>
              </a:ext>
            </a:extLst>
          </p:cNvPr>
          <p:cNvSpPr txBox="1"/>
          <p:nvPr/>
        </p:nvSpPr>
        <p:spPr>
          <a:xfrm>
            <a:off x="6659378"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170" name="TextBox 1169">
            <a:extLst>
              <a:ext uri="{FF2B5EF4-FFF2-40B4-BE49-F238E27FC236}">
                <a16:creationId xmlns:a16="http://schemas.microsoft.com/office/drawing/2014/main" id="{1F62CACF-FACB-F24C-E353-EB89DDA53817}"/>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7"/>
              <a:extLst>
                <a:ext uri="{FF2B5EF4-FFF2-40B4-BE49-F238E27FC236}">
                  <a16:creationId xmlns:a16="http://schemas.microsoft.com/office/drawing/2014/main" id="{DAD8B5CB-A2C5-5A1C-E8BB-28ECB76446C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4"/>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6"/>
              <a:extLst>
                <a:ext uri="{FF2B5EF4-FFF2-40B4-BE49-F238E27FC236}">
                  <a16:creationId xmlns:a16="http://schemas.microsoft.com/office/drawing/2014/main" id="{DED28364-B60D-1697-AAE8-48872073519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8"/>
              <a:extLst>
                <a:ext uri="{FF2B5EF4-FFF2-40B4-BE49-F238E27FC236}">
                  <a16:creationId xmlns:a16="http://schemas.microsoft.com/office/drawing/2014/main" id="{709545DF-9136-0108-A8F4-56F58FCE96A4}"/>
                </a:ext>
              </a:extLst>
            </p:cNvPr>
            <p:cNvPicPr>
              <a:picLocks noChangeAspect="1"/>
            </p:cNvPicPr>
            <p:nvPr/>
          </p:nvPicPr>
          <p:blipFill>
            <a:blip r:embed="rId2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1"/>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1"/>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771664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325EA37-FFE4-E087-8E03-B344949B2350}"/>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72" name="Rectangle: Rounded Corners 6">
              <a:extLst>
                <a:ext uri="{FF2B5EF4-FFF2-40B4-BE49-F238E27FC236}">
                  <a16:creationId xmlns:a16="http://schemas.microsoft.com/office/drawing/2014/main" id="{28460C1A-A9CF-1749-EDCC-9AE7EFB846C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Rectangle: Rounded Corners 6">
              <a:extLst>
                <a:ext uri="{FF2B5EF4-FFF2-40B4-BE49-F238E27FC236}">
                  <a16:creationId xmlns:a16="http://schemas.microsoft.com/office/drawing/2014/main" id="{ACC14BA4-8A96-891D-220F-16DA4AE9C5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8BBD970A-ABFB-0041-33D3-D7AEB894F1E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3">
              <a:extLst>
                <a:ext uri="{FF2B5EF4-FFF2-40B4-BE49-F238E27FC236}">
                  <a16:creationId xmlns:a16="http://schemas.microsoft.com/office/drawing/2014/main" id="{D9E45868-D8C2-D04F-30AE-56A79C96FB78}"/>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82" name="Rectangle: Rounded Corners 6">
              <a:extLst>
                <a:ext uri="{FF2B5EF4-FFF2-40B4-BE49-F238E27FC236}">
                  <a16:creationId xmlns:a16="http://schemas.microsoft.com/office/drawing/2014/main" id="{615E2E66-7956-160F-2B00-1F1C1AD2364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1EE57E0C-CEAE-3425-6EB6-AB19B54C41DF}"/>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E01E9659-40EF-D631-7BB1-062BF98E0078}"/>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3">
              <a:extLst>
                <a:ext uri="{FF2B5EF4-FFF2-40B4-BE49-F238E27FC236}">
                  <a16:creationId xmlns:a16="http://schemas.microsoft.com/office/drawing/2014/main" id="{8B2DE42A-AD94-C224-F360-F7AB08781CE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Copilot for Microsoft 365 augmented hiring workflow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0" name="Picture 2" descr="Microsoft Copilot logo">
            <a:extLst>
              <a:ext uri="{FF2B5EF4-FFF2-40B4-BE49-F238E27FC236}">
                <a16:creationId xmlns:a16="http://schemas.microsoft.com/office/drawing/2014/main" id="{B81D93D4-718E-3978-F602-6D1EB1678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6B92E15-2AE6-F2D8-3737-7858A7A5C373}"/>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Create a job description</a:t>
            </a:r>
          </a:p>
        </p:txBody>
      </p:sp>
      <p:sp>
        <p:nvSpPr>
          <p:cNvPr id="92" name="Text Placeholder 2">
            <a:extLst>
              <a:ext uri="{FF2B5EF4-FFF2-40B4-BE49-F238E27FC236}">
                <a16:creationId xmlns:a16="http://schemas.microsoft.com/office/drawing/2014/main" id="{0926F85C-E1DF-CEF5-3951-41B3CA233C58}"/>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from a blank document prompt Copilot in Word </a:t>
            </a:r>
          </a:p>
        </p:txBody>
      </p:sp>
      <p:grpSp>
        <p:nvGrpSpPr>
          <p:cNvPr id="162" name="Group 161" descr="Microsoft Word Logo">
            <a:extLst>
              <a:ext uri="{FF2B5EF4-FFF2-40B4-BE49-F238E27FC236}">
                <a16:creationId xmlns:a16="http://schemas.microsoft.com/office/drawing/2014/main" id="{EF867695-FE80-11B7-34E0-19EBEB5B7CA0}"/>
              </a:ext>
              <a:ext uri="{C183D7F6-B498-43B3-948B-1728B52AA6E4}">
                <adec:decorative xmlns:adec="http://schemas.microsoft.com/office/drawing/2017/decorative" val="0"/>
              </a:ext>
            </a:extLst>
          </p:cNvPr>
          <p:cNvGrpSpPr>
            <a:grpSpLocks/>
          </p:cNvGrpSpPr>
          <p:nvPr/>
        </p:nvGrpSpPr>
        <p:grpSpPr>
          <a:xfrm>
            <a:off x="3610467" y="1434677"/>
            <a:ext cx="534543" cy="534543"/>
            <a:chOff x="5006422" y="10181153"/>
            <a:chExt cx="659280" cy="659280"/>
          </a:xfrm>
        </p:grpSpPr>
        <p:sp>
          <p:nvSpPr>
            <p:cNvPr id="164" name="Rounded Rectangle 46">
              <a:extLst>
                <a:ext uri="{FF2B5EF4-FFF2-40B4-BE49-F238E27FC236}">
                  <a16:creationId xmlns:a16="http://schemas.microsoft.com/office/drawing/2014/main" id="{84ADF5DA-5C3B-99DD-3CE6-BE59E69B192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5" name="Graphic 164">
              <a:extLst>
                <a:ext uri="{FF2B5EF4-FFF2-40B4-BE49-F238E27FC236}">
                  <a16:creationId xmlns:a16="http://schemas.microsoft.com/office/drawing/2014/main" id="{DAEBABAF-0EC7-1F49-3228-C4F4D315BDB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3" name="Rectangle: Rounded Corners 6">
            <a:extLst>
              <a:ext uri="{FF2B5EF4-FFF2-40B4-BE49-F238E27FC236}">
                <a16:creationId xmlns:a16="http://schemas.microsoft.com/office/drawing/2014/main" id="{19670769-E397-A1C6-0A40-E01275DE01E8}"/>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Title 1">
            <a:extLst>
              <a:ext uri="{FF2B5EF4-FFF2-40B4-BE49-F238E27FC236}">
                <a16:creationId xmlns:a16="http://schemas.microsoft.com/office/drawing/2014/main" id="{1A970498-421D-3948-377B-9BD3CF19D0FD}"/>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job description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for a senior animation designer role, based on the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Design Team Core Responsibility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document. </a:t>
            </a:r>
          </a:p>
        </p:txBody>
      </p:sp>
      <p:sp>
        <p:nvSpPr>
          <p:cNvPr id="93" name="TextBox 92">
            <a:extLst>
              <a:ext uri="{FF2B5EF4-FFF2-40B4-BE49-F238E27FC236}">
                <a16:creationId xmlns:a16="http://schemas.microsoft.com/office/drawing/2014/main" id="{1135AA2B-9E09-396E-260A-EE86C415078D}"/>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Discover qualified candidates</a:t>
            </a:r>
          </a:p>
        </p:txBody>
      </p:sp>
      <p:sp>
        <p:nvSpPr>
          <p:cNvPr id="94" name="Text Placeholder 2">
            <a:extLst>
              <a:ext uri="{FF2B5EF4-FFF2-40B4-BE49-F238E27FC236}">
                <a16:creationId xmlns:a16="http://schemas.microsoft.com/office/drawing/2014/main" id="{869B798B-AA67-9974-6A43-A09960A3166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in Microsoft Copilot</a:t>
            </a:r>
          </a:p>
        </p:txBody>
      </p:sp>
      <p:grpSp>
        <p:nvGrpSpPr>
          <p:cNvPr id="152" name="Group 151" descr="Microsoft Copilot logo">
            <a:extLst>
              <a:ext uri="{FF2B5EF4-FFF2-40B4-BE49-F238E27FC236}">
                <a16:creationId xmlns:a16="http://schemas.microsoft.com/office/drawing/2014/main" id="{A3CD86CE-3D6B-CC70-513A-9F4202A0B606}"/>
              </a:ext>
            </a:extLst>
          </p:cNvPr>
          <p:cNvGrpSpPr>
            <a:grpSpLocks/>
          </p:cNvGrpSpPr>
          <p:nvPr/>
        </p:nvGrpSpPr>
        <p:grpSpPr>
          <a:xfrm>
            <a:off x="7372689" y="1430408"/>
            <a:ext cx="534544" cy="534544"/>
            <a:chOff x="3610465" y="1434675"/>
            <a:chExt cx="534543" cy="534543"/>
          </a:xfrm>
        </p:grpSpPr>
        <p:sp>
          <p:nvSpPr>
            <p:cNvPr id="153" name="Rounded Rectangle 46">
              <a:extLst>
                <a:ext uri="{FF2B5EF4-FFF2-40B4-BE49-F238E27FC236}">
                  <a16:creationId xmlns:a16="http://schemas.microsoft.com/office/drawing/2014/main" id="{237D0DD3-FCB3-8BF0-5A0E-05F23F52F664}"/>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4" name="Picture 2" descr="Zip Co logo SVG free download, id: 101874 - Brandlogos.net">
              <a:hlinkClick r:id="rId6"/>
              <a:extLst>
                <a:ext uri="{FF2B5EF4-FFF2-40B4-BE49-F238E27FC236}">
                  <a16:creationId xmlns:a16="http://schemas.microsoft.com/office/drawing/2014/main" id="{8F119243-BAF6-2B6A-1906-E29C470044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ectangle: Rounded Corners 6">
            <a:extLst>
              <a:ext uri="{FF2B5EF4-FFF2-40B4-BE49-F238E27FC236}">
                <a16:creationId xmlns:a16="http://schemas.microsoft.com/office/drawing/2014/main" id="{3DE592B5-CE4D-713C-4DCE-0A52362939B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0" name="Title 1">
            <a:extLst>
              <a:ext uri="{FF2B5EF4-FFF2-40B4-BE49-F238E27FC236}">
                <a16:creationId xmlns:a16="http://schemas.microsoft.com/office/drawing/2014/main" id="{2828C2A4-6846-1220-A4DD-C2C8C26D29D2}"/>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Based on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Candidate #1 resume</a:t>
            </a:r>
            <a:r>
              <a:rPr kumimoji="0" lang="en-US" sz="1000" b="0" i="0" u="none" strike="noStrike" kern="1200" cap="none" spc="0" normalizeH="0" baseline="0" noProof="0">
                <a:ln w="3175">
                  <a:noFill/>
                </a:ln>
                <a:solidFill>
                  <a:srgbClr val="0078D4"/>
                </a:solidFill>
                <a:effectLst/>
                <a:uLnTx/>
                <a:uFillTx/>
                <a:latin typeface="Segoe UI"/>
                <a:ea typeface="+mn-ea"/>
                <a:cs typeface="Segoe UI" pitchFamily="34" charset="0"/>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provide a summary of the skills, experience, and qualifications of the candidate.</a:t>
            </a:r>
          </a:p>
        </p:txBody>
      </p:sp>
      <p:sp>
        <p:nvSpPr>
          <p:cNvPr id="96" name="TextBox 95">
            <a:extLst>
              <a:ext uri="{FF2B5EF4-FFF2-40B4-BE49-F238E27FC236}">
                <a16:creationId xmlns:a16="http://schemas.microsoft.com/office/drawing/2014/main" id="{437F58DE-CBD7-8295-7C05-CDB311B41AEC}"/>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interview questions</a:t>
            </a:r>
          </a:p>
        </p:txBody>
      </p:sp>
      <p:sp>
        <p:nvSpPr>
          <p:cNvPr id="97" name="Text Placeholder 2">
            <a:extLst>
              <a:ext uri="{FF2B5EF4-FFF2-40B4-BE49-F238E27FC236}">
                <a16:creationId xmlns:a16="http://schemas.microsoft.com/office/drawing/2014/main" id="{73AC0F58-3441-E1DD-A89E-36C9D4364EC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in Loop to create a set of interview questions</a:t>
            </a:r>
          </a:p>
        </p:txBody>
      </p:sp>
      <p:grpSp>
        <p:nvGrpSpPr>
          <p:cNvPr id="3" name="Group 2" descr="Copilot in a loop logo">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11118805" y="1412878"/>
            <a:ext cx="534543" cy="534543"/>
            <a:chOff x="12648363" y="6739401"/>
            <a:chExt cx="534543" cy="534543"/>
          </a:xfrm>
        </p:grpSpPr>
        <p:sp>
          <p:nvSpPr>
            <p:cNvPr id="4" name="Rounded Rectangle 46">
              <a:hlinkClick r:id="rId8"/>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8"/>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4341" y="6815379"/>
              <a:ext cx="382586" cy="382585"/>
            </a:xfrm>
            <a:prstGeom prst="rect">
              <a:avLst/>
            </a:prstGeom>
          </p:spPr>
        </p:pic>
      </p:grpSp>
      <p:sp>
        <p:nvSpPr>
          <p:cNvPr id="134" name="Rectangle: Rounded Corners 6">
            <a:extLst>
              <a:ext uri="{FF2B5EF4-FFF2-40B4-BE49-F238E27FC236}">
                <a16:creationId xmlns:a16="http://schemas.microsoft.com/office/drawing/2014/main" id="{68274C50-C2DF-B423-9666-F36D2DF4B913}"/>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6" name="Title 1">
            <a:extLst>
              <a:ext uri="{FF2B5EF4-FFF2-40B4-BE49-F238E27FC236}">
                <a16:creationId xmlns:a16="http://schemas.microsoft.com/office/drawing/2014/main" id="{183E321C-7207-FC2F-69C3-C578FA6FB769}"/>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set of interview questions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for the position of Senior Animation Designer. Ask about previous experience, goals, and include some questions about personal interests.</a:t>
            </a:r>
          </a:p>
        </p:txBody>
      </p:sp>
      <p:sp>
        <p:nvSpPr>
          <p:cNvPr id="98" name="TextBox 97">
            <a:extLst>
              <a:ext uri="{FF2B5EF4-FFF2-40B4-BE49-F238E27FC236}">
                <a16:creationId xmlns:a16="http://schemas.microsoft.com/office/drawing/2014/main" id="{1C92BC9F-BDB0-3094-9137-0ACF351FFF23}"/>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Conduct an interview</a:t>
            </a:r>
          </a:p>
        </p:txBody>
      </p:sp>
      <p:sp>
        <p:nvSpPr>
          <p:cNvPr id="99" name="Text Placeholder 2">
            <a:extLst>
              <a:ext uri="{FF2B5EF4-FFF2-40B4-BE49-F238E27FC236}">
                <a16:creationId xmlns:a16="http://schemas.microsoft.com/office/drawing/2014/main" id="{267C4CB0-72F1-D43B-6EAC-B951DB242709}"/>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During the interview prompt Copilot in Teams</a:t>
            </a:r>
          </a:p>
        </p:txBody>
      </p:sp>
      <p:grpSp>
        <p:nvGrpSpPr>
          <p:cNvPr id="155" name="Group 154" descr="Microsoft Teams Logo">
            <a:extLst>
              <a:ext uri="{FF2B5EF4-FFF2-40B4-BE49-F238E27FC236}">
                <a16:creationId xmlns:a16="http://schemas.microsoft.com/office/drawing/2014/main" id="{7C3F8A29-06B6-DFB0-A58D-767827253620}"/>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156" name="Rounded Rectangle 56">
              <a:extLst>
                <a:ext uri="{FF2B5EF4-FFF2-40B4-BE49-F238E27FC236}">
                  <a16:creationId xmlns:a16="http://schemas.microsoft.com/office/drawing/2014/main" id="{C6446D6B-9298-3719-8F94-BF4ECA6EE99E}"/>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7" name="Graphic 156">
              <a:extLst>
                <a:ext uri="{FF2B5EF4-FFF2-40B4-BE49-F238E27FC236}">
                  <a16:creationId xmlns:a16="http://schemas.microsoft.com/office/drawing/2014/main" id="{DC130C72-E174-73E4-CF39-22930BAB10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606" y="13694555"/>
              <a:ext cx="451120" cy="451118"/>
            </a:xfrm>
            <a:prstGeom prst="rect">
              <a:avLst/>
            </a:prstGeom>
          </p:spPr>
        </p:pic>
      </p:grpSp>
      <p:sp>
        <p:nvSpPr>
          <p:cNvPr id="100" name="Rectangle: Rounded Corners 6">
            <a:extLst>
              <a:ext uri="{FF2B5EF4-FFF2-40B4-BE49-F238E27FC236}">
                <a16:creationId xmlns:a16="http://schemas.microsoft.com/office/drawing/2014/main" id="{A807B664-816D-9600-A799-5892448E43B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 name="Title 1">
            <a:extLst>
              <a:ext uri="{FF2B5EF4-FFF2-40B4-BE49-F238E27FC236}">
                <a16:creationId xmlns:a16="http://schemas.microsoft.com/office/drawing/2014/main" id="{CD433A79-4835-3325-49AF-7DE1A36181B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What would some good follow up questions be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based on what we have already discussed and are there any questions that I have not answered? </a:t>
            </a:r>
          </a:p>
        </p:txBody>
      </p:sp>
      <p:sp>
        <p:nvSpPr>
          <p:cNvPr id="105" name="TextBox 104">
            <a:extLst>
              <a:ext uri="{FF2B5EF4-FFF2-40B4-BE49-F238E27FC236}">
                <a16:creationId xmlns:a16="http://schemas.microsoft.com/office/drawing/2014/main" id="{DAAA0212-BF3B-E6B4-7534-5CE8A499D9F5}"/>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an offer letter</a:t>
            </a:r>
          </a:p>
        </p:txBody>
      </p:sp>
      <p:sp>
        <p:nvSpPr>
          <p:cNvPr id="107" name="Text Placeholder 2">
            <a:extLst>
              <a:ext uri="{FF2B5EF4-FFF2-40B4-BE49-F238E27FC236}">
                <a16:creationId xmlns:a16="http://schemas.microsoft.com/office/drawing/2014/main" id="{6D7AACC3-4CAE-F752-AD39-660712E51FF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email prompt Copilot in Word prompt</a:t>
            </a:r>
          </a:p>
        </p:txBody>
      </p:sp>
      <p:grpSp>
        <p:nvGrpSpPr>
          <p:cNvPr id="176" name="Group 175" descr="Microsoft Word Logo">
            <a:extLst>
              <a:ext uri="{FF2B5EF4-FFF2-40B4-BE49-F238E27FC236}">
                <a16:creationId xmlns:a16="http://schemas.microsoft.com/office/drawing/2014/main" id="{08C9D69E-C520-FE69-FFB2-EEC7C7E71D1C}"/>
              </a:ext>
              <a:ext uri="{C183D7F6-B498-43B3-948B-1728B52AA6E4}">
                <adec:decorative xmlns:adec="http://schemas.microsoft.com/office/drawing/2017/decorative" val="0"/>
              </a:ext>
            </a:extLst>
          </p:cNvPr>
          <p:cNvGrpSpPr>
            <a:grpSpLocks/>
          </p:cNvGrpSpPr>
          <p:nvPr/>
        </p:nvGrpSpPr>
        <p:grpSpPr>
          <a:xfrm>
            <a:off x="7372338" y="4028485"/>
            <a:ext cx="534544" cy="534544"/>
            <a:chOff x="5006422" y="10181153"/>
            <a:chExt cx="659280" cy="659280"/>
          </a:xfrm>
        </p:grpSpPr>
        <p:sp>
          <p:nvSpPr>
            <p:cNvPr id="178" name="Rounded Rectangle 46">
              <a:extLst>
                <a:ext uri="{FF2B5EF4-FFF2-40B4-BE49-F238E27FC236}">
                  <a16:creationId xmlns:a16="http://schemas.microsoft.com/office/drawing/2014/main" id="{DFC6DDD9-14BC-CC10-8233-4D4581486E06}"/>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9" name="Graphic 178">
              <a:extLst>
                <a:ext uri="{FF2B5EF4-FFF2-40B4-BE49-F238E27FC236}">
                  <a16:creationId xmlns:a16="http://schemas.microsoft.com/office/drawing/2014/main" id="{CA1A7405-6FF7-27A7-3012-60E8E5921F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2" name="Rectangle: Rounded Corners 6">
            <a:extLst>
              <a:ext uri="{FF2B5EF4-FFF2-40B4-BE49-F238E27FC236}">
                <a16:creationId xmlns:a16="http://schemas.microsoft.com/office/drawing/2014/main" id="{FB18D0FF-06D6-07E8-8947-1E3D9448D40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9" name="Title 1">
            <a:extLst>
              <a:ext uri="{FF2B5EF4-FFF2-40B4-BE49-F238E27FC236}">
                <a16:creationId xmlns:a16="http://schemas.microsoft.com/office/drawing/2014/main" id="{EF122ECF-5053-B271-33F2-9F0D17F7C021}"/>
              </a:ext>
            </a:extLst>
          </p:cNvPr>
          <p:cNvSpPr txBox="1">
            <a:spLocks/>
          </p:cNvSpPr>
          <p:nvPr/>
        </p:nvSpPr>
        <p:spPr>
          <a:xfrm>
            <a:off x="4613434" y="5467431"/>
            <a:ext cx="2735299" cy="615553"/>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an offer letter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to Maya for the position of Senior Animation Designer with a start date of March 16</a:t>
            </a:r>
            <a:r>
              <a:rPr kumimoji="0" lang="en-US" sz="1000" b="0" i="0" u="none" strike="noStrike" kern="1200" cap="none" spc="0" normalizeH="0" baseline="30000" noProof="0">
                <a:ln w="3175">
                  <a:noFill/>
                </a:ln>
                <a:solidFill>
                  <a:prstClr val="black"/>
                </a:solidFill>
                <a:effectLst/>
                <a:uLnTx/>
                <a:uFillTx/>
                <a:latin typeface="Segoe UI"/>
                <a:ea typeface="+mn-ea"/>
                <a:cs typeface="Segoe UI" pitchFamily="34" charset="0"/>
              </a:rPr>
              <a:t>th</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Include details on our benefits from our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Benefits Handbook.</a:t>
            </a:r>
          </a:p>
        </p:txBody>
      </p:sp>
      <p:sp>
        <p:nvSpPr>
          <p:cNvPr id="108" name="TextBox 107">
            <a:extLst>
              <a:ext uri="{FF2B5EF4-FFF2-40B4-BE49-F238E27FC236}">
                <a16:creationId xmlns:a16="http://schemas.microsoft.com/office/drawing/2014/main" id="{50F03422-4CA8-A604-C64D-53828F46F5C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onboarding materials</a:t>
            </a:r>
          </a:p>
        </p:txBody>
      </p:sp>
      <p:sp>
        <p:nvSpPr>
          <p:cNvPr id="109" name="Text Placeholder 2">
            <a:extLst>
              <a:ext uri="{FF2B5EF4-FFF2-40B4-BE49-F238E27FC236}">
                <a16:creationId xmlns:a16="http://schemas.microsoft.com/office/drawing/2014/main" id="{76F19766-FF91-C197-36A5-49684A339F2E}"/>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with a new presentation prompt Copilot</a:t>
            </a:r>
          </a:p>
        </p:txBody>
      </p:sp>
      <p:grpSp>
        <p:nvGrpSpPr>
          <p:cNvPr id="195" name="Group 194" descr="Microsoft PowerPoint Logo">
            <a:extLst>
              <a:ext uri="{FF2B5EF4-FFF2-40B4-BE49-F238E27FC236}">
                <a16:creationId xmlns:a16="http://schemas.microsoft.com/office/drawing/2014/main" id="{87438312-CACE-3F6A-4B36-5282B7736175}"/>
              </a:ext>
            </a:extLst>
          </p:cNvPr>
          <p:cNvGrpSpPr>
            <a:grpSpLocks/>
          </p:cNvGrpSpPr>
          <p:nvPr/>
        </p:nvGrpSpPr>
        <p:grpSpPr>
          <a:xfrm>
            <a:off x="11118805" y="4026753"/>
            <a:ext cx="534543" cy="534543"/>
            <a:chOff x="587375" y="1790700"/>
            <a:chExt cx="1371600" cy="1371600"/>
          </a:xfrm>
        </p:grpSpPr>
        <p:sp>
          <p:nvSpPr>
            <p:cNvPr id="196" name="Rounded Rectangle 46">
              <a:extLst>
                <a:ext uri="{FF2B5EF4-FFF2-40B4-BE49-F238E27FC236}">
                  <a16:creationId xmlns:a16="http://schemas.microsoft.com/office/drawing/2014/main" id="{0E4F9D6A-ED69-C250-0BEE-A0527AC46941}"/>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7" name="Picture 2" descr="Microsoft PowerPoint Logo - PNG and Vector - Logo Download">
              <a:hlinkClick r:id="rId13"/>
              <a:extLst>
                <a:ext uri="{FF2B5EF4-FFF2-40B4-BE49-F238E27FC236}">
                  <a16:creationId xmlns:a16="http://schemas.microsoft.com/office/drawing/2014/main" id="{C8B99D08-0F17-E79E-4B1D-61B475201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angle: Rounded Corners 6">
            <a:extLst>
              <a:ext uri="{FF2B5EF4-FFF2-40B4-BE49-F238E27FC236}">
                <a16:creationId xmlns:a16="http://schemas.microsoft.com/office/drawing/2014/main" id="{CD2EE425-06BF-08EA-54F2-CB3605BA5A58}"/>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Title 1">
            <a:extLst>
              <a:ext uri="{FF2B5EF4-FFF2-40B4-BE49-F238E27FC236}">
                <a16:creationId xmlns:a16="http://schemas.microsoft.com/office/drawing/2014/main" id="{87996806-7D8F-A62B-9CDF-EF1EEC9C1B48}"/>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presentation from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[Wo</a:t>
            </a:r>
            <a:r>
              <a:rPr lang="en-US" sz="1000" spc="0" err="1">
                <a:solidFill>
                  <a:prstClr val="black"/>
                </a:solidFill>
                <a:latin typeface="Segoe UI"/>
              </a:rPr>
              <a:t>rd</a:t>
            </a:r>
            <a:r>
              <a:rPr lang="en-US" sz="1000" spc="0">
                <a:solidFill>
                  <a:prstClr val="black"/>
                </a:solidFill>
                <a:latin typeface="Segoe UI"/>
              </a:rPr>
              <a:t> document link to Senior Animation Designer Job Description] Create an overview the job responsibilities .</a:t>
            </a:r>
          </a:p>
        </p:txBody>
      </p:sp>
    </p:spTree>
    <p:extLst>
      <p:ext uri="{BB962C8B-B14F-4D97-AF65-F5344CB8AC3E}">
        <p14:creationId xmlns:p14="http://schemas.microsoft.com/office/powerpoint/2010/main" val="11399774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an HR manager </a:t>
            </a:r>
          </a:p>
        </p:txBody>
      </p:sp>
      <p:pic>
        <p:nvPicPr>
          <p:cNvPr id="41" name="Picture 2" descr="Microsoft Copilot logo">
            <a:extLst>
              <a:ext uri="{FF2B5EF4-FFF2-40B4-BE49-F238E27FC236}">
                <a16:creationId xmlns:a16="http://schemas.microsoft.com/office/drawing/2014/main" id="{7EF5D3C7-0088-8879-3FAE-06A82B696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a16="http://schemas.microsoft.com/office/drawing/2014/main" id="{822EE6DB-AA65-8F56-FF0D-4D38AD89DF5E}"/>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9DDF1119-A269-DCF9-CC33-8F61AF7F97D2}"/>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98CA266A-1430-CC21-D214-F95E14CCC4D7}"/>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C2F41570-FD11-FB0E-9967-4717E6A92E3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B7A67BF9-1DFF-29BC-E7D4-A7DAD142795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41C705B2-FD78-0F76-9BE9-703647BED00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138B6948-8AF0-E0D9-A976-1EB030222BE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2A90CA05-6BB3-F708-7E00-7D206C6F842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0912CE75-4A67-E461-A051-7138010710CF}"/>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98968CE7-B368-9D0B-2454-E842F5268EE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AD16A5B-DADD-FA2F-C97D-993E21AA94B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7CDA0CD5-213F-A473-3FED-43652615E99F}"/>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0C6BC233-2757-DF61-6558-AEBA4A347D6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74561D60-76B7-B3C7-A5D6-BFEC5FED17C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C92E5F6D-A333-1614-2245-5BB9CC60D81D}"/>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B31AF21C-45CC-2FE9-6BB3-65209ED81C9A}"/>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F74AC48D-742E-F91F-C230-B24A0A4F9505}"/>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2125243A-C88F-64C2-8DD1-32BEAFD6F77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F3BC5706-7AA5-F977-F2CB-B4AF30E6517D}"/>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4629887C-679D-4D74-D753-FB0D28DC8BC8}"/>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0229DC3A-E3D1-82D5-7C5F-16561F4FA341}"/>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AF1F1825-9FFC-5FCA-0233-B19DF76BD28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3C6FC6F1-F38B-D5A1-0F1B-7B80DDD310D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231" name="Rectangle: Rounded Corners 230">
            <a:extLst>
              <a:ext uri="{FF2B5EF4-FFF2-40B4-BE49-F238E27FC236}">
                <a16:creationId xmlns:a16="http://schemas.microsoft.com/office/drawing/2014/main" id="{66185DF7-E0B9-8FFB-3166-9EA092045D1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32" name="TextBox 231">
            <a:extLst>
              <a:ext uri="{FF2B5EF4-FFF2-40B4-BE49-F238E27FC236}">
                <a16:creationId xmlns:a16="http://schemas.microsoft.com/office/drawing/2014/main" id="{F5757F90-3E21-48EA-5992-A36E35860EFC}"/>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Omar starts the day at home with an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interview for a new teller candidate. He commands Copilot to suggest follow up questions and summarize the key points the candidate made. </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EB8803A6-5550-FF6E-DC88-0B26873DA2F4}"/>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237" name="Title 1">
            <a:extLst>
              <a:ext uri="{FF2B5EF4-FFF2-40B4-BE49-F238E27FC236}">
                <a16:creationId xmlns:a16="http://schemas.microsoft.com/office/drawing/2014/main" id="{56D0BC59-44D0-89E9-A51E-416ABCE7CE73}"/>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are some good follow up questions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to learn more about this person’s skills and experience?</a:t>
            </a:r>
          </a:p>
        </p:txBody>
      </p:sp>
      <p:sp>
        <p:nvSpPr>
          <p:cNvPr id="238" name="Rectangle: Rounded Corners 237">
            <a:extLst>
              <a:ext uri="{FF2B5EF4-FFF2-40B4-BE49-F238E27FC236}">
                <a16:creationId xmlns:a16="http://schemas.microsoft.com/office/drawing/2014/main" id="{486E0D45-842F-3DA6-318A-0EBC459747A6}"/>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9:35 AM</a:t>
            </a:r>
          </a:p>
        </p:txBody>
      </p:sp>
      <p:sp>
        <p:nvSpPr>
          <p:cNvPr id="239" name="TextBox 238">
            <a:extLst>
              <a:ext uri="{FF2B5EF4-FFF2-40B4-BE49-F238E27FC236}">
                <a16:creationId xmlns:a16="http://schemas.microsoft.com/office/drawing/2014/main" id="{D4EFFE58-3560-1CA6-1052-03B9A72B9619}"/>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At the office Omar summarizes some chat threads that occurred overnight at a subsidiary and can quickly assess the situation and provide guidance to his team to address the issue.</a:t>
            </a:r>
          </a:p>
        </p:txBody>
      </p:sp>
      <p:grpSp>
        <p:nvGrpSpPr>
          <p:cNvPr id="17" name="Group 16">
            <a:extLst>
              <a:ext uri="{FF2B5EF4-FFF2-40B4-BE49-F238E27FC236}">
                <a16:creationId xmlns:a16="http://schemas.microsoft.com/office/drawing/2014/main" id="{A71C6B1C-AD96-D4D6-0DD4-D8EE28A525C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18" name="Rounded Rectangle 46">
              <a:extLst>
                <a:ext uri="{FF2B5EF4-FFF2-40B4-BE49-F238E27FC236}">
                  <a16:creationId xmlns:a16="http://schemas.microsoft.com/office/drawing/2014/main" id="{95CB1A55-7CF0-5F7C-F53A-F0B3B67A8FF9}"/>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6" descr="Microsoft Teams Logo, symbol, meaning, history, PNG">
              <a:hlinkClick r:id="rId4"/>
              <a:extLst>
                <a:ext uri="{FF2B5EF4-FFF2-40B4-BE49-F238E27FC236}">
                  <a16:creationId xmlns:a16="http://schemas.microsoft.com/office/drawing/2014/main" id="{B0396B2E-C14A-5653-ED2C-58CEB14AEC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8B3E32C7-C5A8-25A7-6680-8A35ABB332DB}"/>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244" name="Title 1">
            <a:extLst>
              <a:ext uri="{FF2B5EF4-FFF2-40B4-BE49-F238E27FC236}">
                <a16:creationId xmlns:a16="http://schemas.microsoft.com/office/drawing/2014/main" id="{8BDC1B64-79E3-82F6-CF34-F62187C7683E}"/>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thread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and include the key issues and suggestions for resolution along with who had the suggestions. </a:t>
            </a:r>
          </a:p>
        </p:txBody>
      </p:sp>
      <p:sp>
        <p:nvSpPr>
          <p:cNvPr id="245" name="Rectangle: Rounded Corners 244">
            <a:extLst>
              <a:ext uri="{FF2B5EF4-FFF2-40B4-BE49-F238E27FC236}">
                <a16:creationId xmlns:a16="http://schemas.microsoft.com/office/drawing/2014/main" id="{DB0F10CB-C14D-AB3F-353E-ED111328E8E1}"/>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246" name="TextBox 245">
            <a:extLst>
              <a:ext uri="{FF2B5EF4-FFF2-40B4-BE49-F238E27FC236}">
                <a16:creationId xmlns:a16="http://schemas.microsoft.com/office/drawing/2014/main" id="{349EAC1F-28FA-279B-5D8A-C9DDF2DAEB72}"/>
              </a:ext>
            </a:extLst>
          </p:cNvPr>
          <p:cNvSpPr txBox="1"/>
          <p:nvPr/>
        </p:nvSpPr>
        <p:spPr>
          <a:xfrm>
            <a:off x="6246676"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Omar asks Copilot to create a summary of the organization’s new compliance handbook to ensure it has the key points. He then commands Copilot to fill in the missing sections.</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6"/>
              <a:extLst>
                <a:ext uri="{FF2B5EF4-FFF2-40B4-BE49-F238E27FC236}">
                  <a16:creationId xmlns:a16="http://schemas.microsoft.com/office/drawing/2014/main" id="{9C7DBD3F-A2CE-29DA-A97B-F127C2B0FDE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0" name="TextBox 249">
            <a:extLst>
              <a:ext uri="{FF2B5EF4-FFF2-40B4-BE49-F238E27FC236}">
                <a16:creationId xmlns:a16="http://schemas.microsoft.com/office/drawing/2014/main" id="{97F31C02-1C3B-A842-5CD0-20BDA46F1E4B}"/>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51" name="Title 1">
            <a:extLst>
              <a:ext uri="{FF2B5EF4-FFF2-40B4-BE49-F238E27FC236}">
                <a16:creationId xmlns:a16="http://schemas.microsoft.com/office/drawing/2014/main" id="{82286AAB-943E-9F16-D0C0-72EC37B28A9F}"/>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the </a:t>
            </a:r>
            <a:r>
              <a:rPr kumimoji="0" lang="en-US" sz="800" b="0" i="0" u="sng" strike="noStrike" kern="1200" cap="none" spc="0" normalizeH="0" baseline="0" noProof="0">
                <a:ln w="3175">
                  <a:noFill/>
                </a:ln>
                <a:solidFill>
                  <a:srgbClr val="0078D4">
                    <a:lumMod val="75000"/>
                  </a:srgbClr>
                </a:solidFill>
                <a:effectLst/>
                <a:uLnTx/>
                <a:uFillTx/>
                <a:latin typeface="Segoe UI"/>
                <a:ea typeface="+mn-ea"/>
                <a:cs typeface="Segoe UI" pitchFamily="34" charset="0"/>
              </a:rPr>
              <a:t>Contoso Compliance Handbook</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in about four paragraphs for an executive and also provide a list of key points.</a:t>
            </a:r>
          </a:p>
        </p:txBody>
      </p:sp>
      <p:sp>
        <p:nvSpPr>
          <p:cNvPr id="252" name="Rectangle: Rounded Corners 251">
            <a:extLst>
              <a:ext uri="{FF2B5EF4-FFF2-40B4-BE49-F238E27FC236}">
                <a16:creationId xmlns:a16="http://schemas.microsoft.com/office/drawing/2014/main" id="{1615CE31-0036-FDF3-FBDE-B7023EB34AFA}"/>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 PM</a:t>
            </a:r>
          </a:p>
        </p:txBody>
      </p:sp>
      <p:sp>
        <p:nvSpPr>
          <p:cNvPr id="253" name="TextBox 252">
            <a:extLst>
              <a:ext uri="{FF2B5EF4-FFF2-40B4-BE49-F238E27FC236}">
                <a16:creationId xmlns:a16="http://schemas.microsoft.com/office/drawing/2014/main" id="{317FB799-9993-BDAA-C1F9-32E974C22BA9}"/>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The bank has recently initiated some employee experience initiatives, so Omar checks the latest attrition numbers in Excel and asks Copilot to add some calculations and produce a chart for his presentation to his leadership team.</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6246676" y="5003768"/>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8"/>
              <a:extLst>
                <a:ext uri="{FF2B5EF4-FFF2-40B4-BE49-F238E27FC236}">
                  <a16:creationId xmlns:a16="http://schemas.microsoft.com/office/drawing/2014/main" id="{FA3CCB9F-DBFB-B66B-66B4-2F230BD53206}"/>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7" name="TextBox 256">
            <a:extLst>
              <a:ext uri="{FF2B5EF4-FFF2-40B4-BE49-F238E27FC236}">
                <a16:creationId xmlns:a16="http://schemas.microsoft.com/office/drawing/2014/main" id="{969E8317-6BA3-10BC-6D6E-584ADC84800E}"/>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258" name="Title 1">
            <a:extLst>
              <a:ext uri="{FF2B5EF4-FFF2-40B4-BE49-F238E27FC236}">
                <a16:creationId xmlns:a16="http://schemas.microsoft.com/office/drawing/2014/main" id="{77F6972E-7640-8C9F-F0BD-AEDAB6A48E48}"/>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column that averages the other columns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for each month.</a:t>
            </a:r>
          </a:p>
        </p:txBody>
      </p:sp>
      <p:sp>
        <p:nvSpPr>
          <p:cNvPr id="259" name="Rectangle: Rounded Corners 258">
            <a:extLst>
              <a:ext uri="{FF2B5EF4-FFF2-40B4-BE49-F238E27FC236}">
                <a16:creationId xmlns:a16="http://schemas.microsoft.com/office/drawing/2014/main" id="{9935857B-FF09-7C75-B0E5-39C716CF776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260" name="TextBox 259">
            <a:extLst>
              <a:ext uri="{FF2B5EF4-FFF2-40B4-BE49-F238E27FC236}">
                <a16:creationId xmlns:a16="http://schemas.microsoft.com/office/drawing/2014/main" id="{9927343F-54F7-1F73-9985-943F834F3EB3}"/>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Omar commands Copilot to add a slide to his presentation that can be used to explain the team’s initiatives. </a:t>
            </a:r>
          </a:p>
        </p:txBody>
      </p:sp>
      <p:grpSp>
        <p:nvGrpSpPr>
          <p:cNvPr id="52" name="Group 51">
            <a:extLst>
              <a:ext uri="{FF2B5EF4-FFF2-40B4-BE49-F238E27FC236}">
                <a16:creationId xmlns:a16="http://schemas.microsoft.com/office/drawing/2014/main" id="{48C598C0-F259-A248-F7F3-5B4969DFE32B}"/>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43" name="Rounded Rectangle 46">
              <a:extLst>
                <a:ext uri="{FF2B5EF4-FFF2-40B4-BE49-F238E27FC236}">
                  <a16:creationId xmlns:a16="http://schemas.microsoft.com/office/drawing/2014/main" id="{78B7AC44-6A0D-DE0D-CD2D-EC920F623DB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4" descr="Microsoft PowerPoint Logo - PNG and Vector - Logo Download">
              <a:hlinkClick r:id="rId10"/>
              <a:extLst>
                <a:ext uri="{FF2B5EF4-FFF2-40B4-BE49-F238E27FC236}">
                  <a16:creationId xmlns:a16="http://schemas.microsoft.com/office/drawing/2014/main" id="{F71B5A5A-20D2-0F92-4A3C-CC08CFF659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TextBox 263">
            <a:extLst>
              <a:ext uri="{FF2B5EF4-FFF2-40B4-BE49-F238E27FC236}">
                <a16:creationId xmlns:a16="http://schemas.microsoft.com/office/drawing/2014/main" id="{63A48E35-F270-50F3-FDC0-FF7051A07481}"/>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265" name="Title 1">
            <a:extLst>
              <a:ext uri="{FF2B5EF4-FFF2-40B4-BE49-F238E27FC236}">
                <a16:creationId xmlns:a16="http://schemas.microsoft.com/office/drawing/2014/main" id="{BF99173D-9238-11E6-1549-3A2DBCDD57DD}"/>
              </a:ext>
            </a:extLst>
          </p:cNvPr>
          <p:cNvSpPr txBox="1">
            <a:spLocks/>
          </p:cNvSpPr>
          <p:nvPr/>
        </p:nvSpPr>
        <p:spPr>
          <a:xfrm>
            <a:off x="3480977" y="5884561"/>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slide about</a:t>
            </a:r>
            <a:r>
              <a:rPr lang="en-US" sz="800" spc="0">
                <a:solidFill>
                  <a:prstClr val="black"/>
                </a:solidFill>
                <a:latin typeface="Segoe UI"/>
              </a:rPr>
              <a:t> potential HR initiatives</a:t>
            </a:r>
          </a:p>
        </p:txBody>
      </p:sp>
      <p:sp>
        <p:nvSpPr>
          <p:cNvPr id="266" name="Rectangle: Rounded Corners 265">
            <a:extLst>
              <a:ext uri="{FF2B5EF4-FFF2-40B4-BE49-F238E27FC236}">
                <a16:creationId xmlns:a16="http://schemas.microsoft.com/office/drawing/2014/main" id="{F8450743-7A93-52FE-B833-BF49585A2A56}"/>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267" name="TextBox 266">
            <a:extLst>
              <a:ext uri="{FF2B5EF4-FFF2-40B4-BE49-F238E27FC236}">
                <a16:creationId xmlns:a16="http://schemas.microsoft.com/office/drawing/2014/main" id="{E87FC9D2-CDF2-5234-804B-DC12E3FDAA2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Omar has missed a few calls and emails. He commands Copilot to summarize the email threads and then uses the summaries to draft responses. </a:t>
            </a:r>
          </a:p>
        </p:txBody>
      </p:sp>
      <p:grpSp>
        <p:nvGrpSpPr>
          <p:cNvPr id="56" name="Group 55">
            <a:extLst>
              <a:ext uri="{FF2B5EF4-FFF2-40B4-BE49-F238E27FC236}">
                <a16:creationId xmlns:a16="http://schemas.microsoft.com/office/drawing/2014/main" id="{E5000C6E-6E2C-C5E8-1D87-5E7A01EA31A1}"/>
              </a:ext>
              <a:ext uri="{C183D7F6-B498-43B3-948B-1728B52AA6E4}">
                <adec:decorative xmlns:adec="http://schemas.microsoft.com/office/drawing/2017/decorative" val="1"/>
              </a:ext>
            </a:extLst>
          </p:cNvPr>
          <p:cNvGrpSpPr>
            <a:grpSpLocks/>
          </p:cNvGrpSpPr>
          <p:nvPr/>
        </p:nvGrpSpPr>
        <p:grpSpPr>
          <a:xfrm>
            <a:off x="588264" y="5003768"/>
            <a:ext cx="534543" cy="534543"/>
            <a:chOff x="12716387" y="5818028"/>
            <a:chExt cx="534543" cy="534543"/>
          </a:xfrm>
        </p:grpSpPr>
        <p:sp>
          <p:nvSpPr>
            <p:cNvPr id="57" name="Rounded Rectangle 46">
              <a:hlinkClick r:id="rId12"/>
              <a:extLst>
                <a:ext uri="{FF2B5EF4-FFF2-40B4-BE49-F238E27FC236}">
                  <a16:creationId xmlns:a16="http://schemas.microsoft.com/office/drawing/2014/main" id="{C3107C88-A822-7CEB-E2ED-690F4425D78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D86D47F-6594-2DD4-3562-0F1CBBC97025}"/>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957" t="20957" r="14933" b="14933"/>
            <a:stretch/>
          </p:blipFill>
          <p:spPr>
            <a:xfrm>
              <a:off x="12764287" y="5887811"/>
              <a:ext cx="444742" cy="444742"/>
            </a:xfrm>
            <a:prstGeom prst="rect">
              <a:avLst/>
            </a:prstGeom>
          </p:spPr>
        </p:pic>
      </p:grpSp>
      <p:sp>
        <p:nvSpPr>
          <p:cNvPr id="272" name="TextBox 271">
            <a:extLst>
              <a:ext uri="{FF2B5EF4-FFF2-40B4-BE49-F238E27FC236}">
                <a16:creationId xmlns:a16="http://schemas.microsoft.com/office/drawing/2014/main" id="{D16D8573-D9E7-E849-C264-85A03FAA8534}"/>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273" name="Title 1">
            <a:extLst>
              <a:ext uri="{FF2B5EF4-FFF2-40B4-BE49-F238E27FC236}">
                <a16:creationId xmlns:a16="http://schemas.microsoft.com/office/drawing/2014/main" id="{D3C00555-5D12-662B-0F5F-6F9E0FA0B3FF}"/>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thread.</a:t>
            </a:r>
          </a:p>
        </p:txBody>
      </p:sp>
      <p:pic>
        <p:nvPicPr>
          <p:cNvPr id="8" name="Picture 7" descr="Portrait of Omar">
            <a:extLst>
              <a:ext uri="{FF2B5EF4-FFF2-40B4-BE49-F238E27FC236}">
                <a16:creationId xmlns:a16="http://schemas.microsoft.com/office/drawing/2014/main" id="{83C0DCCF-E9C9-18B4-BF23-5936FB4BFE56}"/>
              </a:ext>
              <a:ext uri="{C183D7F6-B498-43B3-948B-1728B52AA6E4}">
                <adec:decorative xmlns:adec="http://schemas.microsoft.com/office/drawing/2017/decorative" val="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908" t="19861" r="30763" b="14584"/>
          <a:stretch/>
        </p:blipFill>
        <p:spPr>
          <a:xfrm>
            <a:off x="9314244" y="1857956"/>
            <a:ext cx="2588158" cy="3727877"/>
          </a:xfrm>
          <a:prstGeom prst="rect">
            <a:avLst/>
          </a:prstGeom>
        </p:spPr>
      </p:pic>
      <p:sp>
        <p:nvSpPr>
          <p:cNvPr id="275" name="Freeform: Shape 274">
            <a:extLst>
              <a:ext uri="{FF2B5EF4-FFF2-40B4-BE49-F238E27FC236}">
                <a16:creationId xmlns:a16="http://schemas.microsoft.com/office/drawing/2014/main" id="{6740A4A4-2109-7AD9-A9BE-6F0FCCCD08B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7867F9E5-E9B8-1B72-3D0B-26D92B217366}"/>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Omar leads HR for a </a:t>
            </a:r>
            <a:br>
              <a:rPr kumimoji="0" lang="en-US" sz="1400" b="0" i="0" u="none" strike="noStrike" kern="1200" cap="none" spc="0" normalizeH="0" baseline="0" noProof="0">
                <a:ln>
                  <a:noFill/>
                </a:ln>
                <a:solidFill>
                  <a:prstClr val="white"/>
                </a:solidFill>
                <a:effectLst/>
                <a:uLnTx/>
                <a:uFillTx/>
                <a:latin typeface="Segoe UI Semibold"/>
                <a:ea typeface="+mn-ea"/>
                <a:cs typeface="+mn-cs"/>
              </a:rPr>
            </a:br>
            <a:r>
              <a:rPr kumimoji="0" lang="en-US" sz="1400" b="0" i="0" u="none" strike="noStrike" kern="1200" cap="none" spc="0" normalizeH="0" baseline="0" noProof="0">
                <a:ln>
                  <a:noFill/>
                </a:ln>
                <a:solidFill>
                  <a:prstClr val="white"/>
                </a:solidFill>
                <a:effectLst/>
                <a:uLnTx/>
                <a:uFillTx/>
                <a:latin typeface="Segoe UI Semibold"/>
                <a:ea typeface="+mn-ea"/>
                <a:cs typeface="+mn-cs"/>
              </a:rPr>
              <a:t>regional bank</a:t>
            </a:r>
          </a:p>
        </p:txBody>
      </p:sp>
    </p:spTree>
    <p:extLst>
      <p:ext uri="{BB962C8B-B14F-4D97-AF65-F5344CB8AC3E}">
        <p14:creationId xmlns:p14="http://schemas.microsoft.com/office/powerpoint/2010/main" val="36103895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406137"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dirty="0"/>
            </a:br>
            <a:r>
              <a:rPr lang="en-US" sz="4200">
                <a:cs typeface="Segoe UI"/>
              </a:rPr>
              <a:t>AI for Operations</a:t>
            </a:r>
            <a:endParaRPr lang="en-US">
              <a:cs typeface="Segoe UI"/>
            </a:endParaRPr>
          </a:p>
        </p:txBody>
      </p:sp>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 name="Picture 9">
            <a:extLst>
              <a:ext uri="{FF2B5EF4-FFF2-40B4-BE49-F238E27FC236}">
                <a16:creationId xmlns:a16="http://schemas.microsoft.com/office/drawing/2014/main" id="{464B157E-D936-E79C-6DB0-DE912C4DA06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3323" r="3827" b="36678"/>
          <a:stretch/>
        </p:blipFill>
        <p:spPr>
          <a:xfrm>
            <a:off x="6606934" y="1089992"/>
            <a:ext cx="4672584" cy="4672584"/>
          </a:xfrm>
          <a:prstGeom prst="flowChartConnector">
            <a:avLst/>
          </a:prstGeom>
          <a:solidFill>
            <a:srgbClr val="F2F2F2"/>
          </a:solidFill>
          <a:effectLst>
            <a:outerShdw blurRad="393700" dist="38100" dir="2700000" algn="tl" rotWithShape="0">
              <a:prstClr val="black">
                <a:alpha val="40000"/>
              </a:prstClr>
            </a:outerShdw>
          </a:effectLst>
        </p:spPr>
      </p:pic>
      <p:pic>
        <p:nvPicPr>
          <p:cNvPr id="2" name="Picture 2" descr="Microsoft Copilot logo">
            <a:extLst>
              <a:ext uri="{FF2B5EF4-FFF2-40B4-BE49-F238E27FC236}">
                <a16:creationId xmlns:a16="http://schemas.microsoft.com/office/drawing/2014/main" id="{72EA08C7-A812-D7F3-8C4C-378D3E146F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3023F-FF67-086F-B394-096B35D3EA73}"/>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0162A2B-4E48-A76A-C854-DCB46F9DCF89}"/>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86B45CF-3477-77AD-0CE0-8A99637A5E7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Capture actions to keep operations running</a:t>
            </a:r>
          </a:p>
        </p:txBody>
      </p:sp>
      <p:sp>
        <p:nvSpPr>
          <p:cNvPr id="10" name="TextBox 9">
            <a:extLst>
              <a:ext uri="{FF2B5EF4-FFF2-40B4-BE49-F238E27FC236}">
                <a16:creationId xmlns:a16="http://schemas.microsoft.com/office/drawing/2014/main" id="{61B4668C-2A87-F20E-EB6D-24F8CDECF287}"/>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of people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kumimoji="0" lang="en-US" sz="2800" b="0" i="0" u="none" strike="noStrike" kern="1200" cap="none" spc="0" normalizeH="0" baseline="0" noProof="0">
                <a:ln>
                  <a:noFill/>
                </a:ln>
                <a:solidFill>
                  <a:prstClr val="black"/>
                </a:solidFill>
                <a:effectLst/>
                <a:uLnTx/>
                <a:uFillTx/>
                <a:latin typeface="Segoe UI"/>
                <a:ea typeface="+mj-lt"/>
                <a:cs typeface="Segoe UI"/>
              </a:rPr>
              <a:t>would be comfortable using AI to summarize meetings and action items</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0DD4393-49DE-AB82-7646-E0E24AC79BCD}"/>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6114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Solve a production issue with Copilot for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49BB1DD6-7A54-0074-D5A8-409CB3884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2C8AFE-A3BE-903C-00A2-E60DF940D8DF}"/>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5" name="Group 4">
              <a:extLst>
                <a:ext uri="{FF2B5EF4-FFF2-40B4-BE49-F238E27FC236}">
                  <a16:creationId xmlns:a16="http://schemas.microsoft.com/office/drawing/2014/main" id="{18ACAA88-20C1-837E-9B7F-EA37CB90A120}"/>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35" name="Rectangle: Single Corner Rounded 34">
                <a:extLst>
                  <a:ext uri="{FF2B5EF4-FFF2-40B4-BE49-F238E27FC236}">
                    <a16:creationId xmlns:a16="http://schemas.microsoft.com/office/drawing/2014/main" id="{00564F00-7676-39FB-4053-8074D2DBDCAD}"/>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36" name="Group 35">
                <a:extLst>
                  <a:ext uri="{FF2B5EF4-FFF2-40B4-BE49-F238E27FC236}">
                    <a16:creationId xmlns:a16="http://schemas.microsoft.com/office/drawing/2014/main" id="{A8FA42A6-F3BC-2995-FF54-A394159F20C0}"/>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37" name="Picture 36">
                  <a:extLst>
                    <a:ext uri="{FF2B5EF4-FFF2-40B4-BE49-F238E27FC236}">
                      <a16:creationId xmlns:a16="http://schemas.microsoft.com/office/drawing/2014/main" id="{37E2D917-A10F-44DE-F7E1-EF2E913270E1}"/>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43" name="Rectangle: Top Corners Rounded 42">
                  <a:extLst>
                    <a:ext uri="{FF2B5EF4-FFF2-40B4-BE49-F238E27FC236}">
                      <a16:creationId xmlns:a16="http://schemas.microsoft.com/office/drawing/2014/main" id="{591EC315-70A8-C07E-591E-3C3961E3A6C6}"/>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301DC89C-3B60-3166-36B4-7EBBDB79EB82}"/>
                    </a:ext>
                  </a:extLst>
                </p:cNvPr>
                <p:cNvGrpSpPr/>
                <p:nvPr/>
              </p:nvGrpSpPr>
              <p:grpSpPr>
                <a:xfrm>
                  <a:off x="-2" y="1103972"/>
                  <a:ext cx="12205140" cy="4806944"/>
                  <a:chOff x="-2" y="1103972"/>
                  <a:chExt cx="12205140" cy="4806944"/>
                </a:xfrm>
              </p:grpSpPr>
              <p:sp>
                <p:nvSpPr>
                  <p:cNvPr id="112" name="Arrow: Bent 111">
                    <a:extLst>
                      <a:ext uri="{FF2B5EF4-FFF2-40B4-BE49-F238E27FC236}">
                        <a16:creationId xmlns:a16="http://schemas.microsoft.com/office/drawing/2014/main" id="{50C97A33-BEC4-2BC0-C940-32E148B287CD}"/>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Arrow: Bent 112">
                    <a:extLst>
                      <a:ext uri="{FF2B5EF4-FFF2-40B4-BE49-F238E27FC236}">
                        <a16:creationId xmlns:a16="http://schemas.microsoft.com/office/drawing/2014/main" id="{886465EE-D692-4F30-7F16-9CE22545EF8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3F7CB739-EFC0-3815-51F3-06796F22A76F}"/>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FFB950-02B8-F4BE-D2A3-154D3304CC1F}"/>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93B1C8-DE3C-7E38-839B-7DDFE33340C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74077F-1072-2EDD-F358-D67629C5095C}"/>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C9D147-4E79-CC43-AE39-32E392EAEA0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1CE758-D86E-531D-F009-B75CE08E4CEB}"/>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5FC4B60-D564-B0DE-0A1B-36F9DBD39B4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B94DBC-87DC-4DFD-A3AF-3417BAB40DA5}"/>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A75718-CE3F-5F4E-0AC2-80CA9CCF38B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C7F8EE-2D6B-34ED-547B-C5481C00F2E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19CA3144-1768-9119-C634-26B547761A21}"/>
                </a:ext>
              </a:extLst>
            </p:cNvPr>
            <p:cNvGrpSpPr/>
            <p:nvPr/>
          </p:nvGrpSpPr>
          <p:grpSpPr>
            <a:xfrm>
              <a:off x="4045115" y="6019800"/>
              <a:ext cx="7570788" cy="498476"/>
              <a:chOff x="4045115" y="6019800"/>
              <a:chExt cx="7570788" cy="498476"/>
            </a:xfrm>
          </p:grpSpPr>
          <p:sp>
            <p:nvSpPr>
              <p:cNvPr id="20" name="Rectangle: Rounded Corners 6">
                <a:extLst>
                  <a:ext uri="{FF2B5EF4-FFF2-40B4-BE49-F238E27FC236}">
                    <a16:creationId xmlns:a16="http://schemas.microsoft.com/office/drawing/2014/main" id="{BADBB269-A576-B4DE-FA14-0107557DBA8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F1A67A7B-8B2E-99AD-7461-B27BF7D0B3CD}"/>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E41F19-3933-CB63-7470-EC90432C5C35}"/>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5" name="TextBox 114">
            <a:extLst>
              <a:ext uri="{FF2B5EF4-FFF2-40B4-BE49-F238E27FC236}">
                <a16:creationId xmlns:a16="http://schemas.microsoft.com/office/drawing/2014/main" id="{14376E6A-21AB-A7C8-3B66-C7B013DDA60B}"/>
              </a:ext>
            </a:extLst>
          </p:cNvPr>
          <p:cNvSpPr txBox="1"/>
          <p:nvPr/>
        </p:nvSpPr>
        <p:spPr>
          <a:xfrm>
            <a:off x="588963" y="1524000"/>
            <a:ext cx="2782887"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Production issues cost money so solving them quickly is always a top priority. Using Copilot for Microsoft 365 to identify issues and find solutions can reduce the cost of lost production.</a:t>
            </a:r>
          </a:p>
        </p:txBody>
      </p:sp>
      <p:sp>
        <p:nvSpPr>
          <p:cNvPr id="125" name="TextBox 124">
            <a:extLst>
              <a:ext uri="{FF2B5EF4-FFF2-40B4-BE49-F238E27FC236}">
                <a16:creationId xmlns:a16="http://schemas.microsoft.com/office/drawing/2014/main" id="{81EBA189-6EAB-7960-DA32-41FB78D81DF8}"/>
              </a:ext>
            </a:extLst>
          </p:cNvPr>
          <p:cNvSpPr txBox="1"/>
          <p:nvPr/>
        </p:nvSpPr>
        <p:spPr>
          <a:xfrm>
            <a:off x="588962" y="4638870"/>
            <a:ext cx="299567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80% of people</a:t>
            </a:r>
          </a:p>
        </p:txBody>
      </p:sp>
      <p:sp>
        <p:nvSpPr>
          <p:cNvPr id="126" name="TextBox 125">
            <a:extLst>
              <a:ext uri="{FF2B5EF4-FFF2-40B4-BE49-F238E27FC236}">
                <a16:creationId xmlns:a16="http://schemas.microsoft.com/office/drawing/2014/main" id="{0CC439A6-0678-4905-CD54-FD9C612C07C3}"/>
              </a:ext>
            </a:extLst>
          </p:cNvPr>
          <p:cNvSpPr txBox="1"/>
          <p:nvPr/>
        </p:nvSpPr>
        <p:spPr>
          <a:xfrm>
            <a:off x="588963" y="5220195"/>
            <a:ext cx="2740024" cy="646331"/>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DengXian"/>
                <a:cs typeface="Segoe UI"/>
              </a:rPr>
              <a:t>would be comfortable using </a:t>
            </a:r>
            <a:br>
              <a:rPr kumimoji="0" lang="en-US" sz="1400" b="0" i="0" u="none" strike="noStrike" kern="1200" cap="none" spc="0" normalizeH="0" baseline="0" noProof="0">
                <a:ln>
                  <a:noFill/>
                </a:ln>
                <a:solidFill>
                  <a:prstClr val="black"/>
                </a:solidFill>
                <a:effectLst/>
                <a:uLnTx/>
                <a:uFillTx/>
                <a:latin typeface="Segoe UI"/>
                <a:ea typeface="DengXian"/>
                <a:cs typeface="Segoe UI"/>
              </a:rPr>
            </a:br>
            <a:r>
              <a:rPr kumimoji="0" lang="en-US" sz="1400" b="0" i="0" u="none" strike="noStrike" kern="1200" cap="none" spc="0" normalizeH="0" baseline="0" noProof="0">
                <a:ln>
                  <a:noFill/>
                </a:ln>
                <a:solidFill>
                  <a:prstClr val="black"/>
                </a:solidFill>
                <a:effectLst/>
                <a:uLnTx/>
                <a:uFillTx/>
                <a:latin typeface="Segoe UI"/>
                <a:ea typeface="DengXian"/>
                <a:cs typeface="Segoe UI"/>
              </a:rPr>
              <a:t>AI to summarize meetings and action items</a:t>
            </a:r>
          </a:p>
        </p:txBody>
      </p:sp>
      <p:sp>
        <p:nvSpPr>
          <p:cNvPr id="1029" name="TextBox 1028">
            <a:extLst>
              <a:ext uri="{FF2B5EF4-FFF2-40B4-BE49-F238E27FC236}">
                <a16:creationId xmlns:a16="http://schemas.microsoft.com/office/drawing/2014/main" id="{359D9EA9-C725-36C2-33B3-3FB6BB1CB093}"/>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1313320"/>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7"/>
              <a:extLst>
                <a:ext uri="{FF2B5EF4-FFF2-40B4-BE49-F238E27FC236}">
                  <a16:creationId xmlns:a16="http://schemas.microsoft.com/office/drawing/2014/main" id="{390DE7E5-7B97-3093-A086-979A17B23BE2}"/>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TextBox 1035">
            <a:extLst>
              <a:ext uri="{FF2B5EF4-FFF2-40B4-BE49-F238E27FC236}">
                <a16:creationId xmlns:a16="http://schemas.microsoft.com/office/drawing/2014/main" id="{887DDD01-503A-2FF7-1886-6719D517CEF4}"/>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045" name="TextBox 1044">
            <a:extLst>
              <a:ext uri="{FF2B5EF4-FFF2-40B4-BE49-F238E27FC236}">
                <a16:creationId xmlns:a16="http://schemas.microsoft.com/office/drawing/2014/main" id="{7345D091-9117-2B35-172A-C609D9806ABF}"/>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production defect rates for Six Sigma reporting using Copilot in Excel to suggest new calculations and produce charts.</a:t>
            </a:r>
          </a:p>
        </p:txBody>
      </p:sp>
      <p:grpSp>
        <p:nvGrpSpPr>
          <p:cNvPr id="1046" name="Group 1045">
            <a:extLst>
              <a:ext uri="{FF2B5EF4-FFF2-40B4-BE49-F238E27FC236}">
                <a16:creationId xmlns:a16="http://schemas.microsoft.com/office/drawing/2014/main" id="{61D00B2A-CA74-DBC2-F67A-BC1E211052B5}"/>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1047" name="Rounded Rectangle 46">
              <a:extLst>
                <a:ext uri="{FF2B5EF4-FFF2-40B4-BE49-F238E27FC236}">
                  <a16:creationId xmlns:a16="http://schemas.microsoft.com/office/drawing/2014/main" id="{D9C63AC6-04E3-E225-7CC9-949C94D34341}"/>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48" name="Picture 2" descr="Zip Co logo SVG free download, id: 101874 - Brandlogos.net">
              <a:hlinkClick r:id="rId9"/>
              <a:extLst>
                <a:ext uri="{FF2B5EF4-FFF2-40B4-BE49-F238E27FC236}">
                  <a16:creationId xmlns:a16="http://schemas.microsoft.com/office/drawing/2014/main" id="{DCD4F462-7FC0-DD44-6EB2-D0B1920F48E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49" name="TextBox 1048">
            <a:extLst>
              <a:ext uri="{FF2B5EF4-FFF2-40B4-BE49-F238E27FC236}">
                <a16:creationId xmlns:a16="http://schemas.microsoft.com/office/drawing/2014/main" id="{927B4AB2-F674-CFA5-0BD0-AC9C21D408BA}"/>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0" name="TextBox 1049">
            <a:extLst>
              <a:ext uri="{FF2B5EF4-FFF2-40B4-BE49-F238E27FC236}">
                <a16:creationId xmlns:a16="http://schemas.microsoft.com/office/drawing/2014/main" id="{D1B4249F-3645-4C36-37BB-CF0745139D19}"/>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solutions to similar production issues using Microsoft Copilot to search internal files.</a:t>
            </a:r>
          </a:p>
        </p:txBody>
      </p:sp>
      <p:grpSp>
        <p:nvGrpSpPr>
          <p:cNvPr id="19" name="Group 18">
            <a:extLst>
              <a:ext uri="{FF2B5EF4-FFF2-40B4-BE49-F238E27FC236}">
                <a16:creationId xmlns:a16="http://schemas.microsoft.com/office/drawing/2014/main" id="{F126790A-0320-67FC-D172-8CE6982938D5}"/>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23" name="Rounded Rectangle 46">
              <a:hlinkClick r:id="rId11"/>
              <a:extLst>
                <a:ext uri="{FF2B5EF4-FFF2-40B4-BE49-F238E27FC236}">
                  <a16:creationId xmlns:a16="http://schemas.microsoft.com/office/drawing/2014/main" id="{1721114C-F61D-EE8E-6157-F7A28E185618}"/>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descr="Whiteboard icon in Windows 11 Color Style">
              <a:hlinkClick r:id="rId11"/>
              <a:extLst>
                <a:ext uri="{FF2B5EF4-FFF2-40B4-BE49-F238E27FC236}">
                  <a16:creationId xmlns:a16="http://schemas.microsoft.com/office/drawing/2014/main" id="{4B66DB97-5843-E2EE-738F-8E53D60222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D9B5ACF-10E0-D0E7-3327-F1E71570DE89}"/>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Whiteboard</a:t>
            </a:r>
          </a:p>
        </p:txBody>
      </p:sp>
      <p:sp>
        <p:nvSpPr>
          <p:cNvPr id="1056" name="TextBox 1055">
            <a:extLst>
              <a:ext uri="{FF2B5EF4-FFF2-40B4-BE49-F238E27FC236}">
                <a16:creationId xmlns:a16="http://schemas.microsoft.com/office/drawing/2014/main" id="{647D74B8-74A5-A043-98FE-3D3738C776AD}"/>
              </a:ext>
              <a:ext uri="{C183D7F6-B498-43B3-948B-1728B52AA6E4}">
                <adec:decorative xmlns:adec="http://schemas.microsoft.com/office/drawing/2017/decorative" val="0"/>
              </a:ext>
            </a:extLst>
          </p:cNvPr>
          <p:cNvSpPr txBox="1"/>
          <p:nvPr/>
        </p:nvSpPr>
        <p:spPr>
          <a:xfrm>
            <a:off x="6756400" y="3038262"/>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Organize the ideas after a whiteboarding session for potential solutions.</a:t>
            </a:r>
          </a:p>
        </p:txBody>
      </p:sp>
      <p:grpSp>
        <p:nvGrpSpPr>
          <p:cNvPr id="1057" name="Group 1056">
            <a:extLst>
              <a:ext uri="{FF2B5EF4-FFF2-40B4-BE49-F238E27FC236}">
                <a16:creationId xmlns:a16="http://schemas.microsoft.com/office/drawing/2014/main" id="{87DAABAC-2A8F-4B20-5E19-B3B98259799C}"/>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58" name="Rounded Rectangle 46">
              <a:extLst>
                <a:ext uri="{FF2B5EF4-FFF2-40B4-BE49-F238E27FC236}">
                  <a16:creationId xmlns:a16="http://schemas.microsoft.com/office/drawing/2014/main" id="{372EEA59-6D59-7D49-973A-8084F53884BD}"/>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9" name="Picture 6" descr="Microsoft Teams Logo, symbol, meaning, history, PNG">
              <a:hlinkClick r:id="rId13"/>
              <a:extLst>
                <a:ext uri="{FF2B5EF4-FFF2-40B4-BE49-F238E27FC236}">
                  <a16:creationId xmlns:a16="http://schemas.microsoft.com/office/drawing/2014/main" id="{F705FB18-3BEA-E404-10E6-19D192DA18CA}"/>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0" name="TextBox 1059">
            <a:extLst>
              <a:ext uri="{FF2B5EF4-FFF2-40B4-BE49-F238E27FC236}">
                <a16:creationId xmlns:a16="http://schemas.microsoft.com/office/drawing/2014/main" id="{689B66B5-A3C5-0A21-9FB4-2D654E42DE86}"/>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1" name="TextBox 1060">
            <a:extLst>
              <a:ext uri="{FF2B5EF4-FFF2-40B4-BE49-F238E27FC236}">
                <a16:creationId xmlns:a16="http://schemas.microsoft.com/office/drawing/2014/main" id="{79F6B43E-4750-7219-CD05-3857D978963F}"/>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Hold a weekly meeting to track the implementation of the solution. Use Copilot to summarize each meeting and list open items. </a:t>
            </a:r>
          </a:p>
        </p:txBody>
      </p:sp>
      <p:grpSp>
        <p:nvGrpSpPr>
          <p:cNvPr id="101" name="Group 100">
            <a:extLst>
              <a:ext uri="{FF2B5EF4-FFF2-40B4-BE49-F238E27FC236}">
                <a16:creationId xmlns:a16="http://schemas.microsoft.com/office/drawing/2014/main" id="{D9FFEF77-0DF0-A3DB-C7D9-0A2C33363D06}"/>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 name="Rounded Rectangle 46">
              <a:hlinkClick r:id="rId15"/>
              <a:extLst>
                <a:ext uri="{FF2B5EF4-FFF2-40B4-BE49-F238E27FC236}">
                  <a16:creationId xmlns:a16="http://schemas.microsoft.com/office/drawing/2014/main" id="{DAC6690C-5408-2598-7215-978019F3E35A}"/>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 name="Graphic 102">
              <a:extLst>
                <a:ext uri="{FF2B5EF4-FFF2-40B4-BE49-F238E27FC236}">
                  <a16:creationId xmlns:a16="http://schemas.microsoft.com/office/drawing/2014/main" id="{A59A5B2E-3C0D-1DF9-5DAC-E1AA959334E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66" name="TextBox 1065">
            <a:extLst>
              <a:ext uri="{FF2B5EF4-FFF2-40B4-BE49-F238E27FC236}">
                <a16:creationId xmlns:a16="http://schemas.microsoft.com/office/drawing/2014/main" id="{0D72EF3F-58A5-F6A1-C40A-15032194C574}"/>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7" name="TextBox 1066">
            <a:extLst>
              <a:ext uri="{FF2B5EF4-FFF2-40B4-BE49-F238E27FC236}">
                <a16:creationId xmlns:a16="http://schemas.microsoft.com/office/drawing/2014/main" id="{0AD2BAC7-AD33-B3E5-E4C0-FE5979A5FA1C}"/>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an email to the engineering and production employees thanking them for their extra work in resolving the issue.</a:t>
            </a:r>
          </a:p>
        </p:txBody>
      </p:sp>
      <p:grpSp>
        <p:nvGrpSpPr>
          <p:cNvPr id="106" name="Group 105">
            <a:extLst>
              <a:ext uri="{FF2B5EF4-FFF2-40B4-BE49-F238E27FC236}">
                <a16:creationId xmlns:a16="http://schemas.microsoft.com/office/drawing/2014/main" id="{0258CCC1-77CE-2151-6952-F39DDF9DD689}"/>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7" name="Rounded Rectangle 46">
              <a:extLst>
                <a:ext uri="{FF2B5EF4-FFF2-40B4-BE49-F238E27FC236}">
                  <a16:creationId xmlns:a16="http://schemas.microsoft.com/office/drawing/2014/main" id="{C78AF29D-B7BB-87E3-5B9A-102A2B4CBDF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8" name="Picture 4" descr="Microsoft PowerPoint Logo - PNG and Vector - Logo Download">
              <a:hlinkClick r:id="rId18"/>
              <a:extLst>
                <a:ext uri="{FF2B5EF4-FFF2-40B4-BE49-F238E27FC236}">
                  <a16:creationId xmlns:a16="http://schemas.microsoft.com/office/drawing/2014/main" id="{95EA0543-9BF1-1E0B-2E31-20511A483C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71" name="TextBox 1070">
            <a:extLst>
              <a:ext uri="{FF2B5EF4-FFF2-40B4-BE49-F238E27FC236}">
                <a16:creationId xmlns:a16="http://schemas.microsoft.com/office/drawing/2014/main" id="{4A4953BC-C2B6-688E-EA07-ABEE69D18A1D}"/>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72" name="TextBox 1071">
            <a:extLst>
              <a:ext uri="{FF2B5EF4-FFF2-40B4-BE49-F238E27FC236}">
                <a16:creationId xmlns:a16="http://schemas.microsoft.com/office/drawing/2014/main" id="{9BCA118E-FDDA-AC38-8492-6BD7FA9CEFF9}"/>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presentation on the root cause analysis based on the analysis report.</a:t>
            </a:r>
          </a:p>
        </p:txBody>
      </p:sp>
      <p:sp>
        <p:nvSpPr>
          <p:cNvPr id="1073" name="TextBox 1072">
            <a:extLst>
              <a:ext uri="{FF2B5EF4-FFF2-40B4-BE49-F238E27FC236}">
                <a16:creationId xmlns:a16="http://schemas.microsoft.com/office/drawing/2014/main" id="{C16B204F-B766-1F07-FE3A-52B90650FEA9}"/>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74" name="TextBox 1073">
            <a:extLst>
              <a:ext uri="{FF2B5EF4-FFF2-40B4-BE49-F238E27FC236}">
                <a16:creationId xmlns:a16="http://schemas.microsoft.com/office/drawing/2014/main" id="{573CB987-2891-8991-6FCC-A420BEF77460}"/>
              </a:ext>
            </a:extLst>
          </p:cNvPr>
          <p:cNvSpPr txBox="1"/>
          <p:nvPr/>
        </p:nvSpPr>
        <p:spPr>
          <a:xfrm>
            <a:off x="6659378"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75" name="TextBox 1074">
            <a:extLst>
              <a:ext uri="{FF2B5EF4-FFF2-40B4-BE49-F238E27FC236}">
                <a16:creationId xmlns:a16="http://schemas.microsoft.com/office/drawing/2014/main" id="{1E6998E3-565B-7F0C-4572-0FD7A87018DA}"/>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7"/>
              <a:extLst>
                <a:ext uri="{FF2B5EF4-FFF2-40B4-BE49-F238E27FC236}">
                  <a16:creationId xmlns:a16="http://schemas.microsoft.com/office/drawing/2014/main" id="{8F158F4A-0557-4EB3-75DA-835959493C89}"/>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3"/>
              <a:extLst>
                <a:ext uri="{FF2B5EF4-FFF2-40B4-BE49-F238E27FC236}">
                  <a16:creationId xmlns:a16="http://schemas.microsoft.com/office/drawing/2014/main" id="{DAD8B5CB-A2C5-5A1C-E8BB-28ECB76446C2}"/>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8"/>
              <a:extLst>
                <a:ext uri="{FF2B5EF4-FFF2-40B4-BE49-F238E27FC236}">
                  <a16:creationId xmlns:a16="http://schemas.microsoft.com/office/drawing/2014/main" id="{5F19379A-147E-0335-8BD4-1F163318069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1915158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Solve a production issue with Copilot for Microsoft 365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Microsoft Copilot logo">
            <a:extLst>
              <a:ext uri="{FF2B5EF4-FFF2-40B4-BE49-F238E27FC236}">
                <a16:creationId xmlns:a16="http://schemas.microsoft.com/office/drawing/2014/main" id="{DD2CB79B-704C-CAB1-1BD2-94FB1668D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DD706BE-BFA8-7ECA-AA64-7C96F616B17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20" name="Rectangle: Rounded Corners 6">
              <a:extLst>
                <a:ext uri="{FF2B5EF4-FFF2-40B4-BE49-F238E27FC236}">
                  <a16:creationId xmlns:a16="http://schemas.microsoft.com/office/drawing/2014/main" id="{F7F2FCC6-D39C-9AB2-DE6F-A63C8D51CA64}"/>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04B220B5-18D1-F410-674A-6E21F0F313DB}"/>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D6ED2E78-AE11-D903-533C-FC23C187A3C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88280F33-8980-D3EE-7FB7-5CE87AB1C35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0516C74B-2AAE-69B3-0F8E-9B857D48FAA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00774611-D92C-C5EF-7F71-E8094F61C32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7E876D34-0E00-6D54-8DAD-4D4E070B1D8A}"/>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B3885EED-BAFE-C82C-4D3B-467CAF54AEBB}"/>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CE8C5C20-AAAD-18B2-5172-474F563FA2A0}"/>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Analyze production data</a:t>
            </a:r>
          </a:p>
        </p:txBody>
      </p:sp>
      <p:sp>
        <p:nvSpPr>
          <p:cNvPr id="30" name="Text Placeholder 2">
            <a:extLst>
              <a:ext uri="{FF2B5EF4-FFF2-40B4-BE49-F238E27FC236}">
                <a16:creationId xmlns:a16="http://schemas.microsoft.com/office/drawing/2014/main" id="{A597714A-CF56-097E-E9BC-741E5EF1F66E}"/>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Using a table of Six Sigma data select the prompt Show data insights</a:t>
            </a:r>
          </a:p>
        </p:txBody>
      </p:sp>
      <p:grpSp>
        <p:nvGrpSpPr>
          <p:cNvPr id="2" name="Group 1" descr="Microsoft Excel logo">
            <a:extLst>
              <a:ext uri="{FF2B5EF4-FFF2-40B4-BE49-F238E27FC236}">
                <a16:creationId xmlns:a16="http://schemas.microsoft.com/office/drawing/2014/main" id="{C2ADECF2-14F3-AE4C-BDCD-2CBFA7F198FA}"/>
              </a:ext>
              <a:ext uri="{C183D7F6-B498-43B3-948B-1728B52AA6E4}">
                <adec:decorative xmlns:adec="http://schemas.microsoft.com/office/drawing/2017/decorative" val="0"/>
              </a:ext>
            </a:extLst>
          </p:cNvPr>
          <p:cNvGrpSpPr>
            <a:grpSpLocks/>
          </p:cNvGrpSpPr>
          <p:nvPr/>
        </p:nvGrpSpPr>
        <p:grpSpPr>
          <a:xfrm>
            <a:off x="3610467" y="1434677"/>
            <a:ext cx="534543" cy="534543"/>
            <a:chOff x="5831903" y="8381781"/>
            <a:chExt cx="534543" cy="534543"/>
          </a:xfrm>
        </p:grpSpPr>
        <p:sp>
          <p:nvSpPr>
            <p:cNvPr id="7" name="Rounded Rectangle 46">
              <a:extLst>
                <a:ext uri="{FF2B5EF4-FFF2-40B4-BE49-F238E27FC236}">
                  <a16:creationId xmlns:a16="http://schemas.microsoft.com/office/drawing/2014/main" id="{0C912EE1-3B9C-F95A-492E-DF451F32436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4"/>
              <a:extLst>
                <a:ext uri="{FF2B5EF4-FFF2-40B4-BE49-F238E27FC236}">
                  <a16:creationId xmlns:a16="http://schemas.microsoft.com/office/drawing/2014/main" id="{B197A5B8-2C5A-012C-F931-55CD5EC05B9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Rounded Corners 6">
            <a:extLst>
              <a:ext uri="{FF2B5EF4-FFF2-40B4-BE49-F238E27FC236}">
                <a16:creationId xmlns:a16="http://schemas.microsoft.com/office/drawing/2014/main" id="{E21C62F1-77DA-D185-C9A8-021AD0153172}"/>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Title 1">
            <a:extLst>
              <a:ext uri="{FF2B5EF4-FFF2-40B4-BE49-F238E27FC236}">
                <a16:creationId xmlns:a16="http://schemas.microsoft.com/office/drawing/2014/main" id="{95547A2D-580F-9674-317C-EE57E78C1D7E}"/>
              </a:ext>
            </a:extLst>
          </p:cNvPr>
          <p:cNvSpPr txBox="1">
            <a:spLocks/>
          </p:cNvSpPr>
          <p:nvPr/>
        </p:nvSpPr>
        <p:spPr>
          <a:xfrm>
            <a:off x="878319"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Show data insights.</a:t>
            </a:r>
          </a:p>
        </p:txBody>
      </p:sp>
      <p:sp>
        <p:nvSpPr>
          <p:cNvPr id="39" name="TextBox 38">
            <a:extLst>
              <a:ext uri="{FF2B5EF4-FFF2-40B4-BE49-F238E27FC236}">
                <a16:creationId xmlns:a16="http://schemas.microsoft.com/office/drawing/2014/main" id="{30DD14C3-0CB2-9ECE-599F-0ECFF2A4ADF2}"/>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Discover past solutions</a:t>
            </a:r>
          </a:p>
        </p:txBody>
      </p:sp>
      <p:sp>
        <p:nvSpPr>
          <p:cNvPr id="40" name="Text Placeholder 2">
            <a:extLst>
              <a:ext uri="{FF2B5EF4-FFF2-40B4-BE49-F238E27FC236}">
                <a16:creationId xmlns:a16="http://schemas.microsoft.com/office/drawing/2014/main" id="{FF39AE74-5B34-C80B-BBEB-ECB3E86497C2}"/>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Microsoft365.com prompt Copilot in Microsoft Copilot</a:t>
            </a:r>
          </a:p>
        </p:txBody>
      </p:sp>
      <p:grpSp>
        <p:nvGrpSpPr>
          <p:cNvPr id="41" name="Group 40" descr="Microsoft Copilot logo">
            <a:extLst>
              <a:ext uri="{FF2B5EF4-FFF2-40B4-BE49-F238E27FC236}">
                <a16:creationId xmlns:a16="http://schemas.microsoft.com/office/drawing/2014/main" id="{B711A4AB-251A-51D7-1DB2-A4C6152F17C0}"/>
              </a:ext>
            </a:extLst>
          </p:cNvPr>
          <p:cNvGrpSpPr>
            <a:grpSpLocks/>
          </p:cNvGrpSpPr>
          <p:nvPr/>
        </p:nvGrpSpPr>
        <p:grpSpPr>
          <a:xfrm>
            <a:off x="7372689" y="1430408"/>
            <a:ext cx="534544" cy="534544"/>
            <a:chOff x="3610465" y="1434675"/>
            <a:chExt cx="534543" cy="534543"/>
          </a:xfrm>
        </p:grpSpPr>
        <p:sp>
          <p:nvSpPr>
            <p:cNvPr id="42" name="Rounded Rectangle 46">
              <a:extLst>
                <a:ext uri="{FF2B5EF4-FFF2-40B4-BE49-F238E27FC236}">
                  <a16:creationId xmlns:a16="http://schemas.microsoft.com/office/drawing/2014/main" id="{0C1B9304-6EF2-E0DF-FB65-984C0B66B61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3" name="Picture 2" descr="Zip Co logo SVG free download, id: 101874 - Brandlogos.net">
              <a:hlinkClick r:id="rId6"/>
              <a:extLst>
                <a:ext uri="{FF2B5EF4-FFF2-40B4-BE49-F238E27FC236}">
                  <a16:creationId xmlns:a16="http://schemas.microsoft.com/office/drawing/2014/main" id="{21FEBF72-3C77-9BA5-5864-99F6E909B6FD}"/>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6">
            <a:extLst>
              <a:ext uri="{FF2B5EF4-FFF2-40B4-BE49-F238E27FC236}">
                <a16:creationId xmlns:a16="http://schemas.microsoft.com/office/drawing/2014/main" id="{F80B6BB8-5A1F-D115-2E8D-3C95A7682848}"/>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Title 1">
            <a:extLst>
              <a:ext uri="{FF2B5EF4-FFF2-40B4-BE49-F238E27FC236}">
                <a16:creationId xmlns:a16="http://schemas.microsoft.com/office/drawing/2014/main" id="{2821B7E8-8000-8545-7D2A-17012E5E5E00}"/>
              </a:ext>
            </a:extLst>
          </p:cNvPr>
          <p:cNvSpPr txBox="1">
            <a:spLocks/>
          </p:cNvSpPr>
          <p:nvPr/>
        </p:nvSpPr>
        <p:spPr>
          <a:xfrm>
            <a:off x="4613434"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Find information on troubleshooting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our current production equipment from across the equipment manuals. Look for information on how to reset the processor.</a:t>
            </a:r>
          </a:p>
        </p:txBody>
      </p:sp>
      <p:sp>
        <p:nvSpPr>
          <p:cNvPr id="46" name="TextBox 45">
            <a:extLst>
              <a:ext uri="{FF2B5EF4-FFF2-40B4-BE49-F238E27FC236}">
                <a16:creationId xmlns:a16="http://schemas.microsoft.com/office/drawing/2014/main" id="{5606C60E-9790-B7B5-EF86-93A3F6FB0874}"/>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Brainstorm new solutions</a:t>
            </a:r>
          </a:p>
        </p:txBody>
      </p:sp>
      <p:sp>
        <p:nvSpPr>
          <p:cNvPr id="47" name="Text Placeholder 2">
            <a:extLst>
              <a:ext uri="{FF2B5EF4-FFF2-40B4-BE49-F238E27FC236}">
                <a16:creationId xmlns:a16="http://schemas.microsoft.com/office/drawing/2014/main" id="{CAC0B192-5DD0-87F0-F62E-CF298B23ED5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After collecting the ideas click on Organize using Copilot in Whiteboard</a:t>
            </a:r>
          </a:p>
        </p:txBody>
      </p:sp>
      <p:grpSp>
        <p:nvGrpSpPr>
          <p:cNvPr id="10" name="Group 9" descr="Whiteboard logo">
            <a:extLst>
              <a:ext uri="{FF2B5EF4-FFF2-40B4-BE49-F238E27FC236}">
                <a16:creationId xmlns:a16="http://schemas.microsoft.com/office/drawing/2014/main" id="{B744E4F0-446D-EF62-AE0A-ECD266B7FAB7}"/>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18" name="Rounded Rectangle 46">
              <a:hlinkClick r:id="rId8"/>
              <a:extLst>
                <a:ext uri="{FF2B5EF4-FFF2-40B4-BE49-F238E27FC236}">
                  <a16:creationId xmlns:a16="http://schemas.microsoft.com/office/drawing/2014/main" id="{384E952F-FC2A-CA4F-B741-1509F9239669}"/>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18" descr="Whiteboard icon in Windows 11 Color Style">
              <a:hlinkClick r:id="rId8"/>
              <a:extLst>
                <a:ext uri="{FF2B5EF4-FFF2-40B4-BE49-F238E27FC236}">
                  <a16:creationId xmlns:a16="http://schemas.microsoft.com/office/drawing/2014/main" id="{2123707C-CB01-FB1E-82DB-8BDF12CC8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6">
            <a:extLst>
              <a:ext uri="{FF2B5EF4-FFF2-40B4-BE49-F238E27FC236}">
                <a16:creationId xmlns:a16="http://schemas.microsoft.com/office/drawing/2014/main" id="{9BB5BA09-D5DA-9776-6B91-FF6EDB4F881E}"/>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Title 1">
            <a:extLst>
              <a:ext uri="{FF2B5EF4-FFF2-40B4-BE49-F238E27FC236}">
                <a16:creationId xmlns:a16="http://schemas.microsoft.com/office/drawing/2014/main" id="{2ABCE63E-4F47-13CD-FE66-1E9ACAB2D0A0}"/>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Organize</a:t>
            </a:r>
          </a:p>
        </p:txBody>
      </p:sp>
      <p:sp>
        <p:nvSpPr>
          <p:cNvPr id="53" name="TextBox 52">
            <a:extLst>
              <a:ext uri="{FF2B5EF4-FFF2-40B4-BE49-F238E27FC236}">
                <a16:creationId xmlns:a16="http://schemas.microsoft.com/office/drawing/2014/main" id="{13FDF827-FB9B-64C4-D80D-07ACE6AF7282}"/>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Summarize the weekly status meeting</a:t>
            </a:r>
          </a:p>
        </p:txBody>
      </p:sp>
      <p:sp>
        <p:nvSpPr>
          <p:cNvPr id="54" name="Text Placeholder 2">
            <a:extLst>
              <a:ext uri="{FF2B5EF4-FFF2-40B4-BE49-F238E27FC236}">
                <a16:creationId xmlns:a16="http://schemas.microsoft.com/office/drawing/2014/main" id="{5EBB6D84-FE7F-F20F-19ED-729980CFEC97}"/>
              </a:ext>
            </a:extLst>
          </p:cNvPr>
          <p:cNvSpPr txBox="1">
            <a:spLocks/>
          </p:cNvSpPr>
          <p:nvPr/>
        </p:nvSpPr>
        <p:spPr>
          <a:xfrm>
            <a:off x="754898" y="4909664"/>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meeting recap prompt Copilot in Teams</a:t>
            </a:r>
          </a:p>
        </p:txBody>
      </p:sp>
      <p:grpSp>
        <p:nvGrpSpPr>
          <p:cNvPr id="55" name="Group 54" descr="Microsoft Teams Logo">
            <a:extLst>
              <a:ext uri="{FF2B5EF4-FFF2-40B4-BE49-F238E27FC236}">
                <a16:creationId xmlns:a16="http://schemas.microsoft.com/office/drawing/2014/main" id="{D0682427-65E8-6E69-7F2B-617CAFC4DE1C}"/>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56" name="Rounded Rectangle 56">
              <a:extLst>
                <a:ext uri="{FF2B5EF4-FFF2-40B4-BE49-F238E27FC236}">
                  <a16:creationId xmlns:a16="http://schemas.microsoft.com/office/drawing/2014/main" id="{E87F996E-913C-DDDE-F092-560D22F9AE10}"/>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54D2360B-5767-3E72-AF02-36C95793ED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9606" y="13694555"/>
              <a:ext cx="451120" cy="451118"/>
            </a:xfrm>
            <a:prstGeom prst="rect">
              <a:avLst/>
            </a:prstGeom>
          </p:spPr>
        </p:pic>
      </p:grpSp>
      <p:sp>
        <p:nvSpPr>
          <p:cNvPr id="58" name="Rectangle: Rounded Corners 6">
            <a:extLst>
              <a:ext uri="{FF2B5EF4-FFF2-40B4-BE49-F238E27FC236}">
                <a16:creationId xmlns:a16="http://schemas.microsoft.com/office/drawing/2014/main" id="{87DB25FB-3F87-E4CD-7B51-42F2A85E7390}"/>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38BFBCC-0999-6504-F0FA-7570E57D646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meeting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list the action items discussed and their current status.. List all of the decisions that were made and issues that were resolved.</a:t>
            </a:r>
          </a:p>
        </p:txBody>
      </p:sp>
      <p:sp>
        <p:nvSpPr>
          <p:cNvPr id="60" name="TextBox 59">
            <a:extLst>
              <a:ext uri="{FF2B5EF4-FFF2-40B4-BE49-F238E27FC236}">
                <a16:creationId xmlns:a16="http://schemas.microsoft.com/office/drawing/2014/main" id="{9AF08A12-335E-AA3B-D322-E265A3B75E5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Thank employees for their work</a:t>
            </a:r>
          </a:p>
        </p:txBody>
      </p:sp>
      <p:sp>
        <p:nvSpPr>
          <p:cNvPr id="61" name="Text Placeholder 2">
            <a:extLst>
              <a:ext uri="{FF2B5EF4-FFF2-40B4-BE49-F238E27FC236}">
                <a16:creationId xmlns:a16="http://schemas.microsoft.com/office/drawing/2014/main" id="{2D3F7089-5B07-8DD0-1CB8-5C5CAD2F57E1}"/>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email prompt Copilot in Outlook prompt</a:t>
            </a:r>
          </a:p>
        </p:txBody>
      </p:sp>
      <p:grpSp>
        <p:nvGrpSpPr>
          <p:cNvPr id="75" name="Group 74" descr="Microsoft Outlook logo">
            <a:extLst>
              <a:ext uri="{FF2B5EF4-FFF2-40B4-BE49-F238E27FC236}">
                <a16:creationId xmlns:a16="http://schemas.microsoft.com/office/drawing/2014/main" id="{34A5FD45-A3FF-D854-8B48-4177B2019B92}"/>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76" name="Rounded Rectangle 64">
              <a:extLst>
                <a:ext uri="{FF2B5EF4-FFF2-40B4-BE49-F238E27FC236}">
                  <a16:creationId xmlns:a16="http://schemas.microsoft.com/office/drawing/2014/main" id="{372164CE-5C79-511F-903A-B0569EA6BB8D}"/>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95F1C586-5D24-2B64-48AA-40FD6CEF04E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5" name="Rectangle: Rounded Corners 6">
            <a:extLst>
              <a:ext uri="{FF2B5EF4-FFF2-40B4-BE49-F238E27FC236}">
                <a16:creationId xmlns:a16="http://schemas.microsoft.com/office/drawing/2014/main" id="{88A28468-ADD8-5D7D-FCF0-FB1EC4873ACE}"/>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1B87BE5F-BB83-4E02-58DE-8E9BA20CBAFE}"/>
              </a:ext>
            </a:extLst>
          </p:cNvPr>
          <p:cNvSpPr txBox="1">
            <a:spLocks/>
          </p:cNvSpPr>
          <p:nvPr/>
        </p:nvSpPr>
        <p:spPr>
          <a:xfrm>
            <a:off x="4613434" y="5390487"/>
            <a:ext cx="2735299" cy="769441"/>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an email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thanking all the people who helped to identify the issue and implement the solution. Include that we resumed full production on Tuesday at 6 pm and limited the shutdown to 3 days.</a:t>
            </a:r>
          </a:p>
        </p:txBody>
      </p:sp>
      <p:sp>
        <p:nvSpPr>
          <p:cNvPr id="67" name="TextBox 66">
            <a:extLst>
              <a:ext uri="{FF2B5EF4-FFF2-40B4-BE49-F238E27FC236}">
                <a16:creationId xmlns:a16="http://schemas.microsoft.com/office/drawing/2014/main" id="{6D3F4E44-57B8-20C9-1E49-B5360A892421}"/>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 root cause analysis report</a:t>
            </a:r>
          </a:p>
        </p:txBody>
      </p:sp>
      <p:sp>
        <p:nvSpPr>
          <p:cNvPr id="68" name="Text Placeholder 2">
            <a:extLst>
              <a:ext uri="{FF2B5EF4-FFF2-40B4-BE49-F238E27FC236}">
                <a16:creationId xmlns:a16="http://schemas.microsoft.com/office/drawing/2014/main" id="{29851D36-5E94-FF5C-ACD6-2D6F92B45938}"/>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with a new presentation prompt Copilot</a:t>
            </a:r>
          </a:p>
        </p:txBody>
      </p:sp>
      <p:grpSp>
        <p:nvGrpSpPr>
          <p:cNvPr id="78" name="Group 77" descr="Microsoft PowerPoint Logo">
            <a:extLst>
              <a:ext uri="{FF2B5EF4-FFF2-40B4-BE49-F238E27FC236}">
                <a16:creationId xmlns:a16="http://schemas.microsoft.com/office/drawing/2014/main" id="{1CCA1F72-E6A6-4E6F-7693-7858411453D5}"/>
              </a:ext>
            </a:extLst>
          </p:cNvPr>
          <p:cNvGrpSpPr>
            <a:grpSpLocks/>
          </p:cNvGrpSpPr>
          <p:nvPr/>
        </p:nvGrpSpPr>
        <p:grpSpPr>
          <a:xfrm>
            <a:off x="11118805" y="4026753"/>
            <a:ext cx="534543" cy="534543"/>
            <a:chOff x="587375" y="1790700"/>
            <a:chExt cx="1371600" cy="1371600"/>
          </a:xfrm>
        </p:grpSpPr>
        <p:sp>
          <p:nvSpPr>
            <p:cNvPr id="88" name="Rounded Rectangle 46">
              <a:extLst>
                <a:ext uri="{FF2B5EF4-FFF2-40B4-BE49-F238E27FC236}">
                  <a16:creationId xmlns:a16="http://schemas.microsoft.com/office/drawing/2014/main" id="{05C45DF3-6665-63DD-106D-3CA7BFF27A77}"/>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2" descr="Microsoft PowerPoint Logo - PNG and Vector - Logo Download">
              <a:hlinkClick r:id="rId14"/>
              <a:extLst>
                <a:ext uri="{FF2B5EF4-FFF2-40B4-BE49-F238E27FC236}">
                  <a16:creationId xmlns:a16="http://schemas.microsoft.com/office/drawing/2014/main" id="{0CE45BCF-A5D8-B4A6-63FA-7D994B77E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Rectangle: Rounded Corners 6">
            <a:extLst>
              <a:ext uri="{FF2B5EF4-FFF2-40B4-BE49-F238E27FC236}">
                <a16:creationId xmlns:a16="http://schemas.microsoft.com/office/drawing/2014/main" id="{1530EC11-6DEF-7E56-AF28-051C1CC12F03}"/>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1D49F38E-8A12-9D61-F24A-47F808B4825C}"/>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presentation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that summarizes  [Wo</a:t>
            </a:r>
            <a:r>
              <a:rPr lang="en-US" sz="1000" spc="0" err="1">
                <a:solidFill>
                  <a:prstClr val="black"/>
                </a:solidFill>
                <a:latin typeface="Segoe UI"/>
              </a:rPr>
              <a:t>rd</a:t>
            </a:r>
            <a:r>
              <a:rPr lang="en-US" sz="1000" spc="0">
                <a:solidFill>
                  <a:prstClr val="black"/>
                </a:solidFill>
                <a:latin typeface="Segoe UI"/>
              </a:rPr>
              <a:t> document link to Production issue root cause analysis report.docx]</a:t>
            </a:r>
          </a:p>
        </p:txBody>
      </p:sp>
    </p:spTree>
    <p:extLst>
      <p:ext uri="{BB962C8B-B14F-4D97-AF65-F5344CB8AC3E}">
        <p14:creationId xmlns:p14="http://schemas.microsoft.com/office/powerpoint/2010/main" val="248036040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738E-3E51-0D98-0536-1372AFAD1451}"/>
              </a:ext>
            </a:extLst>
          </p:cNvPr>
          <p:cNvSpPr>
            <a:spLocks noGrp="1"/>
          </p:cNvSpPr>
          <p:nvPr>
            <p:ph type="title"/>
          </p:nvPr>
        </p:nvSpPr>
        <p:spPr>
          <a:xfrm>
            <a:off x="584200" y="2056450"/>
            <a:ext cx="8318640" cy="1477328"/>
          </a:xfrm>
        </p:spPr>
        <p:txBody>
          <a:bodyPr/>
          <a:lstStyle/>
          <a:p>
            <a:r>
              <a:rPr lang="en-US">
                <a:gradFill flip="none">
                  <a:gsLst>
                    <a:gs pos="0">
                      <a:srgbClr val="3E76D4"/>
                    </a:gs>
                    <a:gs pos="50000">
                      <a:srgbClr val="8661C5"/>
                    </a:gs>
                    <a:gs pos="100000">
                      <a:srgbClr val="C73ECC"/>
                    </a:gs>
                  </a:gsLst>
                  <a:lin ang="2700000" scaled="1"/>
                  <a:tileRect/>
                </a:gradFill>
                <a:cs typeface="Segoe UI"/>
              </a:rPr>
              <a:t>Copilot for Microsoft 365 Scenario Library</a:t>
            </a:r>
            <a:br>
              <a:rPr lang="en-US"/>
            </a:br>
            <a:r>
              <a:rPr lang="en-US" sz="2400">
                <a:gradFill flip="none">
                  <a:gsLst>
                    <a:gs pos="0">
                      <a:srgbClr val="3E76D4"/>
                    </a:gs>
                    <a:gs pos="50000">
                      <a:srgbClr val="8661C5"/>
                    </a:gs>
                    <a:gs pos="100000">
                      <a:srgbClr val="C73ECC"/>
                    </a:gs>
                  </a:gsLst>
                  <a:lin ang="2700000" scaled="1"/>
                  <a:tileRect/>
                </a:gradFill>
                <a:cs typeface="Segoe UI"/>
              </a:rPr>
              <a:t>Demos, use cases, instructions, and prompt guidance</a:t>
            </a:r>
            <a:endParaRPr lang="en-US">
              <a:gradFill flip="none" rotWithShape="1">
                <a:gsLst>
                  <a:gs pos="0">
                    <a:srgbClr val="3E76D4"/>
                  </a:gs>
                  <a:gs pos="50000">
                    <a:srgbClr val="8661C5"/>
                  </a:gs>
                  <a:gs pos="100000">
                    <a:srgbClr val="C73ECC"/>
                  </a:gs>
                </a:gsLst>
                <a:lin ang="2700000" scaled="1"/>
                <a:tileRect/>
              </a:gradFill>
            </a:endParaRPr>
          </a:p>
        </p:txBody>
      </p:sp>
      <p:pic>
        <p:nvPicPr>
          <p:cNvPr id="3" name="Picture 2" descr="Microsoft Copilot logo">
            <a:extLst>
              <a:ext uri="{FF2B5EF4-FFF2-40B4-BE49-F238E27FC236}">
                <a16:creationId xmlns:a16="http://schemas.microsoft.com/office/drawing/2014/main" id="{E72D693C-B0DC-A312-A0BE-0E5B1A602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an Operations manager</a:t>
            </a:r>
          </a:p>
        </p:txBody>
      </p:sp>
      <p:pic>
        <p:nvPicPr>
          <p:cNvPr id="17" name="Picture 2" descr="Microsoft Copilot logo">
            <a:extLst>
              <a:ext uri="{FF2B5EF4-FFF2-40B4-BE49-F238E27FC236}">
                <a16:creationId xmlns:a16="http://schemas.microsoft.com/office/drawing/2014/main" id="{EA5A13C8-9596-EB9E-511F-279199856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A97D867-A022-5DB7-ACB3-63ACAD852099}"/>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9" name="Freeform: Shape 18">
              <a:extLst>
                <a:ext uri="{FF2B5EF4-FFF2-40B4-BE49-F238E27FC236}">
                  <a16:creationId xmlns:a16="http://schemas.microsoft.com/office/drawing/2014/main" id="{9BA152FA-B7AE-AF74-8540-BA83622CC8E3}"/>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D9787A00-3F83-2A4B-E83E-03D99D10CAC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8" name="Oval 97">
                <a:extLst>
                  <a:ext uri="{FF2B5EF4-FFF2-40B4-BE49-F238E27FC236}">
                    <a16:creationId xmlns:a16="http://schemas.microsoft.com/office/drawing/2014/main" id="{ACC8056A-0390-400B-C847-71BF17777FF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9" name="Graphic 68">
                <a:extLst>
                  <a:ext uri="{FF2B5EF4-FFF2-40B4-BE49-F238E27FC236}">
                    <a16:creationId xmlns:a16="http://schemas.microsoft.com/office/drawing/2014/main" id="{32DF03E1-D7FC-90A0-AD03-CF92563AC0E0}"/>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DA7514B6-6023-38E7-0EAC-41E21C34715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6" name="Oval 95">
                <a:extLst>
                  <a:ext uri="{FF2B5EF4-FFF2-40B4-BE49-F238E27FC236}">
                    <a16:creationId xmlns:a16="http://schemas.microsoft.com/office/drawing/2014/main" id="{79ADFAE3-A85D-B777-E7AC-BC9E9FB98BB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7" name="Graphic 68">
                <a:extLst>
                  <a:ext uri="{FF2B5EF4-FFF2-40B4-BE49-F238E27FC236}">
                    <a16:creationId xmlns:a16="http://schemas.microsoft.com/office/drawing/2014/main" id="{B7B30A9D-1616-A17E-9345-17627F4229A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A30430CD-4ABD-E913-C6F9-E7183C93A53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94" name="Oval 93">
                <a:extLst>
                  <a:ext uri="{FF2B5EF4-FFF2-40B4-BE49-F238E27FC236}">
                    <a16:creationId xmlns:a16="http://schemas.microsoft.com/office/drawing/2014/main" id="{18317F58-73F7-8107-4C1A-547F31055080}"/>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5" name="Graphic 68">
                <a:extLst>
                  <a:ext uri="{FF2B5EF4-FFF2-40B4-BE49-F238E27FC236}">
                    <a16:creationId xmlns:a16="http://schemas.microsoft.com/office/drawing/2014/main" id="{5D7CC55B-3CD2-84F6-A6A8-9D0805A6C7A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D4A34477-1881-FAA0-1319-A5892E3E053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92" name="Oval 91">
                <a:extLst>
                  <a:ext uri="{FF2B5EF4-FFF2-40B4-BE49-F238E27FC236}">
                    <a16:creationId xmlns:a16="http://schemas.microsoft.com/office/drawing/2014/main" id="{E12B4CF4-9614-3CAF-2560-1F3FBDA291E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DD8011DC-F118-CAD4-598D-AB88D5BEA84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2" name="Rectangle: Rounded Corners 6">
              <a:extLst>
                <a:ext uri="{FF2B5EF4-FFF2-40B4-BE49-F238E27FC236}">
                  <a16:creationId xmlns:a16="http://schemas.microsoft.com/office/drawing/2014/main" id="{94BB0D7A-1AB4-58F3-3282-03A7795E32FE}"/>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4658358A-105F-224A-3F74-3BC590857281}"/>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50A04986-47BF-09F5-B36D-51B718565616}"/>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5" name="Rectangle: Rounded Corners 6">
              <a:extLst>
                <a:ext uri="{FF2B5EF4-FFF2-40B4-BE49-F238E27FC236}">
                  <a16:creationId xmlns:a16="http://schemas.microsoft.com/office/drawing/2014/main" id="{52686B0A-412F-92D1-3977-0FF83293D7DD}"/>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Rectangle: Rounded Corners 6">
              <a:extLst>
                <a:ext uri="{FF2B5EF4-FFF2-40B4-BE49-F238E27FC236}">
                  <a16:creationId xmlns:a16="http://schemas.microsoft.com/office/drawing/2014/main" id="{D8140379-2EFC-9B95-D7AC-D9B46278FAA6}"/>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ED500380-7B1A-E9A3-B145-1F60C4F0CB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9" name="Group 88">
              <a:extLst>
                <a:ext uri="{FF2B5EF4-FFF2-40B4-BE49-F238E27FC236}">
                  <a16:creationId xmlns:a16="http://schemas.microsoft.com/office/drawing/2014/main" id="{9E0E9580-015F-421C-EF81-3BDB5B5F7997}"/>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90" name="Oval 89">
                <a:extLst>
                  <a:ext uri="{FF2B5EF4-FFF2-40B4-BE49-F238E27FC236}">
                    <a16:creationId xmlns:a16="http://schemas.microsoft.com/office/drawing/2014/main" id="{103C571B-F274-A9E5-52EB-51E15D3A1DA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E4A07042-D66E-C2FD-704F-BF7C10F9B1C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00" name="Rectangle: Rounded Corners 99">
            <a:extLst>
              <a:ext uri="{FF2B5EF4-FFF2-40B4-BE49-F238E27FC236}">
                <a16:creationId xmlns:a16="http://schemas.microsoft.com/office/drawing/2014/main" id="{74E94DDF-38DF-E1B2-CE50-9BAF7FEA19A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7:00 AM</a:t>
            </a:r>
          </a:p>
        </p:txBody>
      </p:sp>
      <p:sp>
        <p:nvSpPr>
          <p:cNvPr id="101" name="TextBox 100">
            <a:extLst>
              <a:ext uri="{FF2B5EF4-FFF2-40B4-BE49-F238E27FC236}">
                <a16:creationId xmlns:a16="http://schemas.microsoft.com/office/drawing/2014/main" id="{3EA18133-519F-A8CC-D6DC-F30864216183}"/>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Megan meets with the production team at the overseas manufacturing site to discuss changes required for new product updates.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607A0E90-4759-E08E-47C3-67A3844F03FF}"/>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 name="Title 1">
            <a:extLst>
              <a:ext uri="{FF2B5EF4-FFF2-40B4-BE49-F238E27FC236}">
                <a16:creationId xmlns:a16="http://schemas.microsoft.com/office/drawing/2014/main" id="{B946D2B1-6B27-87BB-7BCE-CE3745AD597B}"/>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are some good follow up questions to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make sure I understand the impact on the manufacturing process for each product update we discussed? </a:t>
            </a:r>
          </a:p>
        </p:txBody>
      </p:sp>
      <p:sp>
        <p:nvSpPr>
          <p:cNvPr id="107" name="Rectangle: Rounded Corners 106">
            <a:extLst>
              <a:ext uri="{FF2B5EF4-FFF2-40B4-BE49-F238E27FC236}">
                <a16:creationId xmlns:a16="http://schemas.microsoft.com/office/drawing/2014/main" id="{D39BA4BF-57C7-59A1-4346-377AD11909C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109" name="TextBox 108">
            <a:extLst>
              <a:ext uri="{FF2B5EF4-FFF2-40B4-BE49-F238E27FC236}">
                <a16:creationId xmlns:a16="http://schemas.microsoft.com/office/drawing/2014/main" id="{A22EB7C4-955E-44E0-689B-5498773D380F}"/>
              </a:ext>
            </a:extLst>
          </p:cNvPr>
          <p:cNvSpPr txBox="1"/>
          <p:nvPr/>
        </p:nvSpPr>
        <p:spPr>
          <a:xfrm>
            <a:off x="3417469"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At the office Megan reviews the manufacturing cost impacts of suggested product design changes.</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3417469"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6"/>
              <a:extLst>
                <a:ext uri="{FF2B5EF4-FFF2-40B4-BE49-F238E27FC236}">
                  <a16:creationId xmlns:a16="http://schemas.microsoft.com/office/drawing/2014/main" id="{FA3CCB9F-DBFB-B66B-66B4-2F230BD5320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E8AEB8BF-D219-3403-C684-7FFEBA615F05}"/>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14" name="Title 1">
            <a:extLst>
              <a:ext uri="{FF2B5EF4-FFF2-40B4-BE49-F238E27FC236}">
                <a16:creationId xmlns:a16="http://schemas.microsoft.com/office/drawing/2014/main" id="{7C2BD895-8F06-0EF4-D6BC-95405C997F92}"/>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column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that totals the additional costs for the priority 1 updates.</a:t>
            </a:r>
          </a:p>
        </p:txBody>
      </p:sp>
      <p:sp>
        <p:nvSpPr>
          <p:cNvPr id="115" name="Rectangle: Rounded Corners 114">
            <a:extLst>
              <a:ext uri="{FF2B5EF4-FFF2-40B4-BE49-F238E27FC236}">
                <a16:creationId xmlns:a16="http://schemas.microsoft.com/office/drawing/2014/main" id="{6DA42CB1-8255-22D0-798E-3EA47B30C75F}"/>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16" name="TextBox 115">
            <a:extLst>
              <a:ext uri="{FF2B5EF4-FFF2-40B4-BE49-F238E27FC236}">
                <a16:creationId xmlns:a16="http://schemas.microsoft.com/office/drawing/2014/main" id="{CEF7FB46-AFA3-82F4-CBD4-4F10C858621B}"/>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Megan asks Copilot to create a new presentation based on the Product Design Guidelines and then she copies in the charts from the cost analysis.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2375244"/>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8"/>
              <a:extLst>
                <a:ext uri="{FF2B5EF4-FFF2-40B4-BE49-F238E27FC236}">
                  <a16:creationId xmlns:a16="http://schemas.microsoft.com/office/drawing/2014/main" id="{6753667C-EA86-17A8-F20E-919F63EAEE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1F129F1-77BC-779D-7DE2-4BA3A6E65C9D}"/>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21" name="Title 1">
            <a:extLst>
              <a:ext uri="{FF2B5EF4-FFF2-40B4-BE49-F238E27FC236}">
                <a16:creationId xmlns:a16="http://schemas.microsoft.com/office/drawing/2014/main" id="{3A9AE3E5-C196-ED90-1745-636BC2C8F14A}"/>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presentation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from [Wo</a:t>
            </a:r>
            <a:r>
              <a:rPr lang="en-US" sz="800" spc="0">
                <a:solidFill>
                  <a:prstClr val="black"/>
                </a:solidFill>
                <a:latin typeface="Segoe UI"/>
              </a:rPr>
              <a:t>rd document link to Project Contoso Product Design Guidelines]</a:t>
            </a:r>
          </a:p>
        </p:txBody>
      </p:sp>
      <p:sp>
        <p:nvSpPr>
          <p:cNvPr id="122" name="Rectangle: Rounded Corners 121">
            <a:extLst>
              <a:ext uri="{FF2B5EF4-FFF2-40B4-BE49-F238E27FC236}">
                <a16:creationId xmlns:a16="http://schemas.microsoft.com/office/drawing/2014/main" id="{3A802471-6589-B0C2-4307-1C5BFEFD9FE8}"/>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123" name="TextBox 122">
            <a:extLst>
              <a:ext uri="{FF2B5EF4-FFF2-40B4-BE49-F238E27FC236}">
                <a16:creationId xmlns:a16="http://schemas.microsoft.com/office/drawing/2014/main" id="{DD50EC51-AE0E-FDD9-2663-69CDAB13F053}"/>
              </a:ext>
            </a:extLst>
          </p:cNvPr>
          <p:cNvSpPr txBox="1"/>
          <p:nvPr/>
        </p:nvSpPr>
        <p:spPr>
          <a:xfrm>
            <a:off x="6246676"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Catching up on requests for time off, Megan asks Copilot to find all emails from this month asking for time off. The requests all look good, so she asks Copilot to draft approval messages.</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6246676" y="5003768"/>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10"/>
              <a:extLst>
                <a:ext uri="{FF2B5EF4-FFF2-40B4-BE49-F238E27FC236}">
                  <a16:creationId xmlns:a16="http://schemas.microsoft.com/office/drawing/2014/main" id="{6DE1496A-15EE-21E4-EEF6-3B2E5794CCE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TextBox 126">
            <a:extLst>
              <a:ext uri="{FF2B5EF4-FFF2-40B4-BE49-F238E27FC236}">
                <a16:creationId xmlns:a16="http://schemas.microsoft.com/office/drawing/2014/main" id="{AC32C279-EB18-0534-AF9C-7FDC9EEC34DB}"/>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28" name="Title 1">
            <a:extLst>
              <a:ext uri="{FF2B5EF4-FFF2-40B4-BE49-F238E27FC236}">
                <a16:creationId xmlns:a16="http://schemas.microsoft.com/office/drawing/2014/main" id="{B0862513-F912-A105-1647-7509C71491F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Find all of the emails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I received this month where people are asking for time off.</a:t>
            </a:r>
          </a:p>
        </p:txBody>
      </p:sp>
      <p:sp>
        <p:nvSpPr>
          <p:cNvPr id="129" name="Rectangle: Rounded Corners 128">
            <a:extLst>
              <a:ext uri="{FF2B5EF4-FFF2-40B4-BE49-F238E27FC236}">
                <a16:creationId xmlns:a16="http://schemas.microsoft.com/office/drawing/2014/main" id="{8EF2F972-7F40-EC41-368B-05033A889E5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30" name="TextBox 129">
            <a:extLst>
              <a:ext uri="{FF2B5EF4-FFF2-40B4-BE49-F238E27FC236}">
                <a16:creationId xmlns:a16="http://schemas.microsoft.com/office/drawing/2014/main" id="{1E80BE11-9610-BF19-A1DC-9DBBB8E5AB43}"/>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a lunch meeting, Megan uses Copilot to summarize her new emails and draft responses. She also reviews the recap of a meeting she missed and asks Copilot to list her action items. </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4"/>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D6F221F4-B939-3753-1FCB-8FE9BD98BA08}"/>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35" name="Title 1">
            <a:extLst>
              <a:ext uri="{FF2B5EF4-FFF2-40B4-BE49-F238E27FC236}">
                <a16:creationId xmlns:a16="http://schemas.microsoft.com/office/drawing/2014/main" id="{6A4B738B-BCF8-D06F-3E87-47D1B5AFF637}"/>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are the action items from the meeting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include who proposed the item and who was designated as being responsible.</a:t>
            </a:r>
          </a:p>
        </p:txBody>
      </p:sp>
      <p:sp>
        <p:nvSpPr>
          <p:cNvPr id="136" name="Rectangle: Rounded Corners 135">
            <a:extLst>
              <a:ext uri="{FF2B5EF4-FFF2-40B4-BE49-F238E27FC236}">
                <a16:creationId xmlns:a16="http://schemas.microsoft.com/office/drawing/2014/main" id="{2E92EA5F-F226-1DF9-0207-EACD60B262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7" name="TextBox 136">
            <a:extLst>
              <a:ext uri="{FF2B5EF4-FFF2-40B4-BE49-F238E27FC236}">
                <a16:creationId xmlns:a16="http://schemas.microsoft.com/office/drawing/2014/main" id="{66E91A15-CF86-2609-678F-A976DF64839E}"/>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Megan needs to finish up the leadership white paper for her new product proposals. She asks Copilot to revise some of the sections and adds an executive summary.</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12"/>
              <a:extLst>
                <a:ext uri="{FF2B5EF4-FFF2-40B4-BE49-F238E27FC236}">
                  <a16:creationId xmlns:a16="http://schemas.microsoft.com/office/drawing/2014/main" id="{9C7DBD3F-A2CE-29DA-A97B-F127C2B0FDE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TextBox 140">
            <a:extLst>
              <a:ext uri="{FF2B5EF4-FFF2-40B4-BE49-F238E27FC236}">
                <a16:creationId xmlns:a16="http://schemas.microsoft.com/office/drawing/2014/main" id="{D7E23AC9-7850-80A0-7F49-B29765F8E023}"/>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42" name="Title 1">
            <a:extLst>
              <a:ext uri="{FF2B5EF4-FFF2-40B4-BE49-F238E27FC236}">
                <a16:creationId xmlns:a16="http://schemas.microsoft.com/office/drawing/2014/main" id="{CBB8F13B-0791-885E-041D-01570A5AD779}"/>
              </a:ext>
            </a:extLst>
          </p:cNvPr>
          <p:cNvSpPr txBox="1">
            <a:spLocks/>
          </p:cNvSpPr>
          <p:nvPr/>
        </p:nvSpPr>
        <p:spPr>
          <a:xfrm>
            <a:off x="646864" y="5764333"/>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I need to share the main points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in an executive summary. Write three paragraphs that include why these points are important to our company. </a:t>
            </a:r>
          </a:p>
        </p:txBody>
      </p:sp>
      <p:pic>
        <p:nvPicPr>
          <p:cNvPr id="8" name="Picture 7" descr="Portrait of Megan">
            <a:extLst>
              <a:ext uri="{FF2B5EF4-FFF2-40B4-BE49-F238E27FC236}">
                <a16:creationId xmlns:a16="http://schemas.microsoft.com/office/drawing/2014/main" id="{2B7223B3-1403-4318-DBE5-FC0FA18DC376}"/>
              </a:ext>
              <a:ext uri="{C183D7F6-B498-43B3-948B-1728B52AA6E4}">
                <adec:decorative xmlns:adec="http://schemas.microsoft.com/office/drawing/2017/decorative" val="0"/>
              </a:ext>
            </a:extLst>
          </p:cNvPr>
          <p:cNvPicPr>
            <a:picLocks noChangeAspect="1"/>
          </p:cNvPicPr>
          <p:nvPr/>
        </p:nvPicPr>
        <p:blipFill>
          <a:blip r:embed="rId14" cstate="print">
            <a:extLst>
              <a:ext uri="{28A0092B-C50C-407E-A947-70E740481C1C}">
                <a14:useLocalDpi xmlns:a14="http://schemas.microsoft.com/office/drawing/2010/main" val="0"/>
              </a:ext>
            </a:extLst>
          </a:blip>
          <a:srcRect t="8542" r="9323"/>
          <a:stretch>
            <a:fillRect/>
          </a:stretch>
        </p:blipFill>
        <p:spPr>
          <a:xfrm>
            <a:off x="9024646" y="585788"/>
            <a:ext cx="3167354" cy="6272212"/>
          </a:xfrm>
          <a:custGeom>
            <a:avLst/>
            <a:gdLst>
              <a:gd name="connsiteX0" fmla="*/ 0 w 3167354"/>
              <a:gd name="connsiteY0" fmla="*/ 0 h 6272212"/>
              <a:gd name="connsiteX1" fmla="*/ 3167354 w 3167354"/>
              <a:gd name="connsiteY1" fmla="*/ 0 h 6272212"/>
              <a:gd name="connsiteX2" fmla="*/ 3167354 w 3167354"/>
              <a:gd name="connsiteY2" fmla="*/ 6272212 h 6272212"/>
              <a:gd name="connsiteX3" fmla="*/ 0 w 3167354"/>
              <a:gd name="connsiteY3" fmla="*/ 6272212 h 6272212"/>
            </a:gdLst>
            <a:ahLst/>
            <a:cxnLst>
              <a:cxn ang="0">
                <a:pos x="connsiteX0" y="connsiteY0"/>
              </a:cxn>
              <a:cxn ang="0">
                <a:pos x="connsiteX1" y="connsiteY1"/>
              </a:cxn>
              <a:cxn ang="0">
                <a:pos x="connsiteX2" y="connsiteY2"/>
              </a:cxn>
              <a:cxn ang="0">
                <a:pos x="connsiteX3" y="connsiteY3"/>
              </a:cxn>
            </a:cxnLst>
            <a:rect l="l" t="t" r="r" b="b"/>
            <a:pathLst>
              <a:path w="3167354" h="6272212">
                <a:moveTo>
                  <a:pt x="0" y="0"/>
                </a:moveTo>
                <a:lnTo>
                  <a:pt x="3167354" y="0"/>
                </a:lnTo>
                <a:lnTo>
                  <a:pt x="3167354" y="6272212"/>
                </a:lnTo>
                <a:lnTo>
                  <a:pt x="0" y="6272212"/>
                </a:lnTo>
                <a:close/>
              </a:path>
            </a:pathLst>
          </a:custGeom>
          <a:effectLst>
            <a:outerShdw blurRad="393700" dist="38100" dir="2700000" algn="tl" rotWithShape="0">
              <a:prstClr val="black">
                <a:alpha val="40000"/>
              </a:prstClr>
            </a:outerShdw>
          </a:effectLst>
        </p:spPr>
      </p:pic>
      <p:sp>
        <p:nvSpPr>
          <p:cNvPr id="144" name="Freeform: Shape 143">
            <a:extLst>
              <a:ext uri="{FF2B5EF4-FFF2-40B4-BE49-F238E27FC236}">
                <a16:creationId xmlns:a16="http://schemas.microsoft.com/office/drawing/2014/main" id="{F69B8E38-66C5-D954-9683-A9E62BCF554A}"/>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5" name="Rectangle 144">
            <a:extLst>
              <a:ext uri="{FF2B5EF4-FFF2-40B4-BE49-F238E27FC236}">
                <a16:creationId xmlns:a16="http://schemas.microsoft.com/office/drawing/2014/main" id="{D62D5C5D-9B31-CE52-B83F-D68479218835}"/>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Megan leads a product development team</a:t>
            </a:r>
          </a:p>
        </p:txBody>
      </p:sp>
    </p:spTree>
    <p:extLst>
      <p:ext uri="{BB962C8B-B14F-4D97-AF65-F5344CB8AC3E}">
        <p14:creationId xmlns:p14="http://schemas.microsoft.com/office/powerpoint/2010/main" val="33267827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348079" cy="1938992"/>
          </a:xfrm>
        </p:spPr>
        <p:txBody>
          <a:bodyPr/>
          <a:lstStyle/>
          <a:p>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dirty="0"/>
            </a:br>
            <a:r>
              <a:rPr lang="en-US" sz="4200" dirty="0">
                <a:cs typeface="Segoe UI"/>
              </a:rPr>
              <a:t>AI for Sales</a:t>
            </a:r>
          </a:p>
        </p:txBody>
      </p:sp>
      <p:pic>
        <p:nvPicPr>
          <p:cNvPr id="2" name="Picture 2" descr="Microsoft Copilot logo">
            <a:extLst>
              <a:ext uri="{FF2B5EF4-FFF2-40B4-BE49-F238E27FC236}">
                <a16:creationId xmlns:a16="http://schemas.microsoft.com/office/drawing/2014/main" id="{654294A9-D25F-2197-A4E1-8CF6E950B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2" t="13908" r="23734" b="37696"/>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5040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CF109-18A4-FA8D-B694-397A1F9A3141}"/>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506BD760-E163-1529-2E1E-EE49AED02CE8}"/>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BC346AE6-44B2-3B40-8926-9A0835375359}"/>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Give your sales team an AI assistant</a:t>
            </a:r>
          </a:p>
        </p:txBody>
      </p:sp>
      <p:sp>
        <p:nvSpPr>
          <p:cNvPr id="10" name="TextBox 9">
            <a:extLst>
              <a:ext uri="{FF2B5EF4-FFF2-40B4-BE49-F238E27FC236}">
                <a16:creationId xmlns:a16="http://schemas.microsoft.com/office/drawing/2014/main" id="{CF8CE227-F419-167E-F8A1-CEE3B192C2BE}"/>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86% of people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kumimoji="0" lang="en-US" sz="2800" b="0" i="0" u="none" strike="noStrike" kern="1200" cap="none" spc="0" normalizeH="0" baseline="0" noProof="0">
                <a:ln>
                  <a:noFill/>
                </a:ln>
                <a:solidFill>
                  <a:prstClr val="black"/>
                </a:solidFill>
                <a:effectLst/>
                <a:uLnTx/>
                <a:uFillTx/>
                <a:latin typeface="Segoe UI"/>
                <a:ea typeface="+mj-lt"/>
                <a:cs typeface="Segoe UI"/>
              </a:rPr>
              <a:t>are looking for AI to assist with </a:t>
            </a:r>
            <a:br>
              <a:rPr kumimoji="0" lang="en-US" sz="2800" b="0" i="0" u="none" strike="noStrike" kern="1200" cap="none" spc="0" normalizeH="0" baseline="0" noProof="0">
                <a:ln>
                  <a:noFill/>
                </a:ln>
                <a:solidFill>
                  <a:prstClr val="black"/>
                </a:solidFill>
                <a:effectLst/>
                <a:uLnTx/>
                <a:uFillTx/>
                <a:latin typeface="Segoe UI"/>
                <a:ea typeface="+mj-lt"/>
                <a:cs typeface="Segoe UI"/>
              </a:rPr>
            </a:br>
            <a:r>
              <a:rPr kumimoji="0" lang="en-US" sz="2800" b="0" i="0" u="none" strike="noStrike" kern="1200" cap="none" spc="0" normalizeH="0" baseline="0" noProof="0">
                <a:ln>
                  <a:noFill/>
                </a:ln>
                <a:solidFill>
                  <a:prstClr val="black"/>
                </a:solidFill>
                <a:effectLst/>
                <a:uLnTx/>
                <a:uFillTx/>
                <a:latin typeface="Segoe UI"/>
                <a:ea typeface="+mj-lt"/>
                <a:cs typeface="Segoe UI"/>
              </a:rPr>
              <a:t>finding the right information</a:t>
            </a: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9433A48A-9F06-7EC4-0F19-DBD34436B51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4548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86D3C62-41E3-CB8F-F2BE-EE25388D5649}"/>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024" name="Group 1023">
              <a:extLst>
                <a:ext uri="{FF2B5EF4-FFF2-40B4-BE49-F238E27FC236}">
                  <a16:creationId xmlns:a16="http://schemas.microsoft.com/office/drawing/2014/main" id="{A8DE8D6A-5AC1-0EC4-C47C-8E9F9026D31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1025" name="Rectangle: Single Corner Rounded 1024">
                <a:extLst>
                  <a:ext uri="{FF2B5EF4-FFF2-40B4-BE49-F238E27FC236}">
                    <a16:creationId xmlns:a16="http://schemas.microsoft.com/office/drawing/2014/main" id="{70F5447B-5237-7636-D83A-7AAD870BBBAC}"/>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26" name="Group 1025">
                <a:extLst>
                  <a:ext uri="{FF2B5EF4-FFF2-40B4-BE49-F238E27FC236}">
                    <a16:creationId xmlns:a16="http://schemas.microsoft.com/office/drawing/2014/main" id="{FAEF51D7-ED86-FDCD-D686-A693965CE4E2}"/>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1027" name="Picture 1026">
                  <a:extLst>
                    <a:ext uri="{FF2B5EF4-FFF2-40B4-BE49-F238E27FC236}">
                      <a16:creationId xmlns:a16="http://schemas.microsoft.com/office/drawing/2014/main" id="{B06B8918-4FB9-DADC-0501-EA3301517ABE}"/>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28" name="Rectangle: Top Corners Rounded 1027">
                  <a:extLst>
                    <a:ext uri="{FF2B5EF4-FFF2-40B4-BE49-F238E27FC236}">
                      <a16:creationId xmlns:a16="http://schemas.microsoft.com/office/drawing/2014/main" id="{6B619960-1A42-C5B3-D04E-E973A847A774}"/>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32" name="Group 1031">
                  <a:extLst>
                    <a:ext uri="{FF2B5EF4-FFF2-40B4-BE49-F238E27FC236}">
                      <a16:creationId xmlns:a16="http://schemas.microsoft.com/office/drawing/2014/main" id="{AAB98876-7131-8FFB-CB56-61A093CBFED7}"/>
                    </a:ext>
                  </a:extLst>
                </p:cNvPr>
                <p:cNvGrpSpPr/>
                <p:nvPr/>
              </p:nvGrpSpPr>
              <p:grpSpPr>
                <a:xfrm>
                  <a:off x="-2" y="1103972"/>
                  <a:ext cx="12205140" cy="4806944"/>
                  <a:chOff x="-2" y="1103972"/>
                  <a:chExt cx="12205140" cy="4806944"/>
                </a:xfrm>
              </p:grpSpPr>
              <p:sp>
                <p:nvSpPr>
                  <p:cNvPr id="1044" name="Arrow: Bent 1043">
                    <a:extLst>
                      <a:ext uri="{FF2B5EF4-FFF2-40B4-BE49-F238E27FC236}">
                        <a16:creationId xmlns:a16="http://schemas.microsoft.com/office/drawing/2014/main" id="{686FFFFA-BE64-FDCD-0938-FCC7832A8B59}"/>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5" name="Arrow: Bent 1044">
                    <a:extLst>
                      <a:ext uri="{FF2B5EF4-FFF2-40B4-BE49-F238E27FC236}">
                        <a16:creationId xmlns:a16="http://schemas.microsoft.com/office/drawing/2014/main" id="{61C23973-2947-629A-8814-8CDD7E3EB32D}"/>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033" name="Rectangle: Rounded Corners 6">
                  <a:extLst>
                    <a:ext uri="{FF2B5EF4-FFF2-40B4-BE49-F238E27FC236}">
                      <a16:creationId xmlns:a16="http://schemas.microsoft.com/office/drawing/2014/main" id="{05396E5B-5970-99AA-32A6-B0308D45D1E3}"/>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034" name="Straight Connector 1033">
                  <a:extLst>
                    <a:ext uri="{FF2B5EF4-FFF2-40B4-BE49-F238E27FC236}">
                      <a16:creationId xmlns:a16="http://schemas.microsoft.com/office/drawing/2014/main" id="{E0C90FDF-6705-AF3B-28E6-F20B47E48F95}"/>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FE28D64-D2AD-3794-1E1F-736ADADA76C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49C6437-D676-B3CA-C75F-CE6A730C6D81}"/>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AE3BC6B-7DC5-3254-AA5E-652047167C77}"/>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9D7EE95A-B9D9-913C-8837-65B43780316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8FD98F9-FD9A-C3E8-DD16-F92D12180736}"/>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8126196B-275B-FD2D-8B22-6D73EE9A2D6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8AE8299-F276-A16C-86D9-E03A3F8A1827}"/>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B8F595D1-DD1B-4595-CB70-7672DE010B90}"/>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A0DAA22D-8F8C-6F3A-E491-F73E20BCB1C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046" name="Straight Connector 1045">
              <a:extLst>
                <a:ext uri="{FF2B5EF4-FFF2-40B4-BE49-F238E27FC236}">
                  <a16:creationId xmlns:a16="http://schemas.microsoft.com/office/drawing/2014/main" id="{8308347A-B63B-58F1-0117-B6BCF7EC007A}"/>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7A9E5B2B-1806-E058-2B94-AE188C8B028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Deliver better sales presentations with an AI assistant</a:t>
            </a:r>
            <a:endParaRPr lang="en-IN" sz="3200">
              <a:gradFill flip="none" rotWithShape="1">
                <a:gsLst>
                  <a:gs pos="50000">
                    <a:srgbClr val="8661C5"/>
                  </a:gs>
                  <a:gs pos="0">
                    <a:srgbClr val="3E76D4"/>
                  </a:gs>
                  <a:gs pos="100000">
                    <a:srgbClr val="C73ECC"/>
                  </a:gs>
                </a:gsLst>
                <a:lin ang="2700000" scaled="1"/>
                <a:tileRect/>
              </a:gradFill>
              <a:cs typeface="+mn-cs"/>
            </a:endParaRP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5089" y="5743274"/>
              <a:ext cx="693723" cy="693723"/>
            </a:xfrm>
            <a:prstGeom prst="rect">
              <a:avLst/>
            </a:prstGeom>
          </p:spPr>
        </p:pic>
      </p:grpSp>
      <p:pic>
        <p:nvPicPr>
          <p:cNvPr id="35" name="Picture 2" descr="Microsoft Copilot logo">
            <a:extLst>
              <a:ext uri="{FF2B5EF4-FFF2-40B4-BE49-F238E27FC236}">
                <a16:creationId xmlns:a16="http://schemas.microsoft.com/office/drawing/2014/main" id="{08C667A8-ABE6-715A-3133-EDDC45321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B2524A7-8EC9-71B5-1371-B91904C88689}"/>
              </a:ext>
            </a:extLst>
          </p:cNvPr>
          <p:cNvSpPr txBox="1"/>
          <p:nvPr/>
        </p:nvSpPr>
        <p:spPr>
          <a:xfrm>
            <a:off x="588963" y="1524000"/>
            <a:ext cx="2782887"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From conducting industry research to creating proposals, Copilot works alongside sales teams, handling administrative and routine, repetitive tasks. As a result, they can save time and focus on building pipeline and closing deals. .</a:t>
            </a:r>
          </a:p>
        </p:txBody>
      </p:sp>
      <p:sp>
        <p:nvSpPr>
          <p:cNvPr id="88" name="TextBox 87">
            <a:extLst>
              <a:ext uri="{FF2B5EF4-FFF2-40B4-BE49-F238E27FC236}">
                <a16:creationId xmlns:a16="http://schemas.microsoft.com/office/drawing/2014/main" id="{6990989F-FEED-B3D8-8921-9EA18CAB7C38}"/>
              </a:ext>
            </a:extLst>
          </p:cNvPr>
          <p:cNvSpPr txBox="1"/>
          <p:nvPr/>
        </p:nvSpPr>
        <p:spPr>
          <a:xfrm>
            <a:off x="588963" y="4638870"/>
            <a:ext cx="280738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86% </a:t>
            </a: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of people</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9" name="TextBox 88">
            <a:extLst>
              <a:ext uri="{FF2B5EF4-FFF2-40B4-BE49-F238E27FC236}">
                <a16:creationId xmlns:a16="http://schemas.microsoft.com/office/drawing/2014/main" id="{798F02D7-1C51-37F7-9D38-45A1407EED1E}"/>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DengXian"/>
                <a:cs typeface="Segoe UI"/>
              </a:rPr>
              <a:t>are looking for AI to assist with finding the right information</a:t>
            </a:r>
          </a:p>
        </p:txBody>
      </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a:grpSpLocks/>
          </p:cNvGrpSpPr>
          <p:nvPr/>
        </p:nvGrpSpPr>
        <p:grpSpPr>
          <a:xfrm>
            <a:off x="4173992" y="1313320"/>
            <a:ext cx="534543" cy="534543"/>
            <a:chOff x="12648363" y="6739401"/>
            <a:chExt cx="534543" cy="534543"/>
          </a:xfrm>
        </p:grpSpPr>
        <p:sp>
          <p:nvSpPr>
            <p:cNvPr id="65" name="Rounded Rectangle 46">
              <a:hlinkClick r:id="rId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24341" y="6815379"/>
              <a:ext cx="382586" cy="382585"/>
            </a:xfrm>
            <a:prstGeom prst="rect">
              <a:avLst/>
            </a:prstGeom>
          </p:spPr>
        </p:pic>
      </p:grpSp>
      <p:sp>
        <p:nvSpPr>
          <p:cNvPr id="93" name="TextBox 92">
            <a:extLst>
              <a:ext uri="{FF2B5EF4-FFF2-40B4-BE49-F238E27FC236}">
                <a16:creationId xmlns:a16="http://schemas.microsoft.com/office/drawing/2014/main" id="{6D617EA9-A7AE-F327-9967-9B2816763DF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Loop</a:t>
            </a:r>
          </a:p>
        </p:txBody>
      </p:sp>
      <p:sp>
        <p:nvSpPr>
          <p:cNvPr id="94" name="TextBox 93">
            <a:extLst>
              <a:ext uri="{FF2B5EF4-FFF2-40B4-BE49-F238E27FC236}">
                <a16:creationId xmlns:a16="http://schemas.microsoft.com/office/drawing/2014/main" id="{0BB17FDA-D33D-B06F-8BE6-E2FA34340E62}"/>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Refine the customer discovery session goals and components using Copilot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Loop.</a:t>
            </a:r>
          </a:p>
        </p:txBody>
      </p:sp>
      <p:grpSp>
        <p:nvGrpSpPr>
          <p:cNvPr id="18" name="Group 17">
            <a:extLst>
              <a:ext uri="{FF2B5EF4-FFF2-40B4-BE49-F238E27FC236}">
                <a16:creationId xmlns:a16="http://schemas.microsoft.com/office/drawing/2014/main" id="{C8FF243B-370E-DE24-B65B-D0498D79936D}"/>
              </a:ext>
              <a:ext uri="{C183D7F6-B498-43B3-948B-1728B52AA6E4}">
                <adec:decorative xmlns:adec="http://schemas.microsoft.com/office/drawing/2017/decorative" val="1"/>
              </a:ext>
            </a:extLst>
          </p:cNvPr>
          <p:cNvGrpSpPr>
            <a:grpSpLocks/>
          </p:cNvGrpSpPr>
          <p:nvPr/>
        </p:nvGrpSpPr>
        <p:grpSpPr>
          <a:xfrm>
            <a:off x="4173992" y="2084475"/>
            <a:ext cx="534543" cy="534543"/>
            <a:chOff x="12778532" y="5665565"/>
            <a:chExt cx="534543" cy="534543"/>
          </a:xfrm>
        </p:grpSpPr>
        <p:sp>
          <p:nvSpPr>
            <p:cNvPr id="19" name="Rounded Rectangle 46">
              <a:hlinkClick r:id="rId12"/>
              <a:extLst>
                <a:ext uri="{FF2B5EF4-FFF2-40B4-BE49-F238E27FC236}">
                  <a16:creationId xmlns:a16="http://schemas.microsoft.com/office/drawing/2014/main" id="{2E16B87D-FA3D-9852-FC6B-9B674F1A4B25}"/>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Picture 19" descr="A picture containing graphics, logo, symbol, electric blue&#10;&#10;Description automatically generated">
              <a:hlinkClick r:id="rId12"/>
              <a:extLst>
                <a:ext uri="{FF2B5EF4-FFF2-40B4-BE49-F238E27FC236}">
                  <a16:creationId xmlns:a16="http://schemas.microsoft.com/office/drawing/2014/main" id="{0CB9FDA1-FB53-F670-EF31-3E63524F8687}"/>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98" name="TextBox 97">
            <a:extLst>
              <a:ext uri="{FF2B5EF4-FFF2-40B4-BE49-F238E27FC236}">
                <a16:creationId xmlns:a16="http://schemas.microsoft.com/office/drawing/2014/main" id="{9315AD8C-A08A-5249-E83A-D9BA3E62D1B9}"/>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a:defRPr/>
            </a:pPr>
            <a:r>
              <a:rPr lang="en-US">
                <a:solidFill>
                  <a:prstClr val="black"/>
                </a:solidFill>
                <a:latin typeface="Segoe UI Semibold"/>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99" name="TextBox 98">
            <a:extLst>
              <a:ext uri="{FF2B5EF4-FFF2-40B4-BE49-F238E27FC236}">
                <a16:creationId xmlns:a16="http://schemas.microsoft.com/office/drawing/2014/main" id="{0C8FDD98-034D-CA6D-6359-59CCDE710A8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defTabSz="914367">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information on the customer using </a:t>
            </a:r>
            <a:r>
              <a:rPr lang="en-US" sz="1100">
                <a:solidFill>
                  <a:prstClr val="black"/>
                </a:solidFill>
                <a:latin typeface="Segoe UI"/>
              </a:rPr>
              <a:t>Microsoft Copilot </a:t>
            </a:r>
            <a:r>
              <a:rPr kumimoji="0" lang="en-US" sz="1100" b="0" i="0" u="none" strike="noStrike" kern="1200" cap="none" spc="0" normalizeH="0" baseline="0" noProof="0">
                <a:ln>
                  <a:noFill/>
                </a:ln>
                <a:solidFill>
                  <a:prstClr val="black"/>
                </a:solidFill>
                <a:effectLst/>
                <a:uLnTx/>
                <a:uFillTx/>
                <a:latin typeface="Segoe UI"/>
                <a:ea typeface="+mn-ea"/>
                <a:cs typeface="+mn-cs"/>
              </a:rPr>
              <a:t>to </a:t>
            </a:r>
            <a:r>
              <a:rPr kumimoji="0" lang="en-US" sz="1100" b="0" i="0" u="none" strike="noStrike" kern="1200" cap="none" spc="0" normalizeH="0" baseline="0" noProof="0" dirty="0">
                <a:ln>
                  <a:noFill/>
                </a:ln>
                <a:solidFill>
                  <a:prstClr val="black"/>
                </a:solidFill>
                <a:effectLst/>
                <a:uLnTx/>
                <a:uFillTx/>
                <a:latin typeface="Segoe UI"/>
                <a:ea typeface="+mn-ea"/>
                <a:cs typeface="+mn-cs"/>
              </a:rPr>
              <a:t>summarize their Annual Report for goals, risks, and financial information.</a:t>
            </a:r>
          </a:p>
        </p:txBody>
      </p:sp>
      <p:grpSp>
        <p:nvGrpSpPr>
          <p:cNvPr id="52" name="Group 51">
            <a:extLst>
              <a:ext uri="{FF2B5EF4-FFF2-40B4-BE49-F238E27FC236}">
                <a16:creationId xmlns:a16="http://schemas.microsoft.com/office/drawing/2014/main" id="{82D86922-17D7-5B4A-E856-776F1F729810}"/>
              </a:ext>
              <a:ext uri="{C183D7F6-B498-43B3-948B-1728B52AA6E4}">
                <adec:decorative xmlns:adec="http://schemas.microsoft.com/office/drawing/2017/decorative" val="1"/>
              </a:ext>
            </a:extLst>
          </p:cNvPr>
          <p:cNvGrpSpPr>
            <a:grpSpLocks/>
          </p:cNvGrpSpPr>
          <p:nvPr/>
        </p:nvGrpSpPr>
        <p:grpSpPr>
          <a:xfrm>
            <a:off x="4173992" y="2855630"/>
            <a:ext cx="534543" cy="534543"/>
            <a:chOff x="10616632" y="8381781"/>
            <a:chExt cx="534543" cy="534543"/>
          </a:xfrm>
        </p:grpSpPr>
        <p:sp>
          <p:nvSpPr>
            <p:cNvPr id="68" name="Rounded Rectangle 46">
              <a:extLst>
                <a:ext uri="{FF2B5EF4-FFF2-40B4-BE49-F238E27FC236}">
                  <a16:creationId xmlns:a16="http://schemas.microsoft.com/office/drawing/2014/main" id="{F0CF12FD-89A9-7743-7C2D-184E287CD893}"/>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2" descr="Zip Co logo SVG free download, id: 101874 - Brandlogos.net">
              <a:hlinkClick r:id="rId14"/>
              <a:extLst>
                <a:ext uri="{FF2B5EF4-FFF2-40B4-BE49-F238E27FC236}">
                  <a16:creationId xmlns:a16="http://schemas.microsoft.com/office/drawing/2014/main" id="{EACC0D6B-B9D6-E2FD-945E-ADF0E358513B}"/>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B95EFE9E-3928-5485-3E74-548597084243}"/>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4" name="TextBox 103">
            <a:extLst>
              <a:ext uri="{FF2B5EF4-FFF2-40B4-BE49-F238E27FC236}">
                <a16:creationId xmlns:a16="http://schemas.microsoft.com/office/drawing/2014/main" id="{315F734E-2C78-031C-B9D9-81AC99CAD55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bulleted list of notes using recent email threads before the meeting with the customer to understand the asks that need to be addressed.</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6"/>
              <a:extLst>
                <a:ext uri="{FF2B5EF4-FFF2-40B4-BE49-F238E27FC236}">
                  <a16:creationId xmlns:a16="http://schemas.microsoft.com/office/drawing/2014/main" id="{DF04E3E2-E395-834D-4E81-1742E65DA1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EBA32BEB-DA1D-E9C5-7C70-3BB9DFC326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9" name="TextBox 108">
            <a:extLst>
              <a:ext uri="{FF2B5EF4-FFF2-40B4-BE49-F238E27FC236}">
                <a16:creationId xmlns:a16="http://schemas.microsoft.com/office/drawing/2014/main" id="{8D5615CC-1A6E-DD7D-CB09-8A314B458795}"/>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Refine a sales presentation with a new slide using customer details from the email summary and visuals relevant to their industry.</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21" name="Group 20">
            <a:extLst>
              <a:ext uri="{FF2B5EF4-FFF2-40B4-BE49-F238E27FC236}">
                <a16:creationId xmlns:a16="http://schemas.microsoft.com/office/drawing/2014/main" id="{1EEB2E5F-DF6B-402B-22A7-6FD6D46A5481}"/>
              </a:ext>
              <a:ext uri="{C183D7F6-B498-43B3-948B-1728B52AA6E4}">
                <adec:decorative xmlns:adec="http://schemas.microsoft.com/office/drawing/2017/decorative" val="1"/>
              </a:ext>
            </a:extLst>
          </p:cNvPr>
          <p:cNvGrpSpPr>
            <a:grpSpLocks/>
          </p:cNvGrpSpPr>
          <p:nvPr/>
        </p:nvGrpSpPr>
        <p:grpSpPr>
          <a:xfrm>
            <a:off x="4173992" y="4397940"/>
            <a:ext cx="534543" cy="534543"/>
            <a:chOff x="4236994" y="8381781"/>
            <a:chExt cx="534543" cy="534543"/>
          </a:xfrm>
        </p:grpSpPr>
        <p:sp>
          <p:nvSpPr>
            <p:cNvPr id="22" name="Rounded Rectangle 46">
              <a:extLst>
                <a:ext uri="{FF2B5EF4-FFF2-40B4-BE49-F238E27FC236}">
                  <a16:creationId xmlns:a16="http://schemas.microsoft.com/office/drawing/2014/main" id="{DC4B29A0-34B8-4F37-C233-80DBC780EC4D}"/>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6" descr="Microsoft Teams Logo, symbol, meaning, history, PNG">
              <a:hlinkClick r:id="rId18"/>
              <a:extLst>
                <a:ext uri="{FF2B5EF4-FFF2-40B4-BE49-F238E27FC236}">
                  <a16:creationId xmlns:a16="http://schemas.microsoft.com/office/drawing/2014/main" id="{ABF473A1-D6FD-9D78-84C3-191702809D2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a:extLst>
              <a:ext uri="{FF2B5EF4-FFF2-40B4-BE49-F238E27FC236}">
                <a16:creationId xmlns:a16="http://schemas.microsoft.com/office/drawing/2014/main" id="{52B88AFD-DB5A-27EA-E882-0DCA3D8DD70F}"/>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16" name="TextBox 115">
            <a:extLst>
              <a:ext uri="{FF2B5EF4-FFF2-40B4-BE49-F238E27FC236}">
                <a16:creationId xmlns:a16="http://schemas.microsoft.com/office/drawing/2014/main" id="{530BB891-74CC-0981-9EC6-E3810B817A11}"/>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Give the customer your full attention in the meeting by relying on Copilot to handle note taking. Ask Copilot to summarize the meeting and provide detailed action items.​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36" name="Group 35">
            <a:extLst>
              <a:ext uri="{FF2B5EF4-FFF2-40B4-BE49-F238E27FC236}">
                <a16:creationId xmlns:a16="http://schemas.microsoft.com/office/drawing/2014/main" id="{826386B5-8689-654E-4268-6EF782F55913}"/>
              </a:ext>
              <a:ext uri="{C183D7F6-B498-43B3-948B-1728B52AA6E4}">
                <adec:decorative xmlns:adec="http://schemas.microsoft.com/office/drawing/2017/decorative" val="1"/>
              </a:ext>
            </a:extLst>
          </p:cNvPr>
          <p:cNvGrpSpPr>
            <a:grpSpLocks/>
          </p:cNvGrpSpPr>
          <p:nvPr/>
        </p:nvGrpSpPr>
        <p:grpSpPr>
          <a:xfrm>
            <a:off x="4173992" y="5169093"/>
            <a:ext cx="534543" cy="534543"/>
            <a:chOff x="1047176" y="8381781"/>
            <a:chExt cx="534543" cy="534543"/>
          </a:xfrm>
        </p:grpSpPr>
        <p:sp>
          <p:nvSpPr>
            <p:cNvPr id="37" name="server_2" title="Icon of a server with a padlock in the lower right corner">
              <a:extLst>
                <a:ext uri="{FF2B5EF4-FFF2-40B4-BE49-F238E27FC236}">
                  <a16:creationId xmlns:a16="http://schemas.microsoft.com/office/drawing/2014/main" id="{4BA3F36A-DDD2-45C2-2817-6C6F0F9BED6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Rounded Rectangle 46">
              <a:extLst>
                <a:ext uri="{FF2B5EF4-FFF2-40B4-BE49-F238E27FC236}">
                  <a16:creationId xmlns:a16="http://schemas.microsoft.com/office/drawing/2014/main" id="{C302FED5-0ACD-EF67-FA47-FFFDD1838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Microsoft Word Logo - PNG and Vector - Logo Download">
              <a:hlinkClick r:id="rId20"/>
              <a:extLst>
                <a:ext uri="{FF2B5EF4-FFF2-40B4-BE49-F238E27FC236}">
                  <a16:creationId xmlns:a16="http://schemas.microsoft.com/office/drawing/2014/main" id="{39F3593C-C4B2-F5C7-E50B-115A255BA697}"/>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E4178AD-8A5A-3506-BD75-D78BC2AE094F}"/>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21" name="TextBox 120">
            <a:extLst>
              <a:ext uri="{FF2B5EF4-FFF2-40B4-BE49-F238E27FC236}">
                <a16:creationId xmlns:a16="http://schemas.microsoft.com/office/drawing/2014/main" id="{CEC09FA9-F40A-83CD-C434-B0B61331B181}"/>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Draft the final proposal using Copilot to take content from your emails, meeting notes, and presentations.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sp>
        <p:nvSpPr>
          <p:cNvPr id="122" name="TextBox 121">
            <a:extLst>
              <a:ext uri="{FF2B5EF4-FFF2-40B4-BE49-F238E27FC236}">
                <a16:creationId xmlns:a16="http://schemas.microsoft.com/office/drawing/2014/main" id="{1261F683-9333-4DDD-851F-08047FADF199}"/>
              </a:ext>
            </a:extLst>
          </p:cNvPr>
          <p:cNvSpPr txBox="1"/>
          <p:nvPr/>
        </p:nvSpPr>
        <p:spPr>
          <a:xfrm>
            <a:off x="4057374"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2">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3" name="TextBox 122">
            <a:extLst>
              <a:ext uri="{FF2B5EF4-FFF2-40B4-BE49-F238E27FC236}">
                <a16:creationId xmlns:a16="http://schemas.microsoft.com/office/drawing/2014/main" id="{A0B69C73-AC68-190F-3797-0F523351B290}"/>
              </a:ext>
            </a:extLst>
          </p:cNvPr>
          <p:cNvSpPr txBox="1"/>
          <p:nvPr/>
        </p:nvSpPr>
        <p:spPr>
          <a:xfrm>
            <a:off x="6647750"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3">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4" name="TextBox 123">
            <a:extLst>
              <a:ext uri="{FF2B5EF4-FFF2-40B4-BE49-F238E27FC236}">
                <a16:creationId xmlns:a16="http://schemas.microsoft.com/office/drawing/2014/main" id="{22693DB1-7662-AC35-A772-C02ED4913E40}"/>
              </a:ext>
            </a:extLst>
          </p:cNvPr>
          <p:cNvSpPr txBox="1"/>
          <p:nvPr/>
        </p:nvSpPr>
        <p:spPr>
          <a:xfrm>
            <a:off x="9238126" y="6185136"/>
            <a:ext cx="2305752"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4">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7" name="TextBox 126">
            <a:extLst>
              <a:ext uri="{FF2B5EF4-FFF2-40B4-BE49-F238E27FC236}">
                <a16:creationId xmlns:a16="http://schemas.microsoft.com/office/drawing/2014/main" id="{A88E2E75-F3D9-B5A3-7468-EC3790305ED5}"/>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hlinkClick r:id="rId25">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6"/>
              <a:extLst>
                <a:ext uri="{FF2B5EF4-FFF2-40B4-BE49-F238E27FC236}">
                  <a16:creationId xmlns:a16="http://schemas.microsoft.com/office/drawing/2014/main" id="{8F158F4A-0557-4EB3-75DA-835959493C89}"/>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21862" y="1838638"/>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0"/>
              <a:extLst>
                <a:ext uri="{FF2B5EF4-FFF2-40B4-BE49-F238E27FC236}">
                  <a16:creationId xmlns:a16="http://schemas.microsoft.com/office/drawing/2014/main" id="{DAD8B5CB-A2C5-5A1C-E8BB-28ECB76446C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8"/>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8"/>
              <a:extLst>
                <a:ext uri="{FF2B5EF4-FFF2-40B4-BE49-F238E27FC236}">
                  <a16:creationId xmlns:a16="http://schemas.microsoft.com/office/drawing/2014/main" id="{DED28364-B60D-1697-AAE8-48872073519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2"/>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2"/>
              <a:extLst>
                <a:ext uri="{FF2B5EF4-FFF2-40B4-BE49-F238E27FC236}">
                  <a16:creationId xmlns:a16="http://schemas.microsoft.com/office/drawing/2014/main" id="{709545DF-9136-0108-A8F4-56F58FCE96A4}"/>
                </a:ext>
              </a:extLst>
            </p:cNvPr>
            <p:cNvPicPr>
              <a:picLocks noChangeAspect="1"/>
            </p:cNvPicPr>
            <p:nvPr/>
          </p:nvPicPr>
          <p:blipFill>
            <a:blip r:embed="rId13"/>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07369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Deliver better sales presentations with an AI assistant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4" name="Picture 2" descr="Microsoft Copilot logo">
            <a:extLst>
              <a:ext uri="{FF2B5EF4-FFF2-40B4-BE49-F238E27FC236}">
                <a16:creationId xmlns:a16="http://schemas.microsoft.com/office/drawing/2014/main" id="{C384C9D7-80EF-8FE9-AC2D-8B6EDCC62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6B4D79D-4657-0D6B-CB57-3285B2289B04}"/>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9" name="Rectangle: Rounded Corners 6">
              <a:extLst>
                <a:ext uri="{FF2B5EF4-FFF2-40B4-BE49-F238E27FC236}">
                  <a16:creationId xmlns:a16="http://schemas.microsoft.com/office/drawing/2014/main" id="{2C52F2F9-FF92-008E-6F5B-BCE76EE48F73}"/>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13CD84D-2214-67E8-3AF2-A69047BDDB5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8DEDA43-A67A-B838-8F98-A278D78143A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DCBFF3F0-2652-B514-0CF1-4CC0C0E6F170}"/>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60D4D464-8DDF-1BBF-D97C-FDDDA06E3C69}"/>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586CF9-D850-F793-79C7-277CB438CB0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6">
              <a:extLst>
                <a:ext uri="{FF2B5EF4-FFF2-40B4-BE49-F238E27FC236}">
                  <a16:creationId xmlns:a16="http://schemas.microsoft.com/office/drawing/2014/main" id="{DD0947D8-8033-E103-8B18-1F30AF58CB2D}"/>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3">
              <a:extLst>
                <a:ext uri="{FF2B5EF4-FFF2-40B4-BE49-F238E27FC236}">
                  <a16:creationId xmlns:a16="http://schemas.microsoft.com/office/drawing/2014/main" id="{0E6CC2B9-8886-ECBD-88A2-D40A570C0AD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506C0D26-231A-9C7F-3382-D3453C874BFD}"/>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Refine a discovery session</a:t>
            </a:r>
          </a:p>
        </p:txBody>
      </p:sp>
      <p:sp>
        <p:nvSpPr>
          <p:cNvPr id="31" name="Text Placeholder 2">
            <a:extLst>
              <a:ext uri="{FF2B5EF4-FFF2-40B4-BE49-F238E27FC236}">
                <a16:creationId xmlns:a16="http://schemas.microsoft.com/office/drawing/2014/main" id="{754BB11F-CC53-BA75-B875-48959701B353}"/>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in Loop</a:t>
            </a:r>
          </a:p>
        </p:txBody>
      </p:sp>
      <p:grpSp>
        <p:nvGrpSpPr>
          <p:cNvPr id="3" name="Group 2" descr="Logo of Microsoft loop">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3610467" y="1434677"/>
            <a:ext cx="534543" cy="534543"/>
            <a:chOff x="12648363" y="6739401"/>
            <a:chExt cx="534543" cy="534543"/>
          </a:xfrm>
        </p:grpSpPr>
        <p:sp>
          <p:nvSpPr>
            <p:cNvPr id="4" name="Rounded Rectangle 46">
              <a:hlinkClick r:id="rId4"/>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4"/>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4341" y="6815380"/>
              <a:ext cx="382586" cy="382585"/>
            </a:xfrm>
            <a:prstGeom prst="rect">
              <a:avLst/>
            </a:prstGeom>
          </p:spPr>
        </p:pic>
      </p:grpSp>
      <p:sp>
        <p:nvSpPr>
          <p:cNvPr id="35" name="Rectangle: Rounded Corners 6">
            <a:extLst>
              <a:ext uri="{FF2B5EF4-FFF2-40B4-BE49-F238E27FC236}">
                <a16:creationId xmlns:a16="http://schemas.microsoft.com/office/drawing/2014/main" id="{29F098DC-0C7E-D11F-D531-3DDB75DEB50A}"/>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Title 1">
            <a:extLst>
              <a:ext uri="{FF2B5EF4-FFF2-40B4-BE49-F238E27FC236}">
                <a16:creationId xmlns:a16="http://schemas.microsoft.com/office/drawing/2014/main" id="{7B733D0E-D189-A28D-1A55-C7006BA4D8E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set of questions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for a customer discovery session focused on the primary use cases for the product.</a:t>
            </a:r>
          </a:p>
        </p:txBody>
      </p:sp>
      <p:sp>
        <p:nvSpPr>
          <p:cNvPr id="37" name="TextBox 36">
            <a:extLst>
              <a:ext uri="{FF2B5EF4-FFF2-40B4-BE49-F238E27FC236}">
                <a16:creationId xmlns:a16="http://schemas.microsoft.com/office/drawing/2014/main" id="{9A848992-C607-CA4D-7EFE-021614937BF8}"/>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Discover company information</a:t>
            </a:r>
          </a:p>
        </p:txBody>
      </p:sp>
      <p:sp>
        <p:nvSpPr>
          <p:cNvPr id="38" name="Text Placeholder 2">
            <a:extLst>
              <a:ext uri="{FF2B5EF4-FFF2-40B4-BE49-F238E27FC236}">
                <a16:creationId xmlns:a16="http://schemas.microsoft.com/office/drawing/2014/main" id="{C5C4DF18-AFF0-DF5B-1B3A-B6AF3C38344E}"/>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a:rPr>
              <a:t>Prompt </a:t>
            </a:r>
            <a:r>
              <a:rPr lang="en-US" sz="1050">
                <a:ln w="3175">
                  <a:noFill/>
                </a:ln>
                <a:solidFill>
                  <a:prstClr val="black"/>
                </a:solidFill>
                <a:latin typeface="Segoe UI"/>
                <a:cs typeface="Segoe UI"/>
              </a:rPr>
              <a:t>Microsoft Copilot</a:t>
            </a:r>
            <a:r>
              <a:rPr kumimoji="0" lang="en-US" sz="1050" b="0" i="0" u="none" strike="noStrike" kern="1200" cap="none" spc="0" normalizeH="0" baseline="0" noProof="0">
                <a:ln w="3175">
                  <a:noFill/>
                </a:ln>
                <a:solidFill>
                  <a:prstClr val="black"/>
                </a:solidFill>
                <a:effectLst/>
                <a:uLnTx/>
                <a:uFillTx/>
                <a:latin typeface="Segoe UI"/>
                <a:ea typeface="+mn-ea"/>
                <a:cs typeface="Segoe UI"/>
              </a:rPr>
              <a:t> in the Edge browser </a:t>
            </a:r>
            <a:r>
              <a:rPr kumimoji="0" lang="en-US" sz="1050" b="0" i="0" u="none" strike="noStrike" kern="1200" cap="none" spc="0" normalizeH="0" baseline="0" noProof="0" dirty="0">
                <a:ln w="3175">
                  <a:noFill/>
                </a:ln>
                <a:solidFill>
                  <a:prstClr val="black"/>
                </a:solidFill>
                <a:effectLst/>
                <a:uLnTx/>
                <a:uFillTx/>
                <a:latin typeface="Segoe UI"/>
                <a:ea typeface="+mn-ea"/>
                <a:cs typeface="Segoe UI"/>
              </a:rPr>
              <a:t>sidebar</a:t>
            </a:r>
          </a:p>
        </p:txBody>
      </p:sp>
      <p:grpSp>
        <p:nvGrpSpPr>
          <p:cNvPr id="7" name="Group 6" descr="Logo of Microsoft bing">
            <a:extLst>
              <a:ext uri="{FF2B5EF4-FFF2-40B4-BE49-F238E27FC236}">
                <a16:creationId xmlns:a16="http://schemas.microsoft.com/office/drawing/2014/main" id="{873EBBF2-4AE7-4DF5-C5B7-CEF1BEC3CB84}"/>
              </a:ext>
              <a:ext uri="{C183D7F6-B498-43B3-948B-1728B52AA6E4}">
                <adec:decorative xmlns:adec="http://schemas.microsoft.com/office/drawing/2017/decorative" val="0"/>
              </a:ext>
            </a:extLst>
          </p:cNvPr>
          <p:cNvGrpSpPr>
            <a:grpSpLocks/>
          </p:cNvGrpSpPr>
          <p:nvPr/>
        </p:nvGrpSpPr>
        <p:grpSpPr>
          <a:xfrm>
            <a:off x="7372687" y="1430406"/>
            <a:ext cx="534544" cy="534544"/>
            <a:chOff x="12778532" y="5665565"/>
            <a:chExt cx="534543" cy="534543"/>
          </a:xfrm>
        </p:grpSpPr>
        <p:sp>
          <p:nvSpPr>
            <p:cNvPr id="8" name="Rounded Rectangle 46">
              <a:hlinkClick r:id="rId7"/>
              <a:extLst>
                <a:ext uri="{FF2B5EF4-FFF2-40B4-BE49-F238E27FC236}">
                  <a16:creationId xmlns:a16="http://schemas.microsoft.com/office/drawing/2014/main" id="{0EFAABC5-23EA-002B-DE68-9B852E30353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9" descr="A picture containing graphics, logo, symbol, electric blue&#10;&#10;Description automatically generated">
              <a:hlinkClick r:id="rId7"/>
              <a:extLst>
                <a:ext uri="{FF2B5EF4-FFF2-40B4-BE49-F238E27FC236}">
                  <a16:creationId xmlns:a16="http://schemas.microsoft.com/office/drawing/2014/main" id="{9E413210-D2D1-EE24-73B1-D884417C43D7}"/>
                </a:ext>
              </a:extLst>
            </p:cNvPr>
            <p:cNvPicPr>
              <a:picLocks noChangeAspect="1"/>
            </p:cNvPicPr>
            <p:nvPr/>
          </p:nvPicPr>
          <p:blipFill>
            <a:blip r:embed="rId8"/>
            <a:stretch>
              <a:fillRect/>
            </a:stretch>
          </p:blipFill>
          <p:spPr>
            <a:xfrm>
              <a:off x="12870088" y="5761541"/>
              <a:ext cx="382583" cy="378191"/>
            </a:xfrm>
            <a:prstGeom prst="rect">
              <a:avLst/>
            </a:prstGeom>
          </p:spPr>
        </p:pic>
      </p:grpSp>
      <p:sp>
        <p:nvSpPr>
          <p:cNvPr id="45" name="Rectangle: Rounded Corners 6">
            <a:extLst>
              <a:ext uri="{FF2B5EF4-FFF2-40B4-BE49-F238E27FC236}">
                <a16:creationId xmlns:a16="http://schemas.microsoft.com/office/drawing/2014/main" id="{55A1A51C-C5B5-5338-71C6-3CAA71047AD3}"/>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itle 1">
            <a:extLst>
              <a:ext uri="{FF2B5EF4-FFF2-40B4-BE49-F238E27FC236}">
                <a16:creationId xmlns:a16="http://schemas.microsoft.com/office/drawing/2014/main" id="{95D065E1-D5CD-ABB9-AC49-D033D61932F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the Contoso annual report including goals, risks, and financial metrics.</a:t>
            </a:r>
          </a:p>
        </p:txBody>
      </p:sp>
      <p:sp>
        <p:nvSpPr>
          <p:cNvPr id="47" name="TextBox 46">
            <a:extLst>
              <a:ext uri="{FF2B5EF4-FFF2-40B4-BE49-F238E27FC236}">
                <a16:creationId xmlns:a16="http://schemas.microsoft.com/office/drawing/2014/main" id="{B7B15BC3-6C08-3245-700A-79A8F7408F70}"/>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Find the asks in your emails</a:t>
            </a:r>
          </a:p>
        </p:txBody>
      </p:sp>
      <p:sp>
        <p:nvSpPr>
          <p:cNvPr id="49" name="Text Placeholder 2">
            <a:extLst>
              <a:ext uri="{FF2B5EF4-FFF2-40B4-BE49-F238E27FC236}">
                <a16:creationId xmlns:a16="http://schemas.microsoft.com/office/drawing/2014/main" id="{ED4925DD-76F2-C751-2211-89ECC0A4484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Microsoft Copilot app in Teams prompt</a:t>
            </a:r>
          </a:p>
        </p:txBody>
      </p:sp>
      <p:grpSp>
        <p:nvGrpSpPr>
          <p:cNvPr id="40" name="Group 39" descr="Logo of Microsoft Copilot">
            <a:extLst>
              <a:ext uri="{FF2B5EF4-FFF2-40B4-BE49-F238E27FC236}">
                <a16:creationId xmlns:a16="http://schemas.microsoft.com/office/drawing/2014/main" id="{2F86FF01-4345-80A5-90A9-3D923B1B8116}"/>
              </a:ext>
            </a:extLst>
          </p:cNvPr>
          <p:cNvGrpSpPr>
            <a:grpSpLocks/>
          </p:cNvGrpSpPr>
          <p:nvPr/>
        </p:nvGrpSpPr>
        <p:grpSpPr>
          <a:xfrm>
            <a:off x="11118806" y="1412879"/>
            <a:ext cx="534543" cy="534543"/>
            <a:chOff x="3610465" y="1434675"/>
            <a:chExt cx="534543" cy="534543"/>
          </a:xfrm>
        </p:grpSpPr>
        <p:sp>
          <p:nvSpPr>
            <p:cNvPr id="42" name="Rounded Rectangle 46">
              <a:extLst>
                <a:ext uri="{FF2B5EF4-FFF2-40B4-BE49-F238E27FC236}">
                  <a16:creationId xmlns:a16="http://schemas.microsoft.com/office/drawing/2014/main" id="{9B7B5163-B3BF-51BC-5F20-01236A453CA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48D1A364-A89E-A6BC-50CF-C2EC569BE45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Rounded Corners 6">
            <a:extLst>
              <a:ext uri="{FF2B5EF4-FFF2-40B4-BE49-F238E27FC236}">
                <a16:creationId xmlns:a16="http://schemas.microsoft.com/office/drawing/2014/main" id="{1906065F-13B3-5931-1B95-E7358C8C382B}"/>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Title 1">
            <a:extLst>
              <a:ext uri="{FF2B5EF4-FFF2-40B4-BE49-F238E27FC236}">
                <a16:creationId xmlns:a16="http://schemas.microsoft.com/office/drawing/2014/main" id="{C9DB0AC6-2F7E-9AFF-0138-473832B77433}"/>
              </a:ext>
            </a:extLst>
          </p:cNvPr>
          <p:cNvSpPr txBox="1">
            <a:spLocks/>
          </p:cNvSpPr>
          <p:nvPr/>
        </p:nvSpPr>
        <p:spPr>
          <a:xfrm>
            <a:off x="8352613"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Provide me with a bulleted list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notes from my emails mentioning Fabrikam over the last two weeks.</a:t>
            </a:r>
          </a:p>
        </p:txBody>
      </p:sp>
      <p:sp>
        <p:nvSpPr>
          <p:cNvPr id="56" name="TextBox 55">
            <a:extLst>
              <a:ext uri="{FF2B5EF4-FFF2-40B4-BE49-F238E27FC236}">
                <a16:creationId xmlns:a16="http://schemas.microsoft.com/office/drawing/2014/main" id="{AE3EA9A2-FCD7-13F3-8A45-B4C7FAB8FD5E}"/>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Update the sales presentation</a:t>
            </a:r>
          </a:p>
        </p:txBody>
      </p:sp>
      <p:sp>
        <p:nvSpPr>
          <p:cNvPr id="57" name="Text Placeholder 2">
            <a:extLst>
              <a:ext uri="{FF2B5EF4-FFF2-40B4-BE49-F238E27FC236}">
                <a16:creationId xmlns:a16="http://schemas.microsoft.com/office/drawing/2014/main" id="{97F3EB11-1066-41A2-E150-A756EFA0E72D}"/>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 the existing presentation prompt</a:t>
            </a:r>
          </a:p>
        </p:txBody>
      </p:sp>
      <p:grpSp>
        <p:nvGrpSpPr>
          <p:cNvPr id="72" name="Group 71" descr="Logo of Microsoft PowerPoint">
            <a:extLst>
              <a:ext uri="{FF2B5EF4-FFF2-40B4-BE49-F238E27FC236}">
                <a16:creationId xmlns:a16="http://schemas.microsoft.com/office/drawing/2014/main" id="{45A59C04-E1E6-4DD3-E259-9F0C75630E08}"/>
              </a:ext>
            </a:extLst>
          </p:cNvPr>
          <p:cNvGrpSpPr>
            <a:grpSpLocks/>
          </p:cNvGrpSpPr>
          <p:nvPr/>
        </p:nvGrpSpPr>
        <p:grpSpPr>
          <a:xfrm>
            <a:off x="3641326" y="4031175"/>
            <a:ext cx="534544" cy="534544"/>
            <a:chOff x="587375" y="1790700"/>
            <a:chExt cx="1371600" cy="1371600"/>
          </a:xfrm>
        </p:grpSpPr>
        <p:sp>
          <p:nvSpPr>
            <p:cNvPr id="76" name="Rounded Rectangle 46">
              <a:extLst>
                <a:ext uri="{FF2B5EF4-FFF2-40B4-BE49-F238E27FC236}">
                  <a16:creationId xmlns:a16="http://schemas.microsoft.com/office/drawing/2014/main" id="{23985D0A-4011-BB87-6F3C-66012610E546}"/>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2" descr="Microsoft PowerPoint Logo - PNG and Vector - Logo Download">
              <a:hlinkClick r:id="rId11"/>
              <a:extLst>
                <a:ext uri="{FF2B5EF4-FFF2-40B4-BE49-F238E27FC236}">
                  <a16:creationId xmlns:a16="http://schemas.microsoft.com/office/drawing/2014/main" id="{E38F82F9-6652-AF8C-964C-EDA135E319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
            <a:extLst>
              <a:ext uri="{FF2B5EF4-FFF2-40B4-BE49-F238E27FC236}">
                <a16:creationId xmlns:a16="http://schemas.microsoft.com/office/drawing/2014/main" id="{FD7B5BBE-B4B6-4520-CAD1-82022265D8B2}"/>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itle 1">
            <a:extLst>
              <a:ext uri="{FF2B5EF4-FFF2-40B4-BE49-F238E27FC236}">
                <a16:creationId xmlns:a16="http://schemas.microsoft.com/office/drawing/2014/main" id="{0427713B-B0B2-0F56-C717-C8451D4DA073}"/>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 slide about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[copy in email summary from Microsoft Copilot] and include an image appropriate for the medical industry.</a:t>
            </a:r>
          </a:p>
        </p:txBody>
      </p:sp>
      <p:sp>
        <p:nvSpPr>
          <p:cNvPr id="63" name="TextBox 62">
            <a:extLst>
              <a:ext uri="{FF2B5EF4-FFF2-40B4-BE49-F238E27FC236}">
                <a16:creationId xmlns:a16="http://schemas.microsoft.com/office/drawing/2014/main" id="{7E30452F-876F-3628-47F6-ADFA2963543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Summarize the meeting</a:t>
            </a:r>
          </a:p>
        </p:txBody>
      </p:sp>
      <p:sp>
        <p:nvSpPr>
          <p:cNvPr id="64" name="Text Placeholder 2">
            <a:extLst>
              <a:ext uri="{FF2B5EF4-FFF2-40B4-BE49-F238E27FC236}">
                <a16:creationId xmlns:a16="http://schemas.microsoft.com/office/drawing/2014/main" id="{8BCFE76E-C828-F500-6445-0B467488E2B3}"/>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meeting recap prompt Copilot in Teams</a:t>
            </a:r>
          </a:p>
        </p:txBody>
      </p:sp>
      <p:grpSp>
        <p:nvGrpSpPr>
          <p:cNvPr id="58" name="Group 57" descr="Logo of Microsoft Teams">
            <a:extLst>
              <a:ext uri="{FF2B5EF4-FFF2-40B4-BE49-F238E27FC236}">
                <a16:creationId xmlns:a16="http://schemas.microsoft.com/office/drawing/2014/main" id="{BEBE0F6F-16E8-A978-86BD-0A29E28394A1}"/>
              </a:ext>
              <a:ext uri="{C183D7F6-B498-43B3-948B-1728B52AA6E4}">
                <adec:decorative xmlns:adec="http://schemas.microsoft.com/office/drawing/2017/decorative" val="0"/>
              </a:ext>
            </a:extLst>
          </p:cNvPr>
          <p:cNvGrpSpPr>
            <a:grpSpLocks/>
          </p:cNvGrpSpPr>
          <p:nvPr/>
        </p:nvGrpSpPr>
        <p:grpSpPr>
          <a:xfrm>
            <a:off x="7372337" y="4028484"/>
            <a:ext cx="534544" cy="534544"/>
            <a:chOff x="3125234" y="13590476"/>
            <a:chExt cx="659280" cy="659280"/>
          </a:xfrm>
        </p:grpSpPr>
        <p:sp>
          <p:nvSpPr>
            <p:cNvPr id="59" name="Rounded Rectangle 56">
              <a:extLst>
                <a:ext uri="{FF2B5EF4-FFF2-40B4-BE49-F238E27FC236}">
                  <a16:creationId xmlns:a16="http://schemas.microsoft.com/office/drawing/2014/main" id="{9966B966-54C0-6047-704C-1A8E13592E2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E6C3AB40-9201-BC31-4253-D90E8B194B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9606" y="13694555"/>
              <a:ext cx="451120" cy="451118"/>
            </a:xfrm>
            <a:prstGeom prst="rect">
              <a:avLst/>
            </a:prstGeom>
          </p:spPr>
        </p:pic>
      </p:grpSp>
      <p:sp>
        <p:nvSpPr>
          <p:cNvPr id="68" name="Rectangle: Rounded Corners 6">
            <a:extLst>
              <a:ext uri="{FF2B5EF4-FFF2-40B4-BE49-F238E27FC236}">
                <a16:creationId xmlns:a16="http://schemas.microsoft.com/office/drawing/2014/main" id="{D6F7FCEE-EB2B-3669-15DE-66F1C02836EA}"/>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Title 1">
            <a:extLst>
              <a:ext uri="{FF2B5EF4-FFF2-40B4-BE49-F238E27FC236}">
                <a16:creationId xmlns:a16="http://schemas.microsoft.com/office/drawing/2014/main" id="{02B7DB50-9D13-C875-21DF-DB097EAB8DB2}"/>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meeting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list the action items discussed and their current status.</a:t>
            </a:r>
          </a:p>
        </p:txBody>
      </p:sp>
      <p:sp>
        <p:nvSpPr>
          <p:cNvPr id="70" name="TextBox 69">
            <a:extLst>
              <a:ext uri="{FF2B5EF4-FFF2-40B4-BE49-F238E27FC236}">
                <a16:creationId xmlns:a16="http://schemas.microsoft.com/office/drawing/2014/main" id="{31A12B41-CFC3-3576-5B82-8C2E99382925}"/>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the proposal</a:t>
            </a:r>
          </a:p>
        </p:txBody>
      </p:sp>
      <p:sp>
        <p:nvSpPr>
          <p:cNvPr id="71" name="Text Placeholder 2">
            <a:extLst>
              <a:ext uri="{FF2B5EF4-FFF2-40B4-BE49-F238E27FC236}">
                <a16:creationId xmlns:a16="http://schemas.microsoft.com/office/drawing/2014/main" id="{9071B72B-C8D0-0B00-CE6A-95F9493292C3}"/>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with a new document prompt Copilot</a:t>
            </a:r>
          </a:p>
        </p:txBody>
      </p:sp>
      <p:grpSp>
        <p:nvGrpSpPr>
          <p:cNvPr id="84" name="Group 83" descr="Logo of Microsoft Word">
            <a:extLst>
              <a:ext uri="{FF2B5EF4-FFF2-40B4-BE49-F238E27FC236}">
                <a16:creationId xmlns:a16="http://schemas.microsoft.com/office/drawing/2014/main" id="{DD8F540E-ADE9-702C-F2B1-CC1F5B9D2E38}"/>
              </a:ext>
              <a:ext uri="{C183D7F6-B498-43B3-948B-1728B52AA6E4}">
                <adec:decorative xmlns:adec="http://schemas.microsoft.com/office/drawing/2017/decorative" val="0"/>
              </a:ext>
            </a:extLst>
          </p:cNvPr>
          <p:cNvGrpSpPr>
            <a:grpSpLocks/>
          </p:cNvGrpSpPr>
          <p:nvPr/>
        </p:nvGrpSpPr>
        <p:grpSpPr>
          <a:xfrm>
            <a:off x="11118807" y="4026755"/>
            <a:ext cx="534543" cy="534543"/>
            <a:chOff x="5006422" y="10181153"/>
            <a:chExt cx="659280" cy="659280"/>
          </a:xfrm>
        </p:grpSpPr>
        <p:sp>
          <p:nvSpPr>
            <p:cNvPr id="88" name="Rounded Rectangle 46">
              <a:extLst>
                <a:ext uri="{FF2B5EF4-FFF2-40B4-BE49-F238E27FC236}">
                  <a16:creationId xmlns:a16="http://schemas.microsoft.com/office/drawing/2014/main" id="{7E26656D-975C-965E-4F52-CE943744183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45458FB4-B5D2-79D4-3CA2-2505862C5C9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279" t="26853" r="22699" b="26853"/>
            <a:stretch/>
          </p:blipFill>
          <p:spPr>
            <a:xfrm>
              <a:off x="5112857" y="10308272"/>
              <a:ext cx="446412" cy="405040"/>
            </a:xfrm>
            <a:prstGeom prst="rect">
              <a:avLst/>
            </a:prstGeom>
          </p:spPr>
        </p:pic>
      </p:grpSp>
      <p:sp>
        <p:nvSpPr>
          <p:cNvPr id="78" name="Rectangle: Rounded Corners 6">
            <a:extLst>
              <a:ext uri="{FF2B5EF4-FFF2-40B4-BE49-F238E27FC236}">
                <a16:creationId xmlns:a16="http://schemas.microsoft.com/office/drawing/2014/main" id="{FE6D964C-7D63-A39A-0628-7C97AC2FE2CF}"/>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2" name="Title 1">
            <a:extLst>
              <a:ext uri="{FF2B5EF4-FFF2-40B4-BE49-F238E27FC236}">
                <a16:creationId xmlns:a16="http://schemas.microsoft.com/office/drawing/2014/main" id="{73EA53D6-2B78-E340-98FF-DE04EBC46241}"/>
              </a:ext>
            </a:extLst>
          </p:cNvPr>
          <p:cNvSpPr txBox="1">
            <a:spLocks/>
          </p:cNvSpPr>
          <p:nvPr/>
        </p:nvSpPr>
        <p:spPr>
          <a:xfrm>
            <a:off x="8352613" y="5621319"/>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proposal based on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Contoso Sales Presentation.pptx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Sales Meeting Notes.docx.</a:t>
            </a:r>
          </a:p>
        </p:txBody>
      </p:sp>
    </p:spTree>
    <p:extLst>
      <p:ext uri="{BB962C8B-B14F-4D97-AF65-F5344CB8AC3E}">
        <p14:creationId xmlns:p14="http://schemas.microsoft.com/office/powerpoint/2010/main" val="25034432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202C65F-3341-DC8F-D825-3AC30F8A62D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 Sales Lead</a:t>
            </a:r>
          </a:p>
        </p:txBody>
      </p:sp>
      <p:pic>
        <p:nvPicPr>
          <p:cNvPr id="2" name="Picture 2" descr="Microsoft Copilot logo">
            <a:extLst>
              <a:ext uri="{FF2B5EF4-FFF2-40B4-BE49-F238E27FC236}">
                <a16:creationId xmlns:a16="http://schemas.microsoft.com/office/drawing/2014/main" id="{A525943C-DECB-B724-85C9-1E3825D47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Cassandra needs to prepare for her big pitch to Contoso so she summarizes the emails and chats from her main client. </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26504"/>
            <a:ext cx="2443118" cy="369332"/>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all of the emails and Teams chats in the past month from Contoso highlighting the primary asks and open items.</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8:15 AM</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Cassandra commands Copilot to create a message to confirm the meeting. </a:t>
            </a:r>
          </a:p>
        </p:txBody>
      </p:sp>
      <p:grpSp>
        <p:nvGrpSpPr>
          <p:cNvPr id="97" name="Group 96">
            <a:extLst>
              <a:ext uri="{FF2B5EF4-FFF2-40B4-BE49-F238E27FC236}">
                <a16:creationId xmlns:a16="http://schemas.microsoft.com/office/drawing/2014/main" id="{70FBE80E-AF26-9601-55E5-9A751EAA5C52}"/>
              </a:ext>
              <a:ext uri="{C183D7F6-B498-43B3-948B-1728B52AA6E4}">
                <adec:decorative xmlns:adec="http://schemas.microsoft.com/office/drawing/2017/decorative" val="1"/>
              </a:ext>
            </a:extLst>
          </p:cNvPr>
          <p:cNvGrpSpPr/>
          <p:nvPr/>
        </p:nvGrpSpPr>
        <p:grpSpPr>
          <a:xfrm>
            <a:off x="3417469" y="2375244"/>
            <a:ext cx="534543" cy="534543"/>
            <a:chOff x="12716387" y="5818028"/>
            <a:chExt cx="534543" cy="534543"/>
          </a:xfrm>
        </p:grpSpPr>
        <p:sp>
          <p:nvSpPr>
            <p:cNvPr id="101" name="Rounded Rectangle 46">
              <a:hlinkClick r:id="rId6"/>
              <a:extLst>
                <a:ext uri="{FF2B5EF4-FFF2-40B4-BE49-F238E27FC236}">
                  <a16:creationId xmlns:a16="http://schemas.microsoft.com/office/drawing/2014/main" id="{7ABDDF93-274E-A921-076B-7205FC7F56C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075" t="20075" r="20075" b="20075"/>
            <a:stretch/>
          </p:blipFill>
          <p:spPr>
            <a:xfrm>
              <a:off x="12734356" y="5882542"/>
              <a:ext cx="415190" cy="415188"/>
            </a:xfrm>
            <a:prstGeom prst="rect">
              <a:avLst/>
            </a:prstGeom>
          </p:spPr>
        </p:pic>
      </p:grpSp>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60182"/>
            <a:ext cx="2443118" cy="492443"/>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Draft an email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to confirm the meeting this afternoon. Highlight how excited we are to present the latest product updates and new pricing. Use a formal tone and keep the email concise.</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Cassandra received the latest financial numbers from her business planning lead. She uses Copilot to create some amazing charts to showcase the value of the offer.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p:nvPr/>
        </p:nvGrpSpPr>
        <p:grpSpPr>
          <a:xfrm>
            <a:off x="6246676"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9"/>
              <a:extLst>
                <a:ext uri="{FF2B5EF4-FFF2-40B4-BE49-F238E27FC236}">
                  <a16:creationId xmlns:a16="http://schemas.microsoft.com/office/drawing/2014/main" id="{FA3CCB9F-DBFB-B66B-66B4-2F230BD5320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12311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Show all data insights.</a:t>
            </a:r>
            <a:endPar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Cassandra puts the final touches on the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pitch presentation by adding a slide based on the summary of the annual report she had Copilot draft.</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1"/>
              <a:extLst>
                <a:ext uri="{FF2B5EF4-FFF2-40B4-BE49-F238E27FC236}">
                  <a16:creationId xmlns:a16="http://schemas.microsoft.com/office/drawing/2014/main" id="{6753667C-EA86-17A8-F20E-919F63EAEE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3760460A-47F0-E662-E87D-8D4529FB8386}"/>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slide</a:t>
            </a:r>
            <a:r>
              <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based on [copy in annual report summary]</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It's time for the pitch. Cassandra can focus on her presentation knowing Copilot is taking notes. She commands Copilot to list the questions asked so she can be sure everything gets answered during the call.</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13"/>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questions were asked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during the meeting that have not been answered?</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Cassandra has missed a few chats during the day. She sees that her team has been discussing a new product launch and commands Copilot to summarize the conversation to quickly catch up. </a:t>
            </a:r>
          </a:p>
        </p:txBody>
      </p:sp>
      <p:grpSp>
        <p:nvGrpSpPr>
          <p:cNvPr id="113" name="Group 112">
            <a:extLst>
              <a:ext uri="{FF2B5EF4-FFF2-40B4-BE49-F238E27FC236}">
                <a16:creationId xmlns:a16="http://schemas.microsoft.com/office/drawing/2014/main" id="{9076A5B6-D034-44BD-EBFF-1CF9E30EF430}"/>
              </a:ext>
              <a:ext uri="{C183D7F6-B498-43B3-948B-1728B52AA6E4}">
                <adec:decorative xmlns:adec="http://schemas.microsoft.com/office/drawing/2017/decorative" val="1"/>
              </a:ext>
            </a:extLst>
          </p:cNvPr>
          <p:cNvGrpSpPr/>
          <p:nvPr/>
        </p:nvGrpSpPr>
        <p:grpSpPr>
          <a:xfrm>
            <a:off x="588263" y="5003768"/>
            <a:ext cx="534543" cy="534543"/>
            <a:chOff x="4236994" y="8381781"/>
            <a:chExt cx="534543" cy="534543"/>
          </a:xfrm>
        </p:grpSpPr>
        <p:sp>
          <p:nvSpPr>
            <p:cNvPr id="114" name="Rounded Rectangle 46">
              <a:extLst>
                <a:ext uri="{FF2B5EF4-FFF2-40B4-BE49-F238E27FC236}">
                  <a16:creationId xmlns:a16="http://schemas.microsoft.com/office/drawing/2014/main" id="{767722FB-7B2A-8D3A-6B1F-AB00ADC3E85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6" descr="Microsoft Teams Logo, symbol, meaning, history, PNG">
              <a:hlinkClick r:id="rId13"/>
              <a:extLst>
                <a:ext uri="{FF2B5EF4-FFF2-40B4-BE49-F238E27FC236}">
                  <a16:creationId xmlns:a16="http://schemas.microsoft.com/office/drawing/2014/main" id="{CC0B84BA-6869-4D70-8298-01FF6273373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chat</a:t>
            </a:r>
            <a:r>
              <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and make sure to include the key points and who made them.</a:t>
            </a:r>
          </a:p>
        </p:txBody>
      </p:sp>
      <p:pic>
        <p:nvPicPr>
          <p:cNvPr id="83" name="Picture 82" descr="Portrait of Cas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a:extLst>
              <a:ext uri="{28A0092B-C50C-407E-A947-70E740481C1C}">
                <a14:useLocalDpi xmlns:a14="http://schemas.microsoft.com/office/drawing/2010/main" val="0"/>
              </a:ext>
            </a:extLst>
          </a:blip>
          <a:srcRect l="50101" t="16196" r="29491"/>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Cassandra is a sales lead at Contoso</a:t>
            </a:r>
            <a:endParaRPr kumimoji="0" lang="en-US" sz="1400" b="0" i="0" u="none" strike="noStrike" kern="1200" cap="none" spc="0" normalizeH="0" baseline="0" noProof="0">
              <a:ln>
                <a:noFill/>
              </a:ln>
              <a:solidFill>
                <a:prstClr val="white"/>
              </a:solidFill>
              <a:effectLst/>
              <a:uLnTx/>
              <a:uFillTx/>
              <a:latin typeface="Segoe UI Semibold"/>
              <a:ea typeface="+mn-ea"/>
              <a:cs typeface="Segoe UI"/>
            </a:endParaRPr>
          </a:p>
        </p:txBody>
      </p:sp>
    </p:spTree>
    <p:extLst>
      <p:ext uri="{BB962C8B-B14F-4D97-AF65-F5344CB8AC3E}">
        <p14:creationId xmlns:p14="http://schemas.microsoft.com/office/powerpoint/2010/main" val="195815046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459504"/>
            <a:ext cx="5420650" cy="1938992"/>
          </a:xfrm>
        </p:spPr>
        <p:txBody>
          <a:bodyPr/>
          <a:lstStyle/>
          <a:p>
            <a:pPr algn="ctr"/>
            <a:r>
              <a:rPr lang="en-US" sz="4200">
                <a:gradFill flip="none">
                  <a:gsLst>
                    <a:gs pos="0">
                      <a:srgbClr val="3E76D4"/>
                    </a:gs>
                    <a:gs pos="50000">
                      <a:srgbClr val="8661C5"/>
                    </a:gs>
                    <a:gs pos="100000">
                      <a:srgbClr val="C73ECC"/>
                    </a:gs>
                  </a:gsLst>
                  <a:lin ang="2700000" scaled="1"/>
                  <a:tileRect/>
                </a:gradFill>
                <a:latin typeface="Segoe UI Semibold"/>
                <a:cs typeface="Segoe UI"/>
              </a:rPr>
              <a:t>Copilot for Microsoft 365 </a:t>
            </a:r>
            <a:br>
              <a:rPr lang="en-US" sz="4200" dirty="0"/>
            </a:br>
            <a:r>
              <a:rPr lang="en-US" sz="4200">
                <a:cs typeface="Segoe UI"/>
              </a:rPr>
              <a:t>AI for Marketing</a:t>
            </a:r>
            <a:endParaRPr lang="en-US">
              <a:cs typeface="Segoe UI"/>
            </a:endParaRPr>
          </a:p>
        </p:txBody>
      </p:sp>
      <p:pic>
        <p:nvPicPr>
          <p:cNvPr id="2" name="Picture 2" descr="Microsoft Copilot logo">
            <a:extLst>
              <a:ext uri="{FF2B5EF4-FFF2-40B4-BE49-F238E27FC236}">
                <a16:creationId xmlns:a16="http://schemas.microsoft.com/office/drawing/2014/main" id="{47DB4199-7EF2-1894-5387-B4BD7BDE2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9" t="22908" r="11867" b="19274"/>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03885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3E18-1DF5-1345-6FB1-A22E8CF3B374}"/>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DFF2152-5DFB-EE9B-B6CD-B68AAABB6000}"/>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56BC5527-CD6C-E821-E9DE-F5A9322B3BC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No one needs to start from scratch</a:t>
            </a:r>
          </a:p>
        </p:txBody>
      </p:sp>
      <p:sp>
        <p:nvSpPr>
          <p:cNvPr id="4" name="TextBox 3">
            <a:extLst>
              <a:ext uri="{FF2B5EF4-FFF2-40B4-BE49-F238E27FC236}">
                <a16:creationId xmlns:a16="http://schemas.microsoft.com/office/drawing/2014/main" id="{3E2F63C6-0A45-AC29-CF06-D228B0518C9F}"/>
              </a:ext>
            </a:extLst>
          </p:cNvPr>
          <p:cNvSpPr txBox="1"/>
          <p:nvPr/>
        </p:nvSpPr>
        <p:spPr>
          <a:xfrm>
            <a:off x="2112865" y="2924282"/>
            <a:ext cx="7966269" cy="1354217"/>
          </a:xfrm>
          <a:prstGeom prst="rect">
            <a:avLst/>
          </a:prstGeom>
        </p:spPr>
        <p:txBody>
          <a:bodyPr wrap="square" lIns="0" tIns="0" rIns="0" bIns="0" anchor="ctr">
            <a:spAutoFit/>
          </a:bodyPr>
          <a:lstStyle/>
          <a:p>
            <a:pPr algn="ctr">
              <a:spcBef>
                <a:spcPts val="3600"/>
              </a:spcBef>
              <a:defRPr/>
            </a:pPr>
            <a:r>
              <a:rPr lang="en-US" sz="6000">
                <a:ln w="3175">
                  <a:noFill/>
                </a:ln>
                <a:gradFill>
                  <a:gsLst>
                    <a:gs pos="33000">
                      <a:srgbClr val="1F78D4"/>
                    </a:gs>
                    <a:gs pos="81000">
                      <a:srgbClr val="8678D6"/>
                    </a:gs>
                  </a:gsLst>
                  <a:lin ang="2700000" scaled="1"/>
                </a:gradFill>
                <a:latin typeface="Segoe UI Semibold"/>
              </a:rPr>
              <a:t>73</a:t>
            </a: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of people </a:t>
            </a:r>
            <a:br>
              <a:rPr lang="en-US" sz="2800" b="0" i="0" u="none" strike="noStrike" kern="1200" cap="none" spc="0" normalizeH="0" baseline="0" noProof="0">
                <a:ln w="3175">
                  <a:noFill/>
                </a:ln>
                <a:effectLst/>
                <a:uLnTx/>
                <a:uFillTx/>
                <a:latin typeface="Segoe UI Semibold"/>
                <a:ea typeface="+mj-lt"/>
                <a:cs typeface="Segoe UI" pitchFamily="34" charset="0"/>
              </a:rPr>
            </a:br>
            <a:r>
              <a:rPr kumimoji="0" lang="en-US" sz="2800" b="0" i="0" u="none" strike="noStrike" kern="1200" cap="none" spc="0" normalizeH="0" baseline="0" noProof="0">
                <a:ln>
                  <a:noFill/>
                </a:ln>
                <a:solidFill>
                  <a:prstClr val="black"/>
                </a:solidFill>
                <a:effectLst/>
                <a:uLnTx/>
                <a:uFillTx/>
                <a:latin typeface="Segoe UI"/>
                <a:ea typeface="+mj-lt"/>
                <a:cs typeface="Segoe UI"/>
              </a:rPr>
              <a:t>are </a:t>
            </a:r>
            <a:r>
              <a:rPr lang="en-US" sz="2800">
                <a:solidFill>
                  <a:prstClr val="black"/>
                </a:solidFill>
                <a:latin typeface="Segoe UI"/>
                <a:ea typeface="+mj-lt"/>
                <a:cs typeface="Segoe UI"/>
              </a:rPr>
              <a:t>comfortable using AI for creative work</a:t>
            </a:r>
            <a:endParaRPr lang="en-US" sz="2800" b="0" i="0" u="none" strike="noStrike" kern="1200" cap="none" spc="0" normalizeH="0" baseline="0" noProof="0">
              <a:ln>
                <a:noFill/>
              </a:ln>
              <a:solidFill>
                <a:prstClr val="black"/>
              </a:solidFill>
              <a:effectLst/>
              <a:uLnTx/>
              <a:uFillTx/>
              <a:latin typeface="Segoe UI"/>
              <a:cs typeface="Segoe UI"/>
            </a:endParaRPr>
          </a:p>
        </p:txBody>
      </p:sp>
      <p:sp>
        <p:nvSpPr>
          <p:cNvPr id="7" name="TextBox 6">
            <a:extLst>
              <a:ext uri="{FF2B5EF4-FFF2-40B4-BE49-F238E27FC236}">
                <a16:creationId xmlns:a16="http://schemas.microsoft.com/office/drawing/2014/main" id="{18E6A1D0-10B8-1C7A-C13F-6E969C009126}"/>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28405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5248A115-E826-5085-2A7F-90D76DAA34DC}"/>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24" name="Group 123">
              <a:extLst>
                <a:ext uri="{FF2B5EF4-FFF2-40B4-BE49-F238E27FC236}">
                  <a16:creationId xmlns:a16="http://schemas.microsoft.com/office/drawing/2014/main" id="{C3DA62A7-3730-AD04-3962-54FC036F240F}"/>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5" name="Rectangle: Single Corner Rounded 54">
                <a:extLst>
                  <a:ext uri="{FF2B5EF4-FFF2-40B4-BE49-F238E27FC236}">
                    <a16:creationId xmlns:a16="http://schemas.microsoft.com/office/drawing/2014/main" id="{5222704A-38E9-E1DC-EAD1-3AFFD86DE34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154F2BD-D5BC-A00C-3E37-910331F3AA07}"/>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53" name="Picture 52">
                  <a:extLst>
                    <a:ext uri="{FF2B5EF4-FFF2-40B4-BE49-F238E27FC236}">
                      <a16:creationId xmlns:a16="http://schemas.microsoft.com/office/drawing/2014/main" id="{20EA3E61-4CC5-A5B8-04FA-EA5E4767CBC3}"/>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56" name="Rectangle: Top Corners Rounded 55">
                  <a:extLst>
                    <a:ext uri="{FF2B5EF4-FFF2-40B4-BE49-F238E27FC236}">
                      <a16:creationId xmlns:a16="http://schemas.microsoft.com/office/drawing/2014/main" id="{4FD35B47-94D2-4C32-2A14-368E35F43007}"/>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DED5E704-8A69-E536-7D01-4F6CB19FBDE8}"/>
                    </a:ext>
                  </a:extLst>
                </p:cNvPr>
                <p:cNvGrpSpPr/>
                <p:nvPr/>
              </p:nvGrpSpPr>
              <p:grpSpPr>
                <a:xfrm>
                  <a:off x="-2" y="1103972"/>
                  <a:ext cx="12205140" cy="4806944"/>
                  <a:chOff x="-2" y="1103972"/>
                  <a:chExt cx="12205140" cy="4806944"/>
                </a:xfrm>
              </p:grpSpPr>
              <p:sp>
                <p:nvSpPr>
                  <p:cNvPr id="77" name="Arrow: Bent 76">
                    <a:extLst>
                      <a:ext uri="{FF2B5EF4-FFF2-40B4-BE49-F238E27FC236}">
                        <a16:creationId xmlns:a16="http://schemas.microsoft.com/office/drawing/2014/main" id="{E33BF40B-95C5-868E-A856-FAB89049F16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Arrow: Bent 77">
                    <a:extLst>
                      <a:ext uri="{FF2B5EF4-FFF2-40B4-BE49-F238E27FC236}">
                        <a16:creationId xmlns:a16="http://schemas.microsoft.com/office/drawing/2014/main" id="{A86D2EE7-078B-4656-BEA3-59B68BAFC8E9}"/>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8" name="Rectangle: Rounded Corners 6">
                  <a:extLst>
                    <a:ext uri="{FF2B5EF4-FFF2-40B4-BE49-F238E27FC236}">
                      <a16:creationId xmlns:a16="http://schemas.microsoft.com/office/drawing/2014/main" id="{20E2639F-BEC2-B4DD-4451-92BB2BB12CF7}"/>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7" name="Straight Connector 66">
                  <a:extLst>
                    <a:ext uri="{FF2B5EF4-FFF2-40B4-BE49-F238E27FC236}">
                      <a16:creationId xmlns:a16="http://schemas.microsoft.com/office/drawing/2014/main" id="{31F453C0-C7A8-5B88-4200-015184D4C457}"/>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F2E38D-B911-9B59-BBBB-663B167236E1}"/>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F1F735-4E9D-F5EB-B96B-07E73873226D}"/>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6A28BA-BBC1-D41C-5A10-14AD23AB0BE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3F0D55-1427-6A74-765F-306BA1D82965}"/>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6B29C2-1139-DF12-99CF-91CD4D81460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17090B-9ABC-922F-4D63-DE2BE57DD3A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C702C7-3A37-00C4-B308-E46A7798F3D8}"/>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52EBB-31A3-8FAE-1510-F6D7AB0795DC}"/>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29D0AB-91A5-F4DF-CD6F-286DD2D05362}"/>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Connector 120">
              <a:extLst>
                <a:ext uri="{FF2B5EF4-FFF2-40B4-BE49-F238E27FC236}">
                  <a16:creationId xmlns:a16="http://schemas.microsoft.com/office/drawing/2014/main" id="{E5B77CAC-573C-FC69-D851-1AE9746CA640}"/>
                </a:ext>
                <a:ext uri="{C183D7F6-B498-43B3-948B-1728B52AA6E4}">
                  <adec:decorative xmlns:adec="http://schemas.microsoft.com/office/drawing/2017/decorative" val="1"/>
                </a:ext>
              </a:extLst>
            </p:cNvPr>
            <p:cNvCxnSpPr>
              <a:cxnSpLocks/>
            </p:cNvCxnSpPr>
            <p:nvPr/>
          </p:nvCxnSpPr>
          <p:spPr>
            <a:xfrm>
              <a:off x="763919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97A8A9-BCA6-B0C5-3ED0-046E52E16B21}"/>
                </a:ext>
                <a:ext uri="{C183D7F6-B498-43B3-948B-1728B52AA6E4}">
                  <adec:decorative xmlns:adec="http://schemas.microsoft.com/office/drawing/2017/decorative" val="1"/>
                </a:ext>
              </a:extLst>
            </p:cNvPr>
            <p:cNvCxnSpPr>
              <a:cxnSpLocks/>
            </p:cNvCxnSpPr>
            <p:nvPr/>
          </p:nvCxnSpPr>
          <p:spPr>
            <a:xfrm>
              <a:off x="10172982"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Create a marketing pitch in record time</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2" name="Picture 2" descr="Microsoft Copilot logo">
            <a:extLst>
              <a:ext uri="{FF2B5EF4-FFF2-40B4-BE49-F238E27FC236}">
                <a16:creationId xmlns:a16="http://schemas.microsoft.com/office/drawing/2014/main" id="{AFC6726F-8D8A-F5C0-DD85-721A1B74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B457D16C-C53A-D400-CC26-60589A62F2E2}"/>
              </a:ext>
            </a:extLst>
          </p:cNvPr>
          <p:cNvSpPr txBox="1"/>
          <p:nvPr/>
        </p:nvSpPr>
        <p:spPr>
          <a:xfrm>
            <a:off x="588963" y="1524000"/>
            <a:ext cx="2814637" cy="1969770"/>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From developing strategic marketing plans, to collaborating with other teams, to composing copy, Copilot works alongside marketing teams, so they can focus on turning ideas into qualified revenue opportunities. ​</a:t>
            </a:r>
          </a:p>
        </p:txBody>
      </p:sp>
      <p:grpSp>
        <p:nvGrpSpPr>
          <p:cNvPr id="18" name="Group 17">
            <a:extLst>
              <a:ext uri="{FF2B5EF4-FFF2-40B4-BE49-F238E27FC236}">
                <a16:creationId xmlns:a16="http://schemas.microsoft.com/office/drawing/2014/main" id="{EA75DD64-883C-8750-831F-3680D4A9A230}"/>
              </a:ext>
              <a:ext uri="{C183D7F6-B498-43B3-948B-1728B52AA6E4}">
                <adec:decorative xmlns:adec="http://schemas.microsoft.com/office/drawing/2017/decorative" val="1"/>
              </a:ext>
            </a:extLst>
          </p:cNvPr>
          <p:cNvGrpSpPr>
            <a:grpSpLocks/>
          </p:cNvGrpSpPr>
          <p:nvPr/>
        </p:nvGrpSpPr>
        <p:grpSpPr>
          <a:xfrm>
            <a:off x="4173992" y="1313320"/>
            <a:ext cx="534543" cy="534543"/>
            <a:chOff x="12778532" y="5665565"/>
            <a:chExt cx="534543" cy="534543"/>
          </a:xfrm>
        </p:grpSpPr>
        <p:sp>
          <p:nvSpPr>
            <p:cNvPr id="19" name="Rounded Rectangle 46">
              <a:hlinkClick r:id="rId6"/>
              <a:extLst>
                <a:ext uri="{FF2B5EF4-FFF2-40B4-BE49-F238E27FC236}">
                  <a16:creationId xmlns:a16="http://schemas.microsoft.com/office/drawing/2014/main" id="{0BC8EE56-6457-80EF-D354-54D2899EF9A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2" descr="A picture containing graphics, logo, symbol, electric blue&#10;&#10;Description automatically generated">
              <a:hlinkClick r:id="rId6"/>
              <a:extLst>
                <a:ext uri="{FF2B5EF4-FFF2-40B4-BE49-F238E27FC236}">
                  <a16:creationId xmlns:a16="http://schemas.microsoft.com/office/drawing/2014/main" id="{85A06128-B1EA-BBB6-976C-30E2BBD40A27}"/>
                </a:ext>
              </a:extLst>
            </p:cNvPr>
            <p:cNvPicPr>
              <a:picLocks noChangeAspect="1"/>
            </p:cNvPicPr>
            <p:nvPr/>
          </p:nvPicPr>
          <p:blipFill>
            <a:blip r:embed="rId7"/>
            <a:stretch>
              <a:fillRect/>
            </a:stretch>
          </p:blipFill>
          <p:spPr>
            <a:xfrm>
              <a:off x="12870088" y="5768479"/>
              <a:ext cx="382583" cy="371252"/>
            </a:xfrm>
            <a:prstGeom prst="rect">
              <a:avLst/>
            </a:prstGeom>
          </p:spPr>
        </p:pic>
      </p:grpSp>
      <p:sp>
        <p:nvSpPr>
          <p:cNvPr id="85" name="TextBox 84">
            <a:extLst>
              <a:ext uri="{FF2B5EF4-FFF2-40B4-BE49-F238E27FC236}">
                <a16:creationId xmlns:a16="http://schemas.microsoft.com/office/drawing/2014/main" id="{099B3905-7EC1-AD19-BC29-83D17923BF1E}"/>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a:defRPr/>
            </a:pPr>
            <a:r>
              <a:rPr lang="en-US">
                <a:solidFill>
                  <a:prstClr val="black"/>
                </a:solidFill>
                <a:latin typeface="Segoe UI Semibold"/>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86" name="TextBox 85">
            <a:extLst>
              <a:ext uri="{FF2B5EF4-FFF2-40B4-BE49-F238E27FC236}">
                <a16:creationId xmlns:a16="http://schemas.microsoft.com/office/drawing/2014/main" id="{7885ACFF-E554-4A07-2F72-FFB76D0BA631}"/>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defTabSz="914367">
              <a:spcAft>
                <a:spcPts val="1364"/>
              </a:spcAft>
              <a:defRPr/>
            </a:pPr>
            <a:r>
              <a:rPr kumimoji="0" lang="en-US" sz="1100" b="0" i="0" u="none" strike="noStrike" kern="1200" cap="none" spc="0" normalizeH="0" baseline="0" noProof="0">
                <a:ln>
                  <a:noFill/>
                </a:ln>
                <a:solidFill>
                  <a:prstClr val="black"/>
                </a:solidFill>
                <a:effectLst/>
                <a:uLnTx/>
                <a:uFillTx/>
                <a:latin typeface="Segoe UI"/>
                <a:ea typeface="+mn-ea"/>
                <a:cs typeface="+mn-cs"/>
              </a:rPr>
              <a:t>Utilize </a:t>
            </a:r>
            <a:r>
              <a:rPr lang="en-US" sz="1100">
                <a:solidFill>
                  <a:prstClr val="black"/>
                </a:solidFill>
                <a:latin typeface="Segoe UI"/>
              </a:rPr>
              <a:t>Microsoft Copilot</a:t>
            </a:r>
            <a:r>
              <a:rPr kumimoji="0" lang="en-US" sz="1100" b="0" i="0" u="none" strike="noStrike" kern="1200" cap="none" spc="0" normalizeH="0" baseline="0" noProof="0">
                <a:ln>
                  <a:noFill/>
                </a:ln>
                <a:solidFill>
                  <a:prstClr val="black"/>
                </a:solidFill>
                <a:effectLst/>
                <a:uLnTx/>
                <a:uFillTx/>
                <a:latin typeface="Segoe UI"/>
                <a:ea typeface="+mn-ea"/>
                <a:cs typeface="+mn-cs"/>
              </a:rPr>
              <a:t> to discover market research data and understand </a:t>
            </a:r>
            <a:r>
              <a:rPr kumimoji="0" lang="en-US" sz="1100" b="0" i="0" u="none" strike="noStrike" kern="1200" cap="none" spc="0" normalizeH="0" baseline="0" noProof="0" dirty="0">
                <a:ln>
                  <a:noFill/>
                </a:ln>
                <a:solidFill>
                  <a:prstClr val="black"/>
                </a:solidFill>
                <a:effectLst/>
                <a:uLnTx/>
                <a:uFillTx/>
                <a:latin typeface="Segoe UI"/>
                <a:ea typeface="+mn-ea"/>
                <a:cs typeface="+mn-cs"/>
              </a:rPr>
              <a:t>the key competitive offerings in each targeted market.</a:t>
            </a:r>
          </a:p>
        </p:txBody>
      </p:sp>
      <p:grpSp>
        <p:nvGrpSpPr>
          <p:cNvPr id="32" name="Group 31">
            <a:extLst>
              <a:ext uri="{FF2B5EF4-FFF2-40B4-BE49-F238E27FC236}">
                <a16:creationId xmlns:a16="http://schemas.microsoft.com/office/drawing/2014/main" id="{46567ABD-EE3E-F973-DC4F-A85704CF760B}"/>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35" name="Rounded Rectangle 46">
              <a:extLst>
                <a:ext uri="{FF2B5EF4-FFF2-40B4-BE49-F238E27FC236}">
                  <a16:creationId xmlns:a16="http://schemas.microsoft.com/office/drawing/2014/main" id="{92505A31-4336-0BAB-67B0-6848377AF63C}"/>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8" descr="Microsoft Excel Logo - PNG and Vector - Logo Download">
              <a:hlinkClick r:id="rId8"/>
              <a:extLst>
                <a:ext uri="{FF2B5EF4-FFF2-40B4-BE49-F238E27FC236}">
                  <a16:creationId xmlns:a16="http://schemas.microsoft.com/office/drawing/2014/main" id="{A9FF715B-CB8F-DA56-DCA1-43A53A6932DE}"/>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F62B9145-0DD5-F1A8-B54F-C904D98719DB}"/>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91" name="TextBox 90">
            <a:extLst>
              <a:ext uri="{FF2B5EF4-FFF2-40B4-BE49-F238E27FC236}">
                <a16:creationId xmlns:a16="http://schemas.microsoft.com/office/drawing/2014/main" id="{00433390-517A-1182-BFE4-EC040548BEEC}"/>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trends and outliers in the latest market research to identify which markets to target with promotions.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7" name="Group 46">
            <a:extLst>
              <a:ext uri="{FF2B5EF4-FFF2-40B4-BE49-F238E27FC236}">
                <a16:creationId xmlns:a16="http://schemas.microsoft.com/office/drawing/2014/main" id="{EBD1ACF0-A3D7-CEEE-5793-E75679F1B514}"/>
              </a:ext>
              <a:ext uri="{C183D7F6-B498-43B3-948B-1728B52AA6E4}">
                <adec:decorative xmlns:adec="http://schemas.microsoft.com/office/drawing/2017/decorative" val="1"/>
              </a:ext>
            </a:extLst>
          </p:cNvPr>
          <p:cNvGrpSpPr>
            <a:grpSpLocks/>
          </p:cNvGrpSpPr>
          <p:nvPr/>
        </p:nvGrpSpPr>
        <p:grpSpPr>
          <a:xfrm>
            <a:off x="4173992" y="2855630"/>
            <a:ext cx="534543" cy="534543"/>
            <a:chOff x="1047176" y="8381781"/>
            <a:chExt cx="534543" cy="534543"/>
          </a:xfrm>
        </p:grpSpPr>
        <p:sp>
          <p:nvSpPr>
            <p:cNvPr id="49" name="server_2" title="Icon of a server with a padlock in the lower right corner">
              <a:extLst>
                <a:ext uri="{FF2B5EF4-FFF2-40B4-BE49-F238E27FC236}">
                  <a16:creationId xmlns:a16="http://schemas.microsoft.com/office/drawing/2014/main" id="{D8327EDC-073F-C508-1E3A-317C4DF18F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Rounded Rectangle 46">
              <a:extLst>
                <a:ext uri="{FF2B5EF4-FFF2-40B4-BE49-F238E27FC236}">
                  <a16:creationId xmlns:a16="http://schemas.microsoft.com/office/drawing/2014/main" id="{65180C12-70E9-6A2C-1470-5B66416D0B7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10" descr="Microsoft Word Logo - PNG and Vector - Logo Download">
              <a:hlinkClick r:id="rId10"/>
              <a:extLst>
                <a:ext uri="{FF2B5EF4-FFF2-40B4-BE49-F238E27FC236}">
                  <a16:creationId xmlns:a16="http://schemas.microsoft.com/office/drawing/2014/main" id="{9F56BE5A-CAA6-F7A5-54E3-19D50EADB52F}"/>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a:extLst>
              <a:ext uri="{FF2B5EF4-FFF2-40B4-BE49-F238E27FC236}">
                <a16:creationId xmlns:a16="http://schemas.microsoft.com/office/drawing/2014/main" id="{C9BC299E-8F69-D4B9-A367-C5FF7E343375}"/>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96" name="TextBox 95">
            <a:extLst>
              <a:ext uri="{FF2B5EF4-FFF2-40B4-BE49-F238E27FC236}">
                <a16:creationId xmlns:a16="http://schemas.microsoft.com/office/drawing/2014/main" id="{C166612E-190F-571F-4995-9CB610CB8B0B}"/>
              </a:ext>
              <a:ext uri="{C183D7F6-B498-43B3-948B-1728B52AA6E4}">
                <adec:decorative xmlns:adec="http://schemas.microsoft.com/office/drawing/2017/decorative" val="0"/>
              </a:ext>
            </a:extLst>
          </p:cNvPr>
          <p:cNvSpPr txBox="1"/>
          <p:nvPr/>
        </p:nvSpPr>
        <p:spPr>
          <a:xfrm>
            <a:off x="6756400" y="3038262"/>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Command Copilot to draft a targeted promotion plan with suggested taglines.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2"/>
              <a:extLst>
                <a:ext uri="{FF2B5EF4-FFF2-40B4-BE49-F238E27FC236}">
                  <a16:creationId xmlns:a16="http://schemas.microsoft.com/office/drawing/2014/main" id="{DF04E3E2-E395-834D-4E81-1742E65DA1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A62E2E83-7653-45CA-B4D3-02734C5141A8}"/>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1" name="TextBox 100">
            <a:extLst>
              <a:ext uri="{FF2B5EF4-FFF2-40B4-BE49-F238E27FC236}">
                <a16:creationId xmlns:a16="http://schemas.microsoft.com/office/drawing/2014/main" id="{893B49E0-36CD-CD50-8090-360D5D2132E2}"/>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pitch deck for the product using the design documentation from engineering.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4" name="Group 1023">
            <a:extLst>
              <a:ext uri="{FF2B5EF4-FFF2-40B4-BE49-F238E27FC236}">
                <a16:creationId xmlns:a16="http://schemas.microsoft.com/office/drawing/2014/main" id="{4F9D16AE-AFC3-A046-9A27-FFA44E0928C4}"/>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5" name="Rounded Rectangle 46">
              <a:hlinkClick r:id="rId14"/>
              <a:extLst>
                <a:ext uri="{FF2B5EF4-FFF2-40B4-BE49-F238E27FC236}">
                  <a16:creationId xmlns:a16="http://schemas.microsoft.com/office/drawing/2014/main" id="{C13A6CC3-F990-16FA-2C24-F97E6596835F}"/>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Graphic 1025">
              <a:extLst>
                <a:ext uri="{FF2B5EF4-FFF2-40B4-BE49-F238E27FC236}">
                  <a16:creationId xmlns:a16="http://schemas.microsoft.com/office/drawing/2014/main" id="{57FF81C4-B505-EFFB-4EB8-0AAC76C90E96}"/>
                </a:ext>
                <a:ext uri="{C183D7F6-B498-43B3-948B-1728B52AA6E4}">
                  <adec:decorative xmlns:adec="http://schemas.microsoft.com/office/drawing/2017/decorative" val="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743" t="23563" r="22168" b="22190"/>
            <a:stretch/>
          </p:blipFill>
          <p:spPr>
            <a:xfrm>
              <a:off x="12799509" y="5897137"/>
              <a:ext cx="368300" cy="376326"/>
            </a:xfrm>
            <a:prstGeom prst="rect">
              <a:avLst/>
            </a:prstGeom>
          </p:spPr>
        </p:pic>
      </p:grpSp>
      <p:sp>
        <p:nvSpPr>
          <p:cNvPr id="105" name="TextBox 104">
            <a:extLst>
              <a:ext uri="{FF2B5EF4-FFF2-40B4-BE49-F238E27FC236}">
                <a16:creationId xmlns:a16="http://schemas.microsoft.com/office/drawing/2014/main" id="{D519E61B-68E3-EB18-9E71-6C5FA7D9829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 name="TextBox 105">
            <a:extLst>
              <a:ext uri="{FF2B5EF4-FFF2-40B4-BE49-F238E27FC236}">
                <a16:creationId xmlns:a16="http://schemas.microsoft.com/office/drawing/2014/main" id="{1DA1B568-3696-6911-3613-7FD310E7BE52}"/>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Create a promotional email using the product tagline and some bulleted items from the promotional plan.</a:t>
            </a:r>
          </a:p>
        </p:txBody>
      </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a:grpSpLocks/>
          </p:cNvGrpSpPr>
          <p:nvPr/>
        </p:nvGrpSpPr>
        <p:grpSpPr>
          <a:xfrm>
            <a:off x="4173992" y="5169093"/>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7"/>
              <a:extLst>
                <a:ext uri="{FF2B5EF4-FFF2-40B4-BE49-F238E27FC236}">
                  <a16:creationId xmlns:a16="http://schemas.microsoft.com/office/drawing/2014/main" id="{7AFF613E-BE21-4995-D34C-15C1A4248D87}"/>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396C4A0D-AC62-644C-8A85-F82E8936F8F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15" name="TextBox 114">
            <a:extLst>
              <a:ext uri="{FF2B5EF4-FFF2-40B4-BE49-F238E27FC236}">
                <a16:creationId xmlns:a16="http://schemas.microsoft.com/office/drawing/2014/main" id="{84A6ECA4-8477-58F6-882E-BD8A6D076FDB}"/>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Command Copilot to create a series of social media posts based on the marketing content.</a:t>
            </a:r>
          </a:p>
        </p:txBody>
      </p:sp>
      <p:sp>
        <p:nvSpPr>
          <p:cNvPr id="116" name="TextBox 115">
            <a:extLst>
              <a:ext uri="{FF2B5EF4-FFF2-40B4-BE49-F238E27FC236}">
                <a16:creationId xmlns:a16="http://schemas.microsoft.com/office/drawing/2014/main" id="{641C179F-0920-C3EB-6467-06140B149112}"/>
              </a:ext>
            </a:extLst>
          </p:cNvPr>
          <p:cNvSpPr txBox="1"/>
          <p:nvPr/>
        </p:nvSpPr>
        <p:spPr>
          <a:xfrm>
            <a:off x="5473700" y="6184399"/>
            <a:ext cx="2051476"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9">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7" name="TextBox 116">
            <a:extLst>
              <a:ext uri="{FF2B5EF4-FFF2-40B4-BE49-F238E27FC236}">
                <a16:creationId xmlns:a16="http://schemas.microsoft.com/office/drawing/2014/main" id="{82E5E4B1-ED0F-C1E1-691D-19F876C38902}"/>
              </a:ext>
            </a:extLst>
          </p:cNvPr>
          <p:cNvSpPr txBox="1"/>
          <p:nvPr/>
        </p:nvSpPr>
        <p:spPr>
          <a:xfrm>
            <a:off x="7753212" y="6184399"/>
            <a:ext cx="2305752"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18" name="TextBox 117">
            <a:extLst>
              <a:ext uri="{FF2B5EF4-FFF2-40B4-BE49-F238E27FC236}">
                <a16:creationId xmlns:a16="http://schemas.microsoft.com/office/drawing/2014/main" id="{EE8B7482-2184-2401-B809-0A14A26F72CD}"/>
              </a:ext>
            </a:extLst>
          </p:cNvPr>
          <p:cNvSpPr txBox="1"/>
          <p:nvPr/>
        </p:nvSpPr>
        <p:spPr>
          <a:xfrm>
            <a:off x="10287000" y="6185136"/>
            <a:ext cx="12568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1">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19" name="TextBox 118">
            <a:extLst>
              <a:ext uri="{FF2B5EF4-FFF2-40B4-BE49-F238E27FC236}">
                <a16:creationId xmlns:a16="http://schemas.microsoft.com/office/drawing/2014/main" id="{9AAE94E3-73F8-6FC4-3057-39D5226303FC}"/>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Microsoft </a:t>
            </a:r>
            <a:r>
              <a:rPr kumimoji="0" lang="en-US" sz="900" b="0" i="0" u="none" strike="noStrike" kern="1200" cap="none" spc="0" normalizeH="0" baseline="0" noProof="0" err="1">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WorkLab</a:t>
            </a:r>
            <a:r>
              <a:rPr kumimoji="0" lang="en-US" sz="900" b="0" i="0" u="none" strike="noStrike" kern="1200" cap="none" spc="0"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sp>
        <p:nvSpPr>
          <p:cNvPr id="120" name="Title 37">
            <a:extLst>
              <a:ext uri="{FF2B5EF4-FFF2-40B4-BE49-F238E27FC236}">
                <a16:creationId xmlns:a16="http://schemas.microsoft.com/office/drawing/2014/main" id="{F2CE863C-84E2-1FE9-69A0-79EE341F6BFC}"/>
              </a:ext>
            </a:extLst>
          </p:cNvPr>
          <p:cNvSpPr txBox="1">
            <a:spLocks/>
          </p:cNvSpPr>
          <p:nvPr/>
        </p:nvSpPr>
        <p:spPr>
          <a:xfrm>
            <a:off x="4140200" y="6115804"/>
            <a:ext cx="1231900" cy="306467"/>
          </a:xfrm>
          <a:prstGeom prst="roundRect">
            <a:avLst>
              <a:gd name="adj" fmla="val 16848"/>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b="0" i="0" u="none" strike="noStrike" cap="none" spc="0" normalizeH="0" baseline="0">
                <a:ln>
                  <a:noFill/>
                </a:ln>
                <a:gradFill>
                  <a:gsLst>
                    <a:gs pos="0">
                      <a:srgbClr val="FFFFFF"/>
                    </a:gs>
                    <a:gs pos="100000">
                      <a:srgbClr val="FFFFFF"/>
                    </a:gs>
                  </a:gsLst>
                  <a:lin ang="5400000" scaled="0"/>
                </a:gradFill>
                <a:effectLst/>
                <a:uLnTx/>
                <a:uFillTx/>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Segoe UI" pitchFamily="34" charset="0"/>
              </a:rPr>
              <a:t>Learn more</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0"/>
              <a:extLst>
                <a:ext uri="{FF2B5EF4-FFF2-40B4-BE49-F238E27FC236}">
                  <a16:creationId xmlns:a16="http://schemas.microsoft.com/office/drawing/2014/main" id="{DAD8B5CB-A2C5-5A1C-E8BB-28ECB76446C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2"/>
              <a:extLst>
                <a:ext uri="{FF2B5EF4-FFF2-40B4-BE49-F238E27FC236}">
                  <a16:creationId xmlns:a16="http://schemas.microsoft.com/office/drawing/2014/main" id="{5F19379A-147E-0335-8BD4-1F1633180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2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4"/>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6"/>
              <a:extLst>
                <a:ext uri="{FF2B5EF4-FFF2-40B4-BE49-F238E27FC236}">
                  <a16:creationId xmlns:a16="http://schemas.microsoft.com/office/drawing/2014/main" id="{709545DF-9136-0108-A8F4-56F58FCE96A4}"/>
                </a:ext>
              </a:extLst>
            </p:cNvPr>
            <p:cNvPicPr>
              <a:picLocks noChangeAspect="1"/>
            </p:cNvPicPr>
            <p:nvPr/>
          </p:nvPicPr>
          <p:blipFill>
            <a:blip r:embed="rId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4D47009A-34C2-561B-563D-5E203D32BD8F}"/>
              </a:ext>
            </a:extLst>
          </p:cNvPr>
          <p:cNvSpPr txBox="1"/>
          <p:nvPr/>
        </p:nvSpPr>
        <p:spPr>
          <a:xfrm>
            <a:off x="159374" y="4542891"/>
            <a:ext cx="3255724" cy="984885"/>
          </a:xfrm>
          <a:prstGeom prst="rect">
            <a:avLst/>
          </a:prstGeom>
        </p:spPr>
        <p:txBody>
          <a:bodyPr wrap="square" lIns="0" tIns="0" rIns="0" bIns="0" anchor="ctr">
            <a:spAutoFit/>
          </a:bodyPr>
          <a:lstStyle/>
          <a:p>
            <a:pPr algn="ctr">
              <a:spcBef>
                <a:spcPts val="3600"/>
              </a:spcBef>
              <a:defRPr/>
            </a:pPr>
            <a:r>
              <a:rPr lang="en-US" sz="3600">
                <a:ln w="3175">
                  <a:noFill/>
                </a:ln>
                <a:gradFill>
                  <a:gsLst>
                    <a:gs pos="33000">
                      <a:srgbClr val="1F78D4"/>
                    </a:gs>
                    <a:gs pos="81000">
                      <a:srgbClr val="8678D6"/>
                    </a:gs>
                  </a:gsLst>
                  <a:lin ang="2700000" scaled="1"/>
                </a:gradFill>
                <a:latin typeface="Segoe UI Semibold"/>
              </a:rPr>
              <a:t>73</a:t>
            </a:r>
            <a: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of people </a:t>
            </a:r>
            <a:br>
              <a:rPr lang="en-US" sz="1400" b="0" i="0" u="none" strike="noStrike" kern="1200" cap="none" spc="0" normalizeH="0" baseline="0" noProof="0">
                <a:ln w="3175">
                  <a:noFill/>
                </a:ln>
                <a:effectLst/>
                <a:uLnTx/>
                <a:uFillTx/>
                <a:latin typeface="Segoe UI Semibold"/>
                <a:ea typeface="+mj-lt"/>
                <a:cs typeface="Segoe UI" pitchFamily="34" charset="0"/>
              </a:rPr>
            </a:br>
            <a:r>
              <a:rPr kumimoji="0" lang="en-US" sz="1400" b="0" i="0" u="none" strike="noStrike" kern="1200" cap="none" spc="0" normalizeH="0" baseline="0" noProof="0">
                <a:ln>
                  <a:noFill/>
                </a:ln>
                <a:solidFill>
                  <a:prstClr val="black"/>
                </a:solidFill>
                <a:effectLst/>
                <a:uLnTx/>
                <a:uFillTx/>
                <a:latin typeface="Segoe UI"/>
                <a:ea typeface="+mj-lt"/>
                <a:cs typeface="Segoe UI"/>
              </a:rPr>
              <a:t>are </a:t>
            </a:r>
            <a:r>
              <a:rPr lang="en-US" sz="1400">
                <a:solidFill>
                  <a:prstClr val="black"/>
                </a:solidFill>
                <a:latin typeface="Segoe UI"/>
                <a:ea typeface="+mj-lt"/>
                <a:cs typeface="Segoe UI"/>
              </a:rPr>
              <a:t>comfortable using AI </a:t>
            </a:r>
            <a:br>
              <a:rPr lang="en-US" sz="1400">
                <a:solidFill>
                  <a:prstClr val="black"/>
                </a:solidFill>
                <a:latin typeface="Segoe UI"/>
                <a:ea typeface="+mj-lt"/>
                <a:cs typeface="Segoe UI"/>
              </a:rPr>
            </a:br>
            <a:r>
              <a:rPr lang="en-US" sz="1400">
                <a:solidFill>
                  <a:prstClr val="black"/>
                </a:solidFill>
                <a:latin typeface="Segoe UI"/>
                <a:ea typeface="+mj-lt"/>
                <a:cs typeface="Segoe UI"/>
              </a:rPr>
              <a:t>for creative work</a:t>
            </a:r>
            <a:endParaRPr lang="en-US" sz="14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124814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Create a marketing pitch in record time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Microsoft Copilot logo">
            <a:extLst>
              <a:ext uri="{FF2B5EF4-FFF2-40B4-BE49-F238E27FC236}">
                <a16:creationId xmlns:a16="http://schemas.microsoft.com/office/drawing/2014/main" id="{BCE18766-2253-7BE3-BD09-F91C0E4CFA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5E83F56-7E93-22A8-F314-079284EDFCB8}"/>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5" name="Rectangle: Rounded Corners 6">
              <a:extLst>
                <a:ext uri="{FF2B5EF4-FFF2-40B4-BE49-F238E27FC236}">
                  <a16:creationId xmlns:a16="http://schemas.microsoft.com/office/drawing/2014/main" id="{65CF0D95-E888-6178-8669-9FADC5010DF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6">
              <a:extLst>
                <a:ext uri="{FF2B5EF4-FFF2-40B4-BE49-F238E27FC236}">
                  <a16:creationId xmlns:a16="http://schemas.microsoft.com/office/drawing/2014/main" id="{0B999341-8A71-5E66-7AD8-BBA627D99D26}"/>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1F38D617-E191-1F76-7E42-585EC3AC7367}"/>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3">
              <a:extLst>
                <a:ext uri="{FF2B5EF4-FFF2-40B4-BE49-F238E27FC236}">
                  <a16:creationId xmlns:a16="http://schemas.microsoft.com/office/drawing/2014/main" id="{9B604777-A2A3-6237-4BFF-44745EF0722D}"/>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3" name="Rectangle: Rounded Corners 6">
              <a:extLst>
                <a:ext uri="{FF2B5EF4-FFF2-40B4-BE49-F238E27FC236}">
                  <a16:creationId xmlns:a16="http://schemas.microsoft.com/office/drawing/2014/main" id="{CD23488D-540D-FFDA-813D-45263CCCBD4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BFE58DFC-45BA-1EB4-16E7-A1DCF7A1E85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7A4E09E8-235A-B968-DD3D-1B2DA7954ADB}"/>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AEF32C34-30FF-5B41-BF96-2ADE9D8DDF27}"/>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8" name="TextBox 27">
            <a:extLst>
              <a:ext uri="{FF2B5EF4-FFF2-40B4-BE49-F238E27FC236}">
                <a16:creationId xmlns:a16="http://schemas.microsoft.com/office/drawing/2014/main" id="{A3D50D4F-84CC-1F3E-9D9A-506A6D0B95B2}"/>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Discover market research</a:t>
            </a:r>
          </a:p>
        </p:txBody>
      </p:sp>
      <p:sp>
        <p:nvSpPr>
          <p:cNvPr id="31" name="Text Placeholder 2">
            <a:extLst>
              <a:ext uri="{FF2B5EF4-FFF2-40B4-BE49-F238E27FC236}">
                <a16:creationId xmlns:a16="http://schemas.microsoft.com/office/drawing/2014/main" id="{987F05FF-981B-92B3-F741-0E1A957DE4E1}"/>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 the Edge sidebar prompt </a:t>
            </a:r>
          </a:p>
        </p:txBody>
      </p:sp>
      <p:grpSp>
        <p:nvGrpSpPr>
          <p:cNvPr id="43" name="Group 42" descr="Bing logo">
            <a:extLst>
              <a:ext uri="{FF2B5EF4-FFF2-40B4-BE49-F238E27FC236}">
                <a16:creationId xmlns:a16="http://schemas.microsoft.com/office/drawing/2014/main" id="{26E3330D-07A6-BA8F-6084-4979584F2CDC}"/>
              </a:ext>
              <a:ext uri="{C183D7F6-B498-43B3-948B-1728B52AA6E4}">
                <adec:decorative xmlns:adec="http://schemas.microsoft.com/office/drawing/2017/decorative" val="0"/>
              </a:ext>
            </a:extLst>
          </p:cNvPr>
          <p:cNvGrpSpPr>
            <a:grpSpLocks/>
          </p:cNvGrpSpPr>
          <p:nvPr/>
        </p:nvGrpSpPr>
        <p:grpSpPr>
          <a:xfrm>
            <a:off x="3610468" y="1434678"/>
            <a:ext cx="534543" cy="534543"/>
            <a:chOff x="12778532" y="5665565"/>
            <a:chExt cx="534543" cy="534543"/>
          </a:xfrm>
        </p:grpSpPr>
        <p:sp>
          <p:nvSpPr>
            <p:cNvPr id="44" name="Rounded Rectangle 46">
              <a:hlinkClick r:id="rId4"/>
              <a:extLst>
                <a:ext uri="{FF2B5EF4-FFF2-40B4-BE49-F238E27FC236}">
                  <a16:creationId xmlns:a16="http://schemas.microsoft.com/office/drawing/2014/main" id="{C36440D6-3608-4EB0-08E5-A1C77561EC3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44" descr="A picture containing graphics, logo, symbol, electric blue&#10;&#10;Description automatically generated">
              <a:hlinkClick r:id="rId4"/>
              <a:extLst>
                <a:ext uri="{FF2B5EF4-FFF2-40B4-BE49-F238E27FC236}">
                  <a16:creationId xmlns:a16="http://schemas.microsoft.com/office/drawing/2014/main" id="{42754B5F-8516-4FE0-E926-6A425D15EBA5}"/>
                </a:ext>
              </a:extLst>
            </p:cNvPr>
            <p:cNvPicPr>
              <a:picLocks noChangeAspect="1"/>
            </p:cNvPicPr>
            <p:nvPr/>
          </p:nvPicPr>
          <p:blipFill>
            <a:blip r:embed="rId5"/>
            <a:stretch>
              <a:fillRect/>
            </a:stretch>
          </p:blipFill>
          <p:spPr>
            <a:xfrm>
              <a:off x="12870088" y="5768479"/>
              <a:ext cx="382583" cy="371252"/>
            </a:xfrm>
            <a:prstGeom prst="rect">
              <a:avLst/>
            </a:prstGeom>
          </p:spPr>
        </p:pic>
      </p:grpSp>
      <p:sp>
        <p:nvSpPr>
          <p:cNvPr id="38" name="Rectangle: Rounded Corners 6">
            <a:extLst>
              <a:ext uri="{FF2B5EF4-FFF2-40B4-BE49-F238E27FC236}">
                <a16:creationId xmlns:a16="http://schemas.microsoft.com/office/drawing/2014/main" id="{156A81FA-E6A1-4E39-8707-09CF51509CE9}"/>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8A0EA60-8561-051A-5769-3E65650B5F95}"/>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Give me the latest information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on the top five markets for new widgets and the key competitors in those markets with a description of their products.</a:t>
            </a:r>
          </a:p>
        </p:txBody>
      </p:sp>
      <p:sp>
        <p:nvSpPr>
          <p:cNvPr id="41" name="TextBox 40">
            <a:extLst>
              <a:ext uri="{FF2B5EF4-FFF2-40B4-BE49-F238E27FC236}">
                <a16:creationId xmlns:a16="http://schemas.microsoft.com/office/drawing/2014/main" id="{E629EFBD-E9DF-2FA3-9798-73A72F7D89B9}"/>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Discover market trends</a:t>
            </a:r>
          </a:p>
        </p:txBody>
      </p:sp>
      <p:sp>
        <p:nvSpPr>
          <p:cNvPr id="42" name="Text Placeholder 2">
            <a:extLst>
              <a:ext uri="{FF2B5EF4-FFF2-40B4-BE49-F238E27FC236}">
                <a16:creationId xmlns:a16="http://schemas.microsoft.com/office/drawing/2014/main" id="{8F3FE453-7765-D583-CAF7-940C1DCA41FB}"/>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Select the Show data insights prompt in Copilot </a:t>
            </a:r>
            <a:b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b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 Excel</a:t>
            </a:r>
          </a:p>
        </p:txBody>
      </p:sp>
      <p:grpSp>
        <p:nvGrpSpPr>
          <p:cNvPr id="80" name="Group 79" descr="Microsoft Excel logo">
            <a:extLst>
              <a:ext uri="{FF2B5EF4-FFF2-40B4-BE49-F238E27FC236}">
                <a16:creationId xmlns:a16="http://schemas.microsoft.com/office/drawing/2014/main" id="{0E1866B8-BEEC-BF23-7978-9C9326A66729}"/>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81" name="Rounded Rectangle 46">
              <a:extLst>
                <a:ext uri="{FF2B5EF4-FFF2-40B4-BE49-F238E27FC236}">
                  <a16:creationId xmlns:a16="http://schemas.microsoft.com/office/drawing/2014/main" id="{41C62BAD-B4F9-B648-5218-42D7A10EF7A1}"/>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8" descr="Microsoft Excel Logo - PNG and Vector - Logo Download">
              <a:hlinkClick r:id="rId6"/>
              <a:extLst>
                <a:ext uri="{FF2B5EF4-FFF2-40B4-BE49-F238E27FC236}">
                  <a16:creationId xmlns:a16="http://schemas.microsoft.com/office/drawing/2014/main" id="{863ADBEE-3DE3-ECAB-1AE6-DA729430AB9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6">
            <a:extLst>
              <a:ext uri="{FF2B5EF4-FFF2-40B4-BE49-F238E27FC236}">
                <a16:creationId xmlns:a16="http://schemas.microsoft.com/office/drawing/2014/main" id="{8AE234A8-1FB1-4D72-5AF5-00DDA7D151DC}"/>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Title 1">
            <a:extLst>
              <a:ext uri="{FF2B5EF4-FFF2-40B4-BE49-F238E27FC236}">
                <a16:creationId xmlns:a16="http://schemas.microsoft.com/office/drawing/2014/main" id="{ECDAD904-80DD-9A21-597C-2DF3F595B4E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Show data insights.</a:t>
            </a:r>
          </a:p>
        </p:txBody>
      </p:sp>
      <p:sp>
        <p:nvSpPr>
          <p:cNvPr id="48" name="TextBox 47">
            <a:extLst>
              <a:ext uri="{FF2B5EF4-FFF2-40B4-BE49-F238E27FC236}">
                <a16:creationId xmlns:a16="http://schemas.microsoft.com/office/drawing/2014/main" id="{CFADC257-69AD-3FFE-86CE-BAEC99BE797D}"/>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 promotion plan</a:t>
            </a:r>
          </a:p>
        </p:txBody>
      </p:sp>
      <p:sp>
        <p:nvSpPr>
          <p:cNvPr id="49" name="Text Placeholder 2">
            <a:extLst>
              <a:ext uri="{FF2B5EF4-FFF2-40B4-BE49-F238E27FC236}">
                <a16:creationId xmlns:a16="http://schemas.microsoft.com/office/drawing/2014/main" id="{1B8863FF-5E35-469A-8D98-B32140E73173}"/>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Prompt Copilot in Word</a:t>
            </a:r>
          </a:p>
        </p:txBody>
      </p:sp>
      <p:grpSp>
        <p:nvGrpSpPr>
          <p:cNvPr id="71" name="Group 70" descr="Microsoft Word Logo">
            <a:extLst>
              <a:ext uri="{FF2B5EF4-FFF2-40B4-BE49-F238E27FC236}">
                <a16:creationId xmlns:a16="http://schemas.microsoft.com/office/drawing/2014/main" id="{66376A04-21EE-4578-6C8D-9DD1537DEBF0}"/>
              </a:ext>
              <a:ext uri="{C183D7F6-B498-43B3-948B-1728B52AA6E4}">
                <adec:decorative xmlns:adec="http://schemas.microsoft.com/office/drawing/2017/decorative" val="0"/>
              </a:ext>
            </a:extLst>
          </p:cNvPr>
          <p:cNvGrpSpPr>
            <a:grpSpLocks/>
          </p:cNvGrpSpPr>
          <p:nvPr/>
        </p:nvGrpSpPr>
        <p:grpSpPr>
          <a:xfrm>
            <a:off x="11118806" y="1412879"/>
            <a:ext cx="534543" cy="534543"/>
            <a:chOff x="5006422" y="10181153"/>
            <a:chExt cx="659280" cy="659280"/>
          </a:xfrm>
        </p:grpSpPr>
        <p:sp>
          <p:nvSpPr>
            <p:cNvPr id="72" name="Rounded Rectangle 46">
              <a:extLst>
                <a:ext uri="{FF2B5EF4-FFF2-40B4-BE49-F238E27FC236}">
                  <a16:creationId xmlns:a16="http://schemas.microsoft.com/office/drawing/2014/main" id="{69DD377B-8AC9-CD5C-C73D-F96E7FDCA7B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6" name="Graphic 75">
              <a:extLst>
                <a:ext uri="{FF2B5EF4-FFF2-40B4-BE49-F238E27FC236}">
                  <a16:creationId xmlns:a16="http://schemas.microsoft.com/office/drawing/2014/main" id="{B6C69506-6290-0A2B-9A52-13A1E53A075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279" t="26853" r="22699" b="26853"/>
            <a:stretch/>
          </p:blipFill>
          <p:spPr>
            <a:xfrm>
              <a:off x="5112857" y="10308272"/>
              <a:ext cx="446412" cy="405040"/>
            </a:xfrm>
            <a:prstGeom prst="rect">
              <a:avLst/>
            </a:prstGeom>
          </p:spPr>
        </p:pic>
      </p:grpSp>
      <p:sp>
        <p:nvSpPr>
          <p:cNvPr id="53" name="Rectangle: Rounded Corners 6">
            <a:extLst>
              <a:ext uri="{FF2B5EF4-FFF2-40B4-BE49-F238E27FC236}">
                <a16:creationId xmlns:a16="http://schemas.microsoft.com/office/drawing/2014/main" id="{455F131C-4D16-2C8A-3AF8-28C7761C5349}"/>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itle 1">
            <a:extLst>
              <a:ext uri="{FF2B5EF4-FFF2-40B4-BE49-F238E27FC236}">
                <a16:creationId xmlns:a16="http://schemas.microsoft.com/office/drawing/2014/main" id="{04D85D8B-1B8F-086E-7897-1747AB9CDAE5}"/>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Generate a promotion plan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for the widget market and include 10 potential taglines that would be appropriate for markets in Latin America. </a:t>
            </a:r>
          </a:p>
        </p:txBody>
      </p:sp>
      <p:sp>
        <p:nvSpPr>
          <p:cNvPr id="55" name="TextBox 54">
            <a:extLst>
              <a:ext uri="{FF2B5EF4-FFF2-40B4-BE49-F238E27FC236}">
                <a16:creationId xmlns:a16="http://schemas.microsoft.com/office/drawing/2014/main" id="{F9F2D5D8-8845-1A6A-D6BA-8E5884BFD51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 pitch deck</a:t>
            </a:r>
          </a:p>
        </p:txBody>
      </p:sp>
      <p:sp>
        <p:nvSpPr>
          <p:cNvPr id="56" name="Text Placeholder 2">
            <a:extLst>
              <a:ext uri="{FF2B5EF4-FFF2-40B4-BE49-F238E27FC236}">
                <a16:creationId xmlns:a16="http://schemas.microsoft.com/office/drawing/2014/main" id="{11247FF9-3F54-6A37-F70F-52EC3A097C1F}"/>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 a new PowerPoint file select the default Create presentation from file</a:t>
            </a:r>
          </a:p>
        </p:txBody>
      </p:sp>
      <p:grpSp>
        <p:nvGrpSpPr>
          <p:cNvPr id="57" name="Group 56" descr="Microsoft PowerPoint Logo">
            <a:extLst>
              <a:ext uri="{FF2B5EF4-FFF2-40B4-BE49-F238E27FC236}">
                <a16:creationId xmlns:a16="http://schemas.microsoft.com/office/drawing/2014/main" id="{D1F01C74-794B-4998-7405-1E685C37C3A6}"/>
              </a:ext>
            </a:extLst>
          </p:cNvPr>
          <p:cNvGrpSpPr>
            <a:grpSpLocks/>
          </p:cNvGrpSpPr>
          <p:nvPr/>
        </p:nvGrpSpPr>
        <p:grpSpPr>
          <a:xfrm>
            <a:off x="3641326" y="4031175"/>
            <a:ext cx="534544" cy="534544"/>
            <a:chOff x="587375" y="1790700"/>
            <a:chExt cx="1371600" cy="1371600"/>
          </a:xfrm>
        </p:grpSpPr>
        <p:sp>
          <p:nvSpPr>
            <p:cNvPr id="58" name="Rounded Rectangle 46">
              <a:extLst>
                <a:ext uri="{FF2B5EF4-FFF2-40B4-BE49-F238E27FC236}">
                  <a16:creationId xmlns:a16="http://schemas.microsoft.com/office/drawing/2014/main" id="{5CA1E563-E389-16D6-F0DE-B4B59AB813AD}"/>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Microsoft PowerPoint Logo - PNG and Vector - Logo Download">
              <a:hlinkClick r:id="rId10"/>
              <a:extLst>
                <a:ext uri="{FF2B5EF4-FFF2-40B4-BE49-F238E27FC236}">
                  <a16:creationId xmlns:a16="http://schemas.microsoft.com/office/drawing/2014/main" id="{692DDE28-E3DF-701F-2612-991C1EF81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Rounded Corners 6">
            <a:extLst>
              <a:ext uri="{FF2B5EF4-FFF2-40B4-BE49-F238E27FC236}">
                <a16:creationId xmlns:a16="http://schemas.microsoft.com/office/drawing/2014/main" id="{246EBA70-B9AB-2FCD-C3A6-050BFC0BC8F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Title 1">
            <a:extLst>
              <a:ext uri="{FF2B5EF4-FFF2-40B4-BE49-F238E27FC236}">
                <a16:creationId xmlns:a16="http://schemas.microsoft.com/office/drawing/2014/main" id="{0E232A32-67F4-9E80-CCF1-8DED30CAAAEE}"/>
              </a:ext>
            </a:extLst>
          </p:cNvPr>
          <p:cNvSpPr txBox="1">
            <a:spLocks/>
          </p:cNvSpPr>
          <p:nvPr/>
        </p:nvSpPr>
        <p:spPr>
          <a:xfrm>
            <a:off x="878319" y="5621319"/>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presentation from</a:t>
            </a:r>
            <a:r>
              <a:rPr lang="en-US" sz="1000" spc="0">
                <a:solidFill>
                  <a:prstClr val="black"/>
                </a:solidFill>
                <a:latin typeface="Segoe UI"/>
              </a:rPr>
              <a:t> [Word document link to Contoso widget design document.docx]</a:t>
            </a:r>
          </a:p>
        </p:txBody>
      </p:sp>
      <p:sp>
        <p:nvSpPr>
          <p:cNvPr id="62" name="TextBox 61">
            <a:extLst>
              <a:ext uri="{FF2B5EF4-FFF2-40B4-BE49-F238E27FC236}">
                <a16:creationId xmlns:a16="http://schemas.microsoft.com/office/drawing/2014/main" id="{15F1E534-6058-8D45-F235-575FBEAD1FD8}"/>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an offer letter</a:t>
            </a:r>
          </a:p>
        </p:txBody>
      </p:sp>
      <p:sp>
        <p:nvSpPr>
          <p:cNvPr id="63" name="Text Placeholder 2">
            <a:extLst>
              <a:ext uri="{FF2B5EF4-FFF2-40B4-BE49-F238E27FC236}">
                <a16:creationId xmlns:a16="http://schemas.microsoft.com/office/drawing/2014/main" id="{B7910D5E-7216-D7EA-EB5F-C1588985E858}"/>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email, prompt Copilot in Outlook</a:t>
            </a:r>
          </a:p>
        </p:txBody>
      </p:sp>
      <p:grpSp>
        <p:nvGrpSpPr>
          <p:cNvPr id="89" name="Group 88" descr="Microsoft Outlook logo">
            <a:extLst>
              <a:ext uri="{FF2B5EF4-FFF2-40B4-BE49-F238E27FC236}">
                <a16:creationId xmlns:a16="http://schemas.microsoft.com/office/drawing/2014/main" id="{90E67702-DEB1-19C3-B7BB-F40E29D7B0B8}"/>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92" name="Rounded Rectangle 64">
              <a:extLst>
                <a:ext uri="{FF2B5EF4-FFF2-40B4-BE49-F238E27FC236}">
                  <a16:creationId xmlns:a16="http://schemas.microsoft.com/office/drawing/2014/main" id="{B08FEF48-1112-F21E-C7E1-DF4166BA0A6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3" name="Graphic 92">
              <a:extLst>
                <a:ext uri="{FF2B5EF4-FFF2-40B4-BE49-F238E27FC236}">
                  <a16:creationId xmlns:a16="http://schemas.microsoft.com/office/drawing/2014/main" id="{72E15867-803F-27B2-89A8-9A9F0D051EB4}"/>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7" name="Rectangle: Rounded Corners 6">
            <a:extLst>
              <a:ext uri="{FF2B5EF4-FFF2-40B4-BE49-F238E27FC236}">
                <a16:creationId xmlns:a16="http://schemas.microsoft.com/office/drawing/2014/main" id="{41851CDF-F1F6-0697-2570-E9483546988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Title 1">
            <a:extLst>
              <a:ext uri="{FF2B5EF4-FFF2-40B4-BE49-F238E27FC236}">
                <a16:creationId xmlns:a16="http://schemas.microsoft.com/office/drawing/2014/main" id="{3A2B7A44-17F0-98C9-E873-64F4DFE88D4A}"/>
              </a:ext>
            </a:extLst>
          </p:cNvPr>
          <p:cNvSpPr txBox="1">
            <a:spLocks/>
          </p:cNvSpPr>
          <p:nvPr/>
        </p:nvSpPr>
        <p:spPr>
          <a:xfrm>
            <a:off x="4613434" y="5405875"/>
            <a:ext cx="2735299" cy="738664"/>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Draft a promotional email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using the tagline “A better widget for all” and highlight the following product features listed below </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Lasts a long time</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900" b="0" i="0" u="none" strike="noStrike" kern="1200" cap="none" spc="0" normalizeH="0" baseline="0" noProof="0">
                <a:ln w="3175">
                  <a:noFill/>
                </a:ln>
                <a:solidFill>
                  <a:prstClr val="black"/>
                </a:solidFill>
                <a:effectLst/>
                <a:uLnTx/>
                <a:uFillTx/>
                <a:latin typeface="Segoe UI"/>
                <a:ea typeface="+mn-ea"/>
                <a:cs typeface="Segoe UI" pitchFamily="34" charset="0"/>
              </a:rPr>
              <a:t>Etc.</a:t>
            </a:r>
          </a:p>
        </p:txBody>
      </p:sp>
      <p:sp>
        <p:nvSpPr>
          <p:cNvPr id="69" name="TextBox 68">
            <a:extLst>
              <a:ext uri="{FF2B5EF4-FFF2-40B4-BE49-F238E27FC236}">
                <a16:creationId xmlns:a16="http://schemas.microsoft.com/office/drawing/2014/main" id="{02FF02BC-072A-7159-17C6-F69D1DB3CF28}"/>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social media posts</a:t>
            </a:r>
          </a:p>
        </p:txBody>
      </p:sp>
      <p:sp>
        <p:nvSpPr>
          <p:cNvPr id="70" name="Text Placeholder 2">
            <a:extLst>
              <a:ext uri="{FF2B5EF4-FFF2-40B4-BE49-F238E27FC236}">
                <a16:creationId xmlns:a16="http://schemas.microsoft.com/office/drawing/2014/main" id="{E72374D0-68CD-626F-BB82-9BD8F52146A5}"/>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 a new chat and prompt Copilot</a:t>
            </a:r>
          </a:p>
        </p:txBody>
      </p:sp>
      <p:grpSp>
        <p:nvGrpSpPr>
          <p:cNvPr id="50" name="Group 49" descr="Microsoft Copilot logo">
            <a:extLst>
              <a:ext uri="{FF2B5EF4-FFF2-40B4-BE49-F238E27FC236}">
                <a16:creationId xmlns:a16="http://schemas.microsoft.com/office/drawing/2014/main" id="{9B2844F6-0C8C-F323-0264-7B5BB9ADD39A}"/>
              </a:ext>
            </a:extLst>
          </p:cNvPr>
          <p:cNvGrpSpPr>
            <a:grpSpLocks/>
          </p:cNvGrpSpPr>
          <p:nvPr/>
        </p:nvGrpSpPr>
        <p:grpSpPr>
          <a:xfrm>
            <a:off x="11118807" y="4026755"/>
            <a:ext cx="534543" cy="534543"/>
            <a:chOff x="3610465" y="1434675"/>
            <a:chExt cx="534543" cy="534543"/>
          </a:xfrm>
        </p:grpSpPr>
        <p:sp>
          <p:nvSpPr>
            <p:cNvPr id="51" name="Rounded Rectangle 46">
              <a:extLst>
                <a:ext uri="{FF2B5EF4-FFF2-40B4-BE49-F238E27FC236}">
                  <a16:creationId xmlns:a16="http://schemas.microsoft.com/office/drawing/2014/main" id="{A782E50F-92E9-AF75-B9A1-D362D620A298}"/>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2" descr="Zip Co logo SVG free download, id: 101874 - Brandlogos.net">
              <a:hlinkClick r:id="rId14"/>
              <a:extLst>
                <a:ext uri="{FF2B5EF4-FFF2-40B4-BE49-F238E27FC236}">
                  <a16:creationId xmlns:a16="http://schemas.microsoft.com/office/drawing/2014/main" id="{E1411147-DF20-A8E6-5F14-6BE98F2641A3}"/>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Rounded Corners 6">
            <a:extLst>
              <a:ext uri="{FF2B5EF4-FFF2-40B4-BE49-F238E27FC236}">
                <a16:creationId xmlns:a16="http://schemas.microsoft.com/office/drawing/2014/main" id="{C8FCB2FA-65CB-2091-A7AC-80D6C3E61921}"/>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Title 1">
            <a:extLst>
              <a:ext uri="{FF2B5EF4-FFF2-40B4-BE49-F238E27FC236}">
                <a16:creationId xmlns:a16="http://schemas.microsoft.com/office/drawing/2014/main" id="{5E536F47-0CA6-C2DA-8842-DB77CC9EFB58}"/>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series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LinkedIn posts based on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Contoso Product Description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Contoso Marketing Plan.</a:t>
            </a:r>
          </a:p>
        </p:txBody>
      </p:sp>
    </p:spTree>
    <p:extLst>
      <p:ext uri="{BB962C8B-B14F-4D97-AF65-F5344CB8AC3E}">
        <p14:creationId xmlns:p14="http://schemas.microsoft.com/office/powerpoint/2010/main" val="14816660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1808B0B9-4612-7E6A-213A-1AF19D8BF7DF}"/>
              </a:ext>
            </a:extLst>
          </p:cNvPr>
          <p:cNvSpPr>
            <a:spLocks noGrp="1"/>
          </p:cNvSpPr>
          <p:nvPr>
            <p:ph type="title"/>
          </p:nvPr>
        </p:nvSpPr>
        <p:spPr>
          <a:xfrm>
            <a:off x="588263" y="457200"/>
            <a:ext cx="11018520" cy="492443"/>
          </a:xfrm>
        </p:spPr>
        <p:txBody>
          <a:bodyPr/>
          <a:lstStyle/>
          <a:p>
            <a:r>
              <a:rPr lang="en-US">
                <a:gradFill flip="none" rotWithShape="1">
                  <a:gsLst>
                    <a:gs pos="50000">
                      <a:srgbClr val="8661C5"/>
                    </a:gs>
                    <a:gs pos="0">
                      <a:srgbClr val="3E76D4"/>
                    </a:gs>
                    <a:gs pos="100000">
                      <a:srgbClr val="C73ECC"/>
                    </a:gs>
                  </a:gsLst>
                  <a:lin ang="2700000" scaled="1"/>
                  <a:tileRect/>
                </a:gradFill>
                <a:cs typeface="+mn-cs"/>
              </a:rPr>
              <a:t>The Pace and Volume of Work have only increased</a:t>
            </a:r>
            <a:endParaRPr lang="en-US"/>
          </a:p>
        </p:txBody>
      </p:sp>
      <p:grpSp>
        <p:nvGrpSpPr>
          <p:cNvPr id="12" name="Group 11">
            <a:extLst>
              <a:ext uri="{FF2B5EF4-FFF2-40B4-BE49-F238E27FC236}">
                <a16:creationId xmlns:a16="http://schemas.microsoft.com/office/drawing/2014/main" id="{51F36D0D-537E-105F-E26C-AEA689B0DA36}"/>
              </a:ext>
              <a:ext uri="{C183D7F6-B498-43B3-948B-1728B52AA6E4}">
                <adec:decorative xmlns:adec="http://schemas.microsoft.com/office/drawing/2017/decorative" val="1"/>
              </a:ext>
            </a:extLst>
          </p:cNvPr>
          <p:cNvGrpSpPr/>
          <p:nvPr/>
        </p:nvGrpSpPr>
        <p:grpSpPr>
          <a:xfrm>
            <a:off x="4613738" y="2650044"/>
            <a:ext cx="3707476" cy="2443942"/>
            <a:chOff x="4613738" y="2586730"/>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613738"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321214"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0" name="TextBox 29">
            <a:extLst>
              <a:ext uri="{FF2B5EF4-FFF2-40B4-BE49-F238E27FC236}">
                <a16:creationId xmlns:a16="http://schemas.microsoft.com/office/drawing/2014/main" id="{C0379664-81C1-CBD7-9973-86872FA37828}"/>
              </a:ext>
            </a:extLst>
          </p:cNvPr>
          <p:cNvSpPr txBox="1"/>
          <p:nvPr/>
        </p:nvSpPr>
        <p:spPr>
          <a:xfrm>
            <a:off x="857250" y="2858977"/>
            <a:ext cx="2955778" cy="193899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64</a:t>
            </a: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UI Semibold"/>
                <a:ea typeface="+mn-ea"/>
                <a:cs typeface="Segoe UI" panose="020B0502040204020203" pitchFamily="34" charset="0"/>
              </a:rPr>
              <a:t>of employees don’t have enough time or energy to do their job</a:t>
            </a: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3x</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More meetings than 2020</a:t>
            </a:r>
          </a:p>
        </p:txBody>
      </p:sp>
      <p:sp>
        <p:nvSpPr>
          <p:cNvPr id="22" name="TextBox 21">
            <a:extLst>
              <a:ext uri="{FF2B5EF4-FFF2-40B4-BE49-F238E27FC236}">
                <a16:creationId xmlns:a16="http://schemas.microsoft.com/office/drawing/2014/main" id="{DC62CED8-31FC-793D-E4BE-F2CCAF5AC45C}"/>
              </a:ext>
            </a:extLst>
          </p:cNvPr>
          <p:cNvSpPr txBox="1"/>
          <p:nvPr/>
        </p:nvSpPr>
        <p:spPr>
          <a:xfrm>
            <a:off x="9286875" y="2858977"/>
            <a:ext cx="1685894"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18</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Semibold"/>
                <a:ea typeface="+mn-ea"/>
                <a:cs typeface="+mn-cs"/>
              </a:rPr>
              <a:t>Searches </a:t>
            </a:r>
            <a:br>
              <a:rPr kumimoji="0" lang="en-US" sz="2000" b="0" i="0" u="none" strike="noStrike" kern="1200" cap="none" spc="0" normalizeH="0" baseline="0" noProof="0">
                <a:ln>
                  <a:noFill/>
                </a:ln>
                <a:solidFill>
                  <a:prstClr val="black"/>
                </a:solidFill>
                <a:effectLst/>
                <a:uLnTx/>
                <a:uFillTx/>
                <a:latin typeface="Segoe UI Semibold"/>
                <a:ea typeface="+mn-ea"/>
                <a:cs typeface="+mn-cs"/>
              </a:rPr>
            </a:br>
            <a:r>
              <a:rPr kumimoji="0" lang="en-US" sz="2000" b="0" i="0" u="none" strike="noStrike" kern="1200" cap="none" spc="0" normalizeH="0" baseline="0" noProof="0">
                <a:ln>
                  <a:noFill/>
                </a:ln>
                <a:solidFill>
                  <a:prstClr val="black"/>
                </a:solidFill>
                <a:effectLst/>
                <a:uLnTx/>
                <a:uFillTx/>
                <a:latin typeface="Segoe UI Semibold"/>
                <a:ea typeface="+mn-ea"/>
                <a:cs typeface="+mn-cs"/>
              </a:rPr>
              <a:t>per day</a:t>
            </a:r>
          </a:p>
        </p:txBody>
      </p:sp>
      <p:sp>
        <p:nvSpPr>
          <p:cNvPr id="2" name="TextBox 1">
            <a:extLst>
              <a:ext uri="{FF2B5EF4-FFF2-40B4-BE49-F238E27FC236}">
                <a16:creationId xmlns:a16="http://schemas.microsoft.com/office/drawing/2014/main" id="{912EF1EC-9285-59BF-03E6-F7DAC9AAEBAB}"/>
              </a:ext>
            </a:extLst>
          </p:cNvPr>
          <p:cNvSpPr txBox="1"/>
          <p:nvPr/>
        </p:nvSpPr>
        <p:spPr>
          <a:xfrm>
            <a:off x="588263" y="6425814"/>
            <a:ext cx="2017912"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rPr>
              <a:t>Source: 2023 Work Trend Index</a:t>
            </a:r>
          </a:p>
        </p:txBody>
      </p:sp>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1.85185E-6 L 3.5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1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1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nodeType="withEffect">
                                  <p:stCondLst>
                                    <p:cond delay="300"/>
                                  </p:stCondLst>
                                  <p:childTnLst>
                                    <p:animMotion origin="layout" path="M 3.54167E-6 -1.85185E-6 L 3.54167E-6 0.03542 " pathEditMode="relative" rAng="0" ptsTypes="AA">
                                      <p:cBhvr>
                                        <p:cTn id="2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 Marketing Manager</a:t>
            </a:r>
          </a:p>
        </p:txBody>
      </p:sp>
      <p:grpSp>
        <p:nvGrpSpPr>
          <p:cNvPr id="208" name="Group 207">
            <a:extLst>
              <a:ext uri="{FF2B5EF4-FFF2-40B4-BE49-F238E27FC236}">
                <a16:creationId xmlns:a16="http://schemas.microsoft.com/office/drawing/2014/main" id="{A4126212-1F78-3A3F-C3D1-E6213FB075E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38C97DA9-6DF2-4F34-0DCC-454353FFF1AC}"/>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B15DC89B-5BC3-0E25-C236-AD34489F798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12840C1C-A07A-F2F2-40E7-151276E2B08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57083F74-3182-0FEE-9CE5-C751F51F3C8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EA3F2B83-7BFA-3029-42DA-569D8269E4E7}"/>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6A2B4B0C-CCBA-3DC4-BFB0-46A61A80284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54E048EB-1C48-188B-3276-AB32BE9919C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81E17E88-CE0E-0FFB-DC39-763E254DECC1}"/>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C0564CF5-2A4E-DD4C-4698-C427EC31D13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74BAB2B-AC6F-C4DE-A000-E216500A178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5C720060-8A73-AFEC-4D98-387FE1936CD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149435CD-5556-AC1D-6432-FAA2792D222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1A10B7F3-911B-8A30-6DE2-474B6C363FB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261481AB-AB3E-CA79-7747-B803CEE0230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12EBEA65-2DAF-89B3-8022-6DE3FA9E44E9}"/>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16BA589C-7057-2B8F-6C52-220E750751F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CF3FC5F2-9124-DA5C-7869-23F762F9E781}"/>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704EED12-D408-1400-CCA0-18B5DB50BBD8}"/>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FE8EDCBB-275F-01ED-E4B1-5E8D99F1A0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8C215F95-E240-85AA-BC83-9B03C5F61F5D}"/>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9504FAAB-3E01-64EB-95C4-3EDB29056D2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0DB96CD3-5257-EA7E-9D96-78B7408F2BC7}"/>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pic>
        <p:nvPicPr>
          <p:cNvPr id="24" name="Picture 2" descr="Microsoft Copilot logo">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86AEF504-EFF0-1960-2B04-2BB89EFCF5C6}"/>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232" name="TextBox 231">
            <a:extLst>
              <a:ext uri="{FF2B5EF4-FFF2-40B4-BE49-F238E27FC236}">
                <a16:creationId xmlns:a16="http://schemas.microsoft.com/office/drawing/2014/main" id="{416A5223-11B4-2AD7-390E-8B01DD1906AA}"/>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Daichi uses Copilot to prepare a brief to give to the agencies bidding on a new advertising campaign. </a:t>
            </a:r>
          </a:p>
        </p:txBody>
      </p:sp>
      <p:grpSp>
        <p:nvGrpSpPr>
          <p:cNvPr id="202" name="Group 201">
            <a:extLst>
              <a:ext uri="{FF2B5EF4-FFF2-40B4-BE49-F238E27FC236}">
                <a16:creationId xmlns:a16="http://schemas.microsoft.com/office/drawing/2014/main" id="{92321744-84F3-22E2-D2D9-F810D813EEC1}"/>
              </a:ext>
              <a:ext uri="{C183D7F6-B498-43B3-948B-1728B52AA6E4}">
                <adec:decorative xmlns:adec="http://schemas.microsoft.com/office/drawing/2017/decorative" val="1"/>
              </a:ext>
            </a:extLst>
          </p:cNvPr>
          <p:cNvGrpSpPr>
            <a:grpSpLocks/>
          </p:cNvGrpSpPr>
          <p:nvPr/>
        </p:nvGrpSpPr>
        <p:grpSpPr>
          <a:xfrm>
            <a:off x="588264" y="2375245"/>
            <a:ext cx="534543" cy="534543"/>
            <a:chOff x="5006422" y="10181153"/>
            <a:chExt cx="659280" cy="659280"/>
          </a:xfrm>
        </p:grpSpPr>
        <p:sp>
          <p:nvSpPr>
            <p:cNvPr id="203" name="Rounded Rectangle 46">
              <a:extLst>
                <a:ext uri="{FF2B5EF4-FFF2-40B4-BE49-F238E27FC236}">
                  <a16:creationId xmlns:a16="http://schemas.microsoft.com/office/drawing/2014/main" id="{E843E3E3-BF58-A3FB-7EBF-90DD0644F2CD}"/>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4" name="Graphic 203">
              <a:extLst>
                <a:ext uri="{FF2B5EF4-FFF2-40B4-BE49-F238E27FC236}">
                  <a16:creationId xmlns:a16="http://schemas.microsoft.com/office/drawing/2014/main" id="{4F03F36D-AD6F-BAC9-6712-A0110935B7F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236" name="TextBox 235">
            <a:extLst>
              <a:ext uri="{FF2B5EF4-FFF2-40B4-BE49-F238E27FC236}">
                <a16:creationId xmlns:a16="http://schemas.microsoft.com/office/drawing/2014/main" id="{3BA7FBAC-7CDE-2F9D-465C-4350017D3A76}"/>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237" name="Title 1">
            <a:extLst>
              <a:ext uri="{FF2B5EF4-FFF2-40B4-BE49-F238E27FC236}">
                <a16:creationId xmlns:a16="http://schemas.microsoft.com/office/drawing/2014/main" id="{B14674DB-A23E-66BF-0A9E-58A47571EE5B}"/>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Prepare a brief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outlining the advertising strategy from </a:t>
            </a:r>
            <a:r>
              <a:rPr kumimoji="0" lang="en-US" sz="800" b="0" i="0" u="sng" strike="noStrike" kern="1200" cap="none" spc="0" normalizeH="0" baseline="0" noProof="0">
                <a:ln w="3175">
                  <a:noFill/>
                </a:ln>
                <a:solidFill>
                  <a:srgbClr val="0070C0"/>
                </a:solidFill>
                <a:effectLst/>
                <a:uLnTx/>
                <a:uFillTx/>
                <a:latin typeface="Segoe UI" panose="020B0502040204020203" pitchFamily="34" charset="0"/>
                <a:ea typeface="+mn-ea"/>
                <a:cs typeface="Segoe UI" pitchFamily="34" charset="0"/>
              </a:rPr>
              <a:t>Contoso widget marketing plan</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Include sections on target market, pricing, tone, imagery, and taglines.</a:t>
            </a:r>
          </a:p>
        </p:txBody>
      </p:sp>
      <p:sp>
        <p:nvSpPr>
          <p:cNvPr id="238" name="Rectangle: Rounded Corners 237">
            <a:extLst>
              <a:ext uri="{FF2B5EF4-FFF2-40B4-BE49-F238E27FC236}">
                <a16:creationId xmlns:a16="http://schemas.microsoft.com/office/drawing/2014/main" id="{09D1FC68-9E27-4D54-20DB-29460C2EEBBE}"/>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8:30 AM</a:t>
            </a:r>
          </a:p>
        </p:txBody>
      </p:sp>
      <p:sp>
        <p:nvSpPr>
          <p:cNvPr id="239" name="TextBox 238">
            <a:extLst>
              <a:ext uri="{FF2B5EF4-FFF2-40B4-BE49-F238E27FC236}">
                <a16:creationId xmlns:a16="http://schemas.microsoft.com/office/drawing/2014/main" id="{78670227-312B-2F18-1D7B-E4BBCF42806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Daichi meets with his team to brainstorm feature enhancements based on customer feedback. Copilot categorizes the ideas for easier discussion.</a:t>
            </a:r>
          </a:p>
        </p:txBody>
      </p:sp>
      <p:grpSp>
        <p:nvGrpSpPr>
          <p:cNvPr id="198" name="Group 197">
            <a:extLst>
              <a:ext uri="{FF2B5EF4-FFF2-40B4-BE49-F238E27FC236}">
                <a16:creationId xmlns:a16="http://schemas.microsoft.com/office/drawing/2014/main" id="{2DF66330-BFC6-1F1A-7DB2-FBCBAD61E1AE}"/>
              </a:ext>
              <a:ext uri="{C183D7F6-B498-43B3-948B-1728B52AA6E4}">
                <adec:decorative xmlns:adec="http://schemas.microsoft.com/office/drawing/2017/decorative" val="1"/>
              </a:ext>
            </a:extLst>
          </p:cNvPr>
          <p:cNvGrpSpPr>
            <a:grpSpLocks/>
          </p:cNvGrpSpPr>
          <p:nvPr/>
        </p:nvGrpSpPr>
        <p:grpSpPr>
          <a:xfrm>
            <a:off x="3417469" y="2375244"/>
            <a:ext cx="534543" cy="534543"/>
            <a:chOff x="12498914" y="5650593"/>
            <a:chExt cx="534543" cy="534543"/>
          </a:xfrm>
        </p:grpSpPr>
        <p:sp>
          <p:nvSpPr>
            <p:cNvPr id="199" name="Rounded Rectangle 46">
              <a:hlinkClick r:id="rId6"/>
              <a:extLst>
                <a:ext uri="{FF2B5EF4-FFF2-40B4-BE49-F238E27FC236}">
                  <a16:creationId xmlns:a16="http://schemas.microsoft.com/office/drawing/2014/main" id="{178AD3E5-4116-3D36-B5FC-6C0D23994A2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0" name="Picture 199" descr="Whiteboard icon in Windows 11 Color Style">
              <a:hlinkClick r:id="rId6"/>
              <a:extLst>
                <a:ext uri="{FF2B5EF4-FFF2-40B4-BE49-F238E27FC236}">
                  <a16:creationId xmlns:a16="http://schemas.microsoft.com/office/drawing/2014/main" id="{6844DD87-084D-41F9-EC0F-552E865FB8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A89D3D8B-84C7-D31D-3A15-95CCD6C78D66}"/>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Whiteboard</a:t>
            </a:r>
          </a:p>
        </p:txBody>
      </p:sp>
      <p:sp>
        <p:nvSpPr>
          <p:cNvPr id="244" name="Title 1">
            <a:extLst>
              <a:ext uri="{FF2B5EF4-FFF2-40B4-BE49-F238E27FC236}">
                <a16:creationId xmlns:a16="http://schemas.microsoft.com/office/drawing/2014/main" id="{ADE5CF14-299A-369A-B509-CBC4A3946515}"/>
              </a:ext>
            </a:extLst>
          </p:cNvPr>
          <p:cNvSpPr txBox="1">
            <a:spLocks/>
          </p:cNvSpPr>
          <p:nvPr/>
        </p:nvSpPr>
        <p:spPr>
          <a:xfrm>
            <a:off x="3476070" y="3244847"/>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Categorize</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the ideas. </a:t>
            </a:r>
          </a:p>
        </p:txBody>
      </p:sp>
      <p:sp>
        <p:nvSpPr>
          <p:cNvPr id="245" name="Rectangle: Rounded Corners 244">
            <a:extLst>
              <a:ext uri="{FF2B5EF4-FFF2-40B4-BE49-F238E27FC236}">
                <a16:creationId xmlns:a16="http://schemas.microsoft.com/office/drawing/2014/main" id="{2C79188A-EF35-A714-2414-CA461250920A}"/>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246" name="TextBox 245">
            <a:extLst>
              <a:ext uri="{FF2B5EF4-FFF2-40B4-BE49-F238E27FC236}">
                <a16:creationId xmlns:a16="http://schemas.microsoft.com/office/drawing/2014/main" id="{321AC6B0-5847-5ECB-9EE0-44C2DD30045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Daishi must analyze the marketing data from the latest round of surveys. He uses Copilot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to prepare charts so he can see the trends in the data.</a:t>
            </a:r>
          </a:p>
        </p:txBody>
      </p:sp>
      <p:grpSp>
        <p:nvGrpSpPr>
          <p:cNvPr id="189" name="Group 188">
            <a:extLst>
              <a:ext uri="{FF2B5EF4-FFF2-40B4-BE49-F238E27FC236}">
                <a16:creationId xmlns:a16="http://schemas.microsoft.com/office/drawing/2014/main" id="{A48CD38D-5479-6B43-66C6-97FE20E5A6D4}"/>
              </a:ext>
              <a:ext uri="{C183D7F6-B498-43B3-948B-1728B52AA6E4}">
                <adec:decorative xmlns:adec="http://schemas.microsoft.com/office/drawing/2017/decorative" val="1"/>
              </a:ext>
            </a:extLst>
          </p:cNvPr>
          <p:cNvGrpSpPr>
            <a:grpSpLocks/>
          </p:cNvGrpSpPr>
          <p:nvPr/>
        </p:nvGrpSpPr>
        <p:grpSpPr>
          <a:xfrm>
            <a:off x="6246676" y="2375244"/>
            <a:ext cx="534543" cy="534543"/>
            <a:chOff x="5831903" y="8381781"/>
            <a:chExt cx="534543" cy="534543"/>
          </a:xfrm>
        </p:grpSpPr>
        <p:sp>
          <p:nvSpPr>
            <p:cNvPr id="190" name="Rounded Rectangle 46">
              <a:extLst>
                <a:ext uri="{FF2B5EF4-FFF2-40B4-BE49-F238E27FC236}">
                  <a16:creationId xmlns:a16="http://schemas.microsoft.com/office/drawing/2014/main" id="{D7B059E0-D7CC-3978-9778-A16B00A2E63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1" name="Picture 8" descr="Microsoft Excel Logo - PNG and Vector - Logo Download">
              <a:hlinkClick r:id="rId8"/>
              <a:extLst>
                <a:ext uri="{FF2B5EF4-FFF2-40B4-BE49-F238E27FC236}">
                  <a16:creationId xmlns:a16="http://schemas.microsoft.com/office/drawing/2014/main" id="{4B6B4AAD-BE4E-8432-AC30-6C2E8EDBD71A}"/>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1" name="TextBox 250">
            <a:extLst>
              <a:ext uri="{FF2B5EF4-FFF2-40B4-BE49-F238E27FC236}">
                <a16:creationId xmlns:a16="http://schemas.microsoft.com/office/drawing/2014/main" id="{2BDE63E2-BFC7-F636-D4CC-74D3F1EEBB12}"/>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252" name="Title 1">
            <a:extLst>
              <a:ext uri="{FF2B5EF4-FFF2-40B4-BE49-F238E27FC236}">
                <a16:creationId xmlns:a16="http://schemas.microsoft.com/office/drawing/2014/main" id="{0E53F94A-60AE-C7D2-B28D-FD9776A22C12}"/>
              </a:ext>
            </a:extLst>
          </p:cNvPr>
          <p:cNvSpPr txBox="1">
            <a:spLocks/>
          </p:cNvSpPr>
          <p:nvPr/>
        </p:nvSpPr>
        <p:spPr>
          <a:xfrm>
            <a:off x="6305277" y="3255444"/>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Show all data insights.</a:t>
            </a:r>
          </a:p>
        </p:txBody>
      </p:sp>
      <p:sp>
        <p:nvSpPr>
          <p:cNvPr id="253" name="Rectangle: Rounded Corners 252">
            <a:extLst>
              <a:ext uri="{FF2B5EF4-FFF2-40B4-BE49-F238E27FC236}">
                <a16:creationId xmlns:a16="http://schemas.microsoft.com/office/drawing/2014/main" id="{89F9D2AD-1AE3-E5C1-F7F0-B192D98735E3}"/>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254" name="TextBox 253">
            <a:extLst>
              <a:ext uri="{FF2B5EF4-FFF2-40B4-BE49-F238E27FC236}">
                <a16:creationId xmlns:a16="http://schemas.microsoft.com/office/drawing/2014/main" id="{3AFBB458-62A1-519C-E164-A3DE78C20D5D}"/>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Daichi meets with the engineering team to plan the development of new features. During the meeting he uses Copilot to understand the prioritization of the features. </a:t>
            </a:r>
          </a:p>
        </p:txBody>
      </p:sp>
      <p:grpSp>
        <p:nvGrpSpPr>
          <p:cNvPr id="180" name="Group 179">
            <a:extLst>
              <a:ext uri="{FF2B5EF4-FFF2-40B4-BE49-F238E27FC236}">
                <a16:creationId xmlns:a16="http://schemas.microsoft.com/office/drawing/2014/main" id="{7A349D4D-A36A-0754-B6CC-D8BFED5330B6}"/>
              </a:ext>
              <a:ext uri="{C183D7F6-B498-43B3-948B-1728B52AA6E4}">
                <adec:decorative xmlns:adec="http://schemas.microsoft.com/office/drawing/2017/decorative" val="1"/>
              </a:ext>
            </a:extLst>
          </p:cNvPr>
          <p:cNvGrpSpPr>
            <a:grpSpLocks/>
          </p:cNvGrpSpPr>
          <p:nvPr/>
        </p:nvGrpSpPr>
        <p:grpSpPr>
          <a:xfrm>
            <a:off x="6246676" y="5003768"/>
            <a:ext cx="534543" cy="534543"/>
            <a:chOff x="4236994" y="8381781"/>
            <a:chExt cx="534543" cy="534543"/>
          </a:xfrm>
        </p:grpSpPr>
        <p:sp>
          <p:nvSpPr>
            <p:cNvPr id="181" name="Rounded Rectangle 46">
              <a:extLst>
                <a:ext uri="{FF2B5EF4-FFF2-40B4-BE49-F238E27FC236}">
                  <a16:creationId xmlns:a16="http://schemas.microsoft.com/office/drawing/2014/main" id="{5F6F0299-2E72-3AC3-D9AE-F3B65B66F8B6}"/>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2" name="Picture 6" descr="Microsoft Teams Logo, symbol, meaning, history, PNG">
              <a:hlinkClick r:id="rId10"/>
              <a:extLst>
                <a:ext uri="{FF2B5EF4-FFF2-40B4-BE49-F238E27FC236}">
                  <a16:creationId xmlns:a16="http://schemas.microsoft.com/office/drawing/2014/main" id="{2150E018-AB31-D0BB-1275-123FED5A7F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58" name="TextBox 257">
            <a:extLst>
              <a:ext uri="{FF2B5EF4-FFF2-40B4-BE49-F238E27FC236}">
                <a16:creationId xmlns:a16="http://schemas.microsoft.com/office/drawing/2014/main" id="{72F42A57-99AA-EE97-F562-84B96739E9C5}"/>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259" name="Title 1">
            <a:extLst>
              <a:ext uri="{FF2B5EF4-FFF2-40B4-BE49-F238E27FC236}">
                <a16:creationId xmlns:a16="http://schemas.microsoft.com/office/drawing/2014/main" id="{9A8368C2-1AFE-ABD3-9044-DA5B0DB27495}"/>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table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to categorize the features discussed so far by priority.</a:t>
            </a:r>
          </a:p>
        </p:txBody>
      </p:sp>
      <p:sp>
        <p:nvSpPr>
          <p:cNvPr id="260" name="Rectangle: Rounded Corners 259">
            <a:extLst>
              <a:ext uri="{FF2B5EF4-FFF2-40B4-BE49-F238E27FC236}">
                <a16:creationId xmlns:a16="http://schemas.microsoft.com/office/drawing/2014/main" id="{0469AB14-FA9C-3E9C-42CE-B80526ABC03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261" name="TextBox 260">
            <a:extLst>
              <a:ext uri="{FF2B5EF4-FFF2-40B4-BE49-F238E27FC236}">
                <a16:creationId xmlns:a16="http://schemas.microsoft.com/office/drawing/2014/main" id="{C2892D7B-B8D5-7E30-5278-CAE58EDECBAB}"/>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Daichi updates the roadmap deck to reflect the commitments from the engineering team meeting.</a:t>
            </a:r>
          </a:p>
        </p:txBody>
      </p:sp>
      <p:grpSp>
        <p:nvGrpSpPr>
          <p:cNvPr id="184" name="Group 183">
            <a:extLst>
              <a:ext uri="{FF2B5EF4-FFF2-40B4-BE49-F238E27FC236}">
                <a16:creationId xmlns:a16="http://schemas.microsoft.com/office/drawing/2014/main" id="{88A63B81-7BB6-C107-7684-853A3E819F73}"/>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185" name="Rounded Rectangle 46">
              <a:extLst>
                <a:ext uri="{FF2B5EF4-FFF2-40B4-BE49-F238E27FC236}">
                  <a16:creationId xmlns:a16="http://schemas.microsoft.com/office/drawing/2014/main" id="{14123211-1A8F-2546-8473-F617BFF061F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6" name="Picture 4" descr="Microsoft PowerPoint Logo - PNG and Vector - Logo Download">
              <a:hlinkClick r:id="rId12"/>
              <a:extLst>
                <a:ext uri="{FF2B5EF4-FFF2-40B4-BE49-F238E27FC236}">
                  <a16:creationId xmlns:a16="http://schemas.microsoft.com/office/drawing/2014/main" id="{F1010A60-8EBF-73B4-9D56-B90FC29497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5" name="TextBox 264">
            <a:extLst>
              <a:ext uri="{FF2B5EF4-FFF2-40B4-BE49-F238E27FC236}">
                <a16:creationId xmlns:a16="http://schemas.microsoft.com/office/drawing/2014/main" id="{2618D359-6E41-802D-2847-D5079081723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266" name="Title 1">
            <a:extLst>
              <a:ext uri="{FF2B5EF4-FFF2-40B4-BE49-F238E27FC236}">
                <a16:creationId xmlns:a16="http://schemas.microsoft.com/office/drawing/2014/main" id="{ED5628F4-8711-8CF2-A7F5-71DC6A51DD27}"/>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slide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based on [copy in bulleted list of roadmap updates]</a:t>
            </a:r>
          </a:p>
        </p:txBody>
      </p:sp>
      <p:sp>
        <p:nvSpPr>
          <p:cNvPr id="267" name="Rectangle: Rounded Corners 266">
            <a:extLst>
              <a:ext uri="{FF2B5EF4-FFF2-40B4-BE49-F238E27FC236}">
                <a16:creationId xmlns:a16="http://schemas.microsoft.com/office/drawing/2014/main" id="{DA34D65A-EA60-7CE8-CD5F-0D9A1141AE90}"/>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268" name="TextBox 267">
            <a:extLst>
              <a:ext uri="{FF2B5EF4-FFF2-40B4-BE49-F238E27FC236}">
                <a16:creationId xmlns:a16="http://schemas.microsoft.com/office/drawing/2014/main" id="{D0B3E288-C40D-45E6-4DF1-D64AF51AE6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Daichi needs to catch up on email before he heads out for the day. Copilot speeds the work by summarizing email threads and preparing draft responses. </a:t>
            </a:r>
          </a:p>
        </p:txBody>
      </p:sp>
      <p:grpSp>
        <p:nvGrpSpPr>
          <p:cNvPr id="205" name="Group 204">
            <a:extLst>
              <a:ext uri="{FF2B5EF4-FFF2-40B4-BE49-F238E27FC236}">
                <a16:creationId xmlns:a16="http://schemas.microsoft.com/office/drawing/2014/main" id="{FBC334D8-8FFC-2315-59E5-98C21BB13AC7}"/>
              </a:ext>
              <a:ext uri="{C183D7F6-B498-43B3-948B-1728B52AA6E4}">
                <adec:decorative xmlns:adec="http://schemas.microsoft.com/office/drawing/2017/decorative" val="1"/>
              </a:ext>
            </a:extLst>
          </p:cNvPr>
          <p:cNvGrpSpPr>
            <a:grpSpLocks/>
          </p:cNvGrpSpPr>
          <p:nvPr/>
        </p:nvGrpSpPr>
        <p:grpSpPr>
          <a:xfrm>
            <a:off x="588264" y="5003769"/>
            <a:ext cx="534543" cy="534543"/>
            <a:chOff x="11090271" y="6937563"/>
            <a:chExt cx="534544" cy="534544"/>
          </a:xfrm>
        </p:grpSpPr>
        <p:sp>
          <p:nvSpPr>
            <p:cNvPr id="206" name="Rounded Rectangle 64">
              <a:extLst>
                <a:ext uri="{FF2B5EF4-FFF2-40B4-BE49-F238E27FC236}">
                  <a16:creationId xmlns:a16="http://schemas.microsoft.com/office/drawing/2014/main" id="{67E46583-4828-F083-F03F-07BD630CF7D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7" name="Graphic 206">
              <a:extLst>
                <a:ext uri="{FF2B5EF4-FFF2-40B4-BE49-F238E27FC236}">
                  <a16:creationId xmlns:a16="http://schemas.microsoft.com/office/drawing/2014/main" id="{F19FBC66-7960-1CD5-2C0A-D991965D3CB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984" t="22984" r="22984" b="22984"/>
            <a:stretch/>
          </p:blipFill>
          <p:spPr>
            <a:xfrm>
              <a:off x="11170786" y="7018079"/>
              <a:ext cx="373514" cy="373514"/>
            </a:xfrm>
            <a:prstGeom prst="rect">
              <a:avLst/>
            </a:prstGeom>
          </p:spPr>
        </p:pic>
      </p:grpSp>
      <p:sp>
        <p:nvSpPr>
          <p:cNvPr id="272" name="TextBox 271">
            <a:extLst>
              <a:ext uri="{FF2B5EF4-FFF2-40B4-BE49-F238E27FC236}">
                <a16:creationId xmlns:a16="http://schemas.microsoft.com/office/drawing/2014/main" id="{78609C8F-3C71-1020-411E-4AAC0744B30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273" name="Title 1">
            <a:extLst>
              <a:ext uri="{FF2B5EF4-FFF2-40B4-BE49-F238E27FC236}">
                <a16:creationId xmlns:a16="http://schemas.microsoft.com/office/drawing/2014/main" id="{A74C4890-683D-F51F-87D7-AA0A9F72D27D}"/>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Ask for more details.</a:t>
            </a:r>
          </a:p>
        </p:txBody>
      </p:sp>
      <p:pic>
        <p:nvPicPr>
          <p:cNvPr id="197" name="Picture 196" descr="Portrait of Daichi">
            <a:extLst>
              <a:ext uri="{FF2B5EF4-FFF2-40B4-BE49-F238E27FC236}">
                <a16:creationId xmlns:a16="http://schemas.microsoft.com/office/drawing/2014/main" id="{2BFE0684-5FE9-2AE1-338D-FF1A2AE59D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27" t="27926" r="16459" b="13474"/>
          <a:stretch/>
        </p:blipFill>
        <p:spPr>
          <a:xfrm>
            <a:off x="9488488" y="2934937"/>
            <a:ext cx="1970076" cy="2543263"/>
          </a:xfrm>
          <a:prstGeom prst="rect">
            <a:avLst/>
          </a:prstGeom>
        </p:spPr>
      </p:pic>
      <p:sp>
        <p:nvSpPr>
          <p:cNvPr id="275" name="Freeform: Shape 274">
            <a:extLst>
              <a:ext uri="{FF2B5EF4-FFF2-40B4-BE49-F238E27FC236}">
                <a16:creationId xmlns:a16="http://schemas.microsoft.com/office/drawing/2014/main" id="{F94DA777-82BD-C21E-60B3-2F46B995A048}"/>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FC9D0C6E-494F-579C-8AB5-70A66C667ED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Daichi is a marketing manager at Contoso</a:t>
            </a:r>
          </a:p>
        </p:txBody>
      </p:sp>
    </p:spTree>
    <p:extLst>
      <p:ext uri="{BB962C8B-B14F-4D97-AF65-F5344CB8AC3E}">
        <p14:creationId xmlns:p14="http://schemas.microsoft.com/office/powerpoint/2010/main" val="266394392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67393" cy="1938992"/>
          </a:xfrm>
        </p:spPr>
        <p:txBody>
          <a:bodyPr/>
          <a:lstStyle/>
          <a:p>
            <a:pPr algn="ctr"/>
            <a:r>
              <a:rPr lang="en-US" sz="4200">
                <a:gradFill flip="none">
                  <a:gsLst>
                    <a:gs pos="0">
                      <a:srgbClr val="3E76D4"/>
                    </a:gs>
                    <a:gs pos="50000">
                      <a:srgbClr val="8661C5"/>
                    </a:gs>
                    <a:gs pos="100000">
                      <a:srgbClr val="C73ECC"/>
                    </a:gs>
                  </a:gsLst>
                  <a:lin ang="2700000" scaled="1"/>
                  <a:tileRect/>
                </a:gradFill>
                <a:latin typeface="Segoe UI Semibold"/>
                <a:cs typeface="Segoe UI"/>
              </a:rPr>
              <a:t>Copilot for Microsoft 365 </a:t>
            </a:r>
            <a:br>
              <a:rPr lang="en-US" sz="4200" dirty="0"/>
            </a:br>
            <a:r>
              <a:rPr lang="en-US" sz="4200">
                <a:cs typeface="Segoe UI"/>
              </a:rPr>
              <a:t>AI for Finance</a:t>
            </a:r>
            <a:endParaRPr lang="en-US">
              <a:cs typeface="Segoe UI"/>
            </a:endParaRPr>
          </a:p>
        </p:txBody>
      </p:sp>
      <p:pic>
        <p:nvPicPr>
          <p:cNvPr id="2" name="Picture 2" descr="Microsoft Copilot logo">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98" t="2557" r="9706" b="22161"/>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6185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C3E546-E635-F705-451D-ADA595165DB0}"/>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4" name="Rectangle: Rounded Corners 6">
            <a:extLst>
              <a:ext uri="{FF2B5EF4-FFF2-40B4-BE49-F238E27FC236}">
                <a16:creationId xmlns:a16="http://schemas.microsoft.com/office/drawing/2014/main" id="{175FE820-C9F7-8342-9AC2-8BEB891C412F}"/>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33963E34-C408-7294-732D-EA879B3250DD}"/>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Streamline financial decisions</a:t>
            </a:r>
          </a:p>
        </p:txBody>
      </p:sp>
      <p:sp>
        <p:nvSpPr>
          <p:cNvPr id="2" name="TextBox 1">
            <a:extLst>
              <a:ext uri="{FF2B5EF4-FFF2-40B4-BE49-F238E27FC236}">
                <a16:creationId xmlns:a16="http://schemas.microsoft.com/office/drawing/2014/main" id="{E4BEA8A5-8070-517A-E80E-B16317B038AF}"/>
              </a:ext>
            </a:extLst>
          </p:cNvPr>
          <p:cNvSpPr txBox="1"/>
          <p:nvPr/>
        </p:nvSpPr>
        <p:spPr>
          <a:xfrm>
            <a:off x="2112865" y="2598003"/>
            <a:ext cx="7966269" cy="1785104"/>
          </a:xfrm>
          <a:prstGeom prst="rect">
            <a:avLst/>
          </a:prstGeom>
        </p:spPr>
        <p:txBody>
          <a:bodyPr wrap="square" lIns="0" tIns="0" rIns="0" bIns="0" anchor="ctr">
            <a:spAutoFit/>
          </a:bodyPr>
          <a:lstStyle/>
          <a:p>
            <a:pPr lvl="0" algn="ctr">
              <a:spcBef>
                <a:spcPts val="3600"/>
              </a:spcBef>
              <a:defRPr/>
            </a:pPr>
            <a:r>
              <a:rPr lang="en-US" sz="6000">
                <a:ln w="3175">
                  <a:noFill/>
                </a:ln>
                <a:gradFill>
                  <a:gsLst>
                    <a:gs pos="33000">
                      <a:srgbClr val="1F78D4"/>
                    </a:gs>
                    <a:gs pos="81000">
                      <a:srgbClr val="8678D6"/>
                    </a:gs>
                  </a:gsLst>
                  <a:lin ang="2700000" scaled="1"/>
                </a:gradFill>
                <a:latin typeface="Segoe UI Semibold"/>
              </a:rPr>
              <a:t>79% of people</a:t>
            </a: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a:t>
            </a:r>
            <a:br>
              <a:rPr kumimoji="0" lang="en-US" sz="2800" b="0" i="0" u="none" strike="noStrike" kern="1200" cap="none" spc="0" normalizeH="0" baseline="0" noProof="0">
                <a:ln w="3175">
                  <a:noFill/>
                </a:ln>
                <a:solidFill>
                  <a:prstClr val="black"/>
                </a:solidFill>
                <a:effectLst/>
                <a:uLnTx/>
                <a:uFillTx/>
                <a:latin typeface="Segoe UI Semibold"/>
                <a:ea typeface="+mj-lt"/>
                <a:cs typeface="Segoe UI" pitchFamily="34" charset="0"/>
              </a:rPr>
            </a:br>
            <a:r>
              <a:rPr lang="en-US" sz="2800">
                <a:solidFill>
                  <a:prstClr val="black"/>
                </a:solidFill>
                <a:ea typeface="+mj-lt"/>
                <a:cs typeface="Segoe UI"/>
              </a:rPr>
              <a:t>are comfortable using AI</a:t>
            </a:r>
            <a:br>
              <a:rPr lang="en-US" sz="2800">
                <a:solidFill>
                  <a:prstClr val="black"/>
                </a:solidFill>
                <a:ea typeface="+mj-lt"/>
                <a:cs typeface="Segoe UI"/>
              </a:rPr>
            </a:br>
            <a:r>
              <a:rPr lang="en-US" sz="2800">
                <a:solidFill>
                  <a:prstClr val="black"/>
                </a:solidFill>
                <a:ea typeface="+mj-lt"/>
                <a:cs typeface="Segoe UI"/>
              </a:rPr>
              <a:t>for analytical work</a:t>
            </a:r>
          </a:p>
        </p:txBody>
      </p:sp>
      <p:sp>
        <p:nvSpPr>
          <p:cNvPr id="3" name="TextBox 2">
            <a:extLst>
              <a:ext uri="{FF2B5EF4-FFF2-40B4-BE49-F238E27FC236}">
                <a16:creationId xmlns:a16="http://schemas.microsoft.com/office/drawing/2014/main" id="{990ABC72-AD53-A594-5461-0FAFA5637812}"/>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19976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300"/>
                                        <p:tgtEl>
                                          <p:spTgt spid="14"/>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Complete an acquisition with Copilot for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17F13624-26EF-B7BC-6280-F065023F9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81E9174-02D8-3A4F-C722-9192279E07C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55" name="Group 54">
              <a:extLst>
                <a:ext uri="{FF2B5EF4-FFF2-40B4-BE49-F238E27FC236}">
                  <a16:creationId xmlns:a16="http://schemas.microsoft.com/office/drawing/2014/main" id="{1E7C9C4F-FD57-20ED-F73F-32E4255B983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8" name="Rectangle: Single Corner Rounded 57">
                <a:extLst>
                  <a:ext uri="{FF2B5EF4-FFF2-40B4-BE49-F238E27FC236}">
                    <a16:creationId xmlns:a16="http://schemas.microsoft.com/office/drawing/2014/main" id="{D1B58C86-21AD-4133-01E5-455963528A2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0" name="Group 59">
                <a:extLst>
                  <a:ext uri="{FF2B5EF4-FFF2-40B4-BE49-F238E27FC236}">
                    <a16:creationId xmlns:a16="http://schemas.microsoft.com/office/drawing/2014/main" id="{FDA072F6-C77E-9FF0-1D8C-D3C03CDFE950}"/>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63" name="Picture 62">
                  <a:extLst>
                    <a:ext uri="{FF2B5EF4-FFF2-40B4-BE49-F238E27FC236}">
                      <a16:creationId xmlns:a16="http://schemas.microsoft.com/office/drawing/2014/main" id="{C311E4D6-3DA7-35E8-C16E-2F446A6DC31D}"/>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67" name="Rectangle: Top Corners Rounded 66">
                  <a:extLst>
                    <a:ext uri="{FF2B5EF4-FFF2-40B4-BE49-F238E27FC236}">
                      <a16:creationId xmlns:a16="http://schemas.microsoft.com/office/drawing/2014/main" id="{0B052E4E-AAEA-3CEF-A488-03068EF43649}"/>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68" name="Group 67">
                  <a:extLst>
                    <a:ext uri="{FF2B5EF4-FFF2-40B4-BE49-F238E27FC236}">
                      <a16:creationId xmlns:a16="http://schemas.microsoft.com/office/drawing/2014/main" id="{3408F1EF-9B04-7A3C-3717-2F391042FFD7}"/>
                    </a:ext>
                  </a:extLst>
                </p:cNvPr>
                <p:cNvGrpSpPr/>
                <p:nvPr/>
              </p:nvGrpSpPr>
              <p:grpSpPr>
                <a:xfrm>
                  <a:off x="-2" y="1103972"/>
                  <a:ext cx="12205140" cy="4806944"/>
                  <a:chOff x="-2" y="1103972"/>
                  <a:chExt cx="12205140" cy="4806944"/>
                </a:xfrm>
              </p:grpSpPr>
              <p:sp>
                <p:nvSpPr>
                  <p:cNvPr id="80" name="Arrow: Bent 79">
                    <a:extLst>
                      <a:ext uri="{FF2B5EF4-FFF2-40B4-BE49-F238E27FC236}">
                        <a16:creationId xmlns:a16="http://schemas.microsoft.com/office/drawing/2014/main" id="{30E686D3-0736-8484-DDD7-078E1B69475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1" name="Arrow: Bent 80">
                    <a:extLst>
                      <a:ext uri="{FF2B5EF4-FFF2-40B4-BE49-F238E27FC236}">
                        <a16:creationId xmlns:a16="http://schemas.microsoft.com/office/drawing/2014/main" id="{7082FC76-1A97-8BAB-9B12-EF6105CA46C3}"/>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9" name="Rectangle: Rounded Corners 6">
                  <a:extLst>
                    <a:ext uri="{FF2B5EF4-FFF2-40B4-BE49-F238E27FC236}">
                      <a16:creationId xmlns:a16="http://schemas.microsoft.com/office/drawing/2014/main" id="{62532777-3CF6-A9EB-52C7-A50B92E09FF2}"/>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0" name="Straight Connector 69">
                  <a:extLst>
                    <a:ext uri="{FF2B5EF4-FFF2-40B4-BE49-F238E27FC236}">
                      <a16:creationId xmlns:a16="http://schemas.microsoft.com/office/drawing/2014/main" id="{1E06B1E4-FADF-8D19-5A11-68964043CC48}"/>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C5F189F-9D44-DC1D-9037-C61E8654F7F5}"/>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FA7735-8EF1-E866-4DE6-151680FB420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A7CA87-41C2-57F7-E774-04D381E40121}"/>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7FA5C4-1FFE-4A3C-1A44-6ACB0222BC1E}"/>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89B421-117C-0F3A-E46D-14391586696F}"/>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79ECF1-E788-4D11-581B-43D59D5F3833}"/>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68801B-3568-A0F9-C1DD-0A4EE5DCD51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7F8B45-046A-5512-02E4-FCD9F2E56E6D}"/>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016E7-6E7E-9A48-F4F6-D03A61FE5C8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a:extLst>
                <a:ext uri="{FF2B5EF4-FFF2-40B4-BE49-F238E27FC236}">
                  <a16:creationId xmlns:a16="http://schemas.microsoft.com/office/drawing/2014/main" id="{E2B441F5-A74B-C697-DAAE-9B1F84F58876}"/>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BF8D52-F01F-EF64-A029-C8A4F76AE6B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88B2163-D492-D39A-7761-CD563F6BBCB8}"/>
              </a:ext>
            </a:extLst>
          </p:cNvPr>
          <p:cNvSpPr txBox="1"/>
          <p:nvPr/>
        </p:nvSpPr>
        <p:spPr>
          <a:xfrm>
            <a:off x="588963" y="1524000"/>
            <a:ext cx="2782887"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From forecasting to financial reporting to drafting stakeholder communications, Copilot works alongside finance teams, so their time is spent on the high-value tasks that make the biggest impact.​</a:t>
            </a:r>
          </a:p>
        </p:txBody>
      </p:sp>
      <p:sp>
        <p:nvSpPr>
          <p:cNvPr id="83" name="TextBox 82">
            <a:extLst>
              <a:ext uri="{FF2B5EF4-FFF2-40B4-BE49-F238E27FC236}">
                <a16:creationId xmlns:a16="http://schemas.microsoft.com/office/drawing/2014/main" id="{72A375CE-4E35-9EBC-02D6-7A27415A0762}"/>
              </a:ext>
            </a:extLst>
          </p:cNvPr>
          <p:cNvSpPr txBox="1"/>
          <p:nvPr/>
        </p:nvSpPr>
        <p:spPr>
          <a:xfrm>
            <a:off x="588962" y="4638870"/>
            <a:ext cx="2820987"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79% </a:t>
            </a:r>
            <a:r>
              <a:rPr kumimoji="0" lang="en-US" sz="32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of people</a:t>
            </a:r>
            <a:endParaRPr kumimoji="0" lang="en-US" sz="36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4" name="TextBox 83">
            <a:extLst>
              <a:ext uri="{FF2B5EF4-FFF2-40B4-BE49-F238E27FC236}">
                <a16:creationId xmlns:a16="http://schemas.microsoft.com/office/drawing/2014/main" id="{4B3C452A-64B8-46EB-32A4-3E6D9250842E}"/>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DengXian"/>
                <a:cs typeface="Segoe UI"/>
              </a:rPr>
              <a:t>are comfortable using AI</a:t>
            </a:r>
            <a:br>
              <a:rPr kumimoji="0" lang="en-US" sz="1400" b="0" i="0" u="none" strike="noStrike" kern="1200" cap="none" spc="0" normalizeH="0" baseline="0" noProof="0">
                <a:ln>
                  <a:noFill/>
                </a:ln>
                <a:solidFill>
                  <a:prstClr val="black"/>
                </a:solidFill>
                <a:effectLst/>
                <a:uLnTx/>
                <a:uFillTx/>
                <a:latin typeface="Segoe UI"/>
                <a:ea typeface="DengXian"/>
                <a:cs typeface="Segoe UI"/>
              </a:rPr>
            </a:br>
            <a:r>
              <a:rPr kumimoji="0" lang="en-US" sz="1400" b="0" i="0" u="none" strike="noStrike" kern="1200" cap="none" spc="0" normalizeH="0" baseline="0" noProof="0">
                <a:ln>
                  <a:noFill/>
                </a:ln>
                <a:solidFill>
                  <a:prstClr val="black"/>
                </a:solidFill>
                <a:effectLst/>
                <a:uLnTx/>
                <a:uFillTx/>
                <a:latin typeface="Segoe UI"/>
                <a:ea typeface="DengXian"/>
                <a:cs typeface="Segoe UI"/>
              </a:rPr>
              <a:t>for analytical work</a:t>
            </a:r>
          </a:p>
        </p:txBody>
      </p:sp>
      <p:sp>
        <p:nvSpPr>
          <p:cNvPr id="85" name="TextBox 84">
            <a:extLst>
              <a:ext uri="{FF2B5EF4-FFF2-40B4-BE49-F238E27FC236}">
                <a16:creationId xmlns:a16="http://schemas.microsoft.com/office/drawing/2014/main" id="{C13E9033-FED4-BC24-086F-24C7CB0737EB}"/>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D9C56789-E8D0-F775-9700-C3FDFB7B322F}"/>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87" name="Rounded Rectangle 46">
              <a:extLst>
                <a:ext uri="{FF2B5EF4-FFF2-40B4-BE49-F238E27FC236}">
                  <a16:creationId xmlns:a16="http://schemas.microsoft.com/office/drawing/2014/main" id="{ABF20BA6-DBF4-8678-13AC-D1720F4E3614}"/>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2" descr="Zip Co logo SVG free download, id: 101874 - Brandlogos.net">
              <a:hlinkClick r:id="rId7"/>
              <a:extLst>
                <a:ext uri="{FF2B5EF4-FFF2-40B4-BE49-F238E27FC236}">
                  <a16:creationId xmlns:a16="http://schemas.microsoft.com/office/drawing/2014/main" id="{5B124FE2-9D2E-86F7-03A2-2D7FCCDA92F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a:extLst>
              <a:ext uri="{FF2B5EF4-FFF2-40B4-BE49-F238E27FC236}">
                <a16:creationId xmlns:a16="http://schemas.microsoft.com/office/drawing/2014/main" id="{C8AE9304-E7B1-B0C0-A795-6CBE4A1E3FD0}"/>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0" name="TextBox 89">
            <a:extLst>
              <a:ext uri="{FF2B5EF4-FFF2-40B4-BE49-F238E27FC236}">
                <a16:creationId xmlns:a16="http://schemas.microsoft.com/office/drawing/2014/main" id="{64F18384-AB6C-4F92-18A0-8DBFD3D1674E}"/>
              </a:ext>
              <a:ext uri="{C183D7F6-B498-43B3-948B-1728B52AA6E4}">
                <adec:decorative xmlns:adec="http://schemas.microsoft.com/office/drawing/2017/decorative" val="0"/>
              </a:ext>
            </a:extLst>
          </p:cNvPr>
          <p:cNvSpPr txBox="1"/>
          <p:nvPr/>
        </p:nvSpPr>
        <p:spPr>
          <a:xfrm>
            <a:off x="6756400" y="1495953"/>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Summarize the due diligence information from the operations and legal team.</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9"/>
              <a:extLst>
                <a:ext uri="{FF2B5EF4-FFF2-40B4-BE49-F238E27FC236}">
                  <a16:creationId xmlns:a16="http://schemas.microsoft.com/office/drawing/2014/main" id="{390DE7E5-7B97-3093-A086-979A17B23BE2}"/>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B4B7277-7180-25B1-F8A4-5EBFCC77BF93}"/>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95" name="TextBox 94">
            <a:extLst>
              <a:ext uri="{FF2B5EF4-FFF2-40B4-BE49-F238E27FC236}">
                <a16:creationId xmlns:a16="http://schemas.microsoft.com/office/drawing/2014/main" id="{86312137-EA06-9417-BF7F-4A1C85993CC4}"/>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Discover the organization’s past financial information and verify revenue projections.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a:grpSpLocks/>
          </p:cNvGrpSpPr>
          <p:nvPr/>
        </p:nvGrpSpPr>
        <p:grpSpPr>
          <a:xfrm>
            <a:off x="4173992" y="2855630"/>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11"/>
              <a:extLst>
                <a:ext uri="{FF2B5EF4-FFF2-40B4-BE49-F238E27FC236}">
                  <a16:creationId xmlns:a16="http://schemas.microsoft.com/office/drawing/2014/main" id="{896B7F55-F7A7-A5BF-F8CC-94BC25E763C5}"/>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0E6AB7EF-3FE1-5008-F655-79852D119A28}"/>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1" name="TextBox 100">
            <a:extLst>
              <a:ext uri="{FF2B5EF4-FFF2-40B4-BE49-F238E27FC236}">
                <a16:creationId xmlns:a16="http://schemas.microsoft.com/office/drawing/2014/main" id="{2103FEC6-5B42-2268-30E7-34512A27EDE4}"/>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Meet with the legal team and business development to decide how to structure the deal and get a list of the required legal notifications.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DF0DE955-F307-E94B-04A2-BAC16EFA16C0}"/>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2" name="server_2" title="Icon of a server with a padlock in the lower right corner">
              <a:extLst>
                <a:ext uri="{FF2B5EF4-FFF2-40B4-BE49-F238E27FC236}">
                  <a16:creationId xmlns:a16="http://schemas.microsoft.com/office/drawing/2014/main" id="{FBCDD152-64C6-5509-F057-E3DC0CEE189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Rounded Rectangle 46">
              <a:extLst>
                <a:ext uri="{FF2B5EF4-FFF2-40B4-BE49-F238E27FC236}">
                  <a16:creationId xmlns:a16="http://schemas.microsoft.com/office/drawing/2014/main" id="{23CC1FD1-8403-8A31-E961-CFD5A324F3DB}"/>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5" name="Picture 10" descr="Microsoft Word Logo - PNG and Vector - Logo Download">
              <a:hlinkClick r:id="rId13"/>
              <a:extLst>
                <a:ext uri="{FF2B5EF4-FFF2-40B4-BE49-F238E27FC236}">
                  <a16:creationId xmlns:a16="http://schemas.microsoft.com/office/drawing/2014/main" id="{14452360-F37E-D439-63D2-38A1CEF8475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21DD3E29-7B14-BDB4-09BE-9B38FD681FC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06" name="TextBox 105">
            <a:extLst>
              <a:ext uri="{FF2B5EF4-FFF2-40B4-BE49-F238E27FC236}">
                <a16:creationId xmlns:a16="http://schemas.microsoft.com/office/drawing/2014/main" id="{7CA804B5-078D-53FA-65CD-14F4CC8D0FFE}"/>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Add a section to the offer sheet discussing some conditions for the deal based on the meeting transcript.</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43" name="Group 42">
            <a:extLst>
              <a:ext uri="{FF2B5EF4-FFF2-40B4-BE49-F238E27FC236}">
                <a16:creationId xmlns:a16="http://schemas.microsoft.com/office/drawing/2014/main" id="{B5DC02FB-9DAF-FDBE-481E-6CF74694B674}"/>
              </a:ext>
              <a:ext uri="{C183D7F6-B498-43B3-948B-1728B52AA6E4}">
                <adec:decorative xmlns:adec="http://schemas.microsoft.com/office/drawing/2017/decorative" val="1"/>
              </a:ext>
            </a:extLst>
          </p:cNvPr>
          <p:cNvGrpSpPr>
            <a:grpSpLocks/>
          </p:cNvGrpSpPr>
          <p:nvPr/>
        </p:nvGrpSpPr>
        <p:grpSpPr>
          <a:xfrm>
            <a:off x="4173992" y="4397940"/>
            <a:ext cx="534543" cy="534543"/>
            <a:chOff x="5831903" y="8381781"/>
            <a:chExt cx="534543" cy="534543"/>
          </a:xfrm>
        </p:grpSpPr>
        <p:sp>
          <p:nvSpPr>
            <p:cNvPr id="45" name="Rounded Rectangle 46">
              <a:extLst>
                <a:ext uri="{FF2B5EF4-FFF2-40B4-BE49-F238E27FC236}">
                  <a16:creationId xmlns:a16="http://schemas.microsoft.com/office/drawing/2014/main" id="{A6A4C591-1BBC-83AA-A138-3E3ECA56CD2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Microsoft Excel Logo - PNG and Vector - Logo Download">
              <a:hlinkClick r:id="rId9"/>
              <a:extLst>
                <a:ext uri="{FF2B5EF4-FFF2-40B4-BE49-F238E27FC236}">
                  <a16:creationId xmlns:a16="http://schemas.microsoft.com/office/drawing/2014/main" id="{5225BCC1-F030-D319-8133-167675977980}"/>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a:extLst>
              <a:ext uri="{FF2B5EF4-FFF2-40B4-BE49-F238E27FC236}">
                <a16:creationId xmlns:a16="http://schemas.microsoft.com/office/drawing/2014/main" id="{9B3FFCBD-E340-010F-5301-26BA2EDE8439}"/>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14" name="TextBox 113">
            <a:extLst>
              <a:ext uri="{FF2B5EF4-FFF2-40B4-BE49-F238E27FC236}">
                <a16:creationId xmlns:a16="http://schemas.microsoft.com/office/drawing/2014/main" id="{96B1B9D9-2430-276C-3DEE-B7120A81BBD4}"/>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Refine the deal analysis based on the customer negotiations and changes in the economic environment.</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5"/>
              <a:extLst>
                <a:ext uri="{FF2B5EF4-FFF2-40B4-BE49-F238E27FC236}">
                  <a16:creationId xmlns:a16="http://schemas.microsoft.com/office/drawing/2014/main" id="{DF04E3E2-E395-834D-4E81-1742E65DA13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21DE7315-334E-1BF7-8939-B3FA826D6E7B}"/>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19" name="TextBox 118">
            <a:extLst>
              <a:ext uri="{FF2B5EF4-FFF2-40B4-BE49-F238E27FC236}">
                <a16:creationId xmlns:a16="http://schemas.microsoft.com/office/drawing/2014/main" id="{32C6E5FB-BF6C-3760-B894-2CD629B229A5}"/>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Create a presentation summarizing the deal for the leadership team.</a:t>
            </a:r>
          </a:p>
        </p:txBody>
      </p:sp>
      <p:sp>
        <p:nvSpPr>
          <p:cNvPr id="120" name="TextBox 119">
            <a:extLst>
              <a:ext uri="{FF2B5EF4-FFF2-40B4-BE49-F238E27FC236}">
                <a16:creationId xmlns:a16="http://schemas.microsoft.com/office/drawing/2014/main" id="{22CA833C-4588-CD79-2994-4C17B05D4009}"/>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7">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21" name="TextBox 120">
            <a:extLst>
              <a:ext uri="{FF2B5EF4-FFF2-40B4-BE49-F238E27FC236}">
                <a16:creationId xmlns:a16="http://schemas.microsoft.com/office/drawing/2014/main" id="{8EE22232-7570-F702-2A6E-52A7F1C0C2D2}"/>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8">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22" name="TextBox 121">
            <a:extLst>
              <a:ext uri="{FF2B5EF4-FFF2-40B4-BE49-F238E27FC236}">
                <a16:creationId xmlns:a16="http://schemas.microsoft.com/office/drawing/2014/main" id="{D84CAE75-526B-D928-6848-2B6DA5536F60}"/>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9"/>
              <a:extLst>
                <a:ext uri="{FF2B5EF4-FFF2-40B4-BE49-F238E27FC236}">
                  <a16:creationId xmlns:a16="http://schemas.microsoft.com/office/drawing/2014/main" id="{8F158F4A-0557-4EB3-75DA-835959493C89}"/>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1"/>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20129888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Complete an acquisition with Copilot for Microsoft 365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3" name="Picture 2" descr="Microsoft Copilot logo">
            <a:extLst>
              <a:ext uri="{FF2B5EF4-FFF2-40B4-BE49-F238E27FC236}">
                <a16:creationId xmlns:a16="http://schemas.microsoft.com/office/drawing/2014/main" id="{5F252E8D-28FD-39C7-2DBD-B90C16D88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138E4D4-22D8-3C92-3521-1E5B497499C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8" name="Rectangle: Rounded Corners 6">
              <a:extLst>
                <a:ext uri="{FF2B5EF4-FFF2-40B4-BE49-F238E27FC236}">
                  <a16:creationId xmlns:a16="http://schemas.microsoft.com/office/drawing/2014/main" id="{CEE09D8D-F8EB-556B-1B14-BD218C0B74FA}"/>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6E41D2FD-83C2-B617-EA2F-7ED02CA5529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14586D58-9228-3F88-54CD-F3C8DA0AA12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6BFA1422-E149-B813-BECD-2C16608B5FC5}"/>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9" name="Rectangle: Rounded Corners 6">
              <a:extLst>
                <a:ext uri="{FF2B5EF4-FFF2-40B4-BE49-F238E27FC236}">
                  <a16:creationId xmlns:a16="http://schemas.microsoft.com/office/drawing/2014/main" id="{B3A0FBF3-84D5-EE94-37D4-29792060913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41B57C3F-24C9-4D78-D36A-BB2899BD27E7}"/>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612708F9-6C0C-B675-5B18-DD3B7EDADF4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Rectangle: Rounded Corners 3">
              <a:extLst>
                <a:ext uri="{FF2B5EF4-FFF2-40B4-BE49-F238E27FC236}">
                  <a16:creationId xmlns:a16="http://schemas.microsoft.com/office/drawing/2014/main" id="{B0653C7F-8A63-18B4-8CC6-EE1FAD18EF8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B27D8533-8E9F-D96D-C0BB-ADA83FFB6E19}"/>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Summarize due diligence reports</a:t>
            </a:r>
          </a:p>
        </p:txBody>
      </p:sp>
      <p:sp>
        <p:nvSpPr>
          <p:cNvPr id="34" name="Text Placeholder 2">
            <a:extLst>
              <a:ext uri="{FF2B5EF4-FFF2-40B4-BE49-F238E27FC236}">
                <a16:creationId xmlns:a16="http://schemas.microsoft.com/office/drawing/2014/main" id="{C88D7B98-4EA2-4F82-0A8F-78EE39D8B4DC}"/>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Teams apps prompt Copilot in Microsoft Copilot</a:t>
            </a:r>
          </a:p>
        </p:txBody>
      </p:sp>
      <p:grpSp>
        <p:nvGrpSpPr>
          <p:cNvPr id="73" name="Group 72" descr="Microsoft Copilot logo">
            <a:extLst>
              <a:ext uri="{FF2B5EF4-FFF2-40B4-BE49-F238E27FC236}">
                <a16:creationId xmlns:a16="http://schemas.microsoft.com/office/drawing/2014/main" id="{C362F404-A970-4BD3-CCA3-435164BE4927}"/>
              </a:ext>
            </a:extLst>
          </p:cNvPr>
          <p:cNvGrpSpPr>
            <a:grpSpLocks/>
          </p:cNvGrpSpPr>
          <p:nvPr/>
        </p:nvGrpSpPr>
        <p:grpSpPr>
          <a:xfrm>
            <a:off x="3610466" y="1434676"/>
            <a:ext cx="534544" cy="534544"/>
            <a:chOff x="3610465" y="1434675"/>
            <a:chExt cx="534543" cy="534543"/>
          </a:xfrm>
        </p:grpSpPr>
        <p:sp>
          <p:nvSpPr>
            <p:cNvPr id="74" name="Rounded Rectangle 46">
              <a:extLst>
                <a:ext uri="{FF2B5EF4-FFF2-40B4-BE49-F238E27FC236}">
                  <a16:creationId xmlns:a16="http://schemas.microsoft.com/office/drawing/2014/main" id="{8FE01266-0BB2-A521-FCD9-1FBC717EBEDA}"/>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Zip Co logo SVG free download, id: 101874 - Brandlogos.net">
              <a:hlinkClick r:id="rId4"/>
              <a:extLst>
                <a:ext uri="{FF2B5EF4-FFF2-40B4-BE49-F238E27FC236}">
                  <a16:creationId xmlns:a16="http://schemas.microsoft.com/office/drawing/2014/main" id="{6C427443-BF17-F492-035B-012E6D74665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931AEB8B-2D56-F1BD-AF6D-1312CBF9C734}"/>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4970B337-4E0D-C53C-BD67-AD51697A8D7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information in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Fabrikam financial data, Fabrikam operations analysis, Fabrikam integration plan.</a:t>
            </a:r>
          </a:p>
        </p:txBody>
      </p:sp>
      <p:sp>
        <p:nvSpPr>
          <p:cNvPr id="43" name="TextBox 42">
            <a:extLst>
              <a:ext uri="{FF2B5EF4-FFF2-40B4-BE49-F238E27FC236}">
                <a16:creationId xmlns:a16="http://schemas.microsoft.com/office/drawing/2014/main" id="{174CFAAA-E29F-4CB0-E9A1-FC57A37E0D60}"/>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Analyze financial data</a:t>
            </a:r>
          </a:p>
        </p:txBody>
      </p:sp>
      <p:sp>
        <p:nvSpPr>
          <p:cNvPr id="44" name="Text Placeholder 2">
            <a:extLst>
              <a:ext uri="{FF2B5EF4-FFF2-40B4-BE49-F238E27FC236}">
                <a16:creationId xmlns:a16="http://schemas.microsoft.com/office/drawing/2014/main" id="{39AD6964-A655-C937-2AEE-A8EF793F760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Using a table to</a:t>
            </a:r>
          </a:p>
        </p:txBody>
      </p:sp>
      <p:grpSp>
        <p:nvGrpSpPr>
          <p:cNvPr id="45" name="Group 44" descr="Microsoft Excel logo">
            <a:extLst>
              <a:ext uri="{FF2B5EF4-FFF2-40B4-BE49-F238E27FC236}">
                <a16:creationId xmlns:a16="http://schemas.microsoft.com/office/drawing/2014/main" id="{967596A2-3484-3CFF-52A9-8576F55313D2}"/>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46" name="Rounded Rectangle 46">
              <a:extLst>
                <a:ext uri="{FF2B5EF4-FFF2-40B4-BE49-F238E27FC236}">
                  <a16:creationId xmlns:a16="http://schemas.microsoft.com/office/drawing/2014/main" id="{8860C2A0-0DB3-FBFE-8F7D-F3C39B605FF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Microsoft Excel Logo - PNG and Vector - Logo Download">
              <a:hlinkClick r:id="rId6"/>
              <a:extLst>
                <a:ext uri="{FF2B5EF4-FFF2-40B4-BE49-F238E27FC236}">
                  <a16:creationId xmlns:a16="http://schemas.microsoft.com/office/drawing/2014/main" id="{E793A958-F062-5EB6-1F3F-E739C39C5A3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6">
            <a:extLst>
              <a:ext uri="{FF2B5EF4-FFF2-40B4-BE49-F238E27FC236}">
                <a16:creationId xmlns:a16="http://schemas.microsoft.com/office/drawing/2014/main" id="{E72A1698-51C5-782F-E7BB-D7411718C4A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CDDFADE6-8846-DFAF-3D07-B1DEDE62E8F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Show data insights.</a:t>
            </a:r>
          </a:p>
        </p:txBody>
      </p:sp>
      <p:sp>
        <p:nvSpPr>
          <p:cNvPr id="50" name="TextBox 49">
            <a:extLst>
              <a:ext uri="{FF2B5EF4-FFF2-40B4-BE49-F238E27FC236}">
                <a16:creationId xmlns:a16="http://schemas.microsoft.com/office/drawing/2014/main" id="{BEE79CE9-2295-F15A-9CA1-7BD074D2C487}"/>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Meet with legal</a:t>
            </a:r>
          </a:p>
        </p:txBody>
      </p:sp>
      <p:sp>
        <p:nvSpPr>
          <p:cNvPr id="51" name="Text Placeholder 2">
            <a:extLst>
              <a:ext uri="{FF2B5EF4-FFF2-40B4-BE49-F238E27FC236}">
                <a16:creationId xmlns:a16="http://schemas.microsoft.com/office/drawing/2014/main" id="{EC7EBB76-6C46-5316-D0DE-2B68F9FE817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In the recap tab for the meeting</a:t>
            </a:r>
          </a:p>
        </p:txBody>
      </p:sp>
      <p:grpSp>
        <p:nvGrpSpPr>
          <p:cNvPr id="84" name="Group 83" descr="Microsoft Teams Logo">
            <a:extLst>
              <a:ext uri="{FF2B5EF4-FFF2-40B4-BE49-F238E27FC236}">
                <a16:creationId xmlns:a16="http://schemas.microsoft.com/office/drawing/2014/main" id="{65800763-CD87-5B20-97C2-826A1C3BAA53}"/>
              </a:ext>
              <a:ext uri="{C183D7F6-B498-43B3-948B-1728B52AA6E4}">
                <adec:decorative xmlns:adec="http://schemas.microsoft.com/office/drawing/2017/decorative" val="0"/>
              </a:ext>
            </a:extLst>
          </p:cNvPr>
          <p:cNvGrpSpPr>
            <a:grpSpLocks/>
          </p:cNvGrpSpPr>
          <p:nvPr/>
        </p:nvGrpSpPr>
        <p:grpSpPr>
          <a:xfrm>
            <a:off x="11118809" y="1412882"/>
            <a:ext cx="534543" cy="534543"/>
            <a:chOff x="3125234" y="13590476"/>
            <a:chExt cx="659280" cy="659280"/>
          </a:xfrm>
        </p:grpSpPr>
        <p:sp>
          <p:nvSpPr>
            <p:cNvPr id="88" name="Rounded Rectangle 56">
              <a:extLst>
                <a:ext uri="{FF2B5EF4-FFF2-40B4-BE49-F238E27FC236}">
                  <a16:creationId xmlns:a16="http://schemas.microsoft.com/office/drawing/2014/main" id="{8468E3EF-EB5F-B2B0-0FF6-A727336E4A0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94ABFA54-47A0-D686-C31A-2DC87247E7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9606" y="13694555"/>
              <a:ext cx="451120" cy="451118"/>
            </a:xfrm>
            <a:prstGeom prst="rect">
              <a:avLst/>
            </a:prstGeom>
          </p:spPr>
        </p:pic>
      </p:grpSp>
      <p:sp>
        <p:nvSpPr>
          <p:cNvPr id="55" name="Rectangle: Rounded Corners 6">
            <a:extLst>
              <a:ext uri="{FF2B5EF4-FFF2-40B4-BE49-F238E27FC236}">
                <a16:creationId xmlns:a16="http://schemas.microsoft.com/office/drawing/2014/main" id="{3681F243-1DA0-3C5B-6FB5-82E15DD5E390}"/>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EBBA81AF-5955-19AB-6E14-DB88898C1D23}"/>
              </a:ext>
            </a:extLst>
          </p:cNvPr>
          <p:cNvSpPr txBox="1">
            <a:spLocks/>
          </p:cNvSpPr>
          <p:nvPr/>
        </p:nvSpPr>
        <p:spPr>
          <a:xfrm>
            <a:off x="8352613"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List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all of the legal notifications required for the offer sheet.</a:t>
            </a:r>
          </a:p>
        </p:txBody>
      </p:sp>
      <p:sp>
        <p:nvSpPr>
          <p:cNvPr id="57" name="TextBox 56">
            <a:extLst>
              <a:ext uri="{FF2B5EF4-FFF2-40B4-BE49-F238E27FC236}">
                <a16:creationId xmlns:a16="http://schemas.microsoft.com/office/drawing/2014/main" id="{FDA748B1-1429-1477-3FBE-AF4A26046E51}"/>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an executive presentation</a:t>
            </a:r>
          </a:p>
        </p:txBody>
      </p:sp>
      <p:sp>
        <p:nvSpPr>
          <p:cNvPr id="58" name="Text Placeholder 2">
            <a:extLst>
              <a:ext uri="{FF2B5EF4-FFF2-40B4-BE49-F238E27FC236}">
                <a16:creationId xmlns:a16="http://schemas.microsoft.com/office/drawing/2014/main" id="{B5DC1855-5BC4-949E-80DD-3B60E1F24AEB}"/>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a new presentation</a:t>
            </a:r>
          </a:p>
        </p:txBody>
      </p:sp>
      <p:grpSp>
        <p:nvGrpSpPr>
          <p:cNvPr id="59" name="Group 58" descr="Microsoft PowerPoint Logo">
            <a:extLst>
              <a:ext uri="{FF2B5EF4-FFF2-40B4-BE49-F238E27FC236}">
                <a16:creationId xmlns:a16="http://schemas.microsoft.com/office/drawing/2014/main" id="{E693C5FD-CC4D-878C-57D1-E42822F18902}"/>
              </a:ext>
            </a:extLst>
          </p:cNvPr>
          <p:cNvGrpSpPr>
            <a:grpSpLocks/>
          </p:cNvGrpSpPr>
          <p:nvPr/>
        </p:nvGrpSpPr>
        <p:grpSpPr>
          <a:xfrm>
            <a:off x="3641326" y="4031175"/>
            <a:ext cx="534544" cy="534544"/>
            <a:chOff x="587375" y="1790700"/>
            <a:chExt cx="1371600" cy="1371600"/>
          </a:xfrm>
        </p:grpSpPr>
        <p:sp>
          <p:nvSpPr>
            <p:cNvPr id="60" name="Rounded Rectangle 46">
              <a:extLst>
                <a:ext uri="{FF2B5EF4-FFF2-40B4-BE49-F238E27FC236}">
                  <a16:creationId xmlns:a16="http://schemas.microsoft.com/office/drawing/2014/main" id="{A9B3C393-E3E0-6EEB-FB7F-43C6D1A7DC5E}"/>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2" descr="Microsoft PowerPoint Logo - PNG and Vector - Logo Download">
              <a:hlinkClick r:id="rId10"/>
              <a:extLst>
                <a:ext uri="{FF2B5EF4-FFF2-40B4-BE49-F238E27FC236}">
                  <a16:creationId xmlns:a16="http://schemas.microsoft.com/office/drawing/2014/main" id="{2FB9CB2A-B1B8-5F60-F864-DBAC905FF4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Rounded Corners 6">
            <a:extLst>
              <a:ext uri="{FF2B5EF4-FFF2-40B4-BE49-F238E27FC236}">
                <a16:creationId xmlns:a16="http://schemas.microsoft.com/office/drawing/2014/main" id="{E0B41353-7062-56C4-23DC-0E3C382B931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769A7DE5-F247-E307-499D-B92BF412E87B}"/>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presentation from </a:t>
            </a:r>
            <a:r>
              <a:rPr lang="en-US" sz="1000" spc="0">
                <a:solidFill>
                  <a:prstClr val="black"/>
                </a:solidFill>
                <a:latin typeface="Segoe UI"/>
              </a:rPr>
              <a:t>[Word document link to Deal Summary.docx] Be s</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ure to include a summary slide, a conditions slide, and a financials slide</a:t>
            </a:r>
          </a:p>
        </p:txBody>
      </p:sp>
      <p:sp>
        <p:nvSpPr>
          <p:cNvPr id="64" name="TextBox 63">
            <a:extLst>
              <a:ext uri="{FF2B5EF4-FFF2-40B4-BE49-F238E27FC236}">
                <a16:creationId xmlns:a16="http://schemas.microsoft.com/office/drawing/2014/main" id="{4F81512A-2B15-B516-FE15-DE6E24AF6B4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Refine Deal analysis</a:t>
            </a:r>
          </a:p>
        </p:txBody>
      </p:sp>
      <p:sp>
        <p:nvSpPr>
          <p:cNvPr id="65" name="Text Placeholder 2">
            <a:extLst>
              <a:ext uri="{FF2B5EF4-FFF2-40B4-BE49-F238E27FC236}">
                <a16:creationId xmlns:a16="http://schemas.microsoft.com/office/drawing/2014/main" id="{BD9773BB-3E93-31E1-EF3D-B76C95EA654E}"/>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table in Excel prompt</a:t>
            </a:r>
          </a:p>
        </p:txBody>
      </p:sp>
      <p:grpSp>
        <p:nvGrpSpPr>
          <p:cNvPr id="78" name="Group 77" descr="Microsoft Excel logo">
            <a:extLst>
              <a:ext uri="{FF2B5EF4-FFF2-40B4-BE49-F238E27FC236}">
                <a16:creationId xmlns:a16="http://schemas.microsoft.com/office/drawing/2014/main" id="{2CB7E19F-CB83-41D2-2D4C-E5D16DB2C235}"/>
              </a:ext>
              <a:ext uri="{C183D7F6-B498-43B3-948B-1728B52AA6E4}">
                <adec:decorative xmlns:adec="http://schemas.microsoft.com/office/drawing/2017/decorative" val="0"/>
              </a:ext>
            </a:extLst>
          </p:cNvPr>
          <p:cNvGrpSpPr>
            <a:grpSpLocks/>
          </p:cNvGrpSpPr>
          <p:nvPr/>
        </p:nvGrpSpPr>
        <p:grpSpPr>
          <a:xfrm>
            <a:off x="7372337" y="4028484"/>
            <a:ext cx="534544" cy="534544"/>
            <a:chOff x="5831903" y="8381781"/>
            <a:chExt cx="534543" cy="534543"/>
          </a:xfrm>
        </p:grpSpPr>
        <p:sp>
          <p:nvSpPr>
            <p:cNvPr id="82" name="Rounded Rectangle 46">
              <a:extLst>
                <a:ext uri="{FF2B5EF4-FFF2-40B4-BE49-F238E27FC236}">
                  <a16:creationId xmlns:a16="http://schemas.microsoft.com/office/drawing/2014/main" id="{7698A1F3-194C-EC6F-EFDA-89807C5B2B13}"/>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3" name="Picture 8" descr="Microsoft Excel Logo - PNG and Vector - Logo Download">
              <a:hlinkClick r:id="rId6"/>
              <a:extLst>
                <a:ext uri="{FF2B5EF4-FFF2-40B4-BE49-F238E27FC236}">
                  <a16:creationId xmlns:a16="http://schemas.microsoft.com/office/drawing/2014/main" id="{6558A411-86CB-EB15-AC6B-F31BD8063F17}"/>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40A4371E-6D83-AF7D-60C4-C578F4CDD80F}"/>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B1220EA8-7BFD-88A6-2DF0-52698C0FFE1D}"/>
              </a:ext>
            </a:extLst>
          </p:cNvPr>
          <p:cNvSpPr txBox="1">
            <a:spLocks/>
          </p:cNvSpPr>
          <p:nvPr/>
        </p:nvSpPr>
        <p:spPr>
          <a:xfrm>
            <a:off x="4613434" y="5621318"/>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 column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to reduce the projected revenue by 3%</a:t>
            </a:r>
          </a:p>
        </p:txBody>
      </p:sp>
      <p:sp>
        <p:nvSpPr>
          <p:cNvPr id="71" name="TextBox 70">
            <a:extLst>
              <a:ext uri="{FF2B5EF4-FFF2-40B4-BE49-F238E27FC236}">
                <a16:creationId xmlns:a16="http://schemas.microsoft.com/office/drawing/2014/main" id="{92AB1EA9-50DE-472A-7A03-8926BCB0EB47}"/>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Update offer sheet</a:t>
            </a:r>
          </a:p>
        </p:txBody>
      </p:sp>
      <p:sp>
        <p:nvSpPr>
          <p:cNvPr id="72" name="Text Placeholder 2">
            <a:extLst>
              <a:ext uri="{FF2B5EF4-FFF2-40B4-BE49-F238E27FC236}">
                <a16:creationId xmlns:a16="http://schemas.microsoft.com/office/drawing/2014/main" id="{DF389F58-22DF-97F8-4977-2DC1D9242BAC}"/>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a new line select Draft with Copilot</a:t>
            </a:r>
          </a:p>
        </p:txBody>
      </p:sp>
      <p:grpSp>
        <p:nvGrpSpPr>
          <p:cNvPr id="38" name="Group 37" descr="Bing logo">
            <a:extLst>
              <a:ext uri="{FF2B5EF4-FFF2-40B4-BE49-F238E27FC236}">
                <a16:creationId xmlns:a16="http://schemas.microsoft.com/office/drawing/2014/main" id="{D5A2A446-D1EE-FFAB-3091-31F026D128E4}"/>
              </a:ext>
              <a:ext uri="{C183D7F6-B498-43B3-948B-1728B52AA6E4}">
                <adec:decorative xmlns:adec="http://schemas.microsoft.com/office/drawing/2017/decorative" val="0"/>
              </a:ext>
            </a:extLst>
          </p:cNvPr>
          <p:cNvGrpSpPr>
            <a:grpSpLocks/>
          </p:cNvGrpSpPr>
          <p:nvPr/>
        </p:nvGrpSpPr>
        <p:grpSpPr>
          <a:xfrm>
            <a:off x="11118808" y="4026756"/>
            <a:ext cx="534543" cy="534543"/>
            <a:chOff x="12778532" y="5665565"/>
            <a:chExt cx="534543" cy="534543"/>
          </a:xfrm>
        </p:grpSpPr>
        <p:sp>
          <p:nvSpPr>
            <p:cNvPr id="39" name="Rounded Rectangle 46">
              <a:hlinkClick r:id="rId12"/>
              <a:extLst>
                <a:ext uri="{FF2B5EF4-FFF2-40B4-BE49-F238E27FC236}">
                  <a16:creationId xmlns:a16="http://schemas.microsoft.com/office/drawing/2014/main" id="{A4F3BB0D-E800-5D2F-6253-574AE6305F68}"/>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39" descr="A picture containing graphics, logo, symbol, electric blue&#10;&#10;Description automatically generated">
              <a:hlinkClick r:id="rId12"/>
              <a:extLst>
                <a:ext uri="{FF2B5EF4-FFF2-40B4-BE49-F238E27FC236}">
                  <a16:creationId xmlns:a16="http://schemas.microsoft.com/office/drawing/2014/main" id="{6A6D77D4-2CCA-9AC5-82DB-4DB31BE2E41F}"/>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76" name="Rectangle: Rounded Corners 6">
            <a:extLst>
              <a:ext uri="{FF2B5EF4-FFF2-40B4-BE49-F238E27FC236}">
                <a16:creationId xmlns:a16="http://schemas.microsoft.com/office/drawing/2014/main" id="{238CB7F0-E4F3-B799-E277-6C83030BC9CA}"/>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9924973E-1097-97F3-D29F-A5B8BE98081A}"/>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 new section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on the conditions for the deal based on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Legal team meeting transcript.docx</a:t>
            </a:r>
          </a:p>
        </p:txBody>
      </p:sp>
    </p:spTree>
    <p:extLst>
      <p:ext uri="{BB962C8B-B14F-4D97-AF65-F5344CB8AC3E}">
        <p14:creationId xmlns:p14="http://schemas.microsoft.com/office/powerpoint/2010/main" val="30887712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 </a:t>
            </a:r>
            <a:r>
              <a:rPr lang="en-US">
                <a:gradFill flip="none" rotWithShape="1">
                  <a:gsLst>
                    <a:gs pos="50000">
                      <a:srgbClr val="8661C5"/>
                    </a:gs>
                    <a:gs pos="0">
                      <a:srgbClr val="3E76D4"/>
                    </a:gs>
                    <a:gs pos="100000">
                      <a:srgbClr val="C73ECC"/>
                    </a:gs>
                  </a:gsLst>
                  <a:lin ang="2700000" scaled="1"/>
                  <a:tileRect/>
                </a:gradFill>
                <a:cs typeface="+mn-cs"/>
              </a:rPr>
              <a:t>Financial Analyst</a:t>
            </a:r>
            <a:endParaRPr lang="en-US" sz="3200">
              <a:gradFill flip="none" rotWithShape="1">
                <a:gsLst>
                  <a:gs pos="50000">
                    <a:srgbClr val="8661C5"/>
                  </a:gs>
                  <a:gs pos="0">
                    <a:srgbClr val="3E76D4"/>
                  </a:gs>
                  <a:gs pos="100000">
                    <a:srgbClr val="C73ECC"/>
                  </a:gs>
                </a:gsLst>
                <a:lin ang="2700000" scaled="1"/>
                <a:tileRect/>
              </a:gradFill>
              <a:cs typeface="+mn-cs"/>
            </a:endParaRPr>
          </a:p>
        </p:txBody>
      </p:sp>
      <p:pic>
        <p:nvPicPr>
          <p:cNvPr id="24" name="Picture 2" descr="Microsoft Copilot logo">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6C67776-F904-F32C-6616-E6AB838DFD1C}"/>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4" name="Freeform: Shape 3">
              <a:extLst>
                <a:ext uri="{FF2B5EF4-FFF2-40B4-BE49-F238E27FC236}">
                  <a16:creationId xmlns:a16="http://schemas.microsoft.com/office/drawing/2014/main" id="{76374D65-2C7D-CC38-1FB8-C458A18BC618}"/>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C6FAE389-C201-CF52-FDE4-C3D2308C732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89" name="Oval 88">
                <a:extLst>
                  <a:ext uri="{FF2B5EF4-FFF2-40B4-BE49-F238E27FC236}">
                    <a16:creationId xmlns:a16="http://schemas.microsoft.com/office/drawing/2014/main" id="{0579861D-0548-984A-C05A-4C8FD0445A0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0" name="Graphic 68">
                <a:extLst>
                  <a:ext uri="{FF2B5EF4-FFF2-40B4-BE49-F238E27FC236}">
                    <a16:creationId xmlns:a16="http://schemas.microsoft.com/office/drawing/2014/main" id="{30AF986F-1F06-8CED-385E-6C913431D9DD}"/>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8" name="Group 7">
              <a:extLst>
                <a:ext uri="{FF2B5EF4-FFF2-40B4-BE49-F238E27FC236}">
                  <a16:creationId xmlns:a16="http://schemas.microsoft.com/office/drawing/2014/main" id="{767A7BA9-21FD-A516-5D39-B50977F22450}"/>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87" name="Oval 86">
                <a:extLst>
                  <a:ext uri="{FF2B5EF4-FFF2-40B4-BE49-F238E27FC236}">
                    <a16:creationId xmlns:a16="http://schemas.microsoft.com/office/drawing/2014/main" id="{F6FD9E41-DF2C-675C-5C2D-3A3E597A62DA}"/>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8" name="Graphic 68">
                <a:extLst>
                  <a:ext uri="{FF2B5EF4-FFF2-40B4-BE49-F238E27FC236}">
                    <a16:creationId xmlns:a16="http://schemas.microsoft.com/office/drawing/2014/main" id="{4DE5FB34-FF9D-9B52-64C2-F3EC00CCBEB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0" name="Group 9">
              <a:extLst>
                <a:ext uri="{FF2B5EF4-FFF2-40B4-BE49-F238E27FC236}">
                  <a16:creationId xmlns:a16="http://schemas.microsoft.com/office/drawing/2014/main" id="{0C45C0D3-A2A3-4D17-2B96-258A9830DA2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79" name="Oval 78">
                <a:extLst>
                  <a:ext uri="{FF2B5EF4-FFF2-40B4-BE49-F238E27FC236}">
                    <a16:creationId xmlns:a16="http://schemas.microsoft.com/office/drawing/2014/main" id="{6ADD3C74-82E0-6AA3-6C37-F6FD3CAFACD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FDCA09C5-0C56-296A-DB65-51019730B98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D4825CBD-C24D-DF59-14F2-2673FF2F9D50}"/>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64" name="Oval 63">
                <a:extLst>
                  <a:ext uri="{FF2B5EF4-FFF2-40B4-BE49-F238E27FC236}">
                    <a16:creationId xmlns:a16="http://schemas.microsoft.com/office/drawing/2014/main" id="{AC7CEF65-2597-B87B-4D68-3C79A270628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3" name="Graphic 68">
                <a:extLst>
                  <a:ext uri="{FF2B5EF4-FFF2-40B4-BE49-F238E27FC236}">
                    <a16:creationId xmlns:a16="http://schemas.microsoft.com/office/drawing/2014/main" id="{A91B38FF-F18A-03AF-3AED-724C84C36972}"/>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6" name="Rectangle: Rounded Corners 6">
              <a:extLst>
                <a:ext uri="{FF2B5EF4-FFF2-40B4-BE49-F238E27FC236}">
                  <a16:creationId xmlns:a16="http://schemas.microsoft.com/office/drawing/2014/main" id="{6DE25226-830F-4C78-63C3-F6EE250F307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FE9BBC91-59C0-EFB2-3596-48AA0E41F55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EE519EA-3CFE-2CD5-7F56-96D4751B5F1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140FA72D-E27C-035B-CA7F-55A5704CEE1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480E244F-1D61-8214-13F3-0E51AD88A9D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2D960797-3E02-003D-0201-D27769C2A283}"/>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1DBCE12D-A2AB-9188-FEB7-9BDD3E1525BE}"/>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8" name="Oval 27">
                <a:extLst>
                  <a:ext uri="{FF2B5EF4-FFF2-40B4-BE49-F238E27FC236}">
                    <a16:creationId xmlns:a16="http://schemas.microsoft.com/office/drawing/2014/main" id="{EA20119A-2548-1DF1-3C6C-6B65419BC16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8" name="Graphic 68">
                <a:extLst>
                  <a:ext uri="{FF2B5EF4-FFF2-40B4-BE49-F238E27FC236}">
                    <a16:creationId xmlns:a16="http://schemas.microsoft.com/office/drawing/2014/main" id="{0E9FCDAA-236C-A5E3-697D-00E763B75C1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1" name="Rectangle: Rounded Corners 90">
            <a:extLst>
              <a:ext uri="{FF2B5EF4-FFF2-40B4-BE49-F238E27FC236}">
                <a16:creationId xmlns:a16="http://schemas.microsoft.com/office/drawing/2014/main" id="{EE889516-224A-F595-9692-AEE4AB5A7152}"/>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8:00 AM</a:t>
            </a:r>
          </a:p>
        </p:txBody>
      </p:sp>
      <p:sp>
        <p:nvSpPr>
          <p:cNvPr id="92" name="TextBox 91">
            <a:extLst>
              <a:ext uri="{FF2B5EF4-FFF2-40B4-BE49-F238E27FC236}">
                <a16:creationId xmlns:a16="http://schemas.microsoft.com/office/drawing/2014/main" id="{8D3B49B6-FA27-5C56-0AF9-53156167781C}"/>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Hillary begins her day in Excel looking at the latest COGS estimates for a new product. She uses Copilot to filter the data to get the view she wants.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588263"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4"/>
              <a:extLst>
                <a:ext uri="{FF2B5EF4-FFF2-40B4-BE49-F238E27FC236}">
                  <a16:creationId xmlns:a16="http://schemas.microsoft.com/office/drawing/2014/main" id="{FA3CCB9F-DBFB-B66B-66B4-2F230BD5320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TextBox 95">
            <a:extLst>
              <a:ext uri="{FF2B5EF4-FFF2-40B4-BE49-F238E27FC236}">
                <a16:creationId xmlns:a16="http://schemas.microsoft.com/office/drawing/2014/main" id="{84598FC9-C834-B5CF-0858-1C154F38E293}"/>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97" name="Title 1">
            <a:extLst>
              <a:ext uri="{FF2B5EF4-FFF2-40B4-BE49-F238E27FC236}">
                <a16:creationId xmlns:a16="http://schemas.microsoft.com/office/drawing/2014/main" id="{6F065DF2-AED2-2147-1247-FFEFAA69D309}"/>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Sort the data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by product feature and then filter out the Priority 2 features.</a:t>
            </a:r>
          </a:p>
        </p:txBody>
      </p:sp>
      <p:sp>
        <p:nvSpPr>
          <p:cNvPr id="98" name="Rectangle: Rounded Corners 97">
            <a:extLst>
              <a:ext uri="{FF2B5EF4-FFF2-40B4-BE49-F238E27FC236}">
                <a16:creationId xmlns:a16="http://schemas.microsoft.com/office/drawing/2014/main" id="{33167A12-99CE-E962-1437-1CF38FB2896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9:30 AM</a:t>
            </a:r>
          </a:p>
        </p:txBody>
      </p:sp>
      <p:sp>
        <p:nvSpPr>
          <p:cNvPr id="99" name="TextBox 98">
            <a:extLst>
              <a:ext uri="{FF2B5EF4-FFF2-40B4-BE49-F238E27FC236}">
                <a16:creationId xmlns:a16="http://schemas.microsoft.com/office/drawing/2014/main" id="{1B7C1CF6-ACC7-4570-9022-320048BF253B}"/>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She later meets with her manager and IT to discuss reporting requirements updates from the sales organization. She asks Copilot to summarize the requirements.</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6"/>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11BBF58E-B192-B35D-4F60-4E59E5B00964}"/>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4" name="Title 1">
            <a:extLst>
              <a:ext uri="{FF2B5EF4-FFF2-40B4-BE49-F238E27FC236}">
                <a16:creationId xmlns:a16="http://schemas.microsoft.com/office/drawing/2014/main" id="{D324CE34-1194-7735-DFE5-D05A8AE78D2D}"/>
              </a:ext>
            </a:extLst>
          </p:cNvPr>
          <p:cNvSpPr txBox="1">
            <a:spLocks/>
          </p:cNvSpPr>
          <p:nvPr/>
        </p:nvSpPr>
        <p:spPr>
          <a:xfrm>
            <a:off x="3476070"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the meeting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and be sure to list all he reporting requirements that were mentioned.</a:t>
            </a:r>
          </a:p>
        </p:txBody>
      </p:sp>
      <p:sp>
        <p:nvSpPr>
          <p:cNvPr id="105" name="Rectangle: Rounded Corners 104">
            <a:extLst>
              <a:ext uri="{FF2B5EF4-FFF2-40B4-BE49-F238E27FC236}">
                <a16:creationId xmlns:a16="http://schemas.microsoft.com/office/drawing/2014/main" id="{9D03EA28-F75D-E978-FD52-8A469B33F256}"/>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10:00 AM</a:t>
            </a:r>
          </a:p>
        </p:txBody>
      </p:sp>
      <p:sp>
        <p:nvSpPr>
          <p:cNvPr id="106" name="TextBox 105">
            <a:extLst>
              <a:ext uri="{FF2B5EF4-FFF2-40B4-BE49-F238E27FC236}">
                <a16:creationId xmlns:a16="http://schemas.microsoft.com/office/drawing/2014/main" id="{049B9257-DF16-0E3A-8C0F-C43745B2BE6C}"/>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Hillary finally gets to her main project for the day and reviews the due diligence information on a potential acquisition target. She asks Copilot to create a summary.</a:t>
            </a:r>
          </a:p>
        </p:txBody>
      </p:sp>
      <p:grpSp>
        <p:nvGrpSpPr>
          <p:cNvPr id="43" name="Group 42">
            <a:extLst>
              <a:ext uri="{FF2B5EF4-FFF2-40B4-BE49-F238E27FC236}">
                <a16:creationId xmlns:a16="http://schemas.microsoft.com/office/drawing/2014/main" id="{60C115FA-19CA-7715-DBAA-28F9C526D8E8}"/>
              </a:ext>
              <a:ext uri="{C183D7F6-B498-43B3-948B-1728B52AA6E4}">
                <adec:decorative xmlns:adec="http://schemas.microsoft.com/office/drawing/2017/decorative" val="1"/>
              </a:ext>
            </a:extLst>
          </p:cNvPr>
          <p:cNvGrpSpPr>
            <a:grpSpLocks/>
          </p:cNvGrpSpPr>
          <p:nvPr/>
        </p:nvGrpSpPr>
        <p:grpSpPr>
          <a:xfrm>
            <a:off x="6246676" y="2375244"/>
            <a:ext cx="534543" cy="534543"/>
            <a:chOff x="6321001" y="2333702"/>
            <a:chExt cx="534543" cy="534543"/>
          </a:xfrm>
        </p:grpSpPr>
        <p:sp>
          <p:nvSpPr>
            <p:cNvPr id="56" name="Rounded Rectangle 46">
              <a:extLst>
                <a:ext uri="{FF2B5EF4-FFF2-40B4-BE49-F238E27FC236}">
                  <a16:creationId xmlns:a16="http://schemas.microsoft.com/office/drawing/2014/main" id="{95771F27-7BFF-AF5D-07BF-E9B607229168}"/>
                </a:ext>
              </a:extLst>
            </p:cNvPr>
            <p:cNvSpPr/>
            <p:nvPr/>
          </p:nvSpPr>
          <p:spPr bwMode="auto">
            <a:xfrm>
              <a:off x="6321001" y="233370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56" descr="Zip Co logo SVG free download, id: 101874 - Brandlogos.net">
              <a:hlinkClick r:id="rId8"/>
              <a:extLst>
                <a:ext uri="{FF2B5EF4-FFF2-40B4-BE49-F238E27FC236}">
                  <a16:creationId xmlns:a16="http://schemas.microsoft.com/office/drawing/2014/main" id="{7DE33636-9BCF-627D-3018-D69981368A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789" y="2472386"/>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BFA87300-2386-14C2-E1EF-CCD13ECA7E79}"/>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Chat</a:t>
            </a:r>
          </a:p>
        </p:txBody>
      </p:sp>
      <p:sp>
        <p:nvSpPr>
          <p:cNvPr id="114" name="Title 1">
            <a:extLst>
              <a:ext uri="{FF2B5EF4-FFF2-40B4-BE49-F238E27FC236}">
                <a16:creationId xmlns:a16="http://schemas.microsoft.com/office/drawing/2014/main" id="{CB9DA06D-1029-E3B0-CCC2-324867839EEE}"/>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the information in </a:t>
            </a:r>
            <a: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t>Fabrikam financial data, Fabrikam operations analysis, Fabrikam integration plan.</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5" name="Rectangle: Rounded Corners 114">
            <a:extLst>
              <a:ext uri="{FF2B5EF4-FFF2-40B4-BE49-F238E27FC236}">
                <a16:creationId xmlns:a16="http://schemas.microsoft.com/office/drawing/2014/main" id="{C5F7D609-517E-3FBF-6CCD-F390FEE20D2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11:00 AM</a:t>
            </a:r>
          </a:p>
        </p:txBody>
      </p:sp>
      <p:sp>
        <p:nvSpPr>
          <p:cNvPr id="117" name="TextBox 116">
            <a:extLst>
              <a:ext uri="{FF2B5EF4-FFF2-40B4-BE49-F238E27FC236}">
                <a16:creationId xmlns:a16="http://schemas.microsoft.com/office/drawing/2014/main" id="{9F4E25CB-2F68-1ACF-7421-9DC1B0B003D5}"/>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After creating an overview of the acquisition in Word, she asks Copilot to turn the document into a presentation for the business development team.</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02CCEC14-3806-26F6-C4E6-135BA6D08834}"/>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22" name="Title 1">
            <a:extLst>
              <a:ext uri="{FF2B5EF4-FFF2-40B4-BE49-F238E27FC236}">
                <a16:creationId xmlns:a16="http://schemas.microsoft.com/office/drawing/2014/main" id="{22AF4DFB-3E7D-4308-D667-5ADE23D029AC}"/>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presentation from </a:t>
            </a:r>
            <a:r>
              <a:rPr lang="en-US" sz="800" spc="0">
                <a:solidFill>
                  <a:prstClr val="black"/>
                </a:solidFill>
                <a:latin typeface="Segoe UI"/>
              </a:rPr>
              <a:t>[Word document link to Fabrikam acquisition overview.docx]</a:t>
            </a:r>
          </a:p>
        </p:txBody>
      </p:sp>
      <p:sp>
        <p:nvSpPr>
          <p:cNvPr id="123" name="Rectangle: Rounded Corners 122">
            <a:extLst>
              <a:ext uri="{FF2B5EF4-FFF2-40B4-BE49-F238E27FC236}">
                <a16:creationId xmlns:a16="http://schemas.microsoft.com/office/drawing/2014/main" id="{C2D6EAE0-52D8-373D-552D-DB8023DA0DF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2:00 PM</a:t>
            </a:r>
          </a:p>
        </p:txBody>
      </p:sp>
      <p:sp>
        <p:nvSpPr>
          <p:cNvPr id="124" name="TextBox 123">
            <a:extLst>
              <a:ext uri="{FF2B5EF4-FFF2-40B4-BE49-F238E27FC236}">
                <a16:creationId xmlns:a16="http://schemas.microsoft.com/office/drawing/2014/main" id="{BFD2C725-DC60-37B8-2FFC-6CF58FC9059A}"/>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Hillary needs to catch up on a chat she started in the morning. She asks Copilot to summarize the thread. </a:t>
            </a:r>
          </a:p>
        </p:txBody>
      </p:sp>
      <p:grpSp>
        <p:nvGrpSpPr>
          <p:cNvPr id="68" name="Group 67">
            <a:extLst>
              <a:ext uri="{FF2B5EF4-FFF2-40B4-BE49-F238E27FC236}">
                <a16:creationId xmlns:a16="http://schemas.microsoft.com/office/drawing/2014/main" id="{C2AE682F-20C1-B961-01E5-B53C2709780A}"/>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83" name="Rounded Rectangle 46">
              <a:extLst>
                <a:ext uri="{FF2B5EF4-FFF2-40B4-BE49-F238E27FC236}">
                  <a16:creationId xmlns:a16="http://schemas.microsoft.com/office/drawing/2014/main" id="{1F95498C-1048-9AE7-A133-2AC6551955B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6" descr="Microsoft Teams Logo, symbol, meaning, history, PNG">
              <a:hlinkClick r:id="rId6"/>
              <a:extLst>
                <a:ext uri="{FF2B5EF4-FFF2-40B4-BE49-F238E27FC236}">
                  <a16:creationId xmlns:a16="http://schemas.microsoft.com/office/drawing/2014/main" id="{C3EE82A5-21AD-1BB2-3CE6-56CB6C4B30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74FF72C9-8BBF-C9C0-37CC-7A89B85CF04F}"/>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29" name="Title 1">
            <a:extLst>
              <a:ext uri="{FF2B5EF4-FFF2-40B4-BE49-F238E27FC236}">
                <a16:creationId xmlns:a16="http://schemas.microsoft.com/office/drawing/2014/main" id="{3BE74D17-9488-CEA6-1DB9-21EE74FFA9D8}"/>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thread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calling out where my name was mentioned and any action items for me.</a:t>
            </a:r>
          </a:p>
        </p:txBody>
      </p:sp>
      <p:sp>
        <p:nvSpPr>
          <p:cNvPr id="130" name="Rectangle: Rounded Corners 129">
            <a:extLst>
              <a:ext uri="{FF2B5EF4-FFF2-40B4-BE49-F238E27FC236}">
                <a16:creationId xmlns:a16="http://schemas.microsoft.com/office/drawing/2014/main" id="{533726D1-0C25-4A64-4CB5-54E5ACA6C555}"/>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1" name="TextBox 130">
            <a:extLst>
              <a:ext uri="{FF2B5EF4-FFF2-40B4-BE49-F238E27FC236}">
                <a16:creationId xmlns:a16="http://schemas.microsoft.com/office/drawing/2014/main" id="{D6595925-06E3-AFBD-6944-73C653639987}"/>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Hillary heads back into Excel to update the acquisition numbers with the latest what-if scenarios and create some charts to go into the business planning presentation.</a:t>
            </a:r>
          </a:p>
        </p:txBody>
      </p:sp>
      <p:grpSp>
        <p:nvGrpSpPr>
          <p:cNvPr id="65" name="Group 64">
            <a:extLst>
              <a:ext uri="{FF2B5EF4-FFF2-40B4-BE49-F238E27FC236}">
                <a16:creationId xmlns:a16="http://schemas.microsoft.com/office/drawing/2014/main" id="{1E9BE4FC-3B62-85DF-1E28-CCAC3A6DEE44}"/>
              </a:ext>
              <a:ext uri="{C183D7F6-B498-43B3-948B-1728B52AA6E4}">
                <adec:decorative xmlns:adec="http://schemas.microsoft.com/office/drawing/2017/decorative" val="1"/>
              </a:ext>
            </a:extLst>
          </p:cNvPr>
          <p:cNvGrpSpPr>
            <a:grpSpLocks/>
          </p:cNvGrpSpPr>
          <p:nvPr/>
        </p:nvGrpSpPr>
        <p:grpSpPr>
          <a:xfrm>
            <a:off x="588263" y="5003768"/>
            <a:ext cx="534543" cy="534543"/>
            <a:chOff x="5831903" y="8381781"/>
            <a:chExt cx="534543" cy="534543"/>
          </a:xfrm>
        </p:grpSpPr>
        <p:sp>
          <p:nvSpPr>
            <p:cNvPr id="66" name="Rounded Rectangle 46">
              <a:extLst>
                <a:ext uri="{FF2B5EF4-FFF2-40B4-BE49-F238E27FC236}">
                  <a16:creationId xmlns:a16="http://schemas.microsoft.com/office/drawing/2014/main" id="{B8F663D2-2BCD-78AF-EB80-470ECE37EB82}"/>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8" descr="Microsoft Excel Logo - PNG and Vector - Logo Download">
              <a:hlinkClick r:id="rId4"/>
              <a:extLst>
                <a:ext uri="{FF2B5EF4-FFF2-40B4-BE49-F238E27FC236}">
                  <a16:creationId xmlns:a16="http://schemas.microsoft.com/office/drawing/2014/main" id="{7ABE5DAE-75FC-4875-CF5B-10EAEAE6B428}"/>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TextBox 134">
            <a:extLst>
              <a:ext uri="{FF2B5EF4-FFF2-40B4-BE49-F238E27FC236}">
                <a16:creationId xmlns:a16="http://schemas.microsoft.com/office/drawing/2014/main" id="{5AC99180-2005-07C9-4A00-50B56E9B6058}"/>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Excel</a:t>
            </a:r>
          </a:p>
        </p:txBody>
      </p:sp>
      <p:sp>
        <p:nvSpPr>
          <p:cNvPr id="136" name="Title 1">
            <a:extLst>
              <a:ext uri="{FF2B5EF4-FFF2-40B4-BE49-F238E27FC236}">
                <a16:creationId xmlns:a16="http://schemas.microsoft.com/office/drawing/2014/main" id="{1875DBE7-E4C9-8F98-DA07-409A11F01DAA}"/>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is the impact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of doubling the IT integration budget on the revenue per month?</a:t>
            </a:r>
          </a:p>
        </p:txBody>
      </p:sp>
      <p:pic>
        <p:nvPicPr>
          <p:cNvPr id="33" name="Picture 32" descr="Portrait of Hillary">
            <a:extLst>
              <a:ext uri="{FF2B5EF4-FFF2-40B4-BE49-F238E27FC236}">
                <a16:creationId xmlns:a16="http://schemas.microsoft.com/office/drawing/2014/main" id="{50CE88AB-8140-D2F1-4A93-AF2D0F67A410}"/>
              </a:ext>
            </a:extLst>
          </p:cNvPr>
          <p:cNvPicPr>
            <a:picLocks noChangeAspect="1"/>
          </p:cNvPicPr>
          <p:nvPr/>
        </p:nvPicPr>
        <p:blipFill>
          <a:blip r:embed="rId12"/>
          <a:stretch>
            <a:fillRect/>
          </a:stretch>
        </p:blipFill>
        <p:spPr>
          <a:xfrm>
            <a:off x="9114039" y="2698962"/>
            <a:ext cx="2743200" cy="2863273"/>
          </a:xfrm>
          <a:prstGeom prst="rect">
            <a:avLst/>
          </a:prstGeom>
        </p:spPr>
      </p:pic>
      <p:sp>
        <p:nvSpPr>
          <p:cNvPr id="138" name="Freeform: Shape 137">
            <a:extLst>
              <a:ext uri="{FF2B5EF4-FFF2-40B4-BE49-F238E27FC236}">
                <a16:creationId xmlns:a16="http://schemas.microsoft.com/office/drawing/2014/main" id="{9FDD6B16-823E-F1C9-F05A-A3FF483BB6E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D23BEE03-03E3-6D4B-6038-2B2BDE8B22D9}"/>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Hillary is a financial analyst at Contoso</a:t>
            </a:r>
          </a:p>
        </p:txBody>
      </p:sp>
    </p:spTree>
    <p:extLst>
      <p:ext uri="{BB962C8B-B14F-4D97-AF65-F5344CB8AC3E}">
        <p14:creationId xmlns:p14="http://schemas.microsoft.com/office/powerpoint/2010/main" val="213038995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333565"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dirty="0"/>
            </a:br>
            <a:r>
              <a:rPr lang="en-US" sz="4200">
                <a:cs typeface="Segoe UI"/>
              </a:rPr>
              <a:t>AI for IT</a:t>
            </a:r>
            <a:endParaRPr lang="en-US" sz="4200"/>
          </a:p>
        </p:txBody>
      </p:sp>
      <p:pic>
        <p:nvPicPr>
          <p:cNvPr id="2" name="Picture 2" descr="Microsoft Copilot logo">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B088F2-D8C3-D290-4370-A96974EEE3C5}"/>
              </a:ext>
              <a:ext uri="{C183D7F6-B498-43B3-948B-1728B52AA6E4}">
                <adec:decorative xmlns:adec="http://schemas.microsoft.com/office/drawing/2017/decorative" val="1"/>
              </a:ext>
            </a:extLst>
          </p:cNvPr>
          <p:cNvGrpSpPr/>
          <p:nvPr/>
        </p:nvGrpSpPr>
        <p:grpSpPr>
          <a:xfrm>
            <a:off x="6515367" y="956124"/>
            <a:ext cx="4965186" cy="4965186"/>
            <a:chOff x="6515367" y="956124"/>
            <a:chExt cx="4965186" cy="4965186"/>
          </a:xfrm>
        </p:grpSpPr>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515367" y="956124"/>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655980" y="1090296"/>
              <a:ext cx="4687590" cy="46875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holding a computer">
              <a:extLst>
                <a:ext uri="{FF2B5EF4-FFF2-40B4-BE49-F238E27FC236}">
                  <a16:creationId xmlns:a16="http://schemas.microsoft.com/office/drawing/2014/main" id="{DF96DEA2-4F5E-6D3F-2343-E5546966E1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25" t="4554" r="35525" b="37212"/>
            <a:stretch/>
          </p:blipFill>
          <p:spPr>
            <a:xfrm>
              <a:off x="6658793" y="1171723"/>
              <a:ext cx="4227723" cy="4606163"/>
            </a:xfrm>
            <a:custGeom>
              <a:avLst/>
              <a:gdLst>
                <a:gd name="connsiteX0" fmla="*/ 1771879 w 4227723"/>
                <a:gd name="connsiteY0" fmla="*/ 0 h 4606163"/>
                <a:gd name="connsiteX1" fmla="*/ 2906457 w 4227723"/>
                <a:gd name="connsiteY1" fmla="*/ 0 h 4606163"/>
                <a:gd name="connsiteX2" fmla="*/ 3034765 w 4227723"/>
                <a:gd name="connsiteY2" fmla="*/ 32991 h 4606163"/>
                <a:gd name="connsiteX3" fmla="*/ 4144184 w 4227723"/>
                <a:gd name="connsiteY3" fmla="*/ 779067 h 4606163"/>
                <a:gd name="connsiteX4" fmla="*/ 4227723 w 4227723"/>
                <a:gd name="connsiteY4" fmla="*/ 890782 h 4606163"/>
                <a:gd name="connsiteX5" fmla="*/ 4227723 w 4227723"/>
                <a:gd name="connsiteY5" fmla="*/ 3643208 h 4606163"/>
                <a:gd name="connsiteX6" fmla="*/ 4144184 w 4227723"/>
                <a:gd name="connsiteY6" fmla="*/ 3754923 h 4606163"/>
                <a:gd name="connsiteX7" fmla="*/ 2339168 w 4227723"/>
                <a:gd name="connsiteY7" fmla="*/ 4606163 h 4606163"/>
                <a:gd name="connsiteX8" fmla="*/ 0 w 4227723"/>
                <a:gd name="connsiteY8" fmla="*/ 2266995 h 4606163"/>
                <a:gd name="connsiteX9" fmla="*/ 1643571 w 4227723"/>
                <a:gd name="connsiteY9" fmla="*/ 32991 h 4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7723" h="4606163">
                  <a:moveTo>
                    <a:pt x="1771879" y="0"/>
                  </a:moveTo>
                  <a:lnTo>
                    <a:pt x="2906457" y="0"/>
                  </a:lnTo>
                  <a:lnTo>
                    <a:pt x="3034765" y="32991"/>
                  </a:lnTo>
                  <a:cubicBezTo>
                    <a:pt x="3474243" y="169683"/>
                    <a:pt x="3858159" y="432485"/>
                    <a:pt x="4144184" y="779067"/>
                  </a:cubicBezTo>
                  <a:lnTo>
                    <a:pt x="4227723" y="890782"/>
                  </a:lnTo>
                  <a:lnTo>
                    <a:pt x="4227723" y="3643208"/>
                  </a:lnTo>
                  <a:lnTo>
                    <a:pt x="4144184" y="3754923"/>
                  </a:lnTo>
                  <a:cubicBezTo>
                    <a:pt x="3715146" y="4274797"/>
                    <a:pt x="3065854" y="4606163"/>
                    <a:pt x="2339168" y="4606163"/>
                  </a:cubicBezTo>
                  <a:cubicBezTo>
                    <a:pt x="1047281" y="4606163"/>
                    <a:pt x="0" y="3558882"/>
                    <a:pt x="0" y="2266995"/>
                  </a:cubicBezTo>
                  <a:cubicBezTo>
                    <a:pt x="0" y="1217337"/>
                    <a:pt x="691369" y="329157"/>
                    <a:pt x="1643571" y="32991"/>
                  </a:cubicBezTo>
                  <a:close/>
                </a:path>
              </a:pathLst>
            </a:custGeom>
          </p:spPr>
        </p:pic>
      </p:grpSp>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04C46-97FB-2CEE-1672-FB307A9B84D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182873FC-609C-9530-12CB-EFF2B57035D7}"/>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3AF87A9-6D27-1674-E564-D5AD2B403ED0}"/>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en-US" sz="2400" spc="0">
                <a:ln>
                  <a:noFill/>
                </a:ln>
                <a:solidFill>
                  <a:schemeClr val="bg1"/>
                </a:solidFill>
                <a:latin typeface="+mj-lt"/>
                <a:cs typeface="Segoe UI"/>
              </a:rPr>
              <a:t>Capture actions to keep operations running </a:t>
            </a:r>
          </a:p>
        </p:txBody>
      </p:sp>
      <p:sp>
        <p:nvSpPr>
          <p:cNvPr id="3" name="TextBox 2">
            <a:extLst>
              <a:ext uri="{FF2B5EF4-FFF2-40B4-BE49-F238E27FC236}">
                <a16:creationId xmlns:a16="http://schemas.microsoft.com/office/drawing/2014/main" id="{5217929D-F0D3-1226-6ABB-90409DAA6160}"/>
              </a:ext>
            </a:extLst>
          </p:cNvPr>
          <p:cNvSpPr txBox="1"/>
          <p:nvPr/>
        </p:nvSpPr>
        <p:spPr>
          <a:xfrm>
            <a:off x="2112865" y="2598003"/>
            <a:ext cx="7966269" cy="1785104"/>
          </a:xfrm>
          <a:prstGeom prst="rect">
            <a:avLst/>
          </a:prstGeom>
        </p:spPr>
        <p:txBody>
          <a:bodyPr wrap="square" lIns="0" tIns="0" rIns="0" bIns="0" anchor="ctr">
            <a:spAutoFit/>
          </a:bodyPr>
          <a:lstStyle/>
          <a:p>
            <a:pPr algn="ctr">
              <a:spcBef>
                <a:spcPts val="3600"/>
              </a:spcBef>
              <a:defRPr/>
            </a:pPr>
            <a:r>
              <a:rPr lang="en-US" sz="6000">
                <a:ln w="3175">
                  <a:noFill/>
                </a:ln>
                <a:gradFill>
                  <a:gsLst>
                    <a:gs pos="33000">
                      <a:srgbClr val="1F78D4"/>
                    </a:gs>
                    <a:gs pos="81000">
                      <a:srgbClr val="8678D6"/>
                    </a:gs>
                  </a:gsLst>
                  <a:lin ang="2700000" scaled="1"/>
                </a:gradFill>
                <a:latin typeface="Segoe UI Semibold"/>
              </a:rPr>
              <a:t>76% of people</a:t>
            </a:r>
            <a:r>
              <a:rPr kumimoji="0" lang="en-US" sz="6000" b="0" i="0" u="none" strike="noStrike" kern="1200" cap="none" spc="0"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a:t>
            </a:r>
            <a:br>
              <a:rPr lang="en-US" sz="2800" b="0" i="0" u="none" strike="noStrike" kern="1200" cap="none" spc="0" normalizeH="0" baseline="0" noProof="0">
                <a:ln w="3175">
                  <a:noFill/>
                </a:ln>
                <a:effectLst/>
                <a:uLnTx/>
                <a:uFillTx/>
                <a:latin typeface="Segoe UI Semibold"/>
                <a:ea typeface="+mj-lt"/>
                <a:cs typeface="Segoe UI" pitchFamily="34" charset="0"/>
              </a:rPr>
            </a:br>
            <a:r>
              <a:rPr lang="en-US" sz="2800">
                <a:solidFill>
                  <a:prstClr val="black"/>
                </a:solidFill>
                <a:ea typeface="+mj-lt"/>
                <a:cs typeface="Segoe UI"/>
              </a:rPr>
              <a:t>are comfortable using AI</a:t>
            </a:r>
            <a:br>
              <a:rPr lang="en-US" sz="2800">
                <a:ea typeface="+mj-lt"/>
                <a:cs typeface="Segoe UI"/>
              </a:rPr>
            </a:br>
            <a:r>
              <a:rPr lang="en-US" sz="2800">
                <a:solidFill>
                  <a:prstClr val="black"/>
                </a:solidFill>
                <a:ea typeface="+mj-lt"/>
                <a:cs typeface="Segoe UI"/>
              </a:rPr>
              <a:t>for administrative tasks</a:t>
            </a:r>
          </a:p>
        </p:txBody>
      </p:sp>
      <p:sp>
        <p:nvSpPr>
          <p:cNvPr id="7" name="TextBox 6">
            <a:extLst>
              <a:ext uri="{FF2B5EF4-FFF2-40B4-BE49-F238E27FC236}">
                <a16:creationId xmlns:a16="http://schemas.microsoft.com/office/drawing/2014/main" id="{F3C55899-6488-BC8E-A59E-6C4D8A71EE8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Tree>
    <p:extLst>
      <p:ext uri="{BB962C8B-B14F-4D97-AF65-F5344CB8AC3E}">
        <p14:creationId xmlns:p14="http://schemas.microsoft.com/office/powerpoint/2010/main" val="30424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Deploying a critical update with Copilot for Microsoft 365</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8" name="Picture 2" descr="Microsoft Copilot logo">
            <a:extLst>
              <a:ext uri="{FF2B5EF4-FFF2-40B4-BE49-F238E27FC236}">
                <a16:creationId xmlns:a16="http://schemas.microsoft.com/office/drawing/2014/main" id="{B32893E6-2906-FDD8-E69C-273615FE3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F0B8791-409F-E168-4475-E2B19A19D7E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21" name="Group 20">
              <a:extLst>
                <a:ext uri="{FF2B5EF4-FFF2-40B4-BE49-F238E27FC236}">
                  <a16:creationId xmlns:a16="http://schemas.microsoft.com/office/drawing/2014/main" id="{1275359C-B306-D1CE-A3B2-E46A79B31CFD}"/>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43" name="Rectangle: Single Corner Rounded 42">
                <a:extLst>
                  <a:ext uri="{FF2B5EF4-FFF2-40B4-BE49-F238E27FC236}">
                    <a16:creationId xmlns:a16="http://schemas.microsoft.com/office/drawing/2014/main" id="{30A74996-571A-D2DF-A8CD-07605D16A586}"/>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45" name="Group 44">
                <a:extLst>
                  <a:ext uri="{FF2B5EF4-FFF2-40B4-BE49-F238E27FC236}">
                    <a16:creationId xmlns:a16="http://schemas.microsoft.com/office/drawing/2014/main" id="{8742F79C-DF4A-395C-6B58-1D58926D7DB5}"/>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47" name="Picture 46">
                  <a:extLst>
                    <a:ext uri="{FF2B5EF4-FFF2-40B4-BE49-F238E27FC236}">
                      <a16:creationId xmlns:a16="http://schemas.microsoft.com/office/drawing/2014/main" id="{726E51C4-2C92-E2C2-A006-216C8B87E1C9}"/>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grpSp>
              <p:nvGrpSpPr>
                <p:cNvPr id="67" name="Group 66">
                  <a:extLst>
                    <a:ext uri="{FF2B5EF4-FFF2-40B4-BE49-F238E27FC236}">
                      <a16:creationId xmlns:a16="http://schemas.microsoft.com/office/drawing/2014/main" id="{2746C060-264F-CA1F-ECF4-FABEDC6271C3}"/>
                    </a:ext>
                  </a:extLst>
                </p:cNvPr>
                <p:cNvGrpSpPr/>
                <p:nvPr/>
              </p:nvGrpSpPr>
              <p:grpSpPr>
                <a:xfrm>
                  <a:off x="-2" y="1103972"/>
                  <a:ext cx="12205140" cy="4806944"/>
                  <a:chOff x="-2" y="1103972"/>
                  <a:chExt cx="12205140" cy="4806944"/>
                </a:xfrm>
              </p:grpSpPr>
              <p:sp>
                <p:nvSpPr>
                  <p:cNvPr id="88" name="Arrow: Bent 87">
                    <a:extLst>
                      <a:ext uri="{FF2B5EF4-FFF2-40B4-BE49-F238E27FC236}">
                        <a16:creationId xmlns:a16="http://schemas.microsoft.com/office/drawing/2014/main" id="{A8B28509-FA1C-BF65-9C88-7CBA21C9FCB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Arrow: Bent 88">
                    <a:extLst>
                      <a:ext uri="{FF2B5EF4-FFF2-40B4-BE49-F238E27FC236}">
                        <a16:creationId xmlns:a16="http://schemas.microsoft.com/office/drawing/2014/main" id="{CAC09E26-5299-48BD-D7C0-E8BDA3086F6E}"/>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8" name="Rectangle: Rounded Corners 6">
                  <a:extLst>
                    <a:ext uri="{FF2B5EF4-FFF2-40B4-BE49-F238E27FC236}">
                      <a16:creationId xmlns:a16="http://schemas.microsoft.com/office/drawing/2014/main" id="{6FA8587E-39CF-E5A1-FAF3-55883E5D8CDE}"/>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0986D593-A60F-8D26-E3E7-E69104B2906C}"/>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5397C5-ACDF-E95E-E362-3FF8797332B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0E9657-AF9E-7F45-FB2D-8AC98D8D3EC4}"/>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1C2D23-8999-CAA3-8C6F-2A041F7753C8}"/>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4D52CD-2DD3-F67F-F292-D2CFD34064CC}"/>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FB8788-6E5D-2B00-0CA2-76040944675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78174F-58E9-46D9-AC8A-6B0C3BC46F0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668300-DF1C-CE73-0D21-3DD37D1500BA}"/>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B1DE21-6467-C52A-2FC4-495A573118C6}"/>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E32718-A205-3156-8365-CC6CB005B22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5" name="Straight Connector 34">
              <a:extLst>
                <a:ext uri="{FF2B5EF4-FFF2-40B4-BE49-F238E27FC236}">
                  <a16:creationId xmlns:a16="http://schemas.microsoft.com/office/drawing/2014/main" id="{34350340-20A6-F3AA-9D70-1F97F14AFB2F}"/>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0D8F9B-69DB-1850-67AA-F754BA86264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0060176-83C6-BF42-F0B0-AA1F67D0C237}"/>
              </a:ext>
            </a:extLst>
          </p:cNvPr>
          <p:cNvSpPr txBox="1"/>
          <p:nvPr/>
        </p:nvSpPr>
        <p:spPr>
          <a:xfrm>
            <a:off x="588963" y="1524000"/>
            <a:ext cx="2782887"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Planning for a critical update is essential</a:t>
            </a:r>
            <a:r>
              <a:rPr lang="en-US" sz="1600">
                <a:solidFill>
                  <a:prstClr val="white"/>
                </a:solidFill>
                <a:latin typeface="Segoe UI"/>
              </a:rPr>
              <a:t>, but there is never enough time. Copilot helps you take care of the simple tasks so you can focus on the details and avoid any issues.</a:t>
            </a: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93" name="TextBox 92">
            <a:extLst>
              <a:ext uri="{FF2B5EF4-FFF2-40B4-BE49-F238E27FC236}">
                <a16:creationId xmlns:a16="http://schemas.microsoft.com/office/drawing/2014/main" id="{BB6ED59B-0707-002B-D6FB-142D7ADBCDED}"/>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94" name="Group 93">
            <a:extLst>
              <a:ext uri="{FF2B5EF4-FFF2-40B4-BE49-F238E27FC236}">
                <a16:creationId xmlns:a16="http://schemas.microsoft.com/office/drawing/2014/main" id="{468FAA1D-2335-7EC5-D09D-ADA97CD5388C}"/>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95" name="Rounded Rectangle 46">
              <a:extLst>
                <a:ext uri="{FF2B5EF4-FFF2-40B4-BE49-F238E27FC236}">
                  <a16:creationId xmlns:a16="http://schemas.microsoft.com/office/drawing/2014/main" id="{3825FEEB-30D0-3C25-BFA6-6CDB02956E9F}"/>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2" descr="Zip Co logo SVG free download, id: 101874 - Brandlogos.net">
              <a:hlinkClick r:id="rId7"/>
              <a:extLst>
                <a:ext uri="{FF2B5EF4-FFF2-40B4-BE49-F238E27FC236}">
                  <a16:creationId xmlns:a16="http://schemas.microsoft.com/office/drawing/2014/main" id="{338BE67A-5875-4483-C6BA-084509E417B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439264F8-F13A-0B6D-9F2D-F954A5E36FBC}"/>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98" name="TextBox 97">
            <a:extLst>
              <a:ext uri="{FF2B5EF4-FFF2-40B4-BE49-F238E27FC236}">
                <a16:creationId xmlns:a16="http://schemas.microsoft.com/office/drawing/2014/main" id="{4A63070B-7E90-11F5-83AC-A31E90ADC3E9}"/>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project plan for the upcoming rollout based on a previous project plan and product documentation.</a:t>
            </a:r>
          </a:p>
        </p:txBody>
      </p:sp>
      <p:grpSp>
        <p:nvGrpSpPr>
          <p:cNvPr id="80" name="Group 79">
            <a:extLst>
              <a:ext uri="{FF2B5EF4-FFF2-40B4-BE49-F238E27FC236}">
                <a16:creationId xmlns:a16="http://schemas.microsoft.com/office/drawing/2014/main" id="{F7C1F15A-E5BA-207E-F2B5-232CF5A3A05F}"/>
              </a:ext>
              <a:ext uri="{C183D7F6-B498-43B3-948B-1728B52AA6E4}">
                <adec:decorative xmlns:adec="http://schemas.microsoft.com/office/drawing/2017/decorative" val="1"/>
              </a:ext>
            </a:extLst>
          </p:cNvPr>
          <p:cNvGrpSpPr>
            <a:grpSpLocks/>
          </p:cNvGrpSpPr>
          <p:nvPr/>
        </p:nvGrpSpPr>
        <p:grpSpPr>
          <a:xfrm>
            <a:off x="4173992" y="2084475"/>
            <a:ext cx="534543" cy="534543"/>
            <a:chOff x="7426812" y="8381781"/>
            <a:chExt cx="534543" cy="534543"/>
          </a:xfrm>
        </p:grpSpPr>
        <p:sp>
          <p:nvSpPr>
            <p:cNvPr id="81" name="Rounded Rectangle 46">
              <a:extLst>
                <a:ext uri="{FF2B5EF4-FFF2-40B4-BE49-F238E27FC236}">
                  <a16:creationId xmlns:a16="http://schemas.microsoft.com/office/drawing/2014/main" id="{647A75BB-2F4B-3667-E942-65C0686D0258}"/>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2" name="Picture 6" descr="Microsoft Teams Logo, symbol, meaning, history, PNG">
              <a:hlinkClick r:id="rId9"/>
              <a:extLst>
                <a:ext uri="{FF2B5EF4-FFF2-40B4-BE49-F238E27FC236}">
                  <a16:creationId xmlns:a16="http://schemas.microsoft.com/office/drawing/2014/main" id="{28DDB01D-248B-9DB0-D06A-A4E977E5AB7E}"/>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9EF6A78E-AC58-E5E6-F80A-4D1039E89B42}"/>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3" name="TextBox 102">
            <a:extLst>
              <a:ext uri="{FF2B5EF4-FFF2-40B4-BE49-F238E27FC236}">
                <a16:creationId xmlns:a16="http://schemas.microsoft.com/office/drawing/2014/main" id="{B64542BB-7C4B-78BB-64DF-ABD91F26DCD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Meet with the team to discuss the plan and use Copilot to keep track of unanswered questions.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3" name="Group 82">
            <a:extLst>
              <a:ext uri="{FF2B5EF4-FFF2-40B4-BE49-F238E27FC236}">
                <a16:creationId xmlns:a16="http://schemas.microsoft.com/office/drawing/2014/main" id="{59233DEC-4874-5372-2067-269BB8FF04BD}"/>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84" name="Rounded Rectangle 46">
              <a:hlinkClick r:id="rId11"/>
              <a:extLst>
                <a:ext uri="{FF2B5EF4-FFF2-40B4-BE49-F238E27FC236}">
                  <a16:creationId xmlns:a16="http://schemas.microsoft.com/office/drawing/2014/main" id="{5B552DB8-419F-1A26-D9AD-6B2D905CDF5C}"/>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84" descr="Whiteboard icon in Windows 11 Color Style">
              <a:hlinkClick r:id="rId11"/>
              <a:extLst>
                <a:ext uri="{FF2B5EF4-FFF2-40B4-BE49-F238E27FC236}">
                  <a16:creationId xmlns:a16="http://schemas.microsoft.com/office/drawing/2014/main" id="{3D49D235-DD1F-013B-D4DA-2925DE9E5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D43F188A-EC8D-D6BC-1755-7F02A42F9710}"/>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Whiteboard</a:t>
            </a:r>
          </a:p>
        </p:txBody>
      </p:sp>
      <p:sp>
        <p:nvSpPr>
          <p:cNvPr id="108" name="TextBox 107">
            <a:extLst>
              <a:ext uri="{FF2B5EF4-FFF2-40B4-BE49-F238E27FC236}">
                <a16:creationId xmlns:a16="http://schemas.microsoft.com/office/drawing/2014/main" id="{C8FEE9C9-F1CD-9247-0FD6-38D77D9E6872}"/>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Whiteboard potential risks with the team and command Copilot create an initial list. Then categorize all the items at the end of the session.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9" name="Group 108">
            <a:extLst>
              <a:ext uri="{FF2B5EF4-FFF2-40B4-BE49-F238E27FC236}">
                <a16:creationId xmlns:a16="http://schemas.microsoft.com/office/drawing/2014/main" id="{73909DF6-8AF7-115B-081D-0EAF3EE313DF}"/>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10" name="server_2" title="Icon of a server with a padlock in the lower right corner">
              <a:extLst>
                <a:ext uri="{FF2B5EF4-FFF2-40B4-BE49-F238E27FC236}">
                  <a16:creationId xmlns:a16="http://schemas.microsoft.com/office/drawing/2014/main" id="{68756254-A84E-9D3C-F985-31CC1288181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Rounded Rectangle 46">
              <a:extLst>
                <a:ext uri="{FF2B5EF4-FFF2-40B4-BE49-F238E27FC236}">
                  <a16:creationId xmlns:a16="http://schemas.microsoft.com/office/drawing/2014/main" id="{3EF1382C-899E-16C5-ED7F-1B65D6330173}"/>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10" descr="Microsoft Word Logo - PNG and Vector - Logo Download">
              <a:hlinkClick r:id="rId13"/>
              <a:extLst>
                <a:ext uri="{FF2B5EF4-FFF2-40B4-BE49-F238E27FC236}">
                  <a16:creationId xmlns:a16="http://schemas.microsoft.com/office/drawing/2014/main" id="{2F826A13-E73D-D1EB-2223-C9014531AF3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AFA9669F-CC78-C7A1-66F7-37BFDE1BB3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7" name="TextBox 116">
            <a:extLst>
              <a:ext uri="{FF2B5EF4-FFF2-40B4-BE49-F238E27FC236}">
                <a16:creationId xmlns:a16="http://schemas.microsoft.com/office/drawing/2014/main" id="{15503303-C8EE-1B0C-E228-8D92A70F103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Revise procedures and change management documents for support teams and admins.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52" name="Group 51">
            <a:extLst>
              <a:ext uri="{FF2B5EF4-FFF2-40B4-BE49-F238E27FC236}">
                <a16:creationId xmlns:a16="http://schemas.microsoft.com/office/drawing/2014/main" id="{923F8945-078D-353B-15DB-2A7C945CFF39}"/>
              </a:ext>
              <a:ext uri="{C183D7F6-B498-43B3-948B-1728B52AA6E4}">
                <adec:decorative xmlns:adec="http://schemas.microsoft.com/office/drawing/2017/decorative" val="1"/>
              </a:ext>
            </a:extLst>
          </p:cNvPr>
          <p:cNvGrpSpPr>
            <a:grpSpLocks/>
          </p:cNvGrpSpPr>
          <p:nvPr/>
        </p:nvGrpSpPr>
        <p:grpSpPr>
          <a:xfrm>
            <a:off x="4173992" y="4397940"/>
            <a:ext cx="534543" cy="534543"/>
            <a:chOff x="9021721" y="8381781"/>
            <a:chExt cx="534543" cy="534543"/>
          </a:xfrm>
        </p:grpSpPr>
        <p:sp>
          <p:nvSpPr>
            <p:cNvPr id="53" name="Rounded Rectangle 46">
              <a:extLst>
                <a:ext uri="{FF2B5EF4-FFF2-40B4-BE49-F238E27FC236}">
                  <a16:creationId xmlns:a16="http://schemas.microsoft.com/office/drawing/2014/main" id="{98518175-63AC-1EA6-6EC3-ADE4CB58580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4" descr="Microsoft PowerPoint Logo - PNG and Vector - Logo Download">
              <a:hlinkClick r:id="rId15"/>
              <a:extLst>
                <a:ext uri="{FF2B5EF4-FFF2-40B4-BE49-F238E27FC236}">
                  <a16:creationId xmlns:a16="http://schemas.microsoft.com/office/drawing/2014/main" id="{F1F824C8-3BEA-6189-DE9E-71F5086179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A6A6EBF6-1452-4061-8B83-34E56E1040C8}"/>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22" name="TextBox 121">
            <a:extLst>
              <a:ext uri="{FF2B5EF4-FFF2-40B4-BE49-F238E27FC236}">
                <a16:creationId xmlns:a16="http://schemas.microsoft.com/office/drawing/2014/main" id="{8414A33B-A89A-E7C6-4E6E-38D80B769E4C}"/>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Create a presentation for the CIO on the rollout. Use Copilot to create slides based on the project plan.</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CE91ABF0-9E95-C9E1-9C38-EB351B5EDF56}"/>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1030" name="Rounded Rectangle 46">
              <a:hlinkClick r:id="rId17"/>
              <a:extLst>
                <a:ext uri="{FF2B5EF4-FFF2-40B4-BE49-F238E27FC236}">
                  <a16:creationId xmlns:a16="http://schemas.microsoft.com/office/drawing/2014/main" id="{989D5D7D-8C9C-1E87-AA45-A525AC145F7E}"/>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Graphic 1030">
              <a:extLst>
                <a:ext uri="{FF2B5EF4-FFF2-40B4-BE49-F238E27FC236}">
                  <a16:creationId xmlns:a16="http://schemas.microsoft.com/office/drawing/2014/main" id="{18A9782B-9C55-590E-B352-B4A558416789}"/>
                </a:ext>
                <a:ext uri="{C183D7F6-B498-43B3-948B-1728B52AA6E4}">
                  <adec:decorative xmlns:adec="http://schemas.microsoft.com/office/drawing/2017/decorative" val="1"/>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4743" t="23563" r="22168" b="22190"/>
            <a:stretch/>
          </p:blipFill>
          <p:spPr>
            <a:xfrm>
              <a:off x="12799509" y="5897137"/>
              <a:ext cx="368300" cy="376326"/>
            </a:xfrm>
            <a:prstGeom prst="rect">
              <a:avLst/>
            </a:prstGeom>
          </p:spPr>
        </p:pic>
      </p:grpSp>
      <p:sp>
        <p:nvSpPr>
          <p:cNvPr id="1024" name="TextBox 1023">
            <a:extLst>
              <a:ext uri="{FF2B5EF4-FFF2-40B4-BE49-F238E27FC236}">
                <a16:creationId xmlns:a16="http://schemas.microsoft.com/office/drawing/2014/main" id="{1975FB81-91D8-C633-61DD-01340B50E9B8}"/>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25" name="TextBox 1024">
            <a:extLst>
              <a:ext uri="{FF2B5EF4-FFF2-40B4-BE49-F238E27FC236}">
                <a16:creationId xmlns:a16="http://schemas.microsoft.com/office/drawing/2014/main" id="{448AE58B-2BF5-01FA-A6FB-02A13353AA38}"/>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Create an email to send the updated documentation to the support team.</a:t>
            </a:r>
          </a:p>
        </p:txBody>
      </p:sp>
      <p:sp>
        <p:nvSpPr>
          <p:cNvPr id="1026" name="TextBox 1025">
            <a:extLst>
              <a:ext uri="{FF2B5EF4-FFF2-40B4-BE49-F238E27FC236}">
                <a16:creationId xmlns:a16="http://schemas.microsoft.com/office/drawing/2014/main" id="{2CE4FACF-BD00-FF36-4BF8-010C42CB7974}"/>
              </a:ext>
            </a:extLst>
          </p:cNvPr>
          <p:cNvSpPr txBox="1"/>
          <p:nvPr/>
        </p:nvSpPr>
        <p:spPr>
          <a:xfrm>
            <a:off x="4052611"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20">
                  <a:extLst>
                    <a:ext uri="{A12FA001-AC4F-418D-AE19-62706E023703}">
                      <ahyp:hlinkClr xmlns:ahyp="http://schemas.microsoft.com/office/drawing/2018/hyperlinkcolor" val="tx"/>
                    </a:ext>
                  </a:extLst>
                </a:hlinkClick>
              </a:rPr>
              <a:t>Copilot Product Documentation</a:t>
            </a:r>
            <a:endPar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endParaRPr>
          </a:p>
        </p:txBody>
      </p:sp>
      <p:sp>
        <p:nvSpPr>
          <p:cNvPr id="1027" name="TextBox 1026">
            <a:extLst>
              <a:ext uri="{FF2B5EF4-FFF2-40B4-BE49-F238E27FC236}">
                <a16:creationId xmlns:a16="http://schemas.microsoft.com/office/drawing/2014/main" id="{985C4004-8806-EB6D-4FA9-BD9AEF24F097}"/>
              </a:ext>
            </a:extLst>
          </p:cNvPr>
          <p:cNvSpPr txBox="1"/>
          <p:nvPr/>
        </p:nvSpPr>
        <p:spPr>
          <a:xfrm>
            <a:off x="6642986" y="6184399"/>
            <a:ext cx="2315278"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1">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28" name="TextBox 1027">
            <a:extLst>
              <a:ext uri="{FF2B5EF4-FFF2-40B4-BE49-F238E27FC236}">
                <a16:creationId xmlns:a16="http://schemas.microsoft.com/office/drawing/2014/main" id="{62560D7B-E559-0818-DB94-3BEDF917A55A}"/>
              </a:ext>
            </a:extLst>
          </p:cNvPr>
          <p:cNvSpPr txBox="1"/>
          <p:nvPr/>
        </p:nvSpPr>
        <p:spPr>
          <a:xfrm>
            <a:off x="9233363" y="6185136"/>
            <a:ext cx="2315278"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2">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3"/>
              <a:extLst>
                <a:ext uri="{FF2B5EF4-FFF2-40B4-BE49-F238E27FC236}">
                  <a16:creationId xmlns:a16="http://schemas.microsoft.com/office/drawing/2014/main" id="{8F158F4A-0557-4EB3-75DA-835959493C89}"/>
                </a:ext>
              </a:extLst>
            </p:cNvPr>
            <p:cNvPicPr>
              <a:picLocks noChangeArrowheads="1"/>
            </p:cNvPicPr>
            <p:nvPr/>
          </p:nvPicPr>
          <p:blipFill rotWithShape="1">
            <a:blip r:embed="rId2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7"/>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Rectangle: Top Corners Rounded 1">
            <a:extLst>
              <a:ext uri="{FF2B5EF4-FFF2-40B4-BE49-F238E27FC236}">
                <a16:creationId xmlns:a16="http://schemas.microsoft.com/office/drawing/2014/main" id="{E2B9EAAE-83DD-4C03-4D80-AE2C938F562B}"/>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311EA83-6A11-BAC4-950D-E999E54400BF}"/>
              </a:ext>
            </a:extLst>
          </p:cNvPr>
          <p:cNvSpPr txBox="1"/>
          <p:nvPr/>
        </p:nvSpPr>
        <p:spPr>
          <a:xfrm>
            <a:off x="352381" y="4600940"/>
            <a:ext cx="3170926" cy="984885"/>
          </a:xfrm>
          <a:prstGeom prst="rect">
            <a:avLst/>
          </a:prstGeom>
        </p:spPr>
        <p:txBody>
          <a:bodyPr wrap="square" lIns="0" tIns="0" rIns="0" bIns="0" anchor="ctr">
            <a:spAutoFit/>
          </a:bodyPr>
          <a:lstStyle/>
          <a:p>
            <a:pPr>
              <a:spcBef>
                <a:spcPts val="3600"/>
              </a:spcBef>
              <a:defRPr/>
            </a:pPr>
            <a:r>
              <a:rPr lang="en-US" sz="3600">
                <a:ln w="3175">
                  <a:noFill/>
                </a:ln>
                <a:gradFill>
                  <a:gsLst>
                    <a:gs pos="33000">
                      <a:srgbClr val="1F78D4"/>
                    </a:gs>
                    <a:gs pos="81000">
                      <a:srgbClr val="8678D6"/>
                    </a:gs>
                  </a:gsLst>
                  <a:lin ang="2700000" scaled="1"/>
                </a:gradFill>
                <a:latin typeface="Segoe UI Semibold"/>
              </a:rPr>
              <a:t>76% of people</a:t>
            </a:r>
            <a:br>
              <a:rPr lang="en-US" sz="2800" b="0" i="0" u="none" strike="noStrike" kern="1200" cap="none" spc="0" normalizeH="0" baseline="0" noProof="0">
                <a:ln w="3175">
                  <a:noFill/>
                </a:ln>
                <a:effectLst/>
                <a:uLnTx/>
                <a:uFillTx/>
                <a:latin typeface="Segoe UI Semibold"/>
                <a:ea typeface="+mj-lt"/>
                <a:cs typeface="Segoe UI" pitchFamily="34" charset="0"/>
              </a:rPr>
            </a:br>
            <a:r>
              <a:rPr lang="en-US" sz="1400">
                <a:solidFill>
                  <a:prstClr val="black"/>
                </a:solidFill>
                <a:ea typeface="+mj-lt"/>
                <a:cs typeface="Segoe UI"/>
              </a:rPr>
              <a:t>are comfortable using AI</a:t>
            </a:r>
            <a:br>
              <a:rPr lang="en-US" sz="1400">
                <a:ea typeface="+mj-lt"/>
                <a:cs typeface="Segoe UI"/>
              </a:rPr>
            </a:br>
            <a:r>
              <a:rPr lang="en-US" sz="1400">
                <a:solidFill>
                  <a:prstClr val="black"/>
                </a:solidFill>
                <a:ea typeface="+mj-lt"/>
                <a:cs typeface="Segoe UI"/>
              </a:rPr>
              <a:t>for administrative tasks</a:t>
            </a:r>
            <a:endParaRPr lang="en-US">
              <a:solidFill>
                <a:prstClr val="black"/>
              </a:solidFill>
            </a:endParaRPr>
          </a:p>
        </p:txBody>
      </p:sp>
    </p:spTree>
    <p:extLst>
      <p:ext uri="{BB962C8B-B14F-4D97-AF65-F5344CB8AC3E}">
        <p14:creationId xmlns:p14="http://schemas.microsoft.com/office/powerpoint/2010/main" val="249838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Deploying a critical update with Copilot for Microsoft 365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2" name="Picture 2" descr="Microsoft Copilot logo">
            <a:extLst>
              <a:ext uri="{FF2B5EF4-FFF2-40B4-BE49-F238E27FC236}">
                <a16:creationId xmlns:a16="http://schemas.microsoft.com/office/drawing/2014/main" id="{2A43256F-480B-8E69-F04B-885C5E13F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CA427C-7D5E-E25D-00C8-AD12AA320BFE}"/>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6" name="Rectangle: Rounded Corners 6">
              <a:extLst>
                <a:ext uri="{FF2B5EF4-FFF2-40B4-BE49-F238E27FC236}">
                  <a16:creationId xmlns:a16="http://schemas.microsoft.com/office/drawing/2014/main" id="{18EA8DCC-00E3-1BFC-EB4A-34F17B86F4EF}"/>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FB4BE4E-F4D8-D19F-B317-DC164A54E0B9}"/>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FE0652C3-A26B-46E0-44DD-DE4B1B22F50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3">
              <a:extLst>
                <a:ext uri="{FF2B5EF4-FFF2-40B4-BE49-F238E27FC236}">
                  <a16:creationId xmlns:a16="http://schemas.microsoft.com/office/drawing/2014/main" id="{904AC67F-3DE4-FCBF-F7A0-CA8405861131}"/>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Rectangle: Rounded Corners 6">
              <a:extLst>
                <a:ext uri="{FF2B5EF4-FFF2-40B4-BE49-F238E27FC236}">
                  <a16:creationId xmlns:a16="http://schemas.microsoft.com/office/drawing/2014/main" id="{FF8FF759-D450-18B9-2CA1-4EFCC6F949E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444573FE-2705-7C2C-FE3C-BA1E877B1369}"/>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6593A58E-A099-92E9-2E1D-85299B202E24}"/>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3">
              <a:extLst>
                <a:ext uri="{FF2B5EF4-FFF2-40B4-BE49-F238E27FC236}">
                  <a16:creationId xmlns:a16="http://schemas.microsoft.com/office/drawing/2014/main" id="{D20ED42F-E211-B668-3C75-D2818D0C0CDC}"/>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F4A59A00-A0E0-D13B-8550-EF7878141FDC}"/>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Create a project plan</a:t>
            </a:r>
          </a:p>
        </p:txBody>
      </p:sp>
      <p:sp>
        <p:nvSpPr>
          <p:cNvPr id="34" name="Text Placeholder 2">
            <a:extLst>
              <a:ext uri="{FF2B5EF4-FFF2-40B4-BE49-F238E27FC236}">
                <a16:creationId xmlns:a16="http://schemas.microsoft.com/office/drawing/2014/main" id="{CB4C93E3-CECF-7A38-1228-D48ED81581A4}"/>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Teams apps prompt Copilot in Microsoft Copilot</a:t>
            </a:r>
          </a:p>
        </p:txBody>
      </p:sp>
      <p:grpSp>
        <p:nvGrpSpPr>
          <p:cNvPr id="45" name="Group 44" descr="Microsoft Copilot logo">
            <a:extLst>
              <a:ext uri="{FF2B5EF4-FFF2-40B4-BE49-F238E27FC236}">
                <a16:creationId xmlns:a16="http://schemas.microsoft.com/office/drawing/2014/main" id="{2A8D0037-0155-E34C-D484-3CE3B33C5B99}"/>
              </a:ext>
            </a:extLst>
          </p:cNvPr>
          <p:cNvGrpSpPr>
            <a:grpSpLocks/>
          </p:cNvGrpSpPr>
          <p:nvPr/>
        </p:nvGrpSpPr>
        <p:grpSpPr>
          <a:xfrm>
            <a:off x="3610468" y="1434678"/>
            <a:ext cx="534543" cy="534543"/>
            <a:chOff x="3610465" y="1434675"/>
            <a:chExt cx="534543" cy="534543"/>
          </a:xfrm>
        </p:grpSpPr>
        <p:sp>
          <p:nvSpPr>
            <p:cNvPr id="46" name="Rounded Rectangle 46">
              <a:extLst>
                <a:ext uri="{FF2B5EF4-FFF2-40B4-BE49-F238E27FC236}">
                  <a16:creationId xmlns:a16="http://schemas.microsoft.com/office/drawing/2014/main" id="{84B2A0F6-B36C-6274-BFA9-7548CB1C18F2}"/>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 SVG free download, id: 101874 - Brandlogos.net">
              <a:hlinkClick r:id="rId4"/>
              <a:extLst>
                <a:ext uri="{FF2B5EF4-FFF2-40B4-BE49-F238E27FC236}">
                  <a16:creationId xmlns:a16="http://schemas.microsoft.com/office/drawing/2014/main" id="{FEA14346-3A9A-B162-40AD-13996B50D80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30FC195C-FB66-CCDE-9375-97D2158CFF11}"/>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E8AFA033-86F5-2171-1ED9-D53FF936E9C7}"/>
              </a:ext>
            </a:extLst>
          </p:cNvPr>
          <p:cNvSpPr txBox="1">
            <a:spLocks/>
          </p:cNvSpPr>
          <p:nvPr/>
        </p:nvSpPr>
        <p:spPr>
          <a:xfrm>
            <a:off x="878319"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information in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Fabrikam product documentation.</a:t>
            </a:r>
          </a:p>
        </p:txBody>
      </p:sp>
      <p:sp>
        <p:nvSpPr>
          <p:cNvPr id="43" name="TextBox 42">
            <a:extLst>
              <a:ext uri="{FF2B5EF4-FFF2-40B4-BE49-F238E27FC236}">
                <a16:creationId xmlns:a16="http://schemas.microsoft.com/office/drawing/2014/main" id="{18609067-0ED9-DC78-7F8C-00FBF656A707}"/>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Discuss the plan</a:t>
            </a:r>
          </a:p>
        </p:txBody>
      </p:sp>
      <p:sp>
        <p:nvSpPr>
          <p:cNvPr id="44" name="Text Placeholder 2">
            <a:extLst>
              <a:ext uri="{FF2B5EF4-FFF2-40B4-BE49-F238E27FC236}">
                <a16:creationId xmlns:a16="http://schemas.microsoft.com/office/drawing/2014/main" id="{CA306C8F-0CA7-F02D-1AB3-76F737453215}"/>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meeting recap prompt Copilot in Teams</a:t>
            </a:r>
          </a:p>
        </p:txBody>
      </p:sp>
      <p:grpSp>
        <p:nvGrpSpPr>
          <p:cNvPr id="59" name="Group 58" descr="Microsoft Teams Logo">
            <a:extLst>
              <a:ext uri="{FF2B5EF4-FFF2-40B4-BE49-F238E27FC236}">
                <a16:creationId xmlns:a16="http://schemas.microsoft.com/office/drawing/2014/main" id="{44F707DB-A6AF-F55A-FA35-79813DD47BD7}"/>
              </a:ext>
              <a:ext uri="{C183D7F6-B498-43B3-948B-1728B52AA6E4}">
                <adec:decorative xmlns:adec="http://schemas.microsoft.com/office/drawing/2017/decorative" val="0"/>
              </a:ext>
            </a:extLst>
          </p:cNvPr>
          <p:cNvGrpSpPr>
            <a:grpSpLocks/>
          </p:cNvGrpSpPr>
          <p:nvPr/>
        </p:nvGrpSpPr>
        <p:grpSpPr>
          <a:xfrm>
            <a:off x="7372686" y="1430405"/>
            <a:ext cx="534544" cy="534544"/>
            <a:chOff x="3125234" y="13590476"/>
            <a:chExt cx="659280" cy="659280"/>
          </a:xfrm>
        </p:grpSpPr>
        <p:sp>
          <p:nvSpPr>
            <p:cNvPr id="60" name="Rounded Rectangle 56">
              <a:extLst>
                <a:ext uri="{FF2B5EF4-FFF2-40B4-BE49-F238E27FC236}">
                  <a16:creationId xmlns:a16="http://schemas.microsoft.com/office/drawing/2014/main" id="{2539A99B-4562-2B5B-DDA9-0CD89A9512C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A8FA13E9-25B3-4E41-9454-D48A20D326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48" name="Rectangle: Rounded Corners 6">
            <a:extLst>
              <a:ext uri="{FF2B5EF4-FFF2-40B4-BE49-F238E27FC236}">
                <a16:creationId xmlns:a16="http://schemas.microsoft.com/office/drawing/2014/main" id="{4DAE1BB7-E4A8-EDE1-A626-FED6B6BFA8B0}"/>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E5509553-B63B-865B-8EEE-65D93FB4203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meeting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list the action items discussed and their current status.</a:t>
            </a:r>
          </a:p>
        </p:txBody>
      </p:sp>
      <p:sp>
        <p:nvSpPr>
          <p:cNvPr id="50" name="TextBox 49">
            <a:extLst>
              <a:ext uri="{FF2B5EF4-FFF2-40B4-BE49-F238E27FC236}">
                <a16:creationId xmlns:a16="http://schemas.microsoft.com/office/drawing/2014/main" id="{C7178934-2F45-9F00-ECEB-FC790AA37F39}"/>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Brainstorm risks</a:t>
            </a:r>
          </a:p>
        </p:txBody>
      </p:sp>
      <p:sp>
        <p:nvSpPr>
          <p:cNvPr id="51" name="Text Placeholder 2">
            <a:extLst>
              <a:ext uri="{FF2B5EF4-FFF2-40B4-BE49-F238E27FC236}">
                <a16:creationId xmlns:a16="http://schemas.microsoft.com/office/drawing/2014/main" id="{A1212D1A-AAC1-74D4-5790-F1B28E59179F}"/>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After collecting all of the ideas Click on Summarize in Copilot in Whiteboard</a:t>
            </a:r>
          </a:p>
        </p:txBody>
      </p:sp>
      <p:grpSp>
        <p:nvGrpSpPr>
          <p:cNvPr id="52" name="Group 51" descr="Whiteboard logo">
            <a:extLst>
              <a:ext uri="{FF2B5EF4-FFF2-40B4-BE49-F238E27FC236}">
                <a16:creationId xmlns:a16="http://schemas.microsoft.com/office/drawing/2014/main" id="{6838E538-3223-CA55-5859-637830187545}"/>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53" name="Rounded Rectangle 46">
              <a:hlinkClick r:id="rId8"/>
              <a:extLst>
                <a:ext uri="{FF2B5EF4-FFF2-40B4-BE49-F238E27FC236}">
                  <a16:creationId xmlns:a16="http://schemas.microsoft.com/office/drawing/2014/main" id="{E6DEE6DA-9965-480D-4950-C728C2A1D3C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4" name="Picture 53" descr="Whiteboard icon in Windows 11 Color Style">
              <a:hlinkClick r:id="rId8"/>
              <a:extLst>
                <a:ext uri="{FF2B5EF4-FFF2-40B4-BE49-F238E27FC236}">
                  <a16:creationId xmlns:a16="http://schemas.microsoft.com/office/drawing/2014/main" id="{530F8D84-027D-16A7-310E-6F497F07C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Rounded Corners 6">
            <a:extLst>
              <a:ext uri="{FF2B5EF4-FFF2-40B4-BE49-F238E27FC236}">
                <a16:creationId xmlns:a16="http://schemas.microsoft.com/office/drawing/2014/main" id="{0C5E6800-D6FC-76B9-25F0-45822742F86C}"/>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4E7B7625-4F83-3439-48A1-D8CFCED2DA21}"/>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a:t>
            </a:r>
          </a:p>
        </p:txBody>
      </p:sp>
      <p:sp>
        <p:nvSpPr>
          <p:cNvPr id="57" name="TextBox 56">
            <a:extLst>
              <a:ext uri="{FF2B5EF4-FFF2-40B4-BE49-F238E27FC236}">
                <a16:creationId xmlns:a16="http://schemas.microsoft.com/office/drawing/2014/main" id="{1A966299-157C-DBA9-0C18-428EF526AAF2}"/>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Deliver the updates</a:t>
            </a:r>
          </a:p>
        </p:txBody>
      </p:sp>
      <p:sp>
        <p:nvSpPr>
          <p:cNvPr id="58" name="Text Placeholder 2">
            <a:extLst>
              <a:ext uri="{FF2B5EF4-FFF2-40B4-BE49-F238E27FC236}">
                <a16:creationId xmlns:a16="http://schemas.microsoft.com/office/drawing/2014/main" id="{5A078886-717A-4DB8-BFD4-1091E970C1B4}"/>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from a new email select Draft with Copilot</a:t>
            </a:r>
          </a:p>
        </p:txBody>
      </p:sp>
      <p:grpSp>
        <p:nvGrpSpPr>
          <p:cNvPr id="66" name="Group 65" descr="Microsoft Outlook logo">
            <a:extLst>
              <a:ext uri="{FF2B5EF4-FFF2-40B4-BE49-F238E27FC236}">
                <a16:creationId xmlns:a16="http://schemas.microsoft.com/office/drawing/2014/main" id="{D0F33D0B-1831-AB43-1D00-EDC013A0DB26}"/>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67" name="Rounded Rectangle 64">
              <a:extLst>
                <a:ext uri="{FF2B5EF4-FFF2-40B4-BE49-F238E27FC236}">
                  <a16:creationId xmlns:a16="http://schemas.microsoft.com/office/drawing/2014/main" id="{257229F1-509A-A0EE-13CB-74D233BF6958}"/>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D36AA9B5-C3D4-B93C-6459-CA3217049C1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11170786" y="7018079"/>
              <a:ext cx="373514" cy="373514"/>
            </a:xfrm>
            <a:prstGeom prst="rect">
              <a:avLst/>
            </a:prstGeom>
          </p:spPr>
        </p:pic>
      </p:grpSp>
      <p:sp>
        <p:nvSpPr>
          <p:cNvPr id="62" name="Rectangle: Rounded Corners 6">
            <a:extLst>
              <a:ext uri="{FF2B5EF4-FFF2-40B4-BE49-F238E27FC236}">
                <a16:creationId xmlns:a16="http://schemas.microsoft.com/office/drawing/2014/main" id="{A3340C91-AEE1-3634-DB4D-FDE3F5D91B7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2D36B3CC-C7B1-7210-4584-B066EA49DD1E}"/>
              </a:ext>
            </a:extLst>
          </p:cNvPr>
          <p:cNvSpPr txBox="1">
            <a:spLocks/>
          </p:cNvSpPr>
          <p:nvPr/>
        </p:nvSpPr>
        <p:spPr>
          <a:xfrm>
            <a:off x="878319" y="5621319"/>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Draft a detailed email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from the file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Fabrikam support procedures</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 Make the tone friendly.</a:t>
            </a:r>
          </a:p>
        </p:txBody>
      </p:sp>
      <p:sp>
        <p:nvSpPr>
          <p:cNvPr id="64" name="TextBox 63">
            <a:extLst>
              <a:ext uri="{FF2B5EF4-FFF2-40B4-BE49-F238E27FC236}">
                <a16:creationId xmlns:a16="http://schemas.microsoft.com/office/drawing/2014/main" id="{F6223CF0-26C3-5D15-2BB5-D85842DDC044}"/>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an executive update</a:t>
            </a:r>
          </a:p>
        </p:txBody>
      </p:sp>
      <p:sp>
        <p:nvSpPr>
          <p:cNvPr id="65" name="Text Placeholder 2">
            <a:extLst>
              <a:ext uri="{FF2B5EF4-FFF2-40B4-BE49-F238E27FC236}">
                <a16:creationId xmlns:a16="http://schemas.microsoft.com/office/drawing/2014/main" id="{5FCE0275-41A4-4DF0-FA7B-ED3CB3A4F8B2}"/>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Starting in a new presentation</a:t>
            </a:r>
          </a:p>
        </p:txBody>
      </p:sp>
      <p:grpSp>
        <p:nvGrpSpPr>
          <p:cNvPr id="73" name="Group 72" descr="Microsoft PowerPoint Logo">
            <a:extLst>
              <a:ext uri="{FF2B5EF4-FFF2-40B4-BE49-F238E27FC236}">
                <a16:creationId xmlns:a16="http://schemas.microsoft.com/office/drawing/2014/main" id="{870B32F5-1FEF-CE26-1116-670339D08F66}"/>
              </a:ext>
            </a:extLst>
          </p:cNvPr>
          <p:cNvGrpSpPr>
            <a:grpSpLocks/>
          </p:cNvGrpSpPr>
          <p:nvPr/>
        </p:nvGrpSpPr>
        <p:grpSpPr>
          <a:xfrm>
            <a:off x="7372337" y="4028484"/>
            <a:ext cx="534544" cy="534544"/>
            <a:chOff x="587375" y="1790700"/>
            <a:chExt cx="1371600" cy="1371600"/>
          </a:xfrm>
        </p:grpSpPr>
        <p:sp>
          <p:nvSpPr>
            <p:cNvPr id="74" name="Rounded Rectangle 46">
              <a:extLst>
                <a:ext uri="{FF2B5EF4-FFF2-40B4-BE49-F238E27FC236}">
                  <a16:creationId xmlns:a16="http://schemas.microsoft.com/office/drawing/2014/main" id="{DD27E2EC-31DC-D0E6-6A98-F14983A5825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2" descr="Microsoft PowerPoint Logo - PNG and Vector - Logo Download">
              <a:hlinkClick r:id="rId12"/>
              <a:extLst>
                <a:ext uri="{FF2B5EF4-FFF2-40B4-BE49-F238E27FC236}">
                  <a16:creationId xmlns:a16="http://schemas.microsoft.com/office/drawing/2014/main" id="{9E02F582-5037-75D2-C4C5-62A97D572D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380C239B-3AA3-BBE4-2FEA-A716E00C6BA8}"/>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73772F4F-9085-5231-8A5C-7895D0FCCC43}"/>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Create a presentation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from [</a:t>
            </a:r>
            <a:r>
              <a:rPr lang="en-US" sz="1000" spc="0">
                <a:solidFill>
                  <a:prstClr val="black"/>
                </a:solidFill>
                <a:latin typeface="Segoe UI"/>
              </a:rPr>
              <a:t>Word document link to Fabrikam upgrade project plan.docx]</a:t>
            </a:r>
          </a:p>
        </p:txBody>
      </p:sp>
      <p:sp>
        <p:nvSpPr>
          <p:cNvPr id="71" name="TextBox 70">
            <a:extLst>
              <a:ext uri="{FF2B5EF4-FFF2-40B4-BE49-F238E27FC236}">
                <a16:creationId xmlns:a16="http://schemas.microsoft.com/office/drawing/2014/main" id="{4825A515-6333-8C53-3FBB-DF6BE108C632}"/>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Revise support procedures</a:t>
            </a:r>
          </a:p>
        </p:txBody>
      </p:sp>
      <p:sp>
        <p:nvSpPr>
          <p:cNvPr id="72" name="Text Placeholder 2">
            <a:extLst>
              <a:ext uri="{FF2B5EF4-FFF2-40B4-BE49-F238E27FC236}">
                <a16:creationId xmlns:a16="http://schemas.microsoft.com/office/drawing/2014/main" id="{89E61A97-E02F-C58B-487A-E0F35D7B139E}"/>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On a new line of the procedure document click on the Draft with Copilot icon </a:t>
            </a:r>
          </a:p>
        </p:txBody>
      </p:sp>
      <p:grpSp>
        <p:nvGrpSpPr>
          <p:cNvPr id="78" name="Group 77" descr="Microsoft Word Logo">
            <a:extLst>
              <a:ext uri="{FF2B5EF4-FFF2-40B4-BE49-F238E27FC236}">
                <a16:creationId xmlns:a16="http://schemas.microsoft.com/office/drawing/2014/main" id="{73292453-353F-78C4-D370-872749A26971}"/>
              </a:ext>
              <a:ext uri="{C183D7F6-B498-43B3-948B-1728B52AA6E4}">
                <adec:decorative xmlns:adec="http://schemas.microsoft.com/office/drawing/2017/decorative" val="0"/>
              </a:ext>
            </a:extLst>
          </p:cNvPr>
          <p:cNvGrpSpPr>
            <a:grpSpLocks/>
          </p:cNvGrpSpPr>
          <p:nvPr/>
        </p:nvGrpSpPr>
        <p:grpSpPr>
          <a:xfrm>
            <a:off x="11118806" y="4026754"/>
            <a:ext cx="534543" cy="534543"/>
            <a:chOff x="5006422" y="10181153"/>
            <a:chExt cx="659280" cy="659280"/>
          </a:xfrm>
        </p:grpSpPr>
        <p:sp>
          <p:nvSpPr>
            <p:cNvPr id="79" name="Rounded Rectangle 46">
              <a:extLst>
                <a:ext uri="{FF2B5EF4-FFF2-40B4-BE49-F238E27FC236}">
                  <a16:creationId xmlns:a16="http://schemas.microsoft.com/office/drawing/2014/main" id="{4AB8B366-5493-D2E6-9003-760BEA2431A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Graphic 79">
              <a:extLst>
                <a:ext uri="{FF2B5EF4-FFF2-40B4-BE49-F238E27FC236}">
                  <a16:creationId xmlns:a16="http://schemas.microsoft.com/office/drawing/2014/main" id="{918D05EF-7141-02B5-72ED-B3E10BBB964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279" t="26853" r="22699" b="26853"/>
            <a:stretch/>
          </p:blipFill>
          <p:spPr>
            <a:xfrm>
              <a:off x="5112857" y="10308272"/>
              <a:ext cx="446412" cy="405040"/>
            </a:xfrm>
            <a:prstGeom prst="rect">
              <a:avLst/>
            </a:prstGeom>
          </p:spPr>
        </p:pic>
      </p:grpSp>
      <p:sp>
        <p:nvSpPr>
          <p:cNvPr id="76" name="Rectangle: Rounded Corners 6">
            <a:extLst>
              <a:ext uri="{FF2B5EF4-FFF2-40B4-BE49-F238E27FC236}">
                <a16:creationId xmlns:a16="http://schemas.microsoft.com/office/drawing/2014/main" id="{D163A9BB-56EE-2B88-59BC-00BE9C77B1B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2BD4BEA6-FCD5-11E6-7461-874A6AE2E026}"/>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Insert a paragraph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on single sign on issue resolution using information from </a:t>
            </a:r>
            <a:r>
              <a:rPr kumimoji="0" lang="en-US" sz="1000" b="0" i="0" u="sng" strike="noStrike" kern="1200" cap="none" spc="0" normalizeH="0" baseline="0" noProof="0">
                <a:ln w="3175">
                  <a:noFill/>
                </a:ln>
                <a:solidFill>
                  <a:srgbClr val="0078D4"/>
                </a:solidFill>
                <a:effectLst/>
                <a:uLnTx/>
                <a:uFillTx/>
                <a:latin typeface="Segoe UI"/>
                <a:ea typeface="+mn-ea"/>
                <a:cs typeface="Segoe UI" pitchFamily="34" charset="0"/>
              </a:rPr>
              <a:t>Fabrikam product documentation.</a:t>
            </a:r>
          </a:p>
        </p:txBody>
      </p:sp>
    </p:spTree>
    <p:extLst>
      <p:ext uri="{BB962C8B-B14F-4D97-AF65-F5344CB8AC3E}">
        <p14:creationId xmlns:p14="http://schemas.microsoft.com/office/powerpoint/2010/main" val="40620445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06BCD96-1F6F-02BB-3477-A07477235464}"/>
              </a:ext>
              <a:ext uri="{C183D7F6-B498-43B3-948B-1728B52AA6E4}">
                <adec:decorative xmlns:adec="http://schemas.microsoft.com/office/drawing/2017/decorative" val="1"/>
              </a:ext>
            </a:extLst>
          </p:cNvPr>
          <p:cNvGrpSpPr/>
          <p:nvPr/>
        </p:nvGrpSpPr>
        <p:grpSpPr>
          <a:xfrm>
            <a:off x="588962" y="1149177"/>
            <a:ext cx="11017821" cy="5163488"/>
            <a:chOff x="588962" y="1149177"/>
            <a:chExt cx="11017821" cy="5163488"/>
          </a:xfrm>
        </p:grpSpPr>
        <p:sp>
          <p:nvSpPr>
            <p:cNvPr id="58" name="Rectangle: Rounded Corners 6">
              <a:extLst>
                <a:ext uri="{FF2B5EF4-FFF2-40B4-BE49-F238E27FC236}">
                  <a16:creationId xmlns:a16="http://schemas.microsoft.com/office/drawing/2014/main" id="{E54CE8CB-79C1-20CD-B107-5D3E9D233CE8}"/>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Rectangle: Rounded Corners 6">
              <a:extLst>
                <a:ext uri="{FF2B5EF4-FFF2-40B4-BE49-F238E27FC236}">
                  <a16:creationId xmlns:a16="http://schemas.microsoft.com/office/drawing/2014/main" id="{37916139-EBE2-7F86-000E-FA0709D92B8F}"/>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Rounded Corners 6">
              <a:extLst>
                <a:ext uri="{FF2B5EF4-FFF2-40B4-BE49-F238E27FC236}">
                  <a16:creationId xmlns:a16="http://schemas.microsoft.com/office/drawing/2014/main" id="{70AC0B7F-AA1E-918B-D043-BE43D65E89D0}"/>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2EE8F764-2F7D-8DBB-E768-23EC8D3300D9}"/>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BA2F54FB-C61F-1B6B-8865-B65EE7520238}"/>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556B634D-D833-82B1-1D9D-92DA54B4D2F6}"/>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091CEB02-C02A-BAA1-CF48-3B31967D2B38}"/>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8263" y="457200"/>
            <a:ext cx="11018520" cy="492443"/>
          </a:xfrm>
        </p:spPr>
        <p:txBody>
          <a:bodyPr/>
          <a:lstStyle/>
          <a:p>
            <a:r>
              <a:rPr lang="en-US"/>
              <a:t>Copilot brings AI to everyone. Support roles like…</a:t>
            </a:r>
          </a:p>
        </p:txBody>
      </p:sp>
      <p:sp>
        <p:nvSpPr>
          <p:cNvPr id="33" name="Rectangle: Rounded Corners 32">
            <a:hlinkClick r:id="rId2" action="ppaction://hlinksldjump"/>
            <a:extLst>
              <a:ext uri="{FF2B5EF4-FFF2-40B4-BE49-F238E27FC236}">
                <a16:creationId xmlns:a16="http://schemas.microsoft.com/office/drawing/2014/main" id="{4B27D85A-9964-B2CD-ADBF-34467B86C98F}"/>
              </a:ext>
            </a:extLst>
          </p:cNvPr>
          <p:cNvSpPr>
            <a:spLocks/>
          </p:cNvSpPr>
          <p:nvPr/>
        </p:nvSpPr>
        <p:spPr bwMode="auto">
          <a:xfrm>
            <a:off x="689545"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Executive</a:t>
            </a:r>
          </a:p>
        </p:txBody>
      </p:sp>
      <p:sp>
        <p:nvSpPr>
          <p:cNvPr id="50" name="TextBox 49">
            <a:extLst>
              <a:ext uri="{FF2B5EF4-FFF2-40B4-BE49-F238E27FC236}">
                <a16:creationId xmlns:a16="http://schemas.microsoft.com/office/drawing/2014/main" id="{9B8EDEBD-0C3A-3AF1-91CC-9E23029258BF}"/>
              </a:ext>
            </a:extLst>
          </p:cNvPr>
          <p:cNvSpPr txBox="1"/>
          <p:nvPr/>
        </p:nvSpPr>
        <p:spPr>
          <a:xfrm>
            <a:off x="689545" y="1766751"/>
            <a:ext cx="2401966" cy="17748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CEO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CIO</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CMO</a:t>
            </a:r>
            <a:br>
              <a:rPr kumimoji="0" lang="en-US" sz="1600" b="0" i="0" u="none" strike="noStrike" kern="1200" cap="none" spc="0" normalizeH="0" baseline="0" noProof="0">
                <a:ln>
                  <a:noFill/>
                </a:ln>
                <a:solidFill>
                  <a:prstClr val="black"/>
                </a:solidFill>
                <a:effectLst/>
                <a:uLnTx/>
                <a:uFillTx/>
                <a:latin typeface="Segoe UI"/>
                <a:ea typeface="+mn-ea"/>
                <a:cs typeface="Segoe UI"/>
              </a:rPr>
            </a:br>
            <a:r>
              <a:rPr kumimoji="0" lang="en-US" sz="1600" b="0" i="0" u="none" strike="noStrike" kern="1200" cap="none" spc="0" normalizeH="0" baseline="0" noProof="0">
                <a:ln>
                  <a:noFill/>
                </a:ln>
                <a:solidFill>
                  <a:prstClr val="black"/>
                </a:solidFill>
                <a:effectLst/>
                <a:uLnTx/>
                <a:uFillTx/>
                <a:latin typeface="Segoe UI"/>
                <a:ea typeface="+mn-ea"/>
                <a:cs typeface="Segoe UI"/>
              </a:rPr>
              <a:t>GM</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President</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Sr Manager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Team Leader</a:t>
            </a:r>
          </a:p>
        </p:txBody>
      </p:sp>
      <p:sp>
        <p:nvSpPr>
          <p:cNvPr id="34" name="Rectangle: Rounded Corners 33">
            <a:hlinkClick r:id="rId3" action="ppaction://hlinksldjump"/>
            <a:extLst>
              <a:ext uri="{FF2B5EF4-FFF2-40B4-BE49-F238E27FC236}">
                <a16:creationId xmlns:a16="http://schemas.microsoft.com/office/drawing/2014/main" id="{B5DAEB3F-69B9-ABD5-ACB0-56E69DD3CC6E}"/>
              </a:ext>
            </a:extLst>
          </p:cNvPr>
          <p:cNvSpPr>
            <a:spLocks/>
          </p:cNvSpPr>
          <p:nvPr/>
        </p:nvSpPr>
        <p:spPr bwMode="auto">
          <a:xfrm>
            <a:off x="3494441"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HR</a:t>
            </a:r>
          </a:p>
        </p:txBody>
      </p:sp>
      <p:sp>
        <p:nvSpPr>
          <p:cNvPr id="49" name="TextBox 48">
            <a:extLst>
              <a:ext uri="{FF2B5EF4-FFF2-40B4-BE49-F238E27FC236}">
                <a16:creationId xmlns:a16="http://schemas.microsoft.com/office/drawing/2014/main" id="{48867684-3B6E-DE4B-E634-EF41CFEF6998}"/>
              </a:ext>
            </a:extLst>
          </p:cNvPr>
          <p:cNvSpPr txBox="1"/>
          <p:nvPr/>
        </p:nvSpPr>
        <p:spPr>
          <a:xfrm>
            <a:off x="3494441" y="1766751"/>
            <a:ext cx="2401966"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Employment Specialist</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Segoe UI"/>
              </a:rPr>
              <a:t>HR Assistant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Recruiter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Labor Relations </a:t>
            </a:r>
            <a:br>
              <a:rPr kumimoji="0" lang="en-US" sz="1600" b="0" i="0" u="none" strike="noStrike" kern="1200" cap="none" spc="0" normalizeH="0" baseline="0" noProof="0">
                <a:ln>
                  <a:noFill/>
                </a:ln>
                <a:solidFill>
                  <a:prstClr val="black"/>
                </a:solidFill>
                <a:effectLst/>
                <a:uLnTx/>
                <a:uFillTx/>
                <a:latin typeface="Segoe UI"/>
                <a:ea typeface="+mn-ea"/>
                <a:cs typeface="Segoe UI"/>
              </a:rPr>
            </a:br>
            <a:r>
              <a:rPr kumimoji="0" lang="en-US" sz="1600" b="0" i="0" u="none" strike="noStrike" kern="1200" cap="none" spc="0" normalizeH="0" baseline="0" noProof="0">
                <a:ln>
                  <a:noFill/>
                </a:ln>
                <a:solidFill>
                  <a:prstClr val="black"/>
                </a:solidFill>
                <a:effectLst/>
                <a:uLnTx/>
                <a:uFillTx/>
                <a:latin typeface="Segoe UI"/>
                <a:ea typeface="+mn-ea"/>
                <a:cs typeface="Segoe UI"/>
              </a:rPr>
              <a:t>Payroll Specialist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Learning Lead</a:t>
            </a:r>
          </a:p>
        </p:txBody>
      </p:sp>
      <p:sp>
        <p:nvSpPr>
          <p:cNvPr id="35" name="Rectangle: Rounded Corners 34">
            <a:hlinkClick r:id="rId4" action="ppaction://hlinksldjump"/>
            <a:extLst>
              <a:ext uri="{FF2B5EF4-FFF2-40B4-BE49-F238E27FC236}">
                <a16:creationId xmlns:a16="http://schemas.microsoft.com/office/drawing/2014/main" id="{35BAA532-F362-264C-1B34-94FA78B72860}"/>
              </a:ext>
            </a:extLst>
          </p:cNvPr>
          <p:cNvSpPr>
            <a:spLocks/>
          </p:cNvSpPr>
          <p:nvPr/>
        </p:nvSpPr>
        <p:spPr bwMode="auto">
          <a:xfrm>
            <a:off x="6299337"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Operations</a:t>
            </a:r>
          </a:p>
        </p:txBody>
      </p:sp>
      <p:sp>
        <p:nvSpPr>
          <p:cNvPr id="48" name="TextBox 47">
            <a:extLst>
              <a:ext uri="{FF2B5EF4-FFF2-40B4-BE49-F238E27FC236}">
                <a16:creationId xmlns:a16="http://schemas.microsoft.com/office/drawing/2014/main" id="{3117B9A9-FC12-714A-4D49-C9D60DE02CDE}"/>
              </a:ext>
            </a:extLst>
          </p:cNvPr>
          <p:cNvSpPr txBox="1"/>
          <p:nvPr/>
        </p:nvSpPr>
        <p:spPr>
          <a:xfrm>
            <a:off x="6299337" y="1766751"/>
            <a:ext cx="2401966" cy="78996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Operations Analyst</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Operations Manager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Quality Control Lead</a:t>
            </a:r>
          </a:p>
        </p:txBody>
      </p:sp>
      <p:sp>
        <p:nvSpPr>
          <p:cNvPr id="36" name="Rectangle: Rounded Corners 35">
            <a:hlinkClick r:id="rId5" action="ppaction://hlinksldjump"/>
            <a:extLst>
              <a:ext uri="{FF2B5EF4-FFF2-40B4-BE49-F238E27FC236}">
                <a16:creationId xmlns:a16="http://schemas.microsoft.com/office/drawing/2014/main" id="{65A8CCB8-D2D9-9A43-D8E8-3BB280C6D227}"/>
              </a:ext>
            </a:extLst>
          </p:cNvPr>
          <p:cNvSpPr>
            <a:spLocks/>
          </p:cNvSpPr>
          <p:nvPr/>
        </p:nvSpPr>
        <p:spPr bwMode="auto">
          <a:xfrm>
            <a:off x="9104234"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Sales</a:t>
            </a:r>
          </a:p>
        </p:txBody>
      </p:sp>
      <p:sp>
        <p:nvSpPr>
          <p:cNvPr id="47" name="TextBox 46">
            <a:extLst>
              <a:ext uri="{FF2B5EF4-FFF2-40B4-BE49-F238E27FC236}">
                <a16:creationId xmlns:a16="http://schemas.microsoft.com/office/drawing/2014/main" id="{7806E208-58A8-2E58-A50B-2D44822AC332}"/>
              </a:ext>
            </a:extLst>
          </p:cNvPr>
          <p:cNvSpPr txBox="1"/>
          <p:nvPr/>
        </p:nvSpPr>
        <p:spPr>
          <a:xfrm>
            <a:off x="9104234" y="1766751"/>
            <a:ext cx="240196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Account Executive</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Quality analyst</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Onboarding Specialist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Sales Associate</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Sales Engineer</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Sales Representative</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p:txBody>
      </p:sp>
      <p:sp>
        <p:nvSpPr>
          <p:cNvPr id="37" name="Rectangle: Rounded Corners 36">
            <a:hlinkClick r:id="rId6" action="ppaction://hlinksldjump"/>
            <a:extLst>
              <a:ext uri="{FF2B5EF4-FFF2-40B4-BE49-F238E27FC236}">
                <a16:creationId xmlns:a16="http://schemas.microsoft.com/office/drawing/2014/main" id="{2377091F-911D-BAC9-CAE2-BB76D82AA0E1}"/>
              </a:ext>
            </a:extLst>
          </p:cNvPr>
          <p:cNvSpPr>
            <a:spLocks/>
          </p:cNvSpPr>
          <p:nvPr/>
        </p:nvSpPr>
        <p:spPr bwMode="auto">
          <a:xfrm>
            <a:off x="693011"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Marketing</a:t>
            </a:r>
          </a:p>
        </p:txBody>
      </p:sp>
      <p:sp>
        <p:nvSpPr>
          <p:cNvPr id="45" name="TextBox 44">
            <a:extLst>
              <a:ext uri="{FF2B5EF4-FFF2-40B4-BE49-F238E27FC236}">
                <a16:creationId xmlns:a16="http://schemas.microsoft.com/office/drawing/2014/main" id="{F1929A82-9F68-FD68-98C6-A3B3067F209A}"/>
              </a:ext>
            </a:extLst>
          </p:cNvPr>
          <p:cNvSpPr txBox="1"/>
          <p:nvPr/>
        </p:nvSpPr>
        <p:spPr>
          <a:xfrm>
            <a:off x="693011" y="4558149"/>
            <a:ext cx="334849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Brand Manager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Content Strategist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Creative Director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Graphic Designer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Market Researcher</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Product Marketing Manager</a:t>
            </a:r>
          </a:p>
        </p:txBody>
      </p:sp>
      <p:sp>
        <p:nvSpPr>
          <p:cNvPr id="38" name="Rectangle: Rounded Corners 37">
            <a:hlinkClick r:id="rId7" action="ppaction://hlinksldjump"/>
            <a:extLst>
              <a:ext uri="{FF2B5EF4-FFF2-40B4-BE49-F238E27FC236}">
                <a16:creationId xmlns:a16="http://schemas.microsoft.com/office/drawing/2014/main" id="{D1D8D3CD-46C3-42DF-EAF9-A724BF6180B5}"/>
              </a:ext>
            </a:extLst>
          </p:cNvPr>
          <p:cNvSpPr>
            <a:spLocks/>
          </p:cNvSpPr>
          <p:nvPr/>
        </p:nvSpPr>
        <p:spPr bwMode="auto">
          <a:xfrm>
            <a:off x="4423625"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Finance</a:t>
            </a:r>
          </a:p>
        </p:txBody>
      </p:sp>
      <p:sp>
        <p:nvSpPr>
          <p:cNvPr id="44" name="TextBox 43">
            <a:extLst>
              <a:ext uri="{FF2B5EF4-FFF2-40B4-BE49-F238E27FC236}">
                <a16:creationId xmlns:a16="http://schemas.microsoft.com/office/drawing/2014/main" id="{E38828FF-E5AB-B5C6-E3C3-4D44C8FF84A3}"/>
              </a:ext>
            </a:extLst>
          </p:cNvPr>
          <p:cNvSpPr txBox="1"/>
          <p:nvPr/>
        </p:nvSpPr>
        <p:spPr>
          <a:xfrm>
            <a:off x="4423625" y="4558149"/>
            <a:ext cx="3348496"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Accountant</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Financial Analyst</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Finance Manager</a:t>
            </a:r>
            <a:endParaRPr kumimoji="0" lang="en-US" sz="16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Investment Manager</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Segoe UI"/>
              </a:rPr>
              <a:t>Financial Advisor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Risk Specialist</a:t>
            </a:r>
          </a:p>
        </p:txBody>
      </p:sp>
      <p:sp>
        <p:nvSpPr>
          <p:cNvPr id="39" name="Rectangle: Rounded Corners 38">
            <a:hlinkClick r:id="rId8" action="ppaction://hlinksldjump"/>
            <a:extLst>
              <a:ext uri="{FF2B5EF4-FFF2-40B4-BE49-F238E27FC236}">
                <a16:creationId xmlns:a16="http://schemas.microsoft.com/office/drawing/2014/main" id="{7FE1B4F5-C052-CC4A-AC99-C218483F108D}"/>
              </a:ext>
            </a:extLst>
          </p:cNvPr>
          <p:cNvSpPr>
            <a:spLocks/>
          </p:cNvSpPr>
          <p:nvPr/>
        </p:nvSpPr>
        <p:spPr bwMode="auto">
          <a:xfrm>
            <a:off x="8157704"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Segoe UI"/>
              </a:rPr>
              <a:t>IT</a:t>
            </a:r>
          </a:p>
        </p:txBody>
      </p:sp>
      <p:sp>
        <p:nvSpPr>
          <p:cNvPr id="46" name="TextBox 45">
            <a:extLst>
              <a:ext uri="{FF2B5EF4-FFF2-40B4-BE49-F238E27FC236}">
                <a16:creationId xmlns:a16="http://schemas.microsoft.com/office/drawing/2014/main" id="{E2EE286E-FF35-9E3E-8310-027239E4C73A}"/>
              </a:ext>
            </a:extLst>
          </p:cNvPr>
          <p:cNvSpPr txBox="1"/>
          <p:nvPr/>
        </p:nvSpPr>
        <p:spPr>
          <a:xfrm>
            <a:off x="8157704" y="4558149"/>
            <a:ext cx="334849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Cybersecurity Analyst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Help desk Support</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Hardware Technician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IT Project Manager</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Network Administrator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a:rPr>
              <a:t>Software Developer</a:t>
            </a:r>
          </a:p>
        </p:txBody>
      </p:sp>
    </p:spTree>
    <p:extLst>
      <p:ext uri="{BB962C8B-B14F-4D97-AF65-F5344CB8AC3E}">
        <p14:creationId xmlns:p14="http://schemas.microsoft.com/office/powerpoint/2010/main" val="378273375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A day in the life of an IT administrator</a:t>
            </a:r>
          </a:p>
        </p:txBody>
      </p:sp>
      <p:pic>
        <p:nvPicPr>
          <p:cNvPr id="17" name="Picture 2" descr="Microsoft Copilot logo">
            <a:extLst>
              <a:ext uri="{FF2B5EF4-FFF2-40B4-BE49-F238E27FC236}">
                <a16:creationId xmlns:a16="http://schemas.microsoft.com/office/drawing/2014/main" id="{37BA356A-41CB-99C5-949D-34EAFFA59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F53CD5F-652F-41C5-75EF-7F7687D25D61}"/>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Segoe UI" pitchFamily="34" charset="0"/>
                <a:cs typeface="Segoe UI"/>
              </a:rPr>
              <a:t>7:30 AM</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Will arrives at the office and commands Copilot to check his emails and chats for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any urgent issues. He uses Copilot in Outlook to draft replies confirming resolution for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each issue.</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 any incidents that have been reported last night from my email and chat messages.</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8:00 AM</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He attends the daily standup to discuss priorities for the day. During the meeting Will uses Copilot to check for unanswered questions.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6"/>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Tell me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if there are any unanswered questions and make some suggestions for questions that should </a:t>
            </a:r>
            <a:b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be asked. </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9:00 AM</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With no system issues to work on at the moment Will is able to make revisions to a project plan. He commands Copilot to fill in some missing sections. </a:t>
            </a:r>
          </a:p>
        </p:txBody>
      </p:sp>
      <p:grpSp>
        <p:nvGrpSpPr>
          <p:cNvPr id="23" name="Group 22">
            <a:extLst>
              <a:ext uri="{FF2B5EF4-FFF2-40B4-BE49-F238E27FC236}">
                <a16:creationId xmlns:a16="http://schemas.microsoft.com/office/drawing/2014/main" id="{1940CE5E-0518-547F-19A8-E36114B503E3}"/>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B6A7976A-0CDD-0098-892D-7BD56E58715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AB336377-F3CD-176A-5A5A-458B7361DBB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8"/>
              <a:extLst>
                <a:ext uri="{FF2B5EF4-FFF2-40B4-BE49-F238E27FC236}">
                  <a16:creationId xmlns:a16="http://schemas.microsoft.com/office/drawing/2014/main" id="{484A93E2-40BA-6BCE-992A-A9DC4B8C858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71A2B87D-9DDC-46F7-4B49-B5DF028E0D38}"/>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Create a paragraph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on system setting changes from the </a:t>
            </a:r>
            <a:r>
              <a:rPr kumimoji="0" lang="en-US" sz="800" b="0" i="0" u="sng" strike="noStrike" kern="1200" cap="none" spc="0" normalizeH="0" baseline="0" noProof="0">
                <a:ln w="3175">
                  <a:noFill/>
                </a:ln>
                <a:solidFill>
                  <a:srgbClr val="0070C0"/>
                </a:solidFill>
                <a:effectLst/>
                <a:uLnTx/>
                <a:uFillTx/>
                <a:latin typeface="Segoe UI"/>
                <a:ea typeface="+mn-ea"/>
                <a:cs typeface="Segoe UI" pitchFamily="34" charset="0"/>
              </a:rPr>
              <a:t>Fabrikam system upgrade documentation</a:t>
            </a:r>
            <a:endPar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1:30 AM</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Will revises his presentation for a meeting with HR on his recommendations for a new employee experience solution that HR has requested. He uses Microsoft Copilot to summarize the product website and then turns it into a slide.</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84561"/>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Add a slide</a:t>
            </a:r>
            <a:r>
              <a:rPr kumimoji="0" lang="en-US" sz="800" b="1" i="0" u="none" strike="noStrike" kern="1200" cap="none" spc="0" normalizeH="0" baseline="0" noProof="0">
                <a:ln w="3175">
                  <a:noFill/>
                </a:ln>
                <a:solidFill>
                  <a:prstClr val="black"/>
                </a:solidFill>
                <a:effectLst/>
                <a:uLnTx/>
                <a:uFillTx/>
                <a:latin typeface="Segoe UI"/>
                <a:ea typeface="+mn-ea"/>
                <a:cs typeface="Segoe UI" pitchFamily="34" charset="0"/>
              </a:rPr>
              <a:t>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based on [copy summary of the web site]</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3:00 PM</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Will returns to Teams to catch up on a meeting he missed when he had to troubleshoot a server issue. He checks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out the recap and asks for the key points </a:t>
            </a:r>
            <a:br>
              <a:rPr kumimoji="0" lang="en-US" sz="1000" b="0" i="0" u="none" strike="noStrike" kern="1200" cap="none" spc="0" normalizeH="0" baseline="0" noProof="0">
                <a:ln>
                  <a:noFill/>
                </a:ln>
                <a:solidFill>
                  <a:prstClr val="black"/>
                </a:solidFill>
                <a:effectLst/>
                <a:uLnTx/>
                <a:uFillTx/>
                <a:latin typeface="Segoe UI"/>
                <a:ea typeface="+mn-ea"/>
                <a:cs typeface="Segoe UI Semibold"/>
              </a:rPr>
            </a:br>
            <a:r>
              <a:rPr kumimoji="0" lang="en-US" sz="1000" b="0" i="0" u="none" strike="noStrike" kern="1200" cap="none" spc="0" normalizeH="0" baseline="0" noProof="0">
                <a:ln>
                  <a:noFill/>
                </a:ln>
                <a:solidFill>
                  <a:prstClr val="black"/>
                </a:solidFill>
                <a:effectLst/>
                <a:uLnTx/>
                <a:uFillTx/>
                <a:latin typeface="Segoe UI"/>
                <a:ea typeface="+mn-ea"/>
                <a:cs typeface="Segoe UI Semibold"/>
              </a:rPr>
              <a:t>and action items. </a:t>
            </a:r>
          </a:p>
        </p:txBody>
      </p:sp>
      <p:grpSp>
        <p:nvGrpSpPr>
          <p:cNvPr id="125" name="Group 124">
            <a:extLst>
              <a:ext uri="{FF2B5EF4-FFF2-40B4-BE49-F238E27FC236}">
                <a16:creationId xmlns:a16="http://schemas.microsoft.com/office/drawing/2014/main" id="{7A90CB05-E067-0528-96AB-E5A137EA223C}"/>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126" name="Rounded Rectangle 46">
              <a:extLst>
                <a:ext uri="{FF2B5EF4-FFF2-40B4-BE49-F238E27FC236}">
                  <a16:creationId xmlns:a16="http://schemas.microsoft.com/office/drawing/2014/main" id="{F82D87E8-D782-5CF7-66D7-89A47FF0474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7" name="Picture 6" descr="Microsoft Teams Logo, symbol, meaning, history, PNG">
              <a:hlinkClick r:id="rId6"/>
              <a:extLst>
                <a:ext uri="{FF2B5EF4-FFF2-40B4-BE49-F238E27FC236}">
                  <a16:creationId xmlns:a16="http://schemas.microsoft.com/office/drawing/2014/main" id="{9CC719E6-5720-C64B-ED1F-95B649E8F2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Summarize this meeting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and provide the key points and action items</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a:rPr>
              <a:t>4:00 PM</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Semibold"/>
              </a:rPr>
              <a:t>At the end of the day Will has some time to research new devices for the next laptop upgrade. He commands Copilot to produce a report on the best laptops for business users.</a:t>
            </a:r>
          </a:p>
        </p:txBody>
      </p:sp>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prstClr val="black"/>
                </a:solidFill>
                <a:latin typeface="Segoe UI Semibold"/>
              </a:rPr>
              <a:t>Microsoft Copilot</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What are the most popular </a:t>
            </a:r>
            <a:r>
              <a:rPr kumimoji="0" lang="en-US" sz="800" b="0" i="0" u="none" strike="noStrike" kern="1200" cap="none" spc="0" normalizeH="0" baseline="0" noProof="0">
                <a:ln w="3175">
                  <a:noFill/>
                </a:ln>
                <a:solidFill>
                  <a:prstClr val="black"/>
                </a:solidFill>
                <a:effectLst/>
                <a:uLnTx/>
                <a:uFillTx/>
                <a:latin typeface="Segoe UI"/>
                <a:ea typeface="+mn-ea"/>
                <a:cs typeface="Segoe UI" pitchFamily="34" charset="0"/>
              </a:rPr>
              <a:t>laptops for enterprise organizations this year?</a:t>
            </a:r>
          </a:p>
        </p:txBody>
      </p:sp>
      <p:pic>
        <p:nvPicPr>
          <p:cNvPr id="8" name="Picture 7" descr="Portrait of Will">
            <a:extLst>
              <a:ext uri="{FF2B5EF4-FFF2-40B4-BE49-F238E27FC236}">
                <a16:creationId xmlns:a16="http://schemas.microsoft.com/office/drawing/2014/main" id="{63475A7F-1047-DB48-D999-000DB1266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703" t="4554" r="35525" b="35539"/>
          <a:stretch/>
        </p:blipFill>
        <p:spPr>
          <a:xfrm>
            <a:off x="8693895" y="2414880"/>
            <a:ext cx="3194376" cy="3050723"/>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bold"/>
                <a:ea typeface="+mn-ea"/>
                <a:cs typeface="+mn-cs"/>
              </a:rPr>
              <a:t>Will is an IT administrator at Contoso</a:t>
            </a:r>
          </a:p>
        </p:txBody>
      </p:sp>
      <p:grpSp>
        <p:nvGrpSpPr>
          <p:cNvPr id="5" name="Group 4">
            <a:extLst>
              <a:ext uri="{FF2B5EF4-FFF2-40B4-BE49-F238E27FC236}">
                <a16:creationId xmlns:a16="http://schemas.microsoft.com/office/drawing/2014/main" id="{4544BFF9-9C71-3BC3-13A1-5336C68E5A53}"/>
              </a:ext>
              <a:ext uri="{C183D7F6-B498-43B3-948B-1728B52AA6E4}">
                <adec:decorative xmlns:adec="http://schemas.microsoft.com/office/drawing/2017/decorative" val="1"/>
              </a:ext>
            </a:extLst>
          </p:cNvPr>
          <p:cNvGrpSpPr/>
          <p:nvPr/>
        </p:nvGrpSpPr>
        <p:grpSpPr>
          <a:xfrm>
            <a:off x="644610" y="5003768"/>
            <a:ext cx="534543" cy="534543"/>
            <a:chOff x="12778532" y="5665565"/>
            <a:chExt cx="534543" cy="534543"/>
          </a:xfrm>
        </p:grpSpPr>
        <p:sp>
          <p:nvSpPr>
            <p:cNvPr id="6" name="Rounded Rectangle 46">
              <a:hlinkClick r:id="rId13"/>
              <a:extLst>
                <a:ext uri="{FF2B5EF4-FFF2-40B4-BE49-F238E27FC236}">
                  <a16:creationId xmlns:a16="http://schemas.microsoft.com/office/drawing/2014/main" id="{485F1723-160D-3E3B-A755-F4C2B5B7AA1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Picture 6" descr="A picture containing graphics, logo, symbol, electric blue&#10;&#10;Description automatically generated">
              <a:hlinkClick r:id="rId13"/>
              <a:extLst>
                <a:ext uri="{FF2B5EF4-FFF2-40B4-BE49-F238E27FC236}">
                  <a16:creationId xmlns:a16="http://schemas.microsoft.com/office/drawing/2014/main" id="{670A1D20-9BBC-933F-D2C7-826ECE6A5387}"/>
                </a:ext>
              </a:extLst>
            </p:cNvPr>
            <p:cNvPicPr>
              <a:picLocks noChangeAspect="1"/>
            </p:cNvPicPr>
            <p:nvPr/>
          </p:nvPicPr>
          <p:blipFill>
            <a:blip r:embed="rId14"/>
            <a:stretch>
              <a:fillRect/>
            </a:stretch>
          </p:blipFill>
          <p:spPr>
            <a:xfrm>
              <a:off x="12870088" y="5768479"/>
              <a:ext cx="382583" cy="371252"/>
            </a:xfrm>
            <a:prstGeom prst="rect">
              <a:avLst/>
            </a:prstGeom>
          </p:spPr>
        </p:pic>
      </p:grpSp>
    </p:spTree>
    <p:extLst>
      <p:ext uri="{BB962C8B-B14F-4D97-AF65-F5344CB8AC3E}">
        <p14:creationId xmlns:p14="http://schemas.microsoft.com/office/powerpoint/2010/main" val="22318191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136339"/>
            <a:ext cx="6069838" cy="2585323"/>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Semibold"/>
              </a:rPr>
              <a:t>Copilot for Microsoft 365 </a:t>
            </a:r>
            <a:r>
              <a:rPr lang="x-none" sz="4200">
                <a:gradFill flip="none">
                  <a:gsLst>
                    <a:gs pos="0">
                      <a:srgbClr val="3E76D4"/>
                    </a:gs>
                    <a:gs pos="50000">
                      <a:srgbClr val="8661C5"/>
                    </a:gs>
                    <a:gs pos="100000">
                      <a:srgbClr val="C73ECC"/>
                    </a:gs>
                  </a:gsLst>
                  <a:lin ang="2700000" scaled="1"/>
                  <a:tileRect/>
                </a:gradFill>
                <a:cs typeface="Segoe UI"/>
              </a:rPr>
              <a:t> </a:t>
            </a:r>
            <a:br>
              <a:rPr dirty="0"/>
            </a:br>
            <a:r>
              <a:rPr lang="es-ES" sz="4200">
                <a:cs typeface="Segoe UI"/>
              </a:rPr>
              <a:t>Banks / Cooperatives</a:t>
            </a:r>
            <a:br>
              <a:rPr lang="es-ES" sz="4200">
                <a:cs typeface="Segoe UI"/>
              </a:rPr>
            </a:br>
            <a:endParaRPr lang="en-US" sz="420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descr="A person standing in front of a large screen&#10;&#10;Description automatically generated">
            <a:extLst>
              <a:ext uri="{FF2B5EF4-FFF2-40B4-BE49-F238E27FC236}">
                <a16:creationId xmlns:a16="http://schemas.microsoft.com/office/drawing/2014/main" id="{4ADE9147-6D35-0CF7-09D3-FD702C0C2990}"/>
              </a:ext>
            </a:extLst>
          </p:cNvPr>
          <p:cNvPicPr>
            <a:picLocks noChangeAspect="1"/>
          </p:cNvPicPr>
          <p:nvPr/>
        </p:nvPicPr>
        <p:blipFill rotWithShape="1">
          <a:blip r:embed="rId4">
            <a:extLst>
              <a:ext uri="{28A0092B-C50C-407E-A947-70E740481C1C}">
                <a14:useLocalDpi xmlns:a14="http://schemas.microsoft.com/office/drawing/2010/main" val="0"/>
              </a:ext>
            </a:extLst>
          </a:blip>
          <a:srcRect l="24751" r="10844"/>
          <a:stretch/>
        </p:blipFill>
        <p:spPr>
          <a:xfrm>
            <a:off x="7159852" y="1519401"/>
            <a:ext cx="3897067" cy="381919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Word for Banking/Cooperatives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52346018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Automate credit risk analysis for personal loans using financial histories and current market trends to improve credit approval accuracy and minimize defaults.</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Create a comparative report of customer satisfaction between our services and the competition, based on online surveys and reviews, to identify improvement areas and innovation opportunities. </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Develop a personalized alert system for customers about unusual movements in their accounts, using known fraud patterns, to increase customer security and trust.</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Create a monthly financial market trends newsletter, compiling expert analysis and current data, to provide clients with actionable advice on managing their finances.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Implement an ongoing online training program for staff on emerging financial regulations, using real-world examples and what-if scenarios, to maintain compliance and service excellence.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latin typeface="+mn-lt"/>
                        </a:rPr>
                        <a:t> Optimize your investment strategy based on predictive models of the stock and bond markets, to maximize returns on assets under management, ensuring transparency and effective communication with investors.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62863513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Excel for Banking / Cooperatives</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679848673"/>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Analyze deposit and withdrawal trends over the past year, using bank records, to identify seasonal patterns and adjust liquidity strategies.</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Calculate the financial impact of reducing personal loan interest rates by 1%, based on the current loan portfolio, to project changes in demand.</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Create a customer growth projection based on historical data from the last five years, to identify expansion goals for the next two years.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Review and update the credit risk dashboard to include recent financial stress indicators, using economic and market data, to improve decision-making.</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Evaluate the effectiveness of current digital marketing campaigns in attracting new customers, comparing expenses and conversion rates, to adjust budgets and strategies.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Edit</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latin typeface="+mn-lt"/>
                        </a:rPr>
                        <a:t>Update the credit scoring model with post-COVID payment behavior data, to better reflect current risk and adjust product offerings.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1722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PowerPoint for Banking / Cooperatives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presentation detailing the evolution of the banking industry over the past decade, using financial reports and market analysis, to provide a complete overview for new hires.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our standard onboarding presentation to include the latest trends in fintech, based on the latest industry report, to keep staff up to date with innovation.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presentation that analyzes the impact of interest rate policies on clients' savings and investment behavior, using historical data and economic projections.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presentation for the annual stakeholder meeting that summarizes the financial achievements of the year, highlighting growth and challenges, based on the annual report and customer feedback.</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slide that asks about our clients' investment preferences, based on recent surveys and market trends, to guide our next product strategy.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Prepare a presentation on credit risk mitigation strategies, using case studies and current policies, to train the credit team on best practices.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0103424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Teams for Banking / Cooperatives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28347580"/>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After the quarterly budget review meeting, generate a detailed summary of the agreed budget adjustments, assigning responsible for each action.</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discussion on the new financial regulations and identifies the key steps for their implementation, noting who proposed each action and who will oversee it.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Formulate a list of follow-up questions to better understand the impact of the latest market trends on our investment strategies.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Define the key takeaways from the meeting on portfolio diversification, highlighting decisions made and updating the status of proposed actions.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digital strategy session and lists the new online banking channels discussed, along with those responsible for each initiative and the expected timelines.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Generate a follow-up report of the actions agreed upon in the last cybersecurity meeting, including current progress and next steps with assigned assignees.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2933789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Outlook for Banking / Cooperatives</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4039923465"/>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Write a post-meeting follow-up email to clients, summarizing the points discussed, next steps, and expressing appreciation for their time and trust in our financial services.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Compose an email asking department managers for a report on their most effective cost-saving initiatives, to compile best practices to share across the organization.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an email invitation for a webinar on emerging investment trends, highlighting the speakers, topics to be discussed, and the value it will offer to attendees.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a loan policy change notification email to be clear and concise. Reassuring customers that we remain committed to their financial success.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Email IT and security teams requesting an update on the latest measures in place to protect customers' financial information.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Write an email to gather feedback from employees about the recent change to the online banking platform, including how it has affected their workflow and job satisfaction.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156607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782669"/>
            <a:ext cx="6069838" cy="1292662"/>
          </a:xfrm>
        </p:spPr>
        <p:txBody>
          <a:bodyPr/>
          <a:lstStyle/>
          <a:p>
            <a:pPr algn="ctr"/>
            <a:r>
              <a:rPr lang="es-EC" sz="4200" dirty="0" err="1">
                <a:gradFill flip="none">
                  <a:gsLst>
                    <a:gs pos="0">
                      <a:srgbClr val="3E76D4"/>
                    </a:gs>
                    <a:gs pos="50000">
                      <a:srgbClr val="8661C5"/>
                    </a:gs>
                    <a:gs pos="100000">
                      <a:srgbClr val="C73ECC"/>
                    </a:gs>
                  </a:gsLst>
                  <a:lin ang="2700000" scaled="1"/>
                  <a:tileRect/>
                </a:gradFill>
                <a:cs typeface="Segoe UI"/>
              </a:rPr>
              <a:t>Copilot</a:t>
            </a:r>
            <a:r>
              <a:rPr lang="es-EC" sz="4200" dirty="0">
                <a:gradFill flip="none">
                  <a:gsLst>
                    <a:gs pos="0">
                      <a:srgbClr val="3E76D4"/>
                    </a:gs>
                    <a:gs pos="50000">
                      <a:srgbClr val="8661C5"/>
                    </a:gs>
                    <a:gs pos="100000">
                      <a:srgbClr val="C73ECC"/>
                    </a:gs>
                  </a:gsLst>
                  <a:lin ang="2700000" scaled="1"/>
                  <a:tileRect/>
                </a:gradFill>
                <a:cs typeface="Segoe UI"/>
              </a:rPr>
              <a:t> </a:t>
            </a:r>
            <a:r>
              <a:rPr lang="es-EC" sz="4200" dirty="0" err="1">
                <a:gradFill flip="none">
                  <a:gsLst>
                    <a:gs pos="0">
                      <a:srgbClr val="3E76D4"/>
                    </a:gs>
                    <a:gs pos="50000">
                      <a:srgbClr val="8661C5"/>
                    </a:gs>
                    <a:gs pos="100000">
                      <a:srgbClr val="C73ECC"/>
                    </a:gs>
                  </a:gsLst>
                  <a:lin ang="2700000" scaled="1"/>
                  <a:tileRect/>
                </a:gradFill>
                <a:cs typeface="Segoe UI"/>
              </a:rPr>
              <a:t>for</a:t>
            </a:r>
            <a:r>
              <a:rPr lang="es-EC" sz="4200" dirty="0">
                <a:gradFill flip="none">
                  <a:gsLst>
                    <a:gs pos="0">
                      <a:srgbClr val="3E76D4"/>
                    </a:gs>
                    <a:gs pos="50000">
                      <a:srgbClr val="8661C5"/>
                    </a:gs>
                    <a:gs pos="100000">
                      <a:srgbClr val="C73ECC"/>
                    </a:gs>
                  </a:gsLst>
                  <a:lin ang="2700000" scaled="1"/>
                  <a:tileRect/>
                </a:gradFill>
                <a:cs typeface="Segoe UI"/>
              </a:rPr>
              <a:t> Microsoft 365</a:t>
            </a:r>
            <a:r>
              <a:rPr lang="x-none" sz="4200" dirty="0">
                <a:gradFill flip="none">
                  <a:gsLst>
                    <a:gs pos="0">
                      <a:srgbClr val="3E76D4"/>
                    </a:gs>
                    <a:gs pos="50000">
                      <a:srgbClr val="8661C5"/>
                    </a:gs>
                    <a:gs pos="100000">
                      <a:srgbClr val="C73ECC"/>
                    </a:gs>
                  </a:gsLst>
                  <a:lin ang="2700000" scaled="1"/>
                  <a:tileRect/>
                </a:gradFill>
                <a:cs typeface="Segoe UI"/>
              </a:rPr>
              <a:t> </a:t>
            </a:r>
            <a:br>
              <a:rPr dirty="0"/>
            </a:br>
            <a:r>
              <a:rPr lang="es-ES" sz="4200" dirty="0">
                <a:cs typeface="Segoe UI"/>
              </a:rPr>
              <a:t>AI </a:t>
            </a:r>
            <a:r>
              <a:rPr lang="es-ES" sz="4200" dirty="0" err="1">
                <a:cs typeface="Segoe UI"/>
              </a:rPr>
              <a:t>for</a:t>
            </a:r>
            <a:r>
              <a:rPr lang="es-ES" sz="4200" dirty="0">
                <a:cs typeface="Segoe UI"/>
              </a:rPr>
              <a:t> Retail</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miling at a person&#10;&#10;Description automatically generated">
            <a:extLst>
              <a:ext uri="{FF2B5EF4-FFF2-40B4-BE49-F238E27FC236}">
                <a16:creationId xmlns:a16="http://schemas.microsoft.com/office/drawing/2014/main" id="{2BF2A2FB-A7F3-3B8F-F4BA-40C6E1EFC4C9}"/>
              </a:ext>
            </a:extLst>
          </p:cNvPr>
          <p:cNvPicPr>
            <a:picLocks noChangeAspect="1"/>
          </p:cNvPicPr>
          <p:nvPr/>
        </p:nvPicPr>
        <p:blipFill rotWithShape="1">
          <a:blip r:embed="rId4">
            <a:extLst>
              <a:ext uri="{28A0092B-C50C-407E-A947-70E740481C1C}">
                <a14:useLocalDpi xmlns:a14="http://schemas.microsoft.com/office/drawing/2010/main" val="0"/>
              </a:ext>
            </a:extLst>
          </a:blip>
          <a:srcRect l="19282"/>
          <a:stretch/>
        </p:blipFill>
        <p:spPr>
          <a:xfrm>
            <a:off x="7162773" y="1463638"/>
            <a:ext cx="3897067" cy="38548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00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Word for 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02583958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Design an email marketing campaign for the holiday season based on purchase histories and customer preferences to increase sales and customer loyalty.</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Develop a launch plan for a new technology product, integrating feedback from previous products and consumer trends, to maximize market impact and initial sales.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Implement a personalized recommendation system in our online store, using browsing and purchase histories, to improve the shopping experience and increase the average order value.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Develop a social media strategy that integrates fashion and beauty influencers, based on analysis of their impact on previous campaigns, to expand our reach and engagement.</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Create a Retail competitor analysis report, using market data and consumer trends, to identify opportunities for differentiation and expansion.</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latin typeface="+mn-lt"/>
                        </a:rPr>
                        <a:t>Optimize the layout of our main store based on the analysis of customer flow and buying patterns, to improve the customer experience and increase sales per square meter.</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41686699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Excel for 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report of current inventory compared to last quarter's sales, to identify excesses or deficits and optimize stock management.</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Analyze online vs. in-store sales performance, using data from the past year, to better target marketing and promotional efforts.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Determine which were the highest selling days in the last year and look for correlations with events or promotions, to plan future sales strategies.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Review sales forecasts based on current trends and adjust model parameters based on the latest marketing campaigns to improve accuracy.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Evaluate the impact of returns on the profitability of each product category, to identify areas for improvement in product quality or description.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customer satisfaction dashboard that integrates survey, sales, and returns data to identify guidelines for product and service improvement.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56695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727786" y="2130592"/>
            <a:ext cx="2736428" cy="27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en-US">
                <a:gradFill flip="none" rotWithShape="1">
                  <a:gsLst>
                    <a:gs pos="50000">
                      <a:srgbClr val="8661C5"/>
                    </a:gs>
                    <a:gs pos="0">
                      <a:srgbClr val="3E76D4"/>
                    </a:gs>
                    <a:gs pos="100000">
                      <a:srgbClr val="C73ECC"/>
                    </a:gs>
                  </a:gsLst>
                  <a:lin ang="2700000" scaled="1"/>
                  <a:tileRect/>
                </a:gradFill>
                <a:cs typeface="+mn-cs"/>
              </a:rPr>
              <a:t>Click on the use case you’d like to review</a:t>
            </a:r>
          </a:p>
        </p:txBody>
      </p:sp>
      <p:sp>
        <p:nvSpPr>
          <p:cNvPr id="34" name="Rectangle 33" descr="Microsoft Copilot logo">
            <a:extLst>
              <a:ext uri="{FF2B5EF4-FFF2-40B4-BE49-F238E27FC236}">
                <a16:creationId xmlns:a16="http://schemas.microsoft.com/office/drawing/2014/main" id="{69C8D754-F0E5-964D-A98A-72974EA4120A}"/>
              </a:ext>
            </a:extLst>
          </p:cNvPr>
          <p:cNvSpPr/>
          <p:nvPr/>
        </p:nvSpPr>
        <p:spPr bwMode="auto">
          <a:xfrm>
            <a:off x="11950700" y="0"/>
            <a:ext cx="241300" cy="241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hlinkClick r:id="rId4" action="ppaction://hlinksldjump"/>
            <a:extLst>
              <a:ext uri="{FF2B5EF4-FFF2-40B4-BE49-F238E27FC236}">
                <a16:creationId xmlns:a16="http://schemas.microsoft.com/office/drawing/2014/main" id="{BBBE5FDB-B35D-605D-6959-F4B333A69D40}"/>
              </a:ext>
            </a:extLst>
          </p:cNvPr>
          <p:cNvSpPr>
            <a:spLocks noGrp="1"/>
          </p:cNvSpPr>
          <p:nvPr/>
        </p:nvSpPr>
        <p:spPr bwMode="auto">
          <a:xfrm>
            <a:off x="1192786"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Keep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Executives</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informed</a:t>
            </a:r>
          </a:p>
        </p:txBody>
      </p:sp>
      <p:sp>
        <p:nvSpPr>
          <p:cNvPr id="7" name="Rectangle: Rounded Corners 6">
            <a:hlinkClick r:id="rId5" action="ppaction://hlinksldjump"/>
            <a:extLst>
              <a:ext uri="{FF2B5EF4-FFF2-40B4-BE49-F238E27FC236}">
                <a16:creationId xmlns:a16="http://schemas.microsoft.com/office/drawing/2014/main" id="{634CA5DE-BAAC-D16D-6B10-978287C1F5C5}"/>
              </a:ext>
            </a:extLst>
          </p:cNvPr>
          <p:cNvSpPr>
            <a:spLocks noGrp="1"/>
          </p:cNvSpPr>
          <p:nvPr/>
        </p:nvSpPr>
        <p:spPr bwMode="auto">
          <a:xfrm>
            <a:off x="7617611"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Keep your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Operations</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running smoothly</a:t>
            </a:r>
          </a:p>
        </p:txBody>
      </p:sp>
      <p:sp>
        <p:nvSpPr>
          <p:cNvPr id="3" name="Rectangle: Rounded Corners 2">
            <a:hlinkClick r:id="rId6" action="ppaction://hlinksldjump"/>
            <a:extLst>
              <a:ext uri="{FF2B5EF4-FFF2-40B4-BE49-F238E27FC236}">
                <a16:creationId xmlns:a16="http://schemas.microsoft.com/office/drawing/2014/main" id="{4E6AE0C6-54C9-4E3A-9E92-7F9C3FEB21F2}"/>
              </a:ext>
            </a:extLst>
          </p:cNvPr>
          <p:cNvSpPr>
            <a:spLocks noGrp="1"/>
          </p:cNvSpPr>
          <p:nvPr/>
        </p:nvSpPr>
        <p:spPr bwMode="auto">
          <a:xfrm>
            <a:off x="586799" y="3055451"/>
            <a:ext cx="2738245"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Streamline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Finance</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decisions</a:t>
            </a:r>
          </a:p>
        </p:txBody>
      </p:sp>
      <p:sp>
        <p:nvSpPr>
          <p:cNvPr id="5" name="Rectangle: Rounded Corners 4">
            <a:hlinkClick r:id="rId7" action="ppaction://hlinksldjump"/>
            <a:extLst>
              <a:ext uri="{FF2B5EF4-FFF2-40B4-BE49-F238E27FC236}">
                <a16:creationId xmlns:a16="http://schemas.microsoft.com/office/drawing/2014/main" id="{1C0064B0-9C16-9E5A-E863-037090AE1608}"/>
              </a:ext>
            </a:extLst>
          </p:cNvPr>
          <p:cNvSpPr>
            <a:spLocks noGrp="1"/>
          </p:cNvSpPr>
          <p:nvPr/>
        </p:nvSpPr>
        <p:spPr bwMode="auto">
          <a:xfrm>
            <a:off x="8866955" y="3046675"/>
            <a:ext cx="2738245"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Help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HR</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with hiring and engagement</a:t>
            </a:r>
          </a:p>
        </p:txBody>
      </p:sp>
      <p:sp>
        <p:nvSpPr>
          <p:cNvPr id="9" name="Rectangle: Rounded Corners 8">
            <a:hlinkClick r:id="rId8" action="ppaction://hlinksldjump"/>
            <a:extLst>
              <a:ext uri="{FF2B5EF4-FFF2-40B4-BE49-F238E27FC236}">
                <a16:creationId xmlns:a16="http://schemas.microsoft.com/office/drawing/2014/main" id="{6AB1B594-FC5F-EF00-3D8A-2880DB001515}"/>
              </a:ext>
            </a:extLst>
          </p:cNvPr>
          <p:cNvSpPr>
            <a:spLocks noGrp="1"/>
          </p:cNvSpPr>
          <p:nvPr/>
        </p:nvSpPr>
        <p:spPr bwMode="auto">
          <a:xfrm>
            <a:off x="1192786" y="4861440"/>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Boost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Marketing</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speed and creativity</a:t>
            </a:r>
          </a:p>
        </p:txBody>
      </p:sp>
      <p:sp>
        <p:nvSpPr>
          <p:cNvPr id="10" name="Rectangle: Rounded Corners 9">
            <a:hlinkClick r:id="rId9" action="ppaction://hlinksldjump"/>
            <a:extLst>
              <a:ext uri="{FF2B5EF4-FFF2-40B4-BE49-F238E27FC236}">
                <a16:creationId xmlns:a16="http://schemas.microsoft.com/office/drawing/2014/main" id="{AACB3052-81CC-9700-D43A-27D5F8698D14}"/>
              </a:ext>
            </a:extLst>
          </p:cNvPr>
          <p:cNvSpPr>
            <a:spLocks noGrp="1"/>
          </p:cNvSpPr>
          <p:nvPr/>
        </p:nvSpPr>
        <p:spPr bwMode="auto">
          <a:xfrm>
            <a:off x="4856921" y="5249971"/>
            <a:ext cx="2478158" cy="1293197"/>
          </a:xfrm>
          <a:prstGeom prst="roundRect">
            <a:avLst>
              <a:gd name="adj" fmla="val 12852"/>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Amplify </a:t>
            </a:r>
            <a:r>
              <a:rPr kumimoji="0" lang="en-US" sz="4800" b="0" i="0" u="none" strike="noStrike" kern="1200" cap="none" spc="0" normalizeH="0" baseline="0" noProof="0">
                <a:ln w="3175">
                  <a:noFill/>
                </a:ln>
                <a:solidFill>
                  <a:prstClr val="white"/>
                </a:solidFill>
                <a:effectLst/>
                <a:uLnTx/>
                <a:uFillTx/>
                <a:latin typeface="Segoe UI Semibold"/>
                <a:ea typeface="+mn-ea"/>
                <a:cs typeface="Segoe UI"/>
              </a:rPr>
              <a:t>IT</a:t>
            </a:r>
            <a:r>
              <a:rPr kumimoji="0" lang="en-US" sz="2400" b="0" i="0" u="none" strike="noStrike" kern="1200" cap="none" spc="0" normalizeH="0" baseline="0" noProof="0">
                <a:ln w="3175">
                  <a:noFill/>
                </a:ln>
                <a:solidFill>
                  <a:prstClr val="white"/>
                </a:solidFill>
                <a:effectLst/>
                <a:uLnTx/>
                <a:uFillTx/>
                <a:latin typeface="Segoe UI Semibold"/>
                <a:ea typeface="+mn-ea"/>
                <a:cs typeface="Segoe UI"/>
              </a:rPr>
              <a:t> efficiency</a:t>
            </a:r>
          </a:p>
        </p:txBody>
      </p:sp>
      <p:sp>
        <p:nvSpPr>
          <p:cNvPr id="8" name="Rectangle: Rounded Corners 3">
            <a:hlinkClick r:id="rId10" action="ppaction://hlinksldjump"/>
            <a:extLst>
              <a:ext uri="{FF2B5EF4-FFF2-40B4-BE49-F238E27FC236}">
                <a16:creationId xmlns:a16="http://schemas.microsoft.com/office/drawing/2014/main" id="{1B2E46AE-A7C1-4A16-A0AC-E24A500B8CD8}"/>
              </a:ext>
            </a:extLst>
          </p:cNvPr>
          <p:cNvSpPr txBox="1">
            <a:spLocks/>
          </p:cNvSpPr>
          <p:nvPr/>
        </p:nvSpPr>
        <p:spPr bwMode="auto">
          <a:xfrm>
            <a:off x="7617611" y="4861440"/>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a:spcBef>
                <a:spcPct val="0"/>
              </a:spcBef>
              <a:spcAft>
                <a:spcPct val="0"/>
              </a:spcAft>
              <a:defRPr sz="2000">
                <a:solidFill>
                  <a:schemeClr val="bg1"/>
                </a:solidFill>
                <a:latin typeface="+mj-lt"/>
                <a:cs typeface="Segoe U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Semibold"/>
                <a:ea typeface="+mn-ea"/>
                <a:cs typeface="Segoe UI"/>
              </a:rPr>
              <a:t>Give your </a:t>
            </a:r>
            <a:r>
              <a:rPr kumimoji="0" lang="en-US" sz="4800" b="0" i="0" u="none" strike="noStrike" kern="1200" cap="none" spc="0" normalizeH="0" baseline="0" noProof="0">
                <a:ln>
                  <a:noFill/>
                </a:ln>
                <a:solidFill>
                  <a:prstClr val="white"/>
                </a:solidFill>
                <a:effectLst/>
                <a:uLnTx/>
                <a:uFillTx/>
                <a:latin typeface="Segoe UI Semibold"/>
                <a:ea typeface="+mn-ea"/>
                <a:cs typeface="Segoe UI"/>
              </a:rPr>
              <a:t>Sales</a:t>
            </a:r>
            <a:r>
              <a:rPr kumimoji="0" lang="en-US" sz="2400" b="0" i="0" u="none" strike="noStrike" kern="1200" cap="none" spc="0" normalizeH="0" baseline="0" noProof="0">
                <a:ln>
                  <a:noFill/>
                </a:ln>
                <a:solidFill>
                  <a:prstClr val="white"/>
                </a:solidFill>
                <a:effectLst/>
                <a:uLnTx/>
                <a:uFillTx/>
                <a:latin typeface="Segoe UI Semibold"/>
                <a:ea typeface="+mn-ea"/>
                <a:cs typeface="Segoe UI"/>
              </a:rPr>
              <a:t> team an AI assistant to close deals</a:t>
            </a:r>
          </a:p>
        </p:txBody>
      </p:sp>
    </p:spTree>
    <p:extLst>
      <p:ext uri="{BB962C8B-B14F-4D97-AF65-F5344CB8AC3E}">
        <p14:creationId xmlns:p14="http://schemas.microsoft.com/office/powerpoint/2010/main" val="4259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5" grpId="0" animBg="1"/>
      <p:bldP spid="9" grpId="0" animBg="1"/>
      <p:bldP spid="10"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PowerPoint for 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fashion trend presentation for the upcoming season, using sales analysis and customer feedback, to inspire the design team.</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your digital marketing strategy presentation with the latest campaign results and adjustments based on social media analytics to optimize ROI.</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presentation that compares online and brick-and-mortar sales performance, using data from the past three years, to identify growth opportunities across both channels.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slide that asks key questions about our customers' post-pandemic shopping preferences, based on recent surveys, to adapt our retail strategy.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presentation for the sales team highlighting the unique features and competitive advantages of our best-selling products, using product reports and customer feedback.</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Develop a presentation that analyzes the impact of seasonal promotions on customer buying behavior, based on historical sales data and promotional campaigns.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5359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Teams for 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439054985"/>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an executive summary of the marketing strategy meeting, highlighting the key campaigns to be launched, with a list of assigned tasks and deadlines for each team member.</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product development team's list of actions post-meeting, including design changes based on recent feedback, and assign assignees for each task.</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discussion on supply chain optimization and documents the proposed solutions to improve efficiency, along with those responsible for implementing them.</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follow-up questions to delve deeper into the market expansion strategies discussed, ensuring that all key aspects have been covered.</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Consolidate feedback from the last product review into a clear document, indicating which areas require improvement and who will be responsible for each.</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detailed agenda for the next inventory planning meeting, including goals, topics to be discussed, and role assignments to facilitate discussion.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453415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Outlook for Retail</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796274213"/>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promotional email to announce our seasonal sale, highlighting exclusive discounts, star products, and the deadline to take advantage of the deals.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Compose an email asking suppliers for updates on the latest delivery times and any potential impacts to our inventory due to delays.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Rephrase a thank you email to customers for their loyalty throughout the year, including a special thank you coupon and a preview of what they can expect in the coming year.</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Send an email to our market analysis team requesting a report on the latest consumer trends and how we can adapt our marketing strategies.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welcome email for new subscribers to our newsletter, introducing our brand, values, and what they can expect from our future communications.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Compose an email to our sales team asking for a summary of the month's most valuable customer interactions, including learnings and opportunities for improvement.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269077250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782669"/>
            <a:ext cx="6069838" cy="1292662"/>
          </a:xfrm>
        </p:spPr>
        <p:txBody>
          <a:bodyPr/>
          <a:lstStyle/>
          <a:p>
            <a:pPr algn="ctr"/>
            <a:r>
              <a:rPr lang="es-EC" sz="4200" dirty="0" err="1">
                <a:gradFill flip="none">
                  <a:gsLst>
                    <a:gs pos="0">
                      <a:srgbClr val="3E76D4"/>
                    </a:gs>
                    <a:gs pos="50000">
                      <a:srgbClr val="8661C5"/>
                    </a:gs>
                    <a:gs pos="100000">
                      <a:srgbClr val="C73ECC"/>
                    </a:gs>
                  </a:gsLst>
                  <a:lin ang="2700000" scaled="1"/>
                  <a:tileRect/>
                </a:gradFill>
                <a:cs typeface="Segoe UI"/>
              </a:rPr>
              <a:t>Copilot</a:t>
            </a:r>
            <a:r>
              <a:rPr lang="es-EC" sz="4200" dirty="0">
                <a:gradFill flip="none">
                  <a:gsLst>
                    <a:gs pos="0">
                      <a:srgbClr val="3E76D4"/>
                    </a:gs>
                    <a:gs pos="50000">
                      <a:srgbClr val="8661C5"/>
                    </a:gs>
                    <a:gs pos="100000">
                      <a:srgbClr val="C73ECC"/>
                    </a:gs>
                  </a:gsLst>
                  <a:lin ang="2700000" scaled="1"/>
                  <a:tileRect/>
                </a:gradFill>
                <a:cs typeface="Segoe UI"/>
              </a:rPr>
              <a:t> </a:t>
            </a:r>
            <a:r>
              <a:rPr lang="es-EC" sz="4200" dirty="0" err="1">
                <a:gradFill flip="none">
                  <a:gsLst>
                    <a:gs pos="0">
                      <a:srgbClr val="3E76D4"/>
                    </a:gs>
                    <a:gs pos="50000">
                      <a:srgbClr val="8661C5"/>
                    </a:gs>
                    <a:gs pos="100000">
                      <a:srgbClr val="C73ECC"/>
                    </a:gs>
                  </a:gsLst>
                  <a:lin ang="2700000" scaled="1"/>
                  <a:tileRect/>
                </a:gradFill>
                <a:cs typeface="Segoe UI"/>
              </a:rPr>
              <a:t>for</a:t>
            </a:r>
            <a:r>
              <a:rPr lang="es-EC" sz="4200" dirty="0">
                <a:gradFill flip="none">
                  <a:gsLst>
                    <a:gs pos="0">
                      <a:srgbClr val="3E76D4"/>
                    </a:gs>
                    <a:gs pos="50000">
                      <a:srgbClr val="8661C5"/>
                    </a:gs>
                    <a:gs pos="100000">
                      <a:srgbClr val="C73ECC"/>
                    </a:gs>
                  </a:gsLst>
                  <a:lin ang="2700000" scaled="1"/>
                  <a:tileRect/>
                </a:gradFill>
                <a:cs typeface="Segoe UI"/>
              </a:rPr>
              <a:t> Microsoft 365</a:t>
            </a:r>
            <a:br>
              <a:rPr dirty="0"/>
            </a:br>
            <a:r>
              <a:rPr dirty="0"/>
              <a:t> </a:t>
            </a:r>
            <a:r>
              <a:rPr lang="en-US" sz="4200" dirty="0">
                <a:cs typeface="Segoe UI"/>
              </a:rPr>
              <a:t>AI for </a:t>
            </a:r>
            <a:r>
              <a:rPr lang="es-ES" sz="4200" dirty="0" err="1">
                <a:cs typeface="Segoe UI"/>
              </a:rPr>
              <a:t>Insurance</a:t>
            </a:r>
            <a:r>
              <a:rPr lang="es-ES" sz="4200" dirty="0">
                <a:cs typeface="Segoe UI"/>
              </a:rPr>
              <a:t> </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A person sitting at a desk using a computer&#10;&#10;Description automatically generated">
            <a:extLst>
              <a:ext uri="{FF2B5EF4-FFF2-40B4-BE49-F238E27FC236}">
                <a16:creationId xmlns:a16="http://schemas.microsoft.com/office/drawing/2014/main" id="{51E67E5B-9495-0751-0C6B-52A138879B6A}"/>
              </a:ext>
            </a:extLst>
          </p:cNvPr>
          <p:cNvPicPr>
            <a:picLocks noChangeAspect="1"/>
          </p:cNvPicPr>
          <p:nvPr/>
        </p:nvPicPr>
        <p:blipFill rotWithShape="1">
          <a:blip r:embed="rId4">
            <a:extLst>
              <a:ext uri="{28A0092B-C50C-407E-A947-70E740481C1C}">
                <a14:useLocalDpi xmlns:a14="http://schemas.microsoft.com/office/drawing/2010/main" val="0"/>
              </a:ext>
            </a:extLst>
          </a:blip>
          <a:srcRect l="5050" t="1466" r="27699"/>
          <a:stretch/>
        </p:blipFill>
        <p:spPr>
          <a:xfrm flipH="1">
            <a:off x="7170674" y="1472184"/>
            <a:ext cx="3818699" cy="39136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48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Word for Insurance</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828637647"/>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Design a customized risk assessment system for auto insurance, based on driving history and driver habits, to offer fairer premiums and encourage safe driving.</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Build a loyalty program for life insurance customers, using demographic and behavioral data, to increase customer retention and satisfaction.</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Implements a rapid diagnostic tool for small health claims, based on medical records and clinical practice guidelines, to streamline the claims process and improve the customer experience.</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Generate a quarterly report of trends in the insurance sector, compiling data on claims, technological innovations and regulatory changes, to inform strategic decisions.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Develop educational content on the importance of life insurance, using real customer stories and statistical data, to increase awareness and attract new customers.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Edit</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latin typeface="+mn-lt"/>
                        </a:rPr>
                        <a:t>Optimize the after-sales communication strategy for home insurance, based on customer feedback and industry best practices, to improve customer loyalty and satisfaction.</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72717471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PowerPoint for Insurance</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presentation highlighting innovations in life insurance, using case studies and industry trends, for the next product seminar.</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Produce a presentation that analyzes the reasons behind the increase in complaints in the last year, using complaint reports and customer feedback, to identify areas for improvement.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our corporate presentation to include the latest advances in insurance technology, based on market research and internal developments, to improve brand perception.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slide that inquires about new insurance coverage needs in the current context, based on market surveys and trend analysis, to guide product development.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presentation on strategies to improve customer satisfaction, using survey results and industry benchmarking, for the next customer service workshop.</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presentation summarizing the financial impact of natural disasters on the insurance industry, using claims data and economic studies, to prepare a report to management.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722578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Excel for Insurance</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310294229"/>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Analyze the geographic distribution of claims over the past year, to identify high-risk areas and adjust insurance premiums accordingly.</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car insurance fraud prediction model using demographic and driver behavior variables to improve early fraud detection.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claims database with the latest repair and medical cost information, to adjust claims reserves.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Calculates the loss ratio per insurance product line, comparing premiums collected vs. claims paid, to assess the profitability of each line</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Evaluate the effectiveness of risk reduction programs in home insurance, analyzing claims trends before and after their implementation.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health care cost trend report based on health insurance claims, to anticipate adjustments to product offerings.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990292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Teams for Insurance</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49328041"/>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meeting on adjustments in insurance policy, highlighting proposed changes, decisions made, and assigning tasks for updating legal documents.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Refine the action plan resulting from the review of recent complaints, ensuring that steps to be taken to improve the risk management process are clearly mapped out.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Document the strategies discussed to improve customer satisfaction in the insurance service, including specific initiatives and assignment of managers.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Draw up a list of critical questions to better understand customer needs discussed in the last feedback session, ensuring continuous service improvement.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summary of the training session on new insurance products, including key points, benefits highlights, and those responsible for implementation in the sales team.</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follow-up plan for the implementation of the new insurance technology, detailing actions, assignees, and deadlines for each phase of the project.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0F0331E7-06B9-5C3B-F12C-ED610B5BFE08}"/>
              </a:ext>
            </a:extLst>
          </p:cNvPr>
          <p:cNvSpPr/>
          <p:nvPr/>
        </p:nvSpPr>
        <p:spPr>
          <a:xfrm>
            <a:off x="3048000" y="2967335"/>
            <a:ext cx="6096000" cy="923330"/>
          </a:xfrm>
          <a:prstGeom prst="rect">
            <a:avLst/>
          </a:prstGeom>
        </p:spPr>
        <p:txBody>
          <a:bodyPr>
            <a:spAutoFit/>
          </a:bodyPr>
          <a:lstStyle/>
          <a:p>
            <a:r>
              <a:rPr lang="es-EC" dirty="0" err="1"/>
              <a:t>Send</a:t>
            </a:r>
            <a:r>
              <a:rPr lang="es-EC" dirty="0"/>
              <a:t> </a:t>
            </a:r>
            <a:r>
              <a:rPr lang="es-EC" dirty="0" err="1"/>
              <a:t>an</a:t>
            </a:r>
            <a:r>
              <a:rPr lang="es-EC" dirty="0"/>
              <a:t> email </a:t>
            </a:r>
            <a:r>
              <a:rPr lang="es-EC" dirty="0" err="1"/>
              <a:t>to</a:t>
            </a:r>
            <a:r>
              <a:rPr lang="es-EC" dirty="0"/>
              <a:t> </a:t>
            </a:r>
            <a:r>
              <a:rPr lang="es-EC" dirty="0" err="1"/>
              <a:t>management</a:t>
            </a:r>
            <a:r>
              <a:rPr lang="es-EC" dirty="0"/>
              <a:t> </a:t>
            </a:r>
            <a:r>
              <a:rPr lang="es-EC" dirty="0" err="1"/>
              <a:t>requesting</a:t>
            </a:r>
            <a:r>
              <a:rPr lang="es-EC" dirty="0"/>
              <a:t> a </a:t>
            </a:r>
            <a:r>
              <a:rPr lang="es-EC" dirty="0" err="1"/>
              <a:t>review</a:t>
            </a:r>
            <a:r>
              <a:rPr lang="es-EC" dirty="0"/>
              <a:t> </a:t>
            </a:r>
            <a:r>
              <a:rPr lang="es-EC" dirty="0" err="1"/>
              <a:t>of</a:t>
            </a:r>
            <a:r>
              <a:rPr lang="es-EC" dirty="0"/>
              <a:t> </a:t>
            </a:r>
            <a:r>
              <a:rPr lang="es-EC" dirty="0" err="1"/>
              <a:t>current</a:t>
            </a:r>
            <a:r>
              <a:rPr lang="es-EC" dirty="0"/>
              <a:t> </a:t>
            </a:r>
            <a:r>
              <a:rPr lang="es-EC" dirty="0" err="1"/>
              <a:t>insurance</a:t>
            </a:r>
            <a:r>
              <a:rPr lang="es-EC" dirty="0"/>
              <a:t> </a:t>
            </a:r>
            <a:r>
              <a:rPr lang="es-EC" dirty="0" err="1"/>
              <a:t>policies</a:t>
            </a:r>
            <a:r>
              <a:rPr lang="es-EC" dirty="0"/>
              <a:t> </a:t>
            </a:r>
            <a:r>
              <a:rPr lang="es-EC" dirty="0" err="1"/>
              <a:t>to</a:t>
            </a:r>
            <a:r>
              <a:rPr lang="es-EC" dirty="0"/>
              <a:t> </a:t>
            </a:r>
            <a:r>
              <a:rPr lang="es-EC" dirty="0" err="1"/>
              <a:t>identify</a:t>
            </a:r>
            <a:r>
              <a:rPr lang="es-EC" dirty="0"/>
              <a:t> </a:t>
            </a:r>
            <a:r>
              <a:rPr lang="es-EC" dirty="0" err="1"/>
              <a:t>areas</a:t>
            </a:r>
            <a:r>
              <a:rPr lang="es-EC" dirty="0"/>
              <a:t> </a:t>
            </a:r>
            <a:r>
              <a:rPr lang="es-EC" dirty="0" err="1"/>
              <a:t>for</a:t>
            </a:r>
            <a:r>
              <a:rPr lang="es-EC" dirty="0"/>
              <a:t> </a:t>
            </a:r>
            <a:r>
              <a:rPr lang="es-EC" dirty="0" err="1"/>
              <a:t>improvement</a:t>
            </a:r>
            <a:r>
              <a:rPr lang="es-EC" dirty="0"/>
              <a:t> </a:t>
            </a:r>
            <a:r>
              <a:rPr lang="es-EC" dirty="0" err="1"/>
              <a:t>based</a:t>
            </a:r>
            <a:r>
              <a:rPr lang="es-EC" dirty="0"/>
              <a:t> </a:t>
            </a:r>
            <a:r>
              <a:rPr lang="es-EC" dirty="0" err="1"/>
              <a:t>on</a:t>
            </a:r>
            <a:r>
              <a:rPr lang="es-EC" dirty="0"/>
              <a:t> </a:t>
            </a:r>
            <a:r>
              <a:rPr lang="es-EC" dirty="0" err="1"/>
              <a:t>recent</a:t>
            </a:r>
            <a:r>
              <a:rPr lang="es-EC" dirty="0"/>
              <a:t> </a:t>
            </a:r>
            <a:r>
              <a:rPr lang="es-EC" dirty="0" err="1"/>
              <a:t>customer</a:t>
            </a:r>
            <a:r>
              <a:rPr lang="es-EC" dirty="0"/>
              <a:t> </a:t>
            </a:r>
            <a:r>
              <a:rPr lang="es-EC" dirty="0" err="1"/>
              <a:t>feedback</a:t>
            </a:r>
            <a:r>
              <a:rPr lang="es-EC" dirty="0"/>
              <a:t>.</a:t>
            </a:r>
          </a:p>
        </p:txBody>
      </p:sp>
    </p:spTree>
    <p:extLst>
      <p:ext uri="{BB962C8B-B14F-4D97-AF65-F5344CB8AC3E}">
        <p14:creationId xmlns:p14="http://schemas.microsoft.com/office/powerpoint/2010/main" val="171752394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Outlook for Insurance</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1083388957"/>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Write an email asking insurance agents to share recent success stories where they've significantly helped customers, for an internal newsletter.</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an update email for customers on how our new insurance policies offer better coverage and peace of mind, highlighting specific benefit cases.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a communication to customers affected by a natural disaster, offering clear instructions on how to file claims quickly and assuring them of our full support.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Send an email to management requesting a review of current insurance policies to identify areas for improvement based on recent customer feedback.</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Compose an email to acknowledge our team's hard work in the aftermath of a high-demand claims event, thanking them for their commitment, and offering an extra day off.</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Request an email from the relevant departments for a report on the impact of the latest legal reforms on our insurance products, for a board meeting.</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54551242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782669"/>
            <a:ext cx="6069838" cy="1292662"/>
          </a:xfrm>
        </p:spPr>
        <p:txBody>
          <a:bodyPr/>
          <a:lstStyle/>
          <a:p>
            <a:pPr algn="ctr"/>
            <a:r>
              <a:rPr lang="es-EC" sz="4200" dirty="0" err="1">
                <a:gradFill flip="none">
                  <a:gsLst>
                    <a:gs pos="0">
                      <a:srgbClr val="3E76D4"/>
                    </a:gs>
                    <a:gs pos="50000">
                      <a:srgbClr val="8661C5"/>
                    </a:gs>
                    <a:gs pos="100000">
                      <a:srgbClr val="C73ECC"/>
                    </a:gs>
                  </a:gsLst>
                  <a:lin ang="2700000" scaled="1"/>
                  <a:tileRect/>
                </a:gradFill>
                <a:cs typeface="Segoe UI"/>
              </a:rPr>
              <a:t>Copilot</a:t>
            </a:r>
            <a:r>
              <a:rPr lang="es-EC" sz="4200" dirty="0">
                <a:gradFill flip="none">
                  <a:gsLst>
                    <a:gs pos="0">
                      <a:srgbClr val="3E76D4"/>
                    </a:gs>
                    <a:gs pos="50000">
                      <a:srgbClr val="8661C5"/>
                    </a:gs>
                    <a:gs pos="100000">
                      <a:srgbClr val="C73ECC"/>
                    </a:gs>
                  </a:gsLst>
                  <a:lin ang="2700000" scaled="1"/>
                  <a:tileRect/>
                </a:gradFill>
                <a:cs typeface="Segoe UI"/>
              </a:rPr>
              <a:t> </a:t>
            </a:r>
            <a:r>
              <a:rPr lang="es-EC" sz="4200" dirty="0" err="1">
                <a:gradFill flip="none">
                  <a:gsLst>
                    <a:gs pos="0">
                      <a:srgbClr val="3E76D4"/>
                    </a:gs>
                    <a:gs pos="50000">
                      <a:srgbClr val="8661C5"/>
                    </a:gs>
                    <a:gs pos="100000">
                      <a:srgbClr val="C73ECC"/>
                    </a:gs>
                  </a:gsLst>
                  <a:lin ang="2700000" scaled="1"/>
                  <a:tileRect/>
                </a:gradFill>
                <a:cs typeface="Segoe UI"/>
              </a:rPr>
              <a:t>for</a:t>
            </a:r>
            <a:r>
              <a:rPr lang="es-EC" sz="4200" dirty="0">
                <a:gradFill flip="none">
                  <a:gsLst>
                    <a:gs pos="0">
                      <a:srgbClr val="3E76D4"/>
                    </a:gs>
                    <a:gs pos="50000">
                      <a:srgbClr val="8661C5"/>
                    </a:gs>
                    <a:gs pos="100000">
                      <a:srgbClr val="C73ECC"/>
                    </a:gs>
                  </a:gsLst>
                  <a:lin ang="2700000" scaled="1"/>
                  <a:tileRect/>
                </a:gradFill>
                <a:cs typeface="Segoe UI"/>
              </a:rPr>
              <a:t> Microsoft 365</a:t>
            </a:r>
            <a:br>
              <a:rPr dirty="0"/>
            </a:br>
            <a:r>
              <a:rPr lang="es-ES" sz="4200" dirty="0">
                <a:cs typeface="Segoe UI"/>
              </a:rPr>
              <a:t>AI </a:t>
            </a:r>
            <a:r>
              <a:rPr lang="es-ES" sz="4200" dirty="0" err="1">
                <a:cs typeface="Segoe UI"/>
              </a:rPr>
              <a:t>for</a:t>
            </a:r>
            <a:r>
              <a:rPr lang="es-ES" sz="4200" dirty="0">
                <a:cs typeface="Segoe UI"/>
              </a:rPr>
              <a:t> </a:t>
            </a:r>
            <a:r>
              <a:rPr lang="es-ES" sz="4200" dirty="0" err="1">
                <a:cs typeface="Segoe UI"/>
              </a:rPr>
              <a:t>Health</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descr="A doctor using a phone and writing on a tablet&#10;&#10;Description automatically generated">
            <a:extLst>
              <a:ext uri="{FF2B5EF4-FFF2-40B4-BE49-F238E27FC236}">
                <a16:creationId xmlns:a16="http://schemas.microsoft.com/office/drawing/2014/main" id="{FCF0049A-6DE4-A85C-886E-578A33121F5C}"/>
              </a:ext>
            </a:extLst>
          </p:cNvPr>
          <p:cNvPicPr>
            <a:picLocks noChangeAspect="1"/>
          </p:cNvPicPr>
          <p:nvPr/>
        </p:nvPicPr>
        <p:blipFill rotWithShape="1">
          <a:blip r:embed="rId4">
            <a:extLst>
              <a:ext uri="{28A0092B-C50C-407E-A947-70E740481C1C}">
                <a14:useLocalDpi xmlns:a14="http://schemas.microsoft.com/office/drawing/2010/main" val="0"/>
              </a:ext>
            </a:extLst>
          </a:blip>
          <a:srcRect l="22265" t="71" b="-1"/>
          <a:stretch/>
        </p:blipFill>
        <p:spPr>
          <a:xfrm>
            <a:off x="7055364" y="1446694"/>
            <a:ext cx="4041648" cy="386013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34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459504"/>
            <a:ext cx="5282184" cy="1938992"/>
          </a:xfrm>
        </p:spPr>
        <p:txBody>
          <a:bodyPr/>
          <a:lstStyle/>
          <a:p>
            <a:pPr algn="ctr"/>
            <a:r>
              <a:rPr lang="en-US" sz="4200">
                <a:gradFill flip="none">
                  <a:gsLst>
                    <a:gs pos="0">
                      <a:srgbClr val="3E76D4"/>
                    </a:gs>
                    <a:gs pos="50000">
                      <a:srgbClr val="8661C5"/>
                    </a:gs>
                    <a:gs pos="100000">
                      <a:srgbClr val="C73ECC"/>
                    </a:gs>
                  </a:gsLst>
                  <a:lin ang="2700000" scaled="1"/>
                  <a:tileRect/>
                </a:gradFill>
                <a:cs typeface="Segoe UI"/>
              </a:rPr>
              <a:t>Copilot for Microsoft 365 </a:t>
            </a:r>
            <a:br>
              <a:rPr lang="en-US" sz="4200" dirty="0"/>
            </a:br>
            <a:r>
              <a:rPr lang="en-US" sz="4200">
                <a:cs typeface="Segoe UI"/>
              </a:rPr>
              <a:t>AI for Executives</a:t>
            </a:r>
            <a:endParaRPr lang="en-US">
              <a:cs typeface="Segoe UI"/>
            </a:endParaRP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 name="Picture Placeholder 7">
            <a:extLst>
              <a:ext uri="{FF2B5EF4-FFF2-40B4-BE49-F238E27FC236}">
                <a16:creationId xmlns:a16="http://schemas.microsoft.com/office/drawing/2014/main" id="{E40D28E2-3004-9F42-E2C1-E5A8007717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a:ext>
            </a:extLst>
          </a:blip>
          <a:srcRect/>
          <a:stretch/>
        </p:blipFill>
        <p:spPr bwMode="ltGray">
          <a:xfrm>
            <a:off x="6607397" y="1105049"/>
            <a:ext cx="4672584" cy="4672584"/>
          </a:xfrm>
          <a:prstGeom prst="ellipse">
            <a:avLst/>
          </a:prstGeom>
        </p:spPr>
      </p:pic>
    </p:spTree>
    <p:extLst>
      <p:ext uri="{BB962C8B-B14F-4D97-AF65-F5344CB8AC3E}">
        <p14:creationId xmlns:p14="http://schemas.microsoft.com/office/powerpoint/2010/main" val="25691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Word for Health</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68508"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969368502"/>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latin typeface="+mn-l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Implement a chronic patient health tracking system, integrating remote monitoring devices and electronic medical records, to improve treatment management and reduce hospital visits.</a:t>
                      </a:r>
                      <a:endParaRPr lang="es-ES" sz="1200" dirty="0">
                        <a:effectLst/>
                        <a:latin typeface="+mn-l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Develop an awareness campaign on heart disease prevention, using current statistics and patient testimonials, to increase the adoption of healthy lifestyles.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Prepare good practice guides for the handling of patient information, based on privacy regulations and case studies, to ensure the confidentiality and security of data.</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latin typeface="+mn-l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Generate a comparative report on the efficacy of different vaccines based on recent clinical studies, to guide public health policies and vaccination strategies.</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latin typeface="+mn-lt"/>
                        </a:rPr>
                        <a:t>Implement a training program for medical staff on the latest diagnostic imaging technologies, using case examples and expert analysis, to improve diagnostic accuracy.</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latin typeface="+mn-l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latin typeface="+mn-lt"/>
                        </a:rPr>
                        <a:t>Optimize the patient intake process using artificial intelligence to predict demand spikes and allocate resources, to reduce wait times and improve patient satisfaction.</a:t>
                      </a:r>
                      <a:endParaRPr lang="es-ES" sz="1200" dirty="0">
                        <a:effectLst/>
                        <a:latin typeface="+mn-l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423798344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984885"/>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Excel for Health</a:t>
            </a:r>
            <a:br>
              <a:rPr lang="en-US" b="1" i="0" dirty="0">
                <a:solidFill>
                  <a:srgbClr val="0D0D0D"/>
                </a:solidFill>
                <a:effectLst/>
                <a:highlight>
                  <a:srgbClr val="FFFFFF"/>
                </a:highlight>
                <a:latin typeface="Söhne"/>
              </a:rPr>
            </a:b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41049512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Edit</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Review the utilization of health services by specialty in the last year and adjusts the schedules of health professionals to improve operational efficiency.</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hospital readmission statistics within 30 days post-discharge, identifying areas for improvement in care and discharge planning.</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Analyze the relationship between length of hospital stay and patient health outcomes, to identify practices that improve the quality of care.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Calculate the financial impact of implementing an innovative new treatment in the hospital, comparing current treatment costs vs. projected health benefits.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patient satisfaction report with the latest survey data, to identify key areas where the hospital can improve the patient experience.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Evaluate the cost-benefit of different medical equipment based on its use, maintenance cost, and impact on patient outcomes, to guide future acquisitions.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069401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PowerPoint for Health</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130651150"/>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Prepare a presentation for the next public health seminar, highlighting advances in research and treatment of chronic diseases.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presentation that analyzes the results of the latest patient satisfaction surveys, identifying areas of excellence and for improvement.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presentation for the board of directors that shows the impact of new health technologies on operational efficiency and patient care.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continuing education presentation of medical staff to include the latest treatment protocols and relevant case studies.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presentation for a medical technology conference, showcasing how our innovation is improving patient care.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Produce a presentation summarizing emerging trends in mental health management, drawing on recent research and innovative programs.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726273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Teams for Health</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177455024"/>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conference on advances in preventive medicine, identifying the most promising techniques discussed, along with suggestions for their practical application in our clinic.</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detailed program for the next health workforce training workshop, including topics, speakers, and learning objectives, based on current needs.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record of decisions from the last meeting of the ethics committee, including the conclusions on cases discussed and the actions to be taken.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Formulate key questions for the upcoming discussion on integrating digital health technologies, focusing on how to improve patient care and operational efficiency.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Consolidate the results and recommendations of the recent patient satisfaction study, including priority actions to improve the quality of service.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Generate a checklist for the launch of the new electronic medical records platform, detailing tasks, assignees, and deadlines.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352496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Outlook for Health</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an informative email for patients on how to access our telemedicine services, including detailed steps and benefits of using the online platform.</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Rewrite an email to health care providers, asking for their collaboration to improve response times in treatment authorizations, in a constructive tone.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Email department heads for a summary of the year's most successful quality improvement initiatives to share best practices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Send an email to a public health expert asking for their input on our proposed workplace vaccination program, highlighting how we plan to implement it.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Compose a thank you email to the volunteers who participated in our latest community health campaign, highlighting the positive impact of their work.</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Write an email to newly discharged patients, asking for feedback on their experience at the hospital, to identify areas for improvement in care and services offered.</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3015410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220127" y="2782669"/>
            <a:ext cx="6069838" cy="1292662"/>
          </a:xfrm>
        </p:spPr>
        <p:txBody>
          <a:bodyPr/>
          <a:lstStyle/>
          <a:p>
            <a:pPr algn="ctr"/>
            <a:r>
              <a:rPr lang="es-EC" sz="4200" dirty="0" err="1">
                <a:gradFill flip="none">
                  <a:gsLst>
                    <a:gs pos="0">
                      <a:srgbClr val="3E76D4"/>
                    </a:gs>
                    <a:gs pos="50000">
                      <a:srgbClr val="8661C5"/>
                    </a:gs>
                    <a:gs pos="100000">
                      <a:srgbClr val="C73ECC"/>
                    </a:gs>
                  </a:gsLst>
                  <a:lin ang="2700000" scaled="1"/>
                  <a:tileRect/>
                </a:gradFill>
                <a:cs typeface="Segoe UI"/>
              </a:rPr>
              <a:t>Copilot</a:t>
            </a:r>
            <a:r>
              <a:rPr lang="es-EC" sz="4200" dirty="0">
                <a:gradFill flip="none">
                  <a:gsLst>
                    <a:gs pos="0">
                      <a:srgbClr val="3E76D4"/>
                    </a:gs>
                    <a:gs pos="50000">
                      <a:srgbClr val="8661C5"/>
                    </a:gs>
                    <a:gs pos="100000">
                      <a:srgbClr val="C73ECC"/>
                    </a:gs>
                  </a:gsLst>
                  <a:lin ang="2700000" scaled="1"/>
                  <a:tileRect/>
                </a:gradFill>
                <a:cs typeface="Segoe UI"/>
              </a:rPr>
              <a:t> </a:t>
            </a:r>
            <a:r>
              <a:rPr lang="es-EC" sz="4200" dirty="0" err="1">
                <a:gradFill flip="none">
                  <a:gsLst>
                    <a:gs pos="0">
                      <a:srgbClr val="3E76D4"/>
                    </a:gs>
                    <a:gs pos="50000">
                      <a:srgbClr val="8661C5"/>
                    </a:gs>
                    <a:gs pos="100000">
                      <a:srgbClr val="C73ECC"/>
                    </a:gs>
                  </a:gsLst>
                  <a:lin ang="2700000" scaled="1"/>
                  <a:tileRect/>
                </a:gradFill>
                <a:cs typeface="Segoe UI"/>
              </a:rPr>
              <a:t>for</a:t>
            </a:r>
            <a:r>
              <a:rPr lang="es-EC" sz="4200" dirty="0">
                <a:gradFill flip="none">
                  <a:gsLst>
                    <a:gs pos="0">
                      <a:srgbClr val="3E76D4"/>
                    </a:gs>
                    <a:gs pos="50000">
                      <a:srgbClr val="8661C5"/>
                    </a:gs>
                    <a:gs pos="100000">
                      <a:srgbClr val="C73ECC"/>
                    </a:gs>
                  </a:gsLst>
                  <a:lin ang="2700000" scaled="1"/>
                  <a:tileRect/>
                </a:gradFill>
                <a:cs typeface="Segoe UI"/>
              </a:rPr>
              <a:t> Microsoft 365</a:t>
            </a:r>
            <a:br>
              <a:rPr lang="es-EC" sz="4200" dirty="0">
                <a:gradFill flip="none">
                  <a:gsLst>
                    <a:gs pos="0">
                      <a:srgbClr val="3E76D4"/>
                    </a:gs>
                    <a:gs pos="50000">
                      <a:srgbClr val="8661C5"/>
                    </a:gs>
                    <a:gs pos="100000">
                      <a:srgbClr val="C73ECC"/>
                    </a:gs>
                  </a:gsLst>
                  <a:lin ang="2700000" scaled="1"/>
                  <a:tileRect/>
                </a:gradFill>
                <a:cs typeface="Segoe UI"/>
              </a:rPr>
            </a:br>
            <a:r>
              <a:rPr lang="es-ES" sz="4200" dirty="0">
                <a:cs typeface="Segoe UI"/>
              </a:rPr>
              <a:t>in </a:t>
            </a:r>
            <a:r>
              <a:rPr lang="es-ES" sz="4200" dirty="0" err="1">
                <a:cs typeface="Segoe UI"/>
              </a:rPr>
              <a:t>Manufacturing</a:t>
            </a:r>
            <a:endParaRPr lang="en-US" sz="4200" dirty="0"/>
          </a:p>
        </p:txBody>
      </p:sp>
      <p:pic>
        <p:nvPicPr>
          <p:cNvPr id="2" name="Picture 2" descr="Logotipo de Copilot para Microsoft 365">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825307" y="1105049"/>
            <a:ext cx="4572000" cy="457200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907603" y="1207008"/>
            <a:ext cx="4389120" cy="438912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wearing goggles and using a virtual reality device&#10;&#10;Description automatically generated">
            <a:extLst>
              <a:ext uri="{FF2B5EF4-FFF2-40B4-BE49-F238E27FC236}">
                <a16:creationId xmlns:a16="http://schemas.microsoft.com/office/drawing/2014/main" id="{7301A1E0-09D8-ADC4-6487-5D944D27DB33}"/>
              </a:ext>
            </a:extLst>
          </p:cNvPr>
          <p:cNvPicPr>
            <a:picLocks noChangeAspect="1"/>
          </p:cNvPicPr>
          <p:nvPr/>
        </p:nvPicPr>
        <p:blipFill rotWithShape="1">
          <a:blip r:embed="rId4">
            <a:extLst>
              <a:ext uri="{28A0092B-C50C-407E-A947-70E740481C1C}">
                <a14:useLocalDpi xmlns:a14="http://schemas.microsoft.com/office/drawing/2010/main" val="0"/>
              </a:ext>
            </a:extLst>
          </a:blip>
          <a:srcRect l="24774" r="8737"/>
          <a:stretch/>
        </p:blipFill>
        <p:spPr>
          <a:xfrm>
            <a:off x="7015728" y="1389889"/>
            <a:ext cx="4172870" cy="402991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906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Word for Manufacturing</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95142" y="845061"/>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6"/>
              <a:extLst>
                <a:ext uri="{FF2B5EF4-FFF2-40B4-BE49-F238E27FC236}">
                  <a16:creationId xmlns:a16="http://schemas.microsoft.com/office/drawing/2014/main" id="{DAD8B5CB-A2C5-5A1C-E8BB-28ECB76446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0"/>
              <a:extLst>
                <a:ext uri="{FF2B5EF4-FFF2-40B4-BE49-F238E27FC236}">
                  <a16:creationId xmlns:a16="http://schemas.microsoft.com/office/drawing/2014/main" id="{5F19379A-147E-0335-8BD4-1F16331806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2"/>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6"/>
              <a:extLst>
                <a:ext uri="{FF2B5EF4-FFF2-40B4-BE49-F238E27FC236}">
                  <a16:creationId xmlns:a16="http://schemas.microsoft.com/office/drawing/2014/main" id="{DED28364-B60D-1697-AAE8-48872073519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8"/>
              <a:extLst>
                <a:ext uri="{FF2B5EF4-FFF2-40B4-BE49-F238E27FC236}">
                  <a16:creationId xmlns:a16="http://schemas.microsoft.com/office/drawing/2014/main" id="{709545DF-9136-0108-A8F4-56F58FCE96A4}"/>
                </a:ext>
              </a:extLst>
            </p:cNvPr>
            <p:cNvPicPr>
              <a:picLocks noChangeAspect="1"/>
            </p:cNvPicPr>
            <p:nvPr/>
          </p:nvPicPr>
          <p:blipFill>
            <a:blip r:embed="rId1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0"/>
              <a:extLst>
                <a:ext uri="{FF2B5EF4-FFF2-40B4-BE49-F238E27FC236}">
                  <a16:creationId xmlns:a16="http://schemas.microsoft.com/office/drawing/2014/main" id="{69AB0380-4C15-A6BB-9634-4CC891FA94D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2"/>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2"/>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8987129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predictive maintenance system for production machinery based on IoT sensor data and previous failure records, to reduce downtime and maintenance costs</a:t>
                      </a:r>
                      <a:r>
                        <a:rPr lang="es-ES" sz="1200" dirty="0">
                          <a:effectLst/>
                        </a:rPr>
                        <a:t>.</a:t>
                      </a: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Implement a digital skills training program for plant staff, using practical examples and simulations, to accelerate the adoption of new manufacturing technologies.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feasibility analysis for assembly line automation, based on case studies and industry trends, to improve efficiency and reduce labor costs.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sustainability plan to reduce waste in production, using life cycle analysis and industry benchmarks, to improve resource efficiency and brand image.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market expansion strategy for a new manufactured product, analyzing market data and customer feedback, to identify target segments and effective distribution channels.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Implement a real-time tracking solution for the supply chain, using blockchain technology, to improve transparency, data security, and operational efficiency.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spTree>
    <p:extLst>
      <p:ext uri="{BB962C8B-B14F-4D97-AF65-F5344CB8AC3E}">
        <p14:creationId xmlns:p14="http://schemas.microsoft.com/office/powerpoint/2010/main" val="353149613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Excel for Manufacturing</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055057818"/>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Understand</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Analyze the efficiency of production lines compared to design capabilities, identifying bottlenecks and opportunities for improvement in the process.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detailed production cost report by product, integrating raw material, labor, and overhead data, to identify cost reduction opportunities.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Calculate the impact on delivery time if production capacity is increased by 20%, using current production and demand data.</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Review demand projections for the coming year and adjust production plans to align with market trends</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Evaluate the return on investment of the machinery acquired in the last 5 years, based on the improvement of productivity and the reduction of operating costs.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Create a dashboard of key performance indicators for equipment maintenance, including response times, failure rate, and repair costs, to improve asset management.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5" name="Group 23">
            <a:extLst>
              <a:ext uri="{FF2B5EF4-FFF2-40B4-BE49-F238E27FC236}">
                <a16:creationId xmlns:a16="http://schemas.microsoft.com/office/drawing/2014/main" id="{849AE305-63CE-2EAD-1D92-CE22605FEA60}"/>
              </a:ext>
              <a:ext uri="{C183D7F6-B498-43B3-948B-1728B52AA6E4}">
                <adec:decorative xmlns:adec="http://schemas.microsoft.com/office/drawing/2017/decorative" val="1"/>
              </a:ext>
            </a:extLst>
          </p:cNvPr>
          <p:cNvGrpSpPr/>
          <p:nvPr/>
        </p:nvGrpSpPr>
        <p:grpSpPr>
          <a:xfrm>
            <a:off x="197469" y="851002"/>
            <a:ext cx="534543" cy="534543"/>
            <a:chOff x="5831903" y="8381781"/>
            <a:chExt cx="534543" cy="534543"/>
          </a:xfrm>
        </p:grpSpPr>
        <p:sp>
          <p:nvSpPr>
            <p:cNvPr id="7" name="Rounded Rectangle 46">
              <a:extLst>
                <a:ext uri="{FF2B5EF4-FFF2-40B4-BE49-F238E27FC236}">
                  <a16:creationId xmlns:a16="http://schemas.microsoft.com/office/drawing/2014/main" id="{C5E96C17-24C0-4D95-5FA2-671CFBE8B80F}"/>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6"/>
              <a:extLst>
                <a:ext uri="{FF2B5EF4-FFF2-40B4-BE49-F238E27FC236}">
                  <a16:creationId xmlns:a16="http://schemas.microsoft.com/office/drawing/2014/main" id="{5A05770A-6CA0-A2FD-56CB-4843782215FB}"/>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0940949"/>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PowerPoint for Manufacturing</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82748" y="84738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8"/>
              <a:extLst>
                <a:ext uri="{FF2B5EF4-FFF2-40B4-BE49-F238E27FC236}">
                  <a16:creationId xmlns:a16="http://schemas.microsoft.com/office/drawing/2014/main" id="{5F19379A-147E-0335-8BD4-1F16331806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0"/>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2"/>
              <a:extLst>
                <a:ext uri="{FF2B5EF4-FFF2-40B4-BE49-F238E27FC236}">
                  <a16:creationId xmlns:a16="http://schemas.microsoft.com/office/drawing/2014/main" id="{7AFF613E-BE21-4995-D34C-15C1A4248D8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4"/>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4"/>
              <a:extLst>
                <a:ext uri="{FF2B5EF4-FFF2-40B4-BE49-F238E27FC236}">
                  <a16:creationId xmlns:a16="http://schemas.microsoft.com/office/drawing/2014/main" id="{DED28364-B60D-1697-AAE8-4887207351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6"/>
              <a:extLst>
                <a:ext uri="{FF2B5EF4-FFF2-40B4-BE49-F238E27FC236}">
                  <a16:creationId xmlns:a16="http://schemas.microsoft.com/office/drawing/2014/main" id="{709545DF-9136-0108-A8F4-56F58FCE96A4}"/>
                </a:ext>
              </a:extLst>
            </p:cNvPr>
            <p:cNvPicPr>
              <a:picLocks noChangeAspect="1"/>
            </p:cNvPicPr>
            <p:nvPr/>
          </p:nvPicPr>
          <p:blipFill>
            <a:blip r:embed="rId1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8"/>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8"/>
              <a:extLst>
                <a:ext uri="{FF2B5EF4-FFF2-40B4-BE49-F238E27FC236}">
                  <a16:creationId xmlns:a16="http://schemas.microsoft.com/office/drawing/2014/main" id="{69AB0380-4C15-A6BB-9634-4CC891FA94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0"/>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0"/>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3075036126"/>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Create</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presentation for the annual shareholder meeting highlighting achievements in production efficiencies, product innovations, and growth strategies.</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Edit</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Update the presentation of the sustainability report to include recent achievements in emissions reductions and plans for future improvements in sustainable processes.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 presentation that discusses the impact of the latest automation trends on our supply chain, including ROI and case studies.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Generate a training presentation for new manufacturing employees, highlighting safety, quality, and a culture of continuous innovation.</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Create an industry show presentation showcasing our latest manufacturing technology and how it stacks up against the competition</a:t>
                      </a:r>
                      <a:r>
                        <a:rPr lang="es-ES" sz="1200" dirty="0">
                          <a:effectLst/>
                        </a:rPr>
                        <a:t>.</a:t>
                      </a: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Develop a presentation for the management team that summarizes the challenges and opportunities identified in the last internal process audit.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8"/>
              <a:extLst>
                <a:ext uri="{FF2B5EF4-FFF2-40B4-BE49-F238E27FC236}">
                  <a16:creationId xmlns:a16="http://schemas.microsoft.com/office/drawing/2014/main" id="{B6B9A0CA-9B30-BCB8-CC10-5978D1487FB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776359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Teams for Manufacturing</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extLst>
              <p:ext uri="{D42A27DB-BD31-4B8C-83A1-F6EECF244321}">
                <p14:modId xmlns:p14="http://schemas.microsoft.com/office/powerpoint/2010/main" val="2107874152"/>
              </p:ext>
            </p:extLst>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Edit</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Refine the continuous improvement plan based on the latest analysis of production processes, including proposed adjustments, assignees, and deadlines for implementation.</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Summarize the session on innovations in sustainable manufacturing, highlighting the most impactful technologies and practices discussed and their potential application in our operations.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err="1">
                          <a:effectLst/>
                        </a:rPr>
                        <a:t>Organise</a:t>
                      </a:r>
                      <a:r>
                        <a:rPr lang="en-US" sz="1200" dirty="0">
                          <a:effectLst/>
                        </a:rPr>
                        <a:t> a series of brainstorming sessions on energy efficiency, preparing discussion topics, objectives and participants based on our sustainability strategy.</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Develop a set of questions to assess the feasibility of new automation investments, ensuring a full understanding of the benefits and risks.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Documents the improvements proposed in the last plant safety review, including specific measures, responsible persons, and implementation schedule.</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Establish a detailed timeline for the next quality audit, including areas to review, teams involved, and expected results, to ensure maximum readiness.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37">
            <a:extLst>
              <a:ext uri="{FF2B5EF4-FFF2-40B4-BE49-F238E27FC236}">
                <a16:creationId xmlns:a16="http://schemas.microsoft.com/office/drawing/2014/main" id="{AE5B430B-7774-7366-B1B6-C1EC54D6EEDE}"/>
              </a:ext>
              <a:ext uri="{C183D7F6-B498-43B3-948B-1728B52AA6E4}">
                <adec:decorative xmlns:adec="http://schemas.microsoft.com/office/drawing/2017/decorative" val="1"/>
              </a:ext>
            </a:extLst>
          </p:cNvPr>
          <p:cNvGrpSpPr/>
          <p:nvPr/>
        </p:nvGrpSpPr>
        <p:grpSpPr>
          <a:xfrm>
            <a:off x="207281" y="864001"/>
            <a:ext cx="534543" cy="534543"/>
            <a:chOff x="4236994" y="8381781"/>
            <a:chExt cx="534543" cy="534543"/>
          </a:xfrm>
        </p:grpSpPr>
        <p:sp>
          <p:nvSpPr>
            <p:cNvPr id="7" name="Rounded Rectangle 46">
              <a:extLst>
                <a:ext uri="{FF2B5EF4-FFF2-40B4-BE49-F238E27FC236}">
                  <a16:creationId xmlns:a16="http://schemas.microsoft.com/office/drawing/2014/main" id="{3340BF12-87C0-3D52-72E1-9B57FA243D3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6" descr="Microsoft Teams Logo, symbol, meaning, history, PNG">
              <a:hlinkClick r:id="rId8"/>
              <a:extLst>
                <a:ext uri="{FF2B5EF4-FFF2-40B4-BE49-F238E27FC236}">
                  <a16:creationId xmlns:a16="http://schemas.microsoft.com/office/drawing/2014/main" id="{B380F7CB-51A7-75EE-D6C2-E5B81B8C9D4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86765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E7D758-14AC-0CC6-B0EA-769A859972E8}"/>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3" name="Rectangle: Rounded Corners 6">
            <a:extLst>
              <a:ext uri="{FF2B5EF4-FFF2-40B4-BE49-F238E27FC236}">
                <a16:creationId xmlns:a16="http://schemas.microsoft.com/office/drawing/2014/main" id="{53D973A6-9A63-38FB-6B50-55A780B2BF2B}"/>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3">
            <a:extLst>
              <a:ext uri="{FF2B5EF4-FFF2-40B4-BE49-F238E27FC236}">
                <a16:creationId xmlns:a16="http://schemas.microsoft.com/office/drawing/2014/main" id="{C992B467-F733-7876-130A-BAD4C1F8AB7E}"/>
              </a:ext>
            </a:extLst>
          </p:cNvPr>
          <p:cNvSpPr txBox="1">
            <a:spLocks noGrp="1"/>
          </p:cNvSpPr>
          <p:nvPr>
            <p:ph type="title" idx="4294967295"/>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mj-lt"/>
                <a:ea typeface="+mn-ea"/>
                <a:cs typeface="Segoe UI"/>
              </a:rPr>
              <a:t>Your Personal AI Assistant</a:t>
            </a:r>
            <a:endParaRPr kumimoji="0" lang="en-IN" sz="2400" b="0" i="0" u="none" strike="noStrike" kern="1200" cap="none" spc="0" normalizeH="0" baseline="0" noProof="0">
              <a:ln>
                <a:noFill/>
              </a:ln>
              <a:solidFill>
                <a:schemeClr val="bg1"/>
              </a:solidFill>
              <a:effectLst/>
              <a:uLnTx/>
              <a:uFillTx/>
              <a:latin typeface="+mj-lt"/>
              <a:ea typeface="+mn-ea"/>
              <a:cs typeface="Segoe UI"/>
            </a:endParaRPr>
          </a:p>
        </p:txBody>
      </p:sp>
      <p:sp>
        <p:nvSpPr>
          <p:cNvPr id="2" name="TextBox 1">
            <a:extLst>
              <a:ext uri="{FF2B5EF4-FFF2-40B4-BE49-F238E27FC236}">
                <a16:creationId xmlns:a16="http://schemas.microsoft.com/office/drawing/2014/main" id="{D0DAE314-33FE-EA55-B880-58B337F3456A}"/>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a:t>
            </a:r>
            <a:r>
              <a:rPr kumimoji="0" lang="en-US" sz="1050" b="0" i="0" u="none" strike="noStrike" kern="0" cap="none" spc="0" normalizeH="0" baseline="0" noProof="0" err="1">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WorkLab</a:t>
            </a:r>
            <a:r>
              <a:rPr kumimoji="0" lang="en-US" sz="1050" b="0" i="0" u="none" strike="noStrike" kern="0" cap="none" spc="0"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 Work Trend Index, May 2023</a:t>
            </a:r>
            <a:endParaRPr kumimoji="0" lang="en-US" sz="1050" b="0" i="0" u="none" strike="noStrike" kern="0" cap="none" spc="0" normalizeH="0" baseline="0" noProof="0">
              <a:ln>
                <a:noFill/>
              </a:ln>
              <a:solidFill>
                <a:srgbClr val="8661C5"/>
              </a:solidFill>
              <a:effectLst/>
              <a:uLnTx/>
              <a:uFillTx/>
              <a:latin typeface="Segoe UI"/>
              <a:ea typeface="+mn-ea"/>
              <a:cs typeface="+mn-cs"/>
            </a:endParaRPr>
          </a:p>
        </p:txBody>
      </p:sp>
      <p:sp>
        <p:nvSpPr>
          <p:cNvPr id="4" name="TextBox 3">
            <a:extLst>
              <a:ext uri="{FF2B5EF4-FFF2-40B4-BE49-F238E27FC236}">
                <a16:creationId xmlns:a16="http://schemas.microsoft.com/office/drawing/2014/main" id="{9339774E-253D-E095-9897-26681632C36E}"/>
              </a:ext>
            </a:extLst>
          </p:cNvPr>
          <p:cNvSpPr txBox="1"/>
          <p:nvPr/>
        </p:nvSpPr>
        <p:spPr>
          <a:xfrm>
            <a:off x="2112865" y="2598003"/>
            <a:ext cx="7966269" cy="1785104"/>
          </a:xfrm>
          <a:prstGeom prst="rect">
            <a:avLst/>
          </a:prstGeom>
        </p:spPr>
        <p:txBody>
          <a:bodyPr wrap="square" lIns="0" tIns="0" rIns="0" bIns="0" anchor="ctr">
            <a:spAutoFit/>
          </a:bodyPr>
          <a:lstStyle/>
          <a:p>
            <a:pPr algn="ctr">
              <a:spcBef>
                <a:spcPts val="3600"/>
              </a:spcBef>
              <a:defRPr/>
            </a:pPr>
            <a:r>
              <a:rPr lang="en-US" sz="6000">
                <a:ln w="3175">
                  <a:noFill/>
                </a:ln>
                <a:gradFill>
                  <a:gsLst>
                    <a:gs pos="33000">
                      <a:srgbClr val="1F78D4"/>
                    </a:gs>
                    <a:gs pos="81000">
                      <a:srgbClr val="8678D6"/>
                    </a:gs>
                  </a:gsLst>
                  <a:lin ang="2700000" scaled="1"/>
                </a:gradFill>
                <a:latin typeface="Segoe UI Semibold"/>
              </a:rPr>
              <a:t>68% of people </a:t>
            </a:r>
            <a:br>
              <a:rPr lang="en-US" sz="2800" b="0" i="0" u="none" strike="noStrike" kern="1200" cap="none" spc="0" normalizeH="0" baseline="0" noProof="0">
                <a:ln w="3175">
                  <a:noFill/>
                </a:ln>
                <a:effectLst/>
                <a:uLnTx/>
                <a:uFillTx/>
                <a:latin typeface="Segoe UI Semibold"/>
                <a:ea typeface="+mj-lt"/>
                <a:cs typeface="Segoe UI" pitchFamily="34" charset="0"/>
              </a:rPr>
            </a:br>
            <a:r>
              <a:rPr lang="en-US" sz="2800">
                <a:solidFill>
                  <a:prstClr val="black"/>
                </a:solidFill>
                <a:latin typeface="Segoe UI"/>
                <a:cs typeface="Segoe UI"/>
              </a:rPr>
              <a:t>say they don't have enough uninterrupted </a:t>
            </a:r>
            <a:br>
              <a:rPr lang="en-US" sz="2800">
                <a:solidFill>
                  <a:prstClr val="black"/>
                </a:solidFill>
                <a:latin typeface="Segoe UI"/>
                <a:cs typeface="Segoe UI"/>
              </a:rPr>
            </a:br>
            <a:r>
              <a:rPr lang="en-US" sz="2800">
                <a:solidFill>
                  <a:prstClr val="black"/>
                </a:solidFill>
                <a:latin typeface="Segoe UI"/>
                <a:cs typeface="Segoe UI"/>
              </a:rPr>
              <a:t>focus time during the workday</a:t>
            </a:r>
            <a:endParaRPr lang="en-US" sz="2800" b="0" i="0" u="none" strike="noStrike" kern="1200" cap="none" spc="0" normalizeH="0" baseline="0" noProof="0">
              <a:ln>
                <a:noFill/>
              </a:ln>
              <a:solidFill>
                <a:prstClr val="black"/>
              </a:solidFill>
              <a:effectLst/>
              <a:uLnTx/>
              <a:uFillTx/>
              <a:latin typeface="Segoe UI"/>
              <a:cs typeface="Segoe UI"/>
            </a:endParaRPr>
          </a:p>
        </p:txBody>
      </p:sp>
    </p:spTree>
    <p:extLst>
      <p:ext uri="{BB962C8B-B14F-4D97-AF65-F5344CB8AC3E}">
        <p14:creationId xmlns:p14="http://schemas.microsoft.com/office/powerpoint/2010/main" val="84939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300"/>
                                        <p:tgtEl>
                                          <p:spTgt spid="13"/>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74553" y="1768682"/>
            <a:ext cx="2104745"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862500" y="885052"/>
            <a:ext cx="10715716" cy="492443"/>
          </a:xfrm>
          <a:noFill/>
        </p:spPr>
        <p:txBody>
          <a:bodyPr wrap="square">
            <a:spAutoFit/>
          </a:bodyPr>
          <a:lstStyle/>
          <a:p>
            <a:pPr defTabSz="914400"/>
            <a:r>
              <a:rPr lang="en-US" dirty="0">
                <a:gradFill flip="none" rotWithShape="1">
                  <a:gsLst>
                    <a:gs pos="50000">
                      <a:srgbClr val="8661C5"/>
                    </a:gs>
                    <a:gs pos="0">
                      <a:srgbClr val="3E76D4"/>
                    </a:gs>
                    <a:gs pos="100000">
                      <a:srgbClr val="C73ECC"/>
                    </a:gs>
                  </a:gsLst>
                  <a:lin ang="2700000" scaled="1"/>
                  <a:tileRect/>
                </a:gradFill>
                <a:cs typeface="+mn-cs"/>
              </a:rPr>
              <a:t>Copilot in Outlook for Manufacturing</a:t>
            </a:r>
            <a:endParaRPr lang="en-IN" sz="3200" dirty="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6"/>
              <a:extLst>
                <a:ext uri="{FF2B5EF4-FFF2-40B4-BE49-F238E27FC236}">
                  <a16:creationId xmlns:a16="http://schemas.microsoft.com/office/drawing/2014/main" id="{8F158F4A-0557-4EB3-75DA-835959493C89}"/>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0"/>
              <a:extLst>
                <a:ext uri="{FF2B5EF4-FFF2-40B4-BE49-F238E27FC236}">
                  <a16:creationId xmlns:a16="http://schemas.microsoft.com/office/drawing/2014/main" id="{7AFF613E-BE21-4995-D34C-15C1A4248D87}"/>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12"/>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12"/>
              <a:extLst>
                <a:ext uri="{FF2B5EF4-FFF2-40B4-BE49-F238E27FC236}">
                  <a16:creationId xmlns:a16="http://schemas.microsoft.com/office/drawing/2014/main" id="{DED28364-B60D-1697-AAE8-48872073519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4"/>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4"/>
              <a:extLst>
                <a:ext uri="{FF2B5EF4-FFF2-40B4-BE49-F238E27FC236}">
                  <a16:creationId xmlns:a16="http://schemas.microsoft.com/office/drawing/2014/main" id="{709545DF-9136-0108-A8F4-56F58FCE96A4}"/>
                </a:ext>
              </a:extLst>
            </p:cNvPr>
            <p:cNvPicPr>
              <a:picLocks noChangeAspect="1"/>
            </p:cNvPicPr>
            <p:nvPr/>
          </p:nvPicPr>
          <p:blipFill>
            <a:blip r:embed="rId15"/>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6"/>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6"/>
              <a:extLst>
                <a:ext uri="{FF2B5EF4-FFF2-40B4-BE49-F238E27FC236}">
                  <a16:creationId xmlns:a16="http://schemas.microsoft.com/office/drawing/2014/main" id="{69AB0380-4C15-A6BB-9634-4CC891FA94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8"/>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8"/>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2724341" y="6815379"/>
              <a:ext cx="382586" cy="382585"/>
            </a:xfrm>
            <a:prstGeom prst="rect">
              <a:avLst/>
            </a:prstGeom>
          </p:spPr>
        </p:pic>
      </p:grpSp>
      <p:graphicFrame>
        <p:nvGraphicFramePr>
          <p:cNvPr id="2" name="Tabla 1">
            <a:extLst>
              <a:ext uri="{FF2B5EF4-FFF2-40B4-BE49-F238E27FC236}">
                <a16:creationId xmlns:a16="http://schemas.microsoft.com/office/drawing/2014/main" id="{03D3B460-5B5C-FFCE-3A34-3645A9A68756}"/>
              </a:ext>
            </a:extLst>
          </p:cNvPr>
          <p:cNvGraphicFramePr>
            <a:graphicFrameLocks noGrp="1"/>
          </p:cNvGraphicFramePr>
          <p:nvPr/>
        </p:nvGraphicFramePr>
        <p:xfrm>
          <a:off x="591025" y="1869937"/>
          <a:ext cx="11149811" cy="4422870"/>
        </p:xfrm>
        <a:graphic>
          <a:graphicData uri="http://schemas.openxmlformats.org/drawingml/2006/table">
            <a:tbl>
              <a:tblPr firstCol="1" bandRow="1">
                <a:tableStyleId>{2D5ABB26-0587-4C30-8999-92F81FD0307C}</a:tableStyleId>
              </a:tblPr>
              <a:tblGrid>
                <a:gridCol w="2183126">
                  <a:extLst>
                    <a:ext uri="{9D8B030D-6E8A-4147-A177-3AD203B41FA5}">
                      <a16:colId xmlns:a16="http://schemas.microsoft.com/office/drawing/2014/main" val="1802730532"/>
                    </a:ext>
                  </a:extLst>
                </a:gridCol>
                <a:gridCol w="8966685">
                  <a:extLst>
                    <a:ext uri="{9D8B030D-6E8A-4147-A177-3AD203B41FA5}">
                      <a16:colId xmlns:a16="http://schemas.microsoft.com/office/drawing/2014/main" val="2689948962"/>
                    </a:ext>
                  </a:extLst>
                </a:gridCol>
              </a:tblGrid>
              <a:tr h="737145">
                <a:tc>
                  <a:txBody>
                    <a:bodyPr/>
                    <a:lstStyle/>
                    <a:p>
                      <a:pPr fontAlgn="base"/>
                      <a:r>
                        <a:rPr lang="en-US" sz="1200" b="1" dirty="0">
                          <a:effectLst/>
                        </a:rPr>
                        <a:t>Edit</a:t>
                      </a:r>
                    </a:p>
                  </a:txBody>
                  <a:tcPr anchor="ctr">
                    <a:lnB w="6350" cap="flat" cmpd="sng" algn="ctr">
                      <a:solidFill>
                        <a:schemeClr val="bg1"/>
                      </a:solidFill>
                      <a:prstDash val="dash"/>
                      <a:round/>
                      <a:headEnd type="none" w="med" len="med"/>
                      <a:tailEnd type="none" w="med" len="med"/>
                    </a:lnB>
                  </a:tcPr>
                </a:tc>
                <a:tc>
                  <a:txBody>
                    <a:bodyPr/>
                    <a:lstStyle/>
                    <a:p>
                      <a:pPr fontAlgn="base"/>
                      <a:r>
                        <a:rPr lang="en-US" sz="1200" dirty="0">
                          <a:effectLst/>
                        </a:rPr>
                        <a:t>Improve an email to the supply chain by communicating the latest changes to order requirements due to production adjustments, ensuring clarity and avoiding confusion.</a:t>
                      </a:r>
                      <a:endParaRPr lang="es-ES" sz="1200" dirty="0">
                        <a:effectLst/>
                      </a:endParaRPr>
                    </a:p>
                  </a:txBody>
                  <a:tcPr anchor="ctr">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821603187"/>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Send an email asking each plant manager to provide updates on the energy efficiency initiatives implemented and the results achieved so far.</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122621249"/>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Compose an email to announce the launch of a new product, highlighting the innovations in design and manufacturing that differentiate it in the market.</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2462981859"/>
                  </a:ext>
                </a:extLst>
              </a:tr>
              <a:tr h="737145">
                <a:tc>
                  <a:txBody>
                    <a:bodyPr/>
                    <a:lstStyle/>
                    <a:p>
                      <a:pPr fontAlgn="base"/>
                      <a:r>
                        <a:rPr lang="en-US" sz="1200" b="1" dirty="0">
                          <a:effectLst/>
                        </a:rPr>
                        <a:t>Ask</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Email your research and development partners asking about advances in sustainable materials that could be applied to our production processes.</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80460708"/>
                  </a:ext>
                </a:extLst>
              </a:tr>
              <a:tr h="737145">
                <a:tc>
                  <a:txBody>
                    <a:bodyPr/>
                    <a:lstStyle/>
                    <a:p>
                      <a:pPr fontAlgn="base"/>
                      <a:r>
                        <a:rPr lang="en-US" sz="1200" b="1" dirty="0">
                          <a:effectLst/>
                        </a:rPr>
                        <a:t>Understand</a:t>
                      </a:r>
                    </a:p>
                  </a:txBody>
                  <a:tcPr anchor="ctr">
                    <a:lnT w="6350" cap="flat" cmpd="sng" algn="ctr">
                      <a:solidFill>
                        <a:schemeClr val="bg1"/>
                      </a:solidFill>
                      <a:prstDash val="dash"/>
                      <a:round/>
                      <a:headEnd type="none" w="med" len="med"/>
                      <a:tailEnd type="none" w="med" len="med"/>
                    </a:lnT>
                    <a:lnB w="6350" cap="flat" cmpd="sng" algn="ctr">
                      <a:solidFill>
                        <a:schemeClr val="bg1"/>
                      </a:solidFill>
                      <a:prstDash val="dash"/>
                      <a:round/>
                      <a:headEnd type="none" w="med" len="med"/>
                      <a:tailEnd type="none" w="med" len="med"/>
                    </a:lnB>
                  </a:tcPr>
                </a:tc>
                <a:tc>
                  <a:txBody>
                    <a:bodyPr/>
                    <a:lstStyle/>
                    <a:p>
                      <a:pPr fontAlgn="base"/>
                      <a:r>
                        <a:rPr lang="en-US" sz="1200" dirty="0">
                          <a:effectLst/>
                        </a:rPr>
                        <a:t>Email production supervisors a report on the most significant challenges faced this quarter and the solutions implemented.</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lnB w="6350" cap="flat" cmpd="sng" algn="ctr">
                      <a:solidFill>
                        <a:schemeClr val="bg1">
                          <a:lumMod val="65000"/>
                        </a:schemeClr>
                      </a:solidFill>
                      <a:prstDash val="dash"/>
                      <a:round/>
                      <a:headEnd type="none" w="med" len="med"/>
                      <a:tailEnd type="none" w="med" len="med"/>
                    </a:lnB>
                  </a:tcPr>
                </a:tc>
                <a:extLst>
                  <a:ext uri="{0D108BD9-81ED-4DB2-BD59-A6C34878D82A}">
                    <a16:rowId xmlns:a16="http://schemas.microsoft.com/office/drawing/2014/main" val="1038863900"/>
                  </a:ext>
                </a:extLst>
              </a:tr>
              <a:tr h="737145">
                <a:tc>
                  <a:txBody>
                    <a:bodyPr/>
                    <a:lstStyle/>
                    <a:p>
                      <a:pPr fontAlgn="base"/>
                      <a:r>
                        <a:rPr lang="en-US" sz="1200" b="1" dirty="0">
                          <a:effectLst/>
                        </a:rPr>
                        <a:t>Create</a:t>
                      </a:r>
                    </a:p>
                  </a:txBody>
                  <a:tcPr anchor="ctr">
                    <a:lnT w="6350" cap="flat" cmpd="sng" algn="ctr">
                      <a:solidFill>
                        <a:schemeClr val="bg1"/>
                      </a:solidFill>
                      <a:prstDash val="dash"/>
                      <a:round/>
                      <a:headEnd type="none" w="med" len="med"/>
                      <a:tailEnd type="none" w="med" len="med"/>
                    </a:lnT>
                  </a:tcPr>
                </a:tc>
                <a:tc>
                  <a:txBody>
                    <a:bodyPr/>
                    <a:lstStyle/>
                    <a:p>
                      <a:pPr fontAlgn="base"/>
                      <a:r>
                        <a:rPr lang="en-US" sz="1200" dirty="0">
                          <a:effectLst/>
                        </a:rPr>
                        <a:t>Generate an end-of-year email to the manufacturing team, thanking them for their effort and dedication and sharing key accomplishments and goals for the coming year.</a:t>
                      </a:r>
                      <a:endParaRPr lang="es-ES" sz="1200" dirty="0">
                        <a:effectLst/>
                      </a:endParaRPr>
                    </a:p>
                  </a:txBody>
                  <a:tcPr anchor="ctr">
                    <a:lnT w="6350" cap="flat" cmpd="sng" algn="ctr">
                      <a:solidFill>
                        <a:schemeClr val="bg1">
                          <a:lumMod val="65000"/>
                        </a:schemeClr>
                      </a:solidFill>
                      <a:prstDash val="dash"/>
                      <a:round/>
                      <a:headEnd type="none" w="med" len="med"/>
                      <a:tailEnd type="none" w="med" len="med"/>
                    </a:lnT>
                  </a:tcPr>
                </a:tc>
                <a:extLst>
                  <a:ext uri="{0D108BD9-81ED-4DB2-BD59-A6C34878D82A}">
                    <a16:rowId xmlns:a16="http://schemas.microsoft.com/office/drawing/2014/main" val="2212052165"/>
                  </a:ext>
                </a:extLst>
              </a:tr>
            </a:tbl>
          </a:graphicData>
        </a:graphic>
      </p:graphicFrame>
      <p:grpSp>
        <p:nvGrpSpPr>
          <p:cNvPr id="12" name="Group 30">
            <a:extLst>
              <a:ext uri="{FF2B5EF4-FFF2-40B4-BE49-F238E27FC236}">
                <a16:creationId xmlns:a16="http://schemas.microsoft.com/office/drawing/2014/main" id="{123D5FA7-AFB1-8D71-051A-AE71CA2370A4}"/>
              </a:ext>
              <a:ext uri="{C183D7F6-B498-43B3-948B-1728B52AA6E4}">
                <adec:decorative xmlns:adec="http://schemas.microsoft.com/office/drawing/2017/decorative" val="1"/>
              </a:ext>
            </a:extLst>
          </p:cNvPr>
          <p:cNvGrpSpPr/>
          <p:nvPr/>
        </p:nvGrpSpPr>
        <p:grpSpPr>
          <a:xfrm>
            <a:off x="12506707" y="2509959"/>
            <a:ext cx="534543" cy="534543"/>
            <a:chOff x="9021721" y="8381781"/>
            <a:chExt cx="534543" cy="534543"/>
          </a:xfrm>
        </p:grpSpPr>
        <p:sp>
          <p:nvSpPr>
            <p:cNvPr id="13" name="Rounded Rectangle 46">
              <a:extLst>
                <a:ext uri="{FF2B5EF4-FFF2-40B4-BE49-F238E27FC236}">
                  <a16:creationId xmlns:a16="http://schemas.microsoft.com/office/drawing/2014/main" id="{1CD3C91A-5690-FB4D-C56A-6350B9D5F298}"/>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4" name="Picture 4" descr="Microsoft PowerPoint Logo - PNG and Vector - Logo Download">
              <a:hlinkClick r:id="rId21"/>
              <a:extLst>
                <a:ext uri="{FF2B5EF4-FFF2-40B4-BE49-F238E27FC236}">
                  <a16:creationId xmlns:a16="http://schemas.microsoft.com/office/drawing/2014/main" id="{B6B9A0CA-9B30-BCB8-CC10-5978D1487FB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85684" y="800722"/>
            <a:ext cx="693723" cy="693723"/>
            <a:chOff x="12595089" y="5743274"/>
            <a:chExt cx="693723" cy="693723"/>
          </a:xfrm>
        </p:grpSpPr>
        <p:sp>
          <p:nvSpPr>
            <p:cNvPr id="18"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spTree>
    <p:extLst>
      <p:ext uri="{BB962C8B-B14F-4D97-AF65-F5344CB8AC3E}">
        <p14:creationId xmlns:p14="http://schemas.microsoft.com/office/powerpoint/2010/main" val="1644343732"/>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en-US">
                <a:gradFill flip="none" rotWithShape="1">
                  <a:gsLst>
                    <a:gs pos="50000">
                      <a:srgbClr val="8661C5"/>
                    </a:gs>
                    <a:gs pos="0">
                      <a:srgbClr val="3E76D4"/>
                    </a:gs>
                    <a:gs pos="100000">
                      <a:srgbClr val="C73ECC"/>
                    </a:gs>
                  </a:gsLst>
                  <a:lin ang="2700000" scaled="1"/>
                  <a:tileRect/>
                </a:gradFill>
                <a:cs typeface="+mn-cs"/>
              </a:rPr>
              <a:t>See how the apps work – Click on the icon for a demo</a:t>
            </a:r>
          </a:p>
        </p:txBody>
      </p:sp>
      <p:sp>
        <p:nvSpPr>
          <p:cNvPr id="83" name="Rectangle 82" descr="Microsoft Copilot logo">
            <a:extLst>
              <a:ext uri="{FF2B5EF4-FFF2-40B4-BE49-F238E27FC236}">
                <a16:creationId xmlns:a16="http://schemas.microsoft.com/office/drawing/2014/main" id="{A58A4ACD-D915-EDB7-4A99-865F5DC9F5D4}"/>
              </a:ext>
            </a:extLst>
          </p:cNvPr>
          <p:cNvSpPr/>
          <p:nvPr/>
        </p:nvSpPr>
        <p:spPr bwMode="auto">
          <a:xfrm>
            <a:off x="11603736" y="0"/>
            <a:ext cx="588263"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9" name="Group 78" descr="Microsoft PowerPoint Logo">
            <a:extLst>
              <a:ext uri="{FF2B5EF4-FFF2-40B4-BE49-F238E27FC236}">
                <a16:creationId xmlns:a16="http://schemas.microsoft.com/office/drawing/2014/main" id="{B458D7D5-8A5F-00A7-4088-2401CF918EC7}"/>
              </a:ext>
            </a:extLst>
          </p:cNvPr>
          <p:cNvGrpSpPr/>
          <p:nvPr/>
        </p:nvGrpSpPr>
        <p:grpSpPr>
          <a:xfrm>
            <a:off x="587375" y="1790700"/>
            <a:ext cx="1371600" cy="1371600"/>
            <a:chOff x="587375" y="1790700"/>
            <a:chExt cx="1371600" cy="1371600"/>
          </a:xfrm>
        </p:grpSpPr>
        <p:sp>
          <p:nvSpPr>
            <p:cNvPr id="19" name="Rounded Rectangle 46">
              <a:extLst>
                <a:ext uri="{FF2B5EF4-FFF2-40B4-BE49-F238E27FC236}">
                  <a16:creationId xmlns:a16="http://schemas.microsoft.com/office/drawing/2014/main" id="{D4FD7D69-418E-7125-3B1C-96CE2CFE4B0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Picture 2" descr="Microsoft PowerPoint Logo - PNG and Vector - Logo Download">
              <a:hlinkClick r:id="rId3"/>
              <a:extLst>
                <a:ext uri="{FF2B5EF4-FFF2-40B4-BE49-F238E27FC236}">
                  <a16:creationId xmlns:a16="http://schemas.microsoft.com/office/drawing/2014/main" id="{2D3BAF22-D01F-A396-2981-235FAD211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descr="Microsoft Teams Logo">
            <a:extLst>
              <a:ext uri="{FF2B5EF4-FFF2-40B4-BE49-F238E27FC236}">
                <a16:creationId xmlns:a16="http://schemas.microsoft.com/office/drawing/2014/main" id="{F22735C3-F204-38F1-4991-0EF42974A250}"/>
              </a:ext>
            </a:extLst>
          </p:cNvPr>
          <p:cNvGrpSpPr/>
          <p:nvPr/>
        </p:nvGrpSpPr>
        <p:grpSpPr>
          <a:xfrm>
            <a:off x="2435225" y="1790700"/>
            <a:ext cx="1371600" cy="1371600"/>
            <a:chOff x="2435225" y="1790700"/>
            <a:chExt cx="1371600" cy="1371600"/>
          </a:xfrm>
        </p:grpSpPr>
        <p:sp>
          <p:nvSpPr>
            <p:cNvPr id="22" name="Rounded Rectangle 46">
              <a:extLst>
                <a:ext uri="{FF2B5EF4-FFF2-40B4-BE49-F238E27FC236}">
                  <a16:creationId xmlns:a16="http://schemas.microsoft.com/office/drawing/2014/main" id="{8F9347E6-ACC3-728D-74D1-ED279C8255C9}"/>
                </a:ext>
              </a:extLst>
            </p:cNvPr>
            <p:cNvSpPr/>
            <p:nvPr/>
          </p:nvSpPr>
          <p:spPr bwMode="auto">
            <a:xfrm>
              <a:off x="243522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0" name="Picture 6" descr="Microsoft Teams Logo, symbol, meaning, history, PNG">
              <a:hlinkClick r:id="rId5"/>
              <a:extLst>
                <a:ext uri="{FF2B5EF4-FFF2-40B4-BE49-F238E27FC236}">
                  <a16:creationId xmlns:a16="http://schemas.microsoft.com/office/drawing/2014/main" id="{F0BA6104-711F-5620-FF40-8AEC2D2C65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11" r="19911"/>
            <a:stretch/>
          </p:blipFill>
          <p:spPr bwMode="auto">
            <a:xfrm>
              <a:off x="2660645" y="2046175"/>
              <a:ext cx="920760" cy="860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descr="Microsoft Excel Logo">
            <a:extLst>
              <a:ext uri="{FF2B5EF4-FFF2-40B4-BE49-F238E27FC236}">
                <a16:creationId xmlns:a16="http://schemas.microsoft.com/office/drawing/2014/main" id="{55D45CD8-E237-C82E-C66B-1B0DA5909269}"/>
              </a:ext>
            </a:extLst>
          </p:cNvPr>
          <p:cNvGrpSpPr/>
          <p:nvPr/>
        </p:nvGrpSpPr>
        <p:grpSpPr>
          <a:xfrm>
            <a:off x="8385175" y="1790700"/>
            <a:ext cx="1371600" cy="1371600"/>
            <a:chOff x="8385175" y="1790700"/>
            <a:chExt cx="1371600" cy="1371600"/>
          </a:xfrm>
        </p:grpSpPr>
        <p:sp>
          <p:nvSpPr>
            <p:cNvPr id="12" name="Rounded Rectangle 46">
              <a:extLst>
                <a:ext uri="{FF2B5EF4-FFF2-40B4-BE49-F238E27FC236}">
                  <a16:creationId xmlns:a16="http://schemas.microsoft.com/office/drawing/2014/main" id="{75D93D34-0A81-8F2A-26C4-192F5781BA22}"/>
                </a:ext>
              </a:extLst>
            </p:cNvPr>
            <p:cNvSpPr/>
            <p:nvPr/>
          </p:nvSpPr>
          <p:spPr bwMode="auto">
            <a:xfrm>
              <a:off x="83851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2" name="Picture 8" descr="Download Microsoft Excel Logo in SVG Vector or PNG File Format - Logo.wine">
              <a:hlinkClick r:id="rId7"/>
              <a:extLst>
                <a:ext uri="{FF2B5EF4-FFF2-40B4-BE49-F238E27FC236}">
                  <a16:creationId xmlns:a16="http://schemas.microsoft.com/office/drawing/2014/main" id="{AEB299AF-5C4D-96E3-1202-2E9C8ABBF1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44" t="12592" r="24444" b="12592"/>
            <a:stretch/>
          </p:blipFill>
          <p:spPr bwMode="auto">
            <a:xfrm>
              <a:off x="8591550" y="2008655"/>
              <a:ext cx="958850" cy="935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descr="Copilot in a loop logo">
            <a:extLst>
              <a:ext uri="{FF2B5EF4-FFF2-40B4-BE49-F238E27FC236}">
                <a16:creationId xmlns:a16="http://schemas.microsoft.com/office/drawing/2014/main" id="{FC8B1F9C-CBF2-F724-4017-A5FC4C65FAC8}"/>
              </a:ext>
              <a:ext uri="{C183D7F6-B498-43B3-948B-1728B52AA6E4}">
                <adec:decorative xmlns:adec="http://schemas.microsoft.com/office/drawing/2017/decorative" val="0"/>
              </a:ext>
            </a:extLst>
          </p:cNvPr>
          <p:cNvGrpSpPr/>
          <p:nvPr/>
        </p:nvGrpSpPr>
        <p:grpSpPr>
          <a:xfrm>
            <a:off x="10233025" y="1790700"/>
            <a:ext cx="1371600" cy="1371600"/>
            <a:chOff x="12648363" y="6739401"/>
            <a:chExt cx="534543" cy="534543"/>
          </a:xfrm>
        </p:grpSpPr>
        <p:sp>
          <p:nvSpPr>
            <p:cNvPr id="37" name="Rounded Rectangle 46">
              <a:hlinkClick r:id="rId9"/>
              <a:extLst>
                <a:ext uri="{FF2B5EF4-FFF2-40B4-BE49-F238E27FC236}">
                  <a16:creationId xmlns:a16="http://schemas.microsoft.com/office/drawing/2014/main" id="{87F4F12D-EF20-DEE9-76B4-EC33A5B0ED8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hlinkClick r:id="rId10"/>
              <a:extLst>
                <a:ext uri="{FF2B5EF4-FFF2-40B4-BE49-F238E27FC236}">
                  <a16:creationId xmlns:a16="http://schemas.microsoft.com/office/drawing/2014/main" id="{4112C742-F42A-3795-D742-4ABE44152DD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grpSp>
        <p:nvGrpSpPr>
          <p:cNvPr id="78" name="Group 77" descr="Microsoft OneNote Logo">
            <a:extLst>
              <a:ext uri="{FF2B5EF4-FFF2-40B4-BE49-F238E27FC236}">
                <a16:creationId xmlns:a16="http://schemas.microsoft.com/office/drawing/2014/main" id="{C1AF9F90-1228-7430-F9AC-E1E92F83BFB8}"/>
              </a:ext>
            </a:extLst>
          </p:cNvPr>
          <p:cNvGrpSpPr/>
          <p:nvPr/>
        </p:nvGrpSpPr>
        <p:grpSpPr>
          <a:xfrm>
            <a:off x="587375" y="3695700"/>
            <a:ext cx="1371600" cy="1371600"/>
            <a:chOff x="587375" y="3695700"/>
            <a:chExt cx="1371600" cy="1371600"/>
          </a:xfrm>
        </p:grpSpPr>
        <p:sp>
          <p:nvSpPr>
            <p:cNvPr id="28" name="Rounded Rectangle 46">
              <a:hlinkClick r:id="rId13"/>
              <a:extLst>
                <a:ext uri="{FF2B5EF4-FFF2-40B4-BE49-F238E27FC236}">
                  <a16:creationId xmlns:a16="http://schemas.microsoft.com/office/drawing/2014/main" id="{F588757D-873E-3AA9-3DED-F7EF147C910E}"/>
                </a:ext>
              </a:extLst>
            </p:cNvPr>
            <p:cNvSpPr/>
            <p:nvPr/>
          </p:nvSpPr>
          <p:spPr bwMode="auto">
            <a:xfrm>
              <a:off x="587375" y="3695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9" name="Picture 28" descr="Onenote Icon of Flat style - Available in SVG, PNG, EPS, AI &amp; Icon fonts">
              <a:hlinkClick r:id="rId14"/>
              <a:extLst>
                <a:ext uri="{FF2B5EF4-FFF2-40B4-BE49-F238E27FC236}">
                  <a16:creationId xmlns:a16="http://schemas.microsoft.com/office/drawing/2014/main" id="{D8BC736A-9BCB-E6D0-518B-02756AD583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330" y="3890656"/>
              <a:ext cx="981689" cy="981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descr="Microsoft Word Logo">
            <a:extLst>
              <a:ext uri="{FF2B5EF4-FFF2-40B4-BE49-F238E27FC236}">
                <a16:creationId xmlns:a16="http://schemas.microsoft.com/office/drawing/2014/main" id="{4546202E-E9F1-9441-72D3-BCE4E14C983F}"/>
              </a:ext>
            </a:extLst>
          </p:cNvPr>
          <p:cNvGrpSpPr/>
          <p:nvPr/>
        </p:nvGrpSpPr>
        <p:grpSpPr>
          <a:xfrm>
            <a:off x="2435225" y="3695700"/>
            <a:ext cx="1371600" cy="1371601"/>
            <a:chOff x="2435225" y="3695700"/>
            <a:chExt cx="1371600" cy="1371601"/>
          </a:xfrm>
        </p:grpSpPr>
        <p:sp>
          <p:nvSpPr>
            <p:cNvPr id="16" name="Rounded Rectangle 46">
              <a:extLst>
                <a:ext uri="{FF2B5EF4-FFF2-40B4-BE49-F238E27FC236}">
                  <a16:creationId xmlns:a16="http://schemas.microsoft.com/office/drawing/2014/main" id="{1AC74025-754C-2FFD-9338-3781CEF9B1C4}"/>
                </a:ext>
              </a:extLst>
            </p:cNvPr>
            <p:cNvSpPr/>
            <p:nvPr/>
          </p:nvSpPr>
          <p:spPr bwMode="auto">
            <a:xfrm>
              <a:off x="2435225" y="3695700"/>
              <a:ext cx="1371600" cy="1371601"/>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8" name="Picture 4" descr="Microsoft Word Logo - PNG and Vector - Logo Download">
              <a:hlinkClick r:id="rId16"/>
              <a:extLst>
                <a:ext uri="{FF2B5EF4-FFF2-40B4-BE49-F238E27FC236}">
                  <a16:creationId xmlns:a16="http://schemas.microsoft.com/office/drawing/2014/main" id="{FBC8EE9D-3B07-D387-7C60-4C661CB8E6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64391" y="3924867"/>
              <a:ext cx="913267" cy="913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descr="Microsoft Outlook logo">
            <a:extLst>
              <a:ext uri="{FF2B5EF4-FFF2-40B4-BE49-F238E27FC236}">
                <a16:creationId xmlns:a16="http://schemas.microsoft.com/office/drawing/2014/main" id="{E15CB2C5-581C-2BB4-054F-02A7F52A8863}"/>
              </a:ext>
              <a:ext uri="{C183D7F6-B498-43B3-948B-1728B52AA6E4}">
                <adec:decorative xmlns:adec="http://schemas.microsoft.com/office/drawing/2017/decorative" val="0"/>
              </a:ext>
            </a:extLst>
          </p:cNvPr>
          <p:cNvGrpSpPr/>
          <p:nvPr/>
        </p:nvGrpSpPr>
        <p:grpSpPr>
          <a:xfrm>
            <a:off x="8385175" y="3695700"/>
            <a:ext cx="1371600" cy="1371600"/>
            <a:chOff x="12716386" y="5818028"/>
            <a:chExt cx="534544" cy="534543"/>
          </a:xfrm>
        </p:grpSpPr>
        <p:sp>
          <p:nvSpPr>
            <p:cNvPr id="57" name="Rounded Rectangle 46">
              <a:hlinkClick r:id="rId18"/>
              <a:extLst>
                <a:ext uri="{FF2B5EF4-FFF2-40B4-BE49-F238E27FC236}">
                  <a16:creationId xmlns:a16="http://schemas.microsoft.com/office/drawing/2014/main" id="{25A9F2DC-7757-54FD-B8F7-B00578027A19}"/>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8" name="Graphic 57">
              <a:hlinkClick r:id="rId19"/>
              <a:extLst>
                <a:ext uri="{FF2B5EF4-FFF2-40B4-BE49-F238E27FC236}">
                  <a16:creationId xmlns:a16="http://schemas.microsoft.com/office/drawing/2014/main" id="{1D0DA7FF-0180-D6DB-D56C-EB84F264B06E}"/>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7485" t="22946" r="12587" b="20316"/>
            <a:stretch/>
          </p:blipFill>
          <p:spPr>
            <a:xfrm>
              <a:off x="12716386" y="5902453"/>
              <a:ext cx="485103" cy="393608"/>
            </a:xfrm>
            <a:prstGeom prst="rect">
              <a:avLst/>
            </a:prstGeom>
          </p:spPr>
        </p:pic>
      </p:grpSp>
      <p:grpSp>
        <p:nvGrpSpPr>
          <p:cNvPr id="77" name="Group 76" descr="Microsoft Copilot logo">
            <a:extLst>
              <a:ext uri="{FF2B5EF4-FFF2-40B4-BE49-F238E27FC236}">
                <a16:creationId xmlns:a16="http://schemas.microsoft.com/office/drawing/2014/main" id="{F7D96AE1-8F46-8EDF-CAB1-5C15D928866F}"/>
              </a:ext>
            </a:extLst>
          </p:cNvPr>
          <p:cNvGrpSpPr>
            <a:grpSpLocks/>
          </p:cNvGrpSpPr>
          <p:nvPr/>
        </p:nvGrpSpPr>
        <p:grpSpPr>
          <a:xfrm>
            <a:off x="10233025" y="3695700"/>
            <a:ext cx="1371600" cy="1371600"/>
            <a:chOff x="10233025" y="6032500"/>
            <a:chExt cx="1371600" cy="1371600"/>
          </a:xfrm>
        </p:grpSpPr>
        <p:sp>
          <p:nvSpPr>
            <p:cNvPr id="75" name="Rounded Rectangle 46">
              <a:extLst>
                <a:ext uri="{FF2B5EF4-FFF2-40B4-BE49-F238E27FC236}">
                  <a16:creationId xmlns:a16="http://schemas.microsoft.com/office/drawing/2014/main" id="{EE0D92AA-738D-A50C-6DAA-C2049E2717F5}"/>
                </a:ext>
              </a:extLst>
            </p:cNvPr>
            <p:cNvSpPr/>
            <p:nvPr/>
          </p:nvSpPr>
          <p:spPr bwMode="auto">
            <a:xfrm>
              <a:off x="10233025" y="60325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2" descr="Microsoft Copilot logo">
              <a:hlinkClick r:id="rId22"/>
              <a:extLst>
                <a:ext uri="{FF2B5EF4-FFF2-40B4-BE49-F238E27FC236}">
                  <a16:creationId xmlns:a16="http://schemas.microsoft.com/office/drawing/2014/main" id="{34494F40-8202-0FA1-A9D9-A863FDB1A9AC}"/>
                </a:ext>
              </a:extLst>
            </p:cNvPr>
            <p:cNvPicPr>
              <a:picLocks noChangeAspect="1" noChangeArrowheads="1"/>
            </p:cNvPicPr>
            <p:nvPr/>
          </p:nvPicPr>
          <p:blipFill>
            <a:blip r:embed="rId23" cstate="print">
              <a:alphaModFix/>
              <a:extLst>
                <a:ext uri="{28A0092B-C50C-407E-A947-70E740481C1C}">
                  <a14:useLocalDpi xmlns:a14="http://schemas.microsoft.com/office/drawing/2010/main" val="0"/>
                </a:ext>
              </a:extLst>
            </a:blip>
            <a:srcRect/>
            <a:stretch>
              <a:fillRect/>
            </a:stretch>
          </p:blipFill>
          <p:spPr bwMode="auto">
            <a:xfrm>
              <a:off x="10498697" y="6298172"/>
              <a:ext cx="840256" cy="84025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hlinkClick r:id="rId24"/>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4531844" y="1864844"/>
            <a:ext cx="3128313" cy="31283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B66A30C4-47CB-5D35-2FE4-38A134FBC6A3}"/>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a:extLst>
              <a:ext uri="{FF2B5EF4-FFF2-40B4-BE49-F238E27FC236}">
                <a16:creationId xmlns:a16="http://schemas.microsoft.com/office/drawing/2014/main" id="{0D4F3E5E-18F5-7EED-0DB8-B1E0856C97B9}"/>
              </a:ext>
              <a:ext uri="{C183D7F6-B498-43B3-948B-1728B52AA6E4}">
                <adec:decorative xmlns:adec="http://schemas.microsoft.com/office/drawing/2017/decorative" val="1"/>
              </a:ext>
            </a:extLst>
          </p:cNvPr>
          <p:cNvGrpSpPr/>
          <p:nvPr/>
        </p:nvGrpSpPr>
        <p:grpSpPr>
          <a:xfrm>
            <a:off x="12982047" y="1795849"/>
            <a:ext cx="534543" cy="534543"/>
            <a:chOff x="5831903" y="8381781"/>
            <a:chExt cx="534543" cy="534543"/>
          </a:xfrm>
        </p:grpSpPr>
        <p:sp>
          <p:nvSpPr>
            <p:cNvPr id="41" name="Rounded Rectangle 46">
              <a:extLst>
                <a:ext uri="{FF2B5EF4-FFF2-40B4-BE49-F238E27FC236}">
                  <a16:creationId xmlns:a16="http://schemas.microsoft.com/office/drawing/2014/main" id="{C0834DB9-7EF3-C837-C0E7-4F2579C639C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8" descr="Microsoft Excel Logo - PNG and Vector - Logo Download">
              <a:hlinkClick r:id="rId26"/>
              <a:extLst>
                <a:ext uri="{FF2B5EF4-FFF2-40B4-BE49-F238E27FC236}">
                  <a16:creationId xmlns:a16="http://schemas.microsoft.com/office/drawing/2014/main" id="{9DA114F7-B70D-9869-DBDE-98BDE5F03CD5}"/>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812E39D-5DF1-3A00-C879-45C1CE42908C}"/>
              </a:ext>
              <a:ext uri="{C183D7F6-B498-43B3-948B-1728B52AA6E4}">
                <adec:decorative xmlns:adec="http://schemas.microsoft.com/office/drawing/2017/decorative" val="1"/>
              </a:ext>
            </a:extLst>
          </p:cNvPr>
          <p:cNvGrpSpPr/>
          <p:nvPr/>
        </p:nvGrpSpPr>
        <p:grpSpPr>
          <a:xfrm>
            <a:off x="12383491" y="1795849"/>
            <a:ext cx="534543" cy="534543"/>
            <a:chOff x="1047176" y="8381781"/>
            <a:chExt cx="534543" cy="534543"/>
          </a:xfrm>
        </p:grpSpPr>
        <p:sp>
          <p:nvSpPr>
            <p:cNvPr id="44" name="server_2" title="Icon of a server with a padlock in the lower right corner">
              <a:extLst>
                <a:ext uri="{FF2B5EF4-FFF2-40B4-BE49-F238E27FC236}">
                  <a16:creationId xmlns:a16="http://schemas.microsoft.com/office/drawing/2014/main" id="{D66F0E09-3026-514B-2065-D58F7C488E1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ounded Rectangle 46">
              <a:extLst>
                <a:ext uri="{FF2B5EF4-FFF2-40B4-BE49-F238E27FC236}">
                  <a16:creationId xmlns:a16="http://schemas.microsoft.com/office/drawing/2014/main" id="{861A7D8B-99ED-ECDC-DED7-A87C61B0390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6" name="Picture 10" descr="Microsoft Word Logo - PNG and Vector - Logo Download">
              <a:hlinkClick r:id="rId28"/>
              <a:extLst>
                <a:ext uri="{FF2B5EF4-FFF2-40B4-BE49-F238E27FC236}">
                  <a16:creationId xmlns:a16="http://schemas.microsoft.com/office/drawing/2014/main" id="{96EB53EA-4801-BA2C-DEC3-201F774EBF98}"/>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65956FF8-83D3-7704-4278-AB3369EBD631}"/>
              </a:ext>
              <a:ext uri="{C183D7F6-B498-43B3-948B-1728B52AA6E4}">
                <adec:decorative xmlns:adec="http://schemas.microsoft.com/office/drawing/2017/decorative" val="1"/>
              </a:ext>
            </a:extLst>
          </p:cNvPr>
          <p:cNvGrpSpPr/>
          <p:nvPr/>
        </p:nvGrpSpPr>
        <p:grpSpPr>
          <a:xfrm>
            <a:off x="12383491" y="2375761"/>
            <a:ext cx="534543" cy="534543"/>
            <a:chOff x="9021721" y="8381781"/>
            <a:chExt cx="534543" cy="534543"/>
          </a:xfrm>
        </p:grpSpPr>
        <p:sp>
          <p:nvSpPr>
            <p:cNvPr id="48" name="Rounded Rectangle 46">
              <a:extLst>
                <a:ext uri="{FF2B5EF4-FFF2-40B4-BE49-F238E27FC236}">
                  <a16:creationId xmlns:a16="http://schemas.microsoft.com/office/drawing/2014/main" id="{C4B95A4D-46C4-19EB-58D2-52119A2417E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4" descr="Microsoft PowerPoint Logo - PNG and Vector - Logo Download">
              <a:hlinkClick r:id="rId30"/>
              <a:extLst>
                <a:ext uri="{FF2B5EF4-FFF2-40B4-BE49-F238E27FC236}">
                  <a16:creationId xmlns:a16="http://schemas.microsoft.com/office/drawing/2014/main" id="{CDB6A7F8-CEF8-9C8D-4BEA-AC494356EB0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5CCE246-2E1E-64F0-6166-29C7717EF69D}"/>
              </a:ext>
              <a:ext uri="{C183D7F6-B498-43B3-948B-1728B52AA6E4}">
                <adec:decorative xmlns:adec="http://schemas.microsoft.com/office/drawing/2017/decorative" val="1"/>
              </a:ext>
            </a:extLst>
          </p:cNvPr>
          <p:cNvGrpSpPr/>
          <p:nvPr/>
        </p:nvGrpSpPr>
        <p:grpSpPr>
          <a:xfrm>
            <a:off x="12982047" y="2375761"/>
            <a:ext cx="534543" cy="534543"/>
            <a:chOff x="4236994" y="8381781"/>
            <a:chExt cx="534543" cy="534543"/>
          </a:xfrm>
        </p:grpSpPr>
        <p:sp>
          <p:nvSpPr>
            <p:cNvPr id="51" name="Rounded Rectangle 46">
              <a:extLst>
                <a:ext uri="{FF2B5EF4-FFF2-40B4-BE49-F238E27FC236}">
                  <a16:creationId xmlns:a16="http://schemas.microsoft.com/office/drawing/2014/main" id="{58DDCF84-6386-FD71-B72E-6B010A2F619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6" descr="Microsoft Teams Logo, symbol, meaning, history, PNG">
              <a:hlinkClick r:id="rId32"/>
              <a:extLst>
                <a:ext uri="{FF2B5EF4-FFF2-40B4-BE49-F238E27FC236}">
                  <a16:creationId xmlns:a16="http://schemas.microsoft.com/office/drawing/2014/main" id="{CBDB1401-4230-6A05-DBE4-16F7340AC799}"/>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2D85E88A-4EA7-B078-2C7D-B88D88C6F223}"/>
              </a:ext>
              <a:ext uri="{C183D7F6-B498-43B3-948B-1728B52AA6E4}">
                <adec:decorative xmlns:adec="http://schemas.microsoft.com/office/drawing/2017/decorative" val="1"/>
              </a:ext>
            </a:extLst>
          </p:cNvPr>
          <p:cNvGrpSpPr/>
          <p:nvPr/>
        </p:nvGrpSpPr>
        <p:grpSpPr>
          <a:xfrm>
            <a:off x="12383491" y="4637792"/>
            <a:ext cx="534543" cy="534543"/>
            <a:chOff x="10616632" y="8381781"/>
            <a:chExt cx="534543" cy="534543"/>
          </a:xfrm>
        </p:grpSpPr>
        <p:sp>
          <p:nvSpPr>
            <p:cNvPr id="54" name="Rounded Rectangle 46">
              <a:extLst>
                <a:ext uri="{FF2B5EF4-FFF2-40B4-BE49-F238E27FC236}">
                  <a16:creationId xmlns:a16="http://schemas.microsoft.com/office/drawing/2014/main" id="{7729182D-2C2A-CAA4-DBFF-B48D59D20F40}"/>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2" descr="Zip Co logo SVG free download, id: 101874 - Brandlogos.net">
              <a:hlinkClick r:id="rId34"/>
              <a:extLst>
                <a:ext uri="{FF2B5EF4-FFF2-40B4-BE49-F238E27FC236}">
                  <a16:creationId xmlns:a16="http://schemas.microsoft.com/office/drawing/2014/main" id="{8D7B056E-FED3-067A-D99F-A636DA9F173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681BAEDB-384F-D3BA-D5EF-E23C13ADDB18}"/>
              </a:ext>
              <a:ext uri="{C183D7F6-B498-43B3-948B-1728B52AA6E4}">
                <adec:decorative xmlns:adec="http://schemas.microsoft.com/office/drawing/2017/decorative" val="1"/>
              </a:ext>
            </a:extLst>
          </p:cNvPr>
          <p:cNvGrpSpPr/>
          <p:nvPr/>
        </p:nvGrpSpPr>
        <p:grpSpPr>
          <a:xfrm>
            <a:off x="12982047" y="2949036"/>
            <a:ext cx="534543" cy="534543"/>
            <a:chOff x="12597814" y="5340801"/>
            <a:chExt cx="534543" cy="534543"/>
          </a:xfrm>
        </p:grpSpPr>
        <p:sp>
          <p:nvSpPr>
            <p:cNvPr id="60" name="Rounded Rectangle 46">
              <a:hlinkClick r:id="rId13"/>
              <a:extLst>
                <a:ext uri="{FF2B5EF4-FFF2-40B4-BE49-F238E27FC236}">
                  <a16:creationId xmlns:a16="http://schemas.microsoft.com/office/drawing/2014/main" id="{245828F0-4A71-48F8-5782-A4412D3141B7}"/>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60" descr="Onenote Icon of Flat style - Available in SVG, PNG, EPS, AI &amp; Icon fonts">
              <a:hlinkClick r:id="rId13"/>
              <a:extLst>
                <a:ext uri="{FF2B5EF4-FFF2-40B4-BE49-F238E27FC236}">
                  <a16:creationId xmlns:a16="http://schemas.microsoft.com/office/drawing/2014/main" id="{61397B81-94EA-BE99-3AC6-B4512623069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2C8CEA1-84CE-357D-1DB3-3F4869BEFCBF}"/>
              </a:ext>
              <a:ext uri="{C183D7F6-B498-43B3-948B-1728B52AA6E4}">
                <adec:decorative xmlns:adec="http://schemas.microsoft.com/office/drawing/2017/decorative" val="1"/>
              </a:ext>
            </a:extLst>
          </p:cNvPr>
          <p:cNvGrpSpPr/>
          <p:nvPr/>
        </p:nvGrpSpPr>
        <p:grpSpPr>
          <a:xfrm>
            <a:off x="12982047" y="4637792"/>
            <a:ext cx="534543" cy="534543"/>
            <a:chOff x="12778532" y="5665565"/>
            <a:chExt cx="534543" cy="534543"/>
          </a:xfrm>
        </p:grpSpPr>
        <p:sp>
          <p:nvSpPr>
            <p:cNvPr id="63" name="Rounded Rectangle 46">
              <a:hlinkClick r:id="rId37"/>
              <a:extLst>
                <a:ext uri="{FF2B5EF4-FFF2-40B4-BE49-F238E27FC236}">
                  <a16:creationId xmlns:a16="http://schemas.microsoft.com/office/drawing/2014/main" id="{1ABABEB4-5A05-376D-4B3A-B2F4C4466ABB}"/>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4" name="Picture 63" descr="A picture containing graphics, logo, symbol, electric blue&#10;&#10;Description automatically generated">
              <a:hlinkClick r:id="rId37"/>
              <a:extLst>
                <a:ext uri="{FF2B5EF4-FFF2-40B4-BE49-F238E27FC236}">
                  <a16:creationId xmlns:a16="http://schemas.microsoft.com/office/drawing/2014/main" id="{32133CE5-EC98-0B21-86E1-1B17C8D4533E}"/>
                </a:ext>
              </a:extLst>
            </p:cNvPr>
            <p:cNvPicPr>
              <a:picLocks noChangeAspect="1"/>
            </p:cNvPicPr>
            <p:nvPr/>
          </p:nvPicPr>
          <p:blipFill>
            <a:blip r:embed="rId38"/>
            <a:stretch>
              <a:fillRect/>
            </a:stretch>
          </p:blipFill>
          <p:spPr>
            <a:xfrm>
              <a:off x="12870088" y="5768479"/>
              <a:ext cx="382583" cy="371252"/>
            </a:xfrm>
            <a:prstGeom prst="rect">
              <a:avLst/>
            </a:prstGeom>
          </p:spPr>
        </p:pic>
      </p:grpSp>
      <p:grpSp>
        <p:nvGrpSpPr>
          <p:cNvPr id="65" name="Group 64">
            <a:extLst>
              <a:ext uri="{FF2B5EF4-FFF2-40B4-BE49-F238E27FC236}">
                <a16:creationId xmlns:a16="http://schemas.microsoft.com/office/drawing/2014/main" id="{8B81C9EB-2E3B-B114-C6A3-2F6788757FC5}"/>
              </a:ext>
              <a:ext uri="{C183D7F6-B498-43B3-948B-1728B52AA6E4}">
                <adec:decorative xmlns:adec="http://schemas.microsoft.com/office/drawing/2017/decorative" val="1"/>
              </a:ext>
            </a:extLst>
          </p:cNvPr>
          <p:cNvGrpSpPr/>
          <p:nvPr/>
        </p:nvGrpSpPr>
        <p:grpSpPr>
          <a:xfrm>
            <a:off x="12383491" y="3766904"/>
            <a:ext cx="534543" cy="534543"/>
            <a:chOff x="12498914" y="5650593"/>
            <a:chExt cx="534543" cy="534543"/>
          </a:xfrm>
        </p:grpSpPr>
        <p:sp>
          <p:nvSpPr>
            <p:cNvPr id="66" name="Rounded Rectangle 46">
              <a:hlinkClick r:id="rId39"/>
              <a:extLst>
                <a:ext uri="{FF2B5EF4-FFF2-40B4-BE49-F238E27FC236}">
                  <a16:creationId xmlns:a16="http://schemas.microsoft.com/office/drawing/2014/main" id="{B6FB2178-CE7F-2BFF-2541-B215F24DE2FE}"/>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66" descr="Whiteboard icon in Windows 11 Color Style">
              <a:hlinkClick r:id="rId39"/>
              <a:extLst>
                <a:ext uri="{FF2B5EF4-FFF2-40B4-BE49-F238E27FC236}">
                  <a16:creationId xmlns:a16="http://schemas.microsoft.com/office/drawing/2014/main" id="{7ACD66B2-BCB9-7CAB-5FB4-D88F36A55CB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4E2C0D56-87C7-0992-FEAA-EAA447B51446}"/>
              </a:ext>
              <a:ext uri="{C183D7F6-B498-43B3-948B-1728B52AA6E4}">
                <adec:decorative xmlns:adec="http://schemas.microsoft.com/office/drawing/2017/decorative" val="1"/>
              </a:ext>
            </a:extLst>
          </p:cNvPr>
          <p:cNvGrpSpPr/>
          <p:nvPr/>
        </p:nvGrpSpPr>
        <p:grpSpPr>
          <a:xfrm>
            <a:off x="12982047" y="3766904"/>
            <a:ext cx="534543" cy="534543"/>
            <a:chOff x="12648363" y="6739401"/>
            <a:chExt cx="534543" cy="534543"/>
          </a:xfrm>
        </p:grpSpPr>
        <p:sp>
          <p:nvSpPr>
            <p:cNvPr id="69" name="Rounded Rectangle 46">
              <a:hlinkClick r:id="rId10"/>
              <a:extLst>
                <a:ext uri="{FF2B5EF4-FFF2-40B4-BE49-F238E27FC236}">
                  <a16:creationId xmlns:a16="http://schemas.microsoft.com/office/drawing/2014/main" id="{4A664113-0E6B-BCEA-5314-98395A21816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0" name="Graphic 69">
              <a:hlinkClick r:id="rId10"/>
              <a:extLst>
                <a:ext uri="{FF2B5EF4-FFF2-40B4-BE49-F238E27FC236}">
                  <a16:creationId xmlns:a16="http://schemas.microsoft.com/office/drawing/2014/main" id="{7C14B79D-2B44-BDB3-627E-D2EA6374E62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24390409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FCB8F751-8F85-0823-607D-359585114A3E}"/>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BE4FE54-2FCA-DA31-F025-85F08BAB14E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15">
            <a:extLst>
              <a:ext uri="{FF2B5EF4-FFF2-40B4-BE49-F238E27FC236}">
                <a16:creationId xmlns:a16="http://schemas.microsoft.com/office/drawing/2014/main" id="{9208DB79-751A-2C64-A715-161C5173237A}"/>
              </a:ext>
              <a:ext uri="{C183D7F6-B498-43B3-948B-1728B52AA6E4}">
                <adec:decorative xmlns:adec="http://schemas.microsoft.com/office/drawing/2017/decorative" val="1"/>
              </a:ext>
            </a:extLst>
          </p:cNvPr>
          <p:cNvSpPr/>
          <p:nvPr/>
        </p:nvSpPr>
        <p:spPr>
          <a:xfrm>
            <a:off x="5481052" y="3556984"/>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vert="horz" wrap="square" lIns="0" tIns="0" rIns="0" bIns="0" rtlCol="0" anchor="t">
            <a:normAutofit/>
          </a:bodyPr>
          <a:lstStyle/>
          <a:p>
            <a:pPr defTabSz="914400"/>
            <a:r>
              <a:rPr lang="en-US">
                <a:gradFill flip="none" rotWithShape="1">
                  <a:gsLst>
                    <a:gs pos="50000">
                      <a:srgbClr val="8661C5"/>
                    </a:gs>
                    <a:gs pos="0">
                      <a:srgbClr val="3E76D4"/>
                    </a:gs>
                    <a:gs pos="100000">
                      <a:srgbClr val="C73ECC"/>
                    </a:gs>
                  </a:gsLst>
                  <a:lin ang="2700000" scaled="1"/>
                  <a:tileRect/>
                </a:gradFill>
                <a:cs typeface="+mn-cs"/>
              </a:rPr>
              <a:t>Learn how to prompt Copilot</a:t>
            </a:r>
          </a:p>
        </p:txBody>
      </p:sp>
      <p:pic>
        <p:nvPicPr>
          <p:cNvPr id="5" name="Picture 2" descr="Microsoft Copilot logo">
            <a:extLst>
              <a:ext uri="{FF2B5EF4-FFF2-40B4-BE49-F238E27FC236}">
                <a16:creationId xmlns:a16="http://schemas.microsoft.com/office/drawing/2014/main" id="{0089A48B-847C-8524-84AE-BBCB68BBB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DD3200-71DB-504E-65AA-F98178A7F53C}"/>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1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Prompting Copilot is the process of giving instructions or asking questions to Copilot in natural language. You can prompt Copilot by typing your request in the Copilot window. To prompt Copilot effectively, follow the below best practices: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Use the default prompts provided in the menu for </a:t>
            </a:r>
            <a:b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br>
            <a: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better results:</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These prompts have been designed to provide clear instruction for Copilot to follow. You can then add more details as required.</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Use clear and specific language:</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This helps Copilot understand your request and provide a more accurate response. For example, instead of asking “How do I write a good email?”, you can ask “How do I write a formal email requesting a meeting with a client.</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Provide as much context as possible:</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The more information you provide, the better Copilot can tailor its response to your needs. For example, you can provide the purpose, audience, tone, and format of your document, as well as any relevant details or examples. You can also attach or link any existing documents or sources that you want Copilot to refer to. </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1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Review the Prompt guidance and Prompt elements for more information on how to use prompts effectively:</a:t>
            </a:r>
          </a:p>
          <a:p>
            <a:pPr marL="0" marR="0" lvl="0" indent="0" algn="l" defTabSz="932472" rtl="0" eaLnBrk="1" fontAlgn="base" latinLnBrk="0" hangingPunct="1">
              <a:lnSpc>
                <a:spcPct val="100000"/>
              </a:lnSpc>
              <a:spcBef>
                <a:spcPts val="400"/>
              </a:spcBef>
              <a:spcAft>
                <a:spcPts val="0"/>
              </a:spcAft>
              <a:buClrTx/>
              <a:buSzTx/>
              <a:buFontTx/>
              <a:buNone/>
              <a:tabLst/>
              <a:defRPr/>
            </a:pPr>
            <a:r>
              <a:rPr kumimoji="0" lang="en-US" sz="10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a:rPr>
              <a:t>You can access infographic capabilities by clicking on the Help icon in the Copilot window. This infographic explains the components and structure of a good prompt, as well as tips and examples.</a:t>
            </a:r>
          </a:p>
        </p:txBody>
      </p:sp>
      <p:sp>
        <p:nvSpPr>
          <p:cNvPr id="3" name="TextBox 2">
            <a:extLst>
              <a:ext uri="{FF2B5EF4-FFF2-40B4-BE49-F238E27FC236}">
                <a16:creationId xmlns:a16="http://schemas.microsoft.com/office/drawing/2014/main" id="{537C7B7F-250F-9CA1-2341-5EC5D2FA54BC}"/>
              </a:ext>
            </a:extLst>
          </p:cNvPr>
          <p:cNvSpPr txBox="1"/>
          <p:nvPr/>
        </p:nvSpPr>
        <p:spPr>
          <a:xfrm>
            <a:off x="5605051" y="1880433"/>
            <a:ext cx="4891500"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Semibold"/>
                <a:ea typeface="+mn-ea"/>
                <a:cs typeface="+mn-cs"/>
              </a:rPr>
              <a:t>If you are writing a prompt, it’s important to focus on some of the key elements below to get the best response from Copilot.</a:t>
            </a:r>
          </a:p>
        </p:txBody>
      </p:sp>
      <p:sp>
        <p:nvSpPr>
          <p:cNvPr id="15" name="Rounded Rectangle 25">
            <a:extLst>
              <a:ext uri="{FF2B5EF4-FFF2-40B4-BE49-F238E27FC236}">
                <a16:creationId xmlns:a16="http://schemas.microsoft.com/office/drawing/2014/main" id="{0FA7E97C-17B0-9325-9DC4-E31A71352B37}"/>
              </a:ext>
            </a:extLst>
          </p:cNvPr>
          <p:cNvSpPr/>
          <p:nvPr/>
        </p:nvSpPr>
        <p:spPr bwMode="auto">
          <a:xfrm>
            <a:off x="5705334" y="2460692"/>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21" name="TextBox 8">
            <a:extLst>
              <a:ext uri="{FF2B5EF4-FFF2-40B4-BE49-F238E27FC236}">
                <a16:creationId xmlns:a16="http://schemas.microsoft.com/office/drawing/2014/main" id="{62B98579-ADCB-A3C0-D0AD-4F96A66CEE77}"/>
              </a:ext>
            </a:extLst>
          </p:cNvPr>
          <p:cNvSpPr txBox="1"/>
          <p:nvPr/>
        </p:nvSpPr>
        <p:spPr>
          <a:xfrm>
            <a:off x="5953038" y="2835703"/>
            <a:ext cx="1506739"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grpSp>
        <p:nvGrpSpPr>
          <p:cNvPr id="38" name="Group 37" descr="Arrow pointing to Generate 3-5 bullet points">
            <a:extLst>
              <a:ext uri="{FF2B5EF4-FFF2-40B4-BE49-F238E27FC236}">
                <a16:creationId xmlns:a16="http://schemas.microsoft.com/office/drawing/2014/main" id="{358A5190-F838-8FEB-2972-F2DA1B2CEA96}"/>
              </a:ext>
              <a:ext uri="{C183D7F6-B498-43B3-948B-1728B52AA6E4}">
                <adec:decorative xmlns:adec="http://schemas.microsoft.com/office/drawing/2017/decorative" val="0"/>
              </a:ext>
            </a:extLst>
          </p:cNvPr>
          <p:cNvGrpSpPr/>
          <p:nvPr/>
        </p:nvGrpSpPr>
        <p:grpSpPr>
          <a:xfrm>
            <a:off x="5832703" y="2768590"/>
            <a:ext cx="1417807" cy="905687"/>
            <a:chOff x="3771385" y="5402085"/>
            <a:chExt cx="1671567" cy="992704"/>
          </a:xfrm>
        </p:grpSpPr>
        <p:sp>
          <p:nvSpPr>
            <p:cNvPr id="39" name="Arc 38">
              <a:extLst>
                <a:ext uri="{FF2B5EF4-FFF2-40B4-BE49-F238E27FC236}">
                  <a16:creationId xmlns:a16="http://schemas.microsoft.com/office/drawing/2014/main" id="{60B31868-8262-6092-6A94-B3AECE96E700}"/>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A54B85F1-9EDE-C4F8-5B72-A05A380A83E6}"/>
                </a:ext>
              </a:extLst>
            </p:cNvPr>
            <p:cNvCxnSpPr>
              <a:cxnSpLocks/>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BB5596-B29F-4202-9800-62448B070CD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54C38C6-21E3-C859-2325-2C02BBE51AE2}"/>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C4D7860-0A03-2EF4-52C0-65E1956AFFF5}"/>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6" name="Rounded Rectangle 26">
            <a:extLst>
              <a:ext uri="{FF2B5EF4-FFF2-40B4-BE49-F238E27FC236}">
                <a16:creationId xmlns:a16="http://schemas.microsoft.com/office/drawing/2014/main" id="{8DB58604-2788-CBB0-A54C-66157059746F}"/>
              </a:ext>
            </a:extLst>
          </p:cNvPr>
          <p:cNvSpPr/>
          <p:nvPr/>
        </p:nvSpPr>
        <p:spPr bwMode="auto">
          <a:xfrm>
            <a:off x="8388826" y="2460692"/>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Context</a:t>
            </a:r>
          </a:p>
        </p:txBody>
      </p:sp>
      <p:sp>
        <p:nvSpPr>
          <p:cNvPr id="22" name="TextBox 9">
            <a:extLst>
              <a:ext uri="{FF2B5EF4-FFF2-40B4-BE49-F238E27FC236}">
                <a16:creationId xmlns:a16="http://schemas.microsoft.com/office/drawing/2014/main" id="{95AA62DF-A497-7DE2-BF1A-64D528E69196}"/>
              </a:ext>
            </a:extLst>
          </p:cNvPr>
          <p:cNvSpPr txBox="1"/>
          <p:nvPr/>
        </p:nvSpPr>
        <p:spPr>
          <a:xfrm>
            <a:off x="8599768" y="2835703"/>
            <a:ext cx="1280966"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00" b="0" i="0" u="none" strike="noStrike" kern="1200" cap="none" spc="0" normalizeH="0" baseline="0" noProof="0">
                <a:ln>
                  <a:noFill/>
                </a:ln>
                <a:solidFill>
                  <a:prstClr val="black"/>
                </a:solidFill>
                <a:effectLst/>
                <a:uLnTx/>
                <a:uFillTx/>
                <a:latin typeface="Segoe UI"/>
                <a:ea typeface="+mn-ea"/>
                <a:cs typeface="Segoe UI"/>
              </a:rPr>
              <a:t> is involved?</a:t>
            </a:r>
          </a:p>
        </p:txBody>
      </p:sp>
      <p:grpSp>
        <p:nvGrpSpPr>
          <p:cNvPr id="30" name="Group 29" descr="Arrow pointing to prepare me for a meeting with Client X to discuss their “Phase 3+”brand campaign">
            <a:extLst>
              <a:ext uri="{FF2B5EF4-FFF2-40B4-BE49-F238E27FC236}">
                <a16:creationId xmlns:a16="http://schemas.microsoft.com/office/drawing/2014/main" id="{3148881A-BA91-4F53-6CB1-60AE2F940406}"/>
              </a:ext>
              <a:ext uri="{C183D7F6-B498-43B3-948B-1728B52AA6E4}">
                <adec:decorative xmlns:adec="http://schemas.microsoft.com/office/drawing/2017/decorative" val="0"/>
              </a:ext>
            </a:extLst>
          </p:cNvPr>
          <p:cNvGrpSpPr/>
          <p:nvPr/>
        </p:nvGrpSpPr>
        <p:grpSpPr>
          <a:xfrm>
            <a:off x="8473396" y="2768589"/>
            <a:ext cx="1417807" cy="905687"/>
            <a:chOff x="3771385" y="5402085"/>
            <a:chExt cx="1671567" cy="992704"/>
          </a:xfrm>
        </p:grpSpPr>
        <p:sp>
          <p:nvSpPr>
            <p:cNvPr id="31" name="Arc 30">
              <a:extLst>
                <a:ext uri="{FF2B5EF4-FFF2-40B4-BE49-F238E27FC236}">
                  <a16:creationId xmlns:a16="http://schemas.microsoft.com/office/drawing/2014/main" id="{F77C1882-BD58-A367-7018-1C8177D1E7A7}"/>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407FBAD7-BA14-2010-BB6C-7BF80FED146F}"/>
                </a:ext>
              </a:extLst>
            </p:cNvPr>
            <p:cNvCxnSpPr>
              <a:cxnSpLocks/>
              <a:stCxn id="62" idx="2"/>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85163-11BF-0382-994F-CB5025593FEE}"/>
                </a:ext>
              </a:extLst>
            </p:cNvPr>
            <p:cNvCxnSpPr>
              <a:cxnSpLocks/>
              <a:stCxn id="62" idx="0"/>
              <a:endCxn id="65" idx="0"/>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46BCC526-6ED0-DDEF-2B40-EB82A0C4F0FB}"/>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Connector 34">
              <a:extLst>
                <a:ext uri="{FF2B5EF4-FFF2-40B4-BE49-F238E27FC236}">
                  <a16:creationId xmlns:a16="http://schemas.microsoft.com/office/drawing/2014/main" id="{476DC34A-D422-4553-4BD8-7C1B54C31297}"/>
                </a:ext>
              </a:extLst>
            </p:cNvPr>
            <p:cNvCxnSpPr>
              <a:cxnSpLocks/>
              <a:endCxn id="65" idx="2"/>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3" name="TextBox 1">
            <a:extLst>
              <a:ext uri="{FF2B5EF4-FFF2-40B4-BE49-F238E27FC236}">
                <a16:creationId xmlns:a16="http://schemas.microsoft.com/office/drawing/2014/main" id="{E36B9F5A-3AD8-F2B5-D0FC-235B619DF9FE}"/>
              </a:ext>
            </a:extLst>
          </p:cNvPr>
          <p:cNvSpPr txBox="1"/>
          <p:nvPr/>
        </p:nvSpPr>
        <p:spPr>
          <a:xfrm>
            <a:off x="5629134" y="3738579"/>
            <a:ext cx="5464024" cy="1077218"/>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Segoe UI Semibold" panose="020B0502040204020203" pitchFamily="34" charset="0"/>
              </a:rPr>
              <a:t>Generate 3-5 bullet points </a:t>
            </a:r>
            <a:r>
              <a:rPr kumimoji="0" lang="en-US" sz="16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to prepare me for a meeting with Client X to discuss their “Phase 3+” brand campaign. </a:t>
            </a:r>
            <a:r>
              <a:rPr kumimoji="0" lang="en-US" sz="16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Focus on Email and Teams chats since June. </a:t>
            </a:r>
            <a:r>
              <a:rPr kumimoji="0" lang="en-US" sz="16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Please use simple language so I can get up to speed quickly.</a:t>
            </a:r>
          </a:p>
        </p:txBody>
      </p:sp>
      <p:grpSp>
        <p:nvGrpSpPr>
          <p:cNvPr id="44" name="Group 43" descr="Arrow pointing to Focus on Email and Teams chats since June">
            <a:extLst>
              <a:ext uri="{FF2B5EF4-FFF2-40B4-BE49-F238E27FC236}">
                <a16:creationId xmlns:a16="http://schemas.microsoft.com/office/drawing/2014/main" id="{DA287CD2-13F8-863C-819F-28A38A105E51}"/>
              </a:ext>
              <a:ext uri="{C183D7F6-B498-43B3-948B-1728B52AA6E4}">
                <adec:decorative xmlns:adec="http://schemas.microsoft.com/office/drawing/2017/decorative" val="0"/>
              </a:ext>
            </a:extLst>
          </p:cNvPr>
          <p:cNvGrpSpPr/>
          <p:nvPr/>
        </p:nvGrpSpPr>
        <p:grpSpPr>
          <a:xfrm>
            <a:off x="5317233" y="4413277"/>
            <a:ext cx="521483" cy="1274579"/>
            <a:chOff x="506362" y="6773643"/>
            <a:chExt cx="614816" cy="1678387"/>
          </a:xfrm>
        </p:grpSpPr>
        <p:sp>
          <p:nvSpPr>
            <p:cNvPr id="45" name="Arc 44">
              <a:extLst>
                <a:ext uri="{FF2B5EF4-FFF2-40B4-BE49-F238E27FC236}">
                  <a16:creationId xmlns:a16="http://schemas.microsoft.com/office/drawing/2014/main" id="{4D48E89E-55B5-85A3-8266-1A9F6AACC554}"/>
                </a:ext>
              </a:extLst>
            </p:cNvPr>
            <p:cNvSpPr/>
            <p:nvPr/>
          </p:nvSpPr>
          <p:spPr>
            <a:xfrm flipH="1" flipV="1">
              <a:off x="506363" y="762496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536BF600-7792-0D9A-C310-4D761FA0F109}"/>
                </a:ext>
              </a:extLst>
            </p:cNvPr>
            <p:cNvCxnSpPr>
              <a:cxnSpLocks/>
            </p:cNvCxnSpPr>
            <p:nvPr/>
          </p:nvCxnSpPr>
          <p:spPr>
            <a:xfrm flipH="1" flipV="1">
              <a:off x="506415" y="692868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17FCD9-D2A7-065B-7089-39680EAA7E8B}"/>
                </a:ext>
              </a:extLst>
            </p:cNvPr>
            <p:cNvCxnSpPr>
              <a:cxnSpLocks/>
            </p:cNvCxnSpPr>
            <p:nvPr/>
          </p:nvCxnSpPr>
          <p:spPr>
            <a:xfrm>
              <a:off x="676528" y="794463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E50DE6C9-3832-9D69-39FC-A68FAEA7A7DC}"/>
                </a:ext>
              </a:extLst>
            </p:cNvPr>
            <p:cNvSpPr/>
            <p:nvPr/>
          </p:nvSpPr>
          <p:spPr>
            <a:xfrm rot="10800000" flipH="1" flipV="1">
              <a:off x="802930" y="794463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320DA270-698D-B52C-95B5-776A93A0B9C7}"/>
                </a:ext>
              </a:extLst>
            </p:cNvPr>
            <p:cNvCxnSpPr>
              <a:cxnSpLocks/>
            </p:cNvCxnSpPr>
            <p:nvPr/>
          </p:nvCxnSpPr>
          <p:spPr>
            <a:xfrm flipV="1">
              <a:off x="1121178" y="809808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C18A1B-2501-CC6B-BCDD-BD70B5B2E744}"/>
                </a:ext>
              </a:extLst>
            </p:cNvPr>
            <p:cNvCxnSpPr>
              <a:cxnSpLocks/>
            </p:cNvCxnSpPr>
            <p:nvPr/>
          </p:nvCxnSpPr>
          <p:spPr>
            <a:xfrm flipV="1">
              <a:off x="637692" y="677364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855E95DA-1190-C861-4CD3-F93E80E1B010}"/>
                </a:ext>
              </a:extLst>
            </p:cNvPr>
            <p:cNvSpPr/>
            <p:nvPr/>
          </p:nvSpPr>
          <p:spPr>
            <a:xfrm rot="5400000" flipH="1" flipV="1">
              <a:off x="507438" y="677256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0" name="TextBox 7">
            <a:extLst>
              <a:ext uri="{FF2B5EF4-FFF2-40B4-BE49-F238E27FC236}">
                <a16:creationId xmlns:a16="http://schemas.microsoft.com/office/drawing/2014/main" id="{CF510400-0839-84C5-CCCE-0CFF7164950B}"/>
              </a:ext>
            </a:extLst>
          </p:cNvPr>
          <p:cNvSpPr txBox="1"/>
          <p:nvPr/>
        </p:nvSpPr>
        <p:spPr>
          <a:xfrm>
            <a:off x="5953038" y="5472458"/>
            <a:ext cx="1755908"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18" name="Rounded Rectangle 37">
            <a:extLst>
              <a:ext uri="{FF2B5EF4-FFF2-40B4-BE49-F238E27FC236}">
                <a16:creationId xmlns:a16="http://schemas.microsoft.com/office/drawing/2014/main" id="{AE33A6F3-BADE-5D05-FD31-8E989A5BFCC3}"/>
              </a:ext>
            </a:extLst>
          </p:cNvPr>
          <p:cNvSpPr/>
          <p:nvPr/>
        </p:nvSpPr>
        <p:spPr bwMode="auto">
          <a:xfrm>
            <a:off x="5705452" y="5861212"/>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53" name="Group 52" descr="Arrow pointing to Please use simple language so I can get up to speed quickly.">
            <a:extLst>
              <a:ext uri="{FF2B5EF4-FFF2-40B4-BE49-F238E27FC236}">
                <a16:creationId xmlns:a16="http://schemas.microsoft.com/office/drawing/2014/main" id="{FA26AFE3-CCFB-146C-D8FA-334913D3F939}"/>
              </a:ext>
              <a:ext uri="{C183D7F6-B498-43B3-948B-1728B52AA6E4}">
                <adec:decorative xmlns:adec="http://schemas.microsoft.com/office/drawing/2017/decorative" val="0"/>
              </a:ext>
            </a:extLst>
          </p:cNvPr>
          <p:cNvGrpSpPr/>
          <p:nvPr/>
        </p:nvGrpSpPr>
        <p:grpSpPr>
          <a:xfrm rot="10800000" flipH="1">
            <a:off x="8473390" y="4794686"/>
            <a:ext cx="728851" cy="1057474"/>
            <a:chOff x="3769739" y="7144164"/>
            <a:chExt cx="859302" cy="1176311"/>
          </a:xfrm>
        </p:grpSpPr>
        <p:grpSp>
          <p:nvGrpSpPr>
            <p:cNvPr id="55" name="Group 54">
              <a:extLst>
                <a:ext uri="{FF2B5EF4-FFF2-40B4-BE49-F238E27FC236}">
                  <a16:creationId xmlns:a16="http://schemas.microsoft.com/office/drawing/2014/main" id="{A8DC63BB-4BAA-588D-D366-E60372A19857}"/>
                </a:ext>
              </a:extLst>
            </p:cNvPr>
            <p:cNvGrpSpPr/>
            <p:nvPr/>
          </p:nvGrpSpPr>
          <p:grpSpPr>
            <a:xfrm>
              <a:off x="4310794" y="7645759"/>
              <a:ext cx="318247" cy="674716"/>
              <a:chOff x="4310794" y="7645759"/>
              <a:chExt cx="318247" cy="674716"/>
            </a:xfrm>
          </p:grpSpPr>
          <p:sp>
            <p:nvSpPr>
              <p:cNvPr id="59" name="Arc 58">
                <a:extLst>
                  <a:ext uri="{FF2B5EF4-FFF2-40B4-BE49-F238E27FC236}">
                    <a16:creationId xmlns:a16="http://schemas.microsoft.com/office/drawing/2014/main" id="{90072CC2-9544-063B-E9F9-816FA3F9E00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0" name="Straight Arrow Connector 59">
                <a:extLst>
                  <a:ext uri="{FF2B5EF4-FFF2-40B4-BE49-F238E27FC236}">
                    <a16:creationId xmlns:a16="http://schemas.microsoft.com/office/drawing/2014/main" id="{ADE6DB72-B6FE-3B30-6FBD-2C2CEB0DF4FE}"/>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4170626-4AC1-285B-8C93-17B419EA0AE3}"/>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ED6C3537-C693-A77E-330D-0625FCE252BA}"/>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1F294EED-AC7F-AE1B-B5CC-E9B365F382EB}"/>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9" name="TextBox 6">
            <a:extLst>
              <a:ext uri="{FF2B5EF4-FFF2-40B4-BE49-F238E27FC236}">
                <a16:creationId xmlns:a16="http://schemas.microsoft.com/office/drawing/2014/main" id="{942081B9-3B87-B651-1D7A-C68E5ECBD87F}"/>
              </a:ext>
            </a:extLst>
          </p:cNvPr>
          <p:cNvSpPr txBox="1"/>
          <p:nvPr/>
        </p:nvSpPr>
        <p:spPr>
          <a:xfrm>
            <a:off x="8599768" y="5472458"/>
            <a:ext cx="2007272"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sp>
        <p:nvSpPr>
          <p:cNvPr id="17" name="Rounded Rectangle 34">
            <a:extLst>
              <a:ext uri="{FF2B5EF4-FFF2-40B4-BE49-F238E27FC236}">
                <a16:creationId xmlns:a16="http://schemas.microsoft.com/office/drawing/2014/main" id="{CC23824C-39FF-EBC8-B274-F5456DC93293}"/>
              </a:ext>
            </a:extLst>
          </p:cNvPr>
          <p:cNvSpPr/>
          <p:nvPr/>
        </p:nvSpPr>
        <p:spPr bwMode="auto">
          <a:xfrm>
            <a:off x="8388826" y="5872098"/>
            <a:ext cx="1297876" cy="294924"/>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244222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D7152D42-649C-B46D-96B9-37D2CD8F72C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9388D53-4E48-582C-1160-2242E7B26A73}"/>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wrap="square">
            <a:sp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PowerPoint</a:t>
            </a:r>
            <a:br>
              <a:rPr lang="en-US">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sp>
        <p:nvSpPr>
          <p:cNvPr id="7" name="TextBox 6">
            <a:extLst>
              <a:ext uri="{FF2B5EF4-FFF2-40B4-BE49-F238E27FC236}">
                <a16:creationId xmlns:a16="http://schemas.microsoft.com/office/drawing/2014/main" id="{BD5BD826-5289-8BBA-EA74-FAAFE62F05E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Turn an idea into a presentation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Turn a Word doc into a presentation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Improve an existing presentation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Prepare to give a presentation by summarizing key points and creating slide notes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100" cap="none" spc="0" normalizeH="0" baseline="0" noProof="0">
                <a:ln>
                  <a:noFill/>
                </a:ln>
                <a:solidFill>
                  <a:prstClr val="black"/>
                </a:solidFill>
                <a:effectLst/>
                <a:uLnTx/>
                <a:uFillTx/>
                <a:latin typeface="Segoe UI"/>
                <a:ea typeface="+mn-ea"/>
                <a:cs typeface="Times New Roman"/>
              </a:rPr>
              <a:t>Create</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Create a presentation from a description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Create a presentation from a Word document URL</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100" cap="none" spc="0" normalizeH="0" baseline="0" noProof="0">
                <a:ln>
                  <a:noFill/>
                </a:ln>
                <a:solidFill>
                  <a:prstClr val="black"/>
                </a:solidFill>
                <a:effectLst/>
                <a:uLnTx/>
                <a:uFillTx/>
                <a:latin typeface="Segoe UI"/>
                <a:ea typeface="+mn-ea"/>
                <a:cs typeface="Times New Roman"/>
              </a:rPr>
              <a:t>Refine (Edit)</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Add a slide about a topic</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Add an image based on a description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Change the text format</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Organize the presentation by adding an agenda and creating Sections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100" cap="none" spc="0" normalizeH="0" baseline="0" noProof="0">
                <a:ln>
                  <a:noFill/>
                </a:ln>
                <a:solidFill>
                  <a:prstClr val="black"/>
                </a:solidFill>
                <a:effectLst/>
                <a:uLnTx/>
                <a:uFillTx/>
                <a:latin typeface="Segoe UI"/>
                <a:ea typeface="+mn-ea"/>
                <a:cs typeface="Times New Roman"/>
              </a:rPr>
              <a:t>Summarize (Organize)</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Create a summary</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Show key slides – Provides a list of slides with important information</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100" cap="none" spc="0" normalizeH="0" baseline="0" noProof="0">
                <a:ln>
                  <a:noFill/>
                </a:ln>
                <a:solidFill>
                  <a:prstClr val="black"/>
                </a:solidFill>
                <a:effectLst/>
                <a:uLnTx/>
                <a:uFillTx/>
                <a:latin typeface="Segoe UI"/>
                <a:ea typeface="+mn-ea"/>
                <a:cs typeface="Times New Roman"/>
              </a:rPr>
              <a:t>Discover (Understand)</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Show action items and next steps</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Ask questions about the presentation</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en-US" sz="1050" b="0" i="0" u="none" strike="noStrike" kern="100" cap="none" spc="0" normalizeH="0" baseline="0" noProof="0">
                <a:ln>
                  <a:noFill/>
                </a:ln>
                <a:solidFill>
                  <a:prstClr val="black"/>
                </a:solidFill>
                <a:effectLst/>
                <a:uLnTx/>
                <a:uFillTx/>
                <a:latin typeface="Segoe UI"/>
                <a:ea typeface="+mn-ea"/>
                <a:cs typeface="Times New Roman"/>
              </a:rPr>
              <a:t>Command (Ask)</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Reformat text</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en-US" sz="900" b="0" i="0" u="none" strike="noStrike" kern="100" cap="none" spc="0" normalizeH="0" baseline="0" noProof="0">
                <a:ln>
                  <a:noFill/>
                </a:ln>
                <a:solidFill>
                  <a:prstClr val="black"/>
                </a:solidFill>
                <a:effectLst/>
                <a:uLnTx/>
                <a:uFillTx/>
                <a:latin typeface="Segoe UI"/>
                <a:ea typeface="+mn-ea"/>
                <a:cs typeface="Times New Roman"/>
              </a:rPr>
              <a:t>Create a new slide</a:t>
            </a:r>
            <a:endParaRPr kumimoji="0" lang="en-US" sz="1000" b="0" i="0" u="none" strike="noStrike" kern="100" cap="none" spc="0" normalizeH="0" baseline="0" noProof="0">
              <a:ln>
                <a:noFill/>
              </a:ln>
              <a:solidFill>
                <a:prstClr val="black"/>
              </a:solidFill>
              <a:effectLst/>
              <a:uLnTx/>
              <a:uFillTx/>
              <a:latin typeface="Segoe UI"/>
              <a:ea typeface="+mn-ea"/>
              <a:cs typeface="Times New Roman"/>
            </a:endParaRPr>
          </a:p>
        </p:txBody>
      </p:sp>
      <p:pic>
        <p:nvPicPr>
          <p:cNvPr id="11" name="Picture 10" descr="Screenshot of Copilot in PowerPoint">
            <a:extLst>
              <a:ext uri="{FF2B5EF4-FFF2-40B4-BE49-F238E27FC236}">
                <a16:creationId xmlns:a16="http://schemas.microsoft.com/office/drawing/2014/main" id="{0C521433-0441-BF65-A088-6FFBE414B1C1}"/>
              </a:ext>
            </a:extLst>
          </p:cNvPr>
          <p:cNvPicPr>
            <a:picLocks noChangeAspect="1"/>
          </p:cNvPicPr>
          <p:nvPr/>
        </p:nvPicPr>
        <p:blipFill>
          <a:blip r:embed="rId3"/>
          <a:stretch>
            <a:fillRect/>
          </a:stretch>
        </p:blipFill>
        <p:spPr>
          <a:xfrm>
            <a:off x="5103683" y="1723137"/>
            <a:ext cx="1927037" cy="4420507"/>
          </a:xfrm>
          <a:prstGeom prst="roundRect">
            <a:avLst>
              <a:gd name="adj" fmla="val 3629"/>
            </a:avLst>
          </a:prstGeom>
          <a:ln w="6350">
            <a:solidFill>
              <a:schemeClr val="bg1">
                <a:lumMod val="75000"/>
              </a:schemeClr>
            </a:solidFill>
          </a:ln>
        </p:spPr>
      </p:pic>
      <p:sp>
        <p:nvSpPr>
          <p:cNvPr id="36" name="Rectangle: Rounded Corners 35" descr="Emphasis on the Prompts section with the following:&#10;Create, &#10;Understand&#10;Edit&#10;Ask and &#10;View more prompts">
            <a:extLst>
              <a:ext uri="{FF2B5EF4-FFF2-40B4-BE49-F238E27FC236}">
                <a16:creationId xmlns:a16="http://schemas.microsoft.com/office/drawing/2014/main" id="{1AC578B6-5C09-7744-55F7-C186F4827296}"/>
              </a:ext>
              <a:ext uri="{C183D7F6-B498-43B3-948B-1728B52AA6E4}">
                <adec:decorative xmlns:adec="http://schemas.microsoft.com/office/drawing/2017/decorative" val="0"/>
              </a:ext>
            </a:extLst>
          </p:cNvPr>
          <p:cNvSpPr/>
          <p:nvPr/>
        </p:nvSpPr>
        <p:spPr bwMode="auto">
          <a:xfrm>
            <a:off x="5314156" y="4249046"/>
            <a:ext cx="1620044" cy="1310379"/>
          </a:xfrm>
          <a:prstGeom prst="roundRect">
            <a:avLst>
              <a:gd name="adj" fmla="val 323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0B03FBB0-CB37-CF85-3ACA-E1B645BABC0D}"/>
              </a:ext>
              <a:ext uri="{C183D7F6-B498-43B3-948B-1728B52AA6E4}">
                <adec:decorative xmlns:adec="http://schemas.microsoft.com/office/drawing/2017/decorative" val="1"/>
              </a:ext>
            </a:extLst>
          </p:cNvPr>
          <p:cNvSpPr/>
          <p:nvPr/>
        </p:nvSpPr>
        <p:spPr bwMode="auto">
          <a:xfrm>
            <a:off x="6317456" y="5845969"/>
            <a:ext cx="190019" cy="20173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Picture 5" descr="Screenshot of Copilot in PowerPoint">
            <a:extLst>
              <a:ext uri="{FF2B5EF4-FFF2-40B4-BE49-F238E27FC236}">
                <a16:creationId xmlns:a16="http://schemas.microsoft.com/office/drawing/2014/main" id="{EDCCC319-AC7A-E224-AC7E-4428614B1079}"/>
              </a:ext>
            </a:extLst>
          </p:cNvPr>
          <p:cNvPicPr>
            <a:picLocks noChangeAspect="1"/>
          </p:cNvPicPr>
          <p:nvPr/>
        </p:nvPicPr>
        <p:blipFill>
          <a:blip r:embed="rId4"/>
          <a:stretch>
            <a:fillRect/>
          </a:stretch>
        </p:blipFill>
        <p:spPr>
          <a:xfrm>
            <a:off x="7194613" y="1723137"/>
            <a:ext cx="1647764" cy="3828485"/>
          </a:xfrm>
          <a:prstGeom prst="roundRect">
            <a:avLst>
              <a:gd name="adj" fmla="val 3994"/>
            </a:avLst>
          </a:prstGeom>
          <a:ln w="6350">
            <a:solidFill>
              <a:schemeClr val="bg1">
                <a:lumMod val="75000"/>
              </a:schemeClr>
            </a:solidFill>
          </a:ln>
        </p:spPr>
      </p:pic>
      <p:sp>
        <p:nvSpPr>
          <p:cNvPr id="33" name="Rectangle: Rounded Corners 32" descr="Emphasis on Create Presentation from File,&#10;Summarize this presentation and &#10;Organize this presentation">
            <a:extLst>
              <a:ext uri="{FF2B5EF4-FFF2-40B4-BE49-F238E27FC236}">
                <a16:creationId xmlns:a16="http://schemas.microsoft.com/office/drawing/2014/main" id="{36115C7E-F79E-D2BF-30C3-666ADD757454}"/>
              </a:ext>
              <a:ext uri="{C183D7F6-B498-43B3-948B-1728B52AA6E4}">
                <adec:decorative xmlns:adec="http://schemas.microsoft.com/office/drawing/2017/decorative" val="0"/>
              </a:ext>
            </a:extLst>
          </p:cNvPr>
          <p:cNvSpPr/>
          <p:nvPr/>
        </p:nvSpPr>
        <p:spPr bwMode="auto">
          <a:xfrm>
            <a:off x="7369969" y="2431257"/>
            <a:ext cx="1352550" cy="685800"/>
          </a:xfrm>
          <a:prstGeom prst="roundRect">
            <a:avLst>
              <a:gd name="adj" fmla="val 669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FABE0412-DEAC-6856-6F4E-26EE0839F9DC}"/>
              </a:ext>
            </a:extLst>
          </p:cNvPr>
          <p:cNvSpPr txBox="1">
            <a:spLocks/>
          </p:cNvSpPr>
          <p:nvPr/>
        </p:nvSpPr>
        <p:spPr>
          <a:xfrm>
            <a:off x="9194800" y="2314456"/>
            <a:ext cx="2068420" cy="919401"/>
          </a:xfrm>
          <a:prstGeom prst="roundRect">
            <a:avLst>
              <a:gd name="adj" fmla="val 837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Select a predefined prompt in the Copilot sidebar. You can then add more context</a:t>
            </a:r>
          </a:p>
        </p:txBody>
      </p:sp>
      <p:sp>
        <p:nvSpPr>
          <p:cNvPr id="35" name="Rectangle: Rounded Corners 34" descr="Emphasis on the ask a question or make a request section in the screenshot">
            <a:extLst>
              <a:ext uri="{FF2B5EF4-FFF2-40B4-BE49-F238E27FC236}">
                <a16:creationId xmlns:a16="http://schemas.microsoft.com/office/drawing/2014/main" id="{D65B3CCF-E904-C6F3-3021-63CE280B8E17}"/>
              </a:ext>
              <a:ext uri="{C183D7F6-B498-43B3-948B-1728B52AA6E4}">
                <adec:decorative xmlns:adec="http://schemas.microsoft.com/office/drawing/2017/decorative" val="0"/>
              </a:ext>
            </a:extLst>
          </p:cNvPr>
          <p:cNvSpPr/>
          <p:nvPr/>
        </p:nvSpPr>
        <p:spPr bwMode="auto">
          <a:xfrm>
            <a:off x="7365206" y="5000755"/>
            <a:ext cx="1362075" cy="416019"/>
          </a:xfrm>
          <a:prstGeom prst="roundRect">
            <a:avLst>
              <a:gd name="adj" fmla="val 417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683D7B07-972B-EB5A-367B-47423E4F24DF}"/>
              </a:ext>
            </a:extLst>
          </p:cNvPr>
          <p:cNvSpPr txBox="1">
            <a:spLocks/>
          </p:cNvSpPr>
          <p:nvPr/>
        </p:nvSpPr>
        <p:spPr>
          <a:xfrm>
            <a:off x="9194800" y="4404256"/>
            <a:ext cx="2068420" cy="1064776"/>
          </a:xfrm>
          <a:prstGeom prst="roundRect">
            <a:avLst>
              <a:gd name="adj" fmla="val 714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Ask general knowledge questions or ask for creative ideas. You’ll need to review any content for factual mistakes</a:t>
            </a:r>
          </a:p>
        </p:txBody>
      </p:sp>
      <p:grpSp>
        <p:nvGrpSpPr>
          <p:cNvPr id="27" name="Group 26" descr="Arrow pointing to the book icon in the Ask a question or make a request section in the screenshot &#10;Click on the Prompt Guide icon to show the prompts to edit a slide or learn about the presentation&#10;">
            <a:extLst>
              <a:ext uri="{FF2B5EF4-FFF2-40B4-BE49-F238E27FC236}">
                <a16:creationId xmlns:a16="http://schemas.microsoft.com/office/drawing/2014/main" id="{6CC4FBC3-F79E-63EB-A6DE-636556EF3549}"/>
              </a:ext>
            </a:extLst>
          </p:cNvPr>
          <p:cNvGrpSpPr/>
          <p:nvPr/>
        </p:nvGrpSpPr>
        <p:grpSpPr>
          <a:xfrm>
            <a:off x="6507475" y="5639934"/>
            <a:ext cx="4755745" cy="715089"/>
            <a:chOff x="15950651" y="5545232"/>
            <a:chExt cx="4755745" cy="715089"/>
          </a:xfrm>
        </p:grpSpPr>
        <p:grpSp>
          <p:nvGrpSpPr>
            <p:cNvPr id="10" name="Group 9">
              <a:extLst>
                <a:ext uri="{FF2B5EF4-FFF2-40B4-BE49-F238E27FC236}">
                  <a16:creationId xmlns:a16="http://schemas.microsoft.com/office/drawing/2014/main" id="{8B3BDB10-73A8-7417-504F-E7B032D4F6F4}"/>
                </a:ext>
                <a:ext uri="{C183D7F6-B498-43B3-948B-1728B52AA6E4}">
                  <adec:decorative xmlns:adec="http://schemas.microsoft.com/office/drawing/2017/decorative" val="1"/>
                </a:ext>
              </a:extLst>
            </p:cNvPr>
            <p:cNvGrpSpPr/>
            <p:nvPr/>
          </p:nvGrpSpPr>
          <p:grpSpPr>
            <a:xfrm>
              <a:off x="15950651" y="5545232"/>
              <a:ext cx="4755745" cy="715089"/>
              <a:chOff x="6678788" y="5697641"/>
              <a:chExt cx="4755745" cy="715089"/>
            </a:xfrm>
          </p:grpSpPr>
          <p:sp>
            <p:nvSpPr>
              <p:cNvPr id="38" name="TextBox 37">
                <a:extLst>
                  <a:ext uri="{FF2B5EF4-FFF2-40B4-BE49-F238E27FC236}">
                    <a16:creationId xmlns:a16="http://schemas.microsoft.com/office/drawing/2014/main" id="{0F828C84-C5C0-1E0F-36AB-B0400C8CC33A}"/>
                  </a:ext>
                </a:extLst>
              </p:cNvPr>
              <p:cNvSpPr txBox="1">
                <a:spLocks/>
              </p:cNvSpPr>
              <p:nvPr/>
            </p:nvSpPr>
            <p:spPr>
              <a:xfrm>
                <a:off x="8578851" y="5697641"/>
                <a:ext cx="2855682" cy="715089"/>
              </a:xfrm>
              <a:prstGeom prst="roundRect">
                <a:avLst>
                  <a:gd name="adj" fmla="val 1067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Prompt Guide </a:t>
                </a:r>
                <a:r>
                  <a:rPr kumimoji="0" lang="en-US" sz="1200" b="0" i="0" u="none" strike="noStrike" kern="1200" cap="none" spc="0" normalizeH="0" baseline="0" noProof="0">
                    <a:ln>
                      <a:noFill/>
                    </a:ln>
                    <a:solidFill>
                      <a:prstClr val="black"/>
                    </a:solidFill>
                    <a:effectLst/>
                    <a:uLnTx/>
                    <a:uFillTx/>
                    <a:latin typeface="Segoe UI"/>
                    <a:ea typeface="+mn-ea"/>
                    <a:cs typeface="Segoe UI"/>
                  </a:rPr>
                  <a:t>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____ to show the prompts to edit a slide or learn about the presentation</a:t>
                </a:r>
              </a:p>
            </p:txBody>
          </p:sp>
          <p:cxnSp>
            <p:nvCxnSpPr>
              <p:cNvPr id="40" name="Straight Arrow Connector 39">
                <a:extLst>
                  <a:ext uri="{FF2B5EF4-FFF2-40B4-BE49-F238E27FC236}">
                    <a16:creationId xmlns:a16="http://schemas.microsoft.com/office/drawing/2014/main" id="{D4FB8BFF-14DC-96C5-233F-F11C9D60F6C5}"/>
                  </a:ext>
                </a:extLst>
              </p:cNvPr>
              <p:cNvCxnSpPr>
                <a:cxnSpLocks/>
              </p:cNvCxnSpPr>
              <p:nvPr/>
            </p:nvCxnSpPr>
            <p:spPr>
              <a:xfrm flipH="1">
                <a:off x="6678788" y="6003791"/>
                <a:ext cx="2001525" cy="0"/>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87EFAA8-C1D7-AF75-C595-CAEEAAB9703D}"/>
                </a:ext>
              </a:extLst>
            </p:cNvPr>
            <p:cNvPicPr>
              <a:picLocks noChangeAspect="1"/>
            </p:cNvPicPr>
            <p:nvPr/>
          </p:nvPicPr>
          <p:blipFill>
            <a:blip r:embed="rId5"/>
            <a:stretch>
              <a:fillRect/>
            </a:stretch>
          </p:blipFill>
          <p:spPr>
            <a:xfrm>
              <a:off x="17951382" y="5771689"/>
              <a:ext cx="263139" cy="263139"/>
            </a:xfrm>
            <a:prstGeom prst="rect">
              <a:avLst/>
            </a:prstGeom>
          </p:spPr>
        </p:pic>
      </p:grpSp>
    </p:spTree>
    <p:extLst>
      <p:ext uri="{BB962C8B-B14F-4D97-AF65-F5344CB8AC3E}">
        <p14:creationId xmlns:p14="http://schemas.microsoft.com/office/powerpoint/2010/main" val="5502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animBg="1"/>
      <p:bldP spid="32" grpId="0" animBg="1"/>
      <p:bldP spid="35" grpId="0" animBg="1"/>
      <p:bldP spid="3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en-US" sz="3200">
                <a:gradFill flip="none" rotWithShape="1">
                  <a:gsLst>
                    <a:gs pos="50000">
                      <a:srgbClr val="8661C5"/>
                    </a:gs>
                    <a:gs pos="0">
                      <a:srgbClr val="3E76D4"/>
                    </a:gs>
                    <a:gs pos="100000">
                      <a:srgbClr val="C73ECC"/>
                    </a:gs>
                  </a:gsLst>
                  <a:lin ang="2700000" scaled="1"/>
                  <a:tileRect/>
                </a:gradFill>
                <a:cs typeface="+mn-cs"/>
              </a:rPr>
              <a:t>Find more PowerPoint prompts to try in </a:t>
            </a:r>
            <a:r>
              <a:rPr lang="en-US" sz="3200">
                <a:solidFill>
                  <a:srgbClr val="0070C0"/>
                </a:solidFill>
                <a:hlinkClick r:id="rId3">
                  <a:extLst>
                    <a:ext uri="{A12FA001-AC4F-418D-AE19-62706E023703}">
                      <ahyp:hlinkClr xmlns:ahyp="http://schemas.microsoft.com/office/drawing/2018/hyperlinkcolor" val="tx"/>
                    </a:ext>
                  </a:extLst>
                </a:hlinkClick>
              </a:rPr>
              <a:t>Copilot Lab</a:t>
            </a:r>
            <a:endParaRPr lang="en-US" sz="3200">
              <a:solidFill>
                <a:srgbClr val="0070C0"/>
              </a:solidFill>
            </a:endParaRPr>
          </a:p>
        </p:txBody>
      </p:sp>
      <p:pic>
        <p:nvPicPr>
          <p:cNvPr id="3" name="Picture 2" descr="Microsoft Copilot logo">
            <a:extLst>
              <a:ext uri="{FF2B5EF4-FFF2-40B4-BE49-F238E27FC236}">
                <a16:creationId xmlns:a16="http://schemas.microsoft.com/office/drawing/2014/main" id="{16033A7F-DAFB-2CF2-A437-E5F0E5419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8A44A2DD-E554-A45A-D357-EF128BCE2F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6AACB612-C02E-FD76-67F0-DFC0DC14F7FF}"/>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22AE3E8C-27DE-096E-203C-ECA513284DDD}"/>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C73B87B6-017D-8694-26C7-0C5834103BA2}"/>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Rounded Corners 6">
            <a:extLst>
              <a:ext uri="{FF2B5EF4-FFF2-40B4-BE49-F238E27FC236}">
                <a16:creationId xmlns:a16="http://schemas.microsoft.com/office/drawing/2014/main" id="{F71238EB-C6FE-A910-D7A7-10D6F99EFACD}"/>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98788257-5A87-76BB-0A37-BF80869F1C8B}"/>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Rectangle: Rounded Corners 6">
            <a:extLst>
              <a:ext uri="{FF2B5EF4-FFF2-40B4-BE49-F238E27FC236}">
                <a16:creationId xmlns:a16="http://schemas.microsoft.com/office/drawing/2014/main" id="{88A789FE-21C3-6E1E-246E-A327539247D5}"/>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Rectangle: Rounded Corners 6">
            <a:extLst>
              <a:ext uri="{FF2B5EF4-FFF2-40B4-BE49-F238E27FC236}">
                <a16:creationId xmlns:a16="http://schemas.microsoft.com/office/drawing/2014/main" id="{27A6BDA9-1377-8ACC-7334-7D417E5FB779}"/>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Rectangle: Rounded Corners 6">
            <a:extLst>
              <a:ext uri="{FF2B5EF4-FFF2-40B4-BE49-F238E27FC236}">
                <a16:creationId xmlns:a16="http://schemas.microsoft.com/office/drawing/2014/main" id="{E1674E3D-814E-A7D8-4CE9-CEAF004BEB99}"/>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Rounded Corners 6">
            <a:extLst>
              <a:ext uri="{FF2B5EF4-FFF2-40B4-BE49-F238E27FC236}">
                <a16:creationId xmlns:a16="http://schemas.microsoft.com/office/drawing/2014/main" id="{902CC4F8-205C-51AF-7075-FDC09248D779}"/>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3CC0B85B-33D4-5971-8503-35B79DEAD6FA}"/>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1E0EA5F0-621A-9BBF-6BE8-BBE92174432D}"/>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93C11AD8-5D28-9702-5377-A76465A673FE}"/>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47" name="Graphic 146" descr="Icon of a list with a plus sign">
            <a:extLst>
              <a:ext uri="{FF2B5EF4-FFF2-40B4-BE49-F238E27FC236}">
                <a16:creationId xmlns:a16="http://schemas.microsoft.com/office/drawing/2014/main" id="{68E2063C-2C07-5B09-9783-AE39D8AD5236}"/>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56" name="TextBox 55">
            <a:extLst>
              <a:ext uri="{FF2B5EF4-FFF2-40B4-BE49-F238E27FC236}">
                <a16:creationId xmlns:a16="http://schemas.microsoft.com/office/drawing/2014/main" id="{93241FD2-69E2-33C1-99AC-D5F28E2C2F35}"/>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Add an agenda</a:t>
            </a:r>
          </a:p>
        </p:txBody>
      </p:sp>
      <p:sp>
        <p:nvSpPr>
          <p:cNvPr id="57" name="TextBox 56">
            <a:extLst>
              <a:ext uri="{FF2B5EF4-FFF2-40B4-BE49-F238E27FC236}">
                <a16:creationId xmlns:a16="http://schemas.microsoft.com/office/drawing/2014/main" id="{4FF2331B-ECA9-A654-8B0B-9D70A6F42578}"/>
              </a:ext>
              <a:ext uri="{C183D7F6-B498-43B3-948B-1728B52AA6E4}">
                <adec:decorative xmlns:adec="http://schemas.microsoft.com/office/drawing/2017/decorative" val="0"/>
              </a:ext>
            </a:extLst>
          </p:cNvPr>
          <p:cNvSpPr txBox="1"/>
          <p:nvPr/>
        </p:nvSpPr>
        <p:spPr>
          <a:xfrm>
            <a:off x="889192" y="2171524"/>
            <a:ext cx="1157368"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Add an agenda slide</a:t>
            </a:r>
          </a:p>
        </p:txBody>
      </p:sp>
      <p:grpSp>
        <p:nvGrpSpPr>
          <p:cNvPr id="139" name="Group 138" descr="PowerPoint logo">
            <a:extLst>
              <a:ext uri="{FF2B5EF4-FFF2-40B4-BE49-F238E27FC236}">
                <a16:creationId xmlns:a16="http://schemas.microsoft.com/office/drawing/2014/main" id="{75DB3517-C79D-4F97-7D6E-3747CC739701}"/>
              </a:ext>
              <a:ext uri="{C183D7F6-B498-43B3-948B-1728B52AA6E4}">
                <adec:decorative xmlns:adec="http://schemas.microsoft.com/office/drawing/2017/decorative" val="0"/>
              </a:ext>
            </a:extLst>
          </p:cNvPr>
          <p:cNvGrpSpPr>
            <a:grpSpLocks/>
          </p:cNvGrpSpPr>
          <p:nvPr/>
        </p:nvGrpSpPr>
        <p:grpSpPr>
          <a:xfrm>
            <a:off x="787046" y="2723308"/>
            <a:ext cx="346134" cy="346134"/>
            <a:chOff x="-11139379" y="2510907"/>
            <a:chExt cx="534543" cy="534543"/>
          </a:xfrm>
        </p:grpSpPr>
        <p:sp>
          <p:nvSpPr>
            <p:cNvPr id="35" name="Rounded Rectangle 46">
              <a:extLst>
                <a:ext uri="{FF2B5EF4-FFF2-40B4-BE49-F238E27FC236}">
                  <a16:creationId xmlns:a16="http://schemas.microsoft.com/office/drawing/2014/main" id="{A9309EEE-5EC8-43F0-6682-387C1CEDC9F3}"/>
                </a:ext>
              </a:extLst>
            </p:cNvPr>
            <p:cNvSpPr/>
            <p:nvPr/>
          </p:nvSpPr>
          <p:spPr bwMode="auto">
            <a:xfrm>
              <a:off x="-11139379" y="251090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4" descr="Microsoft PowerPoint Logo - PNG and Vector - Logo Download">
              <a:hlinkClick r:id="rId7"/>
              <a:extLst>
                <a:ext uri="{FF2B5EF4-FFF2-40B4-BE49-F238E27FC236}">
                  <a16:creationId xmlns:a16="http://schemas.microsoft.com/office/drawing/2014/main" id="{F9E290E3-CA89-8113-842A-415FDF3AE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61" y="2632175"/>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Graphic 143" descr="Icon of an image thumbnail with a plus sign">
            <a:extLst>
              <a:ext uri="{FF2B5EF4-FFF2-40B4-BE49-F238E27FC236}">
                <a16:creationId xmlns:a16="http://schemas.microsoft.com/office/drawing/2014/main" id="{712B6151-138B-F1BA-2C0F-450E43639FEA}"/>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62" name="TextBox 61">
            <a:extLst>
              <a:ext uri="{FF2B5EF4-FFF2-40B4-BE49-F238E27FC236}">
                <a16:creationId xmlns:a16="http://schemas.microsoft.com/office/drawing/2014/main" id="{CCE9E829-B10F-3FE4-B75A-004FD86B08C8}"/>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Add images</a:t>
            </a:r>
          </a:p>
        </p:txBody>
      </p:sp>
      <p:sp>
        <p:nvSpPr>
          <p:cNvPr id="63" name="TextBox 62">
            <a:extLst>
              <a:ext uri="{FF2B5EF4-FFF2-40B4-BE49-F238E27FC236}">
                <a16:creationId xmlns:a16="http://schemas.microsoft.com/office/drawing/2014/main" id="{709F5263-E8F2-5AC4-C400-0BEBA7A992C5}"/>
              </a:ext>
              <a:ext uri="{C183D7F6-B498-43B3-948B-1728B52AA6E4}">
                <adec:decorative xmlns:adec="http://schemas.microsoft.com/office/drawing/2017/decorative" val="0"/>
              </a:ext>
            </a:extLst>
          </p:cNvPr>
          <p:cNvSpPr txBox="1"/>
          <p:nvPr/>
        </p:nvSpPr>
        <p:spPr>
          <a:xfrm>
            <a:off x="3597835" y="2171524"/>
            <a:ext cx="1889941"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a relevant image to this slide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0" name="Group 9" descr="PowerPoint logo">
            <a:extLst>
              <a:ext uri="{FF2B5EF4-FFF2-40B4-BE49-F238E27FC236}">
                <a16:creationId xmlns:a16="http://schemas.microsoft.com/office/drawing/2014/main" id="{70D70CDB-08FD-BFF6-617C-15F9F0F610E8}"/>
              </a:ext>
              <a:ext uri="{C183D7F6-B498-43B3-948B-1728B52AA6E4}">
                <adec:decorative xmlns:adec="http://schemas.microsoft.com/office/drawing/2017/decorative" val="0"/>
              </a:ext>
            </a:extLst>
          </p:cNvPr>
          <p:cNvGrpSpPr>
            <a:grpSpLocks/>
          </p:cNvGrpSpPr>
          <p:nvPr/>
        </p:nvGrpSpPr>
        <p:grpSpPr>
          <a:xfrm>
            <a:off x="3495689" y="2723308"/>
            <a:ext cx="346134" cy="346134"/>
            <a:chOff x="9021721" y="8381781"/>
            <a:chExt cx="534543" cy="534543"/>
          </a:xfrm>
        </p:grpSpPr>
        <p:sp>
          <p:nvSpPr>
            <p:cNvPr id="11" name="Rounded Rectangle 46">
              <a:extLst>
                <a:ext uri="{FF2B5EF4-FFF2-40B4-BE49-F238E27FC236}">
                  <a16:creationId xmlns:a16="http://schemas.microsoft.com/office/drawing/2014/main" id="{F6FA2455-2741-13D6-A5F3-DD87C535FD5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Picture 4" descr="Microsoft PowerPoint Logo - PNG and Vector - Logo Download">
              <a:hlinkClick r:id="rId7"/>
              <a:extLst>
                <a:ext uri="{FF2B5EF4-FFF2-40B4-BE49-F238E27FC236}">
                  <a16:creationId xmlns:a16="http://schemas.microsoft.com/office/drawing/2014/main" id="{8410B879-FA56-8908-D7CE-2BB5A1503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Graphic 139" descr="Icon of notes with a pencil">
            <a:extLst>
              <a:ext uri="{FF2B5EF4-FFF2-40B4-BE49-F238E27FC236}">
                <a16:creationId xmlns:a16="http://schemas.microsoft.com/office/drawing/2014/main" id="{DD7B8168-3161-D866-008E-95F35262326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8" name="TextBox 67">
            <a:extLst>
              <a:ext uri="{FF2B5EF4-FFF2-40B4-BE49-F238E27FC236}">
                <a16:creationId xmlns:a16="http://schemas.microsoft.com/office/drawing/2014/main" id="{AD3D546A-6766-A9B4-3EB1-1068309E3079}"/>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Add a summary</a:t>
            </a:r>
          </a:p>
        </p:txBody>
      </p:sp>
      <p:sp>
        <p:nvSpPr>
          <p:cNvPr id="69" name="TextBox 68">
            <a:extLst>
              <a:ext uri="{FF2B5EF4-FFF2-40B4-BE49-F238E27FC236}">
                <a16:creationId xmlns:a16="http://schemas.microsoft.com/office/drawing/2014/main" id="{ACB92801-4E51-0B63-1907-931900120B31}"/>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a slide that summarizes this presentation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PowerPoint logo">
            <a:extLst>
              <a:ext uri="{FF2B5EF4-FFF2-40B4-BE49-F238E27FC236}">
                <a16:creationId xmlns:a16="http://schemas.microsoft.com/office/drawing/2014/main" id="{6E996956-95FA-4207-95EE-B741B288CA7A}"/>
              </a:ext>
              <a:ext uri="{C183D7F6-B498-43B3-948B-1728B52AA6E4}">
                <adec:decorative xmlns:adec="http://schemas.microsoft.com/office/drawing/2017/decorative" val="0"/>
              </a:ext>
            </a:extLst>
          </p:cNvPr>
          <p:cNvGrpSpPr>
            <a:grpSpLocks/>
          </p:cNvGrpSpPr>
          <p:nvPr/>
        </p:nvGrpSpPr>
        <p:grpSpPr>
          <a:xfrm>
            <a:off x="6204332" y="2723308"/>
            <a:ext cx="346134" cy="346134"/>
            <a:chOff x="9021721" y="8381781"/>
            <a:chExt cx="534543" cy="534543"/>
          </a:xfrm>
        </p:grpSpPr>
        <p:sp>
          <p:nvSpPr>
            <p:cNvPr id="23" name="Rounded Rectangle 46">
              <a:extLst>
                <a:ext uri="{FF2B5EF4-FFF2-40B4-BE49-F238E27FC236}">
                  <a16:creationId xmlns:a16="http://schemas.microsoft.com/office/drawing/2014/main" id="{E28981E8-BB20-CEF3-B818-1115F28C388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4" descr="Microsoft PowerPoint Logo - PNG and Vector - Logo Download">
              <a:hlinkClick r:id="rId7"/>
              <a:extLst>
                <a:ext uri="{FF2B5EF4-FFF2-40B4-BE49-F238E27FC236}">
                  <a16:creationId xmlns:a16="http://schemas.microsoft.com/office/drawing/2014/main" id="{9BF50719-694E-DD45-1E0E-1ABD01FCC5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Icon of a screen with a plus sign">
            <a:extLst>
              <a:ext uri="{FF2B5EF4-FFF2-40B4-BE49-F238E27FC236}">
                <a16:creationId xmlns:a16="http://schemas.microsoft.com/office/drawing/2014/main" id="{4F6744F5-C103-0544-17D0-842A794C8363}"/>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74" name="TextBox 73">
            <a:extLst>
              <a:ext uri="{FF2B5EF4-FFF2-40B4-BE49-F238E27FC236}">
                <a16:creationId xmlns:a16="http://schemas.microsoft.com/office/drawing/2014/main" id="{D575AA02-7550-936B-B51F-37B2107C09C6}"/>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Add a slide</a:t>
            </a:r>
          </a:p>
        </p:txBody>
      </p:sp>
      <p:sp>
        <p:nvSpPr>
          <p:cNvPr id="75" name="TextBox 74">
            <a:extLst>
              <a:ext uri="{FF2B5EF4-FFF2-40B4-BE49-F238E27FC236}">
                <a16:creationId xmlns:a16="http://schemas.microsoft.com/office/drawing/2014/main" id="{612941F8-8724-7E1A-4B0A-37B3037140FD}"/>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a slide about </a:t>
            </a:r>
            <a:r>
              <a:rPr kumimoji="0" lang="en-US" sz="900" b="0" i="0" u="none" strike="noStrike" kern="1200" cap="none" spc="0" normalizeH="0" baseline="0" noProof="0">
                <a:ln>
                  <a:noFill/>
                </a:ln>
                <a:solidFill>
                  <a:prstClr val="black"/>
                </a:solidFill>
                <a:effectLst/>
                <a:uLnTx/>
                <a:uFillTx/>
                <a:latin typeface="Segoe UI"/>
                <a:ea typeface="+mn-ea"/>
                <a:cs typeface="+mn-cs"/>
              </a:rPr>
              <a:t>[the benefits of meditation]</a:t>
            </a:r>
            <a:r>
              <a:rPr kumimoji="0" lang="en-US" sz="1000" b="0" i="0" u="none" strike="noStrike" kern="1200" cap="none" spc="0" normalizeH="0" baseline="0" noProof="0">
                <a:ln>
                  <a:noFill/>
                </a:ln>
                <a:solidFill>
                  <a:prstClr val="black"/>
                </a:solidFill>
                <a:effectLst/>
                <a:uLnTx/>
                <a:uFillTx/>
                <a:latin typeface="Segoe UI"/>
                <a:ea typeface="+mn-ea"/>
                <a:cs typeface="+mn-cs"/>
              </a:rPr>
              <a:t>.</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PowerPoint logo">
            <a:extLst>
              <a:ext uri="{FF2B5EF4-FFF2-40B4-BE49-F238E27FC236}">
                <a16:creationId xmlns:a16="http://schemas.microsoft.com/office/drawing/2014/main" id="{DB7B5BE7-24E9-FD92-98BE-FA6A2508466A}"/>
              </a:ext>
              <a:ext uri="{C183D7F6-B498-43B3-948B-1728B52AA6E4}">
                <adec:decorative xmlns:adec="http://schemas.microsoft.com/office/drawing/2017/decorative" val="0"/>
              </a:ext>
            </a:extLst>
          </p:cNvPr>
          <p:cNvGrpSpPr>
            <a:grpSpLocks/>
          </p:cNvGrpSpPr>
          <p:nvPr/>
        </p:nvGrpSpPr>
        <p:grpSpPr>
          <a:xfrm>
            <a:off x="8912975" y="2723308"/>
            <a:ext cx="346134" cy="346134"/>
            <a:chOff x="9021721" y="8381781"/>
            <a:chExt cx="534543" cy="534543"/>
          </a:xfrm>
        </p:grpSpPr>
        <p:sp>
          <p:nvSpPr>
            <p:cNvPr id="26" name="Rounded Rectangle 46">
              <a:extLst>
                <a:ext uri="{FF2B5EF4-FFF2-40B4-BE49-F238E27FC236}">
                  <a16:creationId xmlns:a16="http://schemas.microsoft.com/office/drawing/2014/main" id="{2193F5DF-7308-A891-2EE6-D6920251412B}"/>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4" descr="Microsoft PowerPoint Logo - PNG and Vector - Logo Download">
              <a:hlinkClick r:id="rId7"/>
              <a:extLst>
                <a:ext uri="{FF2B5EF4-FFF2-40B4-BE49-F238E27FC236}">
                  <a16:creationId xmlns:a16="http://schemas.microsoft.com/office/drawing/2014/main" id="{CDB6F41E-A216-DB94-9125-4165A0C42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Graphic 141" descr="Icon of notes with a pencil">
            <a:extLst>
              <a:ext uri="{FF2B5EF4-FFF2-40B4-BE49-F238E27FC236}">
                <a16:creationId xmlns:a16="http://schemas.microsoft.com/office/drawing/2014/main" id="{94FE9798-2B1F-9203-8001-7E9AFCE62D75}"/>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0" name="TextBox 79">
            <a:extLst>
              <a:ext uri="{FF2B5EF4-FFF2-40B4-BE49-F238E27FC236}">
                <a16:creationId xmlns:a16="http://schemas.microsoft.com/office/drawing/2014/main" id="{8DCDFD98-E8CF-4B75-6B52-F6433AE72C29}"/>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Get a head start</a:t>
            </a:r>
          </a:p>
        </p:txBody>
      </p:sp>
      <p:sp>
        <p:nvSpPr>
          <p:cNvPr id="81" name="TextBox 80">
            <a:extLst>
              <a:ext uri="{FF2B5EF4-FFF2-40B4-BE49-F238E27FC236}">
                <a16:creationId xmlns:a16="http://schemas.microsoft.com/office/drawing/2014/main" id="{0F0938DF-9774-C3B9-34A1-805C1F39CB00}"/>
              </a:ext>
              <a:ext uri="{C183D7F6-B498-43B3-948B-1728B52AA6E4}">
                <adec:decorative xmlns:adec="http://schemas.microsoft.com/office/drawing/2017/decorative" val="0"/>
              </a:ext>
            </a:extLst>
          </p:cNvPr>
          <p:cNvSpPr txBox="1"/>
          <p:nvPr/>
        </p:nvSpPr>
        <p:spPr>
          <a:xfrm>
            <a:off x="889192"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Create a presentation about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900" b="0" i="0" u="none" strike="noStrike" kern="1200" cap="none" spc="0" normalizeH="0" baseline="0" noProof="0">
                <a:ln>
                  <a:noFill/>
                </a:ln>
                <a:solidFill>
                  <a:prstClr val="black"/>
                </a:solidFill>
                <a:effectLst/>
                <a:uLnTx/>
                <a:uFillTx/>
                <a:latin typeface="Segoe UI"/>
                <a:ea typeface="+mn-ea"/>
                <a:cs typeface="+mn-cs"/>
              </a:rPr>
              <a:t>[team icebreaker activities]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7" name="Group 36" descr="PowerPoint logo">
            <a:extLst>
              <a:ext uri="{FF2B5EF4-FFF2-40B4-BE49-F238E27FC236}">
                <a16:creationId xmlns:a16="http://schemas.microsoft.com/office/drawing/2014/main" id="{4CD621CD-1E99-0E2A-2618-32A37781CC65}"/>
              </a:ext>
              <a:ext uri="{C183D7F6-B498-43B3-948B-1728B52AA6E4}">
                <adec:decorative xmlns:adec="http://schemas.microsoft.com/office/drawing/2017/decorative" val="0"/>
              </a:ext>
            </a:extLst>
          </p:cNvPr>
          <p:cNvGrpSpPr>
            <a:grpSpLocks/>
          </p:cNvGrpSpPr>
          <p:nvPr/>
        </p:nvGrpSpPr>
        <p:grpSpPr>
          <a:xfrm>
            <a:off x="787046" y="4335415"/>
            <a:ext cx="346134" cy="346134"/>
            <a:chOff x="9021721" y="8381781"/>
            <a:chExt cx="534543" cy="534543"/>
          </a:xfrm>
        </p:grpSpPr>
        <p:sp>
          <p:nvSpPr>
            <p:cNvPr id="38" name="Rounded Rectangle 46">
              <a:extLst>
                <a:ext uri="{FF2B5EF4-FFF2-40B4-BE49-F238E27FC236}">
                  <a16:creationId xmlns:a16="http://schemas.microsoft.com/office/drawing/2014/main" id="{18AFEA44-0CA0-14F9-6B1A-14CEF913233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4" descr="Microsoft PowerPoint Logo - PNG and Vector - Logo Download">
              <a:hlinkClick r:id="rId7"/>
              <a:extLst>
                <a:ext uri="{FF2B5EF4-FFF2-40B4-BE49-F238E27FC236}">
                  <a16:creationId xmlns:a16="http://schemas.microsoft.com/office/drawing/2014/main" id="{ECCE3AB1-D23D-B32F-EA0F-21B696E0F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Icon of a paint brush with a circle and a square">
            <a:extLst>
              <a:ext uri="{FF2B5EF4-FFF2-40B4-BE49-F238E27FC236}">
                <a16:creationId xmlns:a16="http://schemas.microsoft.com/office/drawing/2014/main" id="{905510E9-DD15-5353-6EEB-10AC646BBE62}"/>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2766" y="3464037"/>
            <a:ext cx="228600" cy="228600"/>
          </a:xfrm>
          <a:prstGeom prst="rect">
            <a:avLst/>
          </a:prstGeom>
        </p:spPr>
      </p:pic>
      <p:sp>
        <p:nvSpPr>
          <p:cNvPr id="86" name="TextBox 85">
            <a:extLst>
              <a:ext uri="{FF2B5EF4-FFF2-40B4-BE49-F238E27FC236}">
                <a16:creationId xmlns:a16="http://schemas.microsoft.com/office/drawing/2014/main" id="{7FC0E191-1689-A8EE-33F5-BF6BA0DDDB0C}"/>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Generate ideas</a:t>
            </a:r>
          </a:p>
        </p:txBody>
      </p:sp>
      <p:sp>
        <p:nvSpPr>
          <p:cNvPr id="87" name="TextBox 86">
            <a:extLst>
              <a:ext uri="{FF2B5EF4-FFF2-40B4-BE49-F238E27FC236}">
                <a16:creationId xmlns:a16="http://schemas.microsoft.com/office/drawing/2014/main" id="{4A1B364C-DCCB-EF86-94FD-D61914DB6BBE}"/>
              </a:ext>
              <a:ext uri="{C183D7F6-B498-43B3-948B-1728B52AA6E4}">
                <adec:decorative xmlns:adec="http://schemas.microsoft.com/office/drawing/2017/decorative" val="0"/>
              </a:ext>
            </a:extLst>
          </p:cNvPr>
          <p:cNvSpPr txBox="1"/>
          <p:nvPr/>
        </p:nvSpPr>
        <p:spPr>
          <a:xfrm>
            <a:off x="3597835" y="3783631"/>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Create a presentation about how to </a:t>
            </a:r>
            <a:r>
              <a:rPr kumimoji="0" lang="en-US" sz="900" b="0" i="0" u="none" strike="noStrike" kern="1200" cap="none" spc="0" normalizeH="0" baseline="0" noProof="0">
                <a:ln>
                  <a:noFill/>
                </a:ln>
                <a:solidFill>
                  <a:prstClr val="black"/>
                </a:solidFill>
                <a:effectLst/>
                <a:uLnTx/>
                <a:uFillTx/>
                <a:latin typeface="Segoe UI"/>
                <a:ea typeface="+mn-ea"/>
                <a:cs typeface="+mn-cs"/>
              </a:rPr>
              <a:t>[effectively volunteer for non-profit organizations] </a:t>
            </a:r>
            <a:r>
              <a:rPr kumimoji="0" lang="en-US" sz="1000" b="0" i="0" u="none" strike="noStrike" kern="1200" cap="none" spc="0" normalizeH="0" baseline="0" noProof="0">
                <a:ln>
                  <a:noFill/>
                </a:ln>
                <a:solidFill>
                  <a:prstClr val="black"/>
                </a:solidFill>
                <a:effectLst/>
                <a:uLnTx/>
                <a:uFillTx/>
                <a:latin typeface="Segoe UI"/>
                <a:ea typeface="+mn-ea"/>
                <a:cs typeface="+mn-cs"/>
              </a:rPr>
              <a:t>with a slide about impact</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7" name="Group 6" descr="PowerPoint logo">
            <a:extLst>
              <a:ext uri="{FF2B5EF4-FFF2-40B4-BE49-F238E27FC236}">
                <a16:creationId xmlns:a16="http://schemas.microsoft.com/office/drawing/2014/main" id="{3CC6A341-B58E-A0F4-3276-3738EDF7805A}"/>
              </a:ext>
              <a:ext uri="{C183D7F6-B498-43B3-948B-1728B52AA6E4}">
                <adec:decorative xmlns:adec="http://schemas.microsoft.com/office/drawing/2017/decorative" val="0"/>
              </a:ext>
            </a:extLst>
          </p:cNvPr>
          <p:cNvGrpSpPr>
            <a:grpSpLocks/>
          </p:cNvGrpSpPr>
          <p:nvPr/>
        </p:nvGrpSpPr>
        <p:grpSpPr>
          <a:xfrm>
            <a:off x="3495689" y="4335415"/>
            <a:ext cx="346134" cy="346134"/>
            <a:chOff x="9021721" y="8381781"/>
            <a:chExt cx="534543" cy="534543"/>
          </a:xfrm>
        </p:grpSpPr>
        <p:sp>
          <p:nvSpPr>
            <p:cNvPr id="8" name="Rounded Rectangle 46">
              <a:extLst>
                <a:ext uri="{FF2B5EF4-FFF2-40B4-BE49-F238E27FC236}">
                  <a16:creationId xmlns:a16="http://schemas.microsoft.com/office/drawing/2014/main" id="{882BAC14-5980-7DE6-057E-374C38DDAAD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4" descr="Microsoft PowerPoint Logo - PNG and Vector - Logo Download">
              <a:hlinkClick r:id="rId7"/>
              <a:extLst>
                <a:ext uri="{FF2B5EF4-FFF2-40B4-BE49-F238E27FC236}">
                  <a16:creationId xmlns:a16="http://schemas.microsoft.com/office/drawing/2014/main" id="{6A024D81-FEF1-4223-8F9A-776055F291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Graphic 90" descr="Icon of notes with a pencil">
            <a:extLst>
              <a:ext uri="{FF2B5EF4-FFF2-40B4-BE49-F238E27FC236}">
                <a16:creationId xmlns:a16="http://schemas.microsoft.com/office/drawing/2014/main" id="{02A57621-A59E-68E3-6040-62A0B6092EA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3464038"/>
            <a:ext cx="228600" cy="228600"/>
          </a:xfrm>
          <a:prstGeom prst="rect">
            <a:avLst/>
          </a:prstGeom>
        </p:spPr>
      </p:pic>
      <p:sp>
        <p:nvSpPr>
          <p:cNvPr id="92" name="TextBox 91">
            <a:extLst>
              <a:ext uri="{FF2B5EF4-FFF2-40B4-BE49-F238E27FC236}">
                <a16:creationId xmlns:a16="http://schemas.microsoft.com/office/drawing/2014/main" id="{DDBD85A0-62FE-811C-7806-30898911540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Create presentations</a:t>
            </a:r>
          </a:p>
        </p:txBody>
      </p:sp>
      <p:sp>
        <p:nvSpPr>
          <p:cNvPr id="93" name="TextBox 92">
            <a:extLst>
              <a:ext uri="{FF2B5EF4-FFF2-40B4-BE49-F238E27FC236}">
                <a16:creationId xmlns:a16="http://schemas.microsoft.com/office/drawing/2014/main" id="{0FD58E3B-737D-34CB-C698-668F84AC76E6}"/>
              </a:ext>
              <a:ext uri="{C183D7F6-B498-43B3-948B-1728B52AA6E4}">
                <adec:decorative xmlns:adec="http://schemas.microsoft.com/office/drawing/2017/decorative" val="0"/>
              </a:ext>
            </a:extLst>
          </p:cNvPr>
          <p:cNvSpPr txBox="1"/>
          <p:nvPr/>
        </p:nvSpPr>
        <p:spPr>
          <a:xfrm>
            <a:off x="6306478"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Create a new presentation based on file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PowerPoint logo">
            <a:extLst>
              <a:ext uri="{FF2B5EF4-FFF2-40B4-BE49-F238E27FC236}">
                <a16:creationId xmlns:a16="http://schemas.microsoft.com/office/drawing/2014/main" id="{B941355B-5046-A232-CB78-5A59520181A6}"/>
              </a:ext>
              <a:ext uri="{C183D7F6-B498-43B3-948B-1728B52AA6E4}">
                <adec:decorative xmlns:adec="http://schemas.microsoft.com/office/drawing/2017/decorative" val="0"/>
              </a:ext>
            </a:extLst>
          </p:cNvPr>
          <p:cNvGrpSpPr>
            <a:grpSpLocks/>
          </p:cNvGrpSpPr>
          <p:nvPr/>
        </p:nvGrpSpPr>
        <p:grpSpPr>
          <a:xfrm>
            <a:off x="6204332" y="4335415"/>
            <a:ext cx="346134" cy="346134"/>
            <a:chOff x="9021721" y="8381781"/>
            <a:chExt cx="534543" cy="534543"/>
          </a:xfrm>
        </p:grpSpPr>
        <p:sp>
          <p:nvSpPr>
            <p:cNvPr id="20" name="Rounded Rectangle 46">
              <a:extLst>
                <a:ext uri="{FF2B5EF4-FFF2-40B4-BE49-F238E27FC236}">
                  <a16:creationId xmlns:a16="http://schemas.microsoft.com/office/drawing/2014/main" id="{183F3141-CEFD-EBDC-714A-7156723C66C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4" descr="Microsoft PowerPoint Logo - PNG and Vector - Logo Download">
              <a:hlinkClick r:id="rId7"/>
              <a:extLst>
                <a:ext uri="{FF2B5EF4-FFF2-40B4-BE49-F238E27FC236}">
                  <a16:creationId xmlns:a16="http://schemas.microsoft.com/office/drawing/2014/main" id="{DB83052F-6AEB-B2D3-827B-C2080D3514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Graphic 96" descr="Icon of questions chat bubble">
            <a:extLst>
              <a:ext uri="{FF2B5EF4-FFF2-40B4-BE49-F238E27FC236}">
                <a16:creationId xmlns:a16="http://schemas.microsoft.com/office/drawing/2014/main" id="{0503FD61-0EB3-4CE0-476B-A48815BD1247}"/>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98" name="TextBox 97">
            <a:extLst>
              <a:ext uri="{FF2B5EF4-FFF2-40B4-BE49-F238E27FC236}">
                <a16:creationId xmlns:a16="http://schemas.microsoft.com/office/drawing/2014/main" id="{A569E676-4248-F646-5CA1-0E09E49F9BB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Organize your thoughts</a:t>
            </a:r>
          </a:p>
        </p:txBody>
      </p:sp>
      <p:sp>
        <p:nvSpPr>
          <p:cNvPr id="99" name="TextBox 98">
            <a:extLst>
              <a:ext uri="{FF2B5EF4-FFF2-40B4-BE49-F238E27FC236}">
                <a16:creationId xmlns:a16="http://schemas.microsoft.com/office/drawing/2014/main" id="{1B5BB731-7B25-AC6D-D399-F53A8A5B1130}"/>
              </a:ext>
              <a:ext uri="{C183D7F6-B498-43B3-948B-1728B52AA6E4}">
                <adec:decorative xmlns:adec="http://schemas.microsoft.com/office/drawing/2017/decorative" val="0"/>
              </a:ext>
            </a:extLst>
          </p:cNvPr>
          <p:cNvSpPr txBox="1"/>
          <p:nvPr/>
        </p:nvSpPr>
        <p:spPr>
          <a:xfrm>
            <a:off x="9015121"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Organize this presentation into sections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PowerPoint logo">
            <a:extLst>
              <a:ext uri="{FF2B5EF4-FFF2-40B4-BE49-F238E27FC236}">
                <a16:creationId xmlns:a16="http://schemas.microsoft.com/office/drawing/2014/main" id="{F21B566B-B7B9-C488-C997-58037854CAB2}"/>
              </a:ext>
              <a:ext uri="{C183D7F6-B498-43B3-948B-1728B52AA6E4}">
                <adec:decorative xmlns:adec="http://schemas.microsoft.com/office/drawing/2017/decorative" val="0"/>
              </a:ext>
            </a:extLst>
          </p:cNvPr>
          <p:cNvGrpSpPr>
            <a:grpSpLocks/>
          </p:cNvGrpSpPr>
          <p:nvPr/>
        </p:nvGrpSpPr>
        <p:grpSpPr>
          <a:xfrm>
            <a:off x="8912975" y="4335415"/>
            <a:ext cx="346134" cy="346134"/>
            <a:chOff x="9021721" y="8381781"/>
            <a:chExt cx="534543" cy="534543"/>
          </a:xfrm>
        </p:grpSpPr>
        <p:sp>
          <p:nvSpPr>
            <p:cNvPr id="29" name="Rounded Rectangle 46">
              <a:extLst>
                <a:ext uri="{FF2B5EF4-FFF2-40B4-BE49-F238E27FC236}">
                  <a16:creationId xmlns:a16="http://schemas.microsoft.com/office/drawing/2014/main" id="{2EA1507B-C82E-C086-54F4-2FBEFA419C1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4" descr="Microsoft PowerPoint Logo - PNG and Vector - Logo Download">
              <a:hlinkClick r:id="rId7"/>
              <a:extLst>
                <a:ext uri="{FF2B5EF4-FFF2-40B4-BE49-F238E27FC236}">
                  <a16:creationId xmlns:a16="http://schemas.microsoft.com/office/drawing/2014/main" id="{16795363-3ABD-46C5-B39C-B32302A5F3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Graphic 102" descr="Icon of notes with a pencil">
            <a:extLst>
              <a:ext uri="{FF2B5EF4-FFF2-40B4-BE49-F238E27FC236}">
                <a16:creationId xmlns:a16="http://schemas.microsoft.com/office/drawing/2014/main" id="{8E2D7620-F6FF-C4BD-949F-597F042672A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5076144"/>
            <a:ext cx="228600" cy="228600"/>
          </a:xfrm>
          <a:prstGeom prst="rect">
            <a:avLst/>
          </a:prstGeom>
        </p:spPr>
      </p:pic>
      <p:sp>
        <p:nvSpPr>
          <p:cNvPr id="104" name="TextBox 103">
            <a:extLst>
              <a:ext uri="{FF2B5EF4-FFF2-40B4-BE49-F238E27FC236}">
                <a16:creationId xmlns:a16="http://schemas.microsoft.com/office/drawing/2014/main" id="{53FE7205-FB99-BB6F-35EF-B552F75FB591}"/>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Rewrite this slide</a:t>
            </a:r>
          </a:p>
        </p:txBody>
      </p:sp>
      <p:sp>
        <p:nvSpPr>
          <p:cNvPr id="105" name="TextBox 104">
            <a:extLst>
              <a:ext uri="{FF2B5EF4-FFF2-40B4-BE49-F238E27FC236}">
                <a16:creationId xmlns:a16="http://schemas.microsoft.com/office/drawing/2014/main" id="{8789B675-6EE1-6F39-2064-8DCA2C7EB030}"/>
              </a:ext>
              <a:ext uri="{C183D7F6-B498-43B3-948B-1728B52AA6E4}">
                <adec:decorative xmlns:adec="http://schemas.microsoft.com/office/drawing/2017/decorative" val="0"/>
              </a:ext>
            </a:extLst>
          </p:cNvPr>
          <p:cNvSpPr txBox="1"/>
          <p:nvPr/>
        </p:nvSpPr>
        <p:spPr>
          <a:xfrm>
            <a:off x="889192"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Rewrite the slide to be more persuasive</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40" name="Group 39" descr="PowerPoint logo">
            <a:extLst>
              <a:ext uri="{FF2B5EF4-FFF2-40B4-BE49-F238E27FC236}">
                <a16:creationId xmlns:a16="http://schemas.microsoft.com/office/drawing/2014/main" id="{0967B60E-A777-458E-F83F-5FC60E6D6E8A}"/>
              </a:ext>
              <a:ext uri="{C183D7F6-B498-43B3-948B-1728B52AA6E4}">
                <adec:decorative xmlns:adec="http://schemas.microsoft.com/office/drawing/2017/decorative" val="0"/>
              </a:ext>
            </a:extLst>
          </p:cNvPr>
          <p:cNvGrpSpPr>
            <a:grpSpLocks/>
          </p:cNvGrpSpPr>
          <p:nvPr/>
        </p:nvGrpSpPr>
        <p:grpSpPr>
          <a:xfrm>
            <a:off x="787046" y="5947521"/>
            <a:ext cx="346134" cy="346134"/>
            <a:chOff x="9021721" y="8381781"/>
            <a:chExt cx="534543" cy="534543"/>
          </a:xfrm>
        </p:grpSpPr>
        <p:sp>
          <p:nvSpPr>
            <p:cNvPr id="41" name="Rounded Rectangle 46">
              <a:extLst>
                <a:ext uri="{FF2B5EF4-FFF2-40B4-BE49-F238E27FC236}">
                  <a16:creationId xmlns:a16="http://schemas.microsoft.com/office/drawing/2014/main" id="{D3E8CBEB-457A-AB34-68DD-67B9E7DB4CC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4" descr="Microsoft PowerPoint Logo - PNG and Vector - Logo Download">
              <a:hlinkClick r:id="rId7"/>
              <a:extLst>
                <a:ext uri="{FF2B5EF4-FFF2-40B4-BE49-F238E27FC236}">
                  <a16:creationId xmlns:a16="http://schemas.microsoft.com/office/drawing/2014/main" id="{7544B176-E85C-BAF8-54AE-233F8F3FA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Graphic 108" descr="Icon of questions chat bubble">
            <a:extLst>
              <a:ext uri="{FF2B5EF4-FFF2-40B4-BE49-F238E27FC236}">
                <a16:creationId xmlns:a16="http://schemas.microsoft.com/office/drawing/2014/main" id="{D697DF92-BAD2-22D5-2C23-BE9319705146}"/>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2767" y="5076144"/>
            <a:ext cx="228600" cy="228600"/>
          </a:xfrm>
          <a:prstGeom prst="rect">
            <a:avLst/>
          </a:prstGeom>
        </p:spPr>
      </p:pic>
      <p:sp>
        <p:nvSpPr>
          <p:cNvPr id="110" name="TextBox 109">
            <a:extLst>
              <a:ext uri="{FF2B5EF4-FFF2-40B4-BE49-F238E27FC236}">
                <a16:creationId xmlns:a16="http://schemas.microsoft.com/office/drawing/2014/main" id="{5F9F28DC-CBB6-4789-789D-C98F5C73DDE5}"/>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Stay on track</a:t>
            </a:r>
          </a:p>
        </p:txBody>
      </p:sp>
      <p:sp>
        <p:nvSpPr>
          <p:cNvPr id="111" name="TextBox 110">
            <a:extLst>
              <a:ext uri="{FF2B5EF4-FFF2-40B4-BE49-F238E27FC236}">
                <a16:creationId xmlns:a16="http://schemas.microsoft.com/office/drawing/2014/main" id="{D2BC6A9E-0BD5-2773-5915-C93809AE337B}"/>
              </a:ext>
              <a:ext uri="{C183D7F6-B498-43B3-948B-1728B52AA6E4}">
                <adec:decorative xmlns:adec="http://schemas.microsoft.com/office/drawing/2017/decorative" val="0"/>
              </a:ext>
            </a:extLst>
          </p:cNvPr>
          <p:cNvSpPr txBox="1"/>
          <p:nvPr/>
        </p:nvSpPr>
        <p:spPr>
          <a:xfrm>
            <a:off x="3597835" y="5395738"/>
            <a:ext cx="103233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Show action items</a:t>
            </a:r>
          </a:p>
        </p:txBody>
      </p:sp>
      <p:grpSp>
        <p:nvGrpSpPr>
          <p:cNvPr id="13" name="Group 12" descr="PowerPoint logo">
            <a:extLst>
              <a:ext uri="{FF2B5EF4-FFF2-40B4-BE49-F238E27FC236}">
                <a16:creationId xmlns:a16="http://schemas.microsoft.com/office/drawing/2014/main" id="{656F7BD1-1473-487C-F967-7C3F8D246508}"/>
              </a:ext>
              <a:ext uri="{C183D7F6-B498-43B3-948B-1728B52AA6E4}">
                <adec:decorative xmlns:adec="http://schemas.microsoft.com/office/drawing/2017/decorative" val="0"/>
              </a:ext>
            </a:extLst>
          </p:cNvPr>
          <p:cNvGrpSpPr>
            <a:grpSpLocks/>
          </p:cNvGrpSpPr>
          <p:nvPr/>
        </p:nvGrpSpPr>
        <p:grpSpPr>
          <a:xfrm>
            <a:off x="3495689" y="5947521"/>
            <a:ext cx="346134" cy="346134"/>
            <a:chOff x="9021721" y="8381781"/>
            <a:chExt cx="534543" cy="534543"/>
          </a:xfrm>
        </p:grpSpPr>
        <p:sp>
          <p:nvSpPr>
            <p:cNvPr id="14" name="Rounded Rectangle 46">
              <a:extLst>
                <a:ext uri="{FF2B5EF4-FFF2-40B4-BE49-F238E27FC236}">
                  <a16:creationId xmlns:a16="http://schemas.microsoft.com/office/drawing/2014/main" id="{65471DBF-0006-9F9E-2D8C-496D2096567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4" descr="Microsoft PowerPoint Logo - PNG and Vector - Logo Download">
              <a:hlinkClick r:id="rId7"/>
              <a:extLst>
                <a:ext uri="{FF2B5EF4-FFF2-40B4-BE49-F238E27FC236}">
                  <a16:creationId xmlns:a16="http://schemas.microsoft.com/office/drawing/2014/main" id="{37FD7598-76CB-A8A4-8AE9-C0866B360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Icon of a bulb">
            <a:extLst>
              <a:ext uri="{FF2B5EF4-FFF2-40B4-BE49-F238E27FC236}">
                <a16:creationId xmlns:a16="http://schemas.microsoft.com/office/drawing/2014/main" id="{8AF2873E-E0DC-6A22-C438-ED1CCB6A5EC6}"/>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01410" y="5076144"/>
            <a:ext cx="228600" cy="228600"/>
          </a:xfrm>
          <a:prstGeom prst="rect">
            <a:avLst/>
          </a:prstGeom>
        </p:spPr>
      </p:pic>
      <p:sp>
        <p:nvSpPr>
          <p:cNvPr id="116" name="TextBox 115">
            <a:extLst>
              <a:ext uri="{FF2B5EF4-FFF2-40B4-BE49-F238E27FC236}">
                <a16:creationId xmlns:a16="http://schemas.microsoft.com/office/drawing/2014/main" id="{55D6C74C-1524-0406-0316-C443F88A6580}"/>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Extract key information</a:t>
            </a:r>
          </a:p>
        </p:txBody>
      </p:sp>
      <p:sp>
        <p:nvSpPr>
          <p:cNvPr id="117" name="TextBox 116">
            <a:extLst>
              <a:ext uri="{FF2B5EF4-FFF2-40B4-BE49-F238E27FC236}">
                <a16:creationId xmlns:a16="http://schemas.microsoft.com/office/drawing/2014/main" id="{994AA1BB-A5FA-CFC7-7516-0EA5BCFE8E41}"/>
              </a:ext>
              <a:ext uri="{C183D7F6-B498-43B3-948B-1728B52AA6E4}">
                <adec:decorative xmlns:adec="http://schemas.microsoft.com/office/drawing/2017/decorative" val="0"/>
              </a:ext>
            </a:extLst>
          </p:cNvPr>
          <p:cNvSpPr txBox="1"/>
          <p:nvPr/>
        </p:nvSpPr>
        <p:spPr>
          <a:xfrm>
            <a:off x="6306478" y="5395738"/>
            <a:ext cx="1611018"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Summarize this presentation</a:t>
            </a:r>
          </a:p>
        </p:txBody>
      </p:sp>
      <p:grpSp>
        <p:nvGrpSpPr>
          <p:cNvPr id="16" name="Group 15" descr="PowerPoint logo">
            <a:extLst>
              <a:ext uri="{FF2B5EF4-FFF2-40B4-BE49-F238E27FC236}">
                <a16:creationId xmlns:a16="http://schemas.microsoft.com/office/drawing/2014/main" id="{0B89EF92-BA0B-78AA-29B4-CDCE5098A622}"/>
              </a:ext>
              <a:ext uri="{C183D7F6-B498-43B3-948B-1728B52AA6E4}">
                <adec:decorative xmlns:adec="http://schemas.microsoft.com/office/drawing/2017/decorative" val="0"/>
              </a:ext>
            </a:extLst>
          </p:cNvPr>
          <p:cNvGrpSpPr>
            <a:grpSpLocks/>
          </p:cNvGrpSpPr>
          <p:nvPr/>
        </p:nvGrpSpPr>
        <p:grpSpPr>
          <a:xfrm>
            <a:off x="6204332" y="5947521"/>
            <a:ext cx="346134" cy="346134"/>
            <a:chOff x="9021721" y="8381781"/>
            <a:chExt cx="534543" cy="534543"/>
          </a:xfrm>
        </p:grpSpPr>
        <p:sp>
          <p:nvSpPr>
            <p:cNvPr id="17" name="Rounded Rectangle 46">
              <a:extLst>
                <a:ext uri="{FF2B5EF4-FFF2-40B4-BE49-F238E27FC236}">
                  <a16:creationId xmlns:a16="http://schemas.microsoft.com/office/drawing/2014/main" id="{85041AC0-51D3-CBB2-EF3D-EBB6DA5F3B2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4" descr="Microsoft PowerPoint Logo - PNG and Vector - Logo Download">
              <a:hlinkClick r:id="rId7"/>
              <a:extLst>
                <a:ext uri="{FF2B5EF4-FFF2-40B4-BE49-F238E27FC236}">
                  <a16:creationId xmlns:a16="http://schemas.microsoft.com/office/drawing/2014/main" id="{C1704C01-7F10-D5EC-72BF-EAF9B1E15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Icon of a bulb">
            <a:extLst>
              <a:ext uri="{FF2B5EF4-FFF2-40B4-BE49-F238E27FC236}">
                <a16:creationId xmlns:a16="http://schemas.microsoft.com/office/drawing/2014/main" id="{98011EC8-273A-CCF1-5BEF-905E0FD85512}"/>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10053" y="5076144"/>
            <a:ext cx="228600" cy="228600"/>
          </a:xfrm>
          <a:prstGeom prst="rect">
            <a:avLst/>
          </a:prstGeom>
        </p:spPr>
      </p:pic>
      <p:sp>
        <p:nvSpPr>
          <p:cNvPr id="122" name="TextBox 121">
            <a:extLst>
              <a:ext uri="{FF2B5EF4-FFF2-40B4-BE49-F238E27FC236}">
                <a16:creationId xmlns:a16="http://schemas.microsoft.com/office/drawing/2014/main" id="{4B5F5939-0DA3-FF99-6FD3-559FB42FF844}"/>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Stay on track</a:t>
            </a:r>
          </a:p>
        </p:txBody>
      </p:sp>
      <p:sp>
        <p:nvSpPr>
          <p:cNvPr id="123" name="TextBox 122">
            <a:extLst>
              <a:ext uri="{FF2B5EF4-FFF2-40B4-BE49-F238E27FC236}">
                <a16:creationId xmlns:a16="http://schemas.microsoft.com/office/drawing/2014/main" id="{4EDD80A6-1CD8-C2E8-E400-20A9789F2CE1}"/>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What are the dates and deadlines mentioned in this presentation?</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PowerPoint logo">
            <a:extLst>
              <a:ext uri="{FF2B5EF4-FFF2-40B4-BE49-F238E27FC236}">
                <a16:creationId xmlns:a16="http://schemas.microsoft.com/office/drawing/2014/main" id="{AA3BEBE0-F1F9-F805-FF40-363D9D3E3526}"/>
              </a:ext>
              <a:ext uri="{C183D7F6-B498-43B3-948B-1728B52AA6E4}">
                <adec:decorative xmlns:adec="http://schemas.microsoft.com/office/drawing/2017/decorative" val="0"/>
              </a:ext>
            </a:extLst>
          </p:cNvPr>
          <p:cNvGrpSpPr>
            <a:grpSpLocks/>
          </p:cNvGrpSpPr>
          <p:nvPr/>
        </p:nvGrpSpPr>
        <p:grpSpPr>
          <a:xfrm>
            <a:off x="8912975" y="5947521"/>
            <a:ext cx="346134" cy="346134"/>
            <a:chOff x="9021721" y="8381781"/>
            <a:chExt cx="534543" cy="534543"/>
          </a:xfrm>
        </p:grpSpPr>
        <p:sp>
          <p:nvSpPr>
            <p:cNvPr id="32" name="Rounded Rectangle 46">
              <a:extLst>
                <a:ext uri="{FF2B5EF4-FFF2-40B4-BE49-F238E27FC236}">
                  <a16:creationId xmlns:a16="http://schemas.microsoft.com/office/drawing/2014/main" id="{12E36C98-5015-8DD8-32DB-F058A3C8A90C}"/>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4" descr="Microsoft PowerPoint Logo - PNG and Vector - Logo Download">
              <a:hlinkClick r:id="rId7"/>
              <a:extLst>
                <a:ext uri="{FF2B5EF4-FFF2-40B4-BE49-F238E27FC236}">
                  <a16:creationId xmlns:a16="http://schemas.microsoft.com/office/drawing/2014/main" id="{0210E56D-2063-50B1-4ACF-2D80104F9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Rectangle: Rounded Corners 137">
            <a:extLst>
              <a:ext uri="{FF2B5EF4-FFF2-40B4-BE49-F238E27FC236}">
                <a16:creationId xmlns:a16="http://schemas.microsoft.com/office/drawing/2014/main" id="{CCF6EB9C-070A-5434-FA09-DAB6B6CE5C28}"/>
              </a:ext>
              <a:ext uri="{C183D7F6-B498-43B3-948B-1728B52AA6E4}">
                <adec:decorative xmlns:adec="http://schemas.microsoft.com/office/drawing/2017/decorative" val="1"/>
              </a:ext>
            </a:extLst>
          </p:cNvPr>
          <p:cNvSpPr/>
          <p:nvPr/>
        </p:nvSpPr>
        <p:spPr bwMode="auto">
          <a:xfrm>
            <a:off x="8358208" y="3779525"/>
            <a:ext cx="289855"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file</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78638429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en-US" sz="3200">
                <a:gradFill flip="none" rotWithShape="1">
                  <a:gsLst>
                    <a:gs pos="50000">
                      <a:srgbClr val="8661C5"/>
                    </a:gs>
                    <a:gs pos="0">
                      <a:srgbClr val="3E76D4"/>
                    </a:gs>
                    <a:gs pos="100000">
                      <a:srgbClr val="C73ECC"/>
                    </a:gs>
                  </a:gsLst>
                  <a:lin ang="2700000" scaled="1"/>
                  <a:tileRect/>
                </a:gradFill>
                <a:cs typeface="+mn-cs"/>
              </a:rPr>
              <a:t>How to use: Copilot in Word in the document</a:t>
            </a:r>
            <a:br>
              <a:rPr lang="en-US" sz="3200">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3" name="Group 2" descr="Microsoft Word logo">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8940558" y="457200"/>
            <a:ext cx="534543" cy="534543"/>
            <a:chOff x="1047176" y="8381781"/>
            <a:chExt cx="534543" cy="534543"/>
          </a:xfrm>
        </p:grpSpPr>
        <p:sp>
          <p:nvSpPr>
            <p:cNvPr id="14" name="server_2" title="Icon of a server with a padlock in the lower right corner">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Microsoft Word Logo - PNG and Vector - Logo Download">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Microsoft Copilot logo">
            <a:extLst>
              <a:ext uri="{FF2B5EF4-FFF2-40B4-BE49-F238E27FC236}">
                <a16:creationId xmlns:a16="http://schemas.microsoft.com/office/drawing/2014/main" id="{FAED7FB6-572F-0B37-4ED6-0DE2EEFE5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C1FA6618-771E-0917-3F13-567033FCDB85}"/>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6430EC6-59EB-A960-BBE3-3D8789F248A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Turn an outline or idea into text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Rewrite existing text for length, tone, new phrasing</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Add tables based on the text</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What can you do in the document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1" i="0" u="none" strike="noStrike" kern="100" cap="none" spc="0" normalizeH="0" baseline="0" noProof="0">
                <a:ln>
                  <a:noFill/>
                </a:ln>
                <a:solidFill>
                  <a:prstClr val="black"/>
                </a:solidFill>
                <a:effectLst/>
                <a:uLnTx/>
                <a:uFillTx/>
                <a:latin typeface="Segoe UI Semibold"/>
                <a:ea typeface="+mn-ea"/>
                <a:cs typeface="Times New Roman"/>
              </a:rPr>
              <a:t>Draft with Copilot </a:t>
            </a:r>
            <a:r>
              <a:rPr kumimoji="0" lang="en-US" sz="1100" b="0" i="0" u="none" strike="noStrike" kern="100" cap="none" spc="0" normalizeH="0" baseline="0" noProof="0">
                <a:ln>
                  <a:noFill/>
                </a:ln>
                <a:solidFill>
                  <a:prstClr val="black"/>
                </a:solidFill>
                <a:effectLst/>
                <a:uLnTx/>
                <a:uFillTx/>
                <a:latin typeface="Segoe UI"/>
                <a:ea typeface="+mn-ea"/>
                <a:cs typeface="Times New Roman"/>
              </a:rPr>
              <a:t>– Add content to the Word doc</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Start from a blank page to create new content using </a:t>
            </a:r>
            <a:r>
              <a:rPr kumimoji="0" lang="en-US" sz="1000" b="1" i="0" u="none" strike="noStrike" kern="100" cap="none" spc="0" normalizeH="0" baseline="0" noProof="0">
                <a:ln>
                  <a:noFill/>
                </a:ln>
                <a:solidFill>
                  <a:prstClr val="black"/>
                </a:solidFill>
                <a:effectLst/>
                <a:uLnTx/>
                <a:uFillTx/>
                <a:latin typeface="Segoe UI Semibold"/>
                <a:ea typeface="+mn-ea"/>
                <a:cs typeface="Times New Roman"/>
              </a:rPr>
              <a:t>Reference a file </a:t>
            </a:r>
            <a:r>
              <a:rPr kumimoji="0" lang="en-US" sz="1000" b="0" i="0" u="none" strike="noStrike" kern="100" cap="none" spc="0" normalizeH="0" baseline="0" noProof="0">
                <a:ln>
                  <a:noFill/>
                </a:ln>
                <a:solidFill>
                  <a:prstClr val="black"/>
                </a:solidFill>
                <a:effectLst/>
                <a:uLnTx/>
                <a:uFillTx/>
                <a:latin typeface="Segoe UI"/>
                <a:ea typeface="+mn-ea"/>
                <a:cs typeface="Times New Roman"/>
              </a:rPr>
              <a:t>(up to 3 Word or PowerPoint files) or providing a topic for ungrounded content (ungrounded content will not necessarily be factual)</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Add new content at any point using </a:t>
            </a:r>
            <a:r>
              <a:rPr kumimoji="0" lang="en-US" sz="1000" b="1" i="0" u="none" strike="noStrike" kern="100" cap="none" spc="0" normalizeH="0" baseline="0" noProof="0">
                <a:ln>
                  <a:noFill/>
                </a:ln>
                <a:solidFill>
                  <a:prstClr val="black"/>
                </a:solidFill>
                <a:effectLst/>
                <a:uLnTx/>
                <a:uFillTx/>
                <a:latin typeface="Segoe UI Semibold"/>
                <a:ea typeface="+mn-ea"/>
                <a:cs typeface="Times New Roman"/>
              </a:rPr>
              <a:t>Inspire Me </a:t>
            </a:r>
            <a:r>
              <a:rPr kumimoji="0" lang="en-US" sz="1000" b="0" i="0" u="none" strike="noStrike" kern="100" cap="none" spc="0" normalizeH="0" baseline="0" noProof="0">
                <a:ln>
                  <a:noFill/>
                </a:ln>
                <a:solidFill>
                  <a:prstClr val="black"/>
                </a:solidFill>
                <a:effectLst/>
                <a:uLnTx/>
                <a:uFillTx/>
                <a:latin typeface="Segoe UI"/>
                <a:ea typeface="+mn-ea"/>
                <a:cs typeface="Times New Roman"/>
              </a:rPr>
              <a:t>(to build on existing content), referencing a file for new grounded content, or providing a topic for ungrounded content (ungrounded content will not necessarily be factual)</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Add suggested image (next to the title)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Put information into a table using </a:t>
            </a:r>
            <a:r>
              <a:rPr kumimoji="0" lang="en-US" sz="1100" b="1" i="0" u="none" strike="noStrike" kern="100" cap="none" spc="0" normalizeH="0" baseline="0" noProof="0">
                <a:ln>
                  <a:noFill/>
                </a:ln>
                <a:solidFill>
                  <a:prstClr val="black"/>
                </a:solidFill>
                <a:effectLst/>
                <a:uLnTx/>
                <a:uFillTx/>
                <a:latin typeface="Segoe UI Semibold"/>
                <a:ea typeface="+mn-ea"/>
                <a:cs typeface="Times New Roman"/>
              </a:rPr>
              <a:t>Visualize as a table</a:t>
            </a:r>
          </a:p>
        </p:txBody>
      </p:sp>
      <p:sp>
        <p:nvSpPr>
          <p:cNvPr id="17" name="TextBox 16">
            <a:extLst>
              <a:ext uri="{FF2B5EF4-FFF2-40B4-BE49-F238E27FC236}">
                <a16:creationId xmlns:a16="http://schemas.microsoft.com/office/drawing/2014/main" id="{D9236153-8EE3-A454-1CA6-CCFD94C8F1E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pic>
        <p:nvPicPr>
          <p:cNvPr id="19" name="Picture 18" descr="Screenshot of Copilot prompt in Microsoft Word displaying a draft with copilot highlighting Reference a file">
            <a:extLst>
              <a:ext uri="{FF2B5EF4-FFF2-40B4-BE49-F238E27FC236}">
                <a16:creationId xmlns:a16="http://schemas.microsoft.com/office/drawing/2014/main" id="{AC0ABA99-F9A8-0580-B5FB-4A2A32AC392F}"/>
              </a:ext>
            </a:extLst>
          </p:cNvPr>
          <p:cNvPicPr>
            <a:picLocks/>
          </p:cNvPicPr>
          <p:nvPr/>
        </p:nvPicPr>
        <p:blipFill rotWithShape="1">
          <a:blip r:embed="rId6"/>
          <a:srcRect l="5867" t="11982" r="9201" b="20502"/>
          <a:stretch/>
        </p:blipFill>
        <p:spPr>
          <a:xfrm>
            <a:off x="5062855" y="1801505"/>
            <a:ext cx="3151668" cy="910032"/>
          </a:xfrm>
          <a:prstGeom prst="roundRect">
            <a:avLst>
              <a:gd name="adj" fmla="val 6595"/>
            </a:avLst>
          </a:prstGeom>
          <a:ln w="6350">
            <a:solidFill>
              <a:schemeClr val="bg1">
                <a:lumMod val="75000"/>
              </a:schemeClr>
            </a:solidFill>
          </a:ln>
        </p:spPr>
      </p:pic>
      <p:sp>
        <p:nvSpPr>
          <p:cNvPr id="32" name="Rectangle: Rounded Corners 31">
            <a:extLst>
              <a:ext uri="{FF2B5EF4-FFF2-40B4-BE49-F238E27FC236}">
                <a16:creationId xmlns:a16="http://schemas.microsoft.com/office/drawing/2014/main" id="{F4DDE21E-6E19-DA85-AE0B-E603AFEF652E}"/>
              </a:ext>
              <a:ext uri="{C183D7F6-B498-43B3-948B-1728B52AA6E4}">
                <adec:decorative xmlns:adec="http://schemas.microsoft.com/office/drawing/2017/decorative" val="1"/>
              </a:ext>
            </a:extLst>
          </p:cNvPr>
          <p:cNvSpPr/>
          <p:nvPr/>
        </p:nvSpPr>
        <p:spPr bwMode="auto">
          <a:xfrm>
            <a:off x="5429249" y="2524125"/>
            <a:ext cx="645319" cy="1721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8389619" y="2018045"/>
            <a:ext cx="2873601" cy="476952"/>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Provide ideas or reference a file</a:t>
            </a:r>
          </a:p>
        </p:txBody>
      </p:sp>
      <p:pic>
        <p:nvPicPr>
          <p:cNvPr id="22" name="Picture 21" descr="Screenshot of Copilot prompt in Microsoft Word displaying a draft with copilot highlighting 'Inspire me'">
            <a:extLst>
              <a:ext uri="{FF2B5EF4-FFF2-40B4-BE49-F238E27FC236}">
                <a16:creationId xmlns:a16="http://schemas.microsoft.com/office/drawing/2014/main" id="{9DFCC67D-709B-1D86-3C87-3DB08A8BF2E6}"/>
              </a:ext>
            </a:extLst>
          </p:cNvPr>
          <p:cNvPicPr>
            <a:picLocks/>
          </p:cNvPicPr>
          <p:nvPr/>
        </p:nvPicPr>
        <p:blipFill>
          <a:blip r:embed="rId7"/>
          <a:stretch>
            <a:fillRect/>
          </a:stretch>
        </p:blipFill>
        <p:spPr>
          <a:xfrm>
            <a:off x="5070615" y="2880852"/>
            <a:ext cx="3143908" cy="897463"/>
          </a:xfrm>
          <a:prstGeom prst="roundRect">
            <a:avLst>
              <a:gd name="adj" fmla="val 5600"/>
            </a:avLst>
          </a:prstGeom>
          <a:ln w="6350">
            <a:solidFill>
              <a:schemeClr val="bg1">
                <a:lumMod val="75000"/>
              </a:schemeClr>
            </a:solidFill>
          </a:ln>
        </p:spPr>
      </p:pic>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174230" y="3593393"/>
            <a:ext cx="566738" cy="1832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860DA11-1053-4CFD-8A9A-A3B4568CA08E}"/>
              </a:ext>
            </a:extLst>
          </p:cNvPr>
          <p:cNvSpPr txBox="1">
            <a:spLocks/>
          </p:cNvSpPr>
          <p:nvPr/>
        </p:nvSpPr>
        <p:spPr>
          <a:xfrm>
            <a:off x="8389619" y="2932123"/>
            <a:ext cx="2873601" cy="794920"/>
          </a:xfrm>
          <a:prstGeom prst="roundRect">
            <a:avLst>
              <a:gd name="adj" fmla="val 875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Provide ideas, reference a file,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en-US" sz="1200" b="0" i="0" u="none" strike="noStrike" kern="1200" cap="none" spc="0" normalizeH="0" baseline="0" noProof="0">
                <a:ln>
                  <a:noFill/>
                </a:ln>
                <a:solidFill>
                  <a:prstClr val="black"/>
                </a:solidFill>
                <a:effectLst/>
                <a:uLnTx/>
                <a:uFillTx/>
                <a:latin typeface="Segoe UI"/>
                <a:ea typeface="+mn-ea"/>
                <a:cs typeface="Segoe UI"/>
              </a:rPr>
              <a:t>or let Copilot write</a:t>
            </a:r>
          </a:p>
        </p:txBody>
      </p:sp>
      <p:pic>
        <p:nvPicPr>
          <p:cNvPr id="30" name="Picture 29" descr="Screenshot of a part of Microsoft word with Copilot prompt pop up">
            <a:extLst>
              <a:ext uri="{FF2B5EF4-FFF2-40B4-BE49-F238E27FC236}">
                <a16:creationId xmlns:a16="http://schemas.microsoft.com/office/drawing/2014/main" id="{322EBEC1-7EF3-C904-CB8C-CF1CE0A72879}"/>
              </a:ext>
            </a:extLst>
          </p:cNvPr>
          <p:cNvPicPr>
            <a:picLocks noChangeAspect="1"/>
          </p:cNvPicPr>
          <p:nvPr/>
        </p:nvPicPr>
        <p:blipFill>
          <a:blip r:embed="rId8"/>
          <a:stretch>
            <a:fillRect/>
          </a:stretch>
        </p:blipFill>
        <p:spPr>
          <a:xfrm>
            <a:off x="6399025" y="3947630"/>
            <a:ext cx="1815498" cy="1346393"/>
          </a:xfrm>
          <a:prstGeom prst="roundRect">
            <a:avLst>
              <a:gd name="adj" fmla="val 4007"/>
            </a:avLst>
          </a:prstGeom>
          <a:ln w="6350">
            <a:solidFill>
              <a:schemeClr val="bg1">
                <a:lumMod val="75000"/>
              </a:schemeClr>
            </a:solidFill>
          </a:ln>
        </p:spPr>
      </p:pic>
      <p:sp>
        <p:nvSpPr>
          <p:cNvPr id="6" name="Rectangle: Rounded Corners 5">
            <a:extLst>
              <a:ext uri="{FF2B5EF4-FFF2-40B4-BE49-F238E27FC236}">
                <a16:creationId xmlns:a16="http://schemas.microsoft.com/office/drawing/2014/main" id="{9C432287-ED19-7485-4E96-679718E33D3C}"/>
              </a:ext>
              <a:ext uri="{C183D7F6-B498-43B3-948B-1728B52AA6E4}">
                <adec:decorative xmlns:adec="http://schemas.microsoft.com/office/drawing/2017/decorative" val="1"/>
              </a:ext>
            </a:extLst>
          </p:cNvPr>
          <p:cNvSpPr/>
          <p:nvPr/>
        </p:nvSpPr>
        <p:spPr bwMode="auto">
          <a:xfrm>
            <a:off x="6579394" y="4612481"/>
            <a:ext cx="1027896" cy="696567"/>
          </a:xfrm>
          <a:prstGeom prst="roundRect">
            <a:avLst>
              <a:gd name="adj" fmla="val 865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A5FBD92-80A2-9BDE-389E-1C1DCF5211BC}"/>
              </a:ext>
            </a:extLst>
          </p:cNvPr>
          <p:cNvSpPr txBox="1">
            <a:spLocks/>
          </p:cNvSpPr>
          <p:nvPr/>
        </p:nvSpPr>
        <p:spPr>
          <a:xfrm>
            <a:off x="8389619" y="4382350"/>
            <a:ext cx="2873601" cy="476952"/>
          </a:xfrm>
          <a:prstGeom prst="roundRect">
            <a:avLst>
              <a:gd name="adj" fmla="val 1616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Rewrite or add a table</a:t>
            </a:r>
          </a:p>
        </p:txBody>
      </p:sp>
      <p:pic>
        <p:nvPicPr>
          <p:cNvPr id="25" name="Picture 24" descr="Screenshot with a highlighted diamond bullet">
            <a:extLst>
              <a:ext uri="{FF2B5EF4-FFF2-40B4-BE49-F238E27FC236}">
                <a16:creationId xmlns:a16="http://schemas.microsoft.com/office/drawing/2014/main" id="{505D3885-2DB7-4E88-AF4C-BC0CDF52FF7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12376" y="5463338"/>
            <a:ext cx="2802147" cy="703795"/>
          </a:xfrm>
          <a:prstGeom prst="roundRect">
            <a:avLst>
              <a:gd name="adj" fmla="val 7299"/>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519483" y="5569512"/>
            <a:ext cx="228856" cy="235173"/>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B35A2F16-A3EF-F4CF-CA1B-ED81969D64B7}"/>
              </a:ext>
            </a:extLst>
          </p:cNvPr>
          <p:cNvSpPr txBox="1">
            <a:spLocks/>
          </p:cNvSpPr>
          <p:nvPr/>
        </p:nvSpPr>
        <p:spPr>
          <a:xfrm>
            <a:off x="8389619" y="5463338"/>
            <a:ext cx="2873601" cy="703795"/>
          </a:xfrm>
          <a:prstGeom prst="roundRect">
            <a:avLst>
              <a:gd name="adj" fmla="val 817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Add an image</a:t>
            </a:r>
          </a:p>
        </p:txBody>
      </p:sp>
    </p:spTree>
    <p:extLst>
      <p:ext uri="{BB962C8B-B14F-4D97-AF65-F5344CB8AC3E}">
        <p14:creationId xmlns:p14="http://schemas.microsoft.com/office/powerpoint/2010/main" val="10138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7" grpId="0" animBg="1"/>
      <p:bldP spid="23" grpId="0" animBg="1"/>
      <p:bldP spid="6" grpId="0" animBg="1"/>
      <p:bldP spid="31" grpId="0" animBg="1"/>
      <p:bldP spid="10" grpId="0" animBg="1"/>
      <p:bldP spid="2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E8A3D281-DA2D-275A-F0F9-12CB8EC4D66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93A2094-ED29-3951-F697-C23EC54C350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en-US" sz="3200">
                <a:gradFill flip="none" rotWithShape="1">
                  <a:gsLst>
                    <a:gs pos="50000">
                      <a:srgbClr val="8661C5"/>
                    </a:gs>
                    <a:gs pos="0">
                      <a:srgbClr val="3E76D4"/>
                    </a:gs>
                    <a:gs pos="100000">
                      <a:srgbClr val="C73ECC"/>
                    </a:gs>
                  </a:gsLst>
                  <a:lin ang="2700000" scaled="1"/>
                  <a:tileRect/>
                </a:gradFill>
                <a:cs typeface="+mn-cs"/>
              </a:rPr>
              <a:t>How to use: Copilot in Word in the Copilot chat pane</a:t>
            </a:r>
            <a:br>
              <a:rPr lang="en-US" sz="3200">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3" name="Group 2" descr="Microsoft Word logo">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10154114" y="457200"/>
            <a:ext cx="534543" cy="534543"/>
            <a:chOff x="1047176" y="8381781"/>
            <a:chExt cx="534543" cy="534543"/>
          </a:xfrm>
        </p:grpSpPr>
        <p:sp>
          <p:nvSpPr>
            <p:cNvPr id="14" name="server_2" title="Icon of a server with a padlock in the lower right corner">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Microsoft Word Logo - PNG and Vector - Logo Download">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Microsoft Copilot logo">
            <a:extLst>
              <a:ext uri="{FF2B5EF4-FFF2-40B4-BE49-F238E27FC236}">
                <a16:creationId xmlns:a16="http://schemas.microsoft.com/office/drawing/2014/main" id="{513D0F17-7CC7-3EC3-DD58-526397FE6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A4610-BD01-BAD1-B052-F46A6491730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Rewrite existing text for length, tone, new phrasing</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Summarize or answer questions about an existing document</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Create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Create a presentation from a description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Create a presentation from a Word document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Refine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Add a slide about a topic</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Add an image based on a description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Change the text format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Organize the presentation by adding an agenda and creating Sections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Summarize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Create a summary</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Show key slides – Provides a list of slides with important information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Show action items and next steps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Ask questions about the presentation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Command (Ask)</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Ask general questions</a:t>
            </a:r>
          </a:p>
        </p:txBody>
      </p:sp>
      <p:pic>
        <p:nvPicPr>
          <p:cNvPr id="23" name="Picture 22" descr="Screenshot of Copilot in Word displaying the Draft with Copilot pop up box">
            <a:extLst>
              <a:ext uri="{FF2B5EF4-FFF2-40B4-BE49-F238E27FC236}">
                <a16:creationId xmlns:a16="http://schemas.microsoft.com/office/drawing/2014/main" id="{22F8703B-1CE1-1EE7-6CD3-EC3A56C7E264}"/>
              </a:ext>
            </a:extLst>
          </p:cNvPr>
          <p:cNvPicPr>
            <a:picLocks noChangeAspect="1"/>
          </p:cNvPicPr>
          <p:nvPr/>
        </p:nvPicPr>
        <p:blipFill>
          <a:blip r:embed="rId6"/>
          <a:stretch>
            <a:fillRect/>
          </a:stretch>
        </p:blipFill>
        <p:spPr>
          <a:xfrm>
            <a:off x="5007442" y="2064010"/>
            <a:ext cx="4484901" cy="2532160"/>
          </a:xfrm>
          <a:prstGeom prst="roundRect">
            <a:avLst>
              <a:gd name="adj" fmla="val 1885"/>
            </a:avLst>
          </a:prstGeom>
          <a:ln w="6350">
            <a:solidFill>
              <a:schemeClr val="bg1">
                <a:lumMod val="75000"/>
              </a:schemeClr>
            </a:solidFill>
          </a:ln>
        </p:spPr>
      </p:pic>
      <p:pic>
        <p:nvPicPr>
          <p:cNvPr id="26" name="Picture 25" descr="Screenshot of the Prompts screenshot">
            <a:extLst>
              <a:ext uri="{FF2B5EF4-FFF2-40B4-BE49-F238E27FC236}">
                <a16:creationId xmlns:a16="http://schemas.microsoft.com/office/drawing/2014/main" id="{9C19545C-4C2E-1F60-74CD-43317DD1519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594887" y="3342144"/>
            <a:ext cx="2588268" cy="2299115"/>
          </a:xfrm>
          <a:prstGeom prst="roundRect">
            <a:avLst>
              <a:gd name="adj" fmla="val 2195"/>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7300911" y="5201586"/>
            <a:ext cx="245207" cy="2461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descr="Emphasis on Prompts:&#10;Create, Ask and View more prompts in the screenshot">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752466" y="3504319"/>
            <a:ext cx="2284254" cy="1064506"/>
          </a:xfrm>
          <a:prstGeom prst="roundRect">
            <a:avLst>
              <a:gd name="adj" fmla="val 303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descr="Emphasis on the Copilot section in Microsoft Word with the write about bar">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a:spLocks/>
          </p:cNvSpPr>
          <p:nvPr/>
        </p:nvSpPr>
        <p:spPr bwMode="auto">
          <a:xfrm>
            <a:off x="8312139" y="2268283"/>
            <a:ext cx="1136662" cy="474917"/>
          </a:xfrm>
          <a:prstGeom prst="roundRect">
            <a:avLst>
              <a:gd name="adj" fmla="val 978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9596613" y="2064010"/>
            <a:ext cx="1666607" cy="945890"/>
          </a:xfrm>
          <a:prstGeom prst="roundRect">
            <a:avLst>
              <a:gd name="adj" fmla="val 585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Select a predefined prompt in the Copilot sidebar. You can then add more context.</a:t>
            </a:r>
          </a:p>
        </p:txBody>
      </p:sp>
      <p:sp>
        <p:nvSpPr>
          <p:cNvPr id="6" name="Rectangle: Rounded Corners 5" descr="Emphasis on Ask a question or tell me what you want to do section in the Copilot in Word screenshot">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a:spLocks/>
          </p:cNvSpPr>
          <p:nvPr/>
        </p:nvSpPr>
        <p:spPr bwMode="auto">
          <a:xfrm>
            <a:off x="8312139" y="4055235"/>
            <a:ext cx="1136662" cy="474917"/>
          </a:xfrm>
          <a:prstGeom prst="roundRect">
            <a:avLst>
              <a:gd name="adj" fmla="val 926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596613" y="3665460"/>
            <a:ext cx="1666607" cy="1254465"/>
          </a:xfrm>
          <a:prstGeom prst="roundRect">
            <a:avLst>
              <a:gd name="adj" fmla="val 4855"/>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Ask general knowledge questions or ask for creative ideas. You’ll need to review any content for factual mistakes</a:t>
            </a:r>
          </a:p>
        </p:txBody>
      </p:sp>
      <p:grpSp>
        <p:nvGrpSpPr>
          <p:cNvPr id="62" name="Group 61" descr="Arrow pointing to the book icon in the screenshot &#10;Click on the Prompt Guide icon to show the prompts to edit a slide or learn about the presentation">
            <a:extLst>
              <a:ext uri="{FF2B5EF4-FFF2-40B4-BE49-F238E27FC236}">
                <a16:creationId xmlns:a16="http://schemas.microsoft.com/office/drawing/2014/main" id="{7D488152-1D35-A56F-1470-BB400DB71687}"/>
              </a:ext>
            </a:extLst>
          </p:cNvPr>
          <p:cNvGrpSpPr/>
          <p:nvPr/>
        </p:nvGrpSpPr>
        <p:grpSpPr>
          <a:xfrm>
            <a:off x="7423515" y="5232213"/>
            <a:ext cx="3839705" cy="919401"/>
            <a:chOff x="7423515" y="5232213"/>
            <a:chExt cx="3839705" cy="919401"/>
          </a:xfrm>
        </p:grpSpPr>
        <p:grpSp>
          <p:nvGrpSpPr>
            <p:cNvPr id="58" name="Group 57">
              <a:extLst>
                <a:ext uri="{FF2B5EF4-FFF2-40B4-BE49-F238E27FC236}">
                  <a16:creationId xmlns:a16="http://schemas.microsoft.com/office/drawing/2014/main" id="{DAAF72A6-6588-83E1-31E5-C71593408ACF}"/>
                </a:ext>
              </a:extLst>
            </p:cNvPr>
            <p:cNvGrpSpPr/>
            <p:nvPr/>
          </p:nvGrpSpPr>
          <p:grpSpPr>
            <a:xfrm>
              <a:off x="7423515" y="5232213"/>
              <a:ext cx="3839705" cy="919401"/>
              <a:chOff x="7423515" y="5232213"/>
              <a:chExt cx="3839705" cy="919401"/>
            </a:xfrm>
          </p:grpSpPr>
          <p:sp>
            <p:nvSpPr>
              <p:cNvPr id="12" name="TextBox 11">
                <a:extLst>
                  <a:ext uri="{FF2B5EF4-FFF2-40B4-BE49-F238E27FC236}">
                    <a16:creationId xmlns:a16="http://schemas.microsoft.com/office/drawing/2014/main" id="{A0FE2C86-765B-5C51-6972-82786DB52ABE}"/>
                  </a:ext>
                </a:extLst>
              </p:cNvPr>
              <p:cNvSpPr txBox="1">
                <a:spLocks/>
              </p:cNvSpPr>
              <p:nvPr/>
            </p:nvSpPr>
            <p:spPr>
              <a:xfrm>
                <a:off x="8371431" y="5232213"/>
                <a:ext cx="2891789" cy="919401"/>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Prompt Guide </a:t>
                </a:r>
                <a:r>
                  <a:rPr kumimoji="0" lang="en-US" sz="1200" b="0" i="0" u="none" strike="noStrike" kern="1200" cap="none" spc="0" normalizeH="0" baseline="0" noProof="0">
                    <a:ln>
                      <a:noFill/>
                    </a:ln>
                    <a:solidFill>
                      <a:prstClr val="black"/>
                    </a:solidFill>
                    <a:effectLst/>
                    <a:uLnTx/>
                    <a:uFillTx/>
                    <a:latin typeface="Segoe UI"/>
                    <a:ea typeface="+mn-ea"/>
                    <a:cs typeface="Segoe UI"/>
                  </a:rPr>
                  <a:t>icon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____ to show the prompts to edit a slide or learn about the presentation</a:t>
                </a:r>
              </a:p>
            </p:txBody>
          </p:sp>
          <p:cxnSp>
            <p:nvCxnSpPr>
              <p:cNvPr id="55" name="Connector: Elbow 54">
                <a:extLst>
                  <a:ext uri="{FF2B5EF4-FFF2-40B4-BE49-F238E27FC236}">
                    <a16:creationId xmlns:a16="http://schemas.microsoft.com/office/drawing/2014/main" id="{7088BD9B-BE09-5C53-E5A6-072BFA222A2B}"/>
                  </a:ext>
                </a:extLst>
              </p:cNvPr>
              <p:cNvCxnSpPr>
                <a:cxnSpLocks/>
                <a:stCxn id="24" idx="1"/>
                <a:endCxn id="10" idx="4"/>
              </p:cNvCxnSpPr>
              <p:nvPr/>
            </p:nvCxnSpPr>
            <p:spPr>
              <a:xfrm rot="10800000">
                <a:off x="7423515" y="5447744"/>
                <a:ext cx="1070404" cy="256092"/>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85936DC9-F08D-36FC-FE93-CF965E3145D4}"/>
                </a:ext>
              </a:extLst>
            </p:cNvPr>
            <p:cNvPicPr>
              <a:picLocks noChangeAspect="1"/>
            </p:cNvPicPr>
            <p:nvPr/>
          </p:nvPicPr>
          <p:blipFill rotWithShape="1">
            <a:blip r:embed="rId8"/>
            <a:srcRect t="8761"/>
            <a:stretch/>
          </p:blipFill>
          <p:spPr>
            <a:xfrm>
              <a:off x="8493919" y="5584883"/>
              <a:ext cx="260749" cy="237906"/>
            </a:xfrm>
            <a:prstGeom prst="rect">
              <a:avLst/>
            </a:prstGeom>
          </p:spPr>
        </p:pic>
      </p:grpSp>
    </p:spTree>
    <p:extLst>
      <p:ext uri="{BB962C8B-B14F-4D97-AF65-F5344CB8AC3E}">
        <p14:creationId xmlns:p14="http://schemas.microsoft.com/office/powerpoint/2010/main" val="40162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righ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13" grpId="0" animBg="1"/>
      <p:bldP spid="6"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en-US">
                <a:gradFill flip="none" rotWithShape="1">
                  <a:gsLst>
                    <a:gs pos="50000">
                      <a:srgbClr val="8661C5"/>
                    </a:gs>
                    <a:gs pos="0">
                      <a:srgbClr val="3E76D4"/>
                    </a:gs>
                    <a:gs pos="100000">
                      <a:srgbClr val="C73ECC"/>
                    </a:gs>
                  </a:gsLst>
                  <a:lin ang="2700000" scaled="1"/>
                  <a:tileRect/>
                </a:gradFill>
                <a:cs typeface="+mn-cs"/>
              </a:rPr>
              <a:t>Find more Word prompts to try in </a:t>
            </a:r>
            <a:r>
              <a:rPr lang="en-US">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Microsoft Copilot logo">
            <a:extLst>
              <a:ext uri="{FF2B5EF4-FFF2-40B4-BE49-F238E27FC236}">
                <a16:creationId xmlns:a16="http://schemas.microsoft.com/office/drawing/2014/main" id="{790BDE94-9733-B1FF-AA4A-10B5CDAFD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18EA0D75-4AF0-9018-A4A3-77D1BFE5D459}"/>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92B57F65-0BB5-DE7E-C624-52A7940EFFA0}"/>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E095FA19-5A57-D2F0-6039-F0EF71B5BE83}"/>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418544FB-F189-7F9F-0A64-C0F41463A27D}"/>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E8BF9FB3-67DB-4532-0C8D-5F2047DC4826}"/>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E06B4DF1-7AC9-5778-0EC5-ADBC95230EB2}"/>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E412045F-9266-0721-1045-97EF72AD66B9}"/>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755D12BF-D808-F2E5-2CDF-0BF1ABAAE67D}"/>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CA793182-891C-4038-A21A-25A8E12EE30C}"/>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32E62325-FB2E-0515-42B1-AAC5739BF53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660B8C2B-7A76-3963-789D-519916708ED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8D8D7D61-5BFC-2556-4907-D7599C55C297}"/>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8D453F4C-3C61-04BA-C5EB-C2504F70BB6C}"/>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1" name="Graphic 30" descr="Icon of notes with a pencil">
            <a:extLst>
              <a:ext uri="{FF2B5EF4-FFF2-40B4-BE49-F238E27FC236}">
                <a16:creationId xmlns:a16="http://schemas.microsoft.com/office/drawing/2014/main" id="{68FACAC8-81EA-254E-457A-486C2BF4DB1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20" name="TextBox 19">
            <a:extLst>
              <a:ext uri="{FF2B5EF4-FFF2-40B4-BE49-F238E27FC236}">
                <a16:creationId xmlns:a16="http://schemas.microsoft.com/office/drawing/2014/main" id="{A8600C42-A57A-F79A-D96E-867913E40091}"/>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Write an introduction</a:t>
            </a:r>
          </a:p>
        </p:txBody>
      </p:sp>
      <p:sp>
        <p:nvSpPr>
          <p:cNvPr id="21" name="TextBox 20">
            <a:extLst>
              <a:ext uri="{FF2B5EF4-FFF2-40B4-BE49-F238E27FC236}">
                <a16:creationId xmlns:a16="http://schemas.microsoft.com/office/drawing/2014/main" id="{A816786A-10FC-C607-31EE-0AD8B7A687D4}"/>
              </a:ext>
              <a:ext uri="{C183D7F6-B498-43B3-948B-1728B52AA6E4}">
                <adec:decorative xmlns:adec="http://schemas.microsoft.com/office/drawing/2017/decorative" val="0"/>
              </a:ext>
            </a:extLst>
          </p:cNvPr>
          <p:cNvSpPr txBox="1"/>
          <p:nvPr/>
        </p:nvSpPr>
        <p:spPr>
          <a:xfrm>
            <a:off x="889191" y="2171524"/>
            <a:ext cx="1914125"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Write an intro paragraph for this document and make it sound </a:t>
            </a:r>
            <a:r>
              <a:rPr kumimoji="0" lang="en-US" sz="900" b="0" i="0" u="none" strike="noStrike" kern="1200" cap="none" spc="0" normalizeH="0" baseline="0" noProof="0">
                <a:ln>
                  <a:noFill/>
                </a:ln>
                <a:solidFill>
                  <a:prstClr val="black"/>
                </a:solidFill>
                <a:effectLst/>
                <a:uLnTx/>
                <a:uFillTx/>
                <a:latin typeface="Segoe UI"/>
                <a:ea typeface="+mn-ea"/>
                <a:cs typeface="+mn-cs"/>
              </a:rPr>
              <a:t>[professional]</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 name="Group 4" descr="Microsoft Word logo">
            <a:extLst>
              <a:ext uri="{FF2B5EF4-FFF2-40B4-BE49-F238E27FC236}">
                <a16:creationId xmlns:a16="http://schemas.microsoft.com/office/drawing/2014/main" id="{359CC740-FA83-0906-2AAE-674882AB1853}"/>
              </a:ext>
              <a:ext uri="{C183D7F6-B498-43B3-948B-1728B52AA6E4}">
                <adec:decorative xmlns:adec="http://schemas.microsoft.com/office/drawing/2017/decorative" val="0"/>
              </a:ext>
            </a:extLst>
          </p:cNvPr>
          <p:cNvGrpSpPr>
            <a:grpSpLocks/>
          </p:cNvGrpSpPr>
          <p:nvPr/>
        </p:nvGrpSpPr>
        <p:grpSpPr>
          <a:xfrm>
            <a:off x="797075" y="2723292"/>
            <a:ext cx="346134" cy="346133"/>
            <a:chOff x="1047176" y="8381781"/>
            <a:chExt cx="534543" cy="534543"/>
          </a:xfrm>
        </p:grpSpPr>
        <p:sp>
          <p:nvSpPr>
            <p:cNvPr id="43" name="server_2" title="Icon of a server with a padlock in the lower right corner">
              <a:extLst>
                <a:ext uri="{FF2B5EF4-FFF2-40B4-BE49-F238E27FC236}">
                  <a16:creationId xmlns:a16="http://schemas.microsoft.com/office/drawing/2014/main" id="{EFAE7638-DB17-5D2C-160C-BDA9AC5C0BF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Rounded Rectangle 46">
              <a:extLst>
                <a:ext uri="{FF2B5EF4-FFF2-40B4-BE49-F238E27FC236}">
                  <a16:creationId xmlns:a16="http://schemas.microsoft.com/office/drawing/2014/main" id="{63866A61-D4B0-C22F-9DB0-0555AFF8A5DD}"/>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Microsoft Word Logo - PNG and Vector - Logo Download">
              <a:hlinkClick r:id="rId7"/>
              <a:extLst>
                <a:ext uri="{FF2B5EF4-FFF2-40B4-BE49-F238E27FC236}">
                  <a16:creationId xmlns:a16="http://schemas.microsoft.com/office/drawing/2014/main" id="{D49B1A47-104B-68C7-D068-7C4D68B50AB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9" name="Graphic 138" descr="Icon of a bulb">
            <a:extLst>
              <a:ext uri="{FF2B5EF4-FFF2-40B4-BE49-F238E27FC236}">
                <a16:creationId xmlns:a16="http://schemas.microsoft.com/office/drawing/2014/main" id="{D61E0507-A66E-08AE-5570-BB61ED269D6C}"/>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26" name="TextBox 25">
            <a:extLst>
              <a:ext uri="{FF2B5EF4-FFF2-40B4-BE49-F238E27FC236}">
                <a16:creationId xmlns:a16="http://schemas.microsoft.com/office/drawing/2014/main" id="{E9D4AEEF-93A7-01D6-9740-A682DA5AB491}"/>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Summarize this doc</a:t>
            </a:r>
          </a:p>
        </p:txBody>
      </p:sp>
      <p:sp>
        <p:nvSpPr>
          <p:cNvPr id="27" name="TextBox 26">
            <a:extLst>
              <a:ext uri="{FF2B5EF4-FFF2-40B4-BE49-F238E27FC236}">
                <a16:creationId xmlns:a16="http://schemas.microsoft.com/office/drawing/2014/main" id="{73F564B5-5E4A-B89E-C15C-97C89F1E74B1}"/>
              </a:ext>
              <a:ext uri="{C183D7F6-B498-43B3-948B-1728B52AA6E4}">
                <adec:decorative xmlns:adec="http://schemas.microsoft.com/office/drawing/2017/decorative" val="0"/>
              </a:ext>
            </a:extLst>
          </p:cNvPr>
          <p:cNvSpPr txBox="1"/>
          <p:nvPr/>
        </p:nvSpPr>
        <p:spPr>
          <a:xfrm>
            <a:off x="3597835" y="2171524"/>
            <a:ext cx="235412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Summarize this document </a:t>
            </a:r>
            <a:r>
              <a:rPr kumimoji="0" lang="en-US" sz="900" b="0" i="0" u="none" strike="noStrike" kern="1200" cap="none" spc="0" normalizeH="0" baseline="0" noProof="0">
                <a:ln>
                  <a:noFill/>
                </a:ln>
                <a:solidFill>
                  <a:prstClr val="black"/>
                </a:solidFill>
                <a:effectLst/>
                <a:uLnTx/>
                <a:uFillTx/>
                <a:latin typeface="Segoe UI"/>
                <a:ea typeface="+mn-ea"/>
                <a:cs typeface="+mn-cs"/>
              </a:rPr>
              <a:t>[in 3key points]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4" name="Group 53" descr="Microsoft Word logo">
            <a:extLst>
              <a:ext uri="{FF2B5EF4-FFF2-40B4-BE49-F238E27FC236}">
                <a16:creationId xmlns:a16="http://schemas.microsoft.com/office/drawing/2014/main" id="{189D5C7C-C17F-4446-32DB-501BCC6B48E5}"/>
              </a:ext>
              <a:ext uri="{C183D7F6-B498-43B3-948B-1728B52AA6E4}">
                <adec:decorative xmlns:adec="http://schemas.microsoft.com/office/drawing/2017/decorative" val="0"/>
              </a:ext>
            </a:extLst>
          </p:cNvPr>
          <p:cNvGrpSpPr>
            <a:grpSpLocks/>
          </p:cNvGrpSpPr>
          <p:nvPr/>
        </p:nvGrpSpPr>
        <p:grpSpPr>
          <a:xfrm>
            <a:off x="3505718" y="2723292"/>
            <a:ext cx="346134" cy="346133"/>
            <a:chOff x="1047176" y="8381781"/>
            <a:chExt cx="534543" cy="534543"/>
          </a:xfrm>
        </p:grpSpPr>
        <p:sp>
          <p:nvSpPr>
            <p:cNvPr id="55" name="server_2" title="Icon of a server with a padlock in the lower right corner">
              <a:extLst>
                <a:ext uri="{FF2B5EF4-FFF2-40B4-BE49-F238E27FC236}">
                  <a16:creationId xmlns:a16="http://schemas.microsoft.com/office/drawing/2014/main" id="{BF37B30B-4507-0037-0196-FAA28B79845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Rounded Rectangle 46">
              <a:extLst>
                <a:ext uri="{FF2B5EF4-FFF2-40B4-BE49-F238E27FC236}">
                  <a16:creationId xmlns:a16="http://schemas.microsoft.com/office/drawing/2014/main" id="{10F01CEC-DC35-FD3C-B150-85C100A9995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10" descr="Microsoft Word Logo - PNG and Vector - Logo Download">
              <a:hlinkClick r:id="rId7"/>
              <a:extLst>
                <a:ext uri="{FF2B5EF4-FFF2-40B4-BE49-F238E27FC236}">
                  <a16:creationId xmlns:a16="http://schemas.microsoft.com/office/drawing/2014/main" id="{98440967-0A15-A89F-2BDD-850C660AD19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Graphic 140" descr="Icon of a list">
            <a:extLst>
              <a:ext uri="{FF2B5EF4-FFF2-40B4-BE49-F238E27FC236}">
                <a16:creationId xmlns:a16="http://schemas.microsoft.com/office/drawing/2014/main" id="{846A19B9-B31A-6F47-CB12-A12EF99072FE}"/>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32" name="TextBox 31">
            <a:extLst>
              <a:ext uri="{FF2B5EF4-FFF2-40B4-BE49-F238E27FC236}">
                <a16:creationId xmlns:a16="http://schemas.microsoft.com/office/drawing/2014/main" id="{78BC43A5-38A1-239A-48AA-1208F9CC6F05}"/>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List pros and cons</a:t>
            </a:r>
          </a:p>
        </p:txBody>
      </p:sp>
      <p:sp>
        <p:nvSpPr>
          <p:cNvPr id="33" name="TextBox 32">
            <a:extLst>
              <a:ext uri="{FF2B5EF4-FFF2-40B4-BE49-F238E27FC236}">
                <a16:creationId xmlns:a16="http://schemas.microsoft.com/office/drawing/2014/main" id="{133E864A-261D-02BE-705E-E0B9933C47D9}"/>
              </a:ext>
              <a:ext uri="{C183D7F6-B498-43B3-948B-1728B52AA6E4}">
                <adec:decorative xmlns:adec="http://schemas.microsoft.com/office/drawing/2017/decorative" val="0"/>
              </a:ext>
            </a:extLst>
          </p:cNvPr>
          <p:cNvSpPr txBox="1"/>
          <p:nvPr/>
        </p:nvSpPr>
        <p:spPr>
          <a:xfrm>
            <a:off x="6306478"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List the pros and cons of </a:t>
            </a:r>
            <a:r>
              <a:rPr kumimoji="0" lang="en-US" sz="900" b="0" i="0" u="none" strike="noStrike" kern="1200" cap="none" spc="0" normalizeH="0" baseline="0" noProof="0">
                <a:ln>
                  <a:noFill/>
                </a:ln>
                <a:solidFill>
                  <a:prstClr val="black"/>
                </a:solidFill>
                <a:effectLst/>
                <a:uLnTx/>
                <a:uFillTx/>
                <a:latin typeface="Segoe UI"/>
                <a:ea typeface="+mn-ea"/>
                <a:cs typeface="+mn-cs"/>
              </a:rPr>
              <a:t>[the different project ideas mentioned in this document]</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74" name="Group 73" descr="Microsoft Word logo">
            <a:extLst>
              <a:ext uri="{FF2B5EF4-FFF2-40B4-BE49-F238E27FC236}">
                <a16:creationId xmlns:a16="http://schemas.microsoft.com/office/drawing/2014/main" id="{A522C712-8E76-DF26-221F-4B5407C13125}"/>
              </a:ext>
              <a:ext uri="{C183D7F6-B498-43B3-948B-1728B52AA6E4}">
                <adec:decorative xmlns:adec="http://schemas.microsoft.com/office/drawing/2017/decorative" val="0"/>
              </a:ext>
            </a:extLst>
          </p:cNvPr>
          <p:cNvGrpSpPr>
            <a:grpSpLocks/>
          </p:cNvGrpSpPr>
          <p:nvPr/>
        </p:nvGrpSpPr>
        <p:grpSpPr>
          <a:xfrm>
            <a:off x="6214361" y="2723292"/>
            <a:ext cx="346134" cy="346133"/>
            <a:chOff x="1047176" y="8381781"/>
            <a:chExt cx="534543" cy="534543"/>
          </a:xfrm>
        </p:grpSpPr>
        <p:sp>
          <p:nvSpPr>
            <p:cNvPr id="75" name="server_2" title="Icon of a server with a padlock in the lower right corner">
              <a:extLst>
                <a:ext uri="{FF2B5EF4-FFF2-40B4-BE49-F238E27FC236}">
                  <a16:creationId xmlns:a16="http://schemas.microsoft.com/office/drawing/2014/main" id="{5C1B0D27-1836-B7D6-3390-CFC8381C103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Rounded Rectangle 46">
              <a:extLst>
                <a:ext uri="{FF2B5EF4-FFF2-40B4-BE49-F238E27FC236}">
                  <a16:creationId xmlns:a16="http://schemas.microsoft.com/office/drawing/2014/main" id="{854CA31C-05C2-D5E1-D745-F51FB1A29857}"/>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10" descr="Microsoft Word Logo - PNG and Vector - Logo Download">
              <a:hlinkClick r:id="rId7"/>
              <a:extLst>
                <a:ext uri="{FF2B5EF4-FFF2-40B4-BE49-F238E27FC236}">
                  <a16:creationId xmlns:a16="http://schemas.microsoft.com/office/drawing/2014/main" id="{B0D3BA87-624D-EFBE-B52F-97B2B8C14CC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Icon of a paragraph sign">
            <a:extLst>
              <a:ext uri="{FF2B5EF4-FFF2-40B4-BE49-F238E27FC236}">
                <a16:creationId xmlns:a16="http://schemas.microsoft.com/office/drawing/2014/main" id="{5650439F-E726-6550-4668-201BF6352A3F}"/>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38" name="TextBox 37">
            <a:extLst>
              <a:ext uri="{FF2B5EF4-FFF2-40B4-BE49-F238E27FC236}">
                <a16:creationId xmlns:a16="http://schemas.microsoft.com/office/drawing/2014/main" id="{B2E1BAA9-EB06-7BCA-B354-7B93DF5CB453}"/>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Add a paragraph</a:t>
            </a:r>
          </a:p>
        </p:txBody>
      </p:sp>
      <p:sp>
        <p:nvSpPr>
          <p:cNvPr id="39" name="TextBox 38">
            <a:extLst>
              <a:ext uri="{FF2B5EF4-FFF2-40B4-BE49-F238E27FC236}">
                <a16:creationId xmlns:a16="http://schemas.microsoft.com/office/drawing/2014/main" id="{1C0B3461-E847-3567-380A-9A4481570022}"/>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Add a paragraph that captures </a:t>
            </a:r>
            <a:r>
              <a:rPr kumimoji="0" lang="en-US" sz="900" b="0" i="0" u="none" strike="noStrike" kern="1200" cap="none" spc="0" normalizeH="0" baseline="0" noProof="0">
                <a:ln>
                  <a:noFill/>
                </a:ln>
                <a:solidFill>
                  <a:prstClr val="black"/>
                </a:solidFill>
                <a:effectLst/>
                <a:uLnTx/>
                <a:uFillTx/>
                <a:latin typeface="Segoe UI"/>
                <a:ea typeface="+mn-ea"/>
                <a:cs typeface="+mn-cs"/>
              </a:rPr>
              <a:t>[the argument of this document]</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8" name="Group 77" descr="Microsoft Word logo">
            <a:extLst>
              <a:ext uri="{FF2B5EF4-FFF2-40B4-BE49-F238E27FC236}">
                <a16:creationId xmlns:a16="http://schemas.microsoft.com/office/drawing/2014/main" id="{68D9F725-2D48-BC62-BE23-0566CDB577D5}"/>
              </a:ext>
              <a:ext uri="{C183D7F6-B498-43B3-948B-1728B52AA6E4}">
                <adec:decorative xmlns:adec="http://schemas.microsoft.com/office/drawing/2017/decorative" val="0"/>
              </a:ext>
            </a:extLst>
          </p:cNvPr>
          <p:cNvGrpSpPr>
            <a:grpSpLocks/>
          </p:cNvGrpSpPr>
          <p:nvPr/>
        </p:nvGrpSpPr>
        <p:grpSpPr>
          <a:xfrm>
            <a:off x="8923004" y="2723292"/>
            <a:ext cx="346134" cy="346133"/>
            <a:chOff x="1047176" y="8381781"/>
            <a:chExt cx="534543" cy="534543"/>
          </a:xfrm>
        </p:grpSpPr>
        <p:sp>
          <p:nvSpPr>
            <p:cNvPr id="79" name="server_2" title="Icon of a server with a padlock in the lower right corner">
              <a:extLst>
                <a:ext uri="{FF2B5EF4-FFF2-40B4-BE49-F238E27FC236}">
                  <a16:creationId xmlns:a16="http://schemas.microsoft.com/office/drawing/2014/main" id="{F607BAF8-C077-7FF5-B129-52AAC4EE65B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Rounded Rectangle 46">
              <a:extLst>
                <a:ext uri="{FF2B5EF4-FFF2-40B4-BE49-F238E27FC236}">
                  <a16:creationId xmlns:a16="http://schemas.microsoft.com/office/drawing/2014/main" id="{88AB5078-2D5E-AB9F-4383-368620BA6AC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Picture 10" descr="Microsoft Word Logo - PNG and Vector - Logo Download">
              <a:hlinkClick r:id="rId7"/>
              <a:extLst>
                <a:ext uri="{FF2B5EF4-FFF2-40B4-BE49-F238E27FC236}">
                  <a16:creationId xmlns:a16="http://schemas.microsoft.com/office/drawing/2014/main" id="{396367B3-5561-934A-3191-8887EB691D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Icon of two different sized A">
            <a:extLst>
              <a:ext uri="{FF2B5EF4-FFF2-40B4-BE49-F238E27FC236}">
                <a16:creationId xmlns:a16="http://schemas.microsoft.com/office/drawing/2014/main" id="{33F72840-7A6F-87C4-6979-E605A090BAFC}"/>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4124" y="3464038"/>
            <a:ext cx="228600" cy="228600"/>
          </a:xfrm>
          <a:prstGeom prst="rect">
            <a:avLst/>
          </a:prstGeom>
        </p:spPr>
      </p:pic>
      <p:sp>
        <p:nvSpPr>
          <p:cNvPr id="91" name="TextBox 90">
            <a:extLst>
              <a:ext uri="{FF2B5EF4-FFF2-40B4-BE49-F238E27FC236}">
                <a16:creationId xmlns:a16="http://schemas.microsoft.com/office/drawing/2014/main" id="{A8628753-E94C-507F-2126-EFF4E1CE8040}"/>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Change the font</a:t>
            </a:r>
          </a:p>
        </p:txBody>
      </p:sp>
      <p:sp>
        <p:nvSpPr>
          <p:cNvPr id="92" name="TextBox 91">
            <a:extLst>
              <a:ext uri="{FF2B5EF4-FFF2-40B4-BE49-F238E27FC236}">
                <a16:creationId xmlns:a16="http://schemas.microsoft.com/office/drawing/2014/main" id="{D131CDE9-1BE5-FB77-0D28-2A3A2B7AADB4}"/>
              </a:ext>
              <a:ext uri="{C183D7F6-B498-43B3-948B-1728B52AA6E4}">
                <adec:decorative xmlns:adec="http://schemas.microsoft.com/office/drawing/2017/decorative" val="0"/>
              </a:ext>
            </a:extLst>
          </p:cNvPr>
          <p:cNvSpPr txBox="1"/>
          <p:nvPr/>
        </p:nvSpPr>
        <p:spPr>
          <a:xfrm>
            <a:off x="889192"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Change the font to </a:t>
            </a:r>
            <a:r>
              <a:rPr kumimoji="0" lang="en-US" sz="900" b="0" i="0" u="none" strike="noStrike" kern="1200" cap="none" spc="0" normalizeH="0" baseline="0" noProof="0">
                <a:ln>
                  <a:noFill/>
                </a:ln>
                <a:solidFill>
                  <a:prstClr val="black"/>
                </a:solidFill>
                <a:effectLst/>
                <a:uLnTx/>
                <a:uFillTx/>
                <a:latin typeface="Segoe UI"/>
                <a:ea typeface="+mn-ea"/>
                <a:cs typeface="+mn-cs"/>
              </a:rPr>
              <a:t>[Segoe UI, 12point]</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46" name="Group 45" descr="Microsoft Word logo">
            <a:extLst>
              <a:ext uri="{FF2B5EF4-FFF2-40B4-BE49-F238E27FC236}">
                <a16:creationId xmlns:a16="http://schemas.microsoft.com/office/drawing/2014/main" id="{C785B1D1-7B96-DF65-5D61-AE79E36F73B3}"/>
              </a:ext>
              <a:ext uri="{C183D7F6-B498-43B3-948B-1728B52AA6E4}">
                <adec:decorative xmlns:adec="http://schemas.microsoft.com/office/drawing/2017/decorative" val="0"/>
              </a:ext>
            </a:extLst>
          </p:cNvPr>
          <p:cNvGrpSpPr>
            <a:grpSpLocks/>
          </p:cNvGrpSpPr>
          <p:nvPr/>
        </p:nvGrpSpPr>
        <p:grpSpPr>
          <a:xfrm>
            <a:off x="797075" y="4335399"/>
            <a:ext cx="346134" cy="346133"/>
            <a:chOff x="1047176" y="8381781"/>
            <a:chExt cx="534543" cy="534543"/>
          </a:xfrm>
        </p:grpSpPr>
        <p:sp>
          <p:nvSpPr>
            <p:cNvPr id="47" name="server_2" title="Icon of a server with a padlock in the lower right corner">
              <a:extLst>
                <a:ext uri="{FF2B5EF4-FFF2-40B4-BE49-F238E27FC236}">
                  <a16:creationId xmlns:a16="http://schemas.microsoft.com/office/drawing/2014/main" id="{7BFE813F-5A95-BB89-CB2C-2B08DE23B46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Rounded Rectangle 46">
              <a:extLst>
                <a:ext uri="{FF2B5EF4-FFF2-40B4-BE49-F238E27FC236}">
                  <a16:creationId xmlns:a16="http://schemas.microsoft.com/office/drawing/2014/main" id="{D521DC90-F06A-0B46-B1E0-62A4FD78B71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10" descr="Microsoft Word Logo - PNG and Vector - Logo Download">
              <a:hlinkClick r:id="rId7"/>
              <a:extLst>
                <a:ext uri="{FF2B5EF4-FFF2-40B4-BE49-F238E27FC236}">
                  <a16:creationId xmlns:a16="http://schemas.microsoft.com/office/drawing/2014/main" id="{F032F5A5-4403-B104-7BFE-3CA5E9DD212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Graphic 101" descr="Icon of notes with a pencil">
            <a:extLst>
              <a:ext uri="{FF2B5EF4-FFF2-40B4-BE49-F238E27FC236}">
                <a16:creationId xmlns:a16="http://schemas.microsoft.com/office/drawing/2014/main" id="{8346C94D-138D-D729-93D7-32DC95D61B2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97" name="TextBox 96">
            <a:extLst>
              <a:ext uri="{FF2B5EF4-FFF2-40B4-BE49-F238E27FC236}">
                <a16:creationId xmlns:a16="http://schemas.microsoft.com/office/drawing/2014/main" id="{1DE0F842-C162-5559-90CA-90E959BF9840}"/>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Create an overview</a:t>
            </a:r>
          </a:p>
        </p:txBody>
      </p:sp>
      <p:sp>
        <p:nvSpPr>
          <p:cNvPr id="98" name="TextBox 97">
            <a:extLst>
              <a:ext uri="{FF2B5EF4-FFF2-40B4-BE49-F238E27FC236}">
                <a16:creationId xmlns:a16="http://schemas.microsoft.com/office/drawing/2014/main" id="{675A1B88-151B-CD5F-9090-456031DD1DB2}"/>
              </a:ext>
              <a:ext uri="{C183D7F6-B498-43B3-948B-1728B52AA6E4}">
                <adec:decorative xmlns:adec="http://schemas.microsoft.com/office/drawing/2017/decorative" val="0"/>
              </a:ext>
            </a:extLst>
          </p:cNvPr>
          <p:cNvSpPr txBox="1"/>
          <p:nvPr/>
        </p:nvSpPr>
        <p:spPr>
          <a:xfrm>
            <a:off x="3597835"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Create a high-level overview of</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900" b="0" i="0" u="none" strike="noStrike" kern="1200" cap="none" spc="0" normalizeH="0" baseline="0" noProof="0">
                <a:ln>
                  <a:noFill/>
                </a:ln>
                <a:solidFill>
                  <a:prstClr val="black"/>
                </a:solidFill>
                <a:effectLst/>
                <a:uLnTx/>
                <a:uFillTx/>
                <a:latin typeface="Segoe UI"/>
                <a:ea typeface="+mn-ea"/>
                <a:cs typeface="+mn-cs"/>
              </a:rPr>
              <a:t>[agile product development]</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58" name="Group 57" descr="Microsoft Word logo">
            <a:extLst>
              <a:ext uri="{FF2B5EF4-FFF2-40B4-BE49-F238E27FC236}">
                <a16:creationId xmlns:a16="http://schemas.microsoft.com/office/drawing/2014/main" id="{E342E956-AD1D-5751-AB37-D647FD1ED390}"/>
              </a:ext>
              <a:ext uri="{C183D7F6-B498-43B3-948B-1728B52AA6E4}">
                <adec:decorative xmlns:adec="http://schemas.microsoft.com/office/drawing/2017/decorative" val="0"/>
              </a:ext>
            </a:extLst>
          </p:cNvPr>
          <p:cNvGrpSpPr>
            <a:grpSpLocks/>
          </p:cNvGrpSpPr>
          <p:nvPr/>
        </p:nvGrpSpPr>
        <p:grpSpPr>
          <a:xfrm>
            <a:off x="3505718" y="4335399"/>
            <a:ext cx="346134" cy="346133"/>
            <a:chOff x="1047176" y="8381781"/>
            <a:chExt cx="534543" cy="534543"/>
          </a:xfrm>
        </p:grpSpPr>
        <p:sp>
          <p:nvSpPr>
            <p:cNvPr id="59" name="server_2" title="Icon of a server with a padlock in the lower right corner">
              <a:extLst>
                <a:ext uri="{FF2B5EF4-FFF2-40B4-BE49-F238E27FC236}">
                  <a16:creationId xmlns:a16="http://schemas.microsoft.com/office/drawing/2014/main" id="{6C6F44D0-9413-9D61-5525-D3E9154C77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Rounded Rectangle 46">
              <a:extLst>
                <a:ext uri="{FF2B5EF4-FFF2-40B4-BE49-F238E27FC236}">
                  <a16:creationId xmlns:a16="http://schemas.microsoft.com/office/drawing/2014/main" id="{56A378F9-B347-7F98-AF76-F7F82ACA2138}"/>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10" descr="Microsoft Word Logo - PNG and Vector - Logo Download">
              <a:hlinkClick r:id="rId7"/>
              <a:extLst>
                <a:ext uri="{FF2B5EF4-FFF2-40B4-BE49-F238E27FC236}">
                  <a16:creationId xmlns:a16="http://schemas.microsoft.com/office/drawing/2014/main" id="{DEA606B5-7003-9C0A-9B75-5555DE60D97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Icon of notes with a pencil">
            <a:extLst>
              <a:ext uri="{FF2B5EF4-FFF2-40B4-BE49-F238E27FC236}">
                <a16:creationId xmlns:a16="http://schemas.microsoft.com/office/drawing/2014/main" id="{3DBC8E74-665F-5607-1D92-0FAB87B74912}"/>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10" y="3464038"/>
            <a:ext cx="228600" cy="228600"/>
          </a:xfrm>
          <a:prstGeom prst="rect">
            <a:avLst/>
          </a:prstGeom>
        </p:spPr>
      </p:pic>
      <p:sp>
        <p:nvSpPr>
          <p:cNvPr id="103" name="TextBox 102">
            <a:extLst>
              <a:ext uri="{FF2B5EF4-FFF2-40B4-BE49-F238E27FC236}">
                <a16:creationId xmlns:a16="http://schemas.microsoft.com/office/drawing/2014/main" id="{D937A08C-5602-3472-E8C4-4CFAC603E6D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Outline a business plan</a:t>
            </a:r>
          </a:p>
        </p:txBody>
      </p:sp>
      <p:sp>
        <p:nvSpPr>
          <p:cNvPr id="104" name="TextBox 103">
            <a:extLst>
              <a:ext uri="{FF2B5EF4-FFF2-40B4-BE49-F238E27FC236}">
                <a16:creationId xmlns:a16="http://schemas.microsoft.com/office/drawing/2014/main" id="{1ACC7D5E-8D4D-EE3C-0B86-4CDEE28E9946}"/>
              </a:ext>
              <a:ext uri="{C183D7F6-B498-43B3-948B-1728B52AA6E4}">
                <adec:decorative xmlns:adec="http://schemas.microsoft.com/office/drawing/2017/decorative" val="0"/>
              </a:ext>
            </a:extLst>
          </p:cNvPr>
          <p:cNvSpPr txBox="1"/>
          <p:nvPr/>
        </p:nvSpPr>
        <p:spPr>
          <a:xfrm>
            <a:off x="6306478"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Draft a business plan outline for a </a:t>
            </a:r>
            <a:r>
              <a:rPr kumimoji="0" lang="en-US" sz="900" b="0" i="0" u="none" strike="noStrike" kern="1200" cap="none" spc="0" normalizeH="0" baseline="0" noProof="0">
                <a:ln>
                  <a:noFill/>
                </a:ln>
                <a:solidFill>
                  <a:prstClr val="black"/>
                </a:solidFill>
                <a:effectLst/>
                <a:uLnTx/>
                <a:uFillTx/>
                <a:latin typeface="Segoe UI"/>
                <a:ea typeface="+mn-ea"/>
                <a:cs typeface="+mn-cs"/>
              </a:rPr>
              <a:t>[sustainable marketing company]</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0" name="Group 69" descr="Microsoft Word logo">
            <a:extLst>
              <a:ext uri="{FF2B5EF4-FFF2-40B4-BE49-F238E27FC236}">
                <a16:creationId xmlns:a16="http://schemas.microsoft.com/office/drawing/2014/main" id="{1C65373B-E63C-EABC-573E-281269F97B94}"/>
              </a:ext>
              <a:ext uri="{C183D7F6-B498-43B3-948B-1728B52AA6E4}">
                <adec:decorative xmlns:adec="http://schemas.microsoft.com/office/drawing/2017/decorative" val="0"/>
              </a:ext>
            </a:extLst>
          </p:cNvPr>
          <p:cNvGrpSpPr>
            <a:grpSpLocks/>
          </p:cNvGrpSpPr>
          <p:nvPr/>
        </p:nvGrpSpPr>
        <p:grpSpPr>
          <a:xfrm>
            <a:off x="6214361" y="4335399"/>
            <a:ext cx="346134" cy="346133"/>
            <a:chOff x="1047176" y="8381781"/>
            <a:chExt cx="534543" cy="534543"/>
          </a:xfrm>
        </p:grpSpPr>
        <p:sp>
          <p:nvSpPr>
            <p:cNvPr id="71" name="server_2" title="Icon of a server with a padlock in the lower right corner">
              <a:extLst>
                <a:ext uri="{FF2B5EF4-FFF2-40B4-BE49-F238E27FC236}">
                  <a16:creationId xmlns:a16="http://schemas.microsoft.com/office/drawing/2014/main" id="{9D5B444E-A6E6-8D12-CF47-FB6DE1C857A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Rounded Rectangle 46">
              <a:extLst>
                <a:ext uri="{FF2B5EF4-FFF2-40B4-BE49-F238E27FC236}">
                  <a16:creationId xmlns:a16="http://schemas.microsoft.com/office/drawing/2014/main" id="{1FD9FC37-5C7C-0408-69C4-9F308426A04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10" descr="Microsoft Word Logo - PNG and Vector - Logo Download">
              <a:hlinkClick r:id="rId7"/>
              <a:extLst>
                <a:ext uri="{FF2B5EF4-FFF2-40B4-BE49-F238E27FC236}">
                  <a16:creationId xmlns:a16="http://schemas.microsoft.com/office/drawing/2014/main" id="{E0227AD0-A933-96B9-8189-5859EABC48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Icon of a notebook">
            <a:extLst>
              <a:ext uri="{FF2B5EF4-FFF2-40B4-BE49-F238E27FC236}">
                <a16:creationId xmlns:a16="http://schemas.microsoft.com/office/drawing/2014/main" id="{ADB20DFE-A295-6340-8CB0-73A533617B24}"/>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109" name="TextBox 108">
            <a:extLst>
              <a:ext uri="{FF2B5EF4-FFF2-40B4-BE49-F238E27FC236}">
                <a16:creationId xmlns:a16="http://schemas.microsoft.com/office/drawing/2014/main" id="{1FE184DE-06D8-2F8C-4AAF-B88F2279B531}"/>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Semibold"/>
                <a:ea typeface="+mn-ea"/>
                <a:cs typeface="+mn-cs"/>
              </a:rPr>
              <a:t>Take notes in a meeting</a:t>
            </a:r>
            <a:endParaRPr kumimoji="0" lang="en-IN" sz="11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10" name="TextBox 109">
            <a:extLst>
              <a:ext uri="{FF2B5EF4-FFF2-40B4-BE49-F238E27FC236}">
                <a16:creationId xmlns:a16="http://schemas.microsoft.com/office/drawing/2014/main" id="{ACF1B478-ABB4-B3C6-DD59-77B209C15452}"/>
              </a:ext>
              <a:ext uri="{C183D7F6-B498-43B3-948B-1728B52AA6E4}">
                <adec:decorative xmlns:adec="http://schemas.microsoft.com/office/drawing/2017/decorative" val="0"/>
              </a:ext>
            </a:extLst>
          </p:cNvPr>
          <p:cNvSpPr txBox="1"/>
          <p:nvPr/>
        </p:nvSpPr>
        <p:spPr>
          <a:xfrm>
            <a:off x="9015121"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Draft a one-page template that I can use to take notes for a meeting. Include sections for the date and topic</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2" name="Group 81" descr="Microsoft Word logo">
            <a:extLst>
              <a:ext uri="{FF2B5EF4-FFF2-40B4-BE49-F238E27FC236}">
                <a16:creationId xmlns:a16="http://schemas.microsoft.com/office/drawing/2014/main" id="{14EE9869-F126-CA6D-D44D-8B71278F1F3C}"/>
              </a:ext>
              <a:ext uri="{C183D7F6-B498-43B3-948B-1728B52AA6E4}">
                <adec:decorative xmlns:adec="http://schemas.microsoft.com/office/drawing/2017/decorative" val="0"/>
              </a:ext>
            </a:extLst>
          </p:cNvPr>
          <p:cNvGrpSpPr>
            <a:grpSpLocks/>
          </p:cNvGrpSpPr>
          <p:nvPr/>
        </p:nvGrpSpPr>
        <p:grpSpPr>
          <a:xfrm>
            <a:off x="8923004" y="4335399"/>
            <a:ext cx="346134" cy="346133"/>
            <a:chOff x="1047176" y="8381781"/>
            <a:chExt cx="534543" cy="534543"/>
          </a:xfrm>
        </p:grpSpPr>
        <p:sp>
          <p:nvSpPr>
            <p:cNvPr id="83" name="server_2" title="Icon of a server with a padlock in the lower right corner">
              <a:extLst>
                <a:ext uri="{FF2B5EF4-FFF2-40B4-BE49-F238E27FC236}">
                  <a16:creationId xmlns:a16="http://schemas.microsoft.com/office/drawing/2014/main" id="{0782A2CA-778B-15D9-889F-3018A259117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Rounded Rectangle 46">
              <a:extLst>
                <a:ext uri="{FF2B5EF4-FFF2-40B4-BE49-F238E27FC236}">
                  <a16:creationId xmlns:a16="http://schemas.microsoft.com/office/drawing/2014/main" id="{D7EEAF62-32DF-7CDF-CFF4-7D7B4931082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10" descr="Microsoft Word Logo - PNG and Vector - Logo Download">
              <a:hlinkClick r:id="rId7"/>
              <a:extLst>
                <a:ext uri="{FF2B5EF4-FFF2-40B4-BE49-F238E27FC236}">
                  <a16:creationId xmlns:a16="http://schemas.microsoft.com/office/drawing/2014/main" id="{A13B6446-1469-0B2D-8F11-05558567C7F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Icon of a bulb">
            <a:extLst>
              <a:ext uri="{FF2B5EF4-FFF2-40B4-BE49-F238E27FC236}">
                <a16:creationId xmlns:a16="http://schemas.microsoft.com/office/drawing/2014/main" id="{F907A62C-987A-1A9E-36AF-983D9EF49301}"/>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115" name="TextBox 114">
            <a:extLst>
              <a:ext uri="{FF2B5EF4-FFF2-40B4-BE49-F238E27FC236}">
                <a16:creationId xmlns:a16="http://schemas.microsoft.com/office/drawing/2014/main" id="{479F942B-333A-94DD-F39E-CFB9777BCF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Understand quickly</a:t>
            </a:r>
          </a:p>
        </p:txBody>
      </p:sp>
      <p:sp>
        <p:nvSpPr>
          <p:cNvPr id="116" name="TextBox 115">
            <a:extLst>
              <a:ext uri="{FF2B5EF4-FFF2-40B4-BE49-F238E27FC236}">
                <a16:creationId xmlns:a16="http://schemas.microsoft.com/office/drawing/2014/main" id="{9FB6C6F4-D635-F596-898C-1EE160684360}"/>
              </a:ext>
              <a:ext uri="{C183D7F6-B498-43B3-948B-1728B52AA6E4}">
                <adec:decorative xmlns:adec="http://schemas.microsoft.com/office/drawing/2017/decorative" val="0"/>
              </a:ext>
            </a:extLst>
          </p:cNvPr>
          <p:cNvSpPr txBox="1"/>
          <p:nvPr/>
        </p:nvSpPr>
        <p:spPr>
          <a:xfrm>
            <a:off x="889192" y="5395738"/>
            <a:ext cx="2429533"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Explain this document in three sentences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50" name="Group 49" descr="Microsoft Word logo">
            <a:extLst>
              <a:ext uri="{FF2B5EF4-FFF2-40B4-BE49-F238E27FC236}">
                <a16:creationId xmlns:a16="http://schemas.microsoft.com/office/drawing/2014/main" id="{6413A5D3-7EC2-5B6A-CF8B-3E0AFD91604B}"/>
              </a:ext>
              <a:ext uri="{C183D7F6-B498-43B3-948B-1728B52AA6E4}">
                <adec:decorative xmlns:adec="http://schemas.microsoft.com/office/drawing/2017/decorative" val="0"/>
              </a:ext>
            </a:extLst>
          </p:cNvPr>
          <p:cNvGrpSpPr>
            <a:grpSpLocks/>
          </p:cNvGrpSpPr>
          <p:nvPr/>
        </p:nvGrpSpPr>
        <p:grpSpPr>
          <a:xfrm>
            <a:off x="797075" y="5947505"/>
            <a:ext cx="346134" cy="346133"/>
            <a:chOff x="1047176" y="8381781"/>
            <a:chExt cx="534543" cy="534543"/>
          </a:xfrm>
        </p:grpSpPr>
        <p:sp>
          <p:nvSpPr>
            <p:cNvPr id="51" name="server_2" title="Icon of a server with a padlock in the lower right corner">
              <a:extLst>
                <a:ext uri="{FF2B5EF4-FFF2-40B4-BE49-F238E27FC236}">
                  <a16:creationId xmlns:a16="http://schemas.microsoft.com/office/drawing/2014/main" id="{F5D4CA40-53DE-A04D-55AF-E13C7F2E609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Rounded Rectangle 46">
              <a:extLst>
                <a:ext uri="{FF2B5EF4-FFF2-40B4-BE49-F238E27FC236}">
                  <a16:creationId xmlns:a16="http://schemas.microsoft.com/office/drawing/2014/main" id="{73B94BDB-62F8-E7CE-621C-1D9FF34798A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10" descr="Microsoft Word Logo - PNG and Vector - Logo Download">
              <a:hlinkClick r:id="rId7"/>
              <a:extLst>
                <a:ext uri="{FF2B5EF4-FFF2-40B4-BE49-F238E27FC236}">
                  <a16:creationId xmlns:a16="http://schemas.microsoft.com/office/drawing/2014/main" id="{A653CBD3-3F2C-DDD3-F814-83B2EA43078F}"/>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Graphic 149" descr="Icon of a paint brush with a circle and a square">
            <a:extLst>
              <a:ext uri="{FF2B5EF4-FFF2-40B4-BE49-F238E27FC236}">
                <a16:creationId xmlns:a16="http://schemas.microsoft.com/office/drawing/2014/main" id="{B8A1C532-A6BC-F6A9-23E4-F7EA1FAC6A70}"/>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21" name="TextBox 120">
            <a:extLst>
              <a:ext uri="{FF2B5EF4-FFF2-40B4-BE49-F238E27FC236}">
                <a16:creationId xmlns:a16="http://schemas.microsoft.com/office/drawing/2014/main" id="{40093035-2C60-013E-496D-85E3DB7A0010}"/>
              </a:ext>
              <a:ext uri="{C183D7F6-B498-43B3-948B-1728B52AA6E4}">
                <adec:decorative xmlns:adec="http://schemas.microsoft.com/office/drawing/2017/decorative" val="0"/>
              </a:ext>
            </a:extLst>
          </p:cNvPr>
          <p:cNvSpPr txBox="1"/>
          <p:nvPr/>
        </p:nvSpPr>
        <p:spPr>
          <a:xfrm>
            <a:off x="3862960" y="5105806"/>
            <a:ext cx="2006960"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Brainstorm team building ideas</a:t>
            </a:r>
          </a:p>
        </p:txBody>
      </p:sp>
      <p:sp>
        <p:nvSpPr>
          <p:cNvPr id="122" name="TextBox 121">
            <a:extLst>
              <a:ext uri="{FF2B5EF4-FFF2-40B4-BE49-F238E27FC236}">
                <a16:creationId xmlns:a16="http://schemas.microsoft.com/office/drawing/2014/main" id="{39C72B8D-6E5C-1A80-879E-86F79EA95073}"/>
              </a:ext>
              <a:ext uri="{C183D7F6-B498-43B3-948B-1728B52AA6E4}">
                <adec:decorative xmlns:adec="http://schemas.microsoft.com/office/drawing/2017/decorative" val="0"/>
              </a:ext>
            </a:extLst>
          </p:cNvPr>
          <p:cNvSpPr txBox="1"/>
          <p:nvPr/>
        </p:nvSpPr>
        <p:spPr>
          <a:xfrm>
            <a:off x="3597836" y="5395737"/>
            <a:ext cx="228269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Give me ideas for icebreaker activities for a new team</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2" name="Group 61" descr="Microsoft Word logo">
            <a:extLst>
              <a:ext uri="{FF2B5EF4-FFF2-40B4-BE49-F238E27FC236}">
                <a16:creationId xmlns:a16="http://schemas.microsoft.com/office/drawing/2014/main" id="{B6DCBDB4-2E2B-7F81-9CA5-59E022E200FC}"/>
              </a:ext>
              <a:ext uri="{C183D7F6-B498-43B3-948B-1728B52AA6E4}">
                <adec:decorative xmlns:adec="http://schemas.microsoft.com/office/drawing/2017/decorative" val="0"/>
              </a:ext>
            </a:extLst>
          </p:cNvPr>
          <p:cNvGrpSpPr>
            <a:grpSpLocks/>
          </p:cNvGrpSpPr>
          <p:nvPr/>
        </p:nvGrpSpPr>
        <p:grpSpPr>
          <a:xfrm>
            <a:off x="3505718" y="5947505"/>
            <a:ext cx="346134" cy="346133"/>
            <a:chOff x="1047176" y="8381781"/>
            <a:chExt cx="534543" cy="534543"/>
          </a:xfrm>
        </p:grpSpPr>
        <p:sp>
          <p:nvSpPr>
            <p:cNvPr id="63" name="server_2" title="Icon of a server with a padlock in the lower right corner">
              <a:extLst>
                <a:ext uri="{FF2B5EF4-FFF2-40B4-BE49-F238E27FC236}">
                  <a16:creationId xmlns:a16="http://schemas.microsoft.com/office/drawing/2014/main" id="{348CFA46-E2D6-2357-D631-C8E3E06F530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Rounded Rectangle 46">
              <a:extLst>
                <a:ext uri="{FF2B5EF4-FFF2-40B4-BE49-F238E27FC236}">
                  <a16:creationId xmlns:a16="http://schemas.microsoft.com/office/drawing/2014/main" id="{2565D248-4DCE-3CE3-FD52-2419B5AC216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10" descr="Microsoft Word Logo - PNG and Vector - Logo Download">
              <a:hlinkClick r:id="rId7"/>
              <a:extLst>
                <a:ext uri="{FF2B5EF4-FFF2-40B4-BE49-F238E27FC236}">
                  <a16:creationId xmlns:a16="http://schemas.microsoft.com/office/drawing/2014/main" id="{7E831430-B317-1FD7-3EDB-3AA4E34A59C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Graphic 150" descr="Icon of questions chat bubble">
            <a:extLst>
              <a:ext uri="{FF2B5EF4-FFF2-40B4-BE49-F238E27FC236}">
                <a16:creationId xmlns:a16="http://schemas.microsoft.com/office/drawing/2014/main" id="{374BEA12-6BDF-08B1-22A9-1DCAF86698F0}"/>
              </a:ext>
              <a:ext uri="{C183D7F6-B498-43B3-948B-1728B52AA6E4}">
                <adec:decorative xmlns:adec="http://schemas.microsoft.com/office/drawing/2017/decorative" val="0"/>
              </a:ext>
            </a:extLst>
          </p:cNvPr>
          <p:cNvPicPr>
            <a:picLocks/>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1410" y="5076144"/>
            <a:ext cx="228600" cy="228600"/>
          </a:xfrm>
          <a:prstGeom prst="rect">
            <a:avLst/>
          </a:prstGeom>
        </p:spPr>
      </p:pic>
      <p:sp>
        <p:nvSpPr>
          <p:cNvPr id="127" name="TextBox 126">
            <a:extLst>
              <a:ext uri="{FF2B5EF4-FFF2-40B4-BE49-F238E27FC236}">
                <a16:creationId xmlns:a16="http://schemas.microsoft.com/office/drawing/2014/main" id="{65F5ACD4-A4C6-3301-F081-FEB7230D2585}"/>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Improve this document</a:t>
            </a:r>
          </a:p>
        </p:txBody>
      </p:sp>
      <p:sp>
        <p:nvSpPr>
          <p:cNvPr id="128" name="TextBox 127">
            <a:extLst>
              <a:ext uri="{FF2B5EF4-FFF2-40B4-BE49-F238E27FC236}">
                <a16:creationId xmlns:a16="http://schemas.microsoft.com/office/drawing/2014/main" id="{1EC648C0-762D-0D2B-497A-E735CC9136A7}"/>
              </a:ext>
              <a:ext uri="{C183D7F6-B498-43B3-948B-1728B52AA6E4}">
                <adec:decorative xmlns:adec="http://schemas.microsoft.com/office/drawing/2017/decorative" val="0"/>
              </a:ext>
            </a:extLst>
          </p:cNvPr>
          <p:cNvSpPr txBox="1"/>
          <p:nvPr/>
        </p:nvSpPr>
        <p:spPr>
          <a:xfrm>
            <a:off x="6306478" y="5395738"/>
            <a:ext cx="2277869" cy="457902"/>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Give me specific examples from this document on how I can improve it for</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900" b="0" i="0" u="none" strike="noStrike" kern="1200" cap="none" spc="0" normalizeH="0" baseline="0" noProof="0">
                <a:ln>
                  <a:noFill/>
                </a:ln>
                <a:solidFill>
                  <a:prstClr val="black"/>
                </a:solidFill>
                <a:effectLst/>
                <a:uLnTx/>
                <a:uFillTx/>
                <a:latin typeface="Segoe UI"/>
                <a:ea typeface="+mn-ea"/>
                <a:cs typeface="+mn-cs"/>
              </a:rPr>
              <a:t>[a leadership review?]</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Microsoft Word logo">
            <a:extLst>
              <a:ext uri="{FF2B5EF4-FFF2-40B4-BE49-F238E27FC236}">
                <a16:creationId xmlns:a16="http://schemas.microsoft.com/office/drawing/2014/main" id="{66B66C5C-C9CB-91AF-03FF-76C7BD2FA4E6}"/>
              </a:ext>
              <a:ext uri="{C183D7F6-B498-43B3-948B-1728B52AA6E4}">
                <adec:decorative xmlns:adec="http://schemas.microsoft.com/office/drawing/2017/decorative" val="0"/>
              </a:ext>
            </a:extLst>
          </p:cNvPr>
          <p:cNvGrpSpPr>
            <a:grpSpLocks/>
          </p:cNvGrpSpPr>
          <p:nvPr/>
        </p:nvGrpSpPr>
        <p:grpSpPr>
          <a:xfrm>
            <a:off x="6214361" y="5947505"/>
            <a:ext cx="346134" cy="346133"/>
            <a:chOff x="1047176" y="8381781"/>
            <a:chExt cx="534543" cy="534543"/>
          </a:xfrm>
        </p:grpSpPr>
        <p:sp>
          <p:nvSpPr>
            <p:cNvPr id="67" name="server_2" title="Icon of a server with a padlock in the lower right corner">
              <a:extLst>
                <a:ext uri="{FF2B5EF4-FFF2-40B4-BE49-F238E27FC236}">
                  <a16:creationId xmlns:a16="http://schemas.microsoft.com/office/drawing/2014/main" id="{37785102-B1FD-AFDE-8769-C43D15FD7A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Rounded Rectangle 46">
              <a:extLst>
                <a:ext uri="{FF2B5EF4-FFF2-40B4-BE49-F238E27FC236}">
                  <a16:creationId xmlns:a16="http://schemas.microsoft.com/office/drawing/2014/main" id="{444D4456-CDFB-817F-D7C0-9B29ADCD95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10" descr="Microsoft Word Logo - PNG and Vector - Logo Download">
              <a:hlinkClick r:id="rId7"/>
              <a:extLst>
                <a:ext uri="{FF2B5EF4-FFF2-40B4-BE49-F238E27FC236}">
                  <a16:creationId xmlns:a16="http://schemas.microsoft.com/office/drawing/2014/main" id="{C828C7E1-F7F7-831D-F1A6-C324F63ACBF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4" name="Graphic 113" descr="Icon of notes with a pencil">
            <a:extLst>
              <a:ext uri="{FF2B5EF4-FFF2-40B4-BE49-F238E27FC236}">
                <a16:creationId xmlns:a16="http://schemas.microsoft.com/office/drawing/2014/main" id="{E7AA7A6F-2378-4ADB-2F1B-C0C43747CFCA}"/>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5076144"/>
            <a:ext cx="228600" cy="228600"/>
          </a:xfrm>
          <a:prstGeom prst="rect">
            <a:avLst/>
          </a:prstGeom>
        </p:spPr>
      </p:pic>
      <p:sp>
        <p:nvSpPr>
          <p:cNvPr id="133" name="TextBox 132">
            <a:extLst>
              <a:ext uri="{FF2B5EF4-FFF2-40B4-BE49-F238E27FC236}">
                <a16:creationId xmlns:a16="http://schemas.microsoft.com/office/drawing/2014/main" id="{5E4E2FB4-572C-13EE-7C27-632C6BF2CE1E}"/>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Write more confidently</a:t>
            </a:r>
          </a:p>
        </p:txBody>
      </p:sp>
      <p:sp>
        <p:nvSpPr>
          <p:cNvPr id="134" name="TextBox 133">
            <a:extLst>
              <a:ext uri="{FF2B5EF4-FFF2-40B4-BE49-F238E27FC236}">
                <a16:creationId xmlns:a16="http://schemas.microsoft.com/office/drawing/2014/main" id="{EFC3E197-CB4A-6E74-A386-A4E0A4E5C513}"/>
              </a:ext>
              <a:ext uri="{C183D7F6-B498-43B3-948B-1728B52AA6E4}">
                <adec:decorative xmlns:adec="http://schemas.microsoft.com/office/drawing/2017/decorative" val="0"/>
              </a:ext>
            </a:extLst>
          </p:cNvPr>
          <p:cNvSpPr txBox="1"/>
          <p:nvPr/>
        </p:nvSpPr>
        <p:spPr>
          <a:xfrm>
            <a:off x="9015121" y="5395738"/>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How can I more concisely describe</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900" b="0" i="0" u="none" strike="noStrike" kern="1200" cap="none" spc="0" normalizeH="0" baseline="0" noProof="0">
                <a:ln>
                  <a:noFill/>
                </a:ln>
                <a:solidFill>
                  <a:prstClr val="black"/>
                </a:solidFill>
                <a:effectLst/>
                <a:uLnTx/>
                <a:uFillTx/>
                <a:latin typeface="Segoe UI"/>
                <a:ea typeface="+mn-ea"/>
                <a:cs typeface="+mn-cs"/>
              </a:rPr>
              <a:t>[time management]?</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6" name="Group 85" descr="Microsoft Word logo">
            <a:extLst>
              <a:ext uri="{FF2B5EF4-FFF2-40B4-BE49-F238E27FC236}">
                <a16:creationId xmlns:a16="http://schemas.microsoft.com/office/drawing/2014/main" id="{05A93E9D-905B-40D8-CF69-FCF081D21BFE}"/>
              </a:ext>
              <a:ext uri="{C183D7F6-B498-43B3-948B-1728B52AA6E4}">
                <adec:decorative xmlns:adec="http://schemas.microsoft.com/office/drawing/2017/decorative" val="0"/>
              </a:ext>
            </a:extLst>
          </p:cNvPr>
          <p:cNvGrpSpPr>
            <a:grpSpLocks/>
          </p:cNvGrpSpPr>
          <p:nvPr/>
        </p:nvGrpSpPr>
        <p:grpSpPr>
          <a:xfrm>
            <a:off x="8923004" y="5947505"/>
            <a:ext cx="346134" cy="34613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69545B3A-A2C8-C0B7-EF7A-03764CFDA51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17B91B18-25AC-ED49-013B-FABED2EF759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7"/>
              <a:extLst>
                <a:ext uri="{FF2B5EF4-FFF2-40B4-BE49-F238E27FC236}">
                  <a16:creationId xmlns:a16="http://schemas.microsoft.com/office/drawing/2014/main" id="{15E70338-2039-CE9A-5015-0A125A40DED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8143022"/>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8B90DD7D-8CDC-3A72-937D-B5E9F55BC59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72BBB15C-AE4B-8DAD-3972-BF075942F63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Teams for chat</a:t>
            </a:r>
            <a:br>
              <a:rPr lang="en-US" sz="3200">
                <a:cs typeface="Segoe UI Semilight"/>
              </a:rPr>
            </a:br>
            <a:r>
              <a:rPr lang="en-US" sz="1800">
                <a:cs typeface="Segoe UI Semilight"/>
              </a:rPr>
              <a:t>Note the specific prompts shown may vary</a:t>
            </a:r>
            <a:endParaRPr lang="en-US" sz="1800"/>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7563725"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Microsoft 365 Copilot logo">
            <a:extLst>
              <a:ext uri="{FF2B5EF4-FFF2-40B4-BE49-F238E27FC236}">
                <a16:creationId xmlns:a16="http://schemas.microsoft.com/office/drawing/2014/main" id="{0089A48B-847C-8524-84AE-BBCB68BBB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8470" y="89313"/>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9D0F10-2301-E7B6-B2F2-8FE93D7D545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Catch up on a chat thread with a summary or by getting key points and action items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Draft a new chat entry in the thread</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In the Teams chat window</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Rewrite a draft and adjust for length and tone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questions about the content of the chat – does not work in Channels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Summarize over a period of time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about decisions, open items, tasks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what a specific person said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about links</a:t>
            </a:r>
          </a:p>
        </p:txBody>
      </p:sp>
      <p:pic>
        <p:nvPicPr>
          <p:cNvPr id="36" name="Picture 35" descr="Screenshot of Copilot in Teams displaying the Rewrite and Adjust option">
            <a:extLst>
              <a:ext uri="{FF2B5EF4-FFF2-40B4-BE49-F238E27FC236}">
                <a16:creationId xmlns:a16="http://schemas.microsoft.com/office/drawing/2014/main" id="{B65F9A4D-19A5-B126-B6D8-EA85135E1E9E}"/>
              </a:ext>
            </a:extLst>
          </p:cNvPr>
          <p:cNvPicPr>
            <a:picLocks noChangeAspect="1"/>
          </p:cNvPicPr>
          <p:nvPr/>
        </p:nvPicPr>
        <p:blipFill>
          <a:blip r:embed="rId6"/>
          <a:stretch>
            <a:fillRect/>
          </a:stretch>
        </p:blipFill>
        <p:spPr>
          <a:xfrm>
            <a:off x="5062855" y="1794831"/>
            <a:ext cx="3258619" cy="794906"/>
          </a:xfrm>
          <a:prstGeom prst="roundRect">
            <a:avLst>
              <a:gd name="adj" fmla="val 6384"/>
            </a:avLst>
          </a:prstGeom>
          <a:ln w="6350">
            <a:solidFill>
              <a:schemeClr val="bg1">
                <a:lumMod val="75000"/>
              </a:schemeClr>
            </a:solidFill>
          </a:ln>
        </p:spPr>
      </p:pic>
      <p:sp>
        <p:nvSpPr>
          <p:cNvPr id="44" name="Rectangle: Rounded Corners 43">
            <a:extLst>
              <a:ext uri="{FF2B5EF4-FFF2-40B4-BE49-F238E27FC236}">
                <a16:creationId xmlns:a16="http://schemas.microsoft.com/office/drawing/2014/main" id="{52AE8A38-84CB-5B15-68D7-5AFC479BB07D}"/>
              </a:ext>
              <a:ext uri="{C183D7F6-B498-43B3-948B-1728B52AA6E4}">
                <adec:decorative xmlns:adec="http://schemas.microsoft.com/office/drawing/2017/decorative" val="1"/>
              </a:ext>
            </a:extLst>
          </p:cNvPr>
          <p:cNvSpPr/>
          <p:nvPr/>
        </p:nvSpPr>
        <p:spPr bwMode="auto">
          <a:xfrm>
            <a:off x="5244589" y="1824038"/>
            <a:ext cx="1175262" cy="24765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7EB7CF1-4249-AF34-E838-F565934A772E}"/>
              </a:ext>
              <a:ext uri="{C183D7F6-B498-43B3-948B-1728B52AA6E4}">
                <adec:decorative xmlns:adec="http://schemas.microsoft.com/office/drawing/2017/decorative" val="1"/>
              </a:ext>
            </a:extLst>
          </p:cNvPr>
          <p:cNvSpPr>
            <a:spLocks/>
          </p:cNvSpPr>
          <p:nvPr/>
        </p:nvSpPr>
        <p:spPr bwMode="auto">
          <a:xfrm>
            <a:off x="7591842" y="2343150"/>
            <a:ext cx="229880" cy="2282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0" name="Group 39" descr="Arrow pointing to the Copilot logo in the Teams screenshot&#10;When creating a chat entry click on the Copilot icon to show the Rewrite and Adjust prompts when drafting a new chat&#10;">
            <a:extLst>
              <a:ext uri="{FF2B5EF4-FFF2-40B4-BE49-F238E27FC236}">
                <a16:creationId xmlns:a16="http://schemas.microsoft.com/office/drawing/2014/main" id="{AA6FE4DD-0584-0834-676A-9B6BE60B988C}"/>
              </a:ext>
              <a:ext uri="{C183D7F6-B498-43B3-948B-1728B52AA6E4}">
                <adec:decorative xmlns:adec="http://schemas.microsoft.com/office/drawing/2017/decorative" val="0"/>
              </a:ext>
            </a:extLst>
          </p:cNvPr>
          <p:cNvGrpSpPr/>
          <p:nvPr/>
        </p:nvGrpSpPr>
        <p:grpSpPr>
          <a:xfrm>
            <a:off x="7821722" y="1933238"/>
            <a:ext cx="3441498" cy="1031073"/>
            <a:chOff x="7821722" y="-18272609"/>
            <a:chExt cx="3441498" cy="3540982"/>
          </a:xfrm>
        </p:grpSpPr>
        <p:sp>
          <p:nvSpPr>
            <p:cNvPr id="41" name="TextBox 40">
              <a:extLst>
                <a:ext uri="{FF2B5EF4-FFF2-40B4-BE49-F238E27FC236}">
                  <a16:creationId xmlns:a16="http://schemas.microsoft.com/office/drawing/2014/main" id="{A8BAE13F-CAEF-420A-956D-15DEF52A240A}"/>
                </a:ext>
              </a:extLst>
            </p:cNvPr>
            <p:cNvSpPr txBox="1"/>
            <p:nvPr/>
          </p:nvSpPr>
          <p:spPr>
            <a:xfrm>
              <a:off x="9028679" y="-18272609"/>
              <a:ext cx="2234541" cy="3540982"/>
            </a:xfrm>
            <a:prstGeom prst="roundRect">
              <a:avLst>
                <a:gd name="adj" fmla="val 7060"/>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When creating a chat entry click on the Copilot 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----to show the </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Rewrite</a:t>
              </a:r>
              <a:r>
                <a:rPr kumimoji="0" lang="en-US" sz="1200" b="0" i="0" u="none" strike="noStrike" kern="1200" cap="none" spc="0" normalizeH="0" baseline="0" noProof="0">
                  <a:ln>
                    <a:noFill/>
                  </a:ln>
                  <a:solidFill>
                    <a:prstClr val="black"/>
                  </a:solidFill>
                  <a:effectLst/>
                  <a:uLnTx/>
                  <a:uFillTx/>
                  <a:latin typeface="Segoe UI"/>
                  <a:ea typeface="+mn-ea"/>
                  <a:cs typeface="Segoe UI"/>
                </a:rPr>
                <a:t> and </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Adjust</a:t>
              </a:r>
              <a:r>
                <a:rPr kumimoji="0" lang="en-US" sz="1200" b="0" i="0" u="none" strike="noStrike" kern="1200" cap="none" spc="0" normalizeH="0" baseline="0" noProof="0">
                  <a:ln>
                    <a:noFill/>
                  </a:ln>
                  <a:solidFill>
                    <a:prstClr val="black"/>
                  </a:solidFill>
                  <a:effectLst/>
                  <a:uLnTx/>
                  <a:uFillTx/>
                  <a:latin typeface="Segoe UI"/>
                  <a:ea typeface="+mn-ea"/>
                  <a:cs typeface="Segoe UI"/>
                </a:rPr>
                <a:t> prompts when drafting a new chat</a:t>
              </a:r>
            </a:p>
          </p:txBody>
        </p:sp>
        <p:cxnSp>
          <p:nvCxnSpPr>
            <p:cNvPr id="42" name="Straight Arrow Connector 19">
              <a:extLst>
                <a:ext uri="{FF2B5EF4-FFF2-40B4-BE49-F238E27FC236}">
                  <a16:creationId xmlns:a16="http://schemas.microsoft.com/office/drawing/2014/main" id="{FC7C0CC3-D729-6B8D-2F32-F0672F969F5E}"/>
                </a:ext>
              </a:extLst>
            </p:cNvPr>
            <p:cNvCxnSpPr>
              <a:cxnSpLocks/>
              <a:stCxn id="43" idx="1"/>
              <a:endCxn id="39" idx="6"/>
            </p:cNvCxnSpPr>
            <p:nvPr/>
          </p:nvCxnSpPr>
          <p:spPr>
            <a:xfrm rot="10800000" flipV="1">
              <a:off x="7821722" y="-16475010"/>
              <a:ext cx="1429350" cy="2064"/>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0594193-D5C1-77B9-24D8-759753A8FF27}"/>
                </a:ext>
              </a:extLst>
            </p:cNvPr>
            <p:cNvPicPr>
              <a:picLocks noChangeAspect="1"/>
            </p:cNvPicPr>
            <p:nvPr/>
          </p:nvPicPr>
          <p:blipFill rotWithShape="1">
            <a:blip r:embed="rId7"/>
            <a:stretch/>
          </p:blipFill>
          <p:spPr>
            <a:xfrm>
              <a:off x="9251072" y="-16819614"/>
              <a:ext cx="185822" cy="689217"/>
            </a:xfrm>
            <a:prstGeom prst="rect">
              <a:avLst/>
            </a:prstGeom>
          </p:spPr>
        </p:pic>
      </p:grpSp>
      <p:pic>
        <p:nvPicPr>
          <p:cNvPr id="27" name="Picture 26" descr="Screenshot of Copilot in Teams displaying the prompt suggestions">
            <a:extLst>
              <a:ext uri="{FF2B5EF4-FFF2-40B4-BE49-F238E27FC236}">
                <a16:creationId xmlns:a16="http://schemas.microsoft.com/office/drawing/2014/main" id="{7EFC4F46-FF83-CAE6-97C0-E781E6000162}"/>
              </a:ext>
            </a:extLst>
          </p:cNvPr>
          <p:cNvPicPr>
            <a:picLocks noChangeAspect="1"/>
          </p:cNvPicPr>
          <p:nvPr/>
        </p:nvPicPr>
        <p:blipFill>
          <a:blip r:embed="rId8"/>
          <a:stretch>
            <a:fillRect/>
          </a:stretch>
        </p:blipFill>
        <p:spPr>
          <a:xfrm>
            <a:off x="5062855" y="2919307"/>
            <a:ext cx="1901825" cy="1572423"/>
          </a:xfrm>
          <a:prstGeom prst="roundRect">
            <a:avLst>
              <a:gd name="adj" fmla="val 2900"/>
            </a:avLst>
          </a:prstGeom>
          <a:ln w="6350">
            <a:solidFill>
              <a:schemeClr val="bg1">
                <a:lumMod val="75000"/>
              </a:schemeClr>
            </a:solidFill>
          </a:ln>
        </p:spPr>
      </p:pic>
      <p:sp>
        <p:nvSpPr>
          <p:cNvPr id="38" name="Rectangle: Rounded Corners 37">
            <a:extLst>
              <a:ext uri="{FF2B5EF4-FFF2-40B4-BE49-F238E27FC236}">
                <a16:creationId xmlns:a16="http://schemas.microsoft.com/office/drawing/2014/main" id="{B70B1B06-BA82-0BBE-6F9E-404CE63570D5}"/>
              </a:ext>
              <a:ext uri="{C183D7F6-B498-43B3-948B-1728B52AA6E4}">
                <adec:decorative xmlns:adec="http://schemas.microsoft.com/office/drawing/2017/decorative" val="1"/>
              </a:ext>
            </a:extLst>
          </p:cNvPr>
          <p:cNvSpPr/>
          <p:nvPr/>
        </p:nvSpPr>
        <p:spPr bwMode="auto">
          <a:xfrm>
            <a:off x="5226050" y="3042750"/>
            <a:ext cx="1353398" cy="1232070"/>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6C198F14-558D-AB12-E63D-890353080793}"/>
              </a:ext>
              <a:ext uri="{C183D7F6-B498-43B3-948B-1728B52AA6E4}">
                <adec:decorative xmlns:adec="http://schemas.microsoft.com/office/drawing/2017/decorative" val="1"/>
              </a:ext>
            </a:extLst>
          </p:cNvPr>
          <p:cNvSpPr>
            <a:spLocks/>
          </p:cNvSpPr>
          <p:nvPr/>
        </p:nvSpPr>
        <p:spPr bwMode="auto">
          <a:xfrm>
            <a:off x="5150424" y="4314648"/>
            <a:ext cx="193094" cy="19171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rPr>
              <a:t> </a:t>
            </a:r>
          </a:p>
        </p:txBody>
      </p:sp>
      <p:pic>
        <p:nvPicPr>
          <p:cNvPr id="29" name="Picture 28" descr="Screenshot of Copilot in Teams meeting chat section">
            <a:extLst>
              <a:ext uri="{FF2B5EF4-FFF2-40B4-BE49-F238E27FC236}">
                <a16:creationId xmlns:a16="http://schemas.microsoft.com/office/drawing/2014/main" id="{93E3F134-F78A-CE29-214D-2BA102524434}"/>
              </a:ext>
            </a:extLst>
          </p:cNvPr>
          <p:cNvPicPr>
            <a:picLocks noChangeAspect="1"/>
          </p:cNvPicPr>
          <p:nvPr/>
        </p:nvPicPr>
        <p:blipFill>
          <a:blip r:embed="rId9"/>
          <a:stretch>
            <a:fillRect/>
          </a:stretch>
        </p:blipFill>
        <p:spPr>
          <a:xfrm>
            <a:off x="7065594" y="2700073"/>
            <a:ext cx="1828201" cy="3372916"/>
          </a:xfrm>
          <a:prstGeom prst="roundRect">
            <a:avLst>
              <a:gd name="adj" fmla="val 3171"/>
            </a:avLst>
          </a:prstGeom>
          <a:ln w="6350">
            <a:solidFill>
              <a:schemeClr val="bg1">
                <a:lumMod val="75000"/>
              </a:schemeClr>
            </a:solidFill>
          </a:ln>
        </p:spPr>
      </p:pic>
      <p:sp>
        <p:nvSpPr>
          <p:cNvPr id="37" name="Rectangle: Rounded Corners 36" descr="Emphasis on the Ask question about this chat bar in the screenshot">
            <a:extLst>
              <a:ext uri="{FF2B5EF4-FFF2-40B4-BE49-F238E27FC236}">
                <a16:creationId xmlns:a16="http://schemas.microsoft.com/office/drawing/2014/main" id="{969668F3-D037-F131-5318-CE135A2D08B5}"/>
              </a:ext>
              <a:ext uri="{C183D7F6-B498-43B3-948B-1728B52AA6E4}">
                <adec:decorative xmlns:adec="http://schemas.microsoft.com/office/drawing/2017/decorative" val="0"/>
              </a:ext>
            </a:extLst>
          </p:cNvPr>
          <p:cNvSpPr/>
          <p:nvPr/>
        </p:nvSpPr>
        <p:spPr bwMode="auto">
          <a:xfrm>
            <a:off x="7146131" y="5626002"/>
            <a:ext cx="1678782" cy="31045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6" name="Group 45" descr="Arrow pointing to the sparkle icon of More Prompts in the screenshot&#10;Click on the Prompt &#10;Guide icon to show the prompts to edit a slide or learn about the presentation&#10;">
            <a:extLst>
              <a:ext uri="{FF2B5EF4-FFF2-40B4-BE49-F238E27FC236}">
                <a16:creationId xmlns:a16="http://schemas.microsoft.com/office/drawing/2014/main" id="{5AD67750-2F84-4F12-C248-9F93FB3840E5}"/>
              </a:ext>
              <a:ext uri="{C183D7F6-B498-43B3-948B-1728B52AA6E4}">
                <adec:decorative xmlns:adec="http://schemas.microsoft.com/office/drawing/2017/decorative" val="0"/>
              </a:ext>
            </a:extLst>
          </p:cNvPr>
          <p:cNvGrpSpPr/>
          <p:nvPr/>
        </p:nvGrpSpPr>
        <p:grpSpPr>
          <a:xfrm>
            <a:off x="5246972" y="4506365"/>
            <a:ext cx="6016248" cy="1278635"/>
            <a:chOff x="5246972" y="-16706256"/>
            <a:chExt cx="6016248" cy="4391172"/>
          </a:xfrm>
        </p:grpSpPr>
        <p:sp>
          <p:nvSpPr>
            <p:cNvPr id="47" name="TextBox 46">
              <a:extLst>
                <a:ext uri="{FF2B5EF4-FFF2-40B4-BE49-F238E27FC236}">
                  <a16:creationId xmlns:a16="http://schemas.microsoft.com/office/drawing/2014/main" id="{EDCEA0B3-54DF-D29B-3979-DD33154CC3E5}"/>
                </a:ext>
              </a:extLst>
            </p:cNvPr>
            <p:cNvSpPr txBox="1"/>
            <p:nvPr/>
          </p:nvSpPr>
          <p:spPr>
            <a:xfrm>
              <a:off x="9028679" y="-16131927"/>
              <a:ext cx="2234541" cy="3816843"/>
            </a:xfrm>
            <a:prstGeom prst="roundRect">
              <a:avLst>
                <a:gd name="adj" fmla="val 522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Prompt</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en-US" sz="1200" b="0" i="0" u="none" strike="noStrike" kern="1200" cap="none" spc="0" normalizeH="0" baseline="0" noProof="0">
                  <a:ln>
                    <a:noFill/>
                  </a:ln>
                  <a:solidFill>
                    <a:prstClr val="black"/>
                  </a:solidFill>
                  <a:effectLst/>
                  <a:uLnTx/>
                  <a:uFillTx/>
                  <a:latin typeface="Segoe UI Semibold"/>
                  <a:ea typeface="+mn-ea"/>
                  <a:cs typeface="Segoe UI"/>
                </a:rPr>
                <a:t>Guide</a:t>
              </a:r>
              <a:r>
                <a:rPr kumimoji="0" lang="en-US" sz="1200" b="0" i="0" u="none" strike="noStrike" kern="1200" cap="none" spc="0" normalizeH="0" baseline="0" noProof="0">
                  <a:ln>
                    <a:noFill/>
                  </a:ln>
                  <a:solidFill>
                    <a:prstClr val="black"/>
                  </a:solidFill>
                  <a:effectLst/>
                  <a:uLnTx/>
                  <a:uFillTx/>
                  <a:latin typeface="Segoe UI"/>
                  <a:ea typeface="+mn-ea"/>
                  <a:cs typeface="Segoe UI"/>
                </a:rPr>
                <a:t> 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____ to show the prompts to edit a slide or learn about the presentation</a:t>
              </a:r>
            </a:p>
          </p:txBody>
        </p:sp>
        <p:pic>
          <p:nvPicPr>
            <p:cNvPr id="48" name="Picture 47">
              <a:extLst>
                <a:ext uri="{FF2B5EF4-FFF2-40B4-BE49-F238E27FC236}">
                  <a16:creationId xmlns:a16="http://schemas.microsoft.com/office/drawing/2014/main" id="{92BA7A85-5B23-6C03-AEB3-355609B88585}"/>
                </a:ext>
              </a:extLst>
            </p:cNvPr>
            <p:cNvPicPr>
              <a:picLocks noChangeAspect="1"/>
            </p:cNvPicPr>
            <p:nvPr/>
          </p:nvPicPr>
          <p:blipFill rotWithShape="1">
            <a:blip r:embed="rId10"/>
            <a:srcRect l="7161" t="21065" r="1090" b="17626"/>
            <a:stretch/>
          </p:blipFill>
          <p:spPr>
            <a:xfrm>
              <a:off x="9207500" y="-14484942"/>
              <a:ext cx="264319" cy="606581"/>
            </a:xfrm>
            <a:prstGeom prst="rect">
              <a:avLst/>
            </a:prstGeom>
          </p:spPr>
        </p:pic>
        <p:cxnSp>
          <p:nvCxnSpPr>
            <p:cNvPr id="49" name="Straight Arrow Connector 34">
              <a:extLst>
                <a:ext uri="{FF2B5EF4-FFF2-40B4-BE49-F238E27FC236}">
                  <a16:creationId xmlns:a16="http://schemas.microsoft.com/office/drawing/2014/main" id="{EA99EB92-D483-E681-27DC-2501CF38D0A8}"/>
                </a:ext>
              </a:extLst>
            </p:cNvPr>
            <p:cNvCxnSpPr>
              <a:cxnSpLocks/>
              <a:stCxn id="48" idx="1"/>
              <a:endCxn id="45" idx="4"/>
            </p:cNvCxnSpPr>
            <p:nvPr/>
          </p:nvCxnSpPr>
          <p:spPr>
            <a:xfrm rot="10800000">
              <a:off x="5246972" y="-16706256"/>
              <a:ext cx="3960529" cy="2524604"/>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273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animBg="1"/>
      <p:bldP spid="38" grpId="0" animBg="1"/>
      <p:bldP spid="45" grpId="0" animBg="1"/>
      <p:bldP spid="3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B39C3B93-2737-FD1A-44B0-DDA1A12918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F47798FC-22CF-607D-931E-7BEBA4E8B16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rmAutofit fontScale="90000"/>
          </a:bodyPr>
          <a:lstStyle/>
          <a:p>
            <a:r>
              <a:rPr lang="en-US" sz="3600">
                <a:gradFill flip="none" rotWithShape="1">
                  <a:gsLst>
                    <a:gs pos="50000">
                      <a:srgbClr val="8661C5"/>
                    </a:gs>
                    <a:gs pos="0">
                      <a:srgbClr val="3E76D4"/>
                    </a:gs>
                    <a:gs pos="100000">
                      <a:srgbClr val="C73ECC"/>
                    </a:gs>
                  </a:gsLst>
                  <a:lin ang="2700000" scaled="1"/>
                  <a:tileRect/>
                </a:gradFill>
                <a:cs typeface="+mn-cs"/>
              </a:rPr>
              <a:t>How to use: Copilot in Teams during a meeting</a:t>
            </a:r>
            <a:br>
              <a:rPr lang="en-US" sz="3600">
                <a:gradFill flip="none" rotWithShape="1">
                  <a:gsLst>
                    <a:gs pos="50000">
                      <a:srgbClr val="8661C5"/>
                    </a:gs>
                    <a:gs pos="0">
                      <a:srgbClr val="3E76D4"/>
                    </a:gs>
                    <a:gs pos="100000">
                      <a:srgbClr val="C73ECC"/>
                    </a:gs>
                  </a:gsLst>
                  <a:lin ang="2700000" scaled="1"/>
                  <a:tileRect/>
                </a:gradFill>
                <a:cs typeface="+mn-cs"/>
              </a:rPr>
            </a:br>
            <a:r>
              <a:rPr lang="en-US" sz="2000">
                <a:cs typeface="Segoe UI Semilight"/>
              </a:rPr>
              <a:t>Note the specific prompts shown may vary</a:t>
            </a:r>
            <a:endParaRPr lang="en-US" sz="2000"/>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127678" y="46732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Microsoft Copilot logo">
            <a:extLst>
              <a:ext uri="{FF2B5EF4-FFF2-40B4-BE49-F238E27FC236}">
                <a16:creationId xmlns:a16="http://schemas.microsoft.com/office/drawing/2014/main" id="{A4F2AD86-D3B4-1BB5-5B42-47F275BCD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831EC8-499C-292E-D18E-EB21BC52AAD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Get help during a meeting with a summary, key points, sentiment, or potential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Catch up on a meeting with a summary or by asking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en-US" sz="1100" kern="100">
                <a:solidFill>
                  <a:prstClr val="black"/>
                </a:solidFill>
                <a:cs typeface="Times New Roman"/>
              </a:rPr>
              <a:t>Works during 1:1 and group calls, Meet Now, Scheduled private meetings, recurring meetings, Channel meetings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Get a summary of the meeting so far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Key discussion points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Who said what or what people said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Where do people disagree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Suggest action items</a:t>
            </a:r>
          </a:p>
        </p:txBody>
      </p:sp>
      <p:pic>
        <p:nvPicPr>
          <p:cNvPr id="50" name="Picture 49" descr="Screenshot of Copilot in Teams Meeting">
            <a:extLst>
              <a:ext uri="{FF2B5EF4-FFF2-40B4-BE49-F238E27FC236}">
                <a16:creationId xmlns:a16="http://schemas.microsoft.com/office/drawing/2014/main" id="{DE047D47-94A7-097F-3010-FF7389E86EE8}"/>
              </a:ext>
            </a:extLst>
          </p:cNvPr>
          <p:cNvPicPr>
            <a:picLocks noChangeAspect="1"/>
          </p:cNvPicPr>
          <p:nvPr/>
        </p:nvPicPr>
        <p:blipFill>
          <a:blip r:embed="rId6"/>
          <a:stretch>
            <a:fillRect/>
          </a:stretch>
        </p:blipFill>
        <p:spPr>
          <a:xfrm>
            <a:off x="5046561" y="2155643"/>
            <a:ext cx="2299870" cy="2400805"/>
          </a:xfrm>
          <a:prstGeom prst="roundRect">
            <a:avLst>
              <a:gd name="adj" fmla="val 2923"/>
            </a:avLst>
          </a:prstGeom>
          <a:ln w="6350">
            <a:solidFill>
              <a:schemeClr val="bg1">
                <a:lumMod val="75000"/>
              </a:schemeClr>
            </a:solidFill>
          </a:ln>
        </p:spPr>
      </p:pic>
      <p:sp>
        <p:nvSpPr>
          <p:cNvPr id="44" name="Oval 43">
            <a:extLst>
              <a:ext uri="{FF2B5EF4-FFF2-40B4-BE49-F238E27FC236}">
                <a16:creationId xmlns:a16="http://schemas.microsoft.com/office/drawing/2014/main" id="{722675AB-1A6E-052E-E9B0-FD99FC3E67DC}"/>
              </a:ext>
              <a:ext uri="{C183D7F6-B498-43B3-948B-1728B52AA6E4}">
                <adec:decorative xmlns:adec="http://schemas.microsoft.com/office/drawing/2017/decorative" val="1"/>
              </a:ext>
            </a:extLst>
          </p:cNvPr>
          <p:cNvSpPr>
            <a:spLocks/>
          </p:cNvSpPr>
          <p:nvPr/>
        </p:nvSpPr>
        <p:spPr bwMode="auto">
          <a:xfrm>
            <a:off x="5206842" y="4329552"/>
            <a:ext cx="183635" cy="182325"/>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Rounded Corners 42" descr="Emphasis on Prompt suggestions in the screenshot">
            <a:extLst>
              <a:ext uri="{FF2B5EF4-FFF2-40B4-BE49-F238E27FC236}">
                <a16:creationId xmlns:a16="http://schemas.microsoft.com/office/drawing/2014/main" id="{CE5BC0E7-D7C7-5F1B-8AAF-9A6C74F215E1}"/>
              </a:ext>
              <a:ext uri="{C183D7F6-B498-43B3-948B-1728B52AA6E4}">
                <adec:decorative xmlns:adec="http://schemas.microsoft.com/office/drawing/2017/decorative" val="0"/>
              </a:ext>
            </a:extLst>
          </p:cNvPr>
          <p:cNvSpPr/>
          <p:nvPr/>
        </p:nvSpPr>
        <p:spPr bwMode="auto">
          <a:xfrm>
            <a:off x="5290186" y="2341634"/>
            <a:ext cx="1576388" cy="1943099"/>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descr="Screenshot of Copilot in Teams meeting chat section">
            <a:extLst>
              <a:ext uri="{FF2B5EF4-FFF2-40B4-BE49-F238E27FC236}">
                <a16:creationId xmlns:a16="http://schemas.microsoft.com/office/drawing/2014/main" id="{2E4B047A-B298-23AF-E61D-B50EC2BBD58D}"/>
              </a:ext>
            </a:extLst>
          </p:cNvPr>
          <p:cNvPicPr>
            <a:picLocks noChangeAspect="1"/>
          </p:cNvPicPr>
          <p:nvPr/>
        </p:nvPicPr>
        <p:blipFill>
          <a:blip r:embed="rId7"/>
          <a:stretch>
            <a:fillRect/>
          </a:stretch>
        </p:blipFill>
        <p:spPr>
          <a:xfrm>
            <a:off x="7441066" y="2155643"/>
            <a:ext cx="1805395" cy="3771900"/>
          </a:xfrm>
          <a:prstGeom prst="roundRect">
            <a:avLst>
              <a:gd name="adj" fmla="val 2923"/>
            </a:avLst>
          </a:prstGeom>
          <a:ln w="6350">
            <a:solidFill>
              <a:schemeClr val="bg1">
                <a:lumMod val="75000"/>
              </a:schemeClr>
            </a:solidFill>
          </a:ln>
        </p:spPr>
      </p:pic>
      <p:sp>
        <p:nvSpPr>
          <p:cNvPr id="16" name="Rectangle: Rounded Corners 15" descr="Emphasis on the Ask me anything about this meeting search bar in the screenshot">
            <a:extLst>
              <a:ext uri="{FF2B5EF4-FFF2-40B4-BE49-F238E27FC236}">
                <a16:creationId xmlns:a16="http://schemas.microsoft.com/office/drawing/2014/main" id="{34224716-EF59-73EE-23B2-43571103BD8D}"/>
              </a:ext>
              <a:ext uri="{C183D7F6-B498-43B3-948B-1728B52AA6E4}">
                <adec:decorative xmlns:adec="http://schemas.microsoft.com/office/drawing/2017/decorative" val="0"/>
              </a:ext>
            </a:extLst>
          </p:cNvPr>
          <p:cNvSpPr/>
          <p:nvPr/>
        </p:nvSpPr>
        <p:spPr bwMode="auto">
          <a:xfrm>
            <a:off x="7817161" y="5493422"/>
            <a:ext cx="1388533" cy="27158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descr="An arrow pointing to the sparkle icon of More prompts in the screenshot&#10;Click on the Prompt &#10;Guide icon to show the prompts to edit a slide or learn about the presentation">
            <a:extLst>
              <a:ext uri="{FF2B5EF4-FFF2-40B4-BE49-F238E27FC236}">
                <a16:creationId xmlns:a16="http://schemas.microsoft.com/office/drawing/2014/main" id="{DA0002ED-0BF1-BA36-BA78-78B5B41B593B}"/>
              </a:ext>
              <a:ext uri="{C183D7F6-B498-43B3-948B-1728B52AA6E4}">
                <adec:decorative xmlns:adec="http://schemas.microsoft.com/office/drawing/2017/decorative" val="0"/>
              </a:ext>
            </a:extLst>
          </p:cNvPr>
          <p:cNvGrpSpPr/>
          <p:nvPr/>
        </p:nvGrpSpPr>
        <p:grpSpPr>
          <a:xfrm>
            <a:off x="5298661" y="4439305"/>
            <a:ext cx="5964559" cy="1169350"/>
            <a:chOff x="5045065" y="4781551"/>
            <a:chExt cx="6323974" cy="1169350"/>
          </a:xfrm>
        </p:grpSpPr>
        <p:sp>
          <p:nvSpPr>
            <p:cNvPr id="46" name="TextBox 45">
              <a:extLst>
                <a:ext uri="{FF2B5EF4-FFF2-40B4-BE49-F238E27FC236}">
                  <a16:creationId xmlns:a16="http://schemas.microsoft.com/office/drawing/2014/main" id="{D50A5432-FE01-8DFE-A7F9-F41DD3E971FE}"/>
                </a:ext>
              </a:extLst>
            </p:cNvPr>
            <p:cNvSpPr txBox="1"/>
            <p:nvPr/>
          </p:nvSpPr>
          <p:spPr>
            <a:xfrm>
              <a:off x="9340362" y="4781551"/>
              <a:ext cx="2028677" cy="1169350"/>
            </a:xfrm>
            <a:prstGeom prst="roundRect">
              <a:avLst>
                <a:gd name="adj" fmla="val 522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Prompt </a:t>
              </a:r>
              <a:br>
                <a:rPr kumimoji="0" lang="en-US" sz="1200" b="1" i="0" u="none" strike="noStrike" kern="1200" cap="none" spc="0" normalizeH="0" baseline="0" noProof="0">
                  <a:ln>
                    <a:noFill/>
                  </a:ln>
                  <a:solidFill>
                    <a:prstClr val="black"/>
                  </a:solidFill>
                  <a:effectLst/>
                  <a:uLnTx/>
                  <a:uFillTx/>
                  <a:latin typeface="Segoe UI Semibold"/>
                  <a:ea typeface="+mn-ea"/>
                  <a:cs typeface="Segoe UI"/>
                </a:rPr>
              </a:br>
              <a:r>
                <a:rPr kumimoji="0" lang="en-US" sz="1200" b="1" i="0" u="none" strike="noStrike" kern="1200" cap="none" spc="0" normalizeH="0" baseline="0" noProof="0">
                  <a:ln>
                    <a:noFill/>
                  </a:ln>
                  <a:solidFill>
                    <a:prstClr val="black"/>
                  </a:solidFill>
                  <a:effectLst/>
                  <a:uLnTx/>
                  <a:uFillTx/>
                  <a:latin typeface="Segoe UI Semibold"/>
                  <a:ea typeface="+mn-ea"/>
                  <a:cs typeface="Segoe UI"/>
                </a:rPr>
                <a:t>Guide</a:t>
              </a:r>
              <a:r>
                <a:rPr kumimoji="0" lang="en-US" sz="1200" b="0" i="0" u="none" strike="noStrike" kern="1200" cap="none" spc="0" normalizeH="0" baseline="0" noProof="0">
                  <a:ln>
                    <a:noFill/>
                  </a:ln>
                  <a:solidFill>
                    <a:prstClr val="black"/>
                  </a:solidFill>
                  <a:effectLst/>
                  <a:uLnTx/>
                  <a:uFillTx/>
                  <a:latin typeface="Segoe UI"/>
                  <a:ea typeface="+mn-ea"/>
                  <a:cs typeface="Segoe UI"/>
                </a:rPr>
                <a:t> 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 to show the prompts to edit a slide or learn about the presentation</a:t>
              </a:r>
            </a:p>
          </p:txBody>
        </p:sp>
        <p:pic>
          <p:nvPicPr>
            <p:cNvPr id="47" name="Picture 46">
              <a:extLst>
                <a:ext uri="{FF2B5EF4-FFF2-40B4-BE49-F238E27FC236}">
                  <a16:creationId xmlns:a16="http://schemas.microsoft.com/office/drawing/2014/main" id="{2154B383-6A6B-2805-862D-86C2D87E7AA2}"/>
                </a:ext>
              </a:extLst>
            </p:cNvPr>
            <p:cNvPicPr>
              <a:picLocks noChangeAspect="1"/>
            </p:cNvPicPr>
            <p:nvPr/>
          </p:nvPicPr>
          <p:blipFill rotWithShape="1">
            <a:blip r:embed="rId8"/>
            <a:srcRect l="11552" t="12754" r="15268" b="18570"/>
            <a:stretch/>
          </p:blipFill>
          <p:spPr>
            <a:xfrm>
              <a:off x="9404335" y="5207533"/>
              <a:ext cx="269890" cy="242611"/>
            </a:xfrm>
            <a:prstGeom prst="rect">
              <a:avLst/>
            </a:prstGeom>
          </p:spPr>
        </p:pic>
        <p:cxnSp>
          <p:nvCxnSpPr>
            <p:cNvPr id="48" name="Straight Arrow Connector 34">
              <a:extLst>
                <a:ext uri="{FF2B5EF4-FFF2-40B4-BE49-F238E27FC236}">
                  <a16:creationId xmlns:a16="http://schemas.microsoft.com/office/drawing/2014/main" id="{A1074FB0-1424-A6BA-27DE-EAB7E6E48C0D}"/>
                </a:ext>
              </a:extLst>
            </p:cNvPr>
            <p:cNvCxnSpPr>
              <a:cxnSpLocks/>
              <a:endCxn id="44" idx="4"/>
            </p:cNvCxnSpPr>
            <p:nvPr/>
          </p:nvCxnSpPr>
          <p:spPr>
            <a:xfrm rot="10800000">
              <a:off x="5045065" y="4854123"/>
              <a:ext cx="4289001" cy="464936"/>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90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AEE6EEC-0FF4-63DC-2F64-49AF32EFBA3E}"/>
              </a:ext>
              <a:ext uri="{C183D7F6-B498-43B3-948B-1728B52AA6E4}">
                <adec:decorative xmlns:adec="http://schemas.microsoft.com/office/drawing/2017/decorative" val="1"/>
              </a:ext>
            </a:extLst>
          </p:cNvPr>
          <p:cNvGrpSpPr/>
          <p:nvPr/>
        </p:nvGrpSpPr>
        <p:grpSpPr>
          <a:xfrm>
            <a:off x="-13855" y="1103972"/>
            <a:ext cx="12205140" cy="5754028"/>
            <a:chOff x="6513" y="1103972"/>
            <a:chExt cx="12205140" cy="5754028"/>
          </a:xfrm>
        </p:grpSpPr>
        <p:grpSp>
          <p:nvGrpSpPr>
            <p:cNvPr id="58" name="Group 57">
              <a:extLst>
                <a:ext uri="{FF2B5EF4-FFF2-40B4-BE49-F238E27FC236}">
                  <a16:creationId xmlns:a16="http://schemas.microsoft.com/office/drawing/2014/main" id="{E15F6A61-4793-E834-143B-068944627405}"/>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67" name="Rectangle: Single Corner Rounded 66">
                <a:extLst>
                  <a:ext uri="{FF2B5EF4-FFF2-40B4-BE49-F238E27FC236}">
                    <a16:creationId xmlns:a16="http://schemas.microsoft.com/office/drawing/2014/main" id="{F6FB110D-A727-1002-F642-8F6DB30BEECB}"/>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8" name="Group 67">
                <a:extLst>
                  <a:ext uri="{FF2B5EF4-FFF2-40B4-BE49-F238E27FC236}">
                    <a16:creationId xmlns:a16="http://schemas.microsoft.com/office/drawing/2014/main" id="{7B431393-9FDC-F0B3-B9D0-863785AB3C23}"/>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70" name="Rectangle: Top Corners Rounded 69">
                  <a:extLst>
                    <a:ext uri="{FF2B5EF4-FFF2-40B4-BE49-F238E27FC236}">
                      <a16:creationId xmlns:a16="http://schemas.microsoft.com/office/drawing/2014/main" id="{874C3962-D07C-F9CF-C46A-D9CC64236DFD}"/>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4CDE335D-A4F6-8466-6E9E-4003FC8EAAA8}"/>
                    </a:ext>
                  </a:extLst>
                </p:cNvPr>
                <p:cNvGrpSpPr/>
                <p:nvPr/>
              </p:nvGrpSpPr>
              <p:grpSpPr>
                <a:xfrm>
                  <a:off x="-2" y="1103972"/>
                  <a:ext cx="12205140" cy="4806944"/>
                  <a:chOff x="-2" y="1103972"/>
                  <a:chExt cx="12205140" cy="4806944"/>
                </a:xfrm>
              </p:grpSpPr>
              <p:sp>
                <p:nvSpPr>
                  <p:cNvPr id="83" name="Arrow: Bent 82">
                    <a:extLst>
                      <a:ext uri="{FF2B5EF4-FFF2-40B4-BE49-F238E27FC236}">
                        <a16:creationId xmlns:a16="http://schemas.microsoft.com/office/drawing/2014/main" id="{6252683C-875C-00E8-188B-665494F5325B}"/>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Arrow: Bent 83">
                    <a:extLst>
                      <a:ext uri="{FF2B5EF4-FFF2-40B4-BE49-F238E27FC236}">
                        <a16:creationId xmlns:a16="http://schemas.microsoft.com/office/drawing/2014/main" id="{FB3DFD80-30D5-BBB1-04B4-546E5638AE3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73" name="Straight Connector 72">
                  <a:extLst>
                    <a:ext uri="{FF2B5EF4-FFF2-40B4-BE49-F238E27FC236}">
                      <a16:creationId xmlns:a16="http://schemas.microsoft.com/office/drawing/2014/main" id="{ABB4FEE1-0516-1DB5-FFD8-9569CB5BD0F9}"/>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54CE776-8D7D-2D97-E273-A3B1608863A0}"/>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45F96FF-F771-F833-4F69-98909160F982}"/>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4D433E-389F-EE0D-EF4F-CF0A7DD09C82}"/>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EBD53B5-EB9E-9756-EB57-B6CD07AE3923}"/>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6C954F-BE35-53AB-21F2-0862192A8EE5}"/>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AC15C4A-B749-B02D-075E-F25A78FC9617}"/>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2C01BE-48C5-DBBB-792E-A56FDA876634}"/>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D6ED373-B16D-21DB-C098-1F79180D97A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0B2EDF-0954-882A-FC7B-5BEFF5F317E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DF405D4-57E9-2EFF-6217-DF4673A42FB1}"/>
                </a:ext>
              </a:extLst>
            </p:cNvPr>
            <p:cNvGrpSpPr/>
            <p:nvPr/>
          </p:nvGrpSpPr>
          <p:grpSpPr>
            <a:xfrm>
              <a:off x="4045115" y="6019800"/>
              <a:ext cx="7570788" cy="498476"/>
              <a:chOff x="4045115" y="6019800"/>
              <a:chExt cx="7570788" cy="498476"/>
            </a:xfrm>
          </p:grpSpPr>
          <p:sp>
            <p:nvSpPr>
              <p:cNvPr id="14" name="Rectangle: Rounded Corners 6">
                <a:extLst>
                  <a:ext uri="{FF2B5EF4-FFF2-40B4-BE49-F238E27FC236}">
                    <a16:creationId xmlns:a16="http://schemas.microsoft.com/office/drawing/2014/main" id="{06039F8A-B2B7-A9BC-9F3E-3A69897FD84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8" name="Straight Connector 17">
                <a:extLst>
                  <a:ext uri="{FF2B5EF4-FFF2-40B4-BE49-F238E27FC236}">
                    <a16:creationId xmlns:a16="http://schemas.microsoft.com/office/drawing/2014/main" id="{7941451A-6E3F-720E-3761-58BFB55D7802}"/>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7012B-9682-AE26-93F4-96587FB1D277}"/>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Prepare for a company-wide address</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3B2084-8D41-B6D1-A01C-A40040DE3D23}"/>
              </a:ext>
            </a:extLst>
          </p:cNvPr>
          <p:cNvSpPr txBox="1"/>
          <p:nvPr/>
        </p:nvSpPr>
        <p:spPr>
          <a:xfrm>
            <a:off x="588963" y="1524000"/>
            <a:ext cx="2782887" cy="172354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mn-cs"/>
              </a:rPr>
              <a:t>Executives are always pressed for time and Copilot simplifies many tasks in preparing for a meeting. But some things have to be perfect. Copilot also improves work quality so big events can happen flawlessly. </a:t>
            </a: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52" name="TextBox 51">
            <a:extLst>
              <a:ext uri="{FF2B5EF4-FFF2-40B4-BE49-F238E27FC236}">
                <a16:creationId xmlns:a16="http://schemas.microsoft.com/office/drawing/2014/main" id="{D8BC317E-B227-9BEF-32C9-0664028889B4}"/>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May 2023</a:t>
            </a:r>
            <a:endParaRPr kumimoji="0" lang="en-US" sz="900" b="0" i="0" u="none" strike="noStrike" kern="1200" cap="none" spc="0" normalizeH="0" baseline="0" noProof="0">
              <a:ln>
                <a:noFill/>
              </a:ln>
              <a:solidFill>
                <a:srgbClr val="463668"/>
              </a:solidFill>
              <a:effectLst/>
              <a:uLnTx/>
              <a:uFillTx/>
              <a:latin typeface="Segoe UI"/>
              <a:ea typeface="+mn-ea"/>
              <a:cs typeface="+mn-cs"/>
            </a:endParaRPr>
          </a:p>
        </p:txBody>
      </p:sp>
      <p:grpSp>
        <p:nvGrpSpPr>
          <p:cNvPr id="32" name="Group 31">
            <a:extLst>
              <a:ext uri="{FF2B5EF4-FFF2-40B4-BE49-F238E27FC236}">
                <a16:creationId xmlns:a16="http://schemas.microsoft.com/office/drawing/2014/main" id="{E55CB13A-42DC-A320-D2EE-C82F9D6B1820}"/>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17" name="Rounded Rectangle 46">
              <a:extLst>
                <a:ext uri="{FF2B5EF4-FFF2-40B4-BE49-F238E27FC236}">
                  <a16:creationId xmlns:a16="http://schemas.microsoft.com/office/drawing/2014/main" id="{2F89B1A8-3BA7-1F8C-273B-0E704CC0821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 descr="Zip Co logo SVG free download, id: 101874 - Brandlogos.net">
              <a:hlinkClick r:id="rId7"/>
              <a:extLst>
                <a:ext uri="{FF2B5EF4-FFF2-40B4-BE49-F238E27FC236}">
                  <a16:creationId xmlns:a16="http://schemas.microsoft.com/office/drawing/2014/main" id="{39228ACB-683F-0597-466F-02A5D2AB4A26}"/>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TextBox 1049">
            <a:extLst>
              <a:ext uri="{FF2B5EF4-FFF2-40B4-BE49-F238E27FC236}">
                <a16:creationId xmlns:a16="http://schemas.microsoft.com/office/drawing/2014/main" id="{7868D041-8D84-2D14-9639-1886097CEC8F}"/>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Microsoft Copilot</a:t>
            </a:r>
          </a:p>
        </p:txBody>
      </p:sp>
      <p:sp>
        <p:nvSpPr>
          <p:cNvPr id="1058" name="TextBox 1057">
            <a:extLst>
              <a:ext uri="{FF2B5EF4-FFF2-40B4-BE49-F238E27FC236}">
                <a16:creationId xmlns:a16="http://schemas.microsoft.com/office/drawing/2014/main" id="{22FCBDBD-40F1-5941-6F3F-B2AAF922C2BF}"/>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Quickly catch up on the latest developments and discussions related to the announcement by summarizing email threads and chat conversations. </a:t>
            </a: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p:nvPr/>
        </p:nvGrpSpPr>
        <p:grpSpPr>
          <a:xfrm>
            <a:off x="4173992" y="2084475"/>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9"/>
              <a:extLst>
                <a:ext uri="{FF2B5EF4-FFF2-40B4-BE49-F238E27FC236}">
                  <a16:creationId xmlns:a16="http://schemas.microsoft.com/office/drawing/2014/main" id="{896B7F55-F7A7-A5BF-F8CC-94BC25E763C5}"/>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TextBox 1051">
            <a:extLst>
              <a:ext uri="{FF2B5EF4-FFF2-40B4-BE49-F238E27FC236}">
                <a16:creationId xmlns:a16="http://schemas.microsoft.com/office/drawing/2014/main" id="{A75975B8-2E5A-12C1-1E0F-DB961F2EB007}"/>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59" name="TextBox 1058">
            <a:extLst>
              <a:ext uri="{FF2B5EF4-FFF2-40B4-BE49-F238E27FC236}">
                <a16:creationId xmlns:a16="http://schemas.microsoft.com/office/drawing/2014/main" id="{3829C962-C1FE-1250-B162-C78D87919015}"/>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Meet with the executive team to review each business unit’s results. When closing the meeting ask Copilot to create action items from the conversation and assign owners.</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4173992" y="2855630"/>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1"/>
              <a:extLst>
                <a:ext uri="{FF2B5EF4-FFF2-40B4-BE49-F238E27FC236}">
                  <a16:creationId xmlns:a16="http://schemas.microsoft.com/office/drawing/2014/main" id="{DAD8B5CB-A2C5-5A1C-E8BB-28ECB76446C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3" name="TextBox 1052">
            <a:extLst>
              <a:ext uri="{FF2B5EF4-FFF2-40B4-BE49-F238E27FC236}">
                <a16:creationId xmlns:a16="http://schemas.microsoft.com/office/drawing/2014/main" id="{98609AA1-B068-6B53-775C-C17C588F29A2}"/>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Word</a:t>
            </a:r>
          </a:p>
        </p:txBody>
      </p:sp>
      <p:sp>
        <p:nvSpPr>
          <p:cNvPr id="1064" name="TextBox 1063">
            <a:extLst>
              <a:ext uri="{FF2B5EF4-FFF2-40B4-BE49-F238E27FC236}">
                <a16:creationId xmlns:a16="http://schemas.microsoft.com/office/drawing/2014/main" id="{CCDF9056-30BF-60F3-781F-1C513D5F78FE}"/>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Revise the draft of the speech, asking Copilot to make it resonate more with the workers at the speech location.</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3"/>
              <a:extLst>
                <a:ext uri="{FF2B5EF4-FFF2-40B4-BE49-F238E27FC236}">
                  <a16:creationId xmlns:a16="http://schemas.microsoft.com/office/drawing/2014/main" id="{DF04E3E2-E395-834D-4E81-1742E65DA1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56" name="TextBox 1055">
            <a:extLst>
              <a:ext uri="{FF2B5EF4-FFF2-40B4-BE49-F238E27FC236}">
                <a16:creationId xmlns:a16="http://schemas.microsoft.com/office/drawing/2014/main" id="{3837FEBC-F315-06F3-C22A-0AF69DB2F85B}"/>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PowerPoint</a:t>
            </a:r>
          </a:p>
        </p:txBody>
      </p:sp>
      <p:sp>
        <p:nvSpPr>
          <p:cNvPr id="1061" name="TextBox 1060">
            <a:extLst>
              <a:ext uri="{FF2B5EF4-FFF2-40B4-BE49-F238E27FC236}">
                <a16:creationId xmlns:a16="http://schemas.microsoft.com/office/drawing/2014/main" id="{3B3FEA4B-C602-B8CC-ABAD-062A247A521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Revise the presentation slides changing out a few images with suggestions from Copilot. </a:t>
            </a:r>
            <a:endParaRPr kumimoji="0" lang="en-IN" sz="11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5F5E5926-B53C-7152-9B1A-4616FA8E2B04}"/>
              </a:ext>
              <a:ext uri="{C183D7F6-B498-43B3-948B-1728B52AA6E4}">
                <adec:decorative xmlns:adec="http://schemas.microsoft.com/office/drawing/2017/decorative" val="1"/>
              </a:ext>
            </a:extLst>
          </p:cNvPr>
          <p:cNvGrpSpPr/>
          <p:nvPr/>
        </p:nvGrpSpPr>
        <p:grpSpPr>
          <a:xfrm>
            <a:off x="4173992" y="4397940"/>
            <a:ext cx="534543" cy="534543"/>
            <a:chOff x="7426812" y="8381781"/>
            <a:chExt cx="534543" cy="534543"/>
          </a:xfrm>
        </p:grpSpPr>
        <p:sp>
          <p:nvSpPr>
            <p:cNvPr id="12" name="Rounded Rectangle 46">
              <a:extLst>
                <a:ext uri="{FF2B5EF4-FFF2-40B4-BE49-F238E27FC236}">
                  <a16:creationId xmlns:a16="http://schemas.microsoft.com/office/drawing/2014/main" id="{C29A801A-051B-6F3F-4CA0-41C13E00751B}"/>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9"/>
              <a:extLst>
                <a:ext uri="{FF2B5EF4-FFF2-40B4-BE49-F238E27FC236}">
                  <a16:creationId xmlns:a16="http://schemas.microsoft.com/office/drawing/2014/main" id="{F47C9283-98B7-59A2-1650-2008BEF52C6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97A10E1-5E2C-E117-BEF7-2ABBF21BE77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Teams</a:t>
            </a:r>
          </a:p>
        </p:txBody>
      </p:sp>
      <p:sp>
        <p:nvSpPr>
          <p:cNvPr id="1062" name="TextBox 1061">
            <a:extLst>
              <a:ext uri="{FF2B5EF4-FFF2-40B4-BE49-F238E27FC236}">
                <a16:creationId xmlns:a16="http://schemas.microsoft.com/office/drawing/2014/main" id="{23F8CAE4-8936-5DA1-9A04-DB9923E22E94}"/>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Review last quarter’s address by glancing over the meeting recap and asking Copilot about the numbers that were presented to ensure consistency.</a:t>
            </a: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57" name="TextBox 1056">
            <a:extLst>
              <a:ext uri="{FF2B5EF4-FFF2-40B4-BE49-F238E27FC236}">
                <a16:creationId xmlns:a16="http://schemas.microsoft.com/office/drawing/2014/main" id="{4964578C-9CE6-2F3E-8E17-FA85AF609ED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Copilot in Outlook</a:t>
            </a:r>
          </a:p>
        </p:txBody>
      </p:sp>
      <p:sp>
        <p:nvSpPr>
          <p:cNvPr id="1063" name="TextBox 1062">
            <a:extLst>
              <a:ext uri="{FF2B5EF4-FFF2-40B4-BE49-F238E27FC236}">
                <a16:creationId xmlns:a16="http://schemas.microsoft.com/office/drawing/2014/main" id="{C2DE4968-89FA-F554-02C8-08C2FB282D84}"/>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a:ea typeface="+mn-ea"/>
                <a:cs typeface="+mn-cs"/>
              </a:rPr>
              <a:t>Thank the team for watching the address by asking Copilot to draft a response that can be personalized in tone and length, even on the go.</a:t>
            </a:r>
          </a:p>
        </p:txBody>
      </p:sp>
      <p:sp>
        <p:nvSpPr>
          <p:cNvPr id="1069" name="TextBox 1068">
            <a:extLst>
              <a:ext uri="{FF2B5EF4-FFF2-40B4-BE49-F238E27FC236}">
                <a16:creationId xmlns:a16="http://schemas.microsoft.com/office/drawing/2014/main" id="{C47155E7-DC7B-5871-D37D-169E1AF8A722}"/>
              </a:ext>
            </a:extLst>
          </p:cNvPr>
          <p:cNvSpPr txBox="1"/>
          <p:nvPr/>
        </p:nvSpPr>
        <p:spPr>
          <a:xfrm>
            <a:off x="4193059"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a:noFill/>
                </a:ln>
                <a:solidFill>
                  <a:srgbClr val="8661C5"/>
                </a:solidFill>
                <a:effectLst/>
                <a:uLnTx/>
                <a:uFillTx/>
                <a:latin typeface="Segoe UI Semibold"/>
                <a:ea typeface="+mn-ea"/>
                <a:cs typeface="Segoe UI Semilight" panose="020B0402040204020203" pitchFamily="34" charset="0"/>
                <a:hlinkClick r:id="rId18">
                  <a:extLst>
                    <a:ext uri="{A12FA001-AC4F-418D-AE19-62706E023703}">
                      <ahyp:hlinkClr xmlns:ahyp="http://schemas.microsoft.com/office/drawing/2018/hyperlinkcolor" val="tx"/>
                    </a:ext>
                  </a:extLst>
                </a:hlinkClick>
              </a:rPr>
              <a:t>Copilot Product </a:t>
            </a:r>
            <a:r>
              <a:rPr kumimoji="0" lang="en-US" sz="1100" b="0" i="0" u="none" strike="noStrike" kern="1200" cap="none" spc="0" normalizeH="0" baseline="0" noProof="0">
                <a:ln>
                  <a:noFill/>
                </a:ln>
                <a:solidFill>
                  <a:srgbClr val="8661C5"/>
                </a:solidFill>
                <a:effectLst/>
                <a:uLnTx/>
                <a:uFillTx/>
                <a:latin typeface="Segoe UI Semibold"/>
                <a:ea typeface="+mn-ea"/>
                <a:cs typeface="Segoe UI Semibold" panose="020B0702040204020203" pitchFamily="34" charset="0"/>
                <a:hlinkClick r:id="rId18">
                  <a:extLst>
                    <a:ext uri="{A12FA001-AC4F-418D-AE19-62706E023703}">
                      <ahyp:hlinkClr xmlns:ahyp="http://schemas.microsoft.com/office/drawing/2018/hyperlinkcolor" val="tx"/>
                    </a:ext>
                  </a:extLst>
                </a:hlinkClick>
              </a:rPr>
              <a:t>Documentation</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Segoe UI Semibold" panose="020B0702040204020203" pitchFamily="34" charset="0"/>
            </a:endParaRPr>
          </a:p>
        </p:txBody>
      </p:sp>
      <p:sp>
        <p:nvSpPr>
          <p:cNvPr id="1070" name="TextBox 1069">
            <a:extLst>
              <a:ext uri="{FF2B5EF4-FFF2-40B4-BE49-F238E27FC236}">
                <a16:creationId xmlns:a16="http://schemas.microsoft.com/office/drawing/2014/main" id="{CBACF029-7AEA-F439-E7C1-1694AA889C26}"/>
              </a:ext>
            </a:extLst>
          </p:cNvPr>
          <p:cNvSpPr txBox="1"/>
          <p:nvPr/>
        </p:nvSpPr>
        <p:spPr>
          <a:xfrm>
            <a:off x="6659378" y="6184400"/>
            <a:ext cx="2342263" cy="169277"/>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19">
                  <a:extLst>
                    <a:ext uri="{A12FA001-AC4F-418D-AE19-62706E023703}">
                      <ahyp:hlinkClr xmlns:ahyp="http://schemas.microsoft.com/office/drawing/2018/hyperlinkcolor" val="tx"/>
                    </a:ext>
                  </a:extLst>
                </a:hlinkClick>
              </a:rPr>
              <a:t>Copilot for Microsoft 365 Adoption Site</a:t>
            </a:r>
            <a:endParaRPr kumimoji="0" lang="en-US" sz="1100" b="0" i="0" u="none" strike="noStrike" kern="1200" cap="none" spc="0" normalizeH="0" baseline="0" noProof="0">
              <a:ln>
                <a:noFill/>
              </a:ln>
              <a:solidFill>
                <a:srgbClr val="8661C5"/>
              </a:solidFill>
              <a:effectLst/>
              <a:uLnTx/>
              <a:uFillTx/>
              <a:latin typeface="Segoe UI Semibold"/>
              <a:ea typeface="DengXian" panose="02010600030101010101" pitchFamily="2" charset="-122"/>
              <a:cs typeface="Arial" panose="020B0604020202020204" pitchFamily="34" charset="0"/>
            </a:endParaRPr>
          </a:p>
        </p:txBody>
      </p:sp>
      <p:sp>
        <p:nvSpPr>
          <p:cNvPr id="1071" name="TextBox 1070">
            <a:extLst>
              <a:ext uri="{FF2B5EF4-FFF2-40B4-BE49-F238E27FC236}">
                <a16:creationId xmlns:a16="http://schemas.microsoft.com/office/drawing/2014/main" id="{4F3B91BE-F288-A001-C145-8EE2ECD07EB0}"/>
              </a:ext>
            </a:extLst>
          </p:cNvPr>
          <p:cNvSpPr txBox="1"/>
          <p:nvPr/>
        </p:nvSpPr>
        <p:spPr>
          <a:xfrm>
            <a:off x="9125697" y="6185137"/>
            <a:ext cx="2342263" cy="167803"/>
          </a:xfrm>
          <a:prstGeom prst="rect">
            <a:avLst/>
          </a:prstGeom>
          <a:noFill/>
        </p:spPr>
        <p:txBody>
          <a:bodyPr wrap="square" lIns="0" tIns="0" rIns="0" bIns="0" anchor="ctr">
            <a:spAutoFit/>
          </a:bodyPr>
          <a:lstStyle/>
          <a:p>
            <a:pPr marL="0" marR="0" lvl="0" indent="0" algn="ctr" defTabSz="914367" rtl="0" eaLnBrk="1" fontAlgn="auto" latinLnBrk="0" hangingPunct="1">
              <a:lnSpc>
                <a:spcPct val="100000"/>
              </a:lnSpc>
              <a:spcBef>
                <a:spcPts val="0"/>
              </a:spcBef>
              <a:spcAft>
                <a:spcPts val="546"/>
              </a:spcAft>
              <a:buClrTx/>
              <a:buSzTx/>
              <a:buFontTx/>
              <a:buNone/>
              <a:tabLst/>
              <a:defRPr/>
            </a:pPr>
            <a:r>
              <a:rPr kumimoji="0" lang="en-US" sz="1100" b="0" i="0" u="none" strike="noStrike" kern="1200" cap="none" spc="0" normalizeH="0" baseline="0" noProof="0">
                <a:ln w="3175">
                  <a:noFill/>
                </a:ln>
                <a:solidFill>
                  <a:srgbClr val="8661C5"/>
                </a:solidFill>
                <a:effectLst/>
                <a:uLnTx/>
                <a:uFillTx/>
                <a:latin typeface="Segoe UI Semibold"/>
                <a:ea typeface="+mn-ea"/>
                <a:cs typeface="Segoe UI"/>
                <a:hlinkClick r:id="rId20">
                  <a:extLst>
                    <a:ext uri="{A12FA001-AC4F-418D-AE19-62706E023703}">
                      <ahyp:hlinkClr xmlns:ahyp="http://schemas.microsoft.com/office/drawing/2018/hyperlinkcolor" val="tx"/>
                    </a:ext>
                  </a:extLst>
                </a:hlinkClick>
              </a:rPr>
              <a:t>How to use Copilot</a:t>
            </a:r>
            <a:endParaRPr kumimoji="0" lang="en-US" sz="1100" b="0" i="0" u="none" strike="noStrike" kern="1200" cap="none" spc="0" normalizeH="0" baseline="0" noProof="0">
              <a:ln w="3175">
                <a:noFill/>
              </a:ln>
              <a:solidFill>
                <a:srgbClr val="8661C5"/>
              </a:solidFill>
              <a:effectLst/>
              <a:uLnTx/>
              <a:uFillTx/>
              <a:latin typeface="Segoe UI Semibold"/>
              <a:ea typeface="+mn-ea"/>
              <a:cs typeface="Segoe UI"/>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Microsoft Copilot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2917">
                      <a:prstClr val="black"/>
                    </a:gs>
                    <a:gs pos="30000">
                      <a:prstClr val="black"/>
                    </a:gs>
                  </a:gsLst>
                  <a:lin ang="5400000" scaled="0"/>
                </a:gradFill>
                <a:effectLst/>
                <a:uLnTx/>
                <a:uFillTx/>
                <a:latin typeface="Segoe UI"/>
                <a:ea typeface="+mn-ea"/>
                <a:cs typeface="+mn-cs"/>
              </a:rPr>
              <a:t>Icon Bank:</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3"/>
              <a:extLst>
                <a:ext uri="{FF2B5EF4-FFF2-40B4-BE49-F238E27FC236}">
                  <a16:creationId xmlns:a16="http://schemas.microsoft.com/office/drawing/2014/main" id="{5F19379A-147E-0335-8BD4-1F16331806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23C42000-3629-E6D1-2D9D-FD08967396F6}"/>
              </a:ext>
            </a:extLst>
          </p:cNvPr>
          <p:cNvSpPr txBox="1"/>
          <p:nvPr/>
        </p:nvSpPr>
        <p:spPr>
          <a:xfrm>
            <a:off x="533446" y="4499935"/>
            <a:ext cx="3075615" cy="1354217"/>
          </a:xfrm>
          <a:prstGeom prst="rect">
            <a:avLst/>
          </a:prstGeom>
        </p:spPr>
        <p:txBody>
          <a:bodyPr wrap="square" lIns="0" tIns="0" rIns="0" bIns="0" anchor="ctr">
            <a:spAutoFit/>
          </a:bodyPr>
          <a:lstStyle/>
          <a:p>
            <a:pPr>
              <a:spcBef>
                <a:spcPts val="3600"/>
              </a:spcBef>
              <a:defRPr/>
            </a:pPr>
            <a:r>
              <a:rPr lang="en-US" sz="3200">
                <a:ln w="3175">
                  <a:noFill/>
                </a:ln>
                <a:gradFill>
                  <a:gsLst>
                    <a:gs pos="33000">
                      <a:srgbClr val="1F78D4"/>
                    </a:gs>
                    <a:gs pos="81000">
                      <a:srgbClr val="8678D6"/>
                    </a:gs>
                  </a:gsLst>
                  <a:lin ang="2700000" scaled="1"/>
                </a:gradFill>
                <a:latin typeface="Segoe UI Semibold"/>
              </a:rPr>
              <a:t>68% of people</a:t>
            </a:r>
            <a:r>
              <a:rPr lang="en-US" sz="6000">
                <a:ln w="3175">
                  <a:noFill/>
                </a:ln>
                <a:gradFill>
                  <a:gsLst>
                    <a:gs pos="33000">
                      <a:srgbClr val="1F78D4"/>
                    </a:gs>
                    <a:gs pos="81000">
                      <a:srgbClr val="8678D6"/>
                    </a:gs>
                  </a:gsLst>
                  <a:lin ang="2700000" scaled="1"/>
                </a:gradFill>
                <a:latin typeface="Segoe UI Semibold"/>
              </a:rPr>
              <a:t> </a:t>
            </a:r>
            <a:br>
              <a:rPr lang="en-US" sz="2800" b="0" i="0" u="none" strike="noStrike" kern="1200" cap="none" spc="0" normalizeH="0" baseline="0" noProof="0">
                <a:ln w="3175">
                  <a:noFill/>
                </a:ln>
                <a:effectLst/>
                <a:uLnTx/>
                <a:uFillTx/>
                <a:latin typeface="Segoe UI Semibold"/>
                <a:ea typeface="+mj-lt"/>
                <a:cs typeface="Segoe UI" pitchFamily="34" charset="0"/>
              </a:rPr>
            </a:br>
            <a:r>
              <a:rPr lang="en-US" sz="1400">
                <a:solidFill>
                  <a:prstClr val="black"/>
                </a:solidFill>
                <a:latin typeface="Segoe UI"/>
                <a:cs typeface="Segoe UI"/>
              </a:rPr>
              <a:t>say they don't have enough </a:t>
            </a:r>
            <a:br>
              <a:rPr lang="en-US" sz="1400">
                <a:solidFill>
                  <a:prstClr val="black"/>
                </a:solidFill>
                <a:latin typeface="Segoe UI"/>
                <a:cs typeface="Segoe UI"/>
              </a:rPr>
            </a:br>
            <a:r>
              <a:rPr lang="en-US" sz="1400">
                <a:solidFill>
                  <a:prstClr val="black"/>
                </a:solidFill>
                <a:latin typeface="Segoe UI"/>
                <a:cs typeface="Segoe UI"/>
              </a:rPr>
              <a:t>focus time during the workday</a:t>
            </a:r>
            <a:endParaRPr lang="en-US"/>
          </a:p>
        </p:txBody>
      </p:sp>
    </p:spTree>
    <p:extLst>
      <p:ext uri="{BB962C8B-B14F-4D97-AF65-F5344CB8AC3E}">
        <p14:creationId xmlns:p14="http://schemas.microsoft.com/office/powerpoint/2010/main" val="353270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202940DF-1005-6CB9-9CD2-EFDD0545B8F1}"/>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B2E3EFE7-A3BC-6B2D-7984-6228756A0DDB}"/>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Teams after a meeting</a:t>
            </a:r>
            <a:br>
              <a:rPr lang="en-US">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8788062" y="457200"/>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Microsoft Copilot logo">
            <a:extLst>
              <a:ext uri="{FF2B5EF4-FFF2-40B4-BE49-F238E27FC236}">
                <a16:creationId xmlns:a16="http://schemas.microsoft.com/office/drawing/2014/main" id="{C391B768-3880-B51B-DAAB-0ADF25DB1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B8F44F-C275-70CB-D9D1-5544CB693773}"/>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Catch up on a meeting with a summary or by asking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Works for scheduled meetings with a transcript </a:t>
            </a:r>
            <a:br>
              <a:rPr kumimoji="0" lang="en-US" sz="1100" b="0" i="0" u="none" strike="noStrike" kern="100" cap="none" spc="0" normalizeH="0" baseline="0" noProof="0">
                <a:ln>
                  <a:noFill/>
                </a:ln>
                <a:solidFill>
                  <a:prstClr val="black"/>
                </a:solidFill>
                <a:effectLst/>
                <a:uLnTx/>
                <a:uFillTx/>
                <a:latin typeface="Segoe UI"/>
                <a:ea typeface="+mn-ea"/>
                <a:cs typeface="Times New Roman"/>
              </a:rPr>
            </a:br>
            <a:r>
              <a:rPr kumimoji="0" lang="en-US" sz="1100" b="0" i="0" u="none" strike="noStrike" kern="100" cap="none" spc="0" normalizeH="0" baseline="0" noProof="0">
                <a:ln>
                  <a:noFill/>
                </a:ln>
                <a:solidFill>
                  <a:prstClr val="black"/>
                </a:solidFill>
                <a:effectLst/>
                <a:uLnTx/>
                <a:uFillTx/>
                <a:latin typeface="Segoe UI"/>
                <a:ea typeface="+mn-ea"/>
                <a:cs typeface="Times New Roman"/>
              </a:rPr>
              <a:t>(1:1 and group)</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Use the Copilot chat pane on the Recap tab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Recap the meeting</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List action items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Follow up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Highlight the different perspectives on a topic</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List main ideas</a:t>
            </a:r>
          </a:p>
        </p:txBody>
      </p:sp>
      <p:pic>
        <p:nvPicPr>
          <p:cNvPr id="22" name="Picture 21" descr="Screenshot of Copilot in Teams">
            <a:extLst>
              <a:ext uri="{FF2B5EF4-FFF2-40B4-BE49-F238E27FC236}">
                <a16:creationId xmlns:a16="http://schemas.microsoft.com/office/drawing/2014/main" id="{F112C385-2CFE-B38A-5D18-DA4084B95E00}"/>
              </a:ext>
            </a:extLst>
          </p:cNvPr>
          <p:cNvPicPr>
            <a:picLocks noChangeAspect="1"/>
          </p:cNvPicPr>
          <p:nvPr/>
        </p:nvPicPr>
        <p:blipFill>
          <a:blip r:embed="rId6"/>
          <a:stretch>
            <a:fillRect/>
          </a:stretch>
        </p:blipFill>
        <p:spPr>
          <a:xfrm>
            <a:off x="5062855" y="1794831"/>
            <a:ext cx="4793956" cy="2419981"/>
          </a:xfrm>
          <a:prstGeom prst="roundRect">
            <a:avLst>
              <a:gd name="adj" fmla="val 4387"/>
            </a:avLst>
          </a:prstGeom>
          <a:ln w="6350">
            <a:solidFill>
              <a:schemeClr val="bg1">
                <a:lumMod val="75000"/>
              </a:schemeClr>
            </a:solidFill>
          </a:ln>
        </p:spPr>
      </p:pic>
      <p:sp>
        <p:nvSpPr>
          <p:cNvPr id="31" name="Rectangle: Rounded Corners 30" descr="Emphasis on Copilot button in Teams">
            <a:extLst>
              <a:ext uri="{FF2B5EF4-FFF2-40B4-BE49-F238E27FC236}">
                <a16:creationId xmlns:a16="http://schemas.microsoft.com/office/drawing/2014/main" id="{A4F8A746-8333-35FC-940A-39BF8B878875}"/>
              </a:ext>
              <a:ext uri="{C183D7F6-B498-43B3-948B-1728B52AA6E4}">
                <adec:decorative xmlns:adec="http://schemas.microsoft.com/office/drawing/2017/decorative" val="0"/>
              </a:ext>
            </a:extLst>
          </p:cNvPr>
          <p:cNvSpPr/>
          <p:nvPr/>
        </p:nvSpPr>
        <p:spPr bwMode="auto">
          <a:xfrm>
            <a:off x="5270700" y="1812131"/>
            <a:ext cx="496688" cy="22566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Screenshot of Copilot in Teams Prompt Suggestions">
            <a:extLst>
              <a:ext uri="{FF2B5EF4-FFF2-40B4-BE49-F238E27FC236}">
                <a16:creationId xmlns:a16="http://schemas.microsoft.com/office/drawing/2014/main" id="{F82EA554-3783-5719-8D69-C58063D5BA9A}"/>
              </a:ext>
            </a:extLst>
          </p:cNvPr>
          <p:cNvPicPr>
            <a:picLocks noChangeAspect="1"/>
          </p:cNvPicPr>
          <p:nvPr/>
        </p:nvPicPr>
        <p:blipFill>
          <a:blip r:embed="rId7"/>
          <a:stretch>
            <a:fillRect/>
          </a:stretch>
        </p:blipFill>
        <p:spPr>
          <a:xfrm>
            <a:off x="5208365" y="3591228"/>
            <a:ext cx="2461762" cy="2734345"/>
          </a:xfrm>
          <a:prstGeom prst="roundRect">
            <a:avLst>
              <a:gd name="adj" fmla="val 3357"/>
            </a:avLst>
          </a:prstGeom>
          <a:ln w="6350">
            <a:solidFill>
              <a:schemeClr val="bg1">
                <a:lumMod val="75000"/>
              </a:schemeClr>
            </a:solidFill>
          </a:ln>
        </p:spPr>
      </p:pic>
      <p:sp>
        <p:nvSpPr>
          <p:cNvPr id="9" name="Rectangle: Rounded Corners 8" descr="Emphasis on the Prompt suggestion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254718" y="3594059"/>
            <a:ext cx="2123981" cy="2476541"/>
          </a:xfrm>
          <a:prstGeom prst="roundRect">
            <a:avLst>
              <a:gd name="adj" fmla="val 244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8439169" y="3997241"/>
            <a:ext cx="247224" cy="25404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0" name="Group 49" descr="Arrow pointing to the sparkle icon with More Prompts in the screenshot.&#10;Click on the Prompt Guide icon to show the prompts to ask questions about the &#10;meeting content&#10;">
            <a:extLst>
              <a:ext uri="{FF2B5EF4-FFF2-40B4-BE49-F238E27FC236}">
                <a16:creationId xmlns:a16="http://schemas.microsoft.com/office/drawing/2014/main" id="{45C0265A-1599-B997-88B1-4C18AB2B9932}"/>
              </a:ext>
              <a:ext uri="{C183D7F6-B498-43B3-948B-1728B52AA6E4}">
                <adec:decorative xmlns:adec="http://schemas.microsoft.com/office/drawing/2017/decorative" val="0"/>
              </a:ext>
            </a:extLst>
          </p:cNvPr>
          <p:cNvGrpSpPr/>
          <p:nvPr/>
        </p:nvGrpSpPr>
        <p:grpSpPr>
          <a:xfrm>
            <a:off x="8562781" y="4251290"/>
            <a:ext cx="2808306" cy="1393905"/>
            <a:chOff x="8562781" y="4251290"/>
            <a:chExt cx="2808306" cy="1393905"/>
          </a:xfrm>
        </p:grpSpPr>
        <p:sp>
          <p:nvSpPr>
            <p:cNvPr id="33" name="TextBox 32">
              <a:extLst>
                <a:ext uri="{FF2B5EF4-FFF2-40B4-BE49-F238E27FC236}">
                  <a16:creationId xmlns:a16="http://schemas.microsoft.com/office/drawing/2014/main" id="{F11C994D-9DC9-FC7D-DA26-BBBC67585B30}"/>
                </a:ext>
              </a:extLst>
            </p:cNvPr>
            <p:cNvSpPr txBox="1"/>
            <p:nvPr/>
          </p:nvSpPr>
          <p:spPr>
            <a:xfrm>
              <a:off x="9035828" y="4814198"/>
              <a:ext cx="2335259" cy="830997"/>
            </a:xfrm>
            <a:prstGeom prst="roundRect">
              <a:avLst>
                <a:gd name="adj" fmla="val 1131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Prompt Guide </a:t>
              </a:r>
              <a:r>
                <a:rPr kumimoji="0" lang="en-US" sz="1200" b="0" i="0" u="none" strike="noStrike" kern="1200" cap="none" spc="0" normalizeH="0" baseline="0" noProof="0">
                  <a:ln>
                    <a:noFill/>
                  </a:ln>
                  <a:solidFill>
                    <a:prstClr val="black"/>
                  </a:solidFill>
                  <a:effectLst/>
                  <a:uLnTx/>
                  <a:uFillTx/>
                  <a:latin typeface="Segoe UI"/>
                  <a:ea typeface="+mn-ea"/>
                  <a:cs typeface="Segoe UI"/>
                </a:rPr>
                <a:t>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____ to show the prompts to ask questions about the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en-US" sz="1200" b="0" i="0" u="none" strike="noStrike" kern="1200" cap="none" spc="0" normalizeH="0" baseline="0" noProof="0">
                  <a:ln>
                    <a:noFill/>
                  </a:ln>
                  <a:solidFill>
                    <a:prstClr val="black"/>
                  </a:solidFill>
                  <a:effectLst/>
                  <a:uLnTx/>
                  <a:uFillTx/>
                  <a:latin typeface="Segoe UI"/>
                  <a:ea typeface="+mn-ea"/>
                  <a:cs typeface="Segoe UI"/>
                </a:rPr>
                <a:t>meeting content</a:t>
              </a:r>
            </a:p>
          </p:txBody>
        </p:sp>
        <p:pic>
          <p:nvPicPr>
            <p:cNvPr id="34" name="Picture 33">
              <a:extLst>
                <a:ext uri="{FF2B5EF4-FFF2-40B4-BE49-F238E27FC236}">
                  <a16:creationId xmlns:a16="http://schemas.microsoft.com/office/drawing/2014/main" id="{92195129-EBA7-C657-B6AA-FE68A2C794F1}"/>
                </a:ext>
              </a:extLst>
            </p:cNvPr>
            <p:cNvPicPr>
              <a:picLocks noChangeAspect="1"/>
            </p:cNvPicPr>
            <p:nvPr/>
          </p:nvPicPr>
          <p:blipFill rotWithShape="1">
            <a:blip r:embed="rId8"/>
            <a:srcRect l="15103" t="14501" r="18820" b="24833"/>
            <a:stretch/>
          </p:blipFill>
          <p:spPr>
            <a:xfrm>
              <a:off x="9134813" y="5036471"/>
              <a:ext cx="271768" cy="214314"/>
            </a:xfrm>
            <a:prstGeom prst="rect">
              <a:avLst/>
            </a:prstGeom>
          </p:spPr>
        </p:pic>
        <p:cxnSp>
          <p:nvCxnSpPr>
            <p:cNvPr id="35" name="Straight Arrow Connector 34">
              <a:extLst>
                <a:ext uri="{FF2B5EF4-FFF2-40B4-BE49-F238E27FC236}">
                  <a16:creationId xmlns:a16="http://schemas.microsoft.com/office/drawing/2014/main" id="{5464739F-2F8A-4041-1EFA-FD1BAD66182F}"/>
                </a:ext>
              </a:extLst>
            </p:cNvPr>
            <p:cNvCxnSpPr>
              <a:cxnSpLocks/>
              <a:stCxn id="34" idx="1"/>
              <a:endCxn id="10" idx="4"/>
            </p:cNvCxnSpPr>
            <p:nvPr/>
          </p:nvCxnSpPr>
          <p:spPr>
            <a:xfrm rot="10800000">
              <a:off x="8562781" y="4251290"/>
              <a:ext cx="572032" cy="892339"/>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80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en-US">
                <a:gradFill flip="none" rotWithShape="1">
                  <a:gsLst>
                    <a:gs pos="50000">
                      <a:srgbClr val="8661C5"/>
                    </a:gs>
                    <a:gs pos="0">
                      <a:srgbClr val="3E76D4"/>
                    </a:gs>
                    <a:gs pos="100000">
                      <a:srgbClr val="C73ECC"/>
                    </a:gs>
                  </a:gsLst>
                  <a:lin ang="2700000" scaled="1"/>
                  <a:tileRect/>
                </a:gradFill>
                <a:cs typeface="+mn-cs"/>
              </a:rPr>
              <a:t>Find more Teams prompts to try in </a:t>
            </a:r>
            <a:r>
              <a:rPr lang="en-US">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Microsoft Copilot logo">
            <a:extLst>
              <a:ext uri="{FF2B5EF4-FFF2-40B4-BE49-F238E27FC236}">
                <a16:creationId xmlns:a16="http://schemas.microsoft.com/office/drawing/2014/main" id="{01AA3FBE-2C00-56EC-1E30-AB99F72E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591E8971-2AE3-FE56-0D9D-2E77A28B517D}"/>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ectangle: Rounded Corners 6">
            <a:extLst>
              <a:ext uri="{FF2B5EF4-FFF2-40B4-BE49-F238E27FC236}">
                <a16:creationId xmlns:a16="http://schemas.microsoft.com/office/drawing/2014/main" id="{04C77750-411E-5677-B56A-E9A350D42E36}"/>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2373BFA0-C00D-CFCC-41F5-112591A82741}"/>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1067CE8E-E587-E8EF-E47C-82AD0D1EB948}"/>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5F2BF8E2-BDD9-F0AC-0076-29DDE05A3F3B}"/>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EA07F7BC-13B2-B753-55FC-9CBD2A951B48}"/>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7EEF49DF-D5ED-4781-9FB4-73AB68F35BB8}"/>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4A76FF15-CF0E-EBAA-3732-375B312DC78C}"/>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19D26986-BAAF-82A0-B4A8-C1516326D65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E2769225-7E0A-7CF0-0FD1-DAB3E1FE08F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96F48DF8-C426-2C7D-5200-2EF454D99C7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1" name="Graphic 120" descr="Icon of a list">
            <a:extLst>
              <a:ext uri="{FF2B5EF4-FFF2-40B4-BE49-F238E27FC236}">
                <a16:creationId xmlns:a16="http://schemas.microsoft.com/office/drawing/2014/main" id="{A30F32EA-8A38-BC35-FD6F-C144201734FD}"/>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49" name="TextBox 48">
            <a:extLst>
              <a:ext uri="{FF2B5EF4-FFF2-40B4-BE49-F238E27FC236}">
                <a16:creationId xmlns:a16="http://schemas.microsoft.com/office/drawing/2014/main" id="{FD48294F-EF30-FB4C-97C7-DBA71C1C8B78}"/>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Find action items</a:t>
            </a:r>
          </a:p>
        </p:txBody>
      </p:sp>
      <p:sp>
        <p:nvSpPr>
          <p:cNvPr id="50" name="TextBox 49">
            <a:extLst>
              <a:ext uri="{FF2B5EF4-FFF2-40B4-BE49-F238E27FC236}">
                <a16:creationId xmlns:a16="http://schemas.microsoft.com/office/drawing/2014/main" id="{CF064D25-308E-25C6-AB3C-5CD84D7FA969}"/>
              </a:ext>
              <a:ext uri="{C183D7F6-B498-43B3-948B-1728B52AA6E4}">
                <adec:decorative xmlns:adec="http://schemas.microsoft.com/office/drawing/2017/decorative" val="0"/>
              </a:ext>
            </a:extLst>
          </p:cNvPr>
          <p:cNvSpPr txBox="1"/>
          <p:nvPr/>
        </p:nvSpPr>
        <p:spPr>
          <a:xfrm>
            <a:off x="889191" y="2171524"/>
            <a:ext cx="1950855"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Are there any action items for me?</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8" name="Group 27" descr="Microsoft Teams logo">
            <a:extLst>
              <a:ext uri="{FF2B5EF4-FFF2-40B4-BE49-F238E27FC236}">
                <a16:creationId xmlns:a16="http://schemas.microsoft.com/office/drawing/2014/main" id="{7753F537-D091-8BAD-5B4D-82332FA7F106}"/>
              </a:ext>
              <a:ext uri="{C183D7F6-B498-43B3-948B-1728B52AA6E4}">
                <adec:decorative xmlns:adec="http://schemas.microsoft.com/office/drawing/2017/decorative" val="0"/>
              </a:ext>
            </a:extLst>
          </p:cNvPr>
          <p:cNvGrpSpPr>
            <a:grpSpLocks/>
          </p:cNvGrpSpPr>
          <p:nvPr/>
        </p:nvGrpSpPr>
        <p:grpSpPr>
          <a:xfrm>
            <a:off x="787039" y="2723308"/>
            <a:ext cx="346134" cy="346134"/>
            <a:chOff x="4236994" y="8381781"/>
            <a:chExt cx="534543" cy="534543"/>
          </a:xfrm>
        </p:grpSpPr>
        <p:sp>
          <p:nvSpPr>
            <p:cNvPr id="29" name="Rounded Rectangle 46">
              <a:extLst>
                <a:ext uri="{FF2B5EF4-FFF2-40B4-BE49-F238E27FC236}">
                  <a16:creationId xmlns:a16="http://schemas.microsoft.com/office/drawing/2014/main" id="{EF7002DA-F8D3-66FE-9299-74D6786E4D0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6" descr="Microsoft Teams Logo, symbol, meaning, history, PNG">
              <a:hlinkClick r:id="rId7"/>
              <a:extLst>
                <a:ext uri="{FF2B5EF4-FFF2-40B4-BE49-F238E27FC236}">
                  <a16:creationId xmlns:a16="http://schemas.microsoft.com/office/drawing/2014/main" id="{B4FDB8F7-A3F9-84A6-89B2-9FEAADD42A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Graphic 122" descr="Icon of two circles connected by arrows pointing counter clockwise">
            <a:extLst>
              <a:ext uri="{FF2B5EF4-FFF2-40B4-BE49-F238E27FC236}">
                <a16:creationId xmlns:a16="http://schemas.microsoft.com/office/drawing/2014/main" id="{A7FE11E1-1193-5D69-6023-6C4258412B9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55" name="TextBox 54">
            <a:extLst>
              <a:ext uri="{FF2B5EF4-FFF2-40B4-BE49-F238E27FC236}">
                <a16:creationId xmlns:a16="http://schemas.microsoft.com/office/drawing/2014/main" id="{B0263937-9B05-F833-DF53-903739648CE3}"/>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Compare Ideas</a:t>
            </a:r>
          </a:p>
        </p:txBody>
      </p:sp>
      <p:sp>
        <p:nvSpPr>
          <p:cNvPr id="56" name="TextBox 55">
            <a:extLst>
              <a:ext uri="{FF2B5EF4-FFF2-40B4-BE49-F238E27FC236}">
                <a16:creationId xmlns:a16="http://schemas.microsoft.com/office/drawing/2014/main" id="{77D82A55-D2E6-811B-C05A-5B85FED1574A}"/>
              </a:ext>
              <a:ext uri="{C183D7F6-B498-43B3-948B-1728B52AA6E4}">
                <adec:decorative xmlns:adec="http://schemas.microsoft.com/office/drawing/2017/decorative" val="0"/>
              </a:ext>
            </a:extLst>
          </p:cNvPr>
          <p:cNvSpPr txBox="1"/>
          <p:nvPr/>
        </p:nvSpPr>
        <p:spPr>
          <a:xfrm>
            <a:off x="3597835" y="2171524"/>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For each idea discussed, identify the pros and cons formatted as a table with 3 headers: idea, pros, cons. </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25" name="Group 24" descr="Microsoft Teams logo">
            <a:extLst>
              <a:ext uri="{FF2B5EF4-FFF2-40B4-BE49-F238E27FC236}">
                <a16:creationId xmlns:a16="http://schemas.microsoft.com/office/drawing/2014/main" id="{10593DC4-ED7A-D0F1-AE1B-FBF5B1550F5E}"/>
              </a:ext>
              <a:ext uri="{C183D7F6-B498-43B3-948B-1728B52AA6E4}">
                <adec:decorative xmlns:adec="http://schemas.microsoft.com/office/drawing/2017/decorative" val="0"/>
              </a:ext>
            </a:extLst>
          </p:cNvPr>
          <p:cNvGrpSpPr>
            <a:grpSpLocks/>
          </p:cNvGrpSpPr>
          <p:nvPr/>
        </p:nvGrpSpPr>
        <p:grpSpPr>
          <a:xfrm>
            <a:off x="3495682" y="2723308"/>
            <a:ext cx="346134" cy="346134"/>
            <a:chOff x="4236994" y="8381781"/>
            <a:chExt cx="534543" cy="534543"/>
          </a:xfrm>
        </p:grpSpPr>
        <p:sp>
          <p:nvSpPr>
            <p:cNvPr id="26" name="Rounded Rectangle 46">
              <a:extLst>
                <a:ext uri="{FF2B5EF4-FFF2-40B4-BE49-F238E27FC236}">
                  <a16:creationId xmlns:a16="http://schemas.microsoft.com/office/drawing/2014/main" id="{628FC6B7-1CD0-54A7-7263-70F146015C4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6" descr="Microsoft Teams Logo, symbol, meaning, history, PNG">
              <a:hlinkClick r:id="rId7"/>
              <a:extLst>
                <a:ext uri="{FF2B5EF4-FFF2-40B4-BE49-F238E27FC236}">
                  <a16:creationId xmlns:a16="http://schemas.microsoft.com/office/drawing/2014/main" id="{5CFD9E24-AFF7-F0E8-8C9E-C6484EA254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Graphic 125" descr="Icon of adjustable levels">
            <a:extLst>
              <a:ext uri="{FF2B5EF4-FFF2-40B4-BE49-F238E27FC236}">
                <a16:creationId xmlns:a16="http://schemas.microsoft.com/office/drawing/2014/main" id="{A19DD1FC-937E-9E97-A022-153E29CAA12C}"/>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1" name="TextBox 60">
            <a:extLst>
              <a:ext uri="{FF2B5EF4-FFF2-40B4-BE49-F238E27FC236}">
                <a16:creationId xmlns:a16="http://schemas.microsoft.com/office/drawing/2014/main" id="{16809977-B39E-51AA-A806-1042E481621A}"/>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What are the options?</a:t>
            </a:r>
          </a:p>
        </p:txBody>
      </p:sp>
      <p:sp>
        <p:nvSpPr>
          <p:cNvPr id="62" name="TextBox 61">
            <a:extLst>
              <a:ext uri="{FF2B5EF4-FFF2-40B4-BE49-F238E27FC236}">
                <a16:creationId xmlns:a16="http://schemas.microsoft.com/office/drawing/2014/main" id="{DE4EE6CD-29E6-24DC-2CA5-822314A384B2}"/>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Create a table of the options discussed with pros and cons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22" name="Group 21" descr="Microsoft Teams logo">
            <a:extLst>
              <a:ext uri="{FF2B5EF4-FFF2-40B4-BE49-F238E27FC236}">
                <a16:creationId xmlns:a16="http://schemas.microsoft.com/office/drawing/2014/main" id="{83AD3E74-95E2-8D34-D5A4-574887853757}"/>
              </a:ext>
              <a:ext uri="{C183D7F6-B498-43B3-948B-1728B52AA6E4}">
                <adec:decorative xmlns:adec="http://schemas.microsoft.com/office/drawing/2017/decorative" val="0"/>
              </a:ext>
            </a:extLst>
          </p:cNvPr>
          <p:cNvGrpSpPr>
            <a:grpSpLocks/>
          </p:cNvGrpSpPr>
          <p:nvPr/>
        </p:nvGrpSpPr>
        <p:grpSpPr>
          <a:xfrm>
            <a:off x="6204325" y="2723308"/>
            <a:ext cx="346134" cy="346134"/>
            <a:chOff x="4236994" y="8381781"/>
            <a:chExt cx="534543" cy="534543"/>
          </a:xfrm>
        </p:grpSpPr>
        <p:sp>
          <p:nvSpPr>
            <p:cNvPr id="23" name="Rounded Rectangle 46">
              <a:extLst>
                <a:ext uri="{FF2B5EF4-FFF2-40B4-BE49-F238E27FC236}">
                  <a16:creationId xmlns:a16="http://schemas.microsoft.com/office/drawing/2014/main" id="{D67690C5-050C-70C7-8960-BB673C32018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6" descr="Microsoft Teams Logo, symbol, meaning, history, PNG">
              <a:hlinkClick r:id="rId7"/>
              <a:extLst>
                <a:ext uri="{FF2B5EF4-FFF2-40B4-BE49-F238E27FC236}">
                  <a16:creationId xmlns:a16="http://schemas.microsoft.com/office/drawing/2014/main" id="{439E37E1-B994-3659-00F7-298F672931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Graphic 126" descr="Icon of a list">
            <a:extLst>
              <a:ext uri="{FF2B5EF4-FFF2-40B4-BE49-F238E27FC236}">
                <a16:creationId xmlns:a16="http://schemas.microsoft.com/office/drawing/2014/main" id="{A01ED3B9-6542-5BD6-358A-A0A455567F1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1851931"/>
            <a:ext cx="228600" cy="228600"/>
          </a:xfrm>
          <a:prstGeom prst="rect">
            <a:avLst/>
          </a:prstGeom>
        </p:spPr>
      </p:pic>
      <p:sp>
        <p:nvSpPr>
          <p:cNvPr id="67" name="TextBox 66">
            <a:extLst>
              <a:ext uri="{FF2B5EF4-FFF2-40B4-BE49-F238E27FC236}">
                <a16:creationId xmlns:a16="http://schemas.microsoft.com/office/drawing/2014/main" id="{CADC92FF-429D-2BD7-39B0-576D2C8C5142}"/>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List ideas</a:t>
            </a:r>
          </a:p>
        </p:txBody>
      </p:sp>
      <p:sp>
        <p:nvSpPr>
          <p:cNvPr id="68" name="TextBox 67">
            <a:extLst>
              <a:ext uri="{FF2B5EF4-FFF2-40B4-BE49-F238E27FC236}">
                <a16:creationId xmlns:a16="http://schemas.microsoft.com/office/drawing/2014/main" id="{DD11AF35-12E4-5930-D85C-0C9BCD8D465A}"/>
              </a:ext>
              <a:ext uri="{C183D7F6-B498-43B3-948B-1728B52AA6E4}">
                <adec:decorative xmlns:adec="http://schemas.microsoft.com/office/drawing/2017/decorative" val="0"/>
              </a:ext>
            </a:extLst>
          </p:cNvPr>
          <p:cNvSpPr txBox="1"/>
          <p:nvPr/>
        </p:nvSpPr>
        <p:spPr>
          <a:xfrm>
            <a:off x="9015121" y="2171524"/>
            <a:ext cx="1227900"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List 5 ideas discussed</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7" name="Group 6" descr="Microsoft Teams logo">
            <a:extLst>
              <a:ext uri="{FF2B5EF4-FFF2-40B4-BE49-F238E27FC236}">
                <a16:creationId xmlns:a16="http://schemas.microsoft.com/office/drawing/2014/main" id="{314D241A-932E-1331-22DF-49633B6604A4}"/>
              </a:ext>
              <a:ext uri="{C183D7F6-B498-43B3-948B-1728B52AA6E4}">
                <adec:decorative xmlns:adec="http://schemas.microsoft.com/office/drawing/2017/decorative" val="0"/>
              </a:ext>
            </a:extLst>
          </p:cNvPr>
          <p:cNvGrpSpPr>
            <a:grpSpLocks/>
          </p:cNvGrpSpPr>
          <p:nvPr/>
        </p:nvGrpSpPr>
        <p:grpSpPr>
          <a:xfrm>
            <a:off x="8912968" y="2723308"/>
            <a:ext cx="346134" cy="346134"/>
            <a:chOff x="4236994" y="8381781"/>
            <a:chExt cx="534543" cy="534543"/>
          </a:xfrm>
        </p:grpSpPr>
        <p:sp>
          <p:nvSpPr>
            <p:cNvPr id="8" name="Rounded Rectangle 46">
              <a:extLst>
                <a:ext uri="{FF2B5EF4-FFF2-40B4-BE49-F238E27FC236}">
                  <a16:creationId xmlns:a16="http://schemas.microsoft.com/office/drawing/2014/main" id="{5F28F856-31AD-7E3B-A8E9-C8935204152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6" descr="Microsoft Teams Logo, symbol, meaning, history, PNG">
              <a:hlinkClick r:id="rId7"/>
              <a:extLst>
                <a:ext uri="{FF2B5EF4-FFF2-40B4-BE49-F238E27FC236}">
                  <a16:creationId xmlns:a16="http://schemas.microsoft.com/office/drawing/2014/main" id="{91CF7D75-994A-5FF9-A312-F020BBD63F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8" name="Graphic 127" descr="Icon of a list">
            <a:extLst>
              <a:ext uri="{FF2B5EF4-FFF2-40B4-BE49-F238E27FC236}">
                <a16:creationId xmlns:a16="http://schemas.microsoft.com/office/drawing/2014/main" id="{2325F631-20BC-7EEE-2C66-B19A6DBE781C}"/>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4" y="3464038"/>
            <a:ext cx="228600" cy="228600"/>
          </a:xfrm>
          <a:prstGeom prst="rect">
            <a:avLst/>
          </a:prstGeom>
        </p:spPr>
      </p:pic>
      <p:sp>
        <p:nvSpPr>
          <p:cNvPr id="73" name="TextBox 72">
            <a:extLst>
              <a:ext uri="{FF2B5EF4-FFF2-40B4-BE49-F238E27FC236}">
                <a16:creationId xmlns:a16="http://schemas.microsoft.com/office/drawing/2014/main" id="{6998B807-2A40-404E-EA0A-910783B63D65}"/>
              </a:ext>
              <a:ext uri="{C183D7F6-B498-43B3-948B-1728B52AA6E4}">
                <adec:decorative xmlns:adec="http://schemas.microsoft.com/office/drawing/2017/decorative" val="0"/>
              </a:ext>
            </a:extLst>
          </p:cNvPr>
          <p:cNvSpPr txBox="1"/>
          <p:nvPr/>
        </p:nvSpPr>
        <p:spPr>
          <a:xfrm>
            <a:off x="1154317" y="3493699"/>
            <a:ext cx="1072409"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Get the schedule</a:t>
            </a:r>
          </a:p>
        </p:txBody>
      </p:sp>
      <p:sp>
        <p:nvSpPr>
          <p:cNvPr id="74" name="TextBox 73">
            <a:extLst>
              <a:ext uri="{FF2B5EF4-FFF2-40B4-BE49-F238E27FC236}">
                <a16:creationId xmlns:a16="http://schemas.microsoft.com/office/drawing/2014/main" id="{F2A99DC5-8F60-DD10-5442-493AEE355FD4}"/>
              </a:ext>
              <a:ext uri="{C183D7F6-B498-43B3-948B-1728B52AA6E4}">
                <adec:decorative xmlns:adec="http://schemas.microsoft.com/office/drawing/2017/decorative" val="0"/>
              </a:ext>
            </a:extLst>
          </p:cNvPr>
          <p:cNvSpPr txBox="1"/>
          <p:nvPr/>
        </p:nvSpPr>
        <p:spPr>
          <a:xfrm>
            <a:off x="889192" y="3783631"/>
            <a:ext cx="1534074"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List the key dates in a table</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31" name="Group 30" descr="Microsoft Teams logo">
            <a:extLst>
              <a:ext uri="{FF2B5EF4-FFF2-40B4-BE49-F238E27FC236}">
                <a16:creationId xmlns:a16="http://schemas.microsoft.com/office/drawing/2014/main" id="{4FF5941F-D2D7-CD05-CC74-6773D95D782B}"/>
              </a:ext>
              <a:ext uri="{C183D7F6-B498-43B3-948B-1728B52AA6E4}">
                <adec:decorative xmlns:adec="http://schemas.microsoft.com/office/drawing/2017/decorative" val="0"/>
              </a:ext>
            </a:extLst>
          </p:cNvPr>
          <p:cNvGrpSpPr>
            <a:grpSpLocks/>
          </p:cNvGrpSpPr>
          <p:nvPr/>
        </p:nvGrpSpPr>
        <p:grpSpPr>
          <a:xfrm>
            <a:off x="787039" y="4335415"/>
            <a:ext cx="346134" cy="346134"/>
            <a:chOff x="4236994" y="8381781"/>
            <a:chExt cx="534543" cy="534543"/>
          </a:xfrm>
        </p:grpSpPr>
        <p:sp>
          <p:nvSpPr>
            <p:cNvPr id="32" name="Rounded Rectangle 46">
              <a:extLst>
                <a:ext uri="{FF2B5EF4-FFF2-40B4-BE49-F238E27FC236}">
                  <a16:creationId xmlns:a16="http://schemas.microsoft.com/office/drawing/2014/main" id="{ED57F9E6-7BBF-88EE-89D1-EE26C6CDD61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6" descr="Microsoft Teams Logo, symbol, meaning, history, PNG">
              <a:hlinkClick r:id="rId7"/>
              <a:extLst>
                <a:ext uri="{FF2B5EF4-FFF2-40B4-BE49-F238E27FC236}">
                  <a16:creationId xmlns:a16="http://schemas.microsoft.com/office/drawing/2014/main" id="{EBD3BA50-E9B9-EDB8-4E71-E1C3536939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Graphic 128" descr="Icon of a list">
            <a:extLst>
              <a:ext uri="{FF2B5EF4-FFF2-40B4-BE49-F238E27FC236}">
                <a16:creationId xmlns:a16="http://schemas.microsoft.com/office/drawing/2014/main" id="{421D4060-3BE2-222F-B55B-8A2F775516F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79" name="TextBox 78">
            <a:extLst>
              <a:ext uri="{FF2B5EF4-FFF2-40B4-BE49-F238E27FC236}">
                <a16:creationId xmlns:a16="http://schemas.microsoft.com/office/drawing/2014/main" id="{3E089C40-51E0-E9F7-5B34-E25C3745235E}"/>
              </a:ext>
              <a:ext uri="{C183D7F6-B498-43B3-948B-1728B52AA6E4}">
                <adec:decorative xmlns:adec="http://schemas.microsoft.com/office/drawing/2017/decorative" val="0"/>
              </a:ext>
            </a:extLst>
          </p:cNvPr>
          <p:cNvSpPr txBox="1"/>
          <p:nvPr/>
        </p:nvSpPr>
        <p:spPr>
          <a:xfrm>
            <a:off x="3862960" y="3493699"/>
            <a:ext cx="652423"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Get clarity</a:t>
            </a:r>
          </a:p>
        </p:txBody>
      </p:sp>
      <p:sp>
        <p:nvSpPr>
          <p:cNvPr id="80" name="TextBox 79">
            <a:extLst>
              <a:ext uri="{FF2B5EF4-FFF2-40B4-BE49-F238E27FC236}">
                <a16:creationId xmlns:a16="http://schemas.microsoft.com/office/drawing/2014/main" id="{78BF4F9F-64F4-55DB-0B83-6C745924F5E3}"/>
              </a:ext>
              <a:ext uri="{C183D7F6-B498-43B3-948B-1728B52AA6E4}">
                <adec:decorative xmlns:adec="http://schemas.microsoft.com/office/drawing/2017/decorative" val="0"/>
              </a:ext>
            </a:extLst>
          </p:cNvPr>
          <p:cNvSpPr txBox="1"/>
          <p:nvPr/>
        </p:nvSpPr>
        <p:spPr>
          <a:xfrm>
            <a:off x="3597835"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List the different opinions and suggest clarifying questions to ask for each</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16" name="Group 15" descr="Microsoft Teams logo">
            <a:extLst>
              <a:ext uri="{FF2B5EF4-FFF2-40B4-BE49-F238E27FC236}">
                <a16:creationId xmlns:a16="http://schemas.microsoft.com/office/drawing/2014/main" id="{EFE33B63-1315-F3E3-E0DB-AD2D29029741}"/>
              </a:ext>
              <a:ext uri="{C183D7F6-B498-43B3-948B-1728B52AA6E4}">
                <adec:decorative xmlns:adec="http://schemas.microsoft.com/office/drawing/2017/decorative" val="0"/>
              </a:ext>
            </a:extLst>
          </p:cNvPr>
          <p:cNvGrpSpPr>
            <a:grpSpLocks/>
          </p:cNvGrpSpPr>
          <p:nvPr/>
        </p:nvGrpSpPr>
        <p:grpSpPr>
          <a:xfrm>
            <a:off x="3495682" y="4335415"/>
            <a:ext cx="346134" cy="346134"/>
            <a:chOff x="4236994" y="8381781"/>
            <a:chExt cx="534543" cy="534543"/>
          </a:xfrm>
        </p:grpSpPr>
        <p:sp>
          <p:nvSpPr>
            <p:cNvPr id="17" name="Rounded Rectangle 46">
              <a:extLst>
                <a:ext uri="{FF2B5EF4-FFF2-40B4-BE49-F238E27FC236}">
                  <a16:creationId xmlns:a16="http://schemas.microsoft.com/office/drawing/2014/main" id="{609F818B-8BB0-6926-E6AE-FE7CCEB5DBC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6" descr="Microsoft Teams Logo, symbol, meaning, history, PNG">
              <a:hlinkClick r:id="rId7"/>
              <a:extLst>
                <a:ext uri="{FF2B5EF4-FFF2-40B4-BE49-F238E27FC236}">
                  <a16:creationId xmlns:a16="http://schemas.microsoft.com/office/drawing/2014/main" id="{D03ED79A-6760-52AF-D817-3276608C91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Icon of a target with a pen on the side">
            <a:extLst>
              <a:ext uri="{FF2B5EF4-FFF2-40B4-BE49-F238E27FC236}">
                <a16:creationId xmlns:a16="http://schemas.microsoft.com/office/drawing/2014/main" id="{0BDBD6E4-FAAC-84FA-34FB-565EA7BE6D1A}"/>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10" y="3464038"/>
            <a:ext cx="228600" cy="228600"/>
          </a:xfrm>
          <a:prstGeom prst="rect">
            <a:avLst/>
          </a:prstGeom>
        </p:spPr>
      </p:pic>
      <p:sp>
        <p:nvSpPr>
          <p:cNvPr id="85" name="TextBox 84">
            <a:extLst>
              <a:ext uri="{FF2B5EF4-FFF2-40B4-BE49-F238E27FC236}">
                <a16:creationId xmlns:a16="http://schemas.microsoft.com/office/drawing/2014/main" id="{7B568536-2A0F-6E4B-CDEE-E287D3F5C625}"/>
              </a:ext>
              <a:ext uri="{C183D7F6-B498-43B3-948B-1728B52AA6E4}">
                <adec:decorative xmlns:adec="http://schemas.microsoft.com/office/drawing/2017/decorative" val="0"/>
              </a:ext>
            </a:extLst>
          </p:cNvPr>
          <p:cNvSpPr txBox="1"/>
          <p:nvPr/>
        </p:nvSpPr>
        <p:spPr>
          <a:xfrm>
            <a:off x="6571603" y="3493699"/>
            <a:ext cx="171681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What decisions were made</a:t>
            </a:r>
          </a:p>
        </p:txBody>
      </p:sp>
      <p:sp>
        <p:nvSpPr>
          <p:cNvPr id="86" name="TextBox 85">
            <a:extLst>
              <a:ext uri="{FF2B5EF4-FFF2-40B4-BE49-F238E27FC236}">
                <a16:creationId xmlns:a16="http://schemas.microsoft.com/office/drawing/2014/main" id="{5CCD96B5-5AB1-FC83-6325-74EE49611383}"/>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Did the team achieve consensus on a decision and what was it?</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19" name="Group 18" descr="Microsoft Teams logo">
            <a:extLst>
              <a:ext uri="{FF2B5EF4-FFF2-40B4-BE49-F238E27FC236}">
                <a16:creationId xmlns:a16="http://schemas.microsoft.com/office/drawing/2014/main" id="{64871B21-D8EE-5FEB-C1B6-7958A2389E35}"/>
              </a:ext>
              <a:ext uri="{C183D7F6-B498-43B3-948B-1728B52AA6E4}">
                <adec:decorative xmlns:adec="http://schemas.microsoft.com/office/drawing/2017/decorative" val="0"/>
              </a:ext>
            </a:extLst>
          </p:cNvPr>
          <p:cNvGrpSpPr>
            <a:grpSpLocks/>
          </p:cNvGrpSpPr>
          <p:nvPr/>
        </p:nvGrpSpPr>
        <p:grpSpPr>
          <a:xfrm>
            <a:off x="6204325" y="4335415"/>
            <a:ext cx="346134" cy="346134"/>
            <a:chOff x="4236994" y="8381781"/>
            <a:chExt cx="534543" cy="534543"/>
          </a:xfrm>
        </p:grpSpPr>
        <p:sp>
          <p:nvSpPr>
            <p:cNvPr id="20" name="Rounded Rectangle 46">
              <a:extLst>
                <a:ext uri="{FF2B5EF4-FFF2-40B4-BE49-F238E27FC236}">
                  <a16:creationId xmlns:a16="http://schemas.microsoft.com/office/drawing/2014/main" id="{5BD4BFFF-06C9-FC07-2AC7-75D0AE75A88F}"/>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6" descr="Microsoft Teams Logo, symbol, meaning, history, PNG">
              <a:hlinkClick r:id="rId7"/>
              <a:extLst>
                <a:ext uri="{FF2B5EF4-FFF2-40B4-BE49-F238E27FC236}">
                  <a16:creationId xmlns:a16="http://schemas.microsoft.com/office/drawing/2014/main" id="{D818E1BC-F373-121C-6657-E8B2AE801F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4" name="Graphic 133" descr="Icon of a tablet with a stylus pen writing on it">
            <a:extLst>
              <a:ext uri="{FF2B5EF4-FFF2-40B4-BE49-F238E27FC236}">
                <a16:creationId xmlns:a16="http://schemas.microsoft.com/office/drawing/2014/main" id="{D3699BE2-8EF8-CEF8-54E5-B8CB51BC10D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0053" y="3464038"/>
            <a:ext cx="228600" cy="228600"/>
          </a:xfrm>
          <a:prstGeom prst="rect">
            <a:avLst/>
          </a:prstGeom>
        </p:spPr>
      </p:pic>
      <p:sp>
        <p:nvSpPr>
          <p:cNvPr id="91" name="TextBox 90">
            <a:extLst>
              <a:ext uri="{FF2B5EF4-FFF2-40B4-BE49-F238E27FC236}">
                <a16:creationId xmlns:a16="http://schemas.microsoft.com/office/drawing/2014/main" id="{E3131B2A-90DB-8B8B-4D0C-0FD59638A4A9}"/>
              </a:ext>
              <a:ext uri="{C183D7F6-B498-43B3-948B-1728B52AA6E4}">
                <adec:decorative xmlns:adec="http://schemas.microsoft.com/office/drawing/2017/decorative" val="0"/>
              </a:ext>
            </a:extLst>
          </p:cNvPr>
          <p:cNvSpPr txBox="1"/>
          <p:nvPr/>
        </p:nvSpPr>
        <p:spPr>
          <a:xfrm>
            <a:off x="9280246" y="3493699"/>
            <a:ext cx="783869"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Be prepared</a:t>
            </a:r>
          </a:p>
        </p:txBody>
      </p:sp>
      <p:sp>
        <p:nvSpPr>
          <p:cNvPr id="92" name="TextBox 91">
            <a:extLst>
              <a:ext uri="{FF2B5EF4-FFF2-40B4-BE49-F238E27FC236}">
                <a16:creationId xmlns:a16="http://schemas.microsoft.com/office/drawing/2014/main" id="{B6C7A10C-7AA1-198F-3FDC-B04C5E4E8C60}"/>
              </a:ext>
              <a:ext uri="{C183D7F6-B498-43B3-948B-1728B52AA6E4}">
                <adec:decorative xmlns:adec="http://schemas.microsoft.com/office/drawing/2017/decorative" val="0"/>
              </a:ext>
            </a:extLst>
          </p:cNvPr>
          <p:cNvSpPr txBox="1"/>
          <p:nvPr/>
        </p:nvSpPr>
        <p:spPr>
          <a:xfrm>
            <a:off x="9015121"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What are the goals and topics from the meeting? Format each section with a bolded heading, and bolded names</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40" name="Group 39" descr="Microsoft Teams logo">
            <a:extLst>
              <a:ext uri="{FF2B5EF4-FFF2-40B4-BE49-F238E27FC236}">
                <a16:creationId xmlns:a16="http://schemas.microsoft.com/office/drawing/2014/main" id="{847796C1-FEE4-A87B-3F1D-4D6E452BD5A2}"/>
              </a:ext>
              <a:ext uri="{C183D7F6-B498-43B3-948B-1728B52AA6E4}">
                <adec:decorative xmlns:adec="http://schemas.microsoft.com/office/drawing/2017/decorative" val="0"/>
              </a:ext>
            </a:extLst>
          </p:cNvPr>
          <p:cNvGrpSpPr>
            <a:grpSpLocks/>
          </p:cNvGrpSpPr>
          <p:nvPr/>
        </p:nvGrpSpPr>
        <p:grpSpPr>
          <a:xfrm>
            <a:off x="8912968" y="4335415"/>
            <a:ext cx="346134" cy="346134"/>
            <a:chOff x="4236994" y="8381781"/>
            <a:chExt cx="534543" cy="534543"/>
          </a:xfrm>
        </p:grpSpPr>
        <p:sp>
          <p:nvSpPr>
            <p:cNvPr id="41" name="Rounded Rectangle 46">
              <a:extLst>
                <a:ext uri="{FF2B5EF4-FFF2-40B4-BE49-F238E27FC236}">
                  <a16:creationId xmlns:a16="http://schemas.microsoft.com/office/drawing/2014/main" id="{F04D8506-4178-29C0-D193-A0E050D0E0A7}"/>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6" descr="Microsoft Teams Logo, symbol, meaning, history, PNG">
              <a:hlinkClick r:id="rId7"/>
              <a:extLst>
                <a:ext uri="{FF2B5EF4-FFF2-40B4-BE49-F238E27FC236}">
                  <a16:creationId xmlns:a16="http://schemas.microsoft.com/office/drawing/2014/main" id="{8C93FC35-4CF4-7A9B-21F9-6443449B95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8" name="Graphic 137" descr="Icon of a check mark inside a box">
            <a:extLst>
              <a:ext uri="{FF2B5EF4-FFF2-40B4-BE49-F238E27FC236}">
                <a16:creationId xmlns:a16="http://schemas.microsoft.com/office/drawing/2014/main" id="{5FD83718-A281-B40C-82AE-D79FD79208EB}"/>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4124" y="5076144"/>
            <a:ext cx="228600" cy="228600"/>
          </a:xfrm>
          <a:prstGeom prst="rect">
            <a:avLst/>
          </a:prstGeom>
        </p:spPr>
      </p:pic>
      <p:sp>
        <p:nvSpPr>
          <p:cNvPr id="97" name="TextBox 96">
            <a:extLst>
              <a:ext uri="{FF2B5EF4-FFF2-40B4-BE49-F238E27FC236}">
                <a16:creationId xmlns:a16="http://schemas.microsoft.com/office/drawing/2014/main" id="{1732CE4A-00F3-206D-6DE1-C285406A062E}"/>
              </a:ext>
              <a:ext uri="{C183D7F6-B498-43B3-948B-1728B52AA6E4}">
                <adec:decorative xmlns:adec="http://schemas.microsoft.com/office/drawing/2017/decorative" val="0"/>
              </a:ext>
            </a:extLst>
          </p:cNvPr>
          <p:cNvSpPr txBox="1"/>
          <p:nvPr/>
        </p:nvSpPr>
        <p:spPr>
          <a:xfrm>
            <a:off x="1154317" y="5105806"/>
            <a:ext cx="147636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Keep meetings moving</a:t>
            </a:r>
          </a:p>
        </p:txBody>
      </p:sp>
      <p:sp>
        <p:nvSpPr>
          <p:cNvPr id="98" name="TextBox 97">
            <a:extLst>
              <a:ext uri="{FF2B5EF4-FFF2-40B4-BE49-F238E27FC236}">
                <a16:creationId xmlns:a16="http://schemas.microsoft.com/office/drawing/2014/main" id="{547F1887-2B45-7AE4-5B65-17B25A4E15F0}"/>
              </a:ext>
              <a:ext uri="{C183D7F6-B498-43B3-948B-1728B52AA6E4}">
                <adec:decorative xmlns:adec="http://schemas.microsoft.com/office/drawing/2017/decorative" val="0"/>
              </a:ext>
            </a:extLst>
          </p:cNvPr>
          <p:cNvSpPr txBox="1"/>
          <p:nvPr/>
        </p:nvSpPr>
        <p:spPr>
          <a:xfrm>
            <a:off x="889192" y="5395738"/>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What questions can the group ask to generate more ideas or insights? Limit each to 30-60 characters</a:t>
            </a:r>
            <a:endParaRPr kumimoji="0" lang="en-IN" sz="1000" b="0" i="0" u="none" strike="noStrike" kern="1200" cap="none" spc="170" normalizeH="0" baseline="0" noProof="0">
              <a:ln>
                <a:noFill/>
              </a:ln>
              <a:solidFill>
                <a:prstClr val="black"/>
              </a:solidFill>
              <a:effectLst/>
              <a:uLnTx/>
              <a:uFillTx/>
              <a:latin typeface="Segoe UI"/>
              <a:ea typeface="+mn-ea"/>
              <a:cs typeface="+mn-cs"/>
            </a:endParaRPr>
          </a:p>
        </p:txBody>
      </p:sp>
      <p:grpSp>
        <p:nvGrpSpPr>
          <p:cNvPr id="34" name="Group 33" descr="Microsoft Teams logo">
            <a:extLst>
              <a:ext uri="{FF2B5EF4-FFF2-40B4-BE49-F238E27FC236}">
                <a16:creationId xmlns:a16="http://schemas.microsoft.com/office/drawing/2014/main" id="{7B2CCC72-B9F7-3D11-BA6C-42DE15B78A85}"/>
              </a:ext>
              <a:ext uri="{C183D7F6-B498-43B3-948B-1728B52AA6E4}">
                <adec:decorative xmlns:adec="http://schemas.microsoft.com/office/drawing/2017/decorative" val="0"/>
              </a:ext>
            </a:extLst>
          </p:cNvPr>
          <p:cNvGrpSpPr>
            <a:grpSpLocks/>
          </p:cNvGrpSpPr>
          <p:nvPr/>
        </p:nvGrpSpPr>
        <p:grpSpPr>
          <a:xfrm>
            <a:off x="787039" y="5947521"/>
            <a:ext cx="346134" cy="346134"/>
            <a:chOff x="4236994" y="8381781"/>
            <a:chExt cx="534543" cy="534543"/>
          </a:xfrm>
        </p:grpSpPr>
        <p:sp>
          <p:nvSpPr>
            <p:cNvPr id="35" name="Rounded Rectangle 46">
              <a:extLst>
                <a:ext uri="{FF2B5EF4-FFF2-40B4-BE49-F238E27FC236}">
                  <a16:creationId xmlns:a16="http://schemas.microsoft.com/office/drawing/2014/main" id="{3B21A4E7-9A26-755E-4A77-898F75BB273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6" descr="Microsoft Teams Logo, symbol, meaning, history, PNG">
              <a:hlinkClick r:id="rId7"/>
              <a:extLst>
                <a:ext uri="{FF2B5EF4-FFF2-40B4-BE49-F238E27FC236}">
                  <a16:creationId xmlns:a16="http://schemas.microsoft.com/office/drawing/2014/main" id="{72D4A099-E518-2A10-E931-DB5A748DCD6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6" name="Graphic 135" descr="Icon of three people">
            <a:extLst>
              <a:ext uri="{FF2B5EF4-FFF2-40B4-BE49-F238E27FC236}">
                <a16:creationId xmlns:a16="http://schemas.microsoft.com/office/drawing/2014/main" id="{3B5AC9F1-DE21-F581-0A75-C06D850FB724}"/>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03" name="TextBox 102">
            <a:extLst>
              <a:ext uri="{FF2B5EF4-FFF2-40B4-BE49-F238E27FC236}">
                <a16:creationId xmlns:a16="http://schemas.microsoft.com/office/drawing/2014/main" id="{0D344098-7DCF-C31D-48CE-5A0BC594C454}"/>
              </a:ext>
              <a:ext uri="{C183D7F6-B498-43B3-948B-1728B52AA6E4}">
                <adec:decorative xmlns:adec="http://schemas.microsoft.com/office/drawing/2017/decorative" val="0"/>
              </a:ext>
            </a:extLst>
          </p:cNvPr>
          <p:cNvSpPr txBox="1"/>
          <p:nvPr/>
        </p:nvSpPr>
        <p:spPr>
          <a:xfrm>
            <a:off x="3862960" y="5105806"/>
            <a:ext cx="134331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Summarize meetings</a:t>
            </a:r>
          </a:p>
        </p:txBody>
      </p:sp>
      <p:sp>
        <p:nvSpPr>
          <p:cNvPr id="104" name="TextBox 103">
            <a:extLst>
              <a:ext uri="{FF2B5EF4-FFF2-40B4-BE49-F238E27FC236}">
                <a16:creationId xmlns:a16="http://schemas.microsoft.com/office/drawing/2014/main" id="{7AAA3CD3-AAE1-157F-A7F7-6A91F9D89973}"/>
              </a:ext>
              <a:ext uri="{C183D7F6-B498-43B3-948B-1728B52AA6E4}">
                <adec:decorative xmlns:adec="http://schemas.microsoft.com/office/drawing/2017/decorative" val="0"/>
              </a:ext>
            </a:extLst>
          </p:cNvPr>
          <p:cNvSpPr txBox="1"/>
          <p:nvPr/>
        </p:nvSpPr>
        <p:spPr>
          <a:xfrm>
            <a:off x="3597835" y="5395738"/>
            <a:ext cx="213199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Summarize what was discussed about</a:t>
            </a:r>
          </a:p>
        </p:txBody>
      </p:sp>
      <p:grpSp>
        <p:nvGrpSpPr>
          <p:cNvPr id="37" name="Group 36" descr="Microsoft Teams logo">
            <a:extLst>
              <a:ext uri="{FF2B5EF4-FFF2-40B4-BE49-F238E27FC236}">
                <a16:creationId xmlns:a16="http://schemas.microsoft.com/office/drawing/2014/main" id="{FEC94912-6E7F-4CE9-7771-2AD39A682FD8}"/>
              </a:ext>
              <a:ext uri="{C183D7F6-B498-43B3-948B-1728B52AA6E4}">
                <adec:decorative xmlns:adec="http://schemas.microsoft.com/office/drawing/2017/decorative" val="0"/>
              </a:ext>
            </a:extLst>
          </p:cNvPr>
          <p:cNvGrpSpPr>
            <a:grpSpLocks/>
          </p:cNvGrpSpPr>
          <p:nvPr/>
        </p:nvGrpSpPr>
        <p:grpSpPr>
          <a:xfrm>
            <a:off x="3495682" y="5947521"/>
            <a:ext cx="346134" cy="346134"/>
            <a:chOff x="4236994" y="8381781"/>
            <a:chExt cx="534543" cy="534543"/>
          </a:xfrm>
        </p:grpSpPr>
        <p:sp>
          <p:nvSpPr>
            <p:cNvPr id="38" name="Rounded Rectangle 46">
              <a:extLst>
                <a:ext uri="{FF2B5EF4-FFF2-40B4-BE49-F238E27FC236}">
                  <a16:creationId xmlns:a16="http://schemas.microsoft.com/office/drawing/2014/main" id="{568AADFD-4C84-D3EC-6DE7-2FBFD7ADC5A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6" descr="Microsoft Teams Logo, symbol, meaning, history, PNG">
              <a:hlinkClick r:id="rId7"/>
              <a:extLst>
                <a:ext uri="{FF2B5EF4-FFF2-40B4-BE49-F238E27FC236}">
                  <a16:creationId xmlns:a16="http://schemas.microsoft.com/office/drawing/2014/main" id="{619D39DE-3B1F-EBAE-CA9E-9ABFE5CC2B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056943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564477E2-AACC-0DAD-712D-D58FBF32AC6F}"/>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E47405C-0D28-1782-DDF9-A9B30148FCF5}"/>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Microsoft Copilot</a:t>
            </a:r>
            <a:br>
              <a:rPr lang="en-US">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13" name="Group 12" descr="Microsoft 365 Chat logo">
            <a:extLst>
              <a:ext uri="{FF2B5EF4-FFF2-40B4-BE49-F238E27FC236}">
                <a16:creationId xmlns:a16="http://schemas.microsoft.com/office/drawing/2014/main" id="{D3B3A73C-0D94-7936-CAAD-10E78E9604D3}"/>
              </a:ext>
              <a:ext uri="{C183D7F6-B498-43B3-948B-1728B52AA6E4}">
                <adec:decorative xmlns:adec="http://schemas.microsoft.com/office/drawing/2017/decorative" val="0"/>
              </a:ext>
            </a:extLst>
          </p:cNvPr>
          <p:cNvGrpSpPr/>
          <p:nvPr/>
        </p:nvGrpSpPr>
        <p:grpSpPr>
          <a:xfrm>
            <a:off x="8336011" y="457200"/>
            <a:ext cx="534543" cy="534543"/>
            <a:chOff x="2642085" y="8381781"/>
            <a:chExt cx="534543" cy="534543"/>
          </a:xfrm>
        </p:grpSpPr>
        <p:sp>
          <p:nvSpPr>
            <p:cNvPr id="14" name="Rounded Rectangle 46">
              <a:extLst>
                <a:ext uri="{FF2B5EF4-FFF2-40B4-BE49-F238E27FC236}">
                  <a16:creationId xmlns:a16="http://schemas.microsoft.com/office/drawing/2014/main" id="{9AF64ABF-A78A-4E71-3C82-DBBB7A992634}"/>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descr="Zip Co logo SVG free download, id: 101874 - Brandlogos.net">
              <a:hlinkClick r:id="rId3"/>
              <a:extLst>
                <a:ext uri="{FF2B5EF4-FFF2-40B4-BE49-F238E27FC236}">
                  <a16:creationId xmlns:a16="http://schemas.microsoft.com/office/drawing/2014/main" id="{AFE765C4-8D22-6F0C-9B08-6A8A846C0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Microsoft Copilot logo">
            <a:extLst>
              <a:ext uri="{FF2B5EF4-FFF2-40B4-BE49-F238E27FC236}">
                <a16:creationId xmlns:a16="http://schemas.microsoft.com/office/drawing/2014/main" id="{E6701FE3-409A-3EF7-D0E6-AE33E0E0B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71111-1115-F2C7-1C56-8F858B42CD34}"/>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Your AI assistant for search and summarization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Search for important information from across the company</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Catch up on or summarize content from a specific source or channel like a person, all Teams chat, or a meeting</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Get updates on a project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Reference up to three items from files, meetings, people, and emails.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questions about Microsoft Graph content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Reference up to three items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Reference Word, PowerPoint, Excel, PDF files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Reference meetings, people, and emails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Ask general questions to Copilot</a:t>
            </a:r>
          </a:p>
        </p:txBody>
      </p:sp>
      <p:pic>
        <p:nvPicPr>
          <p:cNvPr id="4" name="Picture 3" descr="Screenshot of Microsoft 365 Copilot Chat">
            <a:extLst>
              <a:ext uri="{FF2B5EF4-FFF2-40B4-BE49-F238E27FC236}">
                <a16:creationId xmlns:a16="http://schemas.microsoft.com/office/drawing/2014/main" id="{D01BB0FA-0508-59D6-8480-854C187AE4AC}"/>
              </a:ext>
            </a:extLst>
          </p:cNvPr>
          <p:cNvPicPr>
            <a:picLocks noChangeAspect="1"/>
          </p:cNvPicPr>
          <p:nvPr/>
        </p:nvPicPr>
        <p:blipFill>
          <a:blip r:embed="rId6"/>
          <a:stretch>
            <a:fillRect/>
          </a:stretch>
        </p:blipFill>
        <p:spPr>
          <a:xfrm>
            <a:off x="5062855" y="1744032"/>
            <a:ext cx="4702645" cy="4558344"/>
          </a:xfrm>
          <a:prstGeom prst="roundRect">
            <a:avLst>
              <a:gd name="adj" fmla="val 2832"/>
            </a:avLst>
          </a:prstGeom>
          <a:ln w="6350">
            <a:solidFill>
              <a:schemeClr val="bg1">
                <a:lumMod val="75000"/>
              </a:schemeClr>
            </a:solidFill>
          </a:ln>
        </p:spPr>
      </p:pic>
      <p:sp>
        <p:nvSpPr>
          <p:cNvPr id="7" name="Rectangle: Rounded Corners 6" descr="Emphasis on View Prompts at the bottom right of the screenshot">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p:nvPr/>
        </p:nvSpPr>
        <p:spPr bwMode="auto">
          <a:xfrm>
            <a:off x="8728546" y="5701419"/>
            <a:ext cx="961115" cy="29676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FE2C86-765B-5C51-6972-82786DB52ABE}"/>
              </a:ext>
            </a:extLst>
          </p:cNvPr>
          <p:cNvSpPr txBox="1"/>
          <p:nvPr/>
        </p:nvSpPr>
        <p:spPr>
          <a:xfrm>
            <a:off x="9852832" y="5191761"/>
            <a:ext cx="1518255" cy="1110616"/>
          </a:xfrm>
          <a:prstGeom prst="roundRect">
            <a:avLst>
              <a:gd name="adj" fmla="val 663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View Prompts</a:t>
            </a:r>
            <a:r>
              <a:rPr kumimoji="0" lang="en-US" sz="1200" b="0" i="0" u="none" strike="noStrike" kern="1200" cap="none" spc="0" normalizeH="0" baseline="0" noProof="0">
                <a:ln>
                  <a:noFill/>
                </a:ln>
                <a:solidFill>
                  <a:prstClr val="black"/>
                </a:solidFill>
                <a:effectLst/>
                <a:uLnTx/>
                <a:uFillTx/>
                <a:latin typeface="Segoe UI"/>
                <a:ea typeface="+mn-ea"/>
                <a:cs typeface="Segoe UI"/>
              </a:rPr>
              <a:t> to open Copilot LAB and see more suggestions</a:t>
            </a:r>
          </a:p>
        </p:txBody>
      </p:sp>
    </p:spTree>
    <p:extLst>
      <p:ext uri="{BB962C8B-B14F-4D97-AF65-F5344CB8AC3E}">
        <p14:creationId xmlns:p14="http://schemas.microsoft.com/office/powerpoint/2010/main" val="42220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2B9B1440-D807-9CFC-73C0-CC2FFA8CCDB0}"/>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AB8D6BDA-A34B-D2E3-5BB6-97229531B4DA}"/>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02283DC5-A32C-F955-4271-2C5636AFDC00}"/>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67204323-A2C7-83D2-E738-2B54B25D1631}"/>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B0D3F69-97FB-AAC4-5508-D7C223D39447}"/>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6">
            <a:extLst>
              <a:ext uri="{FF2B5EF4-FFF2-40B4-BE49-F238E27FC236}">
                <a16:creationId xmlns:a16="http://schemas.microsoft.com/office/drawing/2014/main" id="{CC744258-448B-1FBC-1CA4-89EF27B54C6A}"/>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377C3345-7353-EBBC-43C2-C3739DF5EF82}"/>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9BD6194C-44B9-E2BE-3038-7B2058445DA0}"/>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3338B8-EEF6-4364-5599-66352C07FFF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6">
            <a:extLst>
              <a:ext uri="{FF2B5EF4-FFF2-40B4-BE49-F238E27FC236}">
                <a16:creationId xmlns:a16="http://schemas.microsoft.com/office/drawing/2014/main" id="{7B415C8A-3E31-E086-B52D-76C7C2EA92FC}"/>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6">
            <a:extLst>
              <a:ext uri="{FF2B5EF4-FFF2-40B4-BE49-F238E27FC236}">
                <a16:creationId xmlns:a16="http://schemas.microsoft.com/office/drawing/2014/main" id="{35DCA0E5-C282-A939-2F2E-7B046354F434}"/>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1E223C4E-351F-660E-6E56-D1E72F9F03D9}"/>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A6458886-3371-9EAB-3176-6CD330E000C1}"/>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000F009-3720-0458-A6D6-A3EC8240D0B5}"/>
              </a:ext>
              <a:ext uri="{C183D7F6-B498-43B3-948B-1728B52AA6E4}">
                <adec:decorative xmlns:adec="http://schemas.microsoft.com/office/drawing/2017/decorative" val="0"/>
              </a:ext>
            </a:extLst>
          </p:cNvPr>
          <p:cNvSpPr>
            <a:spLocks noGrp="1"/>
          </p:cNvSpPr>
          <p:nvPr>
            <p:ph type="title"/>
          </p:nvPr>
        </p:nvSpPr>
        <p:spPr/>
        <p:txBody>
          <a:bodyPr/>
          <a:lstStyle/>
          <a:p>
            <a:r>
              <a:rPr lang="en-US">
                <a:gradFill flip="none" rotWithShape="1">
                  <a:gsLst>
                    <a:gs pos="50000">
                      <a:srgbClr val="8661C5"/>
                    </a:gs>
                    <a:gs pos="0">
                      <a:srgbClr val="3E76D4"/>
                    </a:gs>
                    <a:gs pos="100000">
                      <a:srgbClr val="C73ECC"/>
                    </a:gs>
                  </a:gsLst>
                  <a:lin ang="2700000" scaled="1"/>
                  <a:tileRect/>
                </a:gradFill>
                <a:cs typeface="+mn-cs"/>
              </a:rPr>
              <a:t>Find more Microsoft Copilot prompts in </a:t>
            </a:r>
            <a:r>
              <a:rPr lang="en-US">
                <a:solidFill>
                  <a:srgbClr val="0070C0"/>
                </a:solidFill>
                <a:hlinkClick r:id="rId3">
                  <a:extLst>
                    <a:ext uri="{A12FA001-AC4F-418D-AE19-62706E023703}">
                      <ahyp:hlinkClr xmlns:ahyp="http://schemas.microsoft.com/office/drawing/2018/hyperlinkcolor" val="tx"/>
                    </a:ext>
                  </a:extLst>
                </a:hlinkClick>
              </a:rPr>
              <a:t>Copilot Lab</a:t>
            </a:r>
            <a:endParaRPr lang="en-US">
              <a:solidFill>
                <a:srgbClr val="0070C0"/>
              </a:solidFill>
            </a:endParaRPr>
          </a:p>
        </p:txBody>
      </p:sp>
      <p:pic>
        <p:nvPicPr>
          <p:cNvPr id="3" name="Picture 2" descr="Microsoft Copilot logo">
            <a:extLst>
              <a:ext uri="{FF2B5EF4-FFF2-40B4-BE49-F238E27FC236}">
                <a16:creationId xmlns:a16="http://schemas.microsoft.com/office/drawing/2014/main" id="{00BFC8B7-D52F-0E7F-A1DC-B40EB0615D07}"/>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Icon of a list">
            <a:extLst>
              <a:ext uri="{FF2B5EF4-FFF2-40B4-BE49-F238E27FC236}">
                <a16:creationId xmlns:a16="http://schemas.microsoft.com/office/drawing/2014/main" id="{EAF396CF-6D88-249B-5D16-B6D8E060FA97}"/>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82" name="TextBox 81">
            <a:extLst>
              <a:ext uri="{FF2B5EF4-FFF2-40B4-BE49-F238E27FC236}">
                <a16:creationId xmlns:a16="http://schemas.microsoft.com/office/drawing/2014/main" id="{E2850969-B947-A040-D21F-02409E722420}"/>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What's new?</a:t>
            </a:r>
          </a:p>
        </p:txBody>
      </p:sp>
      <p:sp>
        <p:nvSpPr>
          <p:cNvPr id="95" name="TextBox 94">
            <a:extLst>
              <a:ext uri="{FF2B5EF4-FFF2-40B4-BE49-F238E27FC236}">
                <a16:creationId xmlns:a16="http://schemas.microsoft.com/office/drawing/2014/main" id="{37BF7676-038B-8C23-4260-E7AFE3F0B6A1}"/>
              </a:ext>
              <a:ext uri="{C183D7F6-B498-43B3-948B-1728B52AA6E4}">
                <adec:decorative xmlns:adec="http://schemas.microsoft.com/office/drawing/2017/decorative" val="0"/>
              </a:ext>
            </a:extLst>
          </p:cNvPr>
          <p:cNvSpPr txBox="1"/>
          <p:nvPr/>
        </p:nvSpPr>
        <p:spPr>
          <a:xfrm>
            <a:off x="889192"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What’s the latest from </a:t>
            </a:r>
            <a:r>
              <a:rPr kumimoji="0" lang="en-IN" sz="1000" b="0" i="0" u="none" strike="noStrike" kern="1200" cap="none" spc="170" normalizeH="0" baseline="0" noProof="0">
                <a:ln>
                  <a:noFill/>
                </a:ln>
                <a:solidFill>
                  <a:prstClr val="black"/>
                </a:solidFill>
                <a:effectLst/>
                <a:uLnTx/>
                <a:uFillTx/>
                <a:latin typeface="Segoe UI"/>
                <a:ea typeface="+mn-ea"/>
                <a:cs typeface="+mn-cs"/>
              </a:rPr>
              <a:t>person</a:t>
            </a:r>
            <a:r>
              <a:rPr kumimoji="0" lang="en-IN" sz="1000" b="0" i="0" u="none" strike="noStrike" kern="1200" cap="none" spc="0" normalizeH="0" baseline="0" noProof="0">
                <a:ln>
                  <a:noFill/>
                </a:ln>
                <a:solidFill>
                  <a:prstClr val="black"/>
                </a:solidFill>
                <a:effectLst/>
                <a:uLnTx/>
                <a:uFillTx/>
                <a:latin typeface="Segoe UI"/>
                <a:ea typeface="+mn-ea"/>
                <a:cs typeface="+mn-cs"/>
              </a:rPr>
              <a:t> ,</a:t>
            </a:r>
            <a:br>
              <a:rPr kumimoji="0" lang="en-IN" sz="1000" b="0" i="0" u="none" strike="noStrike" kern="1200" cap="none" spc="0" normalizeH="0" baseline="0" noProof="0">
                <a:ln>
                  <a:noFill/>
                </a:ln>
                <a:solidFill>
                  <a:prstClr val="black"/>
                </a:solidFill>
                <a:effectLst/>
                <a:uLnTx/>
                <a:uFillTx/>
                <a:latin typeface="Segoe UI"/>
                <a:ea typeface="+mn-ea"/>
                <a:cs typeface="+mn-cs"/>
              </a:rPr>
            </a:br>
            <a:r>
              <a:rPr kumimoji="0" lang="en-IN" sz="1000" b="0" i="0" u="none" strike="noStrike" kern="1200" cap="none" spc="0" normalizeH="0" baseline="0" noProof="0">
                <a:ln>
                  <a:noFill/>
                </a:ln>
                <a:solidFill>
                  <a:prstClr val="black"/>
                </a:solidFill>
                <a:effectLst/>
                <a:uLnTx/>
                <a:uFillTx/>
                <a:latin typeface="Segoe UI"/>
                <a:ea typeface="+mn-ea"/>
                <a:cs typeface="+mn-cs"/>
              </a:rPr>
              <a:t>organized by emails, chats, and files?</a:t>
            </a:r>
          </a:p>
        </p:txBody>
      </p:sp>
      <p:grpSp>
        <p:nvGrpSpPr>
          <p:cNvPr id="5" name="Group 4" descr="Microsoft Copilot logo">
            <a:extLst>
              <a:ext uri="{FF2B5EF4-FFF2-40B4-BE49-F238E27FC236}">
                <a16:creationId xmlns:a16="http://schemas.microsoft.com/office/drawing/2014/main" id="{D0B3EC6C-6B9E-7039-0126-2FF630D2C48B}"/>
              </a:ext>
              <a:ext uri="{C183D7F6-B498-43B3-948B-1728B52AA6E4}">
                <adec:decorative xmlns:adec="http://schemas.microsoft.com/office/drawing/2017/decorative" val="0"/>
              </a:ext>
            </a:extLst>
          </p:cNvPr>
          <p:cNvGrpSpPr/>
          <p:nvPr/>
        </p:nvGrpSpPr>
        <p:grpSpPr>
          <a:xfrm>
            <a:off x="787029" y="2723308"/>
            <a:ext cx="346134" cy="346134"/>
            <a:chOff x="2642085" y="8381781"/>
            <a:chExt cx="534543" cy="534543"/>
          </a:xfrm>
        </p:grpSpPr>
        <p:sp>
          <p:nvSpPr>
            <p:cNvPr id="10" name="Rounded Rectangle 46">
              <a:extLst>
                <a:ext uri="{FF2B5EF4-FFF2-40B4-BE49-F238E27FC236}">
                  <a16:creationId xmlns:a16="http://schemas.microsoft.com/office/drawing/2014/main" id="{87289684-F0A2-834B-3EC8-581FAEC6DF21}"/>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2" descr="Zip Co logo SVG free download, id: 101874 - Brandlogos.net">
              <a:hlinkClick r:id="rId7"/>
              <a:extLst>
                <a:ext uri="{FF2B5EF4-FFF2-40B4-BE49-F238E27FC236}">
                  <a16:creationId xmlns:a16="http://schemas.microsoft.com/office/drawing/2014/main" id="{6584A1A0-24A2-7575-AAC5-E5BD88F4A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phic 19" descr="Icon of a list">
            <a:extLst>
              <a:ext uri="{FF2B5EF4-FFF2-40B4-BE49-F238E27FC236}">
                <a16:creationId xmlns:a16="http://schemas.microsoft.com/office/drawing/2014/main" id="{28EB5A52-9FAB-7567-13B6-E639A4B8821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1851930"/>
            <a:ext cx="228600" cy="228600"/>
          </a:xfrm>
          <a:prstGeom prst="rect">
            <a:avLst/>
          </a:prstGeom>
        </p:spPr>
      </p:pic>
      <p:sp>
        <p:nvSpPr>
          <p:cNvPr id="83" name="TextBox 82">
            <a:extLst>
              <a:ext uri="{FF2B5EF4-FFF2-40B4-BE49-F238E27FC236}">
                <a16:creationId xmlns:a16="http://schemas.microsoft.com/office/drawing/2014/main" id="{CA21DFF9-5AC2-478F-60D2-5381029DECAE}"/>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Get key info</a:t>
            </a:r>
          </a:p>
        </p:txBody>
      </p:sp>
      <p:sp>
        <p:nvSpPr>
          <p:cNvPr id="96" name="TextBox 95">
            <a:extLst>
              <a:ext uri="{FF2B5EF4-FFF2-40B4-BE49-F238E27FC236}">
                <a16:creationId xmlns:a16="http://schemas.microsoft.com/office/drawing/2014/main" id="{DBA6990E-BDB6-3029-F43A-EBF01F74FE55}"/>
              </a:ext>
              <a:ext uri="{C183D7F6-B498-43B3-948B-1728B52AA6E4}">
                <adec:decorative xmlns:adec="http://schemas.microsoft.com/office/drawing/2017/decorative" val="0"/>
              </a:ext>
            </a:extLst>
          </p:cNvPr>
          <p:cNvSpPr txBox="1"/>
          <p:nvPr/>
        </p:nvSpPr>
        <p:spPr>
          <a:xfrm>
            <a:off x="3597835" y="2171524"/>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List key points from </a:t>
            </a:r>
            <a:r>
              <a:rPr kumimoji="0" lang="en-IN" sz="1000" b="0" i="0" u="none" strike="noStrike" kern="1200" cap="none" spc="170" normalizeH="0" baseline="0" noProof="0">
                <a:ln>
                  <a:noFill/>
                </a:ln>
                <a:solidFill>
                  <a:prstClr val="black"/>
                </a:solidFill>
                <a:effectLst/>
                <a:uLnTx/>
                <a:uFillTx/>
                <a:latin typeface="Segoe UI"/>
                <a:ea typeface="+mn-ea"/>
                <a:cs typeface="+mn-cs"/>
              </a:rPr>
              <a:t>file</a:t>
            </a:r>
          </a:p>
        </p:txBody>
      </p:sp>
      <p:grpSp>
        <p:nvGrpSpPr>
          <p:cNvPr id="45" name="Group 44" descr="Microsoft Copilot logo">
            <a:extLst>
              <a:ext uri="{FF2B5EF4-FFF2-40B4-BE49-F238E27FC236}">
                <a16:creationId xmlns:a16="http://schemas.microsoft.com/office/drawing/2014/main" id="{FD5CB21E-1C0B-237A-6975-FD1E62952EA2}"/>
              </a:ext>
              <a:ext uri="{C183D7F6-B498-43B3-948B-1728B52AA6E4}">
                <adec:decorative xmlns:adec="http://schemas.microsoft.com/office/drawing/2017/decorative" val="0"/>
              </a:ext>
            </a:extLst>
          </p:cNvPr>
          <p:cNvGrpSpPr/>
          <p:nvPr/>
        </p:nvGrpSpPr>
        <p:grpSpPr>
          <a:xfrm>
            <a:off x="3495672" y="2723308"/>
            <a:ext cx="346134" cy="346134"/>
            <a:chOff x="2642085" y="8381781"/>
            <a:chExt cx="534543" cy="534543"/>
          </a:xfrm>
        </p:grpSpPr>
        <p:sp>
          <p:nvSpPr>
            <p:cNvPr id="46" name="Rounded Rectangle 46">
              <a:extLst>
                <a:ext uri="{FF2B5EF4-FFF2-40B4-BE49-F238E27FC236}">
                  <a16:creationId xmlns:a16="http://schemas.microsoft.com/office/drawing/2014/main" id="{AD35305E-1E12-0C96-C3DA-89851AA7A332}"/>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 SVG free download, id: 101874 - Brandlogos.net">
              <a:hlinkClick r:id="rId7"/>
              <a:extLst>
                <a:ext uri="{FF2B5EF4-FFF2-40B4-BE49-F238E27FC236}">
                  <a16:creationId xmlns:a16="http://schemas.microsoft.com/office/drawing/2014/main" id="{4DA004FD-3DE6-C1CB-9BC5-93356FEB4A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Icon of a list">
            <a:extLst>
              <a:ext uri="{FF2B5EF4-FFF2-40B4-BE49-F238E27FC236}">
                <a16:creationId xmlns:a16="http://schemas.microsoft.com/office/drawing/2014/main" id="{D1ED72C9-67A1-5908-103D-724209661F96}"/>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09" y="1851930"/>
            <a:ext cx="228600" cy="228600"/>
          </a:xfrm>
          <a:prstGeom prst="rect">
            <a:avLst/>
          </a:prstGeom>
        </p:spPr>
      </p:pic>
      <p:sp>
        <p:nvSpPr>
          <p:cNvPr id="84" name="TextBox 83">
            <a:extLst>
              <a:ext uri="{FF2B5EF4-FFF2-40B4-BE49-F238E27FC236}">
                <a16:creationId xmlns:a16="http://schemas.microsoft.com/office/drawing/2014/main" id="{5CC1F45B-BEA1-556B-BCBD-09F8A7780008}"/>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Catch up on meetings</a:t>
            </a:r>
          </a:p>
        </p:txBody>
      </p:sp>
      <p:sp>
        <p:nvSpPr>
          <p:cNvPr id="97" name="TextBox 96">
            <a:extLst>
              <a:ext uri="{FF2B5EF4-FFF2-40B4-BE49-F238E27FC236}">
                <a16:creationId xmlns:a16="http://schemas.microsoft.com/office/drawing/2014/main" id="{CB2FDC36-96F2-25F8-7C6F-75881250E9F2}"/>
              </a:ext>
              <a:ext uri="{C183D7F6-B498-43B3-948B-1728B52AA6E4}">
                <adec:decorative xmlns:adec="http://schemas.microsoft.com/office/drawing/2017/decorative" val="0"/>
              </a:ext>
            </a:extLst>
          </p:cNvPr>
          <p:cNvSpPr txBox="1"/>
          <p:nvPr/>
        </p:nvSpPr>
        <p:spPr>
          <a:xfrm>
            <a:off x="6306478" y="2171524"/>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Recap </a:t>
            </a:r>
            <a:r>
              <a:rPr kumimoji="0" lang="en-IN" sz="1000" b="0" i="0" u="none" strike="noStrike" kern="1200" cap="none" spc="170" normalizeH="0" baseline="0" noProof="0">
                <a:ln>
                  <a:noFill/>
                </a:ln>
                <a:solidFill>
                  <a:prstClr val="black"/>
                </a:solidFill>
                <a:effectLst/>
                <a:uLnTx/>
                <a:uFillTx/>
                <a:latin typeface="Segoe UI"/>
                <a:ea typeface="+mn-ea"/>
                <a:cs typeface="+mn-cs"/>
              </a:rPr>
              <a:t>meeting</a:t>
            </a:r>
            <a:r>
              <a:rPr kumimoji="0" lang="en-IN" sz="1000" b="0" i="0" u="none" strike="noStrike" kern="1200" cap="none" spc="0" normalizeH="0" baseline="0" noProof="0">
                <a:ln>
                  <a:noFill/>
                </a:ln>
                <a:solidFill>
                  <a:prstClr val="black"/>
                </a:solidFill>
                <a:effectLst/>
                <a:uLnTx/>
                <a:uFillTx/>
                <a:latin typeface="Segoe UI"/>
                <a:ea typeface="+mn-ea"/>
                <a:cs typeface="+mn-cs"/>
              </a:rPr>
              <a:t> summarizing key takeaways and actions items as separate sections including who’s responsible </a:t>
            </a:r>
          </a:p>
        </p:txBody>
      </p:sp>
      <p:grpSp>
        <p:nvGrpSpPr>
          <p:cNvPr id="54" name="Group 53" descr="Microsoft Copilot logo">
            <a:extLst>
              <a:ext uri="{FF2B5EF4-FFF2-40B4-BE49-F238E27FC236}">
                <a16:creationId xmlns:a16="http://schemas.microsoft.com/office/drawing/2014/main" id="{2675EC40-6E3D-E127-802E-8B47F7D397B4}"/>
              </a:ext>
              <a:ext uri="{C183D7F6-B498-43B3-948B-1728B52AA6E4}">
                <adec:decorative xmlns:adec="http://schemas.microsoft.com/office/drawing/2017/decorative" val="0"/>
              </a:ext>
            </a:extLst>
          </p:cNvPr>
          <p:cNvGrpSpPr/>
          <p:nvPr/>
        </p:nvGrpSpPr>
        <p:grpSpPr>
          <a:xfrm>
            <a:off x="6204315" y="2723308"/>
            <a:ext cx="346134" cy="346134"/>
            <a:chOff x="2642085" y="8381781"/>
            <a:chExt cx="534543" cy="534543"/>
          </a:xfrm>
        </p:grpSpPr>
        <p:sp>
          <p:nvSpPr>
            <p:cNvPr id="55" name="Rounded Rectangle 46">
              <a:extLst>
                <a:ext uri="{FF2B5EF4-FFF2-40B4-BE49-F238E27FC236}">
                  <a16:creationId xmlns:a16="http://schemas.microsoft.com/office/drawing/2014/main" id="{677B8D45-A88C-7E38-F6E2-F1B0E032444A}"/>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6" name="Picture 2" descr="Zip Co logo SVG free download, id: 101874 - Brandlogos.net">
              <a:hlinkClick r:id="rId7"/>
              <a:extLst>
                <a:ext uri="{FF2B5EF4-FFF2-40B4-BE49-F238E27FC236}">
                  <a16:creationId xmlns:a16="http://schemas.microsoft.com/office/drawing/2014/main" id="{8FCAD872-2BAD-EA7A-63A8-E507218B8F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Graphic 76" descr="Icon of notes with a pencil">
            <a:extLst>
              <a:ext uri="{FF2B5EF4-FFF2-40B4-BE49-F238E27FC236}">
                <a16:creationId xmlns:a16="http://schemas.microsoft.com/office/drawing/2014/main" id="{35D844D6-01A9-970B-6497-F1BD27B8C1F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1851931"/>
            <a:ext cx="228600" cy="228600"/>
          </a:xfrm>
          <a:prstGeom prst="rect">
            <a:avLst/>
          </a:prstGeom>
        </p:spPr>
      </p:pic>
      <p:sp>
        <p:nvSpPr>
          <p:cNvPr id="85" name="TextBox 84">
            <a:extLst>
              <a:ext uri="{FF2B5EF4-FFF2-40B4-BE49-F238E27FC236}">
                <a16:creationId xmlns:a16="http://schemas.microsoft.com/office/drawing/2014/main" id="{0138562A-1159-3FB4-7589-B8208FADB397}"/>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Share meeting notes</a:t>
            </a:r>
          </a:p>
        </p:txBody>
      </p:sp>
      <p:sp>
        <p:nvSpPr>
          <p:cNvPr id="98" name="TextBox 97">
            <a:extLst>
              <a:ext uri="{FF2B5EF4-FFF2-40B4-BE49-F238E27FC236}">
                <a16:creationId xmlns:a16="http://schemas.microsoft.com/office/drawing/2014/main" id="{CDB60076-CDE0-944A-9A0F-C17671C15DD5}"/>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Draft an email with notes and action items from </a:t>
            </a:r>
            <a:r>
              <a:rPr kumimoji="0" lang="en-IN" sz="1000" b="0" i="0" u="none" strike="noStrike" kern="1200" cap="none" spc="170" normalizeH="0" baseline="0" noProof="0">
                <a:ln>
                  <a:noFill/>
                </a:ln>
                <a:solidFill>
                  <a:prstClr val="black"/>
                </a:solidFill>
                <a:effectLst/>
                <a:uLnTx/>
                <a:uFillTx/>
                <a:latin typeface="Segoe UI"/>
                <a:ea typeface="+mn-ea"/>
                <a:cs typeface="+mn-cs"/>
              </a:rPr>
              <a:t>meeting</a:t>
            </a:r>
          </a:p>
        </p:txBody>
      </p:sp>
      <p:grpSp>
        <p:nvGrpSpPr>
          <p:cNvPr id="63" name="Group 62" descr="Microsoft Copilot logo">
            <a:extLst>
              <a:ext uri="{FF2B5EF4-FFF2-40B4-BE49-F238E27FC236}">
                <a16:creationId xmlns:a16="http://schemas.microsoft.com/office/drawing/2014/main" id="{2716DB17-E90F-C4E0-E21B-99F1FB4A6B57}"/>
              </a:ext>
              <a:ext uri="{C183D7F6-B498-43B3-948B-1728B52AA6E4}">
                <adec:decorative xmlns:adec="http://schemas.microsoft.com/office/drawing/2017/decorative" val="0"/>
              </a:ext>
            </a:extLst>
          </p:cNvPr>
          <p:cNvGrpSpPr/>
          <p:nvPr/>
        </p:nvGrpSpPr>
        <p:grpSpPr>
          <a:xfrm>
            <a:off x="8912958" y="2723308"/>
            <a:ext cx="346134" cy="346134"/>
            <a:chOff x="2642085" y="8381781"/>
            <a:chExt cx="534543" cy="534543"/>
          </a:xfrm>
        </p:grpSpPr>
        <p:sp>
          <p:nvSpPr>
            <p:cNvPr id="64" name="Rounded Rectangle 46">
              <a:extLst>
                <a:ext uri="{FF2B5EF4-FFF2-40B4-BE49-F238E27FC236}">
                  <a16:creationId xmlns:a16="http://schemas.microsoft.com/office/drawing/2014/main" id="{567AABBA-4CEC-A57B-8BDC-CBF89062D29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2" descr="Zip Co logo SVG free download, id: 101874 - Brandlogos.net">
              <a:hlinkClick r:id="rId7"/>
              <a:extLst>
                <a:ext uri="{FF2B5EF4-FFF2-40B4-BE49-F238E27FC236}">
                  <a16:creationId xmlns:a16="http://schemas.microsoft.com/office/drawing/2014/main" id="{9BAE1CCB-580D-EA50-08A1-6E757E0CF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Icon of questions chat bubble">
            <a:extLst>
              <a:ext uri="{FF2B5EF4-FFF2-40B4-BE49-F238E27FC236}">
                <a16:creationId xmlns:a16="http://schemas.microsoft.com/office/drawing/2014/main" id="{CC989B7A-1AAA-9551-0002-FDA77078073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6" name="TextBox 85">
            <a:extLst>
              <a:ext uri="{FF2B5EF4-FFF2-40B4-BE49-F238E27FC236}">
                <a16:creationId xmlns:a16="http://schemas.microsoft.com/office/drawing/2014/main" id="{2B8BC1A2-C7C9-220A-3CE7-AAD649784D67}"/>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What did they say</a:t>
            </a:r>
          </a:p>
        </p:txBody>
      </p:sp>
      <p:sp>
        <p:nvSpPr>
          <p:cNvPr id="99" name="TextBox 98">
            <a:extLst>
              <a:ext uri="{FF2B5EF4-FFF2-40B4-BE49-F238E27FC236}">
                <a16:creationId xmlns:a16="http://schemas.microsoft.com/office/drawing/2014/main" id="{058AD072-91D4-3AB6-9A28-BFE7E78DC368}"/>
              </a:ext>
              <a:ext uri="{C183D7F6-B498-43B3-948B-1728B52AA6E4}">
                <adec:decorative xmlns:adec="http://schemas.microsoft.com/office/drawing/2017/decorative" val="0"/>
              </a:ext>
            </a:extLst>
          </p:cNvPr>
          <p:cNvSpPr txBox="1"/>
          <p:nvPr/>
        </p:nvSpPr>
        <p:spPr>
          <a:xfrm>
            <a:off x="889192"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What did </a:t>
            </a:r>
            <a:r>
              <a:rPr kumimoji="0" lang="en-IN" sz="1000" b="0" i="0" u="none" strike="noStrike" kern="1200" cap="none" spc="170" normalizeH="0" baseline="0" noProof="0">
                <a:ln>
                  <a:noFill/>
                </a:ln>
                <a:solidFill>
                  <a:prstClr val="black"/>
                </a:solidFill>
                <a:effectLst/>
                <a:uLnTx/>
                <a:uFillTx/>
                <a:latin typeface="Segoe UI"/>
                <a:ea typeface="+mn-ea"/>
                <a:cs typeface="+mn-cs"/>
              </a:rPr>
              <a:t>person</a:t>
            </a:r>
            <a:r>
              <a:rPr kumimoji="0" lang="en-IN" sz="1000" b="0" i="0" u="none" strike="noStrike" kern="1200" cap="none" spc="0" normalizeH="0" baseline="0" noProof="0">
                <a:ln>
                  <a:noFill/>
                </a:ln>
                <a:solidFill>
                  <a:prstClr val="black"/>
                </a:solidFill>
                <a:effectLst/>
                <a:uLnTx/>
                <a:uFillTx/>
                <a:latin typeface="Segoe UI"/>
                <a:ea typeface="+mn-ea"/>
                <a:cs typeface="+mn-cs"/>
              </a:rPr>
              <a:t> say about</a:t>
            </a:r>
          </a:p>
        </p:txBody>
      </p:sp>
      <p:grpSp>
        <p:nvGrpSpPr>
          <p:cNvPr id="12" name="Group 11" descr="Microsoft Copilot logo">
            <a:extLst>
              <a:ext uri="{FF2B5EF4-FFF2-40B4-BE49-F238E27FC236}">
                <a16:creationId xmlns:a16="http://schemas.microsoft.com/office/drawing/2014/main" id="{12A84226-F2F0-8FF3-1586-3BDDF21CB438}"/>
              </a:ext>
              <a:ext uri="{C183D7F6-B498-43B3-948B-1728B52AA6E4}">
                <adec:decorative xmlns:adec="http://schemas.microsoft.com/office/drawing/2017/decorative" val="0"/>
              </a:ext>
            </a:extLst>
          </p:cNvPr>
          <p:cNvGrpSpPr/>
          <p:nvPr/>
        </p:nvGrpSpPr>
        <p:grpSpPr>
          <a:xfrm>
            <a:off x="787029" y="4335415"/>
            <a:ext cx="346134" cy="346134"/>
            <a:chOff x="2642085" y="8381781"/>
            <a:chExt cx="534543" cy="534543"/>
          </a:xfrm>
        </p:grpSpPr>
        <p:sp>
          <p:nvSpPr>
            <p:cNvPr id="13" name="Rounded Rectangle 46">
              <a:extLst>
                <a:ext uri="{FF2B5EF4-FFF2-40B4-BE49-F238E27FC236}">
                  <a16:creationId xmlns:a16="http://schemas.microsoft.com/office/drawing/2014/main" id="{6D3D066D-D250-25D3-F58A-B0AD52A8B9AC}"/>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2" descr="Zip Co logo SVG free download, id: 101874 - Brandlogos.net">
              <a:hlinkClick r:id="rId7"/>
              <a:extLst>
                <a:ext uri="{FF2B5EF4-FFF2-40B4-BE49-F238E27FC236}">
                  <a16:creationId xmlns:a16="http://schemas.microsoft.com/office/drawing/2014/main" id="{8DBAA60A-C787-F46D-3550-9322CD679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Graphic 20" descr="Icon of a list">
            <a:extLst>
              <a:ext uri="{FF2B5EF4-FFF2-40B4-BE49-F238E27FC236}">
                <a16:creationId xmlns:a16="http://schemas.microsoft.com/office/drawing/2014/main" id="{239177E8-E98D-C35D-9066-159D769A994B}"/>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87" name="TextBox 86">
            <a:extLst>
              <a:ext uri="{FF2B5EF4-FFF2-40B4-BE49-F238E27FC236}">
                <a16:creationId xmlns:a16="http://schemas.microsoft.com/office/drawing/2014/main" id="{73A3CCC0-DCA0-333A-7037-1F3F237F920B}"/>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Where was I mentioned?</a:t>
            </a:r>
          </a:p>
        </p:txBody>
      </p:sp>
      <p:sp>
        <p:nvSpPr>
          <p:cNvPr id="100" name="TextBox 99">
            <a:extLst>
              <a:ext uri="{FF2B5EF4-FFF2-40B4-BE49-F238E27FC236}">
                <a16:creationId xmlns:a16="http://schemas.microsoft.com/office/drawing/2014/main" id="{6CB2399F-C2EA-D85B-B2C2-9CE05390E9A8}"/>
              </a:ext>
              <a:ext uri="{C183D7F6-B498-43B3-948B-1728B52AA6E4}">
                <adec:decorative xmlns:adec="http://schemas.microsoft.com/office/drawing/2017/decorative" val="0"/>
              </a:ext>
            </a:extLst>
          </p:cNvPr>
          <p:cNvSpPr txBox="1"/>
          <p:nvPr/>
        </p:nvSpPr>
        <p:spPr>
          <a:xfrm>
            <a:off x="3597835"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Summarize emails where I was mentioned recently. Make it detailed, highlighting the sender</a:t>
            </a:r>
          </a:p>
        </p:txBody>
      </p:sp>
      <p:grpSp>
        <p:nvGrpSpPr>
          <p:cNvPr id="48" name="Group 47" descr="Microsoft Copilot logo">
            <a:extLst>
              <a:ext uri="{FF2B5EF4-FFF2-40B4-BE49-F238E27FC236}">
                <a16:creationId xmlns:a16="http://schemas.microsoft.com/office/drawing/2014/main" id="{F19F7A3D-FA22-CE2E-84EB-7B719B375101}"/>
              </a:ext>
              <a:ext uri="{C183D7F6-B498-43B3-948B-1728B52AA6E4}">
                <adec:decorative xmlns:adec="http://schemas.microsoft.com/office/drawing/2017/decorative" val="0"/>
              </a:ext>
            </a:extLst>
          </p:cNvPr>
          <p:cNvGrpSpPr/>
          <p:nvPr/>
        </p:nvGrpSpPr>
        <p:grpSpPr>
          <a:xfrm>
            <a:off x="3495672" y="4335415"/>
            <a:ext cx="346134" cy="346134"/>
            <a:chOff x="2642085" y="8381781"/>
            <a:chExt cx="534543" cy="534543"/>
          </a:xfrm>
        </p:grpSpPr>
        <p:sp>
          <p:nvSpPr>
            <p:cNvPr id="49" name="Rounded Rectangle 46">
              <a:extLst>
                <a:ext uri="{FF2B5EF4-FFF2-40B4-BE49-F238E27FC236}">
                  <a16:creationId xmlns:a16="http://schemas.microsoft.com/office/drawing/2014/main" id="{E8A23059-3E35-E493-065F-7BB1A4F5A6F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2" descr="Zip Co logo SVG free download, id: 101874 - Brandlogos.net">
              <a:hlinkClick r:id="rId7"/>
              <a:extLst>
                <a:ext uri="{FF2B5EF4-FFF2-40B4-BE49-F238E27FC236}">
                  <a16:creationId xmlns:a16="http://schemas.microsoft.com/office/drawing/2014/main" id="{8729A677-8AB1-328E-0890-94ED300447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Graphic 77" descr="Icon of notes with a pencil">
            <a:extLst>
              <a:ext uri="{FF2B5EF4-FFF2-40B4-BE49-F238E27FC236}">
                <a16:creationId xmlns:a16="http://schemas.microsoft.com/office/drawing/2014/main" id="{3EA1AD34-2C38-7988-7B1C-8937D22265F5}"/>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1410" y="3464038"/>
            <a:ext cx="228600" cy="228600"/>
          </a:xfrm>
          <a:prstGeom prst="rect">
            <a:avLst/>
          </a:prstGeom>
        </p:spPr>
      </p:pic>
      <p:sp>
        <p:nvSpPr>
          <p:cNvPr id="88" name="TextBox 87">
            <a:extLst>
              <a:ext uri="{FF2B5EF4-FFF2-40B4-BE49-F238E27FC236}">
                <a16:creationId xmlns:a16="http://schemas.microsoft.com/office/drawing/2014/main" id="{0BD8DE51-E81F-357F-BC83-378F689FCFB6}"/>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Draft an FAQ</a:t>
            </a:r>
          </a:p>
        </p:txBody>
      </p:sp>
      <p:sp>
        <p:nvSpPr>
          <p:cNvPr id="101" name="TextBox 100">
            <a:extLst>
              <a:ext uri="{FF2B5EF4-FFF2-40B4-BE49-F238E27FC236}">
                <a16:creationId xmlns:a16="http://schemas.microsoft.com/office/drawing/2014/main" id="{C18041D9-6F0D-3388-BD0D-944BEE3D2513}"/>
              </a:ext>
              <a:ext uri="{C183D7F6-B498-43B3-948B-1728B52AA6E4}">
                <adec:decorative xmlns:adec="http://schemas.microsoft.com/office/drawing/2017/decorative" val="0"/>
              </a:ext>
            </a:extLst>
          </p:cNvPr>
          <p:cNvSpPr txBox="1"/>
          <p:nvPr/>
        </p:nvSpPr>
        <p:spPr>
          <a:xfrm>
            <a:off x="6306478"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Create an FAQ based on </a:t>
            </a:r>
            <a:r>
              <a:rPr kumimoji="0" lang="en-IN" sz="1000" b="0" i="0" u="none" strike="noStrike" kern="1200" cap="none" spc="170" normalizeH="0" baseline="0" noProof="0">
                <a:ln>
                  <a:noFill/>
                </a:ln>
                <a:solidFill>
                  <a:prstClr val="black"/>
                </a:solidFill>
                <a:effectLst/>
                <a:uLnTx/>
                <a:uFillTx/>
                <a:latin typeface="Segoe UI"/>
                <a:ea typeface="+mn-ea"/>
                <a:cs typeface="+mn-cs"/>
              </a:rPr>
              <a:t>file</a:t>
            </a:r>
          </a:p>
        </p:txBody>
      </p:sp>
      <p:grpSp>
        <p:nvGrpSpPr>
          <p:cNvPr id="57" name="Group 56" descr="Microsoft Copilot logo">
            <a:extLst>
              <a:ext uri="{FF2B5EF4-FFF2-40B4-BE49-F238E27FC236}">
                <a16:creationId xmlns:a16="http://schemas.microsoft.com/office/drawing/2014/main" id="{FE7B91D8-1B67-A9F5-A627-39A764F3A66E}"/>
              </a:ext>
              <a:ext uri="{C183D7F6-B498-43B3-948B-1728B52AA6E4}">
                <adec:decorative xmlns:adec="http://schemas.microsoft.com/office/drawing/2017/decorative" val="0"/>
              </a:ext>
            </a:extLst>
          </p:cNvPr>
          <p:cNvGrpSpPr/>
          <p:nvPr/>
        </p:nvGrpSpPr>
        <p:grpSpPr>
          <a:xfrm>
            <a:off x="6204315" y="4335415"/>
            <a:ext cx="346134" cy="346134"/>
            <a:chOff x="2642085" y="8381781"/>
            <a:chExt cx="534543" cy="534543"/>
          </a:xfrm>
        </p:grpSpPr>
        <p:sp>
          <p:nvSpPr>
            <p:cNvPr id="58" name="Rounded Rectangle 46">
              <a:extLst>
                <a:ext uri="{FF2B5EF4-FFF2-40B4-BE49-F238E27FC236}">
                  <a16:creationId xmlns:a16="http://schemas.microsoft.com/office/drawing/2014/main" id="{1BD2CE71-0C89-BEC7-7F00-3DAE9356C43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Zip Co logo SVG free download, id: 101874 - Brandlogos.net">
              <a:hlinkClick r:id="rId7"/>
              <a:extLst>
                <a:ext uri="{FF2B5EF4-FFF2-40B4-BE49-F238E27FC236}">
                  <a16:creationId xmlns:a16="http://schemas.microsoft.com/office/drawing/2014/main" id="{0373A02E-F00B-0203-EE52-B9CE4344B4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Graphic 71" descr="Icon of questions chat bubble">
            <a:extLst>
              <a:ext uri="{FF2B5EF4-FFF2-40B4-BE49-F238E27FC236}">
                <a16:creationId xmlns:a16="http://schemas.microsoft.com/office/drawing/2014/main" id="{22185BB9-1FD9-3A65-3EC6-57BFA20E23DC}"/>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0053" y="3464038"/>
            <a:ext cx="228600" cy="228600"/>
          </a:xfrm>
          <a:prstGeom prst="rect">
            <a:avLst/>
          </a:prstGeom>
        </p:spPr>
      </p:pic>
      <p:sp>
        <p:nvSpPr>
          <p:cNvPr id="89" name="TextBox 88">
            <a:extLst>
              <a:ext uri="{FF2B5EF4-FFF2-40B4-BE49-F238E27FC236}">
                <a16:creationId xmlns:a16="http://schemas.microsoft.com/office/drawing/2014/main" id="{B18D93F1-44DE-1686-711A-2E71AB1FF08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Find open issues</a:t>
            </a:r>
          </a:p>
        </p:txBody>
      </p:sp>
      <p:sp>
        <p:nvSpPr>
          <p:cNvPr id="102" name="TextBox 101">
            <a:extLst>
              <a:ext uri="{FF2B5EF4-FFF2-40B4-BE49-F238E27FC236}">
                <a16:creationId xmlns:a16="http://schemas.microsoft.com/office/drawing/2014/main" id="{8BC613D4-C96D-FFBE-21DB-2F5CC5D4791B}"/>
              </a:ext>
              <a:ext uri="{C183D7F6-B498-43B3-948B-1728B52AA6E4}">
                <adec:decorative xmlns:adec="http://schemas.microsoft.com/office/drawing/2017/decorative" val="0"/>
              </a:ext>
            </a:extLst>
          </p:cNvPr>
          <p:cNvSpPr txBox="1"/>
          <p:nvPr/>
        </p:nvSpPr>
        <p:spPr>
          <a:xfrm>
            <a:off x="9015121"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What were the open issues from </a:t>
            </a:r>
            <a:r>
              <a:rPr kumimoji="0" lang="en-US" sz="1000" b="0" i="0" u="none" strike="noStrike" kern="1200" cap="none" spc="170" normalizeH="0" baseline="0" noProof="0">
                <a:ln>
                  <a:noFill/>
                </a:ln>
                <a:solidFill>
                  <a:prstClr val="black"/>
                </a:solidFill>
                <a:effectLst/>
                <a:uLnTx/>
                <a:uFillTx/>
                <a:latin typeface="Segoe UI"/>
                <a:ea typeface="+mn-ea"/>
                <a:cs typeface="+mn-cs"/>
              </a:rPr>
              <a:t>meeting</a:t>
            </a:r>
            <a:r>
              <a:rPr kumimoji="0" lang="en-US" sz="1000" b="0" i="0" u="none" strike="noStrike" kern="1200" cap="none" spc="0" normalizeH="0" baseline="0" noProof="0">
                <a:ln>
                  <a:noFill/>
                </a:ln>
                <a:solidFill>
                  <a:prstClr val="black"/>
                </a:solidFill>
                <a:effectLst/>
                <a:uLnTx/>
                <a:uFillTx/>
                <a:latin typeface="Segoe UI"/>
                <a:ea typeface="+mn-ea"/>
                <a:cs typeface="+mn-cs"/>
              </a:rPr>
              <a:t> ?</a:t>
            </a:r>
            <a:endParaRPr kumimoji="0" lang="en-IN" sz="1000" b="0" i="0" u="none" strike="noStrike" kern="1200" cap="none" spc="0" normalizeH="0" baseline="0" noProof="0">
              <a:ln>
                <a:noFill/>
              </a:ln>
              <a:solidFill>
                <a:prstClr val="black"/>
              </a:solidFill>
              <a:effectLst/>
              <a:uLnTx/>
              <a:uFillTx/>
              <a:latin typeface="Segoe UI"/>
              <a:ea typeface="+mn-ea"/>
              <a:cs typeface="+mn-cs"/>
            </a:endParaRPr>
          </a:p>
        </p:txBody>
      </p:sp>
      <p:grpSp>
        <p:nvGrpSpPr>
          <p:cNvPr id="66" name="Group 65" descr="Microsoft Copilot logo">
            <a:extLst>
              <a:ext uri="{FF2B5EF4-FFF2-40B4-BE49-F238E27FC236}">
                <a16:creationId xmlns:a16="http://schemas.microsoft.com/office/drawing/2014/main" id="{8B4F4949-4CBF-9D4D-4E6D-ABB488A192C7}"/>
              </a:ext>
              <a:ext uri="{C183D7F6-B498-43B3-948B-1728B52AA6E4}">
                <adec:decorative xmlns:adec="http://schemas.microsoft.com/office/drawing/2017/decorative" val="0"/>
              </a:ext>
            </a:extLst>
          </p:cNvPr>
          <p:cNvGrpSpPr/>
          <p:nvPr/>
        </p:nvGrpSpPr>
        <p:grpSpPr>
          <a:xfrm>
            <a:off x="8912958" y="4335415"/>
            <a:ext cx="346134" cy="346134"/>
            <a:chOff x="2642085" y="8381781"/>
            <a:chExt cx="534543" cy="534543"/>
          </a:xfrm>
        </p:grpSpPr>
        <p:sp>
          <p:nvSpPr>
            <p:cNvPr id="67" name="Rounded Rectangle 46">
              <a:extLst>
                <a:ext uri="{FF2B5EF4-FFF2-40B4-BE49-F238E27FC236}">
                  <a16:creationId xmlns:a16="http://schemas.microsoft.com/office/drawing/2014/main" id="{9F9E5868-C4CA-8E40-1B20-9A78C2FDF873}"/>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7"/>
              <a:extLst>
                <a:ext uri="{FF2B5EF4-FFF2-40B4-BE49-F238E27FC236}">
                  <a16:creationId xmlns:a16="http://schemas.microsoft.com/office/drawing/2014/main" id="{186B6C76-52A0-ED01-F702-5DD28A235B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Graphic 78" descr="Icon of notes with a pencil">
            <a:extLst>
              <a:ext uri="{FF2B5EF4-FFF2-40B4-BE49-F238E27FC236}">
                <a16:creationId xmlns:a16="http://schemas.microsoft.com/office/drawing/2014/main" id="{12306858-D8E9-9764-3F45-A1766B44D3E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90" name="TextBox 89">
            <a:extLst>
              <a:ext uri="{FF2B5EF4-FFF2-40B4-BE49-F238E27FC236}">
                <a16:creationId xmlns:a16="http://schemas.microsoft.com/office/drawing/2014/main" id="{74C38CD8-800A-7052-C0B5-2B22C032E0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Write an intro</a:t>
            </a:r>
          </a:p>
        </p:txBody>
      </p:sp>
      <p:sp>
        <p:nvSpPr>
          <p:cNvPr id="103" name="TextBox 102">
            <a:extLst>
              <a:ext uri="{FF2B5EF4-FFF2-40B4-BE49-F238E27FC236}">
                <a16:creationId xmlns:a16="http://schemas.microsoft.com/office/drawing/2014/main" id="{99F282DB-EA53-C235-7835-9B5082998E22}"/>
              </a:ext>
              <a:ext uri="{C183D7F6-B498-43B3-948B-1728B52AA6E4}">
                <adec:decorative xmlns:adec="http://schemas.microsoft.com/office/drawing/2017/decorative" val="0"/>
              </a:ext>
            </a:extLst>
          </p:cNvPr>
          <p:cNvSpPr txBox="1"/>
          <p:nvPr/>
        </p:nvSpPr>
        <p:spPr>
          <a:xfrm>
            <a:off x="889192"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P</a:t>
            </a:r>
            <a:r>
              <a:rPr kumimoji="0" lang="en-IN" sz="1000" b="0" i="0" u="none" strike="noStrike" kern="1200" cap="none" spc="0" normalizeH="0" baseline="0" noProof="0">
                <a:ln>
                  <a:noFill/>
                </a:ln>
                <a:solidFill>
                  <a:prstClr val="black"/>
                </a:solidFill>
                <a:effectLst/>
                <a:uLnTx/>
                <a:uFillTx/>
                <a:latin typeface="Segoe UI"/>
                <a:ea typeface="+mn-ea"/>
                <a:cs typeface="+mn-cs"/>
              </a:rPr>
              <a:t>ropose a new introduction to </a:t>
            </a:r>
            <a:r>
              <a:rPr kumimoji="0" lang="en-IN" sz="1000" b="0" i="0" u="none" strike="noStrike" kern="1200" cap="none" spc="170" normalizeH="0" baseline="0" noProof="0">
                <a:ln>
                  <a:noFill/>
                </a:ln>
                <a:solidFill>
                  <a:prstClr val="black"/>
                </a:solidFill>
                <a:effectLst/>
                <a:uLnTx/>
                <a:uFillTx/>
                <a:latin typeface="Segoe UI"/>
                <a:ea typeface="+mn-ea"/>
                <a:cs typeface="+mn-cs"/>
              </a:rPr>
              <a:t>file</a:t>
            </a:r>
          </a:p>
        </p:txBody>
      </p:sp>
      <p:grpSp>
        <p:nvGrpSpPr>
          <p:cNvPr id="15" name="Group 14" descr="Microsoft Copilot logo">
            <a:extLst>
              <a:ext uri="{FF2B5EF4-FFF2-40B4-BE49-F238E27FC236}">
                <a16:creationId xmlns:a16="http://schemas.microsoft.com/office/drawing/2014/main" id="{4459E6FE-2C9C-1789-C465-4930A7D266D4}"/>
              </a:ext>
              <a:ext uri="{C183D7F6-B498-43B3-948B-1728B52AA6E4}">
                <adec:decorative xmlns:adec="http://schemas.microsoft.com/office/drawing/2017/decorative" val="0"/>
              </a:ext>
            </a:extLst>
          </p:cNvPr>
          <p:cNvGrpSpPr/>
          <p:nvPr/>
        </p:nvGrpSpPr>
        <p:grpSpPr>
          <a:xfrm>
            <a:off x="787029" y="5947521"/>
            <a:ext cx="346134" cy="346134"/>
            <a:chOff x="2642085" y="8381781"/>
            <a:chExt cx="534543" cy="534543"/>
          </a:xfrm>
        </p:grpSpPr>
        <p:sp>
          <p:nvSpPr>
            <p:cNvPr id="43" name="Rounded Rectangle 46">
              <a:extLst>
                <a:ext uri="{FF2B5EF4-FFF2-40B4-BE49-F238E27FC236}">
                  <a16:creationId xmlns:a16="http://schemas.microsoft.com/office/drawing/2014/main" id="{B56DD2DC-6376-77C5-0104-FDD178E4A110}"/>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47616165-CB0A-FDA8-F392-2D1AA59EDC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Graphic 73" descr="Icon of questions chat bubble">
            <a:extLst>
              <a:ext uri="{FF2B5EF4-FFF2-40B4-BE49-F238E27FC236}">
                <a16:creationId xmlns:a16="http://schemas.microsoft.com/office/drawing/2014/main" id="{50DD0286-48D2-59CF-CBE5-50F62410CB7F}"/>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2767" y="5076144"/>
            <a:ext cx="228600" cy="228600"/>
          </a:xfrm>
          <a:prstGeom prst="rect">
            <a:avLst/>
          </a:prstGeom>
        </p:spPr>
      </p:pic>
      <p:sp>
        <p:nvSpPr>
          <p:cNvPr id="91" name="TextBox 90">
            <a:extLst>
              <a:ext uri="{FF2B5EF4-FFF2-40B4-BE49-F238E27FC236}">
                <a16:creationId xmlns:a16="http://schemas.microsoft.com/office/drawing/2014/main" id="{DF42C0E4-A0C6-4ECA-36FF-402C85E47A2C}"/>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How to</a:t>
            </a:r>
          </a:p>
        </p:txBody>
      </p:sp>
      <p:sp>
        <p:nvSpPr>
          <p:cNvPr id="104" name="TextBox 103">
            <a:extLst>
              <a:ext uri="{FF2B5EF4-FFF2-40B4-BE49-F238E27FC236}">
                <a16:creationId xmlns:a16="http://schemas.microsoft.com/office/drawing/2014/main" id="{41C3B741-D84B-CB36-BC2B-26B3E1D427A6}"/>
              </a:ext>
              <a:ext uri="{C183D7F6-B498-43B3-948B-1728B52AA6E4}">
                <adec:decorative xmlns:adec="http://schemas.microsoft.com/office/drawing/2017/decorative" val="0"/>
              </a:ext>
            </a:extLst>
          </p:cNvPr>
          <p:cNvSpPr txBox="1"/>
          <p:nvPr/>
        </p:nvSpPr>
        <p:spPr>
          <a:xfrm>
            <a:off x="3597835"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How do I write a request for proposal?</a:t>
            </a:r>
          </a:p>
        </p:txBody>
      </p:sp>
      <p:grpSp>
        <p:nvGrpSpPr>
          <p:cNvPr id="51" name="Group 50" descr="Microsoft Copilot logo">
            <a:extLst>
              <a:ext uri="{FF2B5EF4-FFF2-40B4-BE49-F238E27FC236}">
                <a16:creationId xmlns:a16="http://schemas.microsoft.com/office/drawing/2014/main" id="{4009B900-5CE0-E312-B621-BCF61366EA9F}"/>
              </a:ext>
              <a:ext uri="{C183D7F6-B498-43B3-948B-1728B52AA6E4}">
                <adec:decorative xmlns:adec="http://schemas.microsoft.com/office/drawing/2017/decorative" val="0"/>
              </a:ext>
            </a:extLst>
          </p:cNvPr>
          <p:cNvGrpSpPr/>
          <p:nvPr/>
        </p:nvGrpSpPr>
        <p:grpSpPr>
          <a:xfrm>
            <a:off x="3495672" y="5947521"/>
            <a:ext cx="346134" cy="346134"/>
            <a:chOff x="2642085" y="8381781"/>
            <a:chExt cx="534543" cy="534543"/>
          </a:xfrm>
        </p:grpSpPr>
        <p:sp>
          <p:nvSpPr>
            <p:cNvPr id="52" name="Rounded Rectangle 46">
              <a:extLst>
                <a:ext uri="{FF2B5EF4-FFF2-40B4-BE49-F238E27FC236}">
                  <a16:creationId xmlns:a16="http://schemas.microsoft.com/office/drawing/2014/main" id="{A9FC1952-FB86-4CFF-948C-6AD646F6FB7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2" descr="Zip Co logo SVG free download, id: 101874 - Brandlogos.net">
              <a:hlinkClick r:id="rId7"/>
              <a:extLst>
                <a:ext uri="{FF2B5EF4-FFF2-40B4-BE49-F238E27FC236}">
                  <a16:creationId xmlns:a16="http://schemas.microsoft.com/office/drawing/2014/main" id="{5B0FAA41-10EA-FAAB-B96B-C40FC06635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Graphic 74" descr="Icon of questions chat bubble">
            <a:extLst>
              <a:ext uri="{FF2B5EF4-FFF2-40B4-BE49-F238E27FC236}">
                <a16:creationId xmlns:a16="http://schemas.microsoft.com/office/drawing/2014/main" id="{C2AA77ED-1674-C2A2-DD6C-5D1CC9605337}"/>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5076144"/>
            <a:ext cx="228600" cy="228600"/>
          </a:xfrm>
          <a:prstGeom prst="rect">
            <a:avLst/>
          </a:prstGeom>
        </p:spPr>
      </p:pic>
      <p:sp>
        <p:nvSpPr>
          <p:cNvPr id="92" name="TextBox 91">
            <a:extLst>
              <a:ext uri="{FF2B5EF4-FFF2-40B4-BE49-F238E27FC236}">
                <a16:creationId xmlns:a16="http://schemas.microsoft.com/office/drawing/2014/main" id="{815199A6-1FC5-92B4-DA46-9734A234289B}"/>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List action items </a:t>
            </a:r>
          </a:p>
        </p:txBody>
      </p:sp>
      <p:sp>
        <p:nvSpPr>
          <p:cNvPr id="105" name="TextBox 104">
            <a:extLst>
              <a:ext uri="{FF2B5EF4-FFF2-40B4-BE49-F238E27FC236}">
                <a16:creationId xmlns:a16="http://schemas.microsoft.com/office/drawing/2014/main" id="{603B108E-05E5-43A4-E33F-FF4230869C36}"/>
              </a:ext>
              <a:ext uri="{C183D7F6-B498-43B3-948B-1728B52AA6E4}">
                <adec:decorative xmlns:adec="http://schemas.microsoft.com/office/drawing/2017/decorative" val="0"/>
              </a:ext>
            </a:extLst>
          </p:cNvPr>
          <p:cNvSpPr txBox="1"/>
          <p:nvPr/>
        </p:nvSpPr>
        <p:spPr>
          <a:xfrm>
            <a:off x="6306478"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What are the action items from </a:t>
            </a:r>
            <a:r>
              <a:rPr kumimoji="0" lang="en-IN" sz="1000" b="0" i="0" u="none" strike="noStrike" kern="1200" cap="none" spc="170" normalizeH="0" baseline="0" noProof="0">
                <a:ln>
                  <a:noFill/>
                </a:ln>
                <a:solidFill>
                  <a:prstClr val="black"/>
                </a:solidFill>
                <a:effectLst/>
                <a:uLnTx/>
                <a:uFillTx/>
                <a:latin typeface="Segoe UI"/>
                <a:ea typeface="+mn-ea"/>
                <a:cs typeface="+mn-cs"/>
              </a:rPr>
              <a:t>meeting</a:t>
            </a:r>
            <a:r>
              <a:rPr kumimoji="0" lang="en-IN" sz="1000" b="0" i="0" u="none" strike="noStrike" kern="1200" cap="none" spc="0" normalizeH="0" baseline="0" noProof="0">
                <a:ln>
                  <a:noFill/>
                </a:ln>
                <a:solidFill>
                  <a:prstClr val="black"/>
                </a:solidFill>
                <a:effectLst/>
                <a:uLnTx/>
                <a:uFillTx/>
                <a:latin typeface="Segoe UI"/>
                <a:ea typeface="+mn-ea"/>
                <a:cs typeface="+mn-cs"/>
              </a:rPr>
              <a:t> ?</a:t>
            </a:r>
          </a:p>
        </p:txBody>
      </p:sp>
      <p:grpSp>
        <p:nvGrpSpPr>
          <p:cNvPr id="60" name="Group 59" descr="Microsoft Copilot logo">
            <a:extLst>
              <a:ext uri="{FF2B5EF4-FFF2-40B4-BE49-F238E27FC236}">
                <a16:creationId xmlns:a16="http://schemas.microsoft.com/office/drawing/2014/main" id="{9CD28DFF-A935-6930-F9E1-BB4E1BA049E8}"/>
              </a:ext>
              <a:ext uri="{C183D7F6-B498-43B3-948B-1728B52AA6E4}">
                <adec:decorative xmlns:adec="http://schemas.microsoft.com/office/drawing/2017/decorative" val="0"/>
              </a:ext>
            </a:extLst>
          </p:cNvPr>
          <p:cNvGrpSpPr/>
          <p:nvPr/>
        </p:nvGrpSpPr>
        <p:grpSpPr>
          <a:xfrm>
            <a:off x="6204315" y="5947521"/>
            <a:ext cx="346134" cy="346134"/>
            <a:chOff x="2642085" y="8381781"/>
            <a:chExt cx="534543" cy="534543"/>
          </a:xfrm>
        </p:grpSpPr>
        <p:sp>
          <p:nvSpPr>
            <p:cNvPr id="61" name="Rounded Rectangle 46">
              <a:extLst>
                <a:ext uri="{FF2B5EF4-FFF2-40B4-BE49-F238E27FC236}">
                  <a16:creationId xmlns:a16="http://schemas.microsoft.com/office/drawing/2014/main" id="{C4769231-4C03-AB6E-A606-F6FFBE747CF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2" name="Picture 2" descr="Zip Co logo SVG free download, id: 101874 - Brandlogos.net">
              <a:hlinkClick r:id="rId7"/>
              <a:extLst>
                <a:ext uri="{FF2B5EF4-FFF2-40B4-BE49-F238E27FC236}">
                  <a16:creationId xmlns:a16="http://schemas.microsoft.com/office/drawing/2014/main" id="{7AAD8DD3-3617-9372-2348-174B0B6CBD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Graphic 79" descr="Icon of notes with a pencil">
            <a:extLst>
              <a:ext uri="{FF2B5EF4-FFF2-40B4-BE49-F238E27FC236}">
                <a16:creationId xmlns:a16="http://schemas.microsoft.com/office/drawing/2014/main" id="{9E6463ED-72E0-1B20-AE74-5CFD815ED22E}"/>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5076144"/>
            <a:ext cx="228600" cy="228600"/>
          </a:xfrm>
          <a:prstGeom prst="rect">
            <a:avLst/>
          </a:prstGeom>
        </p:spPr>
      </p:pic>
      <p:sp>
        <p:nvSpPr>
          <p:cNvPr id="93" name="TextBox 92">
            <a:extLst>
              <a:ext uri="{FF2B5EF4-FFF2-40B4-BE49-F238E27FC236}">
                <a16:creationId xmlns:a16="http://schemas.microsoft.com/office/drawing/2014/main" id="{7549552F-D9A3-4128-3407-414835C309AC}"/>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0" i="0" u="none" strike="noStrike" kern="1200" cap="none" spc="0" normalizeH="0" baseline="0" noProof="0">
                <a:ln>
                  <a:noFill/>
                </a:ln>
                <a:solidFill>
                  <a:prstClr val="black"/>
                </a:solidFill>
                <a:effectLst/>
                <a:uLnTx/>
                <a:uFillTx/>
                <a:latin typeface="Segoe UI Semibold"/>
                <a:ea typeface="+mn-ea"/>
                <a:cs typeface="+mn-cs"/>
              </a:rPr>
              <a:t>Generate ideas </a:t>
            </a:r>
          </a:p>
        </p:txBody>
      </p:sp>
      <p:sp>
        <p:nvSpPr>
          <p:cNvPr id="106" name="TextBox 105">
            <a:extLst>
              <a:ext uri="{FF2B5EF4-FFF2-40B4-BE49-F238E27FC236}">
                <a16:creationId xmlns:a16="http://schemas.microsoft.com/office/drawing/2014/main" id="{53647C48-C285-D24A-9DB9-A323B2FD8259}"/>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Segoe UI"/>
                <a:ea typeface="+mn-ea"/>
                <a:cs typeface="+mn-cs"/>
              </a:rPr>
              <a:t>List ideas for a fun remote team </a:t>
            </a:r>
            <a:br>
              <a:rPr kumimoji="0" lang="en-IN" sz="1000" b="0" i="0" u="none" strike="noStrike" kern="1200" cap="none" spc="0" normalizeH="0" baseline="0" noProof="0">
                <a:ln>
                  <a:noFill/>
                </a:ln>
                <a:solidFill>
                  <a:prstClr val="black"/>
                </a:solidFill>
                <a:effectLst/>
                <a:uLnTx/>
                <a:uFillTx/>
                <a:latin typeface="Segoe UI"/>
                <a:ea typeface="+mn-ea"/>
                <a:cs typeface="+mn-cs"/>
              </a:rPr>
            </a:br>
            <a:r>
              <a:rPr kumimoji="0" lang="en-IN" sz="1000" b="0" i="0" u="none" strike="noStrike" kern="1200" cap="none" spc="0" normalizeH="0" baseline="0" noProof="0">
                <a:ln>
                  <a:noFill/>
                </a:ln>
                <a:solidFill>
                  <a:prstClr val="black"/>
                </a:solidFill>
                <a:effectLst/>
                <a:uLnTx/>
                <a:uFillTx/>
                <a:latin typeface="Segoe UI"/>
                <a:ea typeface="+mn-ea"/>
                <a:cs typeface="+mn-cs"/>
              </a:rPr>
              <a:t>building event</a:t>
            </a:r>
          </a:p>
        </p:txBody>
      </p:sp>
      <p:grpSp>
        <p:nvGrpSpPr>
          <p:cNvPr id="69" name="Group 68" descr="Microsoft Copilot logo">
            <a:extLst>
              <a:ext uri="{FF2B5EF4-FFF2-40B4-BE49-F238E27FC236}">
                <a16:creationId xmlns:a16="http://schemas.microsoft.com/office/drawing/2014/main" id="{D1D5076D-A573-D200-07DF-BDD2DBEEA6F7}"/>
              </a:ext>
              <a:ext uri="{C183D7F6-B498-43B3-948B-1728B52AA6E4}">
                <adec:decorative xmlns:adec="http://schemas.microsoft.com/office/drawing/2017/decorative" val="0"/>
              </a:ext>
            </a:extLst>
          </p:cNvPr>
          <p:cNvGrpSpPr/>
          <p:nvPr/>
        </p:nvGrpSpPr>
        <p:grpSpPr>
          <a:xfrm>
            <a:off x="8912958" y="5947521"/>
            <a:ext cx="346134" cy="346134"/>
            <a:chOff x="2642085" y="8381781"/>
            <a:chExt cx="534543" cy="534543"/>
          </a:xfrm>
        </p:grpSpPr>
        <p:sp>
          <p:nvSpPr>
            <p:cNvPr id="70" name="Rounded Rectangle 46">
              <a:extLst>
                <a:ext uri="{FF2B5EF4-FFF2-40B4-BE49-F238E27FC236}">
                  <a16:creationId xmlns:a16="http://schemas.microsoft.com/office/drawing/2014/main" id="{4AB9F6EA-180C-AFFF-CCE0-3832C186098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Picture 2" descr="Zip Co logo SVG free download, id: 101874 - Brandlogos.net">
              <a:hlinkClick r:id="rId7"/>
              <a:extLst>
                <a:ext uri="{FF2B5EF4-FFF2-40B4-BE49-F238E27FC236}">
                  <a16:creationId xmlns:a16="http://schemas.microsoft.com/office/drawing/2014/main" id="{49ACD7A2-4765-8928-2192-1EAB4350D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Rounded Corners 106">
            <a:extLst>
              <a:ext uri="{FF2B5EF4-FFF2-40B4-BE49-F238E27FC236}">
                <a16:creationId xmlns:a16="http://schemas.microsoft.com/office/drawing/2014/main" id="{D524E597-670A-98FB-00AF-F97080F49CB5}"/>
              </a:ext>
              <a:ext uri="{C183D7F6-B498-43B3-948B-1728B52AA6E4}">
                <adec:decorative xmlns:adec="http://schemas.microsoft.com/office/drawing/2017/decorative" val="1"/>
              </a:ext>
            </a:extLst>
          </p:cNvPr>
          <p:cNvSpPr/>
          <p:nvPr/>
        </p:nvSpPr>
        <p:spPr bwMode="auto">
          <a:xfrm>
            <a:off x="2143125" y="2171523"/>
            <a:ext cx="5268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person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5" name="Rectangle: Rounded Corners 114">
            <a:extLst>
              <a:ext uri="{FF2B5EF4-FFF2-40B4-BE49-F238E27FC236}">
                <a16:creationId xmlns:a16="http://schemas.microsoft.com/office/drawing/2014/main" id="{2628B8F4-3254-AF5A-F614-CA518A1B0502}"/>
              </a:ext>
              <a:ext uri="{C183D7F6-B498-43B3-948B-1728B52AA6E4}">
                <adec:decorative xmlns:adec="http://schemas.microsoft.com/office/drawing/2017/decorative" val="1"/>
              </a:ext>
            </a:extLst>
          </p:cNvPr>
          <p:cNvSpPr/>
          <p:nvPr/>
        </p:nvSpPr>
        <p:spPr bwMode="auto">
          <a:xfrm>
            <a:off x="1425837" y="3781318"/>
            <a:ext cx="519644"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person</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20" name="Rectangle: Rounded Corners 119">
            <a:extLst>
              <a:ext uri="{FF2B5EF4-FFF2-40B4-BE49-F238E27FC236}">
                <a16:creationId xmlns:a16="http://schemas.microsoft.com/office/drawing/2014/main" id="{FB88ADD5-794E-8A58-2EDA-61BB1967462F}"/>
              </a:ext>
              <a:ext uri="{C183D7F6-B498-43B3-948B-1728B52AA6E4}">
                <adec:decorative xmlns:adec="http://schemas.microsoft.com/office/drawing/2017/decorative" val="1"/>
              </a:ext>
            </a:extLst>
          </p:cNvPr>
          <p:cNvSpPr/>
          <p:nvPr/>
        </p:nvSpPr>
        <p:spPr bwMode="auto">
          <a:xfrm>
            <a:off x="2617529" y="5398364"/>
            <a:ext cx="289855"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file</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8" name="Rectangle: Rounded Corners 107">
            <a:extLst>
              <a:ext uri="{FF2B5EF4-FFF2-40B4-BE49-F238E27FC236}">
                <a16:creationId xmlns:a16="http://schemas.microsoft.com/office/drawing/2014/main" id="{C78CEC2A-E0F7-19F4-AAA1-D3B4285469BB}"/>
              </a:ext>
              <a:ext uri="{C183D7F6-B498-43B3-948B-1728B52AA6E4}">
                <adec:decorative xmlns:adec="http://schemas.microsoft.com/office/drawing/2017/decorative" val="1"/>
              </a:ext>
            </a:extLst>
          </p:cNvPr>
          <p:cNvSpPr/>
          <p:nvPr/>
        </p:nvSpPr>
        <p:spPr bwMode="auto">
          <a:xfrm>
            <a:off x="4725058" y="2171523"/>
            <a:ext cx="289855"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file</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1" name="Rectangle: Rounded Corners 110">
            <a:extLst>
              <a:ext uri="{FF2B5EF4-FFF2-40B4-BE49-F238E27FC236}">
                <a16:creationId xmlns:a16="http://schemas.microsoft.com/office/drawing/2014/main" id="{655A93BB-D50E-2481-923B-4D79B42A32B1}"/>
              </a:ext>
              <a:ext uri="{C183D7F6-B498-43B3-948B-1728B52AA6E4}">
                <adec:decorative xmlns:adec="http://schemas.microsoft.com/office/drawing/2017/decorative" val="1"/>
              </a:ext>
            </a:extLst>
          </p:cNvPr>
          <p:cNvSpPr/>
          <p:nvPr/>
        </p:nvSpPr>
        <p:spPr bwMode="auto">
          <a:xfrm>
            <a:off x="9656540" y="2323923"/>
            <a:ext cx="588169"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meeting</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2" name="Rectangle: Rounded Corners 111">
            <a:extLst>
              <a:ext uri="{FF2B5EF4-FFF2-40B4-BE49-F238E27FC236}">
                <a16:creationId xmlns:a16="http://schemas.microsoft.com/office/drawing/2014/main" id="{13CE70BB-31A8-9396-C900-4BC8D234A347}"/>
              </a:ext>
              <a:ext uri="{C183D7F6-B498-43B3-948B-1728B52AA6E4}">
                <adec:decorative xmlns:adec="http://schemas.microsoft.com/office/drawing/2017/decorative" val="1"/>
              </a:ext>
            </a:extLst>
          </p:cNvPr>
          <p:cNvSpPr/>
          <p:nvPr/>
        </p:nvSpPr>
        <p:spPr bwMode="auto">
          <a:xfrm>
            <a:off x="9014397" y="394748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meeting</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09" name="Rectangle: Rounded Corners 108">
            <a:extLst>
              <a:ext uri="{FF2B5EF4-FFF2-40B4-BE49-F238E27FC236}">
                <a16:creationId xmlns:a16="http://schemas.microsoft.com/office/drawing/2014/main" id="{364F8709-7D7C-9590-3C74-0DB0B4E59AFB}"/>
              </a:ext>
              <a:ext uri="{C183D7F6-B498-43B3-948B-1728B52AA6E4}">
                <adec:decorative xmlns:adec="http://schemas.microsoft.com/office/drawing/2017/decorative" val="1"/>
              </a:ext>
            </a:extLst>
          </p:cNvPr>
          <p:cNvSpPr/>
          <p:nvPr/>
        </p:nvSpPr>
        <p:spPr bwMode="auto">
          <a:xfrm>
            <a:off x="6688932" y="2171523"/>
            <a:ext cx="588169"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meeting</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4" name="Rectangle: Rounded Corners 113">
            <a:extLst>
              <a:ext uri="{FF2B5EF4-FFF2-40B4-BE49-F238E27FC236}">
                <a16:creationId xmlns:a16="http://schemas.microsoft.com/office/drawing/2014/main" id="{DB6D6B1B-735A-B2D1-A8CD-68814E313951}"/>
              </a:ext>
              <a:ext uri="{C183D7F6-B498-43B3-948B-1728B52AA6E4}">
                <adec:decorative xmlns:adec="http://schemas.microsoft.com/office/drawing/2017/decorative" val="1"/>
              </a:ext>
            </a:extLst>
          </p:cNvPr>
          <p:cNvSpPr/>
          <p:nvPr/>
        </p:nvSpPr>
        <p:spPr bwMode="auto">
          <a:xfrm>
            <a:off x="7695906" y="3781318"/>
            <a:ext cx="289855"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file</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116" name="Rectangle: Rounded Corners 115">
            <a:extLst>
              <a:ext uri="{FF2B5EF4-FFF2-40B4-BE49-F238E27FC236}">
                <a16:creationId xmlns:a16="http://schemas.microsoft.com/office/drawing/2014/main" id="{A769A939-C77B-C7A6-D51E-B3D93B9D76C0}"/>
              </a:ext>
              <a:ext uri="{C183D7F6-B498-43B3-948B-1728B52AA6E4}">
                <adec:decorative xmlns:adec="http://schemas.microsoft.com/office/drawing/2017/decorative" val="1"/>
              </a:ext>
            </a:extLst>
          </p:cNvPr>
          <p:cNvSpPr/>
          <p:nvPr/>
        </p:nvSpPr>
        <p:spPr bwMode="auto">
          <a:xfrm>
            <a:off x="6313383" y="5557269"/>
            <a:ext cx="586803"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rPr>
              <a:t>meeting</a:t>
            </a:r>
            <a:endParaRPr kumimoji="0" lang="en-IN" sz="10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46671565"/>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166B1AD2-138A-6948-4665-7F33671CF646}"/>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C2C39AF2-ACFE-11AE-93B1-2DBCAA134CB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Outlook</a:t>
            </a:r>
            <a:br>
              <a:rPr lang="en-US">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18" name="Group 17" descr="Outlook logo">
            <a:extLst>
              <a:ext uri="{FF2B5EF4-FFF2-40B4-BE49-F238E27FC236}">
                <a16:creationId xmlns:a16="http://schemas.microsoft.com/office/drawing/2014/main" id="{ED973D5C-1EB0-4B72-E8B3-51A8946ABB06}"/>
              </a:ext>
              <a:ext uri="{C183D7F6-B498-43B3-948B-1728B52AA6E4}">
                <adec:decorative xmlns:adec="http://schemas.microsoft.com/office/drawing/2017/decorative" val="0"/>
              </a:ext>
            </a:extLst>
          </p:cNvPr>
          <p:cNvGrpSpPr/>
          <p:nvPr/>
        </p:nvGrpSpPr>
        <p:grpSpPr>
          <a:xfrm>
            <a:off x="6315024" y="457200"/>
            <a:ext cx="534543" cy="534543"/>
            <a:chOff x="6471778" y="1112559"/>
            <a:chExt cx="534543" cy="534543"/>
          </a:xfrm>
        </p:grpSpPr>
        <p:sp>
          <p:nvSpPr>
            <p:cNvPr id="22" name="Rounded Rectangle 46">
              <a:hlinkClick r:id="rId3"/>
              <a:extLst>
                <a:ext uri="{FF2B5EF4-FFF2-40B4-BE49-F238E27FC236}">
                  <a16:creationId xmlns:a16="http://schemas.microsoft.com/office/drawing/2014/main" id="{69A92FA7-893B-B72B-8997-58F6EEDB445D}"/>
                </a:ext>
              </a:extLst>
            </p:cNvPr>
            <p:cNvSpPr/>
            <p:nvPr/>
          </p:nvSpPr>
          <p:spPr bwMode="auto">
            <a:xfrm>
              <a:off x="6471778" y="1112559"/>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1C93B58D-332F-1748-70BB-1F3873AF68C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700" t="24766" r="22700" b="24766"/>
            <a:stretch/>
          </p:blipFill>
          <p:spPr>
            <a:xfrm>
              <a:off x="6549664" y="1204777"/>
              <a:ext cx="378770" cy="350106"/>
            </a:xfrm>
            <a:prstGeom prst="rect">
              <a:avLst/>
            </a:prstGeom>
          </p:spPr>
        </p:pic>
      </p:grpSp>
      <p:pic>
        <p:nvPicPr>
          <p:cNvPr id="9" name="Picture 2" descr="Microsoft Copilot logo">
            <a:extLst>
              <a:ext uri="{FF2B5EF4-FFF2-40B4-BE49-F238E27FC236}">
                <a16:creationId xmlns:a16="http://schemas.microsoft.com/office/drawing/2014/main" id="{399B0165-0FF3-737F-51BD-B164A98F3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D33F52-4060-0C51-C760-948A1F14D582}"/>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Sample use cases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Catch up on an email thread with a summary or by getting key points and action items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Draft a new email or reply to a thread</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New Email</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Draft with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Provide a topic or key points for a new email – Copilot can access information in the current thread</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Select tone and length</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Will revise an existing draft</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Coaching by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panose="02020603050405020304" pitchFamily="18" charset="0"/>
              </a:rPr>
              <a:t>Will provide suggestions on tone, sentiment, and clarity</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Summary by Copilot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en-US" sz="1000" b="0" i="0" u="none" strike="noStrike" kern="100" cap="none" spc="0" normalizeH="0" baseline="0" noProof="0">
                <a:ln>
                  <a:noFill/>
                </a:ln>
                <a:solidFill>
                  <a:prstClr val="black"/>
                </a:solidFill>
                <a:effectLst/>
                <a:uLnTx/>
                <a:uFillTx/>
                <a:latin typeface="Segoe UI"/>
                <a:ea typeface="+mn-ea"/>
                <a:cs typeface="Times New Roman"/>
              </a:rPr>
              <a:t>Get a summary of an email thread with citations</a:t>
            </a:r>
          </a:p>
        </p:txBody>
      </p:sp>
      <p:pic>
        <p:nvPicPr>
          <p:cNvPr id="19" name="Picture 18" descr="Screenshot of Copilot in Outlook">
            <a:extLst>
              <a:ext uri="{FF2B5EF4-FFF2-40B4-BE49-F238E27FC236}">
                <a16:creationId xmlns:a16="http://schemas.microsoft.com/office/drawing/2014/main" id="{85A41BD5-248E-62F0-10DF-175A60F305CA}"/>
              </a:ext>
            </a:extLst>
          </p:cNvPr>
          <p:cNvPicPr>
            <a:picLocks noChangeAspect="1"/>
          </p:cNvPicPr>
          <p:nvPr/>
        </p:nvPicPr>
        <p:blipFill>
          <a:blip r:embed="rId7"/>
          <a:stretch>
            <a:fillRect/>
          </a:stretch>
        </p:blipFill>
        <p:spPr>
          <a:xfrm>
            <a:off x="5062855" y="1794832"/>
            <a:ext cx="2938488" cy="3397627"/>
          </a:xfrm>
          <a:prstGeom prst="roundRect">
            <a:avLst>
              <a:gd name="adj" fmla="val 2923"/>
            </a:avLst>
          </a:prstGeom>
          <a:ln w="6350">
            <a:solidFill>
              <a:schemeClr val="bg1">
                <a:lumMod val="75000"/>
              </a:schemeClr>
            </a:solidFill>
          </a:ln>
        </p:spPr>
      </p:pic>
      <p:sp>
        <p:nvSpPr>
          <p:cNvPr id="6" name="Rectangle: Rounded Corners 5" descr="Emphasis on the drop down of Copilot showing Draft with Copilot and Coaching by Copilot ">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5629275" y="1971675"/>
            <a:ext cx="1042988" cy="495300"/>
          </a:xfrm>
          <a:prstGeom prst="roundRect">
            <a:avLst>
              <a:gd name="adj" fmla="val 993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Screenshot of Draft with Copilot (preview)">
            <a:extLst>
              <a:ext uri="{FF2B5EF4-FFF2-40B4-BE49-F238E27FC236}">
                <a16:creationId xmlns:a16="http://schemas.microsoft.com/office/drawing/2014/main" id="{CBBFDFEB-CC68-697A-EFFA-3B4490EE7118}"/>
              </a:ext>
            </a:extLst>
          </p:cNvPr>
          <p:cNvPicPr>
            <a:picLocks noChangeAspect="1"/>
          </p:cNvPicPr>
          <p:nvPr/>
        </p:nvPicPr>
        <p:blipFill rotWithShape="1">
          <a:blip r:embed="rId8"/>
          <a:srcRect t="50239" r="780" b="2782"/>
          <a:stretch/>
        </p:blipFill>
        <p:spPr>
          <a:xfrm>
            <a:off x="6235700" y="2518489"/>
            <a:ext cx="2720847" cy="910511"/>
          </a:xfrm>
          <a:prstGeom prst="roundRect">
            <a:avLst>
              <a:gd name="adj" fmla="val 6991"/>
            </a:avLst>
          </a:prstGeom>
          <a:ln w="6350">
            <a:solidFill>
              <a:schemeClr val="bg1">
                <a:lumMod val="75000"/>
              </a:schemeClr>
            </a:solidFill>
          </a:ln>
        </p:spPr>
      </p:pic>
      <p:sp>
        <p:nvSpPr>
          <p:cNvPr id="13" name="TextBox 12">
            <a:extLst>
              <a:ext uri="{FF2B5EF4-FFF2-40B4-BE49-F238E27FC236}">
                <a16:creationId xmlns:a16="http://schemas.microsoft.com/office/drawing/2014/main" id="{817EA871-E3B2-35D0-F6EF-98E8EC98556F}"/>
              </a:ext>
            </a:extLst>
          </p:cNvPr>
          <p:cNvSpPr txBox="1">
            <a:spLocks/>
          </p:cNvSpPr>
          <p:nvPr/>
        </p:nvSpPr>
        <p:spPr>
          <a:xfrm>
            <a:off x="9134812" y="2593583"/>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Have Copilot create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en-US" sz="1200" b="0" i="0" u="none" strike="noStrike" kern="1200" cap="none" spc="0" normalizeH="0" baseline="0" noProof="0">
                <a:ln>
                  <a:noFill/>
                </a:ln>
                <a:solidFill>
                  <a:prstClr val="black"/>
                </a:solidFill>
                <a:effectLst/>
                <a:uLnTx/>
                <a:uFillTx/>
                <a:latin typeface="Segoe UI"/>
                <a:ea typeface="+mn-ea"/>
                <a:cs typeface="Segoe UI"/>
              </a:rPr>
              <a:t>a draft on a new topic or an existing thread.</a:t>
            </a: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134812" y="4033117"/>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Get suggestions from Copilot to improve your email.</a:t>
            </a:r>
          </a:p>
        </p:txBody>
      </p:sp>
      <p:pic>
        <p:nvPicPr>
          <p:cNvPr id="28" name="Picture 27" descr="Screenshot of Copilot with Outlook ">
            <a:extLst>
              <a:ext uri="{FF2B5EF4-FFF2-40B4-BE49-F238E27FC236}">
                <a16:creationId xmlns:a16="http://schemas.microsoft.com/office/drawing/2014/main" id="{2DD18840-C6B6-E466-B506-6B7191593218}"/>
              </a:ext>
            </a:extLst>
          </p:cNvPr>
          <p:cNvPicPr>
            <a:picLocks noChangeAspect="1"/>
          </p:cNvPicPr>
          <p:nvPr/>
        </p:nvPicPr>
        <p:blipFill>
          <a:blip r:embed="rId9"/>
          <a:stretch>
            <a:fillRect/>
          </a:stretch>
        </p:blipFill>
        <p:spPr>
          <a:xfrm>
            <a:off x="5360437" y="5304237"/>
            <a:ext cx="2343324" cy="985550"/>
          </a:xfrm>
          <a:prstGeom prst="roundRect">
            <a:avLst>
              <a:gd name="adj" fmla="val 6358"/>
            </a:avLst>
          </a:prstGeom>
          <a:ln w="6350">
            <a:solidFill>
              <a:schemeClr val="bg1">
                <a:lumMod val="75000"/>
              </a:schemeClr>
            </a:solidFill>
          </a:ln>
        </p:spPr>
      </p:pic>
      <p:sp>
        <p:nvSpPr>
          <p:cNvPr id="29" name="Rectangle: Rounded Corners 28" descr="Emphasis on Summary by Copilot displayed in the screenshot">
            <a:extLst>
              <a:ext uri="{FF2B5EF4-FFF2-40B4-BE49-F238E27FC236}">
                <a16:creationId xmlns:a16="http://schemas.microsoft.com/office/drawing/2014/main" id="{C54FCC0B-33CE-2243-1715-C5E6CBE8496E}"/>
              </a:ext>
              <a:ext uri="{C183D7F6-B498-43B3-948B-1728B52AA6E4}">
                <adec:decorative xmlns:adec="http://schemas.microsoft.com/office/drawing/2017/decorative" val="0"/>
              </a:ext>
            </a:extLst>
          </p:cNvPr>
          <p:cNvSpPr/>
          <p:nvPr/>
        </p:nvSpPr>
        <p:spPr bwMode="auto">
          <a:xfrm>
            <a:off x="5360437" y="5991210"/>
            <a:ext cx="922888" cy="298577"/>
          </a:xfrm>
          <a:prstGeom prst="roundRect">
            <a:avLst>
              <a:gd name="adj" fmla="val 1019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9812EFA7-44A1-0C06-72E8-DE7D9B46457C}"/>
              </a:ext>
            </a:extLst>
          </p:cNvPr>
          <p:cNvSpPr txBox="1">
            <a:spLocks/>
          </p:cNvSpPr>
          <p:nvPr/>
        </p:nvSpPr>
        <p:spPr>
          <a:xfrm>
            <a:off x="9134812" y="5438776"/>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At the top of each email. Generate a summary of the email or thread</a:t>
            </a:r>
          </a:p>
        </p:txBody>
      </p:sp>
    </p:spTree>
    <p:extLst>
      <p:ext uri="{BB962C8B-B14F-4D97-AF65-F5344CB8AC3E}">
        <p14:creationId xmlns:p14="http://schemas.microsoft.com/office/powerpoint/2010/main" val="16032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4" grpId="0" animBg="1"/>
      <p:bldP spid="29" grpId="0" animBg="1"/>
      <p:bldP spid="2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52E81029-92E8-4FCD-EBA5-9477097AFC3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C58D6CBB-8602-2CF3-E244-EFFBE1B16438}"/>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en-US">
                <a:gradFill flip="none" rotWithShape="1">
                  <a:gsLst>
                    <a:gs pos="50000">
                      <a:srgbClr val="8661C5"/>
                    </a:gs>
                    <a:gs pos="0">
                      <a:srgbClr val="3E76D4"/>
                    </a:gs>
                    <a:gs pos="100000">
                      <a:srgbClr val="C73ECC"/>
                    </a:gs>
                  </a:gsLst>
                  <a:lin ang="2700000" scaled="1"/>
                  <a:tileRect/>
                </a:gradFill>
                <a:cs typeface="+mn-cs"/>
              </a:rPr>
              <a:t>How to use: Copilot in Excel</a:t>
            </a:r>
            <a:br>
              <a:rPr lang="en-US">
                <a:gradFill flip="none" rotWithShape="1">
                  <a:gsLst>
                    <a:gs pos="50000">
                      <a:srgbClr val="8661C5"/>
                    </a:gs>
                    <a:gs pos="0">
                      <a:srgbClr val="3E76D4"/>
                    </a:gs>
                    <a:gs pos="100000">
                      <a:srgbClr val="C73ECC"/>
                    </a:gs>
                  </a:gsLst>
                  <a:lin ang="2700000" scaled="1"/>
                  <a:tileRect/>
                </a:gradFill>
                <a:cs typeface="+mn-cs"/>
              </a:rPr>
            </a:br>
            <a:r>
              <a:rPr lang="en-US" sz="1800">
                <a:cs typeface="Segoe UI Semilight"/>
              </a:rPr>
              <a:t>Note the specific prompts shown may vary</a:t>
            </a:r>
            <a:endParaRPr lang="en-US" sz="1800"/>
          </a:p>
        </p:txBody>
      </p:sp>
      <p:grpSp>
        <p:nvGrpSpPr>
          <p:cNvPr id="8" name="Group 7" descr="Microsoft Excel logo">
            <a:extLst>
              <a:ext uri="{FF2B5EF4-FFF2-40B4-BE49-F238E27FC236}">
                <a16:creationId xmlns:a16="http://schemas.microsoft.com/office/drawing/2014/main" id="{211BC3C8-A12E-0DF4-313A-3502DF8F881A}"/>
              </a:ext>
              <a:ext uri="{C183D7F6-B498-43B3-948B-1728B52AA6E4}">
                <adec:decorative xmlns:adec="http://schemas.microsoft.com/office/drawing/2017/decorative" val="0"/>
              </a:ext>
            </a:extLst>
          </p:cNvPr>
          <p:cNvGrpSpPr/>
          <p:nvPr/>
        </p:nvGrpSpPr>
        <p:grpSpPr>
          <a:xfrm>
            <a:off x="5687205" y="457200"/>
            <a:ext cx="534543" cy="534543"/>
            <a:chOff x="5831903" y="8381781"/>
            <a:chExt cx="534543" cy="534543"/>
          </a:xfrm>
        </p:grpSpPr>
        <p:sp>
          <p:nvSpPr>
            <p:cNvPr id="11" name="Rounded Rectangle 46">
              <a:extLst>
                <a:ext uri="{FF2B5EF4-FFF2-40B4-BE49-F238E27FC236}">
                  <a16:creationId xmlns:a16="http://schemas.microsoft.com/office/drawing/2014/main" id="{CA817719-4880-333C-90AD-998B56D891D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8" descr="Microsoft Excel Logo - PNG and Vector - Logo Download">
              <a:hlinkClick r:id="rId3"/>
              <a:extLst>
                <a:ext uri="{FF2B5EF4-FFF2-40B4-BE49-F238E27FC236}">
                  <a16:creationId xmlns:a16="http://schemas.microsoft.com/office/drawing/2014/main" id="{FD2CF47B-01D8-6259-B2BE-6B5AD47F0964}"/>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Microsoft Copilot logo">
            <a:extLst>
              <a:ext uri="{FF2B5EF4-FFF2-40B4-BE49-F238E27FC236}">
                <a16:creationId xmlns:a16="http://schemas.microsoft.com/office/drawing/2014/main" id="{7343B47A-FFF6-DD7F-CE6D-FE70EC9E5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E55446-954A-4AD8-D51D-AA2F3799A94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1"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rPr>
              <a:t>Sample use cases</a:t>
            </a:r>
            <a:endParaRPr kumimoji="0" lang="en-US" sz="1200" b="0" i="0" u="none" strike="noStrike" kern="100" cap="none" spc="0" normalizeH="0" baseline="0" noProof="0">
              <a:ln>
                <a:noFill/>
              </a:ln>
              <a:solidFill>
                <a:prstClr val="black"/>
              </a:solidFill>
              <a:effectLst/>
              <a:uLnTx/>
              <a:uFillTx/>
              <a:latin typeface="Segoe UI Semibold"/>
              <a:ea typeface="Aptos" panose="020B0004020202020204" pitchFamily="34" charset="0"/>
              <a:cs typeface="Times New Roman"/>
            </a:endParaRP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Get help identifying trends or outliers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Create charts to highlight information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en-US" sz="1200" b="0" i="0" u="none" strike="noStrike" kern="100" cap="none" spc="0" normalizeH="0" baseline="0" noProof="0">
                <a:ln>
                  <a:noFill/>
                </a:ln>
                <a:solidFill>
                  <a:prstClr val="black"/>
                </a:solidFill>
                <a:effectLst/>
                <a:uLnTx/>
                <a:uFillTx/>
                <a:latin typeface="Segoe UI Semibold"/>
                <a:ea typeface="+mn-ea"/>
                <a:cs typeface="Times New Roman"/>
              </a:rPr>
              <a:t>Use the Copilot chat pane to</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Add formula columns – Describe what you want to do or use a suggestion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Add a row with a formula</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Change text font or update cell color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Create a pivot chart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Highlight specific content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en-US" sz="1100" b="0" i="0" u="none" strike="noStrike" kern="100" cap="none" spc="0" normalizeH="0" baseline="0" noProof="0">
                <a:ln>
                  <a:noFill/>
                </a:ln>
                <a:solidFill>
                  <a:prstClr val="black"/>
                </a:solidFill>
                <a:effectLst/>
                <a:uLnTx/>
                <a:uFillTx/>
                <a:latin typeface="Segoe UI"/>
                <a:ea typeface="+mn-ea"/>
                <a:cs typeface="Times New Roman"/>
              </a:rPr>
              <a:t>Filter and sort the data</a:t>
            </a:r>
          </a:p>
        </p:txBody>
      </p:sp>
      <p:pic>
        <p:nvPicPr>
          <p:cNvPr id="23" name="Picture 22" descr="Screenshot of Copilot (Preview) in the Excel">
            <a:extLst>
              <a:ext uri="{FF2B5EF4-FFF2-40B4-BE49-F238E27FC236}">
                <a16:creationId xmlns:a16="http://schemas.microsoft.com/office/drawing/2014/main" id="{2408D5AC-CD13-0BB3-E7B5-EF22F8E3D03F}"/>
              </a:ext>
            </a:extLst>
          </p:cNvPr>
          <p:cNvPicPr>
            <a:picLocks noChangeAspect="1"/>
          </p:cNvPicPr>
          <p:nvPr/>
        </p:nvPicPr>
        <p:blipFill>
          <a:blip r:embed="rId6"/>
          <a:stretch>
            <a:fillRect/>
          </a:stretch>
        </p:blipFill>
        <p:spPr>
          <a:xfrm>
            <a:off x="7396174" y="1768552"/>
            <a:ext cx="1776072" cy="3813488"/>
          </a:xfrm>
          <a:prstGeom prst="roundRect">
            <a:avLst>
              <a:gd name="adj" fmla="val 4511"/>
            </a:avLst>
          </a:prstGeom>
          <a:ln w="6350">
            <a:solidFill>
              <a:schemeClr val="bg1">
                <a:lumMod val="75000"/>
              </a:schemeClr>
            </a:solidFill>
          </a:ln>
        </p:spPr>
      </p:pic>
      <p:sp>
        <p:nvSpPr>
          <p:cNvPr id="6" name="Rectangle: Rounded Corners 5" descr="Emphasis on &quot;Select an option to learn how I can work with your data in Excel tables&quot; with the following: &#10;Add formula columns&#10;Highlight&#10;Sort and filter&#10;Analyze">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7698581" y="2957426"/>
            <a:ext cx="1436231" cy="1114425"/>
          </a:xfrm>
          <a:prstGeom prst="roundRect">
            <a:avLst>
              <a:gd name="adj" fmla="val 419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698582" y="5013310"/>
            <a:ext cx="1424252" cy="471565"/>
          </a:xfrm>
          <a:prstGeom prst="roundRect">
            <a:avLst>
              <a:gd name="adj" fmla="val 757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descr="Emphasis on &quot;Ask a question or make a request about data in a table&quot; ">
            <a:extLst>
              <a:ext uri="{FF2B5EF4-FFF2-40B4-BE49-F238E27FC236}">
                <a16:creationId xmlns:a16="http://schemas.microsoft.com/office/drawing/2014/main" id="{279B21B2-9CA4-F652-9FF3-FE09DCF900A4}"/>
              </a:ext>
              <a:ext uri="{C183D7F6-B498-43B3-948B-1728B52AA6E4}">
                <adec:decorative xmlns:adec="http://schemas.microsoft.com/office/drawing/2017/decorative" val="0"/>
              </a:ext>
            </a:extLst>
          </p:cNvPr>
          <p:cNvSpPr/>
          <p:nvPr/>
        </p:nvSpPr>
        <p:spPr bwMode="auto">
          <a:xfrm>
            <a:off x="9344502" y="2963531"/>
            <a:ext cx="165258" cy="168290"/>
          </a:xfrm>
          <a:prstGeom prst="roundRect">
            <a:avLst>
              <a:gd name="adj" fmla="val 7578"/>
            </a:avLst>
          </a:prstGeom>
          <a:solidFill>
            <a:srgbClr val="F5F5F5"/>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Screenshot of Copilot displaying &quot;work with my table&quot; section">
            <a:extLst>
              <a:ext uri="{FF2B5EF4-FFF2-40B4-BE49-F238E27FC236}">
                <a16:creationId xmlns:a16="http://schemas.microsoft.com/office/drawing/2014/main" id="{F2AFE72B-B85C-91D0-C873-2450E726291D}"/>
              </a:ext>
            </a:extLst>
          </p:cNvPr>
          <p:cNvPicPr>
            <a:picLocks noChangeAspect="1"/>
          </p:cNvPicPr>
          <p:nvPr/>
        </p:nvPicPr>
        <p:blipFill>
          <a:blip r:embed="rId7"/>
          <a:stretch>
            <a:fillRect/>
          </a:stretch>
        </p:blipFill>
        <p:spPr>
          <a:xfrm>
            <a:off x="5062855" y="3827405"/>
            <a:ext cx="2067592" cy="2233000"/>
          </a:xfrm>
          <a:prstGeom prst="roundRect">
            <a:avLst>
              <a:gd name="adj" fmla="val 1695"/>
            </a:avLst>
          </a:prstGeom>
          <a:ln w="6350">
            <a:solidFill>
              <a:schemeClr val="bg1">
                <a:lumMod val="75000"/>
              </a:schemeClr>
            </a:solidFill>
          </a:ln>
        </p:spPr>
      </p:pic>
      <p:sp>
        <p:nvSpPr>
          <p:cNvPr id="9" name="Rectangle: Rounded Corners 8" descr="Emphasis on &quot;Work with my table&quot; with the following: &#10;Add a formula columns&#10;Highlight data&#10;Sort and filter data&#10;Analyze this data and &#10;How can Copilot help?">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181908" y="3886200"/>
            <a:ext cx="1867355" cy="1419178"/>
          </a:xfrm>
          <a:prstGeom prst="roundRect">
            <a:avLst>
              <a:gd name="adj" fmla="val 2972"/>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169208" y="5614631"/>
            <a:ext cx="302782" cy="3111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1" name="Group 60" descr="An arrow pointing to the Sparkle icon below the &quot;Ask a question or make a request about data in a table&quot; in the Screenshot. &#10;Click on the &#10;Prompt Guide icon to show the prompts to understand and manipulate data in a table&#10;">
            <a:extLst>
              <a:ext uri="{FF2B5EF4-FFF2-40B4-BE49-F238E27FC236}">
                <a16:creationId xmlns:a16="http://schemas.microsoft.com/office/drawing/2014/main" id="{7664CCC1-67AA-5C1C-1651-12ADF754DF8C}"/>
              </a:ext>
              <a:ext uri="{C183D7F6-B498-43B3-948B-1728B52AA6E4}">
                <adec:decorative xmlns:adec="http://schemas.microsoft.com/office/drawing/2017/decorative" val="0"/>
              </a:ext>
            </a:extLst>
          </p:cNvPr>
          <p:cNvGrpSpPr/>
          <p:nvPr/>
        </p:nvGrpSpPr>
        <p:grpSpPr>
          <a:xfrm>
            <a:off x="5471990" y="5241046"/>
            <a:ext cx="5930227" cy="1105340"/>
            <a:chOff x="5471990" y="5267326"/>
            <a:chExt cx="5930227" cy="1105340"/>
          </a:xfrm>
        </p:grpSpPr>
        <p:sp>
          <p:nvSpPr>
            <p:cNvPr id="12" name="TextBox 11">
              <a:extLst>
                <a:ext uri="{FF2B5EF4-FFF2-40B4-BE49-F238E27FC236}">
                  <a16:creationId xmlns:a16="http://schemas.microsoft.com/office/drawing/2014/main" id="{A0FE2C86-765B-5C51-6972-82786DB52ABE}"/>
                </a:ext>
              </a:extLst>
            </p:cNvPr>
            <p:cNvSpPr txBox="1"/>
            <p:nvPr/>
          </p:nvSpPr>
          <p:spPr>
            <a:xfrm>
              <a:off x="9259578" y="5267326"/>
              <a:ext cx="2142639" cy="1105340"/>
            </a:xfrm>
            <a:prstGeom prst="roundRect">
              <a:avLst>
                <a:gd name="adj" fmla="val 718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Click on the </a:t>
              </a:r>
              <a:br>
                <a:rPr kumimoji="0" lang="en-US" sz="1200" b="0" i="0" u="none" strike="noStrike" kern="1200" cap="none" spc="0" normalizeH="0" baseline="0" noProof="0">
                  <a:ln>
                    <a:noFill/>
                  </a:ln>
                  <a:solidFill>
                    <a:prstClr val="black"/>
                  </a:solidFill>
                  <a:effectLst/>
                  <a:uLnTx/>
                  <a:uFillTx/>
                  <a:latin typeface="Segoe UI"/>
                  <a:ea typeface="+mn-ea"/>
                  <a:cs typeface="Segoe UI"/>
                </a:rPr>
              </a:br>
              <a:r>
                <a:rPr kumimoji="0" lang="en-US" sz="1200" b="1" i="0" u="none" strike="noStrike" kern="1200" cap="none" spc="0" normalizeH="0" baseline="0" noProof="0">
                  <a:ln>
                    <a:noFill/>
                  </a:ln>
                  <a:solidFill>
                    <a:prstClr val="black"/>
                  </a:solidFill>
                  <a:effectLst/>
                  <a:uLnTx/>
                  <a:uFillTx/>
                  <a:latin typeface="Segoe UI Semibold"/>
                  <a:ea typeface="+mn-ea"/>
                  <a:cs typeface="Segoe UI"/>
                </a:rPr>
                <a:t>Prompt</a:t>
              </a:r>
              <a:r>
                <a:rPr kumimoji="0" lang="en-US" sz="1200" b="0" i="0" u="none" strike="noStrike" kern="1200" cap="none" spc="0" normalizeH="0" baseline="0" noProof="0">
                  <a:ln>
                    <a:noFill/>
                  </a:ln>
                  <a:solidFill>
                    <a:prstClr val="black"/>
                  </a:solidFill>
                  <a:effectLst/>
                  <a:uLnTx/>
                  <a:uFillTx/>
                  <a:latin typeface="Segoe UI Semibold"/>
                  <a:ea typeface="+mn-ea"/>
                  <a:cs typeface="Segoe UI"/>
                </a:rPr>
                <a:t> </a:t>
              </a:r>
              <a:r>
                <a:rPr kumimoji="0" lang="en-US" sz="1200" b="1" i="0" u="none" strike="noStrike" kern="1200" cap="none" spc="0" normalizeH="0" baseline="0" noProof="0">
                  <a:ln>
                    <a:noFill/>
                  </a:ln>
                  <a:solidFill>
                    <a:prstClr val="black"/>
                  </a:solidFill>
                  <a:effectLst/>
                  <a:uLnTx/>
                  <a:uFillTx/>
                  <a:latin typeface="Segoe UI Semibold"/>
                  <a:ea typeface="+mn-ea"/>
                  <a:cs typeface="Segoe UI"/>
                </a:rPr>
                <a:t>Guide</a:t>
              </a:r>
              <a:r>
                <a:rPr kumimoji="0" lang="en-US" sz="1200" b="0" i="0" u="none" strike="noStrike" kern="1200" cap="none" spc="0" normalizeH="0" baseline="0" noProof="0">
                  <a:ln>
                    <a:noFill/>
                  </a:ln>
                  <a:solidFill>
                    <a:prstClr val="black"/>
                  </a:solidFill>
                  <a:effectLst/>
                  <a:uLnTx/>
                  <a:uFillTx/>
                  <a:latin typeface="Segoe UI"/>
                  <a:ea typeface="+mn-ea"/>
                  <a:cs typeface="Segoe UI"/>
                </a:rPr>
                <a:t> icon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____ to show the prompts to understand and manipulate data in a table</a:t>
              </a:r>
            </a:p>
          </p:txBody>
        </p:sp>
        <p:pic>
          <p:nvPicPr>
            <p:cNvPr id="18" name="Picture 17">
              <a:extLst>
                <a:ext uri="{FF2B5EF4-FFF2-40B4-BE49-F238E27FC236}">
                  <a16:creationId xmlns:a16="http://schemas.microsoft.com/office/drawing/2014/main" id="{CC17D85C-1E49-7880-CFBE-DC3F1FA8AEA9}"/>
                </a:ext>
              </a:extLst>
            </p:cNvPr>
            <p:cNvPicPr>
              <a:picLocks noChangeAspect="1"/>
            </p:cNvPicPr>
            <p:nvPr/>
          </p:nvPicPr>
          <p:blipFill rotWithShape="1">
            <a:blip r:embed="rId8"/>
            <a:srcRect l="16808" t="17458" r="20871" b="23274"/>
            <a:stretch/>
          </p:blipFill>
          <p:spPr>
            <a:xfrm>
              <a:off x="9381682" y="5674880"/>
              <a:ext cx="270186" cy="243203"/>
            </a:xfrm>
            <a:prstGeom prst="rect">
              <a:avLst/>
            </a:prstGeom>
          </p:spPr>
        </p:pic>
        <p:cxnSp>
          <p:nvCxnSpPr>
            <p:cNvPr id="20" name="Straight Arrow Connector 19">
              <a:extLst>
                <a:ext uri="{FF2B5EF4-FFF2-40B4-BE49-F238E27FC236}">
                  <a16:creationId xmlns:a16="http://schemas.microsoft.com/office/drawing/2014/main" id="{0BDF8980-3DAA-CF39-969B-FC4B766A5F31}"/>
                </a:ext>
              </a:extLst>
            </p:cNvPr>
            <p:cNvCxnSpPr>
              <a:cxnSpLocks/>
              <a:stCxn id="18" idx="1"/>
              <a:endCxn id="10" idx="6"/>
            </p:cNvCxnSpPr>
            <p:nvPr/>
          </p:nvCxnSpPr>
          <p:spPr>
            <a:xfrm rot="10800000">
              <a:off x="5471990" y="5796482"/>
              <a:ext cx="3909692" cy="1"/>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8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2" name="Rectangle 1">
            <a:extLst>
              <a:ext uri="{FF2B5EF4-FFF2-40B4-BE49-F238E27FC236}">
                <a16:creationId xmlns:a16="http://schemas.microsoft.com/office/drawing/2014/main" id="{C3752DF4-86B8-D159-9763-C1A9435EAB6E}"/>
              </a:ext>
              <a:ext uri="{C183D7F6-B498-43B3-948B-1728B52AA6E4}">
                <adec:decorative xmlns:adec="http://schemas.microsoft.com/office/drawing/2017/decorative" val="1"/>
              </a:ext>
            </a:extLst>
          </p:cNvPr>
          <p:cNvSpPr/>
          <p:nvPr/>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68827" y="2776969"/>
            <a:ext cx="0" cy="1304061"/>
          </a:xfrm>
          <a:prstGeom prst="line">
            <a:avLst/>
          </a:prstGeom>
          <a:ln>
            <a:gradFill>
              <a:gsLst>
                <a:gs pos="0">
                  <a:srgbClr val="8661C5"/>
                </a:gs>
                <a:gs pos="100000">
                  <a:schemeClr val="accent1"/>
                </a:gs>
              </a:gsLst>
              <a:lin ang="5400000" scaled="1"/>
            </a:gradFill>
          </a:ln>
        </p:spPr>
        <p:style>
          <a:lnRef idx="1">
            <a:schemeClr val="accent2"/>
          </a:lnRef>
          <a:fillRef idx="3">
            <a:schemeClr val="accent2"/>
          </a:fillRef>
          <a:effectRef idx="2">
            <a:schemeClr val="accent2"/>
          </a:effectRef>
          <a:fontRef idx="minor">
            <a:schemeClr val="lt1"/>
          </a:fontRef>
        </p:style>
      </p:cxnSp>
      <p:sp>
        <p:nvSpPr>
          <p:cNvPr id="8" name="Title 32">
            <a:extLst>
              <a:ext uri="{FF2B5EF4-FFF2-40B4-BE49-F238E27FC236}">
                <a16:creationId xmlns:a16="http://schemas.microsoft.com/office/drawing/2014/main" id="{5A77323A-EBD7-C5F1-C05F-5B043B9423B2}"/>
              </a:ext>
            </a:extLst>
          </p:cNvPr>
          <p:cNvSpPr txBox="1">
            <a:spLocks noGrp="1"/>
          </p:cNvSpPr>
          <p:nvPr>
            <p:ph type="title"/>
          </p:nvPr>
        </p:nvSpPr>
        <p:spPr>
          <a:xfrm>
            <a:off x="4656979" y="2813447"/>
            <a:ext cx="6505303"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pic>
        <p:nvPicPr>
          <p:cNvPr id="6" name="Picture 2" descr="Microsoft Copilot logo">
            <a:extLst>
              <a:ext uri="{FF2B5EF4-FFF2-40B4-BE49-F238E27FC236}">
                <a16:creationId xmlns:a16="http://schemas.microsoft.com/office/drawing/2014/main" id="{25103223-9509-FEC1-A15E-5038302A1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icrosoft 365 logo">
            <a:extLst>
              <a:ext uri="{FF2B5EF4-FFF2-40B4-BE49-F238E27FC236}">
                <a16:creationId xmlns:a16="http://schemas.microsoft.com/office/drawing/2014/main" id="{01F19240-C672-DF33-6901-96697DC71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Tree>
    <p:extLst>
      <p:ext uri="{BB962C8B-B14F-4D97-AF65-F5344CB8AC3E}">
        <p14:creationId xmlns:p14="http://schemas.microsoft.com/office/powerpoint/2010/main" val="200148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100"/>
                                  </p:stCondLst>
                                  <p:childTnLst>
                                    <p:animMotion origin="layout" path="M 2.08333E-6 0 L 2.08333E-6 0.01968 " pathEditMode="relative" rAng="0" ptsTypes="AA">
                                      <p:cBhvr>
                                        <p:cTn id="17"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657F2-A9EC-F441-A58D-78C20F042CDC}"/>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85" name="Rectangle: Rounded Corners 6">
              <a:extLst>
                <a:ext uri="{FF2B5EF4-FFF2-40B4-BE49-F238E27FC236}">
                  <a16:creationId xmlns:a16="http://schemas.microsoft.com/office/drawing/2014/main" id="{E12E8C25-A98A-BEBC-B3FF-D66385845675}"/>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1" name="Rectangle: Rounded Corners 6">
              <a:extLst>
                <a:ext uri="{FF2B5EF4-FFF2-40B4-BE49-F238E27FC236}">
                  <a16:creationId xmlns:a16="http://schemas.microsoft.com/office/drawing/2014/main" id="{3DADF4B0-A487-892A-CE2E-A5EF752109E1}"/>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Rectangle: Rounded Corners 6">
              <a:extLst>
                <a:ext uri="{FF2B5EF4-FFF2-40B4-BE49-F238E27FC236}">
                  <a16:creationId xmlns:a16="http://schemas.microsoft.com/office/drawing/2014/main" id="{215016A0-3137-7876-4A12-4FF21526844C}"/>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AE163E81-74E2-C884-0BF7-D8F17C2F7A16}"/>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21" name="Rectangle: Rounded Corners 6">
              <a:extLst>
                <a:ext uri="{FF2B5EF4-FFF2-40B4-BE49-F238E27FC236}">
                  <a16:creationId xmlns:a16="http://schemas.microsoft.com/office/drawing/2014/main" id="{3C200529-C97A-62A0-3B90-ED8DF98BA07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7" name="Rectangle: Rounded Corners 6">
              <a:extLst>
                <a:ext uri="{FF2B5EF4-FFF2-40B4-BE49-F238E27FC236}">
                  <a16:creationId xmlns:a16="http://schemas.microsoft.com/office/drawing/2014/main" id="{0313CA16-024E-4F51-A4B5-6BB860B96FF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44793C59-2970-BC3B-2533-079C5F51178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7" name="Rectangle: Rounded Corners 3">
              <a:extLst>
                <a:ext uri="{FF2B5EF4-FFF2-40B4-BE49-F238E27FC236}">
                  <a16:creationId xmlns:a16="http://schemas.microsoft.com/office/drawing/2014/main" id="{92B07488-37CD-E7CC-CC39-97BA5891DBCA}"/>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492443"/>
          </a:xfrm>
          <a:noFill/>
        </p:spPr>
        <p:txBody>
          <a:bodyPr wrap="square">
            <a:spAutoFit/>
          </a:bodyPr>
          <a:lstStyle/>
          <a:p>
            <a:pPr defTabSz="914400"/>
            <a:r>
              <a:rPr lang="en-US" sz="3200">
                <a:gradFill flip="none" rotWithShape="1">
                  <a:gsLst>
                    <a:gs pos="50000">
                      <a:srgbClr val="8661C5"/>
                    </a:gs>
                    <a:gs pos="0">
                      <a:srgbClr val="3E76D4"/>
                    </a:gs>
                    <a:gs pos="100000">
                      <a:srgbClr val="C73ECC"/>
                    </a:gs>
                  </a:gsLst>
                  <a:lin ang="2700000" scaled="1"/>
                  <a:tileRect/>
                </a:gradFill>
                <a:cs typeface="+mn-cs"/>
              </a:rPr>
              <a:t>Prepare for a company-wide address </a:t>
            </a:r>
            <a:endParaRPr lang="en-IN" sz="3200">
              <a:gradFill flip="none" rotWithShape="1">
                <a:gsLst>
                  <a:gs pos="50000">
                    <a:srgbClr val="8661C5"/>
                  </a:gs>
                  <a:gs pos="0">
                    <a:srgbClr val="3E76D4"/>
                  </a:gs>
                  <a:gs pos="100000">
                    <a:srgbClr val="C73ECC"/>
                  </a:gs>
                </a:gsLst>
                <a:lin ang="2700000" scaled="1"/>
                <a:tileRect/>
              </a:gradFill>
              <a:cs typeface="+mn-cs"/>
            </a:endParaRPr>
          </a:p>
        </p:txBody>
      </p:sp>
      <p:pic>
        <p:nvPicPr>
          <p:cNvPr id="10" name="Picture 2" descr="Microsoft Copilot logo">
            <a:extLst>
              <a:ext uri="{FF2B5EF4-FFF2-40B4-BE49-F238E27FC236}">
                <a16:creationId xmlns:a16="http://schemas.microsoft.com/office/drawing/2014/main" id="{7D7452BD-9317-CEA3-E405-164859AF9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F2EE4814-A993-EDAC-E88E-88BE78A29F6A}"/>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a:rPr>
              <a:t>Catch up</a:t>
            </a:r>
            <a:endParaRPr kumimoji="0" lang="en-US" sz="1400" b="1" i="0" u="none" strike="noStrike" kern="1200" cap="none" spc="0" normalizeH="0" baseline="0" noProof="0">
              <a:ln>
                <a:noFill/>
              </a:ln>
              <a:solidFill>
                <a:prstClr val="black"/>
              </a:solidFill>
              <a:effectLst/>
              <a:uLnTx/>
              <a:uFillTx/>
              <a:latin typeface="Segoe UI Semibold"/>
              <a:cs typeface="Segoe UI" pitchFamily="34" charset="0"/>
            </a:endParaRPr>
          </a:p>
        </p:txBody>
      </p:sp>
      <p:sp>
        <p:nvSpPr>
          <p:cNvPr id="87" name="Text Placeholder 2">
            <a:extLst>
              <a:ext uri="{FF2B5EF4-FFF2-40B4-BE49-F238E27FC236}">
                <a16:creationId xmlns:a16="http://schemas.microsoft.com/office/drawing/2014/main" id="{08F35DA6-22A3-BDB0-8B35-598B3F58555B}"/>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en-US" sz="1050">
                <a:ln w="3175">
                  <a:noFill/>
                </a:ln>
                <a:solidFill>
                  <a:prstClr val="black"/>
                </a:solidFill>
                <a:latin typeface="Segoe UI"/>
                <a:cs typeface="Segoe UI"/>
              </a:rPr>
              <a:t>On chats and emails by prompting</a:t>
            </a:r>
            <a:r>
              <a:rPr kumimoji="0" lang="en-US" sz="1050" b="0" i="0" u="none" strike="noStrike" kern="1200" cap="none" spc="0" normalizeH="0" baseline="0" noProof="0">
                <a:ln w="3175">
                  <a:noFill/>
                </a:ln>
                <a:solidFill>
                  <a:prstClr val="black"/>
                </a:solidFill>
                <a:effectLst/>
                <a:uLnTx/>
                <a:uFillTx/>
                <a:latin typeface="Segoe UI"/>
                <a:ea typeface="+mn-ea"/>
                <a:cs typeface="Segoe UI"/>
              </a:rPr>
              <a:t> Microsoft Copilot</a:t>
            </a:r>
            <a:endParaRPr lang="en-US" sz="1050" b="0" i="0" u="none" strike="noStrike" kern="1200" cap="none" spc="0" normalizeH="0" baseline="0" noProof="0">
              <a:ln w="3175">
                <a:noFill/>
              </a:ln>
              <a:solidFill>
                <a:prstClr val="black"/>
              </a:solidFill>
              <a:effectLst/>
              <a:uLnTx/>
              <a:uFillTx/>
              <a:latin typeface="Segoe UI"/>
              <a:cs typeface="Segoe UI"/>
            </a:endParaRPr>
          </a:p>
        </p:txBody>
      </p:sp>
      <p:grpSp>
        <p:nvGrpSpPr>
          <p:cNvPr id="18" name="Group 17" descr="Microsoft Copilot logo">
            <a:extLst>
              <a:ext uri="{FF2B5EF4-FFF2-40B4-BE49-F238E27FC236}">
                <a16:creationId xmlns:a16="http://schemas.microsoft.com/office/drawing/2014/main" id="{F99DBDD4-5FB0-B044-FB19-27576CCDD992}"/>
              </a:ext>
            </a:extLst>
          </p:cNvPr>
          <p:cNvGrpSpPr/>
          <p:nvPr/>
        </p:nvGrpSpPr>
        <p:grpSpPr>
          <a:xfrm>
            <a:off x="3610465" y="1434675"/>
            <a:ext cx="534543" cy="534543"/>
            <a:chOff x="3610465" y="1434675"/>
            <a:chExt cx="534543" cy="534543"/>
          </a:xfrm>
        </p:grpSpPr>
        <p:sp>
          <p:nvSpPr>
            <p:cNvPr id="14" name="Rounded Rectangle 46">
              <a:extLst>
                <a:ext uri="{FF2B5EF4-FFF2-40B4-BE49-F238E27FC236}">
                  <a16:creationId xmlns:a16="http://schemas.microsoft.com/office/drawing/2014/main" id="{AEE6A9B2-D2A4-EE55-8E8D-1A335B82C421}"/>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2" descr="Zip Co logo SVG free download, id: 101874 - Brandlogos.net">
              <a:hlinkClick r:id="rId4"/>
              <a:extLst>
                <a:ext uri="{FF2B5EF4-FFF2-40B4-BE49-F238E27FC236}">
                  <a16:creationId xmlns:a16="http://schemas.microsoft.com/office/drawing/2014/main" id="{154501F6-2410-A039-FB61-B637441D5EC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6">
            <a:extLst>
              <a:ext uri="{FF2B5EF4-FFF2-40B4-BE49-F238E27FC236}">
                <a16:creationId xmlns:a16="http://schemas.microsoft.com/office/drawing/2014/main" id="{FBD38E77-A16A-1BAD-E67A-085E8FA21116}"/>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B3EB7A51-339E-A765-49A3-E2ED3134B91D}"/>
              </a:ext>
            </a:extLst>
          </p:cNvPr>
          <p:cNvSpPr txBox="1">
            <a:spLocks/>
          </p:cNvSpPr>
          <p:nvPr/>
        </p:nvSpPr>
        <p:spPr>
          <a:xfrm>
            <a:off x="878319"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my emails and chats from the past week that mention the year-end results.</a:t>
            </a:r>
          </a:p>
        </p:txBody>
      </p:sp>
      <p:sp>
        <p:nvSpPr>
          <p:cNvPr id="102" name="TextBox 101">
            <a:extLst>
              <a:ext uri="{FF2B5EF4-FFF2-40B4-BE49-F238E27FC236}">
                <a16:creationId xmlns:a16="http://schemas.microsoft.com/office/drawing/2014/main" id="{EC4896F2-E08A-1A11-542C-E70024E25B7E}"/>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Gather team input</a:t>
            </a:r>
          </a:p>
        </p:txBody>
      </p:sp>
      <p:sp>
        <p:nvSpPr>
          <p:cNvPr id="103" name="Text Placeholder 2">
            <a:extLst>
              <a:ext uri="{FF2B5EF4-FFF2-40B4-BE49-F238E27FC236}">
                <a16:creationId xmlns:a16="http://schemas.microsoft.com/office/drawing/2014/main" id="{94149C0F-BBAB-97A2-FDA0-F9B94BF124B8}"/>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meeting recap prompt Copilot in Teams</a:t>
            </a:r>
          </a:p>
        </p:txBody>
      </p:sp>
      <p:grpSp>
        <p:nvGrpSpPr>
          <p:cNvPr id="3" name="Group 2" descr="Microsoft Teams Logo">
            <a:extLst>
              <a:ext uri="{FF2B5EF4-FFF2-40B4-BE49-F238E27FC236}">
                <a16:creationId xmlns:a16="http://schemas.microsoft.com/office/drawing/2014/main" id="{56006A7E-4798-11F4-DA39-1FB1E0D4A6A1}"/>
              </a:ext>
            </a:extLst>
          </p:cNvPr>
          <p:cNvGrpSpPr>
            <a:grpSpLocks/>
          </p:cNvGrpSpPr>
          <p:nvPr/>
        </p:nvGrpSpPr>
        <p:grpSpPr>
          <a:xfrm>
            <a:off x="7372692" y="1430411"/>
            <a:ext cx="534544" cy="534544"/>
            <a:chOff x="3125234" y="13590476"/>
            <a:chExt cx="659280" cy="659280"/>
          </a:xfrm>
        </p:grpSpPr>
        <p:sp>
          <p:nvSpPr>
            <p:cNvPr id="20" name="Rounded Rectangle 56">
              <a:extLst>
                <a:ext uri="{FF2B5EF4-FFF2-40B4-BE49-F238E27FC236}">
                  <a16:creationId xmlns:a16="http://schemas.microsoft.com/office/drawing/2014/main" id="{3D2D6CA4-14D0-F406-A641-C93A0D57D21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Graphic 20">
              <a:extLst>
                <a:ext uri="{FF2B5EF4-FFF2-40B4-BE49-F238E27FC236}">
                  <a16:creationId xmlns:a16="http://schemas.microsoft.com/office/drawing/2014/main" id="{74959F55-D79C-1EDB-5DF9-D0FEF74F9B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104" name="Rectangle: Rounded Corners 6">
            <a:extLst>
              <a:ext uri="{FF2B5EF4-FFF2-40B4-BE49-F238E27FC236}">
                <a16:creationId xmlns:a16="http://schemas.microsoft.com/office/drawing/2014/main" id="{4F4F4348-D84F-E747-70C8-A824EC6A09A5}"/>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6" name="Title 1">
            <a:extLst>
              <a:ext uri="{FF2B5EF4-FFF2-40B4-BE49-F238E27FC236}">
                <a16:creationId xmlns:a16="http://schemas.microsoft.com/office/drawing/2014/main" id="{8B5F023E-2814-2C47-2FD7-71A7509B212F}"/>
              </a:ext>
            </a:extLst>
          </p:cNvPr>
          <p:cNvSpPr txBox="1">
            <a:spLocks/>
          </p:cNvSpPr>
          <p:nvPr/>
        </p:nvSpPr>
        <p:spPr>
          <a:xfrm>
            <a:off x="4613434"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Generate a list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the key points made by each speaker.</a:t>
            </a:r>
          </a:p>
        </p:txBody>
      </p:sp>
      <p:sp>
        <p:nvSpPr>
          <p:cNvPr id="112" name="TextBox 111">
            <a:extLst>
              <a:ext uri="{FF2B5EF4-FFF2-40B4-BE49-F238E27FC236}">
                <a16:creationId xmlns:a16="http://schemas.microsoft.com/office/drawing/2014/main" id="{358F1D13-AF38-2C5E-C636-30597F88F791}"/>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Revise the speech</a:t>
            </a:r>
          </a:p>
        </p:txBody>
      </p:sp>
      <p:sp>
        <p:nvSpPr>
          <p:cNvPr id="113" name="Text Placeholder 2">
            <a:extLst>
              <a:ext uri="{FF2B5EF4-FFF2-40B4-BE49-F238E27FC236}">
                <a16:creationId xmlns:a16="http://schemas.microsoft.com/office/drawing/2014/main" id="{679892F7-6626-6D52-7DF7-06D9A0DE603F}"/>
              </a:ext>
            </a:extLst>
          </p:cNvPr>
          <p:cNvSpPr txBox="1">
            <a:spLocks/>
          </p:cNvSpPr>
          <p:nvPr/>
        </p:nvSpPr>
        <p:spPr>
          <a:xfrm>
            <a:off x="8229191"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Within the Word document select a paragraph and Copilot will offer several ways you could rewrite it</a:t>
            </a:r>
          </a:p>
        </p:txBody>
      </p:sp>
      <p:grpSp>
        <p:nvGrpSpPr>
          <p:cNvPr id="7" name="Group 6" descr="Microsoft Word Logo">
            <a:extLst>
              <a:ext uri="{FF2B5EF4-FFF2-40B4-BE49-F238E27FC236}">
                <a16:creationId xmlns:a16="http://schemas.microsoft.com/office/drawing/2014/main" id="{E22B4B46-FDE1-D6AF-509C-5F75A0F3961E}"/>
              </a:ext>
              <a:ext uri="{C183D7F6-B498-43B3-948B-1728B52AA6E4}">
                <adec:decorative xmlns:adec="http://schemas.microsoft.com/office/drawing/2017/decorative" val="0"/>
              </a:ext>
            </a:extLst>
          </p:cNvPr>
          <p:cNvGrpSpPr>
            <a:grpSpLocks/>
          </p:cNvGrpSpPr>
          <p:nvPr/>
        </p:nvGrpSpPr>
        <p:grpSpPr>
          <a:xfrm>
            <a:off x="11118805" y="1412878"/>
            <a:ext cx="534543" cy="534543"/>
            <a:chOff x="5006422" y="10181153"/>
            <a:chExt cx="659280" cy="659280"/>
          </a:xfrm>
        </p:grpSpPr>
        <p:sp>
          <p:nvSpPr>
            <p:cNvPr id="8" name="Rounded Rectangle 46">
              <a:extLst>
                <a:ext uri="{FF2B5EF4-FFF2-40B4-BE49-F238E27FC236}">
                  <a16:creationId xmlns:a16="http://schemas.microsoft.com/office/drawing/2014/main" id="{17DE6E49-BAE4-3F23-1AEF-234F496BEC78}"/>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Graphic 15">
              <a:hlinkClick r:id="rId8"/>
              <a:extLst>
                <a:ext uri="{FF2B5EF4-FFF2-40B4-BE49-F238E27FC236}">
                  <a16:creationId xmlns:a16="http://schemas.microsoft.com/office/drawing/2014/main" id="{7D18AA2A-199A-B4F3-9F99-AF88C0FD840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279" t="26853" r="22699" b="26853"/>
            <a:stretch/>
          </p:blipFill>
          <p:spPr>
            <a:xfrm>
              <a:off x="5112857" y="10308272"/>
              <a:ext cx="446412" cy="405040"/>
            </a:xfrm>
            <a:prstGeom prst="rect">
              <a:avLst/>
            </a:prstGeom>
          </p:spPr>
        </p:pic>
      </p:grpSp>
      <p:sp>
        <p:nvSpPr>
          <p:cNvPr id="37" name="Rectangle: Rounded Corners 6">
            <a:extLst>
              <a:ext uri="{FF2B5EF4-FFF2-40B4-BE49-F238E27FC236}">
                <a16:creationId xmlns:a16="http://schemas.microsoft.com/office/drawing/2014/main" id="{B729A112-EFA8-D8C8-7FDC-0EE549C64D94}"/>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FE92E9CF-94CC-0F6F-63EC-33D40850E385}"/>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Rewrite with Copilot.</a:t>
            </a:r>
          </a:p>
        </p:txBody>
      </p:sp>
      <p:sp>
        <p:nvSpPr>
          <p:cNvPr id="122" name="TextBox 121">
            <a:extLst>
              <a:ext uri="{FF2B5EF4-FFF2-40B4-BE49-F238E27FC236}">
                <a16:creationId xmlns:a16="http://schemas.microsoft.com/office/drawing/2014/main" id="{EFF53E5A-25BE-EB9A-5B4E-AF987EC55C0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Create the invitation</a:t>
            </a:r>
          </a:p>
        </p:txBody>
      </p:sp>
      <p:sp>
        <p:nvSpPr>
          <p:cNvPr id="124" name="Text Placeholder 2">
            <a:extLst>
              <a:ext uri="{FF2B5EF4-FFF2-40B4-BE49-F238E27FC236}">
                <a16:creationId xmlns:a16="http://schemas.microsoft.com/office/drawing/2014/main" id="{296EF9DC-2E44-BDC1-3872-BB4D3390B95C}"/>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a new email select Draft with Copilot</a:t>
            </a:r>
          </a:p>
        </p:txBody>
      </p:sp>
      <p:grpSp>
        <p:nvGrpSpPr>
          <p:cNvPr id="82" name="Group 81" descr="Microsoft Outlook logo">
            <a:extLst>
              <a:ext uri="{FF2B5EF4-FFF2-40B4-BE49-F238E27FC236}">
                <a16:creationId xmlns:a16="http://schemas.microsoft.com/office/drawing/2014/main" id="{EFB7271E-E662-EF87-AFC2-7FD775EC4A02}"/>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83" name="Rounded Rectangle 64">
              <a:extLst>
                <a:ext uri="{FF2B5EF4-FFF2-40B4-BE49-F238E27FC236}">
                  <a16:creationId xmlns:a16="http://schemas.microsoft.com/office/drawing/2014/main" id="{CF14AE8A-06E6-5C1B-0106-67BF412BD45F}"/>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E56FA0E7-D753-42B2-A5EF-06F00A6E0B5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984" t="22984" r="22984" b="22984"/>
            <a:stretch/>
          </p:blipFill>
          <p:spPr>
            <a:xfrm>
              <a:off x="11170786" y="7018079"/>
              <a:ext cx="373514" cy="373514"/>
            </a:xfrm>
            <a:prstGeom prst="rect">
              <a:avLst/>
            </a:prstGeom>
          </p:spPr>
        </p:pic>
      </p:grpSp>
      <p:sp>
        <p:nvSpPr>
          <p:cNvPr id="125" name="Rectangle: Rounded Corners 6">
            <a:extLst>
              <a:ext uri="{FF2B5EF4-FFF2-40B4-BE49-F238E27FC236}">
                <a16:creationId xmlns:a16="http://schemas.microsoft.com/office/drawing/2014/main" id="{E665800C-7A43-7864-4622-9F0A14433233}"/>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Title 1">
            <a:extLst>
              <a:ext uri="{FF2B5EF4-FFF2-40B4-BE49-F238E27FC236}">
                <a16:creationId xmlns:a16="http://schemas.microsoft.com/office/drawing/2014/main" id="{7CF886ED-613D-48E6-EF5C-46C4AF09FA98}"/>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Draft a detailed email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thanking all employees for attending the year-end review. Make the tone friendly and mention how excited we are to continue our progress in the new year.</a:t>
            </a:r>
          </a:p>
        </p:txBody>
      </p:sp>
      <p:sp>
        <p:nvSpPr>
          <p:cNvPr id="138" name="TextBox 137">
            <a:extLst>
              <a:ext uri="{FF2B5EF4-FFF2-40B4-BE49-F238E27FC236}">
                <a16:creationId xmlns:a16="http://schemas.microsoft.com/office/drawing/2014/main" id="{AC907283-9A58-A49D-97A7-D5BCEFFFDD2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Review last quarter’s speech</a:t>
            </a:r>
          </a:p>
        </p:txBody>
      </p:sp>
      <p:sp>
        <p:nvSpPr>
          <p:cNvPr id="143" name="Text Placeholder 2">
            <a:extLst>
              <a:ext uri="{FF2B5EF4-FFF2-40B4-BE49-F238E27FC236}">
                <a16:creationId xmlns:a16="http://schemas.microsoft.com/office/drawing/2014/main" id="{AE773380-3BF7-DD13-A418-AD8D39043958}"/>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From the meeting recap prompt Copilot in Team</a:t>
            </a:r>
          </a:p>
        </p:txBody>
      </p:sp>
      <p:grpSp>
        <p:nvGrpSpPr>
          <p:cNvPr id="79" name="Group 78" descr="Microsoft Teams Logo">
            <a:extLst>
              <a:ext uri="{FF2B5EF4-FFF2-40B4-BE49-F238E27FC236}">
                <a16:creationId xmlns:a16="http://schemas.microsoft.com/office/drawing/2014/main" id="{A300F785-60B3-0773-6C42-C8E016971811}"/>
              </a:ext>
              <a:ext uri="{C183D7F6-B498-43B3-948B-1728B52AA6E4}">
                <adec:decorative xmlns:adec="http://schemas.microsoft.com/office/drawing/2017/decorative" val="0"/>
              </a:ext>
            </a:extLst>
          </p:cNvPr>
          <p:cNvGrpSpPr>
            <a:grpSpLocks/>
          </p:cNvGrpSpPr>
          <p:nvPr/>
        </p:nvGrpSpPr>
        <p:grpSpPr>
          <a:xfrm>
            <a:off x="7372339" y="4028486"/>
            <a:ext cx="534544" cy="534544"/>
            <a:chOff x="3125234" y="13590476"/>
            <a:chExt cx="659280" cy="659280"/>
          </a:xfrm>
        </p:grpSpPr>
        <p:sp>
          <p:nvSpPr>
            <p:cNvPr id="80" name="Rounded Rectangle 56">
              <a:extLst>
                <a:ext uri="{FF2B5EF4-FFF2-40B4-BE49-F238E27FC236}">
                  <a16:creationId xmlns:a16="http://schemas.microsoft.com/office/drawing/2014/main" id="{BA43D2E7-2D1C-B0F7-152C-F141EB04318A}"/>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Graphic 80">
              <a:extLst>
                <a:ext uri="{FF2B5EF4-FFF2-40B4-BE49-F238E27FC236}">
                  <a16:creationId xmlns:a16="http://schemas.microsoft.com/office/drawing/2014/main" id="{4ECB7C98-0EED-EF3C-DA9E-8546E07036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35" name="Rectangle: Rounded Corners 6">
            <a:extLst>
              <a:ext uri="{FF2B5EF4-FFF2-40B4-BE49-F238E27FC236}">
                <a16:creationId xmlns:a16="http://schemas.microsoft.com/office/drawing/2014/main" id="{430D1BD6-AF1A-D022-65B8-A70EB0FA821C}"/>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32F9DAF-6D18-D2D8-30B3-A39B077BFE8B}"/>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Summarize the meeting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and list the key points. Tell me all of the revenue numbers that were presented</a:t>
            </a:r>
          </a:p>
        </p:txBody>
      </p:sp>
      <p:sp>
        <p:nvSpPr>
          <p:cNvPr id="159" name="TextBox 158">
            <a:extLst>
              <a:ext uri="{FF2B5EF4-FFF2-40B4-BE49-F238E27FC236}">
                <a16:creationId xmlns:a16="http://schemas.microsoft.com/office/drawing/2014/main" id="{E5648769-776F-F9F5-0857-88D00165E02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Segoe UI Semibold"/>
                <a:cs typeface="Segoe UI" pitchFamily="34" charset="0"/>
              </a:rPr>
              <a:t>Revise the presentation slides</a:t>
            </a:r>
          </a:p>
        </p:txBody>
      </p:sp>
      <p:sp>
        <p:nvSpPr>
          <p:cNvPr id="160" name="Text Placeholder 2">
            <a:extLst>
              <a:ext uri="{FF2B5EF4-FFF2-40B4-BE49-F238E27FC236}">
                <a16:creationId xmlns:a16="http://schemas.microsoft.com/office/drawing/2014/main" id="{ABB8E8AA-5A96-0BD5-CA4D-1B61D7EC2257}"/>
              </a:ext>
            </a:extLst>
          </p:cNvPr>
          <p:cNvSpPr txBox="1">
            <a:spLocks/>
          </p:cNvSpPr>
          <p:nvPr/>
        </p:nvSpPr>
        <p:spPr>
          <a:xfrm>
            <a:off x="8229191"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en-US" sz="1050" b="0" i="0" u="none" strike="noStrike" kern="1200" cap="none" spc="0" normalizeH="0" baseline="0" noProof="0">
                <a:ln w="3175">
                  <a:noFill/>
                </a:ln>
                <a:solidFill>
                  <a:prstClr val="black"/>
                </a:solidFill>
                <a:effectLst/>
                <a:uLnTx/>
                <a:uFillTx/>
                <a:latin typeface="Segoe UI"/>
                <a:ea typeface="+mn-ea"/>
                <a:cs typeface="Segoe UI" panose="020B0502040204020203" pitchFamily="34" charset="0"/>
              </a:rPr>
              <a:t>Within the presentation prompt Copilot</a:t>
            </a:r>
          </a:p>
        </p:txBody>
      </p:sp>
      <p:grpSp>
        <p:nvGrpSpPr>
          <p:cNvPr id="65" name="Group 64" descr="Microsoft PowerPoint Logo">
            <a:extLst>
              <a:ext uri="{FF2B5EF4-FFF2-40B4-BE49-F238E27FC236}">
                <a16:creationId xmlns:a16="http://schemas.microsoft.com/office/drawing/2014/main" id="{49C87A96-6C94-3395-7A61-EF05D8EEFF9B}"/>
              </a:ext>
            </a:extLst>
          </p:cNvPr>
          <p:cNvGrpSpPr>
            <a:grpSpLocks/>
          </p:cNvGrpSpPr>
          <p:nvPr/>
        </p:nvGrpSpPr>
        <p:grpSpPr>
          <a:xfrm>
            <a:off x="11118806" y="4026754"/>
            <a:ext cx="534543" cy="534543"/>
            <a:chOff x="587375" y="1790700"/>
            <a:chExt cx="1371600" cy="1371600"/>
          </a:xfrm>
        </p:grpSpPr>
        <p:sp>
          <p:nvSpPr>
            <p:cNvPr id="66" name="Rounded Rectangle 46">
              <a:extLst>
                <a:ext uri="{FF2B5EF4-FFF2-40B4-BE49-F238E27FC236}">
                  <a16:creationId xmlns:a16="http://schemas.microsoft.com/office/drawing/2014/main" id="{2244AD26-869C-002C-54C0-5FF59AF4D9E2}"/>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2" descr="Microsoft PowerPoint Logo - PNG and Vector - Logo Download">
              <a:hlinkClick r:id="rId13"/>
              <a:extLst>
                <a:ext uri="{FF2B5EF4-FFF2-40B4-BE49-F238E27FC236}">
                  <a16:creationId xmlns:a16="http://schemas.microsoft.com/office/drawing/2014/main" id="{87418575-6289-513F-47EF-577B43A9CD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Rectangle: Rounded Corners 6">
            <a:extLst>
              <a:ext uri="{FF2B5EF4-FFF2-40B4-BE49-F238E27FC236}">
                <a16:creationId xmlns:a16="http://schemas.microsoft.com/office/drawing/2014/main" id="{C7AAD86F-E507-A59B-9C6E-44F5D779C2A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3" name="Title 1">
            <a:extLst>
              <a:ext uri="{FF2B5EF4-FFF2-40B4-BE49-F238E27FC236}">
                <a16:creationId xmlns:a16="http://schemas.microsoft.com/office/drawing/2014/main" id="{0F558B47-63EF-BA69-6D3D-3F099793D07D}"/>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Add an image</a:t>
            </a:r>
            <a:r>
              <a:rPr kumimoji="0" lang="en-US" sz="1000" b="0" i="0" u="none" strike="noStrike" kern="1200" cap="none" spc="0" normalizeH="0" baseline="0" noProof="0">
                <a:ln w="3175">
                  <a:noFill/>
                </a:ln>
                <a:solidFill>
                  <a:prstClr val="black"/>
                </a:solidFill>
                <a:effectLst/>
                <a:uLnTx/>
                <a:uFillTx/>
                <a:latin typeface="Segoe UI" panose="020B0502040204020203" pitchFamily="34" charset="0"/>
                <a:ea typeface="+mn-ea"/>
                <a:cs typeface="Segoe UI" pitchFamily="34" charset="0"/>
              </a:rPr>
              <a:t> </a:t>
            </a: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of an inspiring landscape of a mountain to match the company motto – </a:t>
            </a:r>
            <a:b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br>
            <a:r>
              <a:rPr kumimoji="0" lang="en-US" sz="1000" b="0" i="0" u="none" strike="noStrike" kern="1200" cap="none" spc="0" normalizeH="0" baseline="0" noProof="0">
                <a:ln w="3175">
                  <a:noFill/>
                </a:ln>
                <a:solidFill>
                  <a:prstClr val="black"/>
                </a:solidFill>
                <a:effectLst/>
                <a:uLnTx/>
                <a:uFillTx/>
                <a:latin typeface="Segoe UI"/>
                <a:ea typeface="+mn-ea"/>
                <a:cs typeface="Segoe UI" pitchFamily="34" charset="0"/>
              </a:rPr>
              <a:t>“We overcome every obstacle”</a:t>
            </a:r>
          </a:p>
        </p:txBody>
      </p:sp>
    </p:spTree>
    <p:extLst>
      <p:ext uri="{BB962C8B-B14F-4D97-AF65-F5344CB8AC3E}">
        <p14:creationId xmlns:p14="http://schemas.microsoft.com/office/powerpoint/2010/main" val="4004606375"/>
      </p:ext>
    </p:extLst>
  </p:cSld>
  <p:clrMapOvr>
    <a:masterClrMapping/>
  </p:clrMapOvr>
  <p:transition>
    <p:fade/>
  </p:transition>
</p:sld>
</file>

<file path=ppt/theme/theme1.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3.xml><?xml version="1.0" encoding="utf-8"?>
<a:theme xmlns:a="http://schemas.openxmlformats.org/drawingml/2006/main" name="3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4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25E51840-26E3-AE40-82CB-D980997E7694}" vid="{8EC9F8B5-290A-A540-8AFB-B5FA6EE0697C}"/>
    </a:ext>
  </a:extLst>
</a:theme>
</file>

<file path=ppt/theme/theme6.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7.xml><?xml version="1.0" encoding="utf-8"?>
<a:theme xmlns:a="http://schemas.openxmlformats.org/drawingml/2006/main" name="6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293bf9-c36b-4820-8614-1173818622d2" xsi:nil="true"/>
    <lcf76f155ced4ddcb4097134ff3c332f xmlns="14f136f8-d6e3-432a-ae76-0cd9ae994d5c">
      <Terms xmlns="http://schemas.microsoft.com/office/infopath/2007/PartnerControls"/>
    </lcf76f155ced4ddcb4097134ff3c332f>
    <Revisado xmlns="14f136f8-d6e3-432a-ae76-0cd9ae994d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E86F58F15CF64E9ED39C9A6DA3E724" ma:contentTypeVersion="17" ma:contentTypeDescription="Create a new document." ma:contentTypeScope="" ma:versionID="80ffe3b5e75322de8cbb78a47969260a">
  <xsd:schema xmlns:xsd="http://www.w3.org/2001/XMLSchema" xmlns:xs="http://www.w3.org/2001/XMLSchema" xmlns:p="http://schemas.microsoft.com/office/2006/metadata/properties" xmlns:ns2="14f136f8-d6e3-432a-ae76-0cd9ae994d5c" xmlns:ns3="33293bf9-c36b-4820-8614-1173818622d2" targetNamespace="http://schemas.microsoft.com/office/2006/metadata/properties" ma:root="true" ma:fieldsID="67488784dc32b9e871d0e76b2dc7faf6" ns2:_="" ns3:_="">
    <xsd:import namespace="14f136f8-d6e3-432a-ae76-0cd9ae994d5c"/>
    <xsd:import namespace="33293bf9-c36b-4820-8614-1173818622d2"/>
    <xsd:element name="properties">
      <xsd:complexType>
        <xsd:sequence>
          <xsd:element name="documentManagement">
            <xsd:complexType>
              <xsd:all>
                <xsd:element ref="ns2:Revisado" minOccurs="0"/>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136f8-d6e3-432a-ae76-0cd9ae994d5c" elementFormDefault="qualified">
    <xsd:import namespace="http://schemas.microsoft.com/office/2006/documentManagement/types"/>
    <xsd:import namespace="http://schemas.microsoft.com/office/infopath/2007/PartnerControls"/>
    <xsd:element name="Revisado" ma:index="3" nillable="true" ma:displayName="Revisado" ma:format="Dropdown" ma:internalName="Revisado" ma:readOnly="false">
      <xsd:simpleType>
        <xsd:restriction base="dms:Choice">
          <xsd:enumeration value="No"/>
          <xsd:enumeration value="Si"/>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9763afe-5725-41ae-9925-6d40a1237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hidden="true" ma:internalName="MediaServiceOCR"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293bf9-c36b-4820-8614-1173818622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aa71f8c-c75b-475f-b5bb-f930b6eac745}" ma:internalName="TaxCatchAll" ma:readOnly="false" ma:showField="CatchAllData" ma:web="33293bf9-c36b-4820-8614-1173818622d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535532-3F6F-4BE8-B7D7-0C3C99B87893}">
  <ds:schemaRefs>
    <ds:schemaRef ds:uri="http://schemas.microsoft.com/sharepoint/v3/contenttype/forms"/>
  </ds:schemaRefs>
</ds:datastoreItem>
</file>

<file path=customXml/itemProps2.xml><?xml version="1.0" encoding="utf-8"?>
<ds:datastoreItem xmlns:ds="http://schemas.openxmlformats.org/officeDocument/2006/customXml" ds:itemID="{36D84C41-738F-4944-B167-794E1A04BD4E}">
  <ds:schemaRefs>
    <ds:schemaRef ds:uri="http://schemas.microsoft.com/office/infopath/2007/PartnerControls"/>
    <ds:schemaRef ds:uri="14f136f8-d6e3-432a-ae76-0cd9ae994d5c"/>
    <ds:schemaRef ds:uri="http://purl.org/dc/elements/1.1/"/>
    <ds:schemaRef ds:uri="http://schemas.microsoft.com/office/2006/metadata/properties"/>
    <ds:schemaRef ds:uri="33293bf9-c36b-4820-8614-1173818622d2"/>
    <ds:schemaRef ds:uri="http://schemas.microsoft.com/office/2006/documentManagement/types"/>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A1F61A1F-B5B0-4BAC-ACC2-942F7FCE19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136f8-d6e3-432a-ae76-0cd9ae994d5c"/>
    <ds:schemaRef ds:uri="33293bf9-c36b-4820-8614-1173818622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1144</TotalTime>
  <Words>12420</Words>
  <Application>Microsoft Office PowerPoint</Application>
  <PresentationFormat>Panorámica</PresentationFormat>
  <Paragraphs>1325</Paragraphs>
  <Slides>86</Slides>
  <Notes>83</Notes>
  <HiddenSlides>1</HiddenSlides>
  <MMClips>0</MMClips>
  <ScaleCrop>false</ScaleCrop>
  <HeadingPairs>
    <vt:vector size="4" baseType="variant">
      <vt:variant>
        <vt:lpstr>Tema</vt:lpstr>
      </vt:variant>
      <vt:variant>
        <vt:i4>8</vt:i4>
      </vt:variant>
      <vt:variant>
        <vt:lpstr>Títulos de diapositiva</vt:lpstr>
      </vt:variant>
      <vt:variant>
        <vt:i4>86</vt:i4>
      </vt:variant>
    </vt:vector>
  </HeadingPairs>
  <TitlesOfParts>
    <vt:vector size="94" baseType="lpstr">
      <vt:lpstr>3_White Template</vt:lpstr>
      <vt:lpstr>Microsoft 365 PPT Template - 2018</vt:lpstr>
      <vt:lpstr>3_White Template</vt:lpstr>
      <vt:lpstr>4_White Template</vt:lpstr>
      <vt:lpstr>Light 16x9</vt:lpstr>
      <vt:lpstr>3_White Template</vt:lpstr>
      <vt:lpstr>6_White template</vt:lpstr>
      <vt:lpstr>White Template</vt:lpstr>
      <vt:lpstr>Copilot for Microsoft 365 Persona and Scenario Mapping </vt:lpstr>
      <vt:lpstr>Copilot for Microsoft 365 Scenario Library Demos, use cases, instructions, and prompt guidance</vt:lpstr>
      <vt:lpstr>The Pace and Volume of Work have only increased</vt:lpstr>
      <vt:lpstr>Copilot brings AI to everyone. Support roles like…</vt:lpstr>
      <vt:lpstr>Click on the use case you’d like to review</vt:lpstr>
      <vt:lpstr>Copilot for Microsoft 365  AI for Executives</vt:lpstr>
      <vt:lpstr>Your Personal AI Assistant</vt:lpstr>
      <vt:lpstr>Prepare for a company-wide address</vt:lpstr>
      <vt:lpstr>Prepare for a company-wide address </vt:lpstr>
      <vt:lpstr>A day in the life of an Executive</vt:lpstr>
      <vt:lpstr>Copilot for Microsoft 365  AI for HR</vt:lpstr>
      <vt:lpstr>Banish your busywork</vt:lpstr>
      <vt:lpstr>Copilot for Microsoft 365 augmented hiring workflow</vt:lpstr>
      <vt:lpstr>Copilot for Microsoft 365 augmented hiring workflow </vt:lpstr>
      <vt:lpstr>A day in the life of an HR manager </vt:lpstr>
      <vt:lpstr>Copilot for Microsoft 365  AI for Operations</vt:lpstr>
      <vt:lpstr>Capture actions to keep operations running</vt:lpstr>
      <vt:lpstr>Solve a production issue with Copilot for Microsoft 365</vt:lpstr>
      <vt:lpstr>Solve a production issue with Copilot for Microsoft 365 </vt:lpstr>
      <vt:lpstr>A day in the life of an Operations manager</vt:lpstr>
      <vt:lpstr>Copilot for Microsoft 365  AI for Sales</vt:lpstr>
      <vt:lpstr>Give your sales team an AI assistant</vt:lpstr>
      <vt:lpstr>Deliver better sales presentations with an AI assistant</vt:lpstr>
      <vt:lpstr>Deliver better sales presentations with an AI assistant </vt:lpstr>
      <vt:lpstr>A day in the life of a Sales Lead</vt:lpstr>
      <vt:lpstr>Copilot for Microsoft 365  AI for Marketing</vt:lpstr>
      <vt:lpstr>No one needs to start from scratch</vt:lpstr>
      <vt:lpstr>Create a marketing pitch in record time</vt:lpstr>
      <vt:lpstr>Create a marketing pitch in record time </vt:lpstr>
      <vt:lpstr>A day in the life of a Marketing Manager</vt:lpstr>
      <vt:lpstr>Copilot for Microsoft 365  AI for Finance</vt:lpstr>
      <vt:lpstr>Streamline financial decisions</vt:lpstr>
      <vt:lpstr>Complete an acquisition with Copilot for Microsoft 365</vt:lpstr>
      <vt:lpstr>Complete an acquisition with Copilot for Microsoft 365 </vt:lpstr>
      <vt:lpstr>A day in the life of a Financial Analyst</vt:lpstr>
      <vt:lpstr>Copilot for Microsoft 365  AI for IT</vt:lpstr>
      <vt:lpstr>Capture actions to keep operations running </vt:lpstr>
      <vt:lpstr>Deploying a critical update with Copilot for Microsoft 365</vt:lpstr>
      <vt:lpstr>Deploying a critical update with Copilot for Microsoft 365 </vt:lpstr>
      <vt:lpstr>A day in the life of an IT administrator</vt:lpstr>
      <vt:lpstr>Copilot for Microsoft 365   Banks / Cooperatives </vt:lpstr>
      <vt:lpstr>Copilot in Word for Banking/Cooperatives </vt:lpstr>
      <vt:lpstr>Copilot in Excel for Banking / Cooperatives </vt:lpstr>
      <vt:lpstr>Copilot in PowerPoint for Banking / Cooperatives</vt:lpstr>
      <vt:lpstr>Copilot in Teams for Banking / Cooperatives</vt:lpstr>
      <vt:lpstr>Copilot in Outlook for Banking / Cooperatives</vt:lpstr>
      <vt:lpstr>Copilot for Microsoft 365  AI for Retail</vt:lpstr>
      <vt:lpstr>Copilot in Word for Retail</vt:lpstr>
      <vt:lpstr>Copilot in Excel for Retail</vt:lpstr>
      <vt:lpstr>Copilot in PowerPoint for Retail</vt:lpstr>
      <vt:lpstr>Copilot in Teams for Retail</vt:lpstr>
      <vt:lpstr>Copilot in Outlook for Retail</vt:lpstr>
      <vt:lpstr>Copilot for Microsoft 365  AI for Insurance </vt:lpstr>
      <vt:lpstr>Copilot in Word for Insurance </vt:lpstr>
      <vt:lpstr>Copilot in PowerPoint for Insurance</vt:lpstr>
      <vt:lpstr>Copilot in Excel for Insurance</vt:lpstr>
      <vt:lpstr>Copilot in Teams for Insurance</vt:lpstr>
      <vt:lpstr>Copilot in Outlook for Insurance</vt:lpstr>
      <vt:lpstr>Copilot for Microsoft 365 AI for Health</vt:lpstr>
      <vt:lpstr>Copilot in Word for Health</vt:lpstr>
      <vt:lpstr>Copilot in Excel for Health </vt:lpstr>
      <vt:lpstr>Copilot in PowerPoint for Health</vt:lpstr>
      <vt:lpstr>Copilot in Teams for Health</vt:lpstr>
      <vt:lpstr>Copilot in Outlook for Health</vt:lpstr>
      <vt:lpstr>Copilot for Microsoft 365 in Manufacturing</vt:lpstr>
      <vt:lpstr>Copilot in Word for Manufacturing</vt:lpstr>
      <vt:lpstr>Copilot in Excel for Manufacturing</vt:lpstr>
      <vt:lpstr>Copilot in PowerPoint for Manufacturing</vt:lpstr>
      <vt:lpstr>Copilot in Teams for Manufacturing</vt:lpstr>
      <vt:lpstr>Copilot in Outlook for Manufacturing</vt:lpstr>
      <vt:lpstr>See how the apps work – Click on the icon for a demo</vt:lpstr>
      <vt:lpstr>Learn how to prompt Copilot</vt:lpstr>
      <vt:lpstr>How to use: Copilot in PowerPoint Note the specific prompts shown may vary</vt:lpstr>
      <vt:lpstr>Find more PowerPoint prompts to try in Copilot Lab</vt:lpstr>
      <vt:lpstr>How to use: Copilot in Word in the document Note the specific prompts shown may vary</vt:lpstr>
      <vt:lpstr>How to use: Copilot in Word in the Copilot chat pane Note the specific prompts shown may vary</vt:lpstr>
      <vt:lpstr>Find more Word prompts to try in Copilot Lab</vt:lpstr>
      <vt:lpstr>How to use: Copilot in Teams for chat Note the specific prompts shown may vary</vt:lpstr>
      <vt:lpstr>How to use: Copilot in Teams during a meeting Note the specific prompts shown may vary</vt:lpstr>
      <vt:lpstr>How to use: Copilot in Teams after a meeting Note the specific prompts shown may vary</vt:lpstr>
      <vt:lpstr>Find more Teams prompts to try in Copilot Lab</vt:lpstr>
      <vt:lpstr>How to use: Copilot in Microsoft Copilot Note the specific prompts shown may vary</vt:lpstr>
      <vt:lpstr>Find more Microsoft Copilot prompts in Copilot Lab</vt:lpstr>
      <vt:lpstr>How to use: Copilot in Outlook Note the specific prompts shown may vary</vt:lpstr>
      <vt:lpstr>How to use: Copilot in Excel Note the specific prompts shown may vary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Rocha (SHE/HER)</dc:creator>
  <cp:lastModifiedBy>Alex Castellanos</cp:lastModifiedBy>
  <cp:revision>39</cp:revision>
  <dcterms:created xsi:type="dcterms:W3CDTF">2023-10-16T18:30:37Z</dcterms:created>
  <dcterms:modified xsi:type="dcterms:W3CDTF">2024-05-02T14:13:20Z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0x0101006FE86F58F15CF64E9ED39C9A6DA3E724</vt:lpwstr>
  </property>
  <property fmtid="{D5CDD505-2E9C-101B-9397-08002B2CF9AE}" pid="3" name="MediaServiceImageTags">
    <vt:lpwstr/>
  </property>
</Properties>
</file>