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2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328" r:id="rId4"/>
    <p:sldId id="329" r:id="rId5"/>
    <p:sldId id="327" r:id="rId6"/>
    <p:sldId id="291" r:id="rId7"/>
    <p:sldId id="299" r:id="rId8"/>
    <p:sldId id="290" r:id="rId9"/>
    <p:sldId id="277" r:id="rId10"/>
    <p:sldId id="316" r:id="rId11"/>
    <p:sldId id="263" r:id="rId12"/>
    <p:sldId id="260" r:id="rId13"/>
    <p:sldId id="261" r:id="rId14"/>
    <p:sldId id="267" r:id="rId15"/>
    <p:sldId id="265" r:id="rId16"/>
    <p:sldId id="276" r:id="rId17"/>
    <p:sldId id="293" r:id="rId18"/>
    <p:sldId id="278" r:id="rId19"/>
    <p:sldId id="311" r:id="rId20"/>
    <p:sldId id="312" r:id="rId21"/>
    <p:sldId id="289" r:id="rId22"/>
    <p:sldId id="310" r:id="rId23"/>
    <p:sldId id="317" r:id="rId24"/>
    <p:sldId id="264" r:id="rId25"/>
    <p:sldId id="270" r:id="rId26"/>
    <p:sldId id="292" r:id="rId27"/>
    <p:sldId id="284" r:id="rId28"/>
    <p:sldId id="296" r:id="rId29"/>
    <p:sldId id="298" r:id="rId30"/>
    <p:sldId id="297" r:id="rId31"/>
    <p:sldId id="283" r:id="rId32"/>
    <p:sldId id="325" r:id="rId33"/>
    <p:sldId id="282" r:id="rId34"/>
    <p:sldId id="294" r:id="rId35"/>
    <p:sldId id="300" r:id="rId36"/>
    <p:sldId id="313" r:id="rId37"/>
    <p:sldId id="324" r:id="rId38"/>
    <p:sldId id="302" r:id="rId39"/>
    <p:sldId id="307" r:id="rId40"/>
    <p:sldId id="315" r:id="rId41"/>
    <p:sldId id="314" r:id="rId42"/>
    <p:sldId id="306" r:id="rId43"/>
    <p:sldId id="301" r:id="rId44"/>
    <p:sldId id="305" r:id="rId45"/>
    <p:sldId id="295" r:id="rId46"/>
    <p:sldId id="288" r:id="rId47"/>
    <p:sldId id="321" r:id="rId48"/>
    <p:sldId id="330" r:id="rId49"/>
    <p:sldId id="326" r:id="rId50"/>
    <p:sldId id="309" r:id="rId51"/>
    <p:sldId id="331" r:id="rId52"/>
    <p:sldId id="332" r:id="rId53"/>
    <p:sldId id="319" r:id="rId54"/>
    <p:sldId id="304" r:id="rId55"/>
    <p:sldId id="32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42" autoAdjust="0"/>
    <p:restoredTop sz="86441" autoAdjust="0"/>
  </p:normalViewPr>
  <p:slideViewPr>
    <p:cSldViewPr>
      <p:cViewPr varScale="1">
        <p:scale>
          <a:sx n="78" d="100"/>
          <a:sy n="78" d="100"/>
        </p:scale>
        <p:origin x="-6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6" y="62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0056738704624577E-3"/>
          <c:y val="0"/>
          <c:w val="0.90004899371306968"/>
          <c:h val="0.937919291968858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0"/>
            <c:spPr>
              <a:solidFill>
                <a:schemeClr val="tx1"/>
              </a:solidFill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45</c:v>
                </c:pt>
                <c:pt idx="2">
                  <c:v>90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85</c:v>
                </c:pt>
                <c:pt idx="2">
                  <c:v>95</c:v>
                </c:pt>
              </c:numCache>
            </c:numRef>
          </c:yVal>
        </c:ser>
        <c:axId val="102898304"/>
        <c:axId val="102900864"/>
      </c:scatterChart>
      <c:valAx>
        <c:axId val="1028983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err="1" smtClean="0"/>
                  <a:t>Co$t</a:t>
                </a:r>
                <a:r>
                  <a:rPr lang="en-US" sz="2800" baseline="0" dirty="0" smtClean="0"/>
                  <a:t> &amp; </a:t>
                </a:r>
                <a:r>
                  <a:rPr lang="en-US" sz="2800" dirty="0" smtClean="0"/>
                  <a:t>Complexity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36694520997375357"/>
              <c:y val="0.89426057159521721"/>
            </c:manualLayout>
          </c:layout>
        </c:title>
        <c:numFmt formatCode="General" sourceLinked="1"/>
        <c:tickLblPos val="none"/>
        <c:crossAx val="102900864"/>
        <c:crosses val="autoZero"/>
        <c:crossBetween val="midCat"/>
      </c:valAx>
      <c:valAx>
        <c:axId val="102900864"/>
        <c:scaling>
          <c:orientation val="minMax"/>
          <c:max val="110"/>
          <c:min val="5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3000" dirty="0" smtClean="0"/>
                  <a:t>Energy Savings</a:t>
                </a:r>
                <a:endParaRPr lang="en-US" sz="3000" dirty="0"/>
              </a:p>
            </c:rich>
          </c:tx>
          <c:layout/>
        </c:title>
        <c:numFmt formatCode="General" sourceLinked="1"/>
        <c:tickLblPos val="none"/>
        <c:crossAx val="102898304"/>
        <c:crosses val="autoZero"/>
        <c:crossBetween val="midCat"/>
      </c:valAx>
    </c:plotArea>
    <c:plotVisOnly val="1"/>
  </c:chart>
  <c:spPr>
    <a:gradFill flip="none" rotWithShape="1">
      <a:gsLst>
        <a:gs pos="0">
          <a:srgbClr val="DDEBCF">
            <a:alpha val="25000"/>
          </a:srgbClr>
        </a:gs>
        <a:gs pos="50000">
          <a:srgbClr val="9CB86E"/>
        </a:gs>
        <a:gs pos="100000">
          <a:srgbClr val="156B13"/>
        </a:gs>
      </a:gsLst>
      <a:lin ang="16200000" scaled="1"/>
      <a:tileRect/>
    </a:gradFill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388562-3278-46A6-9C57-E3B341E0DAA5}" type="datetimeFigureOut">
              <a:rPr lang="en-US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1FBA33-634E-4554-A441-E2DDF1502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FBA33-634E-4554-A441-E2DDF15022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(OPTIONAL)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Not too bad, but we can improve this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56A12-A538-40CE-B0FC-A0BDA8840AA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B834F-830E-4A4E-948A-4D8201096D1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B834F-830E-4A4E-948A-4D8201096D1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B834F-830E-4A4E-948A-4D8201096D1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B834F-830E-4A4E-948A-4D8201096D1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B834F-830E-4A4E-948A-4D8201096D1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A1C1-CC47-4DC8-B8FA-2147C01009BB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51F0-03DD-45A1-B047-E6FEE942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BC51-2827-4F80-BCF7-CBFB872F7026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BB2F-1F8C-46E6-8DA3-A79EE1442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AA16E-63D1-4A54-BE2D-CF838289CC2D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AB11-ACDF-46F1-AF6E-35B6F64DB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5CBC-11F1-4CCD-BC07-57DCE3EB2940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CF54-22CD-47E9-8689-6D0FC91A5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76DB-4792-45E0-86C2-12ACAEFFAC94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943A-FBFF-4637-B04B-3CA7D367B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DAA1-7644-46EE-9833-7C07E54248CE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B4E1-CFEA-48B7-9291-32050619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0FAE-4F61-4C92-BE39-5480C8AE64E6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F66A-4368-47F9-95B0-D8BB75342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FE8A-F0BF-4267-97B0-0A7EE874155F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7910-94E9-4DF3-BFBF-ACFB51795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60BB-C1FD-4036-83F3-6EE4CA5EA083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1BDE-5D72-4294-8928-16F1BC0CE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25F1-BEF6-4D23-837B-1F0C099818AF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58FC-546E-46D3-B7D0-A64291625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0D75-2756-46D9-97D7-79E1AD8A1178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57BE-76E9-4BBB-B178-8D58515C7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2923C2-2E8F-4E09-8333-C81D19ABDF2C}" type="datetime1">
              <a:rPr lang="en-US" smtClean="0"/>
              <a:pPr>
                <a:defRPr/>
              </a:pPr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00CF5A-D925-4CC2-BE9D-2BBB4A3BD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.wmf"/><Relationship Id="rId4" Type="http://schemas.openxmlformats.org/officeDocument/2006/relationships/image" Target="../media/image2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152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b="1" dirty="0" smtClean="0">
                <a:solidFill>
                  <a:schemeClr val="accent3"/>
                </a:solidFill>
                <a:ea typeface="+mj-ea"/>
                <a:cs typeface="+mj-cs"/>
              </a:rPr>
              <a:t>Sleepless in Seattle No Longer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8001000" cy="2209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Joshua Reich*, Michel Goraczko,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Aman Kansal, and Jitu Padhye</a:t>
            </a:r>
            <a:br>
              <a:rPr lang="en-US" b="1" dirty="0" smtClean="0">
                <a:ea typeface="+mn-ea"/>
                <a:cs typeface="+mn-cs"/>
              </a:rPr>
            </a:br>
            <a:endParaRPr lang="en-US" b="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Columbia University*, Microsoft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251F0-03DD-45A1-B047-E6FEE9429C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advTm="209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Reaction Policy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When machine sleeps, sleep proxy takes over, examines traffic, following a </a:t>
            </a:r>
            <a:r>
              <a:rPr lang="en-US" b="1" i="1" dirty="0" smtClean="0"/>
              <a:t>Reaction Policy</a:t>
            </a:r>
            <a:endParaRPr lang="en-US" dirty="0" smtClean="0"/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</a:rPr>
              <a:t>Respond</a:t>
            </a:r>
            <a:r>
              <a:rPr lang="en-US" dirty="0" smtClean="0"/>
              <a:t> (e.g., ARP)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</a:rPr>
              <a:t>Wake</a:t>
            </a:r>
            <a:r>
              <a:rPr lang="en-US" dirty="0" smtClean="0"/>
              <a:t> the sleep machine (e.g., remote login)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</a:rPr>
              <a:t>Ignore</a:t>
            </a:r>
            <a:r>
              <a:rPr lang="en-US" dirty="0" smtClean="0"/>
              <a:t> (e.g., ICMP)	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Reaction Policy choices determine</a:t>
            </a:r>
          </a:p>
          <a:p>
            <a:pPr lvl="1" eaLnBrk="1" hangingPunct="1"/>
            <a:r>
              <a:rPr lang="en-US" dirty="0" smtClean="0"/>
              <a:t>Amount of potential sleep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actually saved</a:t>
            </a:r>
          </a:p>
          <a:p>
            <a:pPr lvl="1" eaLnBrk="1" hangingPunct="1"/>
            <a:r>
              <a:rPr lang="en-US" b="1" dirty="0" err="1" smtClean="0">
                <a:solidFill>
                  <a:srgbClr val="FF0000"/>
                </a:solidFill>
              </a:rPr>
              <a:t>Co$t</a:t>
            </a:r>
            <a:r>
              <a:rPr lang="en-US" b="1" dirty="0" smtClean="0">
                <a:solidFill>
                  <a:srgbClr val="FF0000"/>
                </a:solidFill>
              </a:rPr>
              <a:t> and complexity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sleep-</a:t>
            </a:r>
            <a:r>
              <a:rPr lang="en-US" dirty="0" err="1" smtClean="0"/>
              <a:t>proxying</a:t>
            </a:r>
            <a:r>
              <a:rPr lang="en-US" dirty="0" smtClean="0"/>
              <a:t> system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9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a Network Sleep Proxy Works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5784C-3F57-4345-B7C3-03A5438CE52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3429000"/>
            <a:ext cx="5181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409700" y="2781300"/>
            <a:ext cx="1295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Cloud"/>
          <p:cNvSpPr>
            <a:spLocks noChangeAspect="1" noEditPoints="1" noChangeArrowheads="1"/>
          </p:cNvSpPr>
          <p:nvPr/>
        </p:nvSpPr>
        <p:spPr bwMode="auto">
          <a:xfrm>
            <a:off x="4114800" y="1447800"/>
            <a:ext cx="1905000" cy="1276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WAN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057400" y="2133600"/>
            <a:ext cx="2057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5" descr="C:\Users\padhye\AppData\Local\Microsoft\Windows\Temporary Internet Files\Content.IE5\YGV0LOM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916488"/>
            <a:ext cx="9032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52400" y="4191000"/>
            <a:ext cx="152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4"/>
          <p:cNvSpPr txBox="1">
            <a:spLocks noChangeArrowheads="1"/>
          </p:cNvSpPr>
          <p:nvPr/>
        </p:nvSpPr>
        <p:spPr bwMode="auto">
          <a:xfrm>
            <a:off x="304800" y="6248400"/>
            <a:ext cx="1414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Sleep Proxy</a:t>
            </a:r>
          </a:p>
        </p:txBody>
      </p:sp>
      <p:pic>
        <p:nvPicPr>
          <p:cNvPr id="20490" name="Picture 7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675" y="4572000"/>
            <a:ext cx="13858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5400000">
            <a:off x="4381500" y="3924300"/>
            <a:ext cx="990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447800"/>
            <a:ext cx="104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flipV="1">
            <a:off x="6018213" y="2057400"/>
            <a:ext cx="1830387" cy="285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58000" y="2590800"/>
            <a:ext cx="2057400" cy="404813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ea typeface="+mn-ea"/>
                <a:cs typeface="+mn-cs"/>
              </a:rPr>
              <a:t>Remote 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2595563"/>
            <a:ext cx="2057400" cy="404812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ea typeface="+mn-ea"/>
                <a:cs typeface="+mn-cs"/>
              </a:rPr>
              <a:t>Work Payload</a:t>
            </a:r>
          </a:p>
        </p:txBody>
      </p:sp>
      <p:pic>
        <p:nvPicPr>
          <p:cNvPr id="2050" name="Picture 2" descr="C:\Users\a-joreic\AppData\Local\Microsoft\Windows\Temporary Internet Files\Content.IE5\RGVLT553\MC90025112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357688"/>
            <a:ext cx="11620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padhye\AppData\Local\Microsoft\Windows\Temporary Internet Files\Content.IE5\ZD39CNX1\MCj043004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3838" y="4214813"/>
            <a:ext cx="1895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Picture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4143375"/>
            <a:ext cx="156051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TextBox 24"/>
          <p:cNvSpPr txBox="1">
            <a:spLocks noChangeArrowheads="1"/>
          </p:cNvSpPr>
          <p:nvPr/>
        </p:nvSpPr>
        <p:spPr bwMode="auto">
          <a:xfrm>
            <a:off x="4073525" y="5715000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Client Machine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215188" y="2457450"/>
            <a:ext cx="1557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Remote User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876800" y="6019800"/>
            <a:ext cx="2476500" cy="3921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72" charset="0"/>
              </a:rPr>
              <a:t>Remote Login Response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680075" y="5715000"/>
            <a:ext cx="1944688" cy="3921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72" charset="0"/>
              </a:rPr>
              <a:t>Send Traffic to Me</a:t>
            </a:r>
            <a:endParaRPr lang="en-US" sz="1800">
              <a:latin typeface="Calibri" pitchFamily="-7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638800" y="4419600"/>
            <a:ext cx="2362200" cy="3921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72" charset="0"/>
              </a:rPr>
              <a:t>Sleep notification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27200" y="4191000"/>
            <a:ext cx="1152525" cy="3921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72" charset="0"/>
              </a:rPr>
              <a:t>Wake Up!</a:t>
            </a:r>
            <a:endParaRPr lang="en-US" sz="1800">
              <a:latin typeface="Calibri" pitchFamily="-72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00200" y="5257800"/>
            <a:ext cx="2362200" cy="3921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72" charset="0"/>
              </a:rPr>
              <a:t>Send Traffic To Me</a:t>
            </a:r>
          </a:p>
        </p:txBody>
      </p:sp>
    </p:spTree>
  </p:cSld>
  <p:clrMapOvr>
    <a:masterClrMapping/>
  </p:clrMapOvr>
  <p:transition advTm="32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5495E-6 L -0.62083 0.0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771 -0.10199 C -0.10747 -0.16582 -0.14723 -0.22965 -0.15486 -0.29048 C -0.1625 -0.3513 -0.12014 -0.43733 -0.1132 -0.46693 " pathEditMode="relative" rAng="0" ptsTypes="aaA">
                                      <p:cBhvr>
                                        <p:cTn id="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02 -0.00878 -0.02587 -0.01364 -0.04028 -0.01549 C -0.05399 -0.02289 -0.06424 -0.0259 -0.07917 -0.02775 C -0.10347 -0.02636 -0.12639 -0.02382 -0.1507 -0.02243 C -0.16111 -0.02104 -0.17136 -0.01919 -0.18177 -0.01734 C -0.19236 -0.0185 -0.20243 -0.02058 -0.21302 -0.02243 C -0.22083 -0.0296 -0.21215 -0.02266 -0.22465 -0.02775 C -0.22778 -0.02914 -0.23056 -0.03145 -0.23368 -0.03284 C -0.25833 -0.03145 -0.28108 -0.03237 -0.30521 -0.03816 C -0.35139 -0.03631 -0.39688 -0.02983 -0.44288 -0.02775 C -0.48594 -0.02867 -0.52656 -0.0296 -0.56875 -0.02428 C -0.58125 -0.0185 -0.55816 -0.02867 -0.58438 -0.02081 C -0.58629 -0.02035 -0.58767 -0.01803 -0.58958 -0.01734 C -0.59636 -0.01503 -0.60347 -0.01457 -0.61042 -0.01202 C -0.61979 -0.00347 -0.64219 0.00024 -0.6533 0.00185 C -0.66302 0.00602 -0.67413 0.00694 -0.68438 0.00856 C -0.69948 0.0155 -0.69809 0.03261 -0.70382 0.04834 C -0.7066 0.05574 -0.70955 0.06407 -0.71302 0.071 C -0.71476 0.07817 -0.71771 0.08534 -0.72083 0.09159 C -0.72309 0.1013 -0.72813 0.11425 -0.73247 0.12281 C -0.73559 0.13645 -0.73681 0.15125 -0.74028 0.16444 C -0.74271 0.18548 -0.74392 0.20768 -0.74809 0.22826 C -0.74913 0.24353 -0.75087 0.2581 -0.75191 0.27336 C -0.75156 0.27961 -0.74983 0.31522 -0.74931 0.3217 C -0.74844 0.33072 -0.7467 0.33627 -0.7467 0.34598 " pathEditMode="relative" ptsTypes="ffffffffffffffffffffffffA">
                                      <p:cBhvr>
                                        <p:cTn id="4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-0.01365 0.01024 -0.02405 0.01701 -0.03446 C 0.02014 -0.03932 0.025 -0.04787 0.02864 -0.05181 C 0.03854 -0.06268 0.05659 -0.0673 0.06892 -0.06915 C 0.08142 -0.07355 0.09496 -0.07563 0.10781 -0.07771 C 0.12604 -0.08603 0.14618 -0.08673 0.16493 -0.09158 C 0.18802 -0.09066 0.20746 -0.08858 0.22986 -0.0865 C 0.24635 -0.08187 0.26215 -0.0821 0.27934 -0.08118 C 0.28489 -0.07886 0.29062 -0.0784 0.29618 -0.07609 C 0.29739 -0.07493 0.29896 -0.07424 0.3 -0.07262 C 0.30087 -0.07123 0.30034 -0.06869 0.30139 -0.06753 C 0.30364 -0.06453 0.3092 -0.06059 0.3092 -0.06059 C 0.31337 -0.05227 0.32048 -0.04811 0.32604 -0.0414 C 0.33628 -0.02914 0.34479 -0.01434 0.3559 -0.00347 C 0.3625 0.00994 0.35416 -0.00555 0.36232 0.00532 C 0.36632 0.01064 0.3717 0.02127 0.37413 0.02775 C 0.37691 0.03492 0.38003 0.04255 0.38194 0.05018 C 0.38403 0.05828 0.38472 0.06568 0.38837 0.07262 C 0.39114 0.08811 0.39618 0.10546 0.39618 0.12118 " pathEditMode="relative" ptsTypes="ffffffffffffffffffA">
                                      <p:cBhvr>
                                        <p:cTn id="5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19 -0.01112 C -0.12726 -0.01459 -0.13785 -0.01621 -0.14826 -0.01806 C -0.15608 -0.02477 -0.16701 -0.02547 -0.1743 -0.03357 C -0.17986 -0.03982 -0.1816 -0.04792 -0.18472 -0.05625 C -0.18559 -0.06829 -0.1868 -0.07894 -0.18854 -0.09075 C -0.18715 -0.15811 -0.17986 -0.22408 -0.17691 -0.29144 C -0.1776 -0.3125 -0.17604 -0.34514 -0.18073 -0.36598 C -0.18177 -0.37662 -0.18142 -0.38612 -0.18594 -0.39514 C -0.18906 -0.41042 -0.19549 -0.42269 -0.20278 -0.43496 C -0.21528 -0.45625 -0.22101 -0.46621 -0.24184 -0.4713 C -0.25903 -0.48056 -0.26441 -0.48426 -0.28333 -0.48681 C -0.30399 -0.48519 -0.32396 -0.48149 -0.34444 -0.47825 C -0.35937 -0.472 -0.37552 -0.46968 -0.39115 -0.46783 C -0.39774 -0.46575 -0.40382 -0.46389 -0.41059 -0.46274 C -0.41823 -0.45926 -0.42604 -0.45718 -0.43403 -0.45579 C -0.44149 -0.45209 -0.44965 -0.45162 -0.45746 -0.45047 C -0.4717 -0.45209 -0.47292 -0.44931 -0.47951 -0.46274 C -0.48177 -0.47246 -0.48281 -0.48241 -0.48472 -0.49213 C -0.48333 -0.53125 -0.48333 -0.51737 -0.48333 -0.53357 " pathEditMode="relative" rAng="0" ptsTypes="ffffffffffffffffffA">
                                      <p:cBhvr>
                                        <p:cTn id="6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86 -0.00671 -0.00972 -0.01064 -0.01562 -0.01573 C -0.01961 -0.01874 -0.02725 -0.02591 -0.02725 -0.02591 C -0.03472 -0.04001 -0.03107 -0.03446 -0.03767 -0.04325 C -0.04027 -0.05181 -0.04201 -0.06036 -0.04409 -0.06915 C -0.04322 -0.09529 -0.04375 -0.11957 -0.03246 -0.14177 C -0.03003 -0.1568 -0.02552 -0.17184 -0.02204 -0.18687 C -0.021 -0.20028 -0.01979 -0.21346 -0.01822 -0.22665 C -0.02031 -0.26203 -0.02517 -0.2958 -0.02986 -0.33049 C -0.03142 -0.34251 -0.03177 -0.35731 -0.04027 -0.36494 C -0.04774 -0.37165 -0.07465 -0.37003 -0.07656 -0.37026 C -0.09566 -0.37419 -0.11562 -0.37628 -0.13506 -0.37882 C -0.14322 -0.38229 -0.14913 -0.38275 -0.15833 -0.38391 C -0.16753 -0.38807 -0.17725 -0.38807 -0.18697 -0.38923 C -0.19739 -0.39246 -0.20798 -0.39385 -0.21822 -0.39778 C -0.22881 -0.40195 -0.21475 -0.39686 -0.22586 -0.4031 C -0.23107 -0.40588 -0.24114 -0.41004 -0.2467 -0.41166 C -0.25052 -0.41513 -0.25399 -0.41675 -0.25833 -0.4186 C -0.26232 -0.42207 -0.26614 -0.42369 -0.27013 -0.42715 C -0.275 -0.43687 -0.27552 -0.44866 -0.28055 -0.45838 C -0.28524 -0.48474 -0.28072 -0.51296 -0.27916 -0.53978 C -0.27847 -0.55135 -0.27847 -0.55574 -0.27656 -0.56568 C -0.27621 -0.5673 -0.27638 -0.56985 -0.27534 -0.57077 C -0.27343 -0.57239 -0.271 -0.57193 -0.26875 -0.57262 C -0.25555 -0.56892 -0.24548 -0.56846 -0.23107 -0.5673 C -0.19687 -0.55273 -0.14375 -0.5643 -0.10642 -0.5673 C -0.07291 -0.57332 -0.03888 -0.5747 -0.0052 -0.57956 C 0.00434 -0.58349 -0.0059 -0.57956 0.01303 -0.58303 C 0.03959 -0.58765 0.06546 -0.59066 0.09219 -0.59344 C 0.11875 -0.59991 0.14705 -0.5939 0.17414 -0.59159 C 0.20122 -0.58002 0.17275 -0.59159 0.2507 -0.58812 C 0.26459 -0.58742 0.28091 -0.58395 0.2948 -0.58303 C 0.31216 -0.57887 0.32952 -0.58465 0.34688 -0.58465 " pathEditMode="relative" ptsTypes="ffffffffffffffffffffffffffffffffA">
                                      <p:cBhvr>
                                        <p:cTn id="7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500"/>
                            </p:stCondLst>
                            <p:childTnLst>
                              <p:par>
                                <p:cTn id="8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7 C -0.025 -0.00046 -0.05017 0.00116 -0.075 -0.00208 C -0.08299 -0.00324 -0.09028 -0.00949 -0.09809 -0.01226 C -0.11215 -0.01713 -0.12639 -0.02037 -0.14045 -0.025 C -0.14826 -0.03217 -0.15642 -0.03495 -0.16545 -0.03796 C -0.17517 -0.04652 -0.19045 -0.05115 -0.20191 -0.05324 C -0.23351 -0.06713 -0.19896 -0.05347 -0.26927 -0.06111 C -0.28247 -0.0625 -0.29497 -0.07037 -0.30781 -0.07384 C -0.34497 -0.07291 -0.38212 -0.07291 -0.41927 -0.07129 C -0.42708 -0.07106 -0.46007 -0.0574 -0.46736 -0.05578 C -0.47934 -0.04953 -0.49167 -0.04838 -0.50382 -0.04305 C -0.50521 -0.04051 -0.50608 -0.0375 -0.50781 -0.03541 C -0.50937 -0.03333 -0.51198 -0.03263 -0.51354 -0.03032 C -0.51719 -0.02476 -0.52309 -0.01226 -0.52309 -0.01203 C -0.52378 -0.00879 -0.52413 -0.00532 -0.525 -0.00208 C -0.52691 0.00579 -0.5309 0.02107 -0.5309 0.0213 C -0.53247 0.03797 -0.53872 0.09514 -0.5309 0.09792 C -0.47639 0.11737 -0.36163 0.10301 -0.36163 0.10324 C -0.34948 0.11135 -0.33993 0.1257 -0.32691 0.13125 C -0.32378 0.13565 -0.32049 0.13982 -0.31736 0.14422 C -0.3158 0.1463 -0.31528 0.15 -0.31354 0.15186 C -0.31128 0.15417 -0.30851 0.15533 -0.3059 0.15695 C -0.3033 0.16204 -0.29948 0.16644 -0.29809 0.17223 C -0.2974 0.17477 -0.29757 0.17801 -0.29618 0.1801 C -0.2941 0.18334 -0.29115 0.18519 -0.28854 0.18774 C -0.2875 0.19213 -0.2849 0.20672 -0.2809 0.21088 C -0.27448 0.21783 -0.275 0.20949 -0.275 0.21598 L -0.26927 0.24167 " pathEditMode="relative" rAng="0" ptsTypes="ffffffffffffffffffffffffffAA">
                                      <p:cBhvr>
                                        <p:cTn id="8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22" grpId="0" animBg="1"/>
      <p:bldP spid="22" grpId="3" animBg="1"/>
      <p:bldP spid="22" grpId="4" animBg="1"/>
      <p:bldP spid="31" grpId="0"/>
      <p:bldP spid="43" grpId="0" animBg="1"/>
      <p:bldP spid="43" grpId="1" animBg="1"/>
      <p:bldP spid="43" grpId="2" animBg="1"/>
      <p:bldP spid="40" grpId="0" animBg="1"/>
      <p:bldP spid="40" grpId="1" animBg="1"/>
      <p:bldP spid="40" grpId="2" animBg="1"/>
      <p:bldP spid="32" grpId="0" animBg="1"/>
      <p:bldP spid="32" grpId="1" animBg="1"/>
      <p:bldP spid="32" grpId="2" animBg="1"/>
      <p:bldP spid="39" grpId="0" animBg="1"/>
      <p:bldP spid="39" grpId="1" animBg="1"/>
      <p:bldP spid="39" grpId="2" animBg="1"/>
      <p:bldP spid="34" grpId="0" animBg="1"/>
      <p:bldP spid="34" grpId="1" animBg="1"/>
      <p:bldP spid="3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>
                <a:ea typeface="+mj-ea"/>
                <a:cs typeface="+mj-cs"/>
              </a:rPr>
              <a:t>Sleep Proxy Economics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The Type of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Green</a:t>
            </a:r>
            <a:r>
              <a:rPr lang="en-US" sz="3600" dirty="0" smtClean="0">
                <a:solidFill>
                  <a:srgbClr val="00B050"/>
                </a:solidFill>
                <a:ea typeface="+mj-ea"/>
                <a:cs typeface="+mj-cs"/>
              </a:rPr>
              <a:t> </a:t>
            </a:r>
            <a:r>
              <a:rPr lang="en-US" sz="3600" dirty="0" err="1" smtClean="0">
                <a:ea typeface="+mj-ea"/>
                <a:cs typeface="+mj-cs"/>
              </a:rPr>
              <a:t>Companie</a:t>
            </a:r>
            <a:r>
              <a:rPr lang="en-US" sz="3600" dirty="0" smtClean="0">
                <a:ea typeface="+mj-ea"/>
                <a:cs typeface="+mj-cs"/>
              </a:rPr>
              <a:t>$ Really Care About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Single machine savings: only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$60-$70 </a:t>
            </a:r>
            <a:r>
              <a:rPr lang="en-US" b="1" dirty="0" smtClean="0"/>
              <a:t>per year</a:t>
            </a:r>
            <a:r>
              <a:rPr lang="en-US" dirty="0" smtClean="0"/>
              <a:t>              (though rising)</a:t>
            </a:r>
          </a:p>
          <a:p>
            <a:pPr eaLnBrk="1" hangingPunct="1"/>
            <a:r>
              <a:rPr lang="en-US" dirty="0" smtClean="0"/>
              <a:t>Now multiply by 40M enterprise desktops      =&gt;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$1-3 Billion</a:t>
            </a:r>
            <a:r>
              <a:rPr lang="en-US" b="1" dirty="0" smtClean="0"/>
              <a:t>*</a:t>
            </a:r>
            <a:r>
              <a:rPr lang="en-US" dirty="0" smtClean="0"/>
              <a:t> yearly savings, just in USA.</a:t>
            </a:r>
          </a:p>
          <a:p>
            <a:pPr eaLnBrk="1" hangingPunct="1"/>
            <a:r>
              <a:rPr lang="en-US" dirty="0" smtClean="0"/>
              <a:t>But for a single company – a couple of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100,000</a:t>
            </a:r>
            <a:r>
              <a:rPr lang="en-US" dirty="0" smtClean="0"/>
              <a:t> to a couple of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million $’s </a:t>
            </a:r>
            <a:r>
              <a:rPr lang="en-US" dirty="0" smtClean="0"/>
              <a:t>per year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76310" y="5791200"/>
            <a:ext cx="701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 pitchFamily="-72" charset="0"/>
              </a:rPr>
              <a:t>*In line w/ </a:t>
            </a:r>
            <a:r>
              <a:rPr lang="en-US" sz="1200" dirty="0" err="1" smtClean="0">
                <a:latin typeface="Calibri" pitchFamily="-72" charset="0"/>
              </a:rPr>
              <a:t>Nordman</a:t>
            </a:r>
            <a:r>
              <a:rPr lang="en-US" sz="1200" dirty="0" smtClean="0">
                <a:latin typeface="Calibri" pitchFamily="-72" charset="0"/>
              </a:rPr>
              <a:t> report’s $0.8 – 2.7 Billion estimated savings.</a:t>
            </a:r>
            <a:endParaRPr lang="en-US" sz="1200" dirty="0">
              <a:latin typeface="Calibri" pitchFamily="-7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advTm="3787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Bottom Line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Savings</a:t>
            </a:r>
          </a:p>
          <a:p>
            <a:pPr lvl="1" eaLnBrk="1" hangingPunct="1"/>
            <a:r>
              <a:rPr lang="en-US" dirty="0" smtClean="0"/>
              <a:t>Very substantial in</a:t>
            </a:r>
            <a:r>
              <a:rPr lang="en-US" b="1" dirty="0" smtClean="0"/>
              <a:t> aggregate</a:t>
            </a:r>
          </a:p>
          <a:p>
            <a:pPr lvl="1" eaLnBrk="1" hangingPunct="1"/>
            <a:r>
              <a:rPr lang="en-US" dirty="0" smtClean="0"/>
              <a:t>Relatively small for </a:t>
            </a:r>
            <a:r>
              <a:rPr lang="en-US" b="1" dirty="0" smtClean="0"/>
              <a:t>individual </a:t>
            </a:r>
            <a:r>
              <a:rPr lang="en-US" dirty="0" smtClean="0"/>
              <a:t>companies.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=&gt;</a:t>
            </a:r>
            <a:r>
              <a:rPr lang="en-US" dirty="0" smtClean="0"/>
              <a:t> Sleep-</a:t>
            </a:r>
            <a:r>
              <a:rPr lang="en-US" dirty="0" err="1" smtClean="0"/>
              <a:t>proxying</a:t>
            </a:r>
            <a:r>
              <a:rPr lang="en-US" dirty="0" smtClean="0"/>
              <a:t> systems need to be </a:t>
            </a:r>
            <a:r>
              <a:rPr lang="en-US" b="1" dirty="0" smtClean="0"/>
              <a:t>cheap</a:t>
            </a:r>
          </a:p>
          <a:p>
            <a:pPr lvl="1" eaLnBrk="1" hangingPunct="1"/>
            <a:r>
              <a:rPr lang="en-US" dirty="0" smtClean="0"/>
              <a:t>Low </a:t>
            </a:r>
            <a:r>
              <a:rPr lang="en-US" b="1" dirty="0" smtClean="0"/>
              <a:t>hardware</a:t>
            </a:r>
            <a:r>
              <a:rPr lang="en-US" dirty="0" smtClean="0"/>
              <a:t> cost</a:t>
            </a:r>
          </a:p>
          <a:p>
            <a:pPr lvl="1" eaLnBrk="1" hangingPunct="1"/>
            <a:r>
              <a:rPr lang="en-US" dirty="0" smtClean="0"/>
              <a:t>Good </a:t>
            </a:r>
            <a:r>
              <a:rPr lang="en-US" b="1" i="1" dirty="0" smtClean="0"/>
              <a:t>consolidation ratio</a:t>
            </a:r>
            <a:r>
              <a:rPr lang="en-US" i="1" dirty="0" smtClean="0"/>
              <a:t>                                           </a:t>
            </a:r>
            <a:r>
              <a:rPr lang="en-US" dirty="0" smtClean="0"/>
              <a:t>(#sleep proxies : #desktops)</a:t>
            </a:r>
          </a:p>
          <a:p>
            <a:pPr lvl="1" eaLnBrk="1" hangingPunct="1"/>
            <a:r>
              <a:rPr lang="en-US" dirty="0" smtClean="0"/>
              <a:t>Low </a:t>
            </a:r>
            <a:r>
              <a:rPr lang="en-US" b="1" dirty="0" smtClean="0"/>
              <a:t>admin / setup </a:t>
            </a:r>
            <a:r>
              <a:rPr lang="en-US" dirty="0" smtClean="0"/>
              <a:t>cost</a:t>
            </a:r>
          </a:p>
          <a:p>
            <a:pPr eaLnBrk="1" hangingPunct="1">
              <a:buFont typeface="Arial" pitchFamily="-72" charset="0"/>
              <a:buNone/>
            </a:pP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3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bu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7219" y="142852"/>
            <a:ext cx="1095375" cy="1447800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Sleep-</a:t>
            </a:r>
            <a:r>
              <a:rPr lang="en-US" dirty="0" err="1" smtClean="0"/>
              <a:t>Proxying</a:t>
            </a:r>
            <a:r>
              <a:rPr lang="en-US" dirty="0" smtClean="0"/>
              <a:t> </a:t>
            </a:r>
            <a:r>
              <a:rPr lang="en-US" b="1" dirty="0" smtClean="0"/>
              <a:t>Isn’t a New Idea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First suggested </a:t>
            </a:r>
            <a:r>
              <a:rPr lang="en-US" b="1" dirty="0" smtClean="0"/>
              <a:t>over a decade ago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Christensen &amp; </a:t>
            </a:r>
            <a:r>
              <a:rPr lang="en-US" dirty="0" err="1" smtClean="0"/>
              <a:t>Gulledge</a:t>
            </a:r>
            <a:r>
              <a:rPr lang="en-US" dirty="0" smtClean="0"/>
              <a:t>, 1998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Taken up again </a:t>
            </a:r>
            <a:r>
              <a:rPr lang="en-US" b="1" dirty="0" smtClean="0"/>
              <a:t>recently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err="1" smtClean="0"/>
              <a:t>Allman</a:t>
            </a:r>
            <a:r>
              <a:rPr lang="en-US" i="1" dirty="0" smtClean="0"/>
              <a:t>, et al.,</a:t>
            </a:r>
            <a:r>
              <a:rPr lang="en-US" dirty="0" smtClean="0"/>
              <a:t> </a:t>
            </a:r>
            <a:r>
              <a:rPr lang="en-US" dirty="0" err="1" smtClean="0"/>
              <a:t>Hotnets</a:t>
            </a:r>
            <a:r>
              <a:rPr lang="en-US" dirty="0" smtClean="0"/>
              <a:t>, 2007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Agarwal, et al.</a:t>
            </a:r>
            <a:r>
              <a:rPr lang="en-US" dirty="0" smtClean="0"/>
              <a:t>, NSDI, 2009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err="1" smtClean="0"/>
              <a:t>Nedevschi</a:t>
            </a:r>
            <a:r>
              <a:rPr lang="en-US" i="1" dirty="0" smtClean="0"/>
              <a:t>, et al.</a:t>
            </a:r>
            <a:r>
              <a:rPr lang="en-US" dirty="0" smtClean="0"/>
              <a:t>, NSDI, 2009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Two other great papers</a:t>
            </a:r>
            <a:r>
              <a:rPr lang="en-US" dirty="0" smtClean="0"/>
              <a:t> here at USENIX ATC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LiteGreen</a:t>
            </a:r>
            <a:r>
              <a:rPr lang="en-US" dirty="0" smtClean="0"/>
              <a:t>, </a:t>
            </a:r>
            <a:r>
              <a:rPr lang="en-US" i="1" dirty="0" smtClean="0"/>
              <a:t>Das, et al.</a:t>
            </a:r>
            <a:r>
              <a:rPr lang="en-US" dirty="0" smtClean="0"/>
              <a:t> </a:t>
            </a:r>
            <a:r>
              <a:rPr lang="en-US" b="1" dirty="0" smtClean="0"/>
              <a:t>(Virtualization)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SleepServer</a:t>
            </a:r>
            <a:r>
              <a:rPr lang="en-US" dirty="0" smtClean="0"/>
              <a:t>, </a:t>
            </a:r>
            <a:r>
              <a:rPr lang="en-US" i="1" dirty="0" smtClean="0"/>
              <a:t>Agarwal, et al., </a:t>
            </a:r>
            <a:r>
              <a:rPr lang="en-US" b="1" dirty="0" smtClean="0"/>
              <a:t>(Custom App Stubs)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advTm="4435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Contributions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A design geared towards </a:t>
            </a:r>
            <a:r>
              <a:rPr lang="en-US" b="1" dirty="0" smtClean="0"/>
              <a:t>cheap hardware</a:t>
            </a:r>
          </a:p>
          <a:p>
            <a:pPr lvl="1" eaLnBrk="1" hangingPunct="1"/>
            <a:r>
              <a:rPr lang="en-US" b="1" dirty="0" smtClean="0"/>
              <a:t>One</a:t>
            </a:r>
            <a:r>
              <a:rPr lang="en-US" dirty="0" smtClean="0"/>
              <a:t> dedicated machine </a:t>
            </a:r>
            <a:r>
              <a:rPr lang="en-US" b="1" dirty="0" smtClean="0"/>
              <a:t>per subnet</a:t>
            </a:r>
            <a:r>
              <a:rPr lang="en-US" dirty="0" smtClean="0"/>
              <a:t> (or less)</a:t>
            </a:r>
          </a:p>
          <a:p>
            <a:pPr lvl="1" eaLnBrk="1" hangingPunct="1"/>
            <a:r>
              <a:rPr lang="en-US" dirty="0" smtClean="0"/>
              <a:t>Proxy can be run on a </a:t>
            </a:r>
            <a:r>
              <a:rPr lang="en-US" b="1" dirty="0" smtClean="0"/>
              <a:t>low power</a:t>
            </a:r>
            <a:r>
              <a:rPr lang="en-US" dirty="0" smtClean="0"/>
              <a:t> box</a:t>
            </a:r>
          </a:p>
          <a:p>
            <a:pPr lvl="2" eaLnBrk="1" hangingPunct="1"/>
            <a:r>
              <a:rPr lang="en-US" b="1" dirty="0" smtClean="0"/>
              <a:t>Atom processor</a:t>
            </a:r>
            <a:r>
              <a:rPr lang="en-US" dirty="0" smtClean="0"/>
              <a:t> machine? No prob.</a:t>
            </a:r>
          </a:p>
          <a:p>
            <a:pPr lvl="2" eaLnBrk="1" hangingPunct="1"/>
            <a:r>
              <a:rPr lang="en-US" dirty="0" smtClean="0"/>
              <a:t>Probably even wall-plug, Open/DDWRT style as well</a:t>
            </a:r>
          </a:p>
          <a:p>
            <a:pPr eaLnBrk="1" hangingPunct="1"/>
            <a:r>
              <a:rPr lang="en-US" dirty="0" smtClean="0"/>
              <a:t>And </a:t>
            </a:r>
            <a:r>
              <a:rPr lang="en-US" b="1" dirty="0" smtClean="0"/>
              <a:t>little work for IT</a:t>
            </a:r>
          </a:p>
          <a:p>
            <a:pPr lvl="1" eaLnBrk="1" hangingPunct="1"/>
            <a:r>
              <a:rPr lang="en-US" b="1" dirty="0" smtClean="0"/>
              <a:t>Simple, lightweight</a:t>
            </a:r>
            <a:r>
              <a:rPr lang="en-US" dirty="0" smtClean="0"/>
              <a:t> client side install</a:t>
            </a:r>
          </a:p>
          <a:p>
            <a:pPr lvl="1" eaLnBrk="1" hangingPunct="1"/>
            <a:r>
              <a:rPr lang="en-US" b="1" dirty="0" smtClean="0"/>
              <a:t>No</a:t>
            </a:r>
            <a:r>
              <a:rPr lang="en-US" dirty="0" smtClean="0"/>
              <a:t> client-side configuration or hardware </a:t>
            </a:r>
            <a:r>
              <a:rPr lang="en-US" b="1" dirty="0" smtClean="0"/>
              <a:t>changes</a:t>
            </a:r>
            <a:endParaRPr lang="en-US" dirty="0" smtClean="0"/>
          </a:p>
          <a:p>
            <a:pPr lvl="1" eaLnBrk="1" hangingPunct="1"/>
            <a:r>
              <a:rPr lang="en-US" b="1" dirty="0" smtClean="0"/>
              <a:t>Little admin or setup</a:t>
            </a:r>
            <a:r>
              <a:rPr lang="en-US" dirty="0" smtClean="0"/>
              <a:t> needed on proxy side</a:t>
            </a:r>
          </a:p>
          <a:p>
            <a:pPr eaLnBrk="1" hangingPunct="1">
              <a:buFont typeface="Arial" pitchFamily="-72" charset="0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5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    Our Contributions (cont.)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First </a:t>
            </a:r>
            <a:r>
              <a:rPr lang="en-US" b="1" dirty="0" smtClean="0"/>
              <a:t>operational enterprise </a:t>
            </a:r>
            <a:r>
              <a:rPr lang="en-US" dirty="0" smtClean="0"/>
              <a:t>deployment</a:t>
            </a:r>
          </a:p>
          <a:p>
            <a:pPr lvl="1" eaLnBrk="1" hangingPunct="1"/>
            <a:r>
              <a:rPr lang="en-US" dirty="0" smtClean="0"/>
              <a:t>Likely where the biggest bang for the buck</a:t>
            </a:r>
          </a:p>
          <a:p>
            <a:pPr lvl="1" eaLnBrk="1" hangingPunct="1"/>
            <a:r>
              <a:rPr lang="en-US" dirty="0" smtClean="0"/>
              <a:t>Home users tending to low power devices anyway</a:t>
            </a:r>
          </a:p>
          <a:p>
            <a:pPr lvl="1" eaLnBrk="1" hangingPunct="1"/>
            <a:r>
              <a:rPr lang="en-US" dirty="0" smtClean="0"/>
              <a:t>Smaller # of desktops in academic-style networks</a:t>
            </a:r>
          </a:p>
          <a:p>
            <a:pPr eaLnBrk="1" hangingPunct="1"/>
            <a:r>
              <a:rPr lang="en-US" dirty="0" smtClean="0"/>
              <a:t>Provide insight on what sleep-</a:t>
            </a:r>
            <a:r>
              <a:rPr lang="en-US" dirty="0" err="1" smtClean="0"/>
              <a:t>proxied</a:t>
            </a:r>
            <a:r>
              <a:rPr lang="en-US" dirty="0" smtClean="0"/>
              <a:t> enterprise </a:t>
            </a:r>
            <a:r>
              <a:rPr lang="en-US" b="1" dirty="0" smtClean="0"/>
              <a:t>might actually look like</a:t>
            </a:r>
          </a:p>
          <a:p>
            <a:pPr lvl="1" eaLnBrk="1" hangingPunct="1"/>
            <a:r>
              <a:rPr lang="en-US" dirty="0" smtClean="0"/>
              <a:t>Why machines </a:t>
            </a:r>
            <a:r>
              <a:rPr lang="en-US" b="1" dirty="0" smtClean="0"/>
              <a:t>are woken</a:t>
            </a:r>
          </a:p>
          <a:p>
            <a:pPr lvl="1" eaLnBrk="1" hangingPunct="1"/>
            <a:r>
              <a:rPr lang="en-US" dirty="0" smtClean="0"/>
              <a:t>Why they </a:t>
            </a:r>
            <a:r>
              <a:rPr lang="en-US" b="1" dirty="0" smtClean="0"/>
              <a:t>stay awake</a:t>
            </a:r>
          </a:p>
          <a:p>
            <a:pPr lvl="1" eaLnBrk="1" hangingPunct="1"/>
            <a:r>
              <a:rPr lang="en-US" dirty="0" smtClean="0"/>
              <a:t>Where our approach works well and falls short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43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  <a:p>
            <a:pPr eaLnBrk="1" hangingPunct="1"/>
            <a:r>
              <a:rPr lang="en-US" b="1" dirty="0" smtClean="0"/>
              <a:t>Sleep Proxy Architecture</a:t>
            </a:r>
            <a:endParaRPr lang="en-US" b="1" i="1" dirty="0" smtClean="0"/>
          </a:p>
          <a:p>
            <a:pPr eaLnBrk="1" hangingPunct="1"/>
            <a:r>
              <a:rPr lang="en-US" dirty="0" smtClean="0"/>
              <a:t>Deployment &amp; Instrumentation</a:t>
            </a:r>
          </a:p>
          <a:p>
            <a:pPr eaLnBrk="1" hangingPunct="1"/>
            <a:r>
              <a:rPr lang="en-US" dirty="0" smtClean="0"/>
              <a:t>Findings</a:t>
            </a:r>
          </a:p>
          <a:p>
            <a:pPr eaLnBrk="1" hangingPunct="1"/>
            <a:r>
              <a:rPr lang="en-US" dirty="0" smtClean="0"/>
              <a:t>Related Work and Next Steps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advTm="32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82013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Sleep-</a:t>
            </a:r>
            <a:r>
              <a:rPr lang="en-US" dirty="0" err="1" smtClean="0">
                <a:ea typeface="+mj-ea"/>
                <a:cs typeface="+mj-cs"/>
              </a:rPr>
              <a:t>Proxying</a:t>
            </a:r>
            <a:r>
              <a:rPr lang="en-US" dirty="0" smtClean="0">
                <a:ea typeface="+mj-ea"/>
                <a:cs typeface="+mj-cs"/>
              </a:rPr>
              <a:t> System Design Goals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286412"/>
          </a:xfrm>
        </p:spPr>
        <p:txBody>
          <a:bodyPr/>
          <a:lstStyle/>
          <a:p>
            <a:pPr eaLnBrk="1" hangingPunct="1"/>
            <a:r>
              <a:rPr lang="en-US" dirty="0" smtClean="0"/>
              <a:t>Given normal workload,                              choose </a:t>
            </a:r>
            <a:r>
              <a:rPr lang="en-US" b="1" dirty="0" smtClean="0"/>
              <a:t>architecture</a:t>
            </a:r>
            <a:r>
              <a:rPr lang="en-US" dirty="0" smtClean="0"/>
              <a:t> and </a:t>
            </a:r>
            <a:r>
              <a:rPr lang="en-US" b="1" dirty="0" smtClean="0"/>
              <a:t>reaction policy</a:t>
            </a:r>
          </a:p>
          <a:p>
            <a:pPr lvl="1" eaLnBrk="1" hangingPunct="1"/>
            <a:r>
              <a:rPr lang="en-US" b="1" dirty="0" smtClean="0"/>
              <a:t>No change </a:t>
            </a:r>
            <a:r>
              <a:rPr lang="en-US" dirty="0" smtClean="0"/>
              <a:t>to network applications</a:t>
            </a:r>
          </a:p>
          <a:p>
            <a:pPr lvl="1" eaLnBrk="1" hangingPunct="1"/>
            <a:r>
              <a:rPr lang="en-US" b="1" dirty="0" smtClean="0"/>
              <a:t>Minimal</a:t>
            </a:r>
            <a:r>
              <a:rPr lang="en-US" dirty="0" smtClean="0"/>
              <a:t> </a:t>
            </a:r>
            <a:r>
              <a:rPr lang="en-US" b="1" dirty="0" smtClean="0"/>
              <a:t>client-side</a:t>
            </a:r>
            <a:r>
              <a:rPr lang="en-US" dirty="0" smtClean="0"/>
              <a:t>/network change, configuration</a:t>
            </a:r>
          </a:p>
          <a:p>
            <a:pPr lvl="1" eaLnBrk="1" hangingPunct="1"/>
            <a:r>
              <a:rPr lang="en-US" dirty="0" smtClean="0"/>
              <a:t>Sleep proxies that</a:t>
            </a:r>
          </a:p>
          <a:p>
            <a:pPr lvl="2" eaLnBrk="1" hangingPunct="1"/>
            <a:r>
              <a:rPr lang="en-US" dirty="0" smtClean="0"/>
              <a:t>Can be deployed on cheap, </a:t>
            </a:r>
            <a:r>
              <a:rPr lang="en-US" b="1" dirty="0" smtClean="0"/>
              <a:t>low power hardware </a:t>
            </a:r>
            <a:r>
              <a:rPr lang="en-US" dirty="0" smtClean="0"/>
              <a:t>(maybe even run on peers themselves)</a:t>
            </a:r>
          </a:p>
          <a:p>
            <a:pPr lvl="2" eaLnBrk="1" hangingPunct="1"/>
            <a:r>
              <a:rPr lang="en-US" dirty="0" smtClean="0"/>
              <a:t>Can </a:t>
            </a:r>
            <a:r>
              <a:rPr lang="en-US" b="1" dirty="0" smtClean="0"/>
              <a:t>cover all clients </a:t>
            </a:r>
            <a:r>
              <a:rPr lang="en-US" dirty="0" smtClean="0"/>
              <a:t>in a subnet</a:t>
            </a:r>
          </a:p>
          <a:p>
            <a:pPr lvl="2" eaLnBrk="1" hangingPunct="1"/>
            <a:r>
              <a:rPr lang="en-US" dirty="0" smtClean="0"/>
              <a:t>Close to </a:t>
            </a:r>
            <a:r>
              <a:rPr lang="en-US" b="1" dirty="0" smtClean="0"/>
              <a:t>zero-configuration</a:t>
            </a:r>
            <a:r>
              <a:rPr lang="en-US" dirty="0" smtClean="0"/>
              <a:t> /administration</a:t>
            </a:r>
          </a:p>
          <a:p>
            <a:pPr eaLnBrk="1" hangingPunct="1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Provide reasonable opportunity for sleep</a:t>
            </a:r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2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482013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Our Sleep-</a:t>
            </a:r>
            <a:r>
              <a:rPr lang="en-US" dirty="0" err="1" smtClean="0">
                <a:ea typeface="+mj-ea"/>
                <a:cs typeface="+mj-cs"/>
              </a:rPr>
              <a:t>Proxying</a:t>
            </a:r>
            <a:r>
              <a:rPr lang="en-US" dirty="0" smtClean="0">
                <a:ea typeface="+mj-ea"/>
                <a:cs typeface="+mj-cs"/>
              </a:rPr>
              <a:t> Design Principle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557242" y="2143116"/>
            <a:ext cx="8229600" cy="3352800"/>
          </a:xfrm>
        </p:spPr>
        <p:txBody>
          <a:bodyPr/>
          <a:lstStyle/>
          <a:p>
            <a:pPr algn="ctr" eaLnBrk="1" hangingPunct="1">
              <a:buFont typeface="Arial" pitchFamily="-72" charset="0"/>
              <a:buNone/>
            </a:pPr>
            <a:r>
              <a:rPr lang="en-US" sz="20000" dirty="0" smtClean="0"/>
              <a:t>90 / 10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71538" y="175288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90%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savings</a:t>
            </a:r>
            <a:r>
              <a:rPr lang="en-US" dirty="0" smtClean="0"/>
              <a:t> w/ 10% of the </a:t>
            </a:r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812713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*Tom Cargill, Bell Labs.  Popularized by Jon Bentley in Communications of the ACM, Programming Pearls, 1985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advTm="115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Short Story: Sleepless in Seattle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23976" y="1546244"/>
            <a:ext cx="7162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 desktop machine</a:t>
            </a:r>
          </a:p>
          <a:p>
            <a:pPr lvl="1" eaLnBrk="1" hangingPunct="1"/>
            <a:r>
              <a:rPr lang="en-US" dirty="0" smtClean="0"/>
              <a:t>Workdays: often used, sometimes idle</a:t>
            </a:r>
          </a:p>
          <a:p>
            <a:pPr lvl="1" eaLnBrk="1" hangingPunct="1"/>
            <a:r>
              <a:rPr lang="en-US" dirty="0" smtClean="0"/>
              <a:t>Nights, holidays, weekends: often idle</a:t>
            </a:r>
          </a:p>
          <a:p>
            <a:pPr lvl="2" eaLnBrk="1" hangingPunct="1"/>
            <a:r>
              <a:rPr lang="en-US" b="1" dirty="0" smtClean="0"/>
              <a:t>sometimes</a:t>
            </a:r>
            <a:r>
              <a:rPr lang="en-US" dirty="0" smtClean="0"/>
              <a:t> accessed remotely by </a:t>
            </a:r>
            <a:r>
              <a:rPr lang="en-US" b="1" dirty="0" smtClean="0"/>
              <a:t>user</a:t>
            </a:r>
          </a:p>
          <a:p>
            <a:pPr lvl="2" eaLnBrk="1" hangingPunct="1"/>
            <a:r>
              <a:rPr lang="en-US" b="1" dirty="0" smtClean="0"/>
              <a:t>more often</a:t>
            </a:r>
            <a:r>
              <a:rPr lang="en-US" dirty="0" smtClean="0"/>
              <a:t> accessed by </a:t>
            </a:r>
            <a:r>
              <a:rPr lang="en-US" b="1" dirty="0" smtClean="0"/>
              <a:t>IT</a:t>
            </a:r>
            <a:r>
              <a:rPr lang="en-US" dirty="0" smtClean="0"/>
              <a:t>                             (patches, updates, scans)</a:t>
            </a:r>
          </a:p>
          <a:p>
            <a:pPr eaLnBrk="1" hangingPunct="1"/>
            <a:r>
              <a:rPr lang="en-US" dirty="0" smtClean="0"/>
              <a:t>But </a:t>
            </a:r>
            <a:r>
              <a:rPr lang="en-US" b="1" dirty="0" smtClean="0">
                <a:solidFill>
                  <a:srgbClr val="FF0000"/>
                </a:solidFill>
              </a:rPr>
              <a:t>always powered 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advTm="2078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482013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Our Sleep-</a:t>
            </a:r>
            <a:r>
              <a:rPr lang="en-US" dirty="0" err="1" smtClean="0">
                <a:ea typeface="+mj-ea"/>
                <a:cs typeface="+mj-cs"/>
              </a:rPr>
              <a:t>Proxying</a:t>
            </a:r>
            <a:r>
              <a:rPr lang="en-US" dirty="0" smtClean="0">
                <a:ea typeface="+mj-ea"/>
                <a:cs typeface="+mj-cs"/>
              </a:rPr>
              <a:t> Design Principle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557242" y="2143116"/>
            <a:ext cx="8229600" cy="3352800"/>
          </a:xfrm>
        </p:spPr>
        <p:txBody>
          <a:bodyPr/>
          <a:lstStyle/>
          <a:p>
            <a:pPr algn="ctr" eaLnBrk="1" hangingPunct="1">
              <a:buFont typeface="Arial" pitchFamily="-72" charset="0"/>
              <a:buNone/>
            </a:pPr>
            <a:r>
              <a:rPr lang="en-US" sz="20000" dirty="0" smtClean="0"/>
              <a:t>10 / 90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7158" y="1752889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Leave</a:t>
            </a:r>
            <a:r>
              <a:rPr lang="en-US" dirty="0" smtClean="0"/>
              <a:t> final 10% savings</a:t>
            </a:r>
            <a:r>
              <a:rPr lang="en-US" b="1" dirty="0" smtClean="0"/>
              <a:t>, avoiding the other 90% of the </a:t>
            </a:r>
            <a:r>
              <a:rPr lang="en-US" b="1" dirty="0" smtClean="0">
                <a:solidFill>
                  <a:srgbClr val="FF0000"/>
                </a:solidFill>
              </a:rPr>
              <a:t>cost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812713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*Tom Cargill, Bell Labs.  Popularized by Jon Bentley in Communications of the ACM, Programming Pearls, 1985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advTm="1388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Sleep-Proxying System Design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414962"/>
          </a:xfrm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Client side service</a:t>
            </a:r>
            <a:r>
              <a:rPr lang="en-US" dirty="0" smtClean="0"/>
              <a:t> (daemon)</a:t>
            </a:r>
          </a:p>
          <a:p>
            <a:pPr lvl="1" eaLnBrk="1" hangingPunct="1"/>
            <a:r>
              <a:rPr lang="en-US" dirty="0" smtClean="0"/>
              <a:t>Sends sleep notifications</a:t>
            </a:r>
          </a:p>
          <a:p>
            <a:pPr lvl="1" eaLnBrk="1" hangingPunct="1"/>
            <a:r>
              <a:rPr lang="en-US" dirty="0" smtClean="0"/>
              <a:t>Informs sleep proxy about all </a:t>
            </a:r>
            <a:r>
              <a:rPr lang="en-US" b="1" dirty="0" smtClean="0"/>
              <a:t>LISTENING ports</a:t>
            </a:r>
          </a:p>
          <a:p>
            <a:pPr lvl="1" eaLnBrk="1" hangingPunct="1"/>
            <a:r>
              <a:rPr lang="en-US" dirty="0" smtClean="0"/>
              <a:t>Almost </a:t>
            </a:r>
            <a:r>
              <a:rPr lang="en-US" b="1" dirty="0" smtClean="0"/>
              <a:t>no resource consumption</a:t>
            </a:r>
          </a:p>
          <a:p>
            <a:pPr lvl="1" eaLnBrk="1" hangingPunct="1"/>
            <a:r>
              <a:rPr lang="en-US" dirty="0" smtClean="0"/>
              <a:t>Uses </a:t>
            </a:r>
            <a:r>
              <a:rPr lang="en-US" b="1" dirty="0" smtClean="0"/>
              <a:t>native OS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sleep policies</a:t>
            </a:r>
          </a:p>
          <a:p>
            <a:pPr lvl="1" eaLnBrk="1" hangingPunct="1"/>
            <a:r>
              <a:rPr lang="en-US" b="1" dirty="0" smtClean="0"/>
              <a:t>User self-install</a:t>
            </a:r>
            <a:r>
              <a:rPr lang="en-US" dirty="0" smtClean="0"/>
              <a:t> from standard MSI (two clicks)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b="1" dirty="0" smtClean="0"/>
              <a:t>client-side configuration work for IT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3900" y="1590675"/>
            <a:ext cx="1425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advTm="3160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Sleep-Proxying System Design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0186"/>
            <a:ext cx="8229600" cy="5414962"/>
          </a:xfrm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Sleep proxy reaction policy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</a:rPr>
              <a:t>Respond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en-US" dirty="0" smtClean="0"/>
              <a:t> to </a:t>
            </a:r>
            <a:r>
              <a:rPr lang="en-US" b="1" dirty="0" smtClean="0"/>
              <a:t>IP address resolution</a:t>
            </a:r>
            <a:r>
              <a:rPr lang="en-US" dirty="0" smtClean="0"/>
              <a:t> traffic                  (e.g., ARP, Neighbor-Discovery)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</a:rPr>
              <a:t>Wake: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client on </a:t>
            </a:r>
            <a:r>
              <a:rPr lang="en-US" b="1" dirty="0" smtClean="0"/>
              <a:t>incoming TCP connection</a:t>
            </a:r>
            <a:r>
              <a:rPr lang="en-US" dirty="0" smtClean="0"/>
              <a:t> attempts (recognized by presence of SYN flag)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</a:rPr>
              <a:t>Ignore: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all other traffic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0"/>
            <a:ext cx="9334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advTm="2687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142844" y="1300186"/>
            <a:ext cx="8686800" cy="5414962"/>
          </a:xfrm>
        </p:spPr>
        <p:txBody>
          <a:bodyPr/>
          <a:lstStyle/>
          <a:p>
            <a:pPr eaLnBrk="1" hangingPunct="1"/>
            <a:r>
              <a:rPr lang="en-US" dirty="0" smtClean="0"/>
              <a:t>No need to define policies determining               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b="1" dirty="0" smtClean="0"/>
              <a:t>which applications clients should be woken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Great </a:t>
            </a:r>
            <a:r>
              <a:rPr lang="en-US" b="1" dirty="0" smtClean="0"/>
              <a:t>consolidation ratios</a:t>
            </a:r>
          </a:p>
          <a:p>
            <a:pPr eaLnBrk="1" hangingPunct="1"/>
            <a:r>
              <a:rPr lang="en-US" dirty="0" smtClean="0"/>
              <a:t>Low </a:t>
            </a:r>
            <a:r>
              <a:rPr lang="en-US" b="1" dirty="0" smtClean="0"/>
              <a:t>cost</a:t>
            </a:r>
            <a:r>
              <a:rPr lang="en-US" dirty="0" smtClean="0"/>
              <a:t>, low </a:t>
            </a:r>
            <a:r>
              <a:rPr lang="en-US" b="1" dirty="0" smtClean="0"/>
              <a:t>power</a:t>
            </a:r>
            <a:r>
              <a:rPr lang="en-US" dirty="0" smtClean="0"/>
              <a:t>, potentially </a:t>
            </a:r>
            <a:r>
              <a:rPr lang="en-US" b="1" dirty="0" smtClean="0"/>
              <a:t>peered</a:t>
            </a:r>
            <a:r>
              <a:rPr lang="en-US" dirty="0" smtClean="0"/>
              <a:t>, proxies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sz="3600" dirty="0" smtClean="0"/>
              <a:t>Practically no</a:t>
            </a:r>
            <a:r>
              <a:rPr lang="en-US" sz="3600" b="1" dirty="0" smtClean="0"/>
              <a:t> IT management/</a:t>
            </a:r>
            <a:r>
              <a:rPr lang="en-US" sz="3600" b="1" dirty="0" err="1" smtClean="0"/>
              <a:t>config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req’d</a:t>
            </a:r>
            <a:r>
              <a:rPr lang="en-US" sz="3600" b="1" dirty="0" smtClean="0"/>
              <a:t>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Design Benefits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09162"/>
            <a:ext cx="1146748" cy="22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857488" y="3571876"/>
            <a:ext cx="1428760" cy="15002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9" name="Picture 8" descr="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286256"/>
            <a:ext cx="1071570" cy="1071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2" y="3643314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Engine Mini PC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86314" y="4071942"/>
            <a:ext cx="714380" cy="50006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0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4572000"/>
            <a:ext cx="13858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Our Sleep Proxy Works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6C885-DB29-4E00-A9F9-EAEAC9734FD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3429000"/>
            <a:ext cx="5181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server"/>
          <p:cNvSpPr>
            <a:spLocks noEditPoints="1" noChangeArrowheads="1"/>
          </p:cNvSpPr>
          <p:nvPr/>
        </p:nvSpPr>
        <p:spPr bwMode="auto">
          <a:xfrm>
            <a:off x="1600200" y="1600200"/>
            <a:ext cx="838200" cy="914400"/>
          </a:xfrm>
          <a:custGeom>
            <a:avLst/>
            <a:gdLst>
              <a:gd name="T0" fmla="*/ 0 w 21600"/>
              <a:gd name="T1" fmla="*/ 0 h 21600"/>
              <a:gd name="T2" fmla="*/ 631110583 w 21600"/>
              <a:gd name="T3" fmla="*/ 0 h 21600"/>
              <a:gd name="T4" fmla="*/ 1262221204 w 21600"/>
              <a:gd name="T5" fmla="*/ 0 h 21600"/>
              <a:gd name="T6" fmla="*/ 1262221204 w 21600"/>
              <a:gd name="T7" fmla="*/ 819353200 h 21600"/>
              <a:gd name="T8" fmla="*/ 1262221204 w 21600"/>
              <a:gd name="T9" fmla="*/ 1638706400 h 21600"/>
              <a:gd name="T10" fmla="*/ 631110583 w 21600"/>
              <a:gd name="T11" fmla="*/ 1638706400 h 21600"/>
              <a:gd name="T12" fmla="*/ 0 w 21600"/>
              <a:gd name="T13" fmla="*/ 1638706400 h 21600"/>
              <a:gd name="T14" fmla="*/ 0 w 21600"/>
              <a:gd name="T15" fmla="*/ 8193532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pic>
        <p:nvPicPr>
          <p:cNvPr id="1032" name="Picture 8" descr="C:\Users\padhye\AppData\Local\Microsoft\Windows\Temporary Internet Files\Content.IE5\ZD39CNX1\MCj043004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838" y="4214813"/>
            <a:ext cx="1895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 flipH="1" flipV="1">
            <a:off x="1600200" y="2971800"/>
            <a:ext cx="914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Cloud"/>
          <p:cNvSpPr>
            <a:spLocks noChangeAspect="1" noEditPoints="1" noChangeArrowheads="1"/>
          </p:cNvSpPr>
          <p:nvPr/>
        </p:nvSpPr>
        <p:spPr bwMode="auto">
          <a:xfrm>
            <a:off x="4114800" y="1447800"/>
            <a:ext cx="1905000" cy="1276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WAN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38400" y="2133600"/>
            <a:ext cx="1676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TextBox 19"/>
          <p:cNvSpPr txBox="1">
            <a:spLocks noChangeArrowheads="1"/>
          </p:cNvSpPr>
          <p:nvPr/>
        </p:nvSpPr>
        <p:spPr bwMode="auto">
          <a:xfrm>
            <a:off x="1295400" y="11430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Subnet router</a:t>
            </a:r>
          </a:p>
        </p:txBody>
      </p:sp>
      <p:pic>
        <p:nvPicPr>
          <p:cNvPr id="30731" name="Picture 5" descr="C:\Users\padhye\AppData\Local\Microsoft\Windows\Temporary Internet Files\Content.IE5\YGV0LOMB\MCj043524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16488"/>
            <a:ext cx="9032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52400" y="4191000"/>
            <a:ext cx="152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24"/>
          <p:cNvSpPr txBox="1">
            <a:spLocks noChangeArrowheads="1"/>
          </p:cNvSpPr>
          <p:nvPr/>
        </p:nvSpPr>
        <p:spPr bwMode="auto">
          <a:xfrm>
            <a:off x="304800" y="6248400"/>
            <a:ext cx="1421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pitchFamily="-72" charset="0"/>
              </a:rPr>
              <a:t>Sleep </a:t>
            </a:r>
            <a:r>
              <a:rPr lang="en-US" sz="2000" b="1" dirty="0" smtClean="0">
                <a:latin typeface="Calibri" pitchFamily="-72" charset="0"/>
              </a:rPr>
              <a:t>Proxy</a:t>
            </a:r>
            <a:endParaRPr lang="en-US" sz="2000" b="1" dirty="0">
              <a:latin typeface="Calibri" pitchFamily="-7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4381500" y="3924300"/>
            <a:ext cx="990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00200" y="5257800"/>
            <a:ext cx="2362200" cy="9413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72" charset="0"/>
              </a:rPr>
              <a:t>ARP Probe</a:t>
            </a:r>
          </a:p>
          <a:p>
            <a:pPr algn="ctr"/>
            <a:r>
              <a:rPr lang="en-US" sz="1800">
                <a:latin typeface="Calibri" pitchFamily="-72" charset="0"/>
              </a:rPr>
              <a:t>00:11:22:33:44:55</a:t>
            </a:r>
          </a:p>
          <a:p>
            <a:pPr algn="ctr"/>
            <a:r>
              <a:rPr lang="en-US" sz="1800">
                <a:latin typeface="Calibri" pitchFamily="-72" charset="0"/>
              </a:rPr>
              <a:t>1.2.3.4</a:t>
            </a:r>
          </a:p>
        </p:txBody>
      </p:sp>
      <p:pic>
        <p:nvPicPr>
          <p:cNvPr id="1033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447800"/>
            <a:ext cx="104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flipV="1">
            <a:off x="6018213" y="2057400"/>
            <a:ext cx="1830387" cy="285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238250" y="4191000"/>
            <a:ext cx="2128838" cy="6667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72" charset="0"/>
              </a:rPr>
              <a:t>WOL / Magic Packet</a:t>
            </a:r>
          </a:p>
          <a:p>
            <a:pPr algn="ctr"/>
            <a:r>
              <a:rPr lang="en-US" sz="1800">
                <a:latin typeface="Calibri" pitchFamily="-72" charset="0"/>
              </a:rPr>
              <a:t>00:11:22:33:44:55 …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876800" y="6019800"/>
            <a:ext cx="1041400" cy="3921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72" charset="0"/>
              </a:rPr>
              <a:t>SYN-ACK</a:t>
            </a:r>
          </a:p>
        </p:txBody>
      </p:sp>
      <p:pic>
        <p:nvPicPr>
          <p:cNvPr id="25" name="Picture 2" descr="C:\Users\a-joreic\AppData\Local\Microsoft\Windows\Temporary Internet Files\Content.IE5\RGVLT553\MC90025112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2950" y="4286250"/>
            <a:ext cx="1162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Picture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4286250"/>
            <a:ext cx="128111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7429500" y="2428875"/>
            <a:ext cx="1557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Remote User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00713" y="5715000"/>
            <a:ext cx="1905000" cy="9413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72" charset="0"/>
              </a:rPr>
              <a:t>ARP Probe</a:t>
            </a:r>
          </a:p>
          <a:p>
            <a:pPr algn="ctr"/>
            <a:r>
              <a:rPr lang="en-US" sz="1800">
                <a:latin typeface="Calibri" pitchFamily="-72" charset="0"/>
              </a:rPr>
              <a:t>00:11:22:33:44:55</a:t>
            </a:r>
          </a:p>
          <a:p>
            <a:pPr algn="ctr"/>
            <a:r>
              <a:rPr lang="en-US" sz="1800">
                <a:latin typeface="Calibri" pitchFamily="-72" charset="0"/>
              </a:rPr>
              <a:t>1.2.3.4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638800" y="4419600"/>
            <a:ext cx="2362200" cy="149066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72" charset="0"/>
              </a:rPr>
              <a:t>Sleep notification</a:t>
            </a:r>
          </a:p>
          <a:p>
            <a:pPr algn="ctr"/>
            <a:r>
              <a:rPr lang="en-US" sz="1800">
                <a:latin typeface="Calibri" pitchFamily="-72" charset="0"/>
              </a:rPr>
              <a:t>00:11:22:33:44:55</a:t>
            </a:r>
          </a:p>
          <a:p>
            <a:pPr algn="ctr"/>
            <a:r>
              <a:rPr lang="en-US" sz="1800">
                <a:latin typeface="Calibri" pitchFamily="-72" charset="0"/>
              </a:rPr>
              <a:t>1.2.3.4</a:t>
            </a:r>
          </a:p>
          <a:p>
            <a:pPr algn="ctr"/>
            <a:r>
              <a:rPr lang="en-US" sz="1800">
                <a:latin typeface="Calibri" pitchFamily="-72" charset="0"/>
              </a:rPr>
              <a:t>Listing ports: 445, 3389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2782888"/>
            <a:ext cx="2057400" cy="679450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ea typeface="+mn-ea"/>
                <a:cs typeface="+mn-cs"/>
              </a:rPr>
              <a:t>TCP SYN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1.2.3.4:3389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58000" y="2786063"/>
            <a:ext cx="2057400" cy="679450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ea typeface="+mn-ea"/>
                <a:cs typeface="+mn-cs"/>
              </a:rPr>
              <a:t>TCP SYN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1.2.3.4:3389</a:t>
            </a:r>
          </a:p>
        </p:txBody>
      </p:sp>
      <p:sp>
        <p:nvSpPr>
          <p:cNvPr id="30747" name="TextBox 24"/>
          <p:cNvSpPr txBox="1">
            <a:spLocks noChangeArrowheads="1"/>
          </p:cNvSpPr>
          <p:nvPr/>
        </p:nvSpPr>
        <p:spPr bwMode="auto">
          <a:xfrm>
            <a:off x="4365625" y="5715000"/>
            <a:ext cx="1770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Client Machine</a:t>
            </a:r>
          </a:p>
          <a:p>
            <a:endParaRPr lang="en-US" sz="2000" b="1">
              <a:latin typeface="Calibri" pitchFamily="-72" charset="0"/>
            </a:endParaRPr>
          </a:p>
        </p:txBody>
      </p:sp>
    </p:spTree>
  </p:cSld>
  <p:clrMapOvr>
    <a:masterClrMapping/>
  </p:clrMapOvr>
  <p:transition advTm="70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5495E-6 L -0.62083 0.0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10199 C -0.10747 -0.16582 -0.14723 -0.22965 -0.15486 -0.29048 C -0.1625 -0.3513 -0.12014 -0.43733 -0.1132 -0.46693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02 -0.00878 -0.02587 -0.01364 -0.04028 -0.01549 C -0.05399 -0.02289 -0.06424 -0.0259 -0.07917 -0.02775 C -0.10347 -0.02636 -0.12639 -0.02382 -0.1507 -0.02243 C -0.16111 -0.02104 -0.17136 -0.01919 -0.18177 -0.01734 C -0.19236 -0.0185 -0.20243 -0.02058 -0.21302 -0.02243 C -0.22083 -0.0296 -0.21215 -0.02266 -0.22465 -0.02775 C -0.22778 -0.02914 -0.23056 -0.03145 -0.23368 -0.03284 C -0.25833 -0.03145 -0.28108 -0.03237 -0.30521 -0.03816 C -0.35139 -0.03631 -0.39688 -0.02983 -0.44288 -0.02775 C -0.48594 -0.02867 -0.52656 -0.0296 -0.56875 -0.02428 C -0.58125 -0.0185 -0.55816 -0.02867 -0.58438 -0.02081 C -0.58629 -0.02035 -0.58767 -0.01803 -0.58958 -0.01734 C -0.59636 -0.01503 -0.60347 -0.01457 -0.61042 -0.01202 C -0.61979 -0.00347 -0.64219 0.00024 -0.6533 0.00185 C -0.66302 0.00602 -0.67413 0.00694 -0.68438 0.00856 C -0.69948 0.0155 -0.69809 0.03261 -0.70382 0.04834 C -0.7066 0.05574 -0.70955 0.06407 -0.71302 0.071 C -0.71476 0.07817 -0.71771 0.08534 -0.72083 0.09159 C -0.72309 0.1013 -0.72813 0.11425 -0.73247 0.12281 C -0.73559 0.13645 -0.73681 0.15125 -0.74028 0.16444 C -0.74271 0.18548 -0.74392 0.20768 -0.74809 0.22826 C -0.74913 0.24353 -0.75087 0.2581 -0.75191 0.27336 C -0.75156 0.27961 -0.74983 0.31522 -0.74931 0.3217 C -0.74844 0.33072 -0.7467 0.33627 -0.7467 0.34598 " pathEditMode="relative" ptsTypes="ffffffffffffffffffffffffA">
                                      <p:cBhvr>
                                        <p:cTn id="4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-0.01365 0.01024 -0.02405 0.01701 -0.03446 C 0.02014 -0.03932 0.025 -0.04787 0.02864 -0.05181 C 0.03854 -0.06268 0.05659 -0.0673 0.06892 -0.06915 C 0.08142 -0.07355 0.09496 -0.07563 0.10781 -0.07771 C 0.12604 -0.08603 0.14618 -0.08673 0.16493 -0.09158 C 0.18802 -0.09066 0.20746 -0.08858 0.22986 -0.0865 C 0.24635 -0.08187 0.26215 -0.0821 0.27934 -0.08118 C 0.28489 -0.07886 0.29062 -0.0784 0.29618 -0.07609 C 0.29739 -0.07493 0.29896 -0.07424 0.3 -0.07262 C 0.30087 -0.07123 0.30034 -0.06869 0.30139 -0.06753 C 0.30364 -0.06453 0.3092 -0.06059 0.3092 -0.06059 C 0.31337 -0.05227 0.32048 -0.04811 0.32604 -0.0414 C 0.33628 -0.02914 0.34479 -0.01434 0.3559 -0.00347 C 0.3625 0.00994 0.35416 -0.00555 0.36232 0.00532 C 0.36632 0.01064 0.3717 0.02127 0.37413 0.02775 C 0.37691 0.03492 0.38003 0.04255 0.38194 0.05018 C 0.38403 0.05828 0.38472 0.06568 0.38837 0.07262 C 0.39114 0.08811 0.39618 0.10546 0.39618 0.12118 " pathEditMode="relative" ptsTypes="ffffffffffffffffff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6 -0.01597 C -0.13003 -0.01944 -0.14062 -0.02106 -0.15104 -0.02291 C -0.15885 -0.02963 -0.16979 -0.03032 -0.17708 -0.03842 C -0.18263 -0.04467 -0.18437 -0.05278 -0.1875 -0.06111 C -0.18836 -0.07315 -0.18958 -0.08379 -0.19132 -0.0956 C -0.18993 -0.16296 -0.18263 -0.22893 -0.17968 -0.29629 C -0.18038 -0.31736 -0.17882 -0.35 -0.1835 -0.37083 C -0.18454 -0.38148 -0.1842 -0.39097 -0.18871 -0.4 C -0.19184 -0.41528 -0.19826 -0.42754 -0.20555 -0.43981 C -0.21805 -0.46111 -0.22378 -0.47106 -0.24461 -0.47616 C -0.2618 -0.48541 -0.26718 -0.48912 -0.28611 -0.49166 C -0.30677 -0.49004 -0.32673 -0.48634 -0.34722 -0.4831 C -0.36215 -0.47685 -0.37829 -0.47454 -0.39392 -0.47268 C -0.40052 -0.4706 -0.40659 -0.46875 -0.41336 -0.46759 C -0.421 -0.46412 -0.42882 -0.46204 -0.4368 -0.46065 C -0.44427 -0.45694 -0.45243 -0.45648 -0.46024 -0.45532 C -0.47447 -0.45694 -0.47569 -0.45416 -0.48229 -0.46759 C -0.48454 -0.47731 -0.48559 -0.48727 -0.4875 -0.49699 C -0.48611 -0.53611 -0.48611 -0.52222 -0.48611 -0.53842 " pathEditMode="relative" rAng="0" ptsTypes="ffffffffffffffffff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59 -0.01041 -0.0276 -0.02359 -0.04027 -0.02752 C -0.04705 -0.03377 -0.05711 -0.03932 -0.06493 -0.04325 C -0.07257 -0.04695 -0.06961 -0.04278 -0.07517 -0.04672 C -0.11319 -0.07262 -0.16701 -0.06915 -0.20781 -0.07771 C -0.21771 -0.08256 -0.20694 -0.07771 -0.22847 -0.08117 C -0.23455 -0.0821 -0.24062 -0.08534 -0.2467 -0.08649 C -0.27239 -0.09135 -0.29739 -0.0969 -0.32326 -0.09852 C -0.34271 -0.1013 -0.36232 -0.10315 -0.38177 -0.10546 C -0.40746 -0.10476 -0.44739 -0.11008 -0.47274 -0.08811 C -0.47552 -0.08233 -0.47899 -0.07817 -0.48177 -0.07262 C -0.4835 -0.06522 -0.48472 -0.06129 -0.48958 -0.05712 C -0.49271 -0.05088 -0.49392 -0.04556 -0.49861 -0.0414 C -0.50017 -0.03562 -0.50104 -0.02983 -0.5026 -0.02405 C -0.50139 -0.00809 -0.50052 0.00162 -0.4934 0.01388 C -0.49114 0.02382 -0.49392 0.01526 -0.48698 0.02428 C -0.4835 0.02868 -0.4809 0.03492 -0.47777 0.03978 C -0.47239 0.04833 -0.47552 0.04209 -0.46875 0.05018 C -0.45816 0.06267 -0.4651 0.05851 -0.45711 0.06244 C -0.44479 0.07447 -0.425 0.08094 -0.41024 0.08302 C -0.39722 0.08927 -0.38246 0.09158 -0.36875 0.09343 C -0.3408 0.10153 -0.30781 0.10037 -0.27916 0.10222 C -0.27118 0.10338 -0.26354 0.10407 -0.25573 0.10731 C -0.25139 0.11124 -0.24705 0.11193 -0.24271 0.11586 C -0.24236 0.11771 -0.24218 0.11957 -0.24149 0.12118 C -0.2408 0.12303 -0.23941 0.12442 -0.23889 0.12627 C -0.23819 0.12835 -0.23836 0.13113 -0.23767 0.13321 C -0.23559 0.14015 -0.23298 0.14685 -0.23107 0.15402 C -0.22986 0.16489 -0.22986 0.16096 -0.22986 0.16605 " pathEditMode="relative" ptsTypes="ffffffffffffffffffffffffffff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91 -2.31214E-6 C -0.00677 -0.0067 -0.01163 -0.01063 -0.01754 -0.01572 C -0.02153 -0.01873 -0.02917 -0.02589 -0.02917 -0.02566 C -0.03663 -0.04 -0.03299 -0.03445 -0.03959 -0.04323 C -0.04219 -0.05179 -0.04393 -0.06034 -0.04601 -0.06913 C -0.04514 -0.09526 -0.04566 -0.11954 -0.03438 -0.14173 C -0.03195 -0.15676 -0.02743 -0.17179 -0.02396 -0.18682 C -0.02292 -0.20023 -0.0217 -0.21341 -0.02014 -0.22659 C -0.02222 -0.26196 -0.02709 -0.29572 -0.03177 -0.3304 C -0.03334 -0.34243 -0.03368 -0.35722 -0.04219 -0.36485 C -0.04965 -0.37156 -0.07656 -0.36994 -0.07847 -0.37017 C -0.09757 -0.3741 -0.11754 -0.37618 -0.13698 -0.37873 C -0.14514 -0.38219 -0.15104 -0.38266 -0.16025 -0.38381 C -0.16945 -0.38797 -0.17917 -0.38797 -0.18889 -0.38913 C -0.19931 -0.39237 -0.2099 -0.39375 -0.22014 -0.39769 C -0.23073 -0.40185 -0.21667 -0.39676 -0.22778 -0.403 C -0.23299 -0.40578 -0.24306 -0.40994 -0.24861 -0.41156 C -0.25243 -0.41503 -0.2559 -0.41665 -0.26025 -0.41849 C -0.26424 -0.42196 -0.26806 -0.42358 -0.27205 -0.42705 C -0.27691 -0.43676 -0.27743 -0.44855 -0.28247 -0.45826 C -0.28715 -0.48485 -0.28264 -0.51306 -0.28108 -0.53988 C -0.28038 -0.55144 -0.28038 -0.55584 -0.27847 -0.56578 C -0.27813 -0.5674 -0.2783 -0.56994 -0.27726 -0.57086 C -0.27535 -0.57248 -0.27292 -0.57202 -0.27066 -0.57271 C -0.25747 -0.56902 -0.2474 -0.56855 -0.23299 -0.5674 C -0.19879 -0.55283 -0.14566 -0.56439 -0.10834 -0.5674 C -0.07483 -0.57341 -0.0408 -0.5748 -0.00712 -0.57965 C 0.00243 -0.58358 -0.00781 -0.57965 0.01111 -0.58312 C 0.03767 -0.58774 0.06354 -0.59075 0.09028 -0.59352 C 0.11684 -0.6 0.14514 -0.59399 0.17222 -0.59167 C 0.1993 -0.58011 0.17083 -0.59167 0.24878 -0.58821 C 0.26267 -0.58751 0.27899 -0.58404 0.29288 -0.58312 C 0.31024 -0.57896 0.3276 -0.58474 0.34496 -0.58474 " pathEditMode="relative" rAng="0" ptsTypes="ffffffffffffffffffffffffffffffffA">
                                      <p:cBhvr>
                                        <p:cTn id="9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9" grpId="0" animBg="1"/>
      <p:bldP spid="39" grpId="1" animBg="1"/>
      <p:bldP spid="39" grpId="2" animBg="1"/>
      <p:bldP spid="43" grpId="0" animBg="1"/>
      <p:bldP spid="43" grpId="1" animBg="1"/>
      <p:bldP spid="43" grpId="2" animBg="1"/>
      <p:bldP spid="27" grpId="0"/>
      <p:bldP spid="40" grpId="0" animBg="1"/>
      <p:bldP spid="40" grpId="1" animBg="1"/>
      <p:bldP spid="40" grpId="2" animBg="1"/>
      <p:bldP spid="32" grpId="0" animBg="1"/>
      <p:bldP spid="32" grpId="1" animBg="1"/>
      <p:bldP spid="32" grpId="2" animBg="1"/>
      <p:bldP spid="42" grpId="0" animBg="1"/>
      <p:bldP spid="42" grpId="1" animBg="1"/>
      <p:bldP spid="42" grpId="2" animBg="1"/>
      <p:bldP spid="38" grpId="0" animBg="1"/>
      <p:bldP spid="38" grpId="1" animBg="1"/>
      <p:bldP spid="38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Sample Wakeup Timeline</a:t>
            </a:r>
          </a:p>
        </p:txBody>
      </p:sp>
      <p:graphicFrame>
        <p:nvGraphicFramePr>
          <p:cNvPr id="30781" name="Group 61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3200400"/>
        </p:xfrm>
        <a:graphic>
          <a:graphicData uri="http://schemas.openxmlformats.org/drawingml/2006/table">
            <a:tbl>
              <a:tblPr/>
              <a:tblGrid>
                <a:gridCol w="1143000"/>
                <a:gridCol w="1257288"/>
                <a:gridCol w="2357454"/>
                <a:gridCol w="1825621"/>
                <a:gridCol w="1646237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Step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From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  <a:sym typeface="Wingdings" pitchFamily="-72" charset="2"/>
                        </a:rPr>
                        <a:t> To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Packet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Note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RU-&gt;(CM) 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SYN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0.04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RU-&gt;CM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Magic packet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RU-&gt;(CM) 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SYN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Retransmit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CM-&gt;Bcast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ARP Probe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CM awake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RU-&gt;CM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SYN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Retransmit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9.01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CM-&gt;RU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SYN 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1796" name="TextBox 4"/>
          <p:cNvSpPr txBox="1">
            <a:spLocks noChangeArrowheads="1"/>
          </p:cNvSpPr>
          <p:nvPr/>
        </p:nvSpPr>
        <p:spPr bwMode="auto">
          <a:xfrm>
            <a:off x="152400" y="1447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72" charset="0"/>
              </a:rPr>
              <a:t>Remote User </a:t>
            </a:r>
            <a:r>
              <a:rPr lang="en-US" b="1">
                <a:latin typeface="Calibri" pitchFamily="-72" charset="0"/>
              </a:rPr>
              <a:t>RU</a:t>
            </a:r>
            <a:r>
              <a:rPr lang="en-US">
                <a:solidFill>
                  <a:srgbClr val="FF0000"/>
                </a:solidFill>
                <a:latin typeface="Calibri" pitchFamily="-72" charset="0"/>
              </a:rPr>
              <a:t>	</a:t>
            </a:r>
            <a:r>
              <a:rPr lang="en-US">
                <a:latin typeface="Calibri" pitchFamily="-72" charset="0"/>
              </a:rPr>
              <a:t>Client Machine </a:t>
            </a:r>
            <a:r>
              <a:rPr lang="en-US" b="1">
                <a:latin typeface="Calibri" pitchFamily="-72" charset="0"/>
              </a:rPr>
              <a:t>CM</a:t>
            </a:r>
            <a:r>
              <a:rPr lang="en-US">
                <a:solidFill>
                  <a:srgbClr val="FF0000"/>
                </a:solidFill>
                <a:latin typeface="Calibri" pitchFamily="-72" charset="0"/>
              </a:rPr>
              <a:t> 	</a:t>
            </a:r>
            <a:r>
              <a:rPr lang="en-US">
                <a:latin typeface="Calibri" pitchFamily="-72" charset="0"/>
              </a:rPr>
              <a:t>Sleep Proxy </a:t>
            </a:r>
            <a:r>
              <a:rPr lang="en-US" b="1">
                <a:latin typeface="Calibri" pitchFamily="-72" charset="0"/>
              </a:rPr>
              <a:t>SP</a:t>
            </a:r>
            <a:endParaRPr lang="en-US">
              <a:latin typeface="Calibri" pitchFamily="-7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428596" y="4000504"/>
            <a:ext cx="428628" cy="785818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H="1" flipV="1">
            <a:off x="428596" y="4393412"/>
            <a:ext cx="357190" cy="139304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596" y="5786455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Save</a:t>
            </a:r>
            <a:r>
              <a:rPr lang="en-US" b="1" dirty="0" smtClean="0"/>
              <a:t> by having sleep proxy replay most recent TCP SYN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43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  <a:p>
            <a:pPr eaLnBrk="1" hangingPunct="1"/>
            <a:r>
              <a:rPr lang="en-US" dirty="0" smtClean="0"/>
              <a:t>Sleep Proxy Architecture</a:t>
            </a:r>
            <a:endParaRPr lang="en-US" i="1" dirty="0" smtClean="0"/>
          </a:p>
          <a:p>
            <a:pPr eaLnBrk="1" hangingPunct="1"/>
            <a:r>
              <a:rPr lang="en-US" b="1" dirty="0" smtClean="0"/>
              <a:t>Deployment &amp; Instrumentation</a:t>
            </a:r>
          </a:p>
          <a:p>
            <a:pPr eaLnBrk="1" hangingPunct="1"/>
            <a:r>
              <a:rPr lang="en-US" dirty="0" smtClean="0"/>
              <a:t>Findings</a:t>
            </a:r>
          </a:p>
          <a:p>
            <a:pPr eaLnBrk="1" hangingPunct="1"/>
            <a:r>
              <a:rPr lang="en-US" dirty="0" smtClean="0"/>
              <a:t>Related Work and Next Steps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advTm="397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Deployment Architecture</a:t>
            </a:r>
          </a:p>
        </p:txBody>
      </p:sp>
      <p:pic>
        <p:nvPicPr>
          <p:cNvPr id="34818" name="Content Placeholder 4" descr="ar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1600200"/>
            <a:ext cx="6832600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advTm="227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Sleep-Proxying Subsystem</a:t>
            </a:r>
          </a:p>
        </p:txBody>
      </p:sp>
      <p:pic>
        <p:nvPicPr>
          <p:cNvPr id="35842" name="Content Placeholder 4" descr="ar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1600200"/>
            <a:ext cx="6832600" cy="4525963"/>
          </a:xfrm>
        </p:spPr>
      </p:pic>
      <p:sp>
        <p:nvSpPr>
          <p:cNvPr id="5" name="Rectangle 4"/>
          <p:cNvSpPr/>
          <p:nvPr/>
        </p:nvSpPr>
        <p:spPr>
          <a:xfrm>
            <a:off x="1357313" y="3714750"/>
            <a:ext cx="1428750" cy="1857375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5429250" y="4357688"/>
            <a:ext cx="1714500" cy="642937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advTm="283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4" descr="ar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1600200"/>
            <a:ext cx="6832600" cy="4525963"/>
          </a:xfrm>
        </p:spPr>
      </p:pic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Sleep Proxies Log Data to DB</a:t>
            </a:r>
          </a:p>
        </p:txBody>
      </p:sp>
      <p:sp>
        <p:nvSpPr>
          <p:cNvPr id="4" name="Can 3"/>
          <p:cNvSpPr/>
          <p:nvPr/>
        </p:nvSpPr>
        <p:spPr>
          <a:xfrm>
            <a:off x="3143250" y="4857750"/>
            <a:ext cx="1857375" cy="928688"/>
          </a:xfrm>
          <a:prstGeom prst="can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Short Story: Sleepless in Seattle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785818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Why?  </a:t>
            </a:r>
          </a:p>
          <a:p>
            <a:pPr eaLnBrk="1" hangingPunct="1"/>
            <a:r>
              <a:rPr lang="en-US" dirty="0" smtClean="0"/>
              <a:t>B/c its user and the IT dept want</a:t>
            </a:r>
          </a:p>
          <a:p>
            <a:pPr lvl="1" eaLnBrk="1" hangingPunct="1"/>
            <a:r>
              <a:rPr lang="en-US" b="1" dirty="0" smtClean="0"/>
              <a:t>continuous remote availability</a:t>
            </a:r>
          </a:p>
          <a:p>
            <a:pPr lvl="1" eaLnBrk="1" hangingPunct="1"/>
            <a:r>
              <a:rPr lang="en-US" b="1" dirty="0" smtClean="0"/>
              <a:t>seamless access                                                        </a:t>
            </a:r>
            <a:r>
              <a:rPr lang="en-US" dirty="0" smtClean="0"/>
              <a:t>(no fiddling w/ manual tools to wake machine)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advTm="1631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rc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1600200"/>
            <a:ext cx="683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Joulemeter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Software-only power monitor</a:t>
            </a:r>
            <a:r>
              <a:rPr lang="en-US" sz="2400" dirty="0" smtClean="0"/>
              <a:t>     </a:t>
            </a:r>
            <a:r>
              <a:rPr lang="en-US" sz="2400" b="1" dirty="0" smtClean="0"/>
              <a:t>Assess Source of Sleep Problems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9250" y="5072063"/>
            <a:ext cx="1714500" cy="50006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85720" y="1142984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286248" y="1142984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280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92968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Why Machines 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Lose Sleep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>
          <a:xfrm>
            <a:off x="457200" y="1446233"/>
            <a:ext cx="8229600" cy="4840287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Crying baby </a:t>
            </a:r>
            <a:r>
              <a:rPr lang="en-US" b="1" i="1" dirty="0" smtClean="0"/>
              <a:t>syndrome</a:t>
            </a:r>
            <a:r>
              <a:rPr lang="en-US" dirty="0" smtClean="0"/>
              <a:t>:                          </a:t>
            </a:r>
          </a:p>
          <a:p>
            <a:pPr lvl="1" eaLnBrk="1" hangingPunct="1"/>
            <a:r>
              <a:rPr lang="en-US" dirty="0" smtClean="0"/>
              <a:t>Sleeping machine (parent) woken often                     </a:t>
            </a:r>
            <a:r>
              <a:rPr lang="en-US" b="1" dirty="0" smtClean="0"/>
              <a:t>by remote clients </a:t>
            </a:r>
            <a:r>
              <a:rPr lang="en-US" dirty="0" smtClean="0"/>
              <a:t>(crying babies)</a:t>
            </a:r>
          </a:p>
          <a:p>
            <a:pPr eaLnBrk="1" hangingPunct="1"/>
            <a:r>
              <a:rPr lang="en-US" dirty="0" smtClean="0"/>
              <a:t>Identify by measuring </a:t>
            </a:r>
          </a:p>
          <a:p>
            <a:pPr lvl="1" eaLnBrk="1" hangingPunct="1"/>
            <a:r>
              <a:rPr lang="en-US" dirty="0" smtClean="0"/>
              <a:t>How quickly machines wake after sleeping</a:t>
            </a:r>
          </a:p>
          <a:p>
            <a:pPr lvl="1" eaLnBrk="1" hangingPunct="1"/>
            <a:r>
              <a:rPr lang="en-US" dirty="0" smtClean="0"/>
              <a:t>What traffic is waking them up and from whom</a:t>
            </a:r>
          </a:p>
          <a:p>
            <a:pPr lvl="1" eaLnBrk="1" hangingPunct="1"/>
            <a:r>
              <a:rPr lang="en-US" dirty="0" smtClean="0"/>
              <a:t>What processes run immediately after wakeup</a:t>
            </a:r>
          </a:p>
          <a:p>
            <a:pPr lvl="1" eaLnBrk="1" hangingPunct="1"/>
            <a:r>
              <a:rPr lang="en-US" dirty="0" smtClean="0"/>
              <a:t>Who places </a:t>
            </a:r>
            <a:r>
              <a:rPr lang="en-US" b="1" dirty="0" smtClean="0"/>
              <a:t>stay-awake requests </a:t>
            </a:r>
            <a:r>
              <a:rPr lang="en-US" dirty="0" smtClean="0"/>
              <a:t>with OS*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 descr="crying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428736"/>
            <a:ext cx="1785950" cy="17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0822" y="6357958"/>
            <a:ext cx="2486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POWERCFG /REQUESTS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39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92968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Why Machines 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Lose Sleep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40287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Application induced </a:t>
            </a:r>
            <a:r>
              <a:rPr lang="en-US" b="1" i="1" dirty="0" smtClean="0">
                <a:solidFill>
                  <a:srgbClr val="FF0000"/>
                </a:solidFill>
              </a:rPr>
              <a:t>insomnia</a:t>
            </a:r>
            <a:r>
              <a:rPr lang="en-US" dirty="0" smtClean="0"/>
              <a:t>                                </a:t>
            </a:r>
          </a:p>
          <a:p>
            <a:pPr lvl="1" eaLnBrk="1" hangingPunct="1"/>
            <a:r>
              <a:rPr lang="en-US" dirty="0" smtClean="0"/>
              <a:t>Machine won’t sleep b/c </a:t>
            </a:r>
            <a:r>
              <a:rPr lang="en-US" b="1" dirty="0" smtClean="0"/>
              <a:t>app requests</a:t>
            </a:r>
            <a:r>
              <a:rPr lang="en-US" dirty="0" smtClean="0"/>
              <a:t>                     </a:t>
            </a:r>
          </a:p>
          <a:p>
            <a:pPr lvl="1" eaLnBrk="1" hangingPunct="1"/>
            <a:r>
              <a:rPr lang="en-US" dirty="0" smtClean="0"/>
              <a:t>e.g., media server, virus scanner</a:t>
            </a:r>
          </a:p>
          <a:p>
            <a:pPr eaLnBrk="1" hangingPunct="1"/>
            <a:r>
              <a:rPr lang="en-US" dirty="0" smtClean="0"/>
              <a:t>How does insomnia happen?</a:t>
            </a:r>
          </a:p>
          <a:p>
            <a:pPr lvl="1" eaLnBrk="1" hangingPunct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WinAPI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SetThreadExecutionState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</a:t>
            </a:r>
          </a:p>
          <a:p>
            <a:pPr lvl="2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ES_CONTINUOUS </a:t>
            </a:r>
          </a:p>
          <a:p>
            <a:pPr lvl="2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ES_SYSTEM_REQUIRED</a:t>
            </a:r>
          </a:p>
          <a:p>
            <a:pPr lvl="1" eaLnBrk="1" hangingPunct="1"/>
            <a:r>
              <a:rPr lang="en-US" dirty="0" smtClean="0">
                <a:cs typeface="Courier New" pitchFamily="49" charset="0"/>
              </a:rPr>
              <a:t>Have remote user hold file open on machine</a:t>
            </a:r>
          </a:p>
          <a:p>
            <a:pPr eaLnBrk="1" hangingPunct="1"/>
            <a:r>
              <a:rPr lang="en-US" dirty="0" smtClean="0"/>
              <a:t>Identify by measuring </a:t>
            </a:r>
          </a:p>
          <a:p>
            <a:pPr lvl="1" eaLnBrk="1" hangingPunct="1"/>
            <a:r>
              <a:rPr lang="en-US" dirty="0" smtClean="0"/>
              <a:t>Who places </a:t>
            </a:r>
            <a:r>
              <a:rPr lang="en-US" b="1" dirty="0" smtClean="0"/>
              <a:t>stay-awake requests </a:t>
            </a:r>
            <a:r>
              <a:rPr lang="en-US" dirty="0" smtClean="0"/>
              <a:t>with OS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Picture 7" descr="insom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3796" y="1428736"/>
            <a:ext cx="1794484" cy="1752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0822" y="6357958"/>
            <a:ext cx="5960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*http://msdn.microsoft.com/en-us/library/aa373208(VS.85).aspx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advTm="55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Deployment Stats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Sleep Proxies on </a:t>
            </a:r>
            <a:r>
              <a:rPr lang="en-US" b="1" dirty="0" smtClean="0"/>
              <a:t>6 subnets </a:t>
            </a:r>
            <a:r>
              <a:rPr lang="en-US" dirty="0" smtClean="0"/>
              <a:t>in MSR Redmond</a:t>
            </a:r>
          </a:p>
          <a:p>
            <a:pPr eaLnBrk="1" hangingPunct="1"/>
            <a:r>
              <a:rPr lang="en-US" dirty="0" smtClean="0"/>
              <a:t>Sleep Clients running on </a:t>
            </a:r>
            <a:r>
              <a:rPr lang="en-US" b="1" dirty="0" smtClean="0"/>
              <a:t>50+ machines</a:t>
            </a:r>
          </a:p>
          <a:p>
            <a:pPr lvl="1" eaLnBrk="1" hangingPunct="1"/>
            <a:r>
              <a:rPr lang="en-US" dirty="0" smtClean="0"/>
              <a:t>Installed </a:t>
            </a:r>
            <a:r>
              <a:rPr lang="en-US" b="1" dirty="0" smtClean="0"/>
              <a:t>by users </a:t>
            </a:r>
            <a:r>
              <a:rPr lang="en-US" dirty="0" smtClean="0"/>
              <a:t>(two clicks)</a:t>
            </a:r>
          </a:p>
          <a:p>
            <a:pPr lvl="1" eaLnBrk="1" hangingPunct="1"/>
            <a:r>
              <a:rPr lang="en-US" dirty="0" smtClean="0"/>
              <a:t>Most </a:t>
            </a:r>
            <a:r>
              <a:rPr lang="en-US" b="1" dirty="0" smtClean="0"/>
              <a:t>primary</a:t>
            </a:r>
            <a:r>
              <a:rPr lang="en-US" dirty="0" smtClean="0"/>
              <a:t> user workstations</a:t>
            </a:r>
          </a:p>
          <a:p>
            <a:pPr lvl="1" eaLnBrk="1" hangingPunct="1"/>
            <a:r>
              <a:rPr lang="en-US" b="1" dirty="0" smtClean="0"/>
              <a:t>IT recommended</a:t>
            </a:r>
          </a:p>
          <a:p>
            <a:pPr eaLnBrk="1" hangingPunct="1"/>
            <a:r>
              <a:rPr lang="en-US" dirty="0" smtClean="0"/>
              <a:t>System in operation </a:t>
            </a:r>
            <a:r>
              <a:rPr lang="en-US" b="1" dirty="0" smtClean="0"/>
              <a:t>almost one year</a:t>
            </a:r>
          </a:p>
          <a:p>
            <a:pPr eaLnBrk="1" hangingPunct="1"/>
            <a:r>
              <a:rPr lang="en-US" dirty="0" smtClean="0"/>
              <a:t>~ </a:t>
            </a:r>
            <a:r>
              <a:rPr lang="en-US" b="1" dirty="0" smtClean="0"/>
              <a:t>10 </a:t>
            </a:r>
            <a:r>
              <a:rPr lang="en-US" b="1" i="1" dirty="0" err="1" smtClean="0"/>
              <a:t>MWh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saved</a:t>
            </a:r>
            <a:r>
              <a:rPr lang="en-US" dirty="0" smtClean="0"/>
              <a:t>                                                 (not bad for a research prototype)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advTm="2734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  <a:p>
            <a:pPr eaLnBrk="1" hangingPunct="1"/>
            <a:r>
              <a:rPr lang="en-US" dirty="0" smtClean="0"/>
              <a:t>Sleep Proxy Architecture</a:t>
            </a:r>
            <a:endParaRPr lang="en-US" i="1" dirty="0" smtClean="0"/>
          </a:p>
          <a:p>
            <a:pPr eaLnBrk="1" hangingPunct="1"/>
            <a:r>
              <a:rPr lang="en-US" dirty="0" smtClean="0"/>
              <a:t>Deployment &amp; Instrumentation</a:t>
            </a:r>
          </a:p>
          <a:p>
            <a:pPr eaLnBrk="1" hangingPunct="1"/>
            <a:r>
              <a:rPr lang="en-US" b="1" dirty="0" smtClean="0"/>
              <a:t>Findings</a:t>
            </a:r>
          </a:p>
          <a:p>
            <a:pPr eaLnBrk="1" hangingPunct="1"/>
            <a:r>
              <a:rPr lang="en-US" dirty="0" smtClean="0"/>
              <a:t>Related Work and Next Steps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advTm="274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Sleep Savings</a:t>
            </a:r>
          </a:p>
        </p:txBody>
      </p:sp>
      <p:pic>
        <p:nvPicPr>
          <p:cNvPr id="44035" name="Picture 5" descr="PercentSleepTime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70194"/>
            <a:ext cx="7332555" cy="44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785786" y="1142984"/>
            <a:ext cx="75724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Most </a:t>
            </a:r>
            <a:r>
              <a:rPr lang="en-US" sz="2800" dirty="0"/>
              <a:t>machines</a:t>
            </a:r>
            <a:r>
              <a:rPr lang="en-US" sz="2800" b="1" dirty="0"/>
              <a:t> sleep most of the </a:t>
            </a:r>
            <a:r>
              <a:rPr lang="en-US" sz="2800" b="1" dirty="0" smtClean="0"/>
              <a:t>time</a:t>
            </a:r>
          </a:p>
          <a:p>
            <a:pPr>
              <a:buFont typeface="Arial" pitchFamily="-72" charset="0"/>
              <a:buChar char="•"/>
            </a:pPr>
            <a:r>
              <a:rPr lang="en-US" sz="2800" b="1" dirty="0" smtClean="0"/>
              <a:t> ~20% </a:t>
            </a:r>
            <a:r>
              <a:rPr lang="en-US" sz="2800" dirty="0" smtClean="0"/>
              <a:t>machines sleep</a:t>
            </a:r>
            <a:r>
              <a:rPr lang="en-US" sz="2800" b="1" dirty="0" smtClean="0"/>
              <a:t> very poorly</a:t>
            </a:r>
            <a:endParaRPr lang="en-US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910" y="2071678"/>
            <a:ext cx="77153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282" y="2143116"/>
            <a:ext cx="642942" cy="457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544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Energy Savings</a:t>
            </a:r>
          </a:p>
        </p:txBody>
      </p:sp>
      <p:pic>
        <p:nvPicPr>
          <p:cNvPr id="44034" name="Content Placeholder 4" descr="powerSavingsByMachin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714620"/>
            <a:ext cx="8349618" cy="2643206"/>
          </a:xfrm>
        </p:spPr>
      </p:pic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285720" y="1643050"/>
            <a:ext cx="81439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72" charset="0"/>
              <a:buChar char="•"/>
            </a:pPr>
            <a:r>
              <a:rPr lang="en-US" sz="2800" dirty="0" smtClean="0"/>
              <a:t>Substantial </a:t>
            </a:r>
            <a:r>
              <a:rPr lang="en-US" sz="2800" dirty="0"/>
              <a:t>power savings for many </a:t>
            </a:r>
            <a:r>
              <a:rPr lang="en-US" sz="2800" dirty="0" smtClean="0"/>
              <a:t>machines</a:t>
            </a:r>
            <a:endParaRPr lang="en-US" sz="2800" dirty="0"/>
          </a:p>
          <a:p>
            <a:pPr>
              <a:buFont typeface="Arial" pitchFamily="-72" charset="0"/>
              <a:buChar char="•"/>
            </a:pPr>
            <a:r>
              <a:rPr lang="en-US" sz="2800" dirty="0"/>
              <a:t> Note: Saved Power is lower bound estimate.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844" y="2571744"/>
            <a:ext cx="850112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406" y="2143116"/>
            <a:ext cx="214314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28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92968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Why Machines 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Lose Sleep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>
          <a:xfrm>
            <a:off x="457200" y="1517671"/>
            <a:ext cx="8229600" cy="4840287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Crying baby</a:t>
            </a:r>
            <a:r>
              <a:rPr lang="en-US" b="1" i="1" dirty="0" smtClean="0"/>
              <a:t> syndrome</a:t>
            </a:r>
            <a:r>
              <a:rPr lang="en-US" dirty="0" smtClean="0"/>
              <a:t>                          </a:t>
            </a:r>
          </a:p>
          <a:p>
            <a:pPr lvl="1" eaLnBrk="1" hangingPunct="1"/>
            <a:r>
              <a:rPr lang="en-US" dirty="0" smtClean="0"/>
              <a:t>Sleeping machine (parent) woken often                 by </a:t>
            </a:r>
            <a:r>
              <a:rPr lang="en-US" b="1" dirty="0" smtClean="0"/>
              <a:t>remote clients </a:t>
            </a:r>
            <a:r>
              <a:rPr lang="en-US" dirty="0" smtClean="0"/>
              <a:t>(crying babies)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b="1" i="1" dirty="0" smtClean="0"/>
              <a:t>Application induced </a:t>
            </a:r>
            <a:r>
              <a:rPr lang="en-US" b="1" i="1" dirty="0" smtClean="0">
                <a:solidFill>
                  <a:srgbClr val="FF0000"/>
                </a:solidFill>
              </a:rPr>
              <a:t>insomnia</a:t>
            </a:r>
            <a:r>
              <a:rPr lang="en-US" dirty="0" smtClean="0"/>
              <a:t>                                </a:t>
            </a:r>
          </a:p>
          <a:p>
            <a:pPr lvl="1" eaLnBrk="1" hangingPunct="1"/>
            <a:r>
              <a:rPr lang="en-US" dirty="0" smtClean="0"/>
              <a:t>Machine won’t sleep b/c </a:t>
            </a:r>
            <a:r>
              <a:rPr lang="en-US" b="1" dirty="0" smtClean="0"/>
              <a:t>app requests</a:t>
            </a:r>
            <a:r>
              <a:rPr lang="en-US" dirty="0" smtClean="0"/>
              <a:t>                     </a:t>
            </a:r>
          </a:p>
          <a:p>
            <a:pPr lvl="1" eaLnBrk="1" hangingPunct="1"/>
            <a:r>
              <a:rPr lang="en-US" dirty="0" smtClean="0"/>
              <a:t>e.g., media server, virus scanner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" name="Picture 6" descr="crying-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571612"/>
            <a:ext cx="1428760" cy="1428760"/>
          </a:xfrm>
          <a:prstGeom prst="rect">
            <a:avLst/>
          </a:prstGeom>
        </p:spPr>
      </p:pic>
      <p:pic>
        <p:nvPicPr>
          <p:cNvPr id="8" name="Picture 7" descr="insom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857628"/>
            <a:ext cx="1428760" cy="1395422"/>
          </a:xfrm>
          <a:prstGeom prst="rect">
            <a:avLst/>
          </a:prstGeom>
        </p:spPr>
      </p:pic>
    </p:spTree>
  </p:cSld>
  <p:clrMapOvr>
    <a:masterClrMapping/>
  </p:clrMapOvr>
  <p:transition advTm="7707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-14290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Crying Babies</a:t>
            </a:r>
          </a:p>
        </p:txBody>
      </p:sp>
      <p:pic>
        <p:nvPicPr>
          <p:cNvPr id="45059" name="Picture 4" descr="TransitionsPerDay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13024"/>
            <a:ext cx="6976096" cy="41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85750" y="1428736"/>
            <a:ext cx="49291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" name="Picture 9" descr="crying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57167"/>
            <a:ext cx="1857387" cy="18573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4348" y="2357430"/>
            <a:ext cx="571504" cy="421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158" y="2214554"/>
            <a:ext cx="850112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5852" y="1428737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~10% of lost sleep</a:t>
            </a:r>
            <a:endParaRPr lang="en-US" sz="3600" dirty="0"/>
          </a:p>
        </p:txBody>
      </p:sp>
    </p:spTree>
  </p:cSld>
  <p:clrMapOvr>
    <a:masterClrMapping/>
  </p:clrMapOvr>
  <p:transition advTm="28439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-15713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Who are the Crying Babies?</a:t>
            </a:r>
          </a:p>
        </p:txBody>
      </p:sp>
      <p:pic>
        <p:nvPicPr>
          <p:cNvPr id="46084" name="Picture 6" descr="NumberOfWakeupsCau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845575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11255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Small subset of remote machines (requesters)                   </a:t>
            </a:r>
            <a:r>
              <a:rPr lang="en-US" b="1" dirty="0" smtClean="0"/>
              <a:t>that cause lots of wake events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" name="Picture 9" descr="crying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14290"/>
            <a:ext cx="1357322" cy="1357322"/>
          </a:xfrm>
          <a:prstGeom prst="rect">
            <a:avLst/>
          </a:prstGeom>
        </p:spPr>
      </p:pic>
    </p:spTree>
  </p:cSld>
  <p:clrMapOvr>
    <a:masterClrMapping/>
  </p:clrMapOvr>
  <p:transition advTm="36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Story is Typical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143932" cy="3740144"/>
          </a:xfrm>
        </p:spPr>
        <p:txBody>
          <a:bodyPr/>
          <a:lstStyle/>
          <a:p>
            <a:pPr eaLnBrk="1" hangingPunct="1"/>
            <a:r>
              <a:rPr lang="en-US" b="1" dirty="0" smtClean="0"/>
              <a:t>Enterprise machines rarely sleep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2/3</a:t>
            </a:r>
            <a:r>
              <a:rPr lang="en-US" b="1" baseline="30000" dirty="0" smtClean="0">
                <a:solidFill>
                  <a:srgbClr val="FF0000"/>
                </a:solidFill>
              </a:rPr>
              <a:t>rds</a:t>
            </a:r>
            <a:r>
              <a:rPr lang="en-US" dirty="0" smtClean="0"/>
              <a:t> of office PCs are </a:t>
            </a:r>
            <a:r>
              <a:rPr lang="en-US" b="1" dirty="0" smtClean="0">
                <a:solidFill>
                  <a:srgbClr val="FF0000"/>
                </a:solidFill>
              </a:rPr>
              <a:t>left on </a:t>
            </a:r>
            <a:r>
              <a:rPr lang="en-US" dirty="0" smtClean="0"/>
              <a:t>after hours*</a:t>
            </a:r>
          </a:p>
          <a:p>
            <a:pPr lvl="1"/>
            <a:r>
              <a:rPr lang="en-US" dirty="0" smtClean="0"/>
              <a:t>Or is it </a:t>
            </a:r>
            <a:r>
              <a:rPr lang="en-US" b="1" dirty="0" smtClean="0">
                <a:solidFill>
                  <a:srgbClr val="FF0000"/>
                </a:solidFill>
              </a:rPr>
              <a:t>95%</a:t>
            </a:r>
            <a:r>
              <a:rPr lang="en-US" dirty="0" smtClean="0"/>
              <a:t>?  Power management </a:t>
            </a:r>
            <a:r>
              <a:rPr lang="en-US" b="1" dirty="0" smtClean="0">
                <a:solidFill>
                  <a:srgbClr val="FF0000"/>
                </a:solidFill>
              </a:rPr>
              <a:t>disabled</a:t>
            </a:r>
            <a:r>
              <a:rPr lang="en-US" dirty="0" smtClean="0"/>
              <a:t>**</a:t>
            </a:r>
          </a:p>
          <a:p>
            <a:pPr lvl="1"/>
            <a:r>
              <a:rPr lang="en-US" dirty="0" smtClean="0"/>
              <a:t>600+ desktops </a:t>
            </a:r>
            <a:r>
              <a:rPr lang="en-US" b="1" dirty="0" smtClean="0">
                <a:solidFill>
                  <a:srgbClr val="FF0000"/>
                </a:solidFill>
              </a:rPr>
              <a:t>always left 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(of total 700+ )***</a:t>
            </a:r>
          </a:p>
          <a:p>
            <a:pPr lvl="1"/>
            <a:r>
              <a:rPr lang="en-US" dirty="0" smtClean="0"/>
              <a:t>Almost all desktop at MSR left on after hours</a:t>
            </a:r>
          </a:p>
          <a:p>
            <a:pPr lvl="1"/>
            <a:r>
              <a:rPr lang="en-US" dirty="0" smtClean="0"/>
              <a:t>[Your own stat or anecdote here]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3437" y="5395098"/>
            <a:ext cx="8346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/>
              <a:t>*Robertson et. al.: After-hour power status of office equipment and energy usage of plug-load devices.  </a:t>
            </a:r>
          </a:p>
          <a:p>
            <a:pPr marL="0" lvl="1"/>
            <a:r>
              <a:rPr lang="en-US" sz="1400" dirty="0" smtClean="0"/>
              <a:t>LBNL report #53729</a:t>
            </a:r>
          </a:p>
          <a:p>
            <a:pPr marL="0" lvl="1"/>
            <a:r>
              <a:rPr lang="en-US" sz="1400" dirty="0" smtClean="0"/>
              <a:t>**</a:t>
            </a:r>
            <a:r>
              <a:rPr lang="en-US" sz="1400" dirty="0" err="1" smtClean="0"/>
              <a:t>Nordman</a:t>
            </a:r>
            <a:r>
              <a:rPr lang="en-US" sz="1400" dirty="0" smtClean="0"/>
              <a:t>, http://www.lbl.gov/today/2004/Aug/20-Fri/r8comm2.lo.pdf</a:t>
            </a:r>
          </a:p>
          <a:p>
            <a:pPr marL="0" lvl="1"/>
            <a:r>
              <a:rPr lang="en-US" sz="1400" dirty="0" smtClean="0"/>
              <a:t>***Agarwal et. al: </a:t>
            </a:r>
            <a:r>
              <a:rPr lang="en-US" sz="1400" dirty="0" err="1" smtClean="0"/>
              <a:t>Somniloquy</a:t>
            </a:r>
            <a:r>
              <a:rPr lang="en-US" sz="1400" dirty="0" smtClean="0"/>
              <a:t>, Augmenting network Interfaces to reduce PC energy usage (NSDI 2009)</a:t>
            </a:r>
            <a:endParaRPr lang="en-US" sz="1800" dirty="0" smtClean="0"/>
          </a:p>
        </p:txBody>
      </p:sp>
    </p:spTree>
  </p:cSld>
  <p:clrMapOvr>
    <a:masterClrMapping/>
  </p:clrMapOvr>
  <p:transition advTm="32573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-15713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Who are the Crying Babies?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5357826"/>
            <a:ext cx="8143932" cy="5429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-72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Requestors mostly </a:t>
            </a:r>
            <a:r>
              <a:rPr lang="en-US" sz="4000" b="1" dirty="0" smtClean="0">
                <a:ea typeface="+mn-ea"/>
                <a:cs typeface="+mn-cs"/>
              </a:rPr>
              <a:t>IT servers          </a:t>
            </a:r>
            <a:r>
              <a:rPr lang="en-US" sz="4000" dirty="0" smtClean="0">
                <a:ea typeface="+mn-ea"/>
                <a:cs typeface="+mn-cs"/>
              </a:rPr>
              <a:t>(e.g., virus scanners, patch server)</a:t>
            </a:r>
            <a:endParaRPr lang="en-US" sz="4000" b="1" dirty="0" smtClean="0">
              <a:ea typeface="+mn-ea"/>
              <a:cs typeface="+mn-cs"/>
            </a:endParaRPr>
          </a:p>
        </p:txBody>
      </p:sp>
      <p:pic>
        <p:nvPicPr>
          <p:cNvPr id="46083" name="Picture 5" descr="NumberOfClientsWok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8215370" cy="251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500034" y="1500174"/>
            <a:ext cx="8186766" cy="112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72" charset="0"/>
              <a:buNone/>
              <a:tabLst/>
              <a:defRPr/>
            </a:pPr>
            <a:r>
              <a:rPr lang="en-US" sz="3200" dirty="0" smtClean="0">
                <a:latin typeface="+mn-lt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72" charset="-128"/>
                <a:cs typeface="ＭＳ Ｐゴシック" pitchFamily="-72" charset="-128"/>
              </a:rPr>
              <a:t>. Small subset of remote machines (requesters)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72" charset="-128"/>
                <a:cs typeface="ＭＳ Ｐゴシック" pitchFamily="-72" charset="-128"/>
              </a:rPr>
              <a:t>that wake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72" charset="-128"/>
                <a:cs typeface="ＭＳ Ｐゴシック" pitchFamily="-72" charset="-128"/>
              </a:rPr>
              <a:t> lots of sleeping clients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0" name="Picture 9" descr="crying-bab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214290"/>
            <a:ext cx="1357322" cy="13573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6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of Insomnia</a:t>
            </a:r>
          </a:p>
        </p:txBody>
      </p:sp>
      <p:pic>
        <p:nvPicPr>
          <p:cNvPr id="45060" name="Picture 7" descr="awakeTimeDueToRequests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415" y="1198260"/>
            <a:ext cx="4400212" cy="551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som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61002"/>
            <a:ext cx="3214710" cy="3139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7158" y="1425347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~90% of lost sleep</a:t>
            </a:r>
            <a:endParaRPr lang="en-US" sz="3600" dirty="0"/>
          </a:p>
        </p:txBody>
      </p:sp>
    </p:spTree>
  </p:cSld>
  <p:clrMapOvr>
    <a:masterClrMapping/>
  </p:clrMapOvr>
  <p:transition advTm="34664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-51432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Who Causes Insomnia?</a:t>
            </a:r>
          </a:p>
        </p:txBody>
      </p:sp>
      <p:pic>
        <p:nvPicPr>
          <p:cNvPr id="47106" name="Content Placeholder 4" descr="requestSourc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1643082"/>
            <a:ext cx="4232275" cy="4643438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85750" y="1357298"/>
            <a:ext cx="4143374" cy="521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5 of top 7 are 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IT apps</a:t>
            </a:r>
            <a:endParaRPr lang="en-US" sz="3200" b="1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Several caused by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program bugs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legacy drivers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+mn-cs"/>
              </a:rPr>
              <a:t>Hard </a:t>
            </a:r>
            <a:r>
              <a:rPr lang="en-US" sz="3200" dirty="0">
                <a:latin typeface="+mn-lt"/>
                <a:ea typeface="+mn-ea"/>
                <a:cs typeface="+mn-cs"/>
              </a:rPr>
              <a:t>to 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improve via 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reaction policy w/o big </a:t>
            </a:r>
            <a:r>
              <a:rPr lang="en-US" sz="3200" b="1" dirty="0" err="1" smtClean="0">
                <a:latin typeface="+mn-lt"/>
                <a:ea typeface="+mn-ea"/>
                <a:cs typeface="+mn-cs"/>
              </a:rPr>
              <a:t>expen$e</a:t>
            </a:r>
            <a:endParaRPr lang="en-US" sz="3200" b="1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+mn-cs"/>
              </a:rPr>
              <a:t>Many </a:t>
            </a:r>
            <a:r>
              <a:rPr lang="en-US" sz="3200" dirty="0">
                <a:latin typeface="+mn-lt"/>
                <a:ea typeface="+mn-ea"/>
                <a:cs typeface="+mn-cs"/>
              </a:rPr>
              <a:t>amenable to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better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coordination 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of IT tasks 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6314" y="4786322"/>
            <a:ext cx="107157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nsom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214290"/>
            <a:ext cx="1285884" cy="1255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6248" y="1571612"/>
            <a:ext cx="442915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6248" y="1142984"/>
            <a:ext cx="214314" cy="528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Persistent Cloud Applications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Small minority used </a:t>
            </a:r>
            <a:r>
              <a:rPr lang="en-US" b="1" dirty="0" err="1" smtClean="0">
                <a:ea typeface="+mn-ea"/>
              </a:rPr>
              <a:t>LiveMesh</a:t>
            </a:r>
            <a:r>
              <a:rPr lang="en-US" dirty="0" smtClean="0">
                <a:ea typeface="+mn-ea"/>
              </a:rPr>
              <a:t>, </a:t>
            </a:r>
            <a:r>
              <a:rPr lang="en-US" b="1" dirty="0" err="1" smtClean="0">
                <a:ea typeface="+mn-ea"/>
              </a:rPr>
              <a:t>LiveSync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We refer to these as </a:t>
            </a:r>
            <a:r>
              <a:rPr lang="en-US" b="1" i="1" dirty="0" smtClean="0">
                <a:ea typeface="+mn-ea"/>
              </a:rPr>
              <a:t>persistent</a:t>
            </a:r>
            <a:r>
              <a:rPr lang="en-US" dirty="0" smtClean="0">
                <a:ea typeface="+mn-ea"/>
              </a:rPr>
              <a:t> cloud apps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Designed primarily to overcome NAT/firewall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Requires more sophisticated reaction policy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But, not used much in the enterprise</a:t>
            </a:r>
          </a:p>
        </p:txBody>
      </p:sp>
      <p:sp>
        <p:nvSpPr>
          <p:cNvPr id="5" name="Cloud 4"/>
          <p:cNvSpPr/>
          <p:nvPr/>
        </p:nvSpPr>
        <p:spPr>
          <a:xfrm>
            <a:off x="3429000" y="2928938"/>
            <a:ext cx="2214563" cy="1285875"/>
          </a:xfrm>
          <a:prstGeom prst="cloud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Cloud </a:t>
            </a:r>
            <a:r>
              <a:rPr lang="en-US" b="1" dirty="0" smtClean="0"/>
              <a:t>Server</a:t>
            </a:r>
            <a:endParaRPr lang="en-US" b="1" dirty="0"/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000375"/>
            <a:ext cx="11842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71813"/>
            <a:ext cx="16335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143125" y="3429000"/>
            <a:ext cx="10001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857875" y="3357563"/>
            <a:ext cx="10001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3130550"/>
            <a:ext cx="71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TCP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86446" y="2786058"/>
            <a:ext cx="1357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/>
              <a:t>Persistent TCP</a:t>
            </a:r>
            <a:endParaRPr lang="en-US" sz="1800" dirty="0"/>
          </a:p>
        </p:txBody>
      </p:sp>
      <p:sp>
        <p:nvSpPr>
          <p:cNvPr id="14" name="U-Turn Arrow 13"/>
          <p:cNvSpPr/>
          <p:nvPr/>
        </p:nvSpPr>
        <p:spPr>
          <a:xfrm>
            <a:off x="1143000" y="2357438"/>
            <a:ext cx="6786563" cy="571500"/>
          </a:xfrm>
          <a:prstGeom prst="uturnArrow">
            <a:avLst/>
          </a:prstGeom>
          <a:solidFill>
            <a:schemeClr val="accent1">
              <a:alpha val="1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0438" y="2487613"/>
            <a:ext cx="371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Remote Login, </a:t>
            </a:r>
            <a:r>
              <a:rPr lang="en-US" sz="1800" dirty="0" smtClean="0"/>
              <a:t>Sync </a:t>
            </a:r>
            <a:r>
              <a:rPr lang="en-US" sz="1800" dirty="0"/>
              <a:t>Operation</a:t>
            </a:r>
          </a:p>
        </p:txBody>
      </p:sp>
      <p:pic>
        <p:nvPicPr>
          <p:cNvPr id="17" name="Picture 8" descr="C:\Users\padhye\AppData\Local\Microsoft\Windows\Temporary Internet Files\Content.IE5\ZD39CNX1\MCj043004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5013" y="2928938"/>
            <a:ext cx="13446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Multiply 17"/>
          <p:cNvSpPr/>
          <p:nvPr/>
        </p:nvSpPr>
        <p:spPr>
          <a:xfrm>
            <a:off x="6072188" y="2714625"/>
            <a:ext cx="857250" cy="13573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3571868" y="2005604"/>
            <a:ext cx="20717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</a:rPr>
              <a:t>#Fail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60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14" grpId="0" animBg="1"/>
      <p:bldP spid="14" grpId="1" animBg="1"/>
      <p:bldP spid="14" grpId="2" animBg="1"/>
      <p:bldP spid="16" grpId="1"/>
      <p:bldP spid="16" grpId="2"/>
      <p:bldP spid="16" grpId="3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Findings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750" y="1357313"/>
            <a:ext cx="8401050" cy="5114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b="1" dirty="0" smtClean="0"/>
              <a:t>Relatively simple reaction policy </a:t>
            </a:r>
            <a:r>
              <a:rPr lang="en-US" sz="3000" dirty="0" smtClean="0"/>
              <a:t>can work well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filter by 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deal w/ tunneled packets, v4/v6,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/>
              <a:t>Insomnia</a:t>
            </a:r>
            <a:r>
              <a:rPr lang="en-US" sz="3000" dirty="0" smtClean="0"/>
              <a:t> foremost cause of lost sleep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/>
              <a:t>IT</a:t>
            </a:r>
            <a:r>
              <a:rPr lang="en-US" sz="3000" dirty="0" smtClean="0"/>
              <a:t> main cause of both insomnia and crying baby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Unclear cost effective reaction policy that can help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But </a:t>
            </a:r>
            <a:r>
              <a:rPr lang="en-US" sz="2600" b="1" dirty="0" smtClean="0"/>
              <a:t>intelligent scheduling of IT tasks may help greatly</a:t>
            </a:r>
            <a:endParaRPr lang="en-US" sz="26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Wake once, do everything, then sleep soundly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Greater complexity </a:t>
            </a:r>
            <a:r>
              <a:rPr lang="en-US" sz="3000" b="1" dirty="0" smtClean="0"/>
              <a:t>can be useful</a:t>
            </a:r>
            <a:r>
              <a:rPr lang="en-US" sz="3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Persistent cloud apps (</a:t>
            </a:r>
            <a:r>
              <a:rPr lang="en-US" sz="2600" b="1" dirty="0" smtClean="0"/>
              <a:t>non-enterprise </a:t>
            </a:r>
            <a:r>
              <a:rPr lang="en-US" sz="2600" dirty="0" smtClean="0"/>
              <a:t>systems)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err="1" smtClean="0"/>
              <a:t>BitTorrent</a:t>
            </a:r>
            <a:r>
              <a:rPr lang="en-US" sz="2600" dirty="0" smtClean="0"/>
              <a:t>, Skype, etc. (</a:t>
            </a:r>
            <a:r>
              <a:rPr lang="en-US" sz="2600" b="1" dirty="0" smtClean="0"/>
              <a:t>non-enterprise </a:t>
            </a:r>
            <a:r>
              <a:rPr lang="en-US" sz="2600" dirty="0" smtClean="0"/>
              <a:t>systems)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Additional sleep opportunities (</a:t>
            </a:r>
            <a:r>
              <a:rPr lang="en-US" sz="2600" b="1" dirty="0" smtClean="0"/>
              <a:t>if economical</a:t>
            </a:r>
            <a:r>
              <a:rPr lang="en-US" sz="2600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5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  <a:p>
            <a:pPr eaLnBrk="1" hangingPunct="1"/>
            <a:r>
              <a:rPr lang="en-US" dirty="0" smtClean="0"/>
              <a:t>Sleep Proxy Architecture</a:t>
            </a:r>
            <a:endParaRPr lang="en-US" i="1" dirty="0" smtClean="0"/>
          </a:p>
          <a:p>
            <a:pPr eaLnBrk="1" hangingPunct="1"/>
            <a:r>
              <a:rPr lang="en-US" dirty="0" smtClean="0"/>
              <a:t>Deployment &amp; Instrumentation</a:t>
            </a:r>
          </a:p>
          <a:p>
            <a:pPr eaLnBrk="1" hangingPunct="1"/>
            <a:r>
              <a:rPr lang="en-US" dirty="0" smtClean="0"/>
              <a:t>Findings</a:t>
            </a:r>
          </a:p>
          <a:p>
            <a:pPr eaLnBrk="1" hangingPunct="1"/>
            <a:r>
              <a:rPr lang="en-US" b="1" dirty="0" smtClean="0"/>
              <a:t>Related Work and Next Steps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Steps</a:t>
            </a:r>
            <a:endParaRPr lang="en-US" dirty="0" smtClean="0"/>
          </a:p>
        </p:txBody>
      </p:sp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P2P Sleep-</a:t>
            </a:r>
            <a:r>
              <a:rPr lang="en-US" dirty="0" err="1" smtClean="0"/>
              <a:t>Proxying</a:t>
            </a:r>
            <a:r>
              <a:rPr lang="en-US" dirty="0" smtClean="0"/>
              <a:t> (in progress)</a:t>
            </a:r>
          </a:p>
          <a:p>
            <a:pPr eaLnBrk="1" hangingPunct="1"/>
            <a:r>
              <a:rPr lang="en-US" dirty="0" smtClean="0"/>
              <a:t>Sleep-considerate IT app/server coordination</a:t>
            </a:r>
          </a:p>
          <a:p>
            <a:pPr eaLnBrk="1" hangingPunct="1"/>
            <a:r>
              <a:rPr lang="en-US" dirty="0" smtClean="0"/>
              <a:t>Lightweight support for persistent cloud apps</a:t>
            </a:r>
          </a:p>
          <a:p>
            <a:pPr eaLnBrk="1" hangingPunct="1"/>
            <a:r>
              <a:rPr lang="en-US" dirty="0" smtClean="0"/>
              <a:t>Change remote file access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 advTm="50997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Us: Quick Overview</a:t>
            </a:r>
            <a:endParaRPr lang="en-US" b="1" dirty="0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5454657"/>
          </a:xfrm>
        </p:spPr>
        <p:txBody>
          <a:bodyPr/>
          <a:lstStyle/>
          <a:p>
            <a:pPr eaLnBrk="1" hangingPunct="1"/>
            <a:r>
              <a:rPr lang="en-US" b="1" dirty="0" smtClean="0"/>
              <a:t>Reaction Policy: </a:t>
            </a:r>
          </a:p>
          <a:p>
            <a:pPr lvl="1" eaLnBrk="1" hangingPunct="1"/>
            <a:r>
              <a:rPr lang="en-US" dirty="0" smtClean="0"/>
              <a:t>Wake on </a:t>
            </a:r>
            <a:r>
              <a:rPr lang="en-US" b="1" dirty="0" smtClean="0"/>
              <a:t>incoming TCP connections</a:t>
            </a:r>
          </a:p>
          <a:p>
            <a:pPr eaLnBrk="1" hangingPunct="1"/>
            <a:r>
              <a:rPr lang="en-US" b="1" dirty="0" smtClean="0"/>
              <a:t>Great</a:t>
            </a:r>
            <a:r>
              <a:rPr lang="en-US" dirty="0" smtClean="0"/>
              <a:t> consolidation ratio</a:t>
            </a:r>
          </a:p>
          <a:p>
            <a:pPr lvl="1" eaLnBrk="1" hangingPunct="1"/>
            <a:r>
              <a:rPr lang="en-US" dirty="0" smtClean="0"/>
              <a:t>Unmodified </a:t>
            </a:r>
            <a:r>
              <a:rPr lang="en-US" b="1" dirty="0" smtClean="0"/>
              <a:t>server </a:t>
            </a:r>
            <a:r>
              <a:rPr lang="en-US" dirty="0" smtClean="0"/>
              <a:t>(1000’s)</a:t>
            </a:r>
          </a:p>
          <a:p>
            <a:pPr lvl="1" eaLnBrk="1" hangingPunct="1"/>
            <a:r>
              <a:rPr lang="en-US" dirty="0" smtClean="0"/>
              <a:t>Low power box (100’s, maybe 1000’s)</a:t>
            </a:r>
          </a:p>
          <a:p>
            <a:pPr lvl="1" eaLnBrk="1" hangingPunct="1"/>
            <a:r>
              <a:rPr lang="en-US" dirty="0" smtClean="0"/>
              <a:t>Peered proxy (100’s)</a:t>
            </a:r>
          </a:p>
          <a:p>
            <a:pPr eaLnBrk="1" hangingPunct="1"/>
            <a:r>
              <a:rPr lang="en-US" dirty="0" smtClean="0"/>
              <a:t>Almost </a:t>
            </a:r>
            <a:r>
              <a:rPr lang="en-US" b="1" dirty="0" smtClean="0"/>
              <a:t>no</a:t>
            </a:r>
            <a:r>
              <a:rPr lang="en-US" dirty="0" smtClean="0"/>
              <a:t> client change                     </a:t>
            </a:r>
          </a:p>
          <a:p>
            <a:pPr lvl="1" eaLnBrk="1" hangingPunct="1"/>
            <a:r>
              <a:rPr lang="en-US" dirty="0" smtClean="0"/>
              <a:t>Daemon to send notification packets</a:t>
            </a:r>
          </a:p>
          <a:p>
            <a:pPr lvl="1" eaLnBrk="1" hangingPunct="1"/>
            <a:r>
              <a:rPr lang="en-US" dirty="0" smtClean="0"/>
              <a:t>Client </a:t>
            </a:r>
            <a:r>
              <a:rPr lang="en-US" b="1" dirty="0" smtClean="0"/>
              <a:t>OS agnostic</a:t>
            </a:r>
            <a:r>
              <a:rPr lang="en-US" dirty="0" smtClean="0"/>
              <a:t>                    </a:t>
            </a:r>
          </a:p>
          <a:p>
            <a:pPr eaLnBrk="1" hangingPunct="1"/>
            <a:r>
              <a:rPr lang="en-US" dirty="0" smtClean="0"/>
              <a:t>Allows for</a:t>
            </a:r>
            <a:r>
              <a:rPr lang="en-US" b="1" dirty="0" smtClean="0"/>
              <a:t> lots of sleep</a:t>
            </a:r>
            <a:r>
              <a:rPr lang="en-US" dirty="0" smtClean="0"/>
              <a:t> in the enterprise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advTm="64382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Comparison w/ </a:t>
            </a:r>
            <a:r>
              <a:rPr lang="en-US" b="1" dirty="0" err="1" smtClean="0"/>
              <a:t>SleepServer</a:t>
            </a:r>
            <a:endParaRPr lang="en-US" b="1" dirty="0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4657"/>
          </a:xfrm>
        </p:spPr>
        <p:txBody>
          <a:bodyPr/>
          <a:lstStyle/>
          <a:p>
            <a:pPr eaLnBrk="1" hangingPunct="1"/>
            <a:r>
              <a:rPr lang="en-US" b="1" dirty="0" smtClean="0"/>
              <a:t>Reaction Policy: </a:t>
            </a:r>
          </a:p>
          <a:p>
            <a:pPr lvl="1" eaLnBrk="1" hangingPunct="1"/>
            <a:r>
              <a:rPr lang="en-US" dirty="0" smtClean="0"/>
              <a:t>Respond to </a:t>
            </a:r>
            <a:r>
              <a:rPr lang="en-US" b="1" dirty="0" smtClean="0"/>
              <a:t>stubbed apps</a:t>
            </a:r>
          </a:p>
          <a:p>
            <a:pPr eaLnBrk="1" hangingPunct="1"/>
            <a:r>
              <a:rPr lang="en-US" b="1" dirty="0" smtClean="0"/>
              <a:t>Good</a:t>
            </a:r>
            <a:r>
              <a:rPr lang="en-US" dirty="0" smtClean="0"/>
              <a:t> consolidation ratio (100’s)</a:t>
            </a:r>
          </a:p>
          <a:p>
            <a:pPr lvl="1" eaLnBrk="1" hangingPunct="1"/>
            <a:r>
              <a:rPr lang="en-US" dirty="0" smtClean="0"/>
              <a:t>Unmodified </a:t>
            </a:r>
            <a:r>
              <a:rPr lang="en-US" b="1" dirty="0" smtClean="0"/>
              <a:t>server</a:t>
            </a:r>
          </a:p>
          <a:p>
            <a:pPr eaLnBrk="1" hangingPunct="1"/>
            <a:r>
              <a:rPr lang="en-US" b="1" dirty="0" smtClean="0"/>
              <a:t>Moderate</a:t>
            </a:r>
            <a:r>
              <a:rPr lang="en-US" dirty="0" smtClean="0"/>
              <a:t> client change                                         </a:t>
            </a:r>
          </a:p>
          <a:p>
            <a:pPr lvl="1" eaLnBrk="1" hangingPunct="1"/>
            <a:r>
              <a:rPr lang="en-US" dirty="0" smtClean="0"/>
              <a:t>Code, test, install </a:t>
            </a:r>
            <a:r>
              <a:rPr lang="en-US" b="1" dirty="0" smtClean="0"/>
              <a:t>stub-aware apps</a:t>
            </a:r>
          </a:p>
          <a:p>
            <a:pPr lvl="1" eaLnBrk="1" hangingPunct="1"/>
            <a:r>
              <a:rPr lang="en-US" dirty="0" smtClean="0"/>
              <a:t>Transfer </a:t>
            </a:r>
            <a:r>
              <a:rPr lang="en-US" b="1" dirty="0" smtClean="0"/>
              <a:t>state / data</a:t>
            </a:r>
          </a:p>
          <a:p>
            <a:pPr lvl="1" eaLnBrk="1" hangingPunct="1"/>
            <a:r>
              <a:rPr lang="en-US" b="1" dirty="0" smtClean="0"/>
              <a:t>Credential </a:t>
            </a:r>
            <a:r>
              <a:rPr lang="en-US" dirty="0" smtClean="0"/>
              <a:t>transfer                                                                (which can get complicated in enterprise)</a:t>
            </a:r>
          </a:p>
          <a:p>
            <a:pPr eaLnBrk="1" hangingPunct="1"/>
            <a:r>
              <a:rPr lang="en-US" b="1" dirty="0" smtClean="0"/>
              <a:t>Some additional sleep</a:t>
            </a:r>
            <a:r>
              <a:rPr lang="en-US" dirty="0" smtClean="0"/>
              <a:t> in enterprise, potentially more in non-enterprise settings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advTm="64382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Comparison w/ </a:t>
            </a:r>
            <a:r>
              <a:rPr lang="en-US" b="1" dirty="0" err="1" smtClean="0"/>
              <a:t>LiteGreen</a:t>
            </a:r>
            <a:endParaRPr lang="en-US" b="1" dirty="0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45465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Reaction Policy:</a:t>
            </a:r>
          </a:p>
          <a:p>
            <a:pPr lvl="1" eaLnBrk="1" hangingPunct="1"/>
            <a:r>
              <a:rPr lang="en-US" sz="2400" dirty="0" smtClean="0"/>
              <a:t>Respond to </a:t>
            </a:r>
            <a:r>
              <a:rPr lang="en-US" sz="2400" b="1" dirty="0" smtClean="0"/>
              <a:t>everything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b="1" dirty="0" smtClean="0"/>
              <a:t>Except </a:t>
            </a:r>
            <a:r>
              <a:rPr lang="en-US" sz="2400" dirty="0" smtClean="0"/>
              <a:t>computational intense processes, local disk</a:t>
            </a:r>
          </a:p>
          <a:p>
            <a:pPr eaLnBrk="1" hangingPunct="1"/>
            <a:r>
              <a:rPr lang="en-US" sz="2800" b="1" dirty="0" smtClean="0"/>
              <a:t>Middling</a:t>
            </a:r>
            <a:r>
              <a:rPr lang="en-US" sz="2800" dirty="0" smtClean="0"/>
              <a:t> consolidation ratio (10’s) </a:t>
            </a:r>
          </a:p>
          <a:p>
            <a:pPr lvl="1" eaLnBrk="1" hangingPunct="1"/>
            <a:r>
              <a:rPr lang="en-US" sz="2400" dirty="0" smtClean="0"/>
              <a:t>Powerful server + lots of RAM</a:t>
            </a:r>
          </a:p>
          <a:p>
            <a:pPr eaLnBrk="1" hangingPunct="1"/>
            <a:r>
              <a:rPr lang="en-US" sz="2800" b="1" dirty="0" smtClean="0"/>
              <a:t>Huge</a:t>
            </a:r>
            <a:r>
              <a:rPr lang="en-US" sz="2800" dirty="0" smtClean="0"/>
              <a:t> client-side / network changes                                      </a:t>
            </a:r>
          </a:p>
          <a:p>
            <a:pPr lvl="1" eaLnBrk="1" hangingPunct="1"/>
            <a:r>
              <a:rPr lang="en-US" sz="2400" b="1" dirty="0" err="1" smtClean="0"/>
              <a:t>Virtualize</a:t>
            </a:r>
            <a:r>
              <a:rPr lang="en-US" sz="2400" b="1" dirty="0" smtClean="0"/>
              <a:t> OS</a:t>
            </a:r>
          </a:p>
          <a:p>
            <a:pPr lvl="1" eaLnBrk="1" hangingPunct="1"/>
            <a:r>
              <a:rPr lang="en-US" sz="2400" b="1" dirty="0" smtClean="0"/>
              <a:t>RDP even into local machine</a:t>
            </a:r>
          </a:p>
          <a:p>
            <a:pPr lvl="1" eaLnBrk="1" hangingPunct="1"/>
            <a:r>
              <a:rPr lang="en-US" sz="2400" dirty="0" smtClean="0"/>
              <a:t>Move most locally stored data </a:t>
            </a:r>
            <a:r>
              <a:rPr lang="en-US" sz="2400" b="1" dirty="0" smtClean="0"/>
              <a:t>onto SAN/NAS</a:t>
            </a:r>
          </a:p>
          <a:p>
            <a:pPr lvl="1" eaLnBrk="1" hangingPunct="1"/>
            <a:r>
              <a:rPr lang="en-US" sz="2400" b="1" dirty="0" smtClean="0"/>
              <a:t>Install </a:t>
            </a:r>
            <a:r>
              <a:rPr lang="en-US" sz="2400" b="1" dirty="0" err="1" smtClean="0"/>
              <a:t>Gigbit</a:t>
            </a:r>
            <a:r>
              <a:rPr lang="en-US" sz="2400" b="1" dirty="0" smtClean="0"/>
              <a:t> backbone</a:t>
            </a:r>
            <a:r>
              <a:rPr lang="en-US" sz="2400" dirty="0" smtClean="0"/>
              <a:t> (if you don’t have already)</a:t>
            </a:r>
          </a:p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smtClean="0"/>
              <a:t>good deal more</a:t>
            </a:r>
            <a:r>
              <a:rPr lang="en-US" sz="2800" dirty="0" smtClean="0"/>
              <a:t> additional sleep opportunity                       (can deal w/ crying babies and even some IT apps)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advTm="6374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Wasteful Resource Consumption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" y="1214422"/>
            <a:ext cx="8705880" cy="214314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Not a story with a happy ending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>
              <a:buNone/>
            </a:pPr>
            <a:endParaRPr lang="en-US" sz="900" dirty="0" smtClean="0"/>
          </a:p>
          <a:p>
            <a:pPr eaLnBrk="1" hangingPunct="1">
              <a:buNone/>
            </a:pPr>
            <a:endParaRPr lang="en-US" sz="900" dirty="0" smtClean="0"/>
          </a:p>
          <a:p>
            <a:pPr eaLnBrk="1" hangingPunct="1">
              <a:buNone/>
            </a:pPr>
            <a:endParaRPr lang="en-US" sz="900" dirty="0" smtClean="0"/>
          </a:p>
          <a:p>
            <a:pPr eaLnBrk="1" hangingPunct="1">
              <a:buNone/>
            </a:pPr>
            <a:endParaRPr lang="en-US" sz="900" dirty="0" smtClean="0"/>
          </a:p>
          <a:p>
            <a:pPr eaLnBrk="1" hangingPunct="1"/>
            <a:r>
              <a:rPr lang="en-US" dirty="0" smtClean="0"/>
              <a:t>Unless we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change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things</a:t>
            </a:r>
          </a:p>
          <a:p>
            <a:pPr eaLnBrk="1" hangingPunct="1"/>
            <a:r>
              <a:rPr lang="en-US" dirty="0" smtClean="0"/>
              <a:t>This talk is about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making one such change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           </a:t>
            </a:r>
            <a:r>
              <a:rPr lang="en-US" dirty="0" smtClean="0"/>
              <a:t>focusing on </a:t>
            </a:r>
            <a:r>
              <a:rPr lang="en-US" b="1" dirty="0" smtClean="0"/>
              <a:t>practicality</a:t>
            </a:r>
            <a:r>
              <a:rPr lang="en-US" dirty="0" smtClean="0"/>
              <a:t> and </a:t>
            </a:r>
            <a:r>
              <a:rPr lang="en-US" b="1" dirty="0" smtClean="0"/>
              <a:t>economic feasibility</a:t>
            </a:r>
          </a:p>
        </p:txBody>
      </p:sp>
      <p:pic>
        <p:nvPicPr>
          <p:cNvPr id="15363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753077"/>
            <a:ext cx="4643470" cy="34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5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Comparison w/ Other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14348" y="6072206"/>
            <a:ext cx="7786742" cy="571504"/>
          </a:xfrm>
          <a:prstGeom prst="rightArrow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-32" y="1142984"/>
            <a:ext cx="571504" cy="4500594"/>
          </a:xfrm>
          <a:prstGeom prst="upArrow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3000372"/>
            <a:ext cx="2098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 </a:t>
            </a:r>
          </a:p>
          <a:p>
            <a:r>
              <a:rPr lang="en-US" b="1" i="1" dirty="0" smtClean="0"/>
              <a:t>(Reich, et al.)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2467269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SleepServer</a:t>
            </a:r>
            <a:endParaRPr lang="en-US" dirty="0" smtClean="0"/>
          </a:p>
          <a:p>
            <a:r>
              <a:rPr lang="en-US" i="1" dirty="0" smtClean="0"/>
              <a:t>(Agarwal, et. al.)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1637" y="1357298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LiteGreen</a:t>
            </a:r>
            <a:endParaRPr lang="en-US" dirty="0" smtClean="0"/>
          </a:p>
          <a:p>
            <a:r>
              <a:rPr lang="en-US" i="1" dirty="0" smtClean="0"/>
              <a:t>(Das, et. al)</a:t>
            </a:r>
          </a:p>
        </p:txBody>
      </p:sp>
    </p:spTree>
  </p:cSld>
  <p:clrMapOvr>
    <a:masterClrMapping/>
  </p:clrMapOvr>
  <p:transition advTm="10546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Why Not Built-In NIC Capabilities?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231903"/>
            <a:ext cx="8715436" cy="4768865"/>
          </a:xfrm>
        </p:spPr>
        <p:txBody>
          <a:bodyPr/>
          <a:lstStyle/>
          <a:p>
            <a:r>
              <a:rPr lang="en-US" dirty="0" smtClean="0"/>
              <a:t>Generality</a:t>
            </a:r>
          </a:p>
          <a:p>
            <a:pPr lvl="1"/>
            <a:r>
              <a:rPr lang="en-US" dirty="0" smtClean="0"/>
              <a:t>Old machines may not support patterns</a:t>
            </a:r>
          </a:p>
          <a:p>
            <a:pPr lvl="1"/>
            <a:r>
              <a:rPr lang="en-US" dirty="0" smtClean="0"/>
              <a:t>Complex network may require too many patterns</a:t>
            </a:r>
          </a:p>
          <a:p>
            <a:pPr lvl="1"/>
            <a:r>
              <a:rPr lang="en-US" dirty="0" smtClean="0"/>
              <a:t>Setting up pattern support may require</a:t>
            </a:r>
          </a:p>
          <a:p>
            <a:pPr lvl="2"/>
            <a:r>
              <a:rPr lang="en-US" dirty="0" smtClean="0"/>
              <a:t>Fiddling w/ BIOS, other system settings</a:t>
            </a:r>
          </a:p>
          <a:p>
            <a:pPr lvl="2"/>
            <a:r>
              <a:rPr lang="en-US" dirty="0" smtClean="0"/>
              <a:t>Non-uniform APIs</a:t>
            </a:r>
          </a:p>
          <a:p>
            <a:r>
              <a:rPr lang="en-US" dirty="0" smtClean="0"/>
              <a:t>Extensibility</a:t>
            </a:r>
          </a:p>
          <a:p>
            <a:pPr lvl="1"/>
            <a:r>
              <a:rPr lang="en-US" dirty="0" smtClean="0"/>
              <a:t>Wake on swipe, GPS coordinates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Can discard dedicated hardware w/ P2P anyway</a:t>
            </a:r>
          </a:p>
        </p:txBody>
      </p:sp>
    </p:spTree>
  </p:cSld>
  <p:clrMapOvr>
    <a:masterClrMapping/>
  </p:clrMapOvr>
  <p:transition advTm="343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Isn’t This Just Your Network?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231903"/>
            <a:ext cx="8715436" cy="4768865"/>
          </a:xfrm>
        </p:spPr>
        <p:txBody>
          <a:bodyPr/>
          <a:lstStyle/>
          <a:p>
            <a:r>
              <a:rPr lang="en-US" dirty="0" smtClean="0"/>
              <a:t>Yes.  We only have </a:t>
            </a:r>
            <a:r>
              <a:rPr lang="en-US" b="1" dirty="0" smtClean="0"/>
              <a:t>empirical evidence </a:t>
            </a:r>
            <a:r>
              <a:rPr lang="en-US" dirty="0" smtClean="0"/>
              <a:t>from our own deployment</a:t>
            </a:r>
          </a:p>
          <a:p>
            <a:r>
              <a:rPr lang="en-US" dirty="0" smtClean="0"/>
              <a:t>But we believe other nets </a:t>
            </a:r>
            <a:r>
              <a:rPr lang="en-US" b="1" dirty="0" smtClean="0"/>
              <a:t>qualitatively similar</a:t>
            </a:r>
          </a:p>
          <a:p>
            <a:pPr lvl="1"/>
            <a:r>
              <a:rPr lang="en-US" b="1" dirty="0" smtClean="0"/>
              <a:t>Functionally </a:t>
            </a:r>
            <a:r>
              <a:rPr lang="en-US" b="1" dirty="0" err="1" smtClean="0"/>
              <a:t>similiar</a:t>
            </a:r>
            <a:r>
              <a:rPr lang="en-US" dirty="0" smtClean="0"/>
              <a:t>: security scans, patches, etc.</a:t>
            </a:r>
          </a:p>
          <a:p>
            <a:pPr lvl="1"/>
            <a:r>
              <a:rPr lang="en-US" dirty="0" smtClean="0"/>
              <a:t>Related work (e.g., </a:t>
            </a:r>
            <a:r>
              <a:rPr lang="en-US" dirty="0" err="1" smtClean="0"/>
              <a:t>Nedevschi</a:t>
            </a:r>
            <a:r>
              <a:rPr lang="en-US" dirty="0" smtClean="0"/>
              <a:t> 2009)</a:t>
            </a:r>
          </a:p>
          <a:p>
            <a:pPr lvl="1"/>
            <a:r>
              <a:rPr lang="en-US" b="1" dirty="0" smtClean="0"/>
              <a:t>Anecdotes</a:t>
            </a:r>
            <a:r>
              <a:rPr lang="en-US" dirty="0" smtClean="0"/>
              <a:t> from other researchers</a:t>
            </a:r>
          </a:p>
          <a:p>
            <a:r>
              <a:rPr lang="en-US" dirty="0" smtClean="0"/>
              <a:t>Of course, we are in the process of </a:t>
            </a:r>
            <a:r>
              <a:rPr lang="en-US" b="1" dirty="0" smtClean="0"/>
              <a:t>verifying</a:t>
            </a:r>
            <a:endParaRPr lang="en-US" dirty="0" smtClean="0"/>
          </a:p>
          <a:p>
            <a:pPr lvl="1"/>
            <a:r>
              <a:rPr lang="en-US" dirty="0" smtClean="0"/>
              <a:t>Let us know if you’d be interested in testing on your network!</a:t>
            </a:r>
          </a:p>
        </p:txBody>
      </p:sp>
    </p:spTree>
  </p:cSld>
  <p:clrMapOvr>
    <a:masterClrMapping/>
  </p:clrMapOvr>
  <p:transition advTm="343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Aggressive idle Timeouts</a:t>
            </a:r>
          </a:p>
        </p:txBody>
      </p:sp>
      <p:pic>
        <p:nvPicPr>
          <p:cNvPr id="54274" name="Content Placeholder 6" descr="WakeTime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4888" y="1571625"/>
            <a:ext cx="7067550" cy="4235450"/>
          </a:xfrm>
        </p:spPr>
      </p:pic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1714480" y="5857892"/>
            <a:ext cx="621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Are of Secondary Effectiveness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 advTm="343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Isn’t Novel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6217"/>
            <a:ext cx="8229600" cy="4768865"/>
          </a:xfrm>
        </p:spPr>
        <p:txBody>
          <a:bodyPr/>
          <a:lstStyle/>
          <a:p>
            <a:r>
              <a:rPr lang="en-US" dirty="0" smtClean="0"/>
              <a:t>Suggesting a sleep proxy (1998)</a:t>
            </a:r>
          </a:p>
          <a:p>
            <a:r>
              <a:rPr lang="en-US" dirty="0" smtClean="0"/>
              <a:t> Comparing reaction policies (2009)</a:t>
            </a:r>
          </a:p>
        </p:txBody>
      </p:sp>
    </p:spTree>
  </p:cSld>
  <p:clrMapOvr>
    <a:masterClrMapping/>
  </p:clrMapOvr>
  <p:transition advTm="343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Novel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4779"/>
            <a:ext cx="8401080" cy="4768865"/>
          </a:xfrm>
        </p:spPr>
        <p:txBody>
          <a:bodyPr/>
          <a:lstStyle/>
          <a:p>
            <a:r>
              <a:rPr lang="en-US" b="1" dirty="0" smtClean="0"/>
              <a:t>Build </a:t>
            </a:r>
            <a:r>
              <a:rPr lang="en-US" dirty="0" smtClean="0"/>
              <a:t>on previous work</a:t>
            </a:r>
          </a:p>
          <a:p>
            <a:pPr lvl="1"/>
            <a:r>
              <a:rPr lang="en-US" dirty="0" smtClean="0"/>
              <a:t>Adopt policy </a:t>
            </a:r>
            <a:r>
              <a:rPr lang="en-US" dirty="0" err="1" smtClean="0"/>
              <a:t>Nedevschi</a:t>
            </a:r>
            <a:r>
              <a:rPr lang="en-US" dirty="0" smtClean="0"/>
              <a:t> 2009 </a:t>
            </a:r>
            <a:r>
              <a:rPr lang="en-US" b="1" dirty="0" smtClean="0"/>
              <a:t>predicted best</a:t>
            </a:r>
          </a:p>
          <a:p>
            <a:pPr lvl="1"/>
            <a:r>
              <a:rPr lang="en-US" b="1" dirty="0" smtClean="0"/>
              <a:t>Improved on it</a:t>
            </a:r>
            <a:r>
              <a:rPr lang="en-US" dirty="0" smtClean="0"/>
              <a:t> to support dynamic apps</a:t>
            </a:r>
          </a:p>
          <a:p>
            <a:r>
              <a:rPr lang="en-US" dirty="0" smtClean="0"/>
              <a:t>Focus on </a:t>
            </a:r>
            <a:r>
              <a:rPr lang="en-US" b="1" dirty="0" smtClean="0"/>
              <a:t>economic feasibility</a:t>
            </a:r>
          </a:p>
          <a:p>
            <a:r>
              <a:rPr lang="en-US" b="1" dirty="0" smtClean="0"/>
              <a:t>Actually deploy in an operational environment</a:t>
            </a:r>
          </a:p>
          <a:p>
            <a:r>
              <a:rPr lang="en-US" b="1" dirty="0" smtClean="0"/>
              <a:t>Learn lessons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Insomnia </a:t>
            </a:r>
            <a:r>
              <a:rPr lang="en-US" dirty="0" smtClean="0"/>
              <a:t>is actually biggest problem</a:t>
            </a:r>
          </a:p>
          <a:p>
            <a:pPr lvl="1"/>
            <a:r>
              <a:rPr lang="en-US" dirty="0" smtClean="0"/>
              <a:t>Solution </a:t>
            </a:r>
            <a:r>
              <a:rPr lang="en-US" b="1" dirty="0" smtClean="0"/>
              <a:t>isn’t better reaction policies</a:t>
            </a:r>
          </a:p>
          <a:p>
            <a:endParaRPr lang="en-US" dirty="0"/>
          </a:p>
        </p:txBody>
      </p:sp>
    </p:spTree>
  </p:cSld>
  <p:clrMapOvr>
    <a:masterClrMapping/>
  </p:clrMapOvr>
  <p:transition advTm="34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  <a:p>
            <a:pPr eaLnBrk="1" hangingPunct="1"/>
            <a:r>
              <a:rPr lang="en-US" dirty="0" smtClean="0"/>
              <a:t>Sleep Proxy Architecture</a:t>
            </a:r>
            <a:endParaRPr lang="en-US" i="1" dirty="0" smtClean="0"/>
          </a:p>
          <a:p>
            <a:pPr eaLnBrk="1" hangingPunct="1"/>
            <a:r>
              <a:rPr lang="en-US" dirty="0" smtClean="0"/>
              <a:t>Deployment &amp; Instrumentation</a:t>
            </a:r>
          </a:p>
          <a:p>
            <a:pPr eaLnBrk="1" hangingPunct="1"/>
            <a:r>
              <a:rPr lang="en-US" dirty="0" smtClean="0"/>
              <a:t>Findings</a:t>
            </a:r>
          </a:p>
          <a:p>
            <a:pPr eaLnBrk="1" hangingPunct="1"/>
            <a:r>
              <a:rPr lang="en-US" dirty="0" smtClean="0"/>
              <a:t>Related Work and </a:t>
            </a:r>
            <a:r>
              <a:rPr lang="en-US" dirty="0" smtClean="0"/>
              <a:t>Next Steps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advTm="2909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Problem</a:t>
            </a:r>
          </a:p>
          <a:p>
            <a:pPr eaLnBrk="1" hangingPunct="1"/>
            <a:r>
              <a:rPr lang="en-US" dirty="0" smtClean="0"/>
              <a:t>Sleep Proxy Architecture</a:t>
            </a:r>
            <a:endParaRPr lang="en-US" i="1" dirty="0" smtClean="0"/>
          </a:p>
          <a:p>
            <a:pPr eaLnBrk="1" hangingPunct="1"/>
            <a:r>
              <a:rPr lang="en-US" dirty="0" smtClean="0"/>
              <a:t>Deployment &amp; Instrumentation</a:t>
            </a:r>
          </a:p>
          <a:p>
            <a:pPr eaLnBrk="1" hangingPunct="1"/>
            <a:r>
              <a:rPr lang="en-US" dirty="0" smtClean="0"/>
              <a:t>Findings</a:t>
            </a:r>
          </a:p>
          <a:p>
            <a:pPr eaLnBrk="1" hangingPunct="1"/>
            <a:r>
              <a:rPr lang="en-US" dirty="0" smtClean="0"/>
              <a:t>Related Work and Next Steps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advTm="140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 of Envelope Energy Waste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machine </a:t>
            </a:r>
          </a:p>
          <a:p>
            <a:pPr lvl="1" eaLnBrk="1" hangingPunct="1"/>
            <a:r>
              <a:rPr lang="en-US" dirty="0" smtClean="0"/>
              <a:t>Draws 100W when awake</a:t>
            </a:r>
          </a:p>
          <a:p>
            <a:pPr lvl="1" eaLnBrk="1" hangingPunct="1"/>
            <a:r>
              <a:rPr lang="en-US" dirty="0" smtClean="0"/>
              <a:t>Actually being used 50% of the time. </a:t>
            </a:r>
          </a:p>
          <a:p>
            <a:pPr eaLnBrk="1" hangingPunct="1"/>
            <a:r>
              <a:rPr lang="en-US" dirty="0" smtClean="0"/>
              <a:t>Then </a:t>
            </a:r>
            <a:r>
              <a:rPr lang="en-US" b="1" dirty="0" smtClean="0"/>
              <a:t>400-500 </a:t>
            </a:r>
            <a:r>
              <a:rPr lang="en-US" b="1" i="1" dirty="0" smtClean="0"/>
              <a:t>kWh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FF0000"/>
                </a:solidFill>
              </a:rPr>
              <a:t>wasted </a:t>
            </a:r>
            <a:r>
              <a:rPr lang="en-US" dirty="0" smtClean="0"/>
              <a:t>per year.</a:t>
            </a:r>
          </a:p>
          <a:p>
            <a:pPr eaLnBrk="1" hangingPunct="1"/>
            <a:r>
              <a:rPr lang="en-US" dirty="0" smtClean="0"/>
              <a:t>For Microsoft this is something like </a:t>
            </a:r>
            <a:r>
              <a:rPr lang="en-US" b="1" dirty="0" smtClean="0"/>
              <a:t>40 </a:t>
            </a:r>
            <a:r>
              <a:rPr lang="en-US" b="1" i="1" dirty="0" err="1" smtClean="0"/>
              <a:t>GWh</a:t>
            </a:r>
            <a:r>
              <a:rPr lang="en-US" i="1" dirty="0" smtClean="0"/>
              <a:t>.</a:t>
            </a:r>
          </a:p>
          <a:p>
            <a:pPr eaLnBrk="1" hangingPunct="1"/>
            <a:r>
              <a:rPr lang="en-US" dirty="0" smtClean="0"/>
              <a:t>Over the entire US, on the order of </a:t>
            </a:r>
            <a:r>
              <a:rPr lang="en-US" b="1" dirty="0" smtClean="0"/>
              <a:t>20 </a:t>
            </a:r>
            <a:r>
              <a:rPr lang="en-US" b="1" i="1" dirty="0" err="1" smtClean="0"/>
              <a:t>TWh</a:t>
            </a:r>
            <a:r>
              <a:rPr lang="en-US" dirty="0" smtClean="0"/>
              <a:t>!*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76310" y="5791200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 pitchFamily="-72" charset="0"/>
              </a:rPr>
              <a:t>*Wolfram Alpha, 112.6 million service industry workers, let’s assume roughly 1/3</a:t>
            </a:r>
            <a:r>
              <a:rPr lang="en-US" sz="1200" baseline="30000" dirty="0">
                <a:latin typeface="Calibri" pitchFamily="-72" charset="0"/>
              </a:rPr>
              <a:t>rd</a:t>
            </a:r>
            <a:r>
              <a:rPr lang="en-US" sz="1200" dirty="0">
                <a:latin typeface="Calibri" pitchFamily="-72" charset="0"/>
              </a:rPr>
              <a:t> have desktop </a:t>
            </a:r>
            <a:r>
              <a:rPr lang="en-US" sz="1200" dirty="0" smtClean="0">
                <a:latin typeface="Calibri" pitchFamily="-72" charset="0"/>
              </a:rPr>
              <a:t>machines for total of 40M enterprise desktops</a:t>
            </a:r>
            <a:endParaRPr lang="en-US" sz="1200" dirty="0">
              <a:latin typeface="Calibri" pitchFamily="-7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BDE-5D72-4294-8928-16F1BC0CEA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Tm="436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Sleep Proxies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Can Help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4000" dirty="0" smtClean="0"/>
              <a:t>A </a:t>
            </a:r>
            <a:r>
              <a:rPr lang="en-US" sz="4000" b="1" i="1" dirty="0" smtClean="0"/>
              <a:t>Sleep Proxy</a:t>
            </a:r>
            <a:r>
              <a:rPr lang="en-US" sz="4000" dirty="0" smtClean="0"/>
              <a:t> allows a machine to be</a:t>
            </a:r>
          </a:p>
          <a:p>
            <a:pPr lvl="1" eaLnBrk="1" hangingPunct="1"/>
            <a:r>
              <a:rPr lang="en-US" sz="4000" b="1" dirty="0" smtClean="0"/>
              <a:t> network available </a:t>
            </a:r>
          </a:p>
          <a:p>
            <a:pPr lvl="1" eaLnBrk="1" hangingPunct="1"/>
            <a:r>
              <a:rPr lang="en-US" sz="4000" dirty="0" smtClean="0"/>
              <a:t> while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physically asleep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CF54-22CD-47E9-8689-6D0FC91A5B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advTm="1277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3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5.8|7.7|4.8|4.3|7.3|3.8|1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7.5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5|3.2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2180</Words>
  <Application>Microsoft Office PowerPoint</Application>
  <PresentationFormat>On-screen Show (4:3)</PresentationFormat>
  <Paragraphs>494</Paragraphs>
  <Slides>55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Sleepless in Seattle No Longer</vt:lpstr>
      <vt:lpstr>A Short Story: Sleepless in Seattle</vt:lpstr>
      <vt:lpstr>A Short Story: Sleepless in Seattle</vt:lpstr>
      <vt:lpstr>This Story is Typical</vt:lpstr>
      <vt:lpstr>Wasteful Resource Consumption</vt:lpstr>
      <vt:lpstr>Outline</vt:lpstr>
      <vt:lpstr>Outline</vt:lpstr>
      <vt:lpstr>Back of Envelope Energy Waste</vt:lpstr>
      <vt:lpstr>Sleep Proxies Can Help</vt:lpstr>
      <vt:lpstr>Reaction Policy</vt:lpstr>
      <vt:lpstr>How a Network Sleep Proxy Works</vt:lpstr>
      <vt:lpstr>Sleep Proxy Economics The Type of Green Companie$ Really Care About</vt:lpstr>
      <vt:lpstr>The Bottom Line</vt:lpstr>
      <vt:lpstr>Sleep-Proxying Isn’t a New Idea</vt:lpstr>
      <vt:lpstr>Our Contributions</vt:lpstr>
      <vt:lpstr>             Our Contributions (cont.)</vt:lpstr>
      <vt:lpstr>Outline</vt:lpstr>
      <vt:lpstr>Sleep-Proxying System Design Goals</vt:lpstr>
      <vt:lpstr>Our Sleep-Proxying Design Principle</vt:lpstr>
      <vt:lpstr>Our Sleep-Proxying Design Principle</vt:lpstr>
      <vt:lpstr>Our Sleep-Proxying System Design</vt:lpstr>
      <vt:lpstr>Our Sleep-Proxying System Design</vt:lpstr>
      <vt:lpstr>Design Benefits</vt:lpstr>
      <vt:lpstr>How Our Sleep Proxy Works</vt:lpstr>
      <vt:lpstr>Sample Wakeup Timeline</vt:lpstr>
      <vt:lpstr>Outline</vt:lpstr>
      <vt:lpstr>Deployment Architecture</vt:lpstr>
      <vt:lpstr>Sleep-Proxying Subsystem</vt:lpstr>
      <vt:lpstr>All Sleep Proxies Log Data to DB</vt:lpstr>
      <vt:lpstr>Joulemeter:  Software-only power monitor     Assess Source of Sleep Problems</vt:lpstr>
      <vt:lpstr>Why Machines Lose Sleep</vt:lpstr>
      <vt:lpstr>Why Machines Lose Sleep</vt:lpstr>
      <vt:lpstr>Deployment Stats</vt:lpstr>
      <vt:lpstr>Outline</vt:lpstr>
      <vt:lpstr>Sleep Savings</vt:lpstr>
      <vt:lpstr>Energy Savings</vt:lpstr>
      <vt:lpstr>Why Machines Lose Sleep</vt:lpstr>
      <vt:lpstr>Impact of Crying Babies</vt:lpstr>
      <vt:lpstr>Who are the Crying Babies?</vt:lpstr>
      <vt:lpstr>Who are the Crying Babies?</vt:lpstr>
      <vt:lpstr>Impact of Insomnia</vt:lpstr>
      <vt:lpstr>Who Causes Insomnia?</vt:lpstr>
      <vt:lpstr>Persistent Cloud Applications</vt:lpstr>
      <vt:lpstr>Findings Summary</vt:lpstr>
      <vt:lpstr>Outline</vt:lpstr>
      <vt:lpstr>Next Steps</vt:lpstr>
      <vt:lpstr>Us: Quick Overview</vt:lpstr>
      <vt:lpstr>Comparison w/ SleepServer</vt:lpstr>
      <vt:lpstr>Comparison w/ LiteGreen</vt:lpstr>
      <vt:lpstr>Comparison w/ Other Work</vt:lpstr>
      <vt:lpstr>Why Not Built-In NIC Capabilities?</vt:lpstr>
      <vt:lpstr>Isn’t This Just Your Network?</vt:lpstr>
      <vt:lpstr>Aggressive idle Timeouts</vt:lpstr>
      <vt:lpstr>What Isn’t Novel</vt:lpstr>
      <vt:lpstr>What is Novel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Sleepless in Seattle No Longer</dc:title>
  <dc:creator>a-joreic</dc:creator>
  <cp:lastModifiedBy>a-joreic</cp:lastModifiedBy>
  <cp:revision>241</cp:revision>
  <dcterms:created xsi:type="dcterms:W3CDTF">2010-06-15T11:07:11Z</dcterms:created>
  <dcterms:modified xsi:type="dcterms:W3CDTF">2010-06-25T15:30:43Z</dcterms:modified>
</cp:coreProperties>
</file>