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68" r:id="rId4"/>
  </p:sldMasterIdLst>
  <p:notesMasterIdLst>
    <p:notesMasterId r:id="rId46"/>
  </p:notesMasterIdLst>
  <p:handoutMasterIdLst>
    <p:handoutMasterId r:id="rId47"/>
  </p:handoutMasterIdLst>
  <p:sldIdLst>
    <p:sldId id="689" r:id="rId5"/>
    <p:sldId id="857" r:id="rId6"/>
    <p:sldId id="859" r:id="rId7"/>
    <p:sldId id="891" r:id="rId8"/>
    <p:sldId id="892" r:id="rId9"/>
    <p:sldId id="899" r:id="rId10"/>
    <p:sldId id="893" r:id="rId11"/>
    <p:sldId id="894" r:id="rId12"/>
    <p:sldId id="856" r:id="rId13"/>
    <p:sldId id="812" r:id="rId14"/>
    <p:sldId id="814" r:id="rId15"/>
    <p:sldId id="815" r:id="rId16"/>
    <p:sldId id="816" r:id="rId17"/>
    <p:sldId id="817" r:id="rId18"/>
    <p:sldId id="895" r:id="rId19"/>
    <p:sldId id="872" r:id="rId20"/>
    <p:sldId id="871" r:id="rId21"/>
    <p:sldId id="897" r:id="rId22"/>
    <p:sldId id="898" r:id="rId23"/>
    <p:sldId id="873" r:id="rId24"/>
    <p:sldId id="874" r:id="rId25"/>
    <p:sldId id="875" r:id="rId26"/>
    <p:sldId id="877" r:id="rId27"/>
    <p:sldId id="878" r:id="rId28"/>
    <p:sldId id="879" r:id="rId29"/>
    <p:sldId id="876" r:id="rId30"/>
    <p:sldId id="882" r:id="rId31"/>
    <p:sldId id="884" r:id="rId32"/>
    <p:sldId id="885" r:id="rId33"/>
    <p:sldId id="881" r:id="rId34"/>
    <p:sldId id="888" r:id="rId35"/>
    <p:sldId id="902" r:id="rId36"/>
    <p:sldId id="903" r:id="rId37"/>
    <p:sldId id="904" r:id="rId38"/>
    <p:sldId id="905" r:id="rId39"/>
    <p:sldId id="906" r:id="rId40"/>
    <p:sldId id="907" r:id="rId41"/>
    <p:sldId id="908" r:id="rId42"/>
    <p:sldId id="909" r:id="rId43"/>
    <p:sldId id="910" r:id="rId44"/>
    <p:sldId id="889" r:id="rId45"/>
  </p:sldIdLst>
  <p:sldSz cx="9144000" cy="5143500" type="screen16x9"/>
  <p:notesSz cx="6858000" cy="9144000"/>
  <p:defaultTextStyle>
    <a:defPPr>
      <a:defRPr lang="en-US"/>
    </a:defPPr>
    <a:lvl1pPr marL="0" algn="l" defTabSz="685864" rtl="0" eaLnBrk="1" latinLnBrk="0" hangingPunct="1">
      <a:defRPr sz="1400" kern="1200">
        <a:solidFill>
          <a:schemeClr val="tx1"/>
        </a:solidFill>
        <a:latin typeface="+mn-lt"/>
        <a:ea typeface="+mn-ea"/>
        <a:cs typeface="+mn-cs"/>
      </a:defRPr>
    </a:lvl1pPr>
    <a:lvl2pPr marL="342932" algn="l" defTabSz="685864" rtl="0" eaLnBrk="1" latinLnBrk="0" hangingPunct="1">
      <a:defRPr sz="1400" kern="1200">
        <a:solidFill>
          <a:schemeClr val="tx1"/>
        </a:solidFill>
        <a:latin typeface="+mn-lt"/>
        <a:ea typeface="+mn-ea"/>
        <a:cs typeface="+mn-cs"/>
      </a:defRPr>
    </a:lvl2pPr>
    <a:lvl3pPr marL="685864" algn="l" defTabSz="685864" rtl="0" eaLnBrk="1" latinLnBrk="0" hangingPunct="1">
      <a:defRPr sz="1400" kern="1200">
        <a:solidFill>
          <a:schemeClr val="tx1"/>
        </a:solidFill>
        <a:latin typeface="+mn-lt"/>
        <a:ea typeface="+mn-ea"/>
        <a:cs typeface="+mn-cs"/>
      </a:defRPr>
    </a:lvl3pPr>
    <a:lvl4pPr marL="1028796" algn="l" defTabSz="685864" rtl="0" eaLnBrk="1" latinLnBrk="0" hangingPunct="1">
      <a:defRPr sz="1400" kern="1200">
        <a:solidFill>
          <a:schemeClr val="tx1"/>
        </a:solidFill>
        <a:latin typeface="+mn-lt"/>
        <a:ea typeface="+mn-ea"/>
        <a:cs typeface="+mn-cs"/>
      </a:defRPr>
    </a:lvl4pPr>
    <a:lvl5pPr marL="1371728" algn="l" defTabSz="685864" rtl="0" eaLnBrk="1" latinLnBrk="0" hangingPunct="1">
      <a:defRPr sz="1400" kern="1200">
        <a:solidFill>
          <a:schemeClr val="tx1"/>
        </a:solidFill>
        <a:latin typeface="+mn-lt"/>
        <a:ea typeface="+mn-ea"/>
        <a:cs typeface="+mn-cs"/>
      </a:defRPr>
    </a:lvl5pPr>
    <a:lvl6pPr marL="1714660" algn="l" defTabSz="685864" rtl="0" eaLnBrk="1" latinLnBrk="0" hangingPunct="1">
      <a:defRPr sz="1400" kern="1200">
        <a:solidFill>
          <a:schemeClr val="tx1"/>
        </a:solidFill>
        <a:latin typeface="+mn-lt"/>
        <a:ea typeface="+mn-ea"/>
        <a:cs typeface="+mn-cs"/>
      </a:defRPr>
    </a:lvl6pPr>
    <a:lvl7pPr marL="2057592" algn="l" defTabSz="685864" rtl="0" eaLnBrk="1" latinLnBrk="0" hangingPunct="1">
      <a:defRPr sz="1400" kern="1200">
        <a:solidFill>
          <a:schemeClr val="tx1"/>
        </a:solidFill>
        <a:latin typeface="+mn-lt"/>
        <a:ea typeface="+mn-ea"/>
        <a:cs typeface="+mn-cs"/>
      </a:defRPr>
    </a:lvl7pPr>
    <a:lvl8pPr marL="2400524" algn="l" defTabSz="685864" rtl="0" eaLnBrk="1" latinLnBrk="0" hangingPunct="1">
      <a:defRPr sz="1400" kern="1200">
        <a:solidFill>
          <a:schemeClr val="tx1"/>
        </a:solidFill>
        <a:latin typeface="+mn-lt"/>
        <a:ea typeface="+mn-ea"/>
        <a:cs typeface="+mn-cs"/>
      </a:defRPr>
    </a:lvl8pPr>
    <a:lvl9pPr marL="2743456" algn="l" defTabSz="685864" rtl="0" eaLnBrk="1" latinLnBrk="0" hangingPunct="1">
      <a:defRPr sz="1400" kern="1200">
        <a:solidFill>
          <a:schemeClr val="tx1"/>
        </a:solidFill>
        <a:latin typeface="+mn-lt"/>
        <a:ea typeface="+mn-ea"/>
        <a:cs typeface="+mn-cs"/>
      </a:defRPr>
    </a:lvl9pPr>
  </p:defaultTextStyle>
  <p:extLst>
    <p:ext uri="{521415D9-36F7-43E2-AB2F-B90AF26B5E84}">
      <p14:sectionLst xmlns:p14="http://schemas.microsoft.com/office/powerpoint/2010/main">
        <p14:section name="Metro Style Guidelines" id="{5CF21CB1-8DFA-42F6-BA7D-9D4989E7A130}">
          <p14:sldIdLst>
            <p14:sldId id="689"/>
            <p14:sldId id="857"/>
            <p14:sldId id="859"/>
            <p14:sldId id="891"/>
            <p14:sldId id="892"/>
            <p14:sldId id="899"/>
            <p14:sldId id="893"/>
            <p14:sldId id="894"/>
            <p14:sldId id="856"/>
            <p14:sldId id="812"/>
            <p14:sldId id="814"/>
            <p14:sldId id="815"/>
            <p14:sldId id="816"/>
            <p14:sldId id="817"/>
            <p14:sldId id="895"/>
            <p14:sldId id="872"/>
            <p14:sldId id="871"/>
            <p14:sldId id="897"/>
            <p14:sldId id="898"/>
            <p14:sldId id="873"/>
            <p14:sldId id="874"/>
            <p14:sldId id="875"/>
            <p14:sldId id="877"/>
            <p14:sldId id="878"/>
            <p14:sldId id="879"/>
            <p14:sldId id="876"/>
            <p14:sldId id="882"/>
            <p14:sldId id="884"/>
            <p14:sldId id="885"/>
            <p14:sldId id="881"/>
            <p14:sldId id="888"/>
            <p14:sldId id="902"/>
            <p14:sldId id="903"/>
            <p14:sldId id="904"/>
            <p14:sldId id="905"/>
            <p14:sldId id="906"/>
            <p14:sldId id="907"/>
            <p14:sldId id="908"/>
            <p14:sldId id="909"/>
            <p14:sldId id="910"/>
            <p14:sldId id="889"/>
          </p14:sldIdLst>
        </p14:section>
        <p14:section name="Untitled Section" id="{7783316E-720B-4C73-AEBF-914F74D05401}">
          <p14:sldIdLst/>
        </p14:section>
      </p14:sectionLst>
    </p:ext>
    <p:ext uri="{EFAFB233-063F-42B5-8137-9DF3F51BA10A}">
      <p15:sldGuideLst xmlns:p15="http://schemas.microsoft.com/office/powerpoint/2012/main">
        <p15:guide id="1" orient="horz" pos="212">
          <p15:clr>
            <a:srgbClr val="A4A3A4"/>
          </p15:clr>
        </p15:guide>
        <p15:guide id="2" orient="horz" pos="3132">
          <p15:clr>
            <a:srgbClr val="A4A3A4"/>
          </p15:clr>
        </p15:guide>
        <p15:guide id="3" orient="horz" pos="684">
          <p15:clr>
            <a:srgbClr val="A4A3A4"/>
          </p15:clr>
        </p15:guide>
        <p15:guide id="4" orient="horz" pos="898">
          <p15:clr>
            <a:srgbClr val="A4A3A4"/>
          </p15:clr>
        </p15:guide>
        <p15:guide id="5" orient="horz" pos="1468">
          <p15:clr>
            <a:srgbClr val="A4A3A4"/>
          </p15:clr>
        </p15:guide>
        <p15:guide id="6" orient="horz" pos="2052">
          <p15:clr>
            <a:srgbClr val="A4A3A4"/>
          </p15:clr>
        </p15:guide>
        <p15:guide id="7" orient="horz" pos="1619">
          <p15:clr>
            <a:srgbClr val="A4A3A4"/>
          </p15:clr>
        </p15:guide>
        <p15:guide id="8" orient="horz" pos="3038">
          <p15:clr>
            <a:srgbClr val="A4A3A4"/>
          </p15:clr>
        </p15:guide>
        <p15:guide id="9" pos="96">
          <p15:clr>
            <a:srgbClr val="A4A3A4"/>
          </p15:clr>
        </p15:guide>
        <p15:guide id="10" pos="1326">
          <p15:clr>
            <a:srgbClr val="A4A3A4"/>
          </p15:clr>
        </p15:guide>
        <p15:guide id="11" pos="5662">
          <p15:clr>
            <a:srgbClr val="A4A3A4"/>
          </p15:clr>
        </p15:guide>
        <p15:guide id="12" pos="246">
          <p15:clr>
            <a:srgbClr val="A4A3A4"/>
          </p15:clr>
        </p15:guide>
        <p15:guide id="13" pos="5516">
          <p15:clr>
            <a:srgbClr val="A4A3A4"/>
          </p15:clr>
        </p15:guide>
        <p15:guide id="14" pos="460">
          <p15:clr>
            <a:srgbClr val="A4A3A4"/>
          </p15:clr>
        </p15:guide>
        <p15:guide id="15" pos="5298">
          <p15:clr>
            <a:srgbClr val="A4A3A4"/>
          </p15:clr>
        </p15:guide>
        <p15:guide id="16" pos="287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69696"/>
    <a:srgbClr val="4D4D4D"/>
    <a:srgbClr val="505050"/>
    <a:srgbClr val="FFFFFF"/>
    <a:srgbClr val="D2D2D2"/>
    <a:srgbClr val="5F5F5F"/>
    <a:srgbClr val="C0C0C0"/>
    <a:srgbClr val="66FF33"/>
    <a:srgbClr val="FFF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69665" autoAdjust="0"/>
  </p:normalViewPr>
  <p:slideViewPr>
    <p:cSldViewPr snapToGrid="0">
      <p:cViewPr varScale="1">
        <p:scale>
          <a:sx n="93" d="100"/>
          <a:sy n="93" d="100"/>
        </p:scale>
        <p:origin x="78" y="2070"/>
      </p:cViewPr>
      <p:guideLst>
        <p:guide orient="horz" pos="212"/>
        <p:guide orient="horz" pos="3132"/>
        <p:guide orient="horz" pos="684"/>
        <p:guide orient="horz" pos="898"/>
        <p:guide orient="horz" pos="1468"/>
        <p:guide orient="horz" pos="2052"/>
        <p:guide orient="horz" pos="1619"/>
        <p:guide orient="horz" pos="3038"/>
        <p:guide pos="96"/>
        <p:guide pos="1326"/>
        <p:guide pos="5662"/>
        <p:guide pos="246"/>
        <p:guide pos="5516"/>
        <p:guide pos="460"/>
        <p:guide pos="5298"/>
        <p:guide pos="2878"/>
      </p:guideLst>
    </p:cSldViewPr>
  </p:slideViewPr>
  <p:notesTextViewPr>
    <p:cViewPr>
      <p:scale>
        <a:sx n="100" d="100"/>
        <a:sy n="100" d="100"/>
      </p:scale>
      <p:origin x="0" y="0"/>
    </p:cViewPr>
  </p:notesTextViewPr>
  <p:sorterViewPr>
    <p:cViewPr varScale="1">
      <p:scale>
        <a:sx n="1" d="1"/>
        <a:sy n="1" d="1"/>
      </p:scale>
      <p:origin x="0" y="6510"/>
    </p:cViewPr>
  </p:sorterViewPr>
  <p:notesViewPr>
    <p:cSldViewPr snapToGrid="0" showGuides="1">
      <p:cViewPr varScale="1">
        <p:scale>
          <a:sx n="95" d="100"/>
          <a:sy n="95" d="100"/>
        </p:scale>
        <p:origin x="-3582" y="-108"/>
      </p:cViewPr>
      <p:guideLst>
        <p:guide orient="horz" pos="2880"/>
        <p:guide pos="2160"/>
      </p:guideLst>
    </p:cSldViewPr>
  </p:notesViewPr>
  <p:gridSpacing cx="228600" cy="2286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t>9/8/2014</a:t>
            </a:fld>
            <a:endParaRPr lang="en-US"/>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t>‹#›</a:t>
            </a:fld>
            <a:endParaRPr lang="en-US"/>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1B1278-D92B-4AF3-A9C1-71DD298190CE}" type="datetimeFigureOut">
              <a:rPr lang="en-US" smtClean="0"/>
              <a:t>9/8/2014</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vl1pPr>
          </a:lstStyle>
          <a:p>
            <a:fld id="{B4008EB6-D09E-4580-8CD6-DDB14511944F}" type="slidenum">
              <a:rPr lang="en-US" smtClean="0"/>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685864" rtl="0" eaLnBrk="1" latinLnBrk="0" hangingPunct="1">
      <a:lnSpc>
        <a:spcPct val="90000"/>
      </a:lnSpc>
      <a:spcAft>
        <a:spcPts val="250"/>
      </a:spcAft>
      <a:defRPr sz="700" kern="1200">
        <a:solidFill>
          <a:schemeClr val="tx1"/>
        </a:solidFill>
        <a:latin typeface="Segoe UI Light" pitchFamily="34" charset="0"/>
        <a:ea typeface="+mn-ea"/>
        <a:cs typeface="+mn-cs"/>
      </a:defRPr>
    </a:lvl1pPr>
    <a:lvl2pPr marL="159757" indent="-79382" algn="l" defTabSz="685864" rtl="0" eaLnBrk="1" latinLnBrk="0" hangingPunct="1">
      <a:lnSpc>
        <a:spcPct val="90000"/>
      </a:lnSpc>
      <a:spcAft>
        <a:spcPts val="250"/>
      </a:spcAft>
      <a:buFont typeface="Arial" pitchFamily="34" charset="0"/>
      <a:buChar char="•"/>
      <a:defRPr sz="700" kern="1200">
        <a:solidFill>
          <a:schemeClr val="tx1"/>
        </a:solidFill>
        <a:latin typeface="Segoe UI Light" pitchFamily="34" charset="0"/>
        <a:ea typeface="+mn-ea"/>
        <a:cs typeface="+mn-cs"/>
      </a:defRPr>
    </a:lvl2pPr>
    <a:lvl3pPr marL="246085" indent="-86329" algn="l" defTabSz="685864" rtl="0" eaLnBrk="1" latinLnBrk="0" hangingPunct="1">
      <a:lnSpc>
        <a:spcPct val="90000"/>
      </a:lnSpc>
      <a:spcAft>
        <a:spcPts val="250"/>
      </a:spcAft>
      <a:buFont typeface="Arial" pitchFamily="34" charset="0"/>
      <a:buChar char="•"/>
      <a:defRPr sz="700" kern="1200">
        <a:solidFill>
          <a:schemeClr val="tx1"/>
        </a:solidFill>
        <a:latin typeface="Segoe UI Light" pitchFamily="34" charset="0"/>
        <a:ea typeface="+mn-ea"/>
        <a:cs typeface="+mn-cs"/>
      </a:defRPr>
    </a:lvl3pPr>
    <a:lvl4pPr marL="362183" indent="-110143" algn="l" defTabSz="685864" rtl="0" eaLnBrk="1" latinLnBrk="0" hangingPunct="1">
      <a:lnSpc>
        <a:spcPct val="90000"/>
      </a:lnSpc>
      <a:spcAft>
        <a:spcPts val="250"/>
      </a:spcAft>
      <a:buFont typeface="Arial" pitchFamily="34" charset="0"/>
      <a:buChar char="•"/>
      <a:defRPr sz="700" kern="1200">
        <a:solidFill>
          <a:schemeClr val="tx1"/>
        </a:solidFill>
        <a:latin typeface="Segoe UI Light" pitchFamily="34" charset="0"/>
        <a:ea typeface="+mn-ea"/>
        <a:cs typeface="+mn-cs"/>
      </a:defRPr>
    </a:lvl4pPr>
    <a:lvl5pPr marL="461411" indent="-86329" algn="l" defTabSz="685864" rtl="0" eaLnBrk="1" latinLnBrk="0" hangingPunct="1">
      <a:lnSpc>
        <a:spcPct val="90000"/>
      </a:lnSpc>
      <a:spcAft>
        <a:spcPts val="250"/>
      </a:spcAft>
      <a:buFont typeface="Arial" pitchFamily="34" charset="0"/>
      <a:buChar char="•"/>
      <a:defRPr sz="700" kern="1200">
        <a:solidFill>
          <a:schemeClr val="tx1"/>
        </a:solidFill>
        <a:latin typeface="Segoe UI Light" pitchFamily="34" charset="0"/>
        <a:ea typeface="+mn-ea"/>
        <a:cs typeface="+mn-cs"/>
      </a:defRPr>
    </a:lvl5pPr>
    <a:lvl6pPr marL="1714660" algn="l" defTabSz="685864" rtl="0" eaLnBrk="1" latinLnBrk="0" hangingPunct="1">
      <a:defRPr sz="900" kern="1200">
        <a:solidFill>
          <a:schemeClr val="tx1"/>
        </a:solidFill>
        <a:latin typeface="+mn-lt"/>
        <a:ea typeface="+mn-ea"/>
        <a:cs typeface="+mn-cs"/>
      </a:defRPr>
    </a:lvl6pPr>
    <a:lvl7pPr marL="2057592" algn="l" defTabSz="685864" rtl="0" eaLnBrk="1" latinLnBrk="0" hangingPunct="1">
      <a:defRPr sz="900" kern="1200">
        <a:solidFill>
          <a:schemeClr val="tx1"/>
        </a:solidFill>
        <a:latin typeface="+mn-lt"/>
        <a:ea typeface="+mn-ea"/>
        <a:cs typeface="+mn-cs"/>
      </a:defRPr>
    </a:lvl7pPr>
    <a:lvl8pPr marL="2400524" algn="l" defTabSz="685864" rtl="0" eaLnBrk="1" latinLnBrk="0" hangingPunct="1">
      <a:defRPr sz="900" kern="1200">
        <a:solidFill>
          <a:schemeClr val="tx1"/>
        </a:solidFill>
        <a:latin typeface="+mn-lt"/>
        <a:ea typeface="+mn-ea"/>
        <a:cs typeface="+mn-cs"/>
      </a:defRPr>
    </a:lvl8pPr>
    <a:lvl9pPr marL="2743456" algn="l" defTabSz="68586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err="1" smtClean="0"/>
              <a:t>removeDC</a:t>
            </a:r>
            <a:r>
              <a:rPr lang="en-US" dirty="0" smtClean="0"/>
              <a:t> &gt;&gt;&gt; do</a:t>
            </a:r>
            <a:r>
              <a:rPr lang="en-US" baseline="0" dirty="0" smtClean="0"/>
              <a:t> { </a:t>
            </a:r>
            <a:r>
              <a:rPr lang="en-US" baseline="0" dirty="0" err="1" smtClean="0"/>
              <a:t>ps</a:t>
            </a:r>
            <a:r>
              <a:rPr lang="en-US" baseline="0" dirty="0" smtClean="0"/>
              <a:t> &lt;- </a:t>
            </a:r>
            <a:r>
              <a:rPr lang="en-US" baseline="0" dirty="0" err="1" smtClean="0"/>
              <a:t>detectCarrier</a:t>
            </a:r>
            <a:r>
              <a:rPr lang="en-US" baseline="0" dirty="0" smtClean="0"/>
              <a:t> </a:t>
            </a:r>
          </a:p>
          <a:p>
            <a:r>
              <a:rPr lang="en-US" baseline="0" dirty="0" smtClean="0"/>
              <a:t>                                ;  channel</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DFCD7DE-432A-4119-956E-6FAC82173142}"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a:t>
            </a:fld>
            <a:endParaRPr lang="en-US" dirty="0"/>
          </a:p>
        </p:txBody>
      </p:sp>
    </p:spTree>
    <p:extLst>
      <p:ext uri="{BB962C8B-B14F-4D97-AF65-F5344CB8AC3E}">
        <p14:creationId xmlns:p14="http://schemas.microsoft.com/office/powerpoint/2010/main" val="1170356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smtClean="0"/>
              <a:t>Fast prototyping</a:t>
            </a:r>
            <a:r>
              <a:rPr lang="en-US" baseline="0" dirty="0" smtClean="0"/>
              <a:t> in Blink better than in other SDR platforms </a:t>
            </a:r>
            <a:endParaRPr lang="en-GB" baseline="0" dirty="0" smtClean="0"/>
          </a:p>
          <a:p>
            <a:pPr marL="228600" indent="-228600">
              <a:buAutoNum type="arabicParenBoth"/>
            </a:pPr>
            <a:endParaRPr lang="en-US" baseline="0" dirty="0" smtClean="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4E14CB6-3D4A-4C82-8187-E1C78CC0E0F2}"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6</a:t>
            </a:fld>
            <a:endParaRPr lang="en-US" dirty="0"/>
          </a:p>
        </p:txBody>
      </p:sp>
    </p:spTree>
    <p:extLst>
      <p:ext uri="{BB962C8B-B14F-4D97-AF65-F5344CB8AC3E}">
        <p14:creationId xmlns:p14="http://schemas.microsoft.com/office/powerpoint/2010/main" val="1192333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How can this arise?</a:t>
            </a:r>
          </a:p>
          <a:p>
            <a:pPr marL="171450" indent="-171450">
              <a:buFont typeface="Arial" panose="020B0604020202020204" pitchFamily="34" charset="0"/>
              <a:buChar char="•"/>
            </a:pPr>
            <a:r>
              <a:rPr lang="en-US" dirty="0" smtClean="0"/>
              <a:t>c1</a:t>
            </a:r>
            <a:r>
              <a:rPr lang="en-US" baseline="0" dirty="0" smtClean="0"/>
              <a:t> is a computer that has 2 down </a:t>
            </a:r>
            <a:r>
              <a:rPr lang="en-US" baseline="0" dirty="0" err="1" smtClean="0"/>
              <a:t>vectorizations</a:t>
            </a:r>
            <a:r>
              <a:rPr lang="en-US" baseline="0" dirty="0" smtClean="0"/>
              <a:t>, (256,4) and (128,64)</a:t>
            </a:r>
          </a:p>
          <a:p>
            <a:pPr marL="171450" indent="-171450">
              <a:buFont typeface="Arial" panose="020B0604020202020204" pitchFamily="34" charset="0"/>
              <a:buChar char="•"/>
            </a:pPr>
            <a:r>
              <a:rPr lang="en-US" baseline="0" dirty="0" smtClean="0"/>
              <a:t>And c2_vect is a transformer-after-computer that has </a:t>
            </a:r>
            <a:r>
              <a:rPr lang="en-US" baseline="0" dirty="0" err="1" smtClean="0"/>
              <a:t>ain</a:t>
            </a:r>
            <a:r>
              <a:rPr lang="en-US" baseline="0" dirty="0" smtClean="0"/>
              <a:t> = 2 and </a:t>
            </a:r>
            <a:r>
              <a:rPr lang="en-US" baseline="0" dirty="0" err="1" smtClean="0"/>
              <a:t>aout</a:t>
            </a:r>
            <a:r>
              <a:rPr lang="en-US" baseline="0" dirty="0" smtClean="0"/>
              <a:t> = 128</a:t>
            </a:r>
          </a:p>
          <a:p>
            <a:pPr marL="171450" indent="-171450">
              <a:buFont typeface="Arial" panose="020B0604020202020204" pitchFamily="34" charset="0"/>
              <a:buChar char="•"/>
            </a:pPr>
            <a:r>
              <a:rPr lang="en-US" baseline="0" dirty="0" smtClean="0"/>
              <a:t>According to the rules in previous slide c2 can </a:t>
            </a:r>
            <a:r>
              <a:rPr lang="en-US" baseline="0" dirty="0" err="1" smtClean="0"/>
              <a:t>vectorize</a:t>
            </a:r>
            <a:r>
              <a:rPr lang="en-US" baseline="0" dirty="0" smtClean="0"/>
              <a:t> to: (1*2*2, 2*128) (c2_vect)</a:t>
            </a:r>
          </a:p>
          <a:p>
            <a:pPr marL="171450" indent="-171450">
              <a:buFont typeface="Arial" panose="020B0604020202020204" pitchFamily="34" charset="0"/>
              <a:buChar char="•"/>
            </a:pPr>
            <a:r>
              <a:rPr lang="en-US" baseline="0" dirty="0" smtClean="0"/>
              <a:t>… or it can </a:t>
            </a:r>
            <a:r>
              <a:rPr lang="en-US" baseline="0" dirty="0" err="1" smtClean="0"/>
              <a:t>vectorize</a:t>
            </a:r>
            <a:r>
              <a:rPr lang="en-US" baseline="0" dirty="0" smtClean="0"/>
              <a:t> to:  (32*1*2, 1*128)</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C834FDD-1E29-48B1-A697-6539399D0B96}"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28</a:t>
            </a:fld>
            <a:endParaRPr lang="en-US" dirty="0"/>
          </a:p>
        </p:txBody>
      </p:sp>
    </p:spTree>
    <p:extLst>
      <p:ext uri="{BB962C8B-B14F-4D97-AF65-F5344CB8AC3E}">
        <p14:creationId xmlns:p14="http://schemas.microsoft.com/office/powerpoint/2010/main" val="201403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SIFS</a:t>
            </a:r>
            <a:r>
              <a:rPr lang="en-US" baseline="0" dirty="0" smtClean="0"/>
              <a:t> = short </a:t>
            </a:r>
            <a:r>
              <a:rPr lang="en-US" baseline="0" dirty="0" err="1" smtClean="0"/>
              <a:t>interframe</a:t>
            </a:r>
            <a:r>
              <a:rPr lang="en-US" baseline="0" dirty="0" smtClean="0"/>
              <a:t> space</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33870BE-AF56-417E-96EC-37DD4FD32535}"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37</a:t>
            </a:fld>
            <a:endParaRPr lang="en-US" dirty="0"/>
          </a:p>
        </p:txBody>
      </p:sp>
    </p:spTree>
    <p:extLst>
      <p:ext uri="{BB962C8B-B14F-4D97-AF65-F5344CB8AC3E}">
        <p14:creationId xmlns:p14="http://schemas.microsoft.com/office/powerpoint/2010/main" val="11936744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4212" y="1845940"/>
            <a:ext cx="7225729" cy="747897"/>
          </a:xfrm>
        </p:spPr>
        <p:txBody>
          <a:bodyPr anchor="b" anchorCtr="0"/>
          <a:lstStyle>
            <a:lvl1pPr>
              <a:defRPr sz="5400" spc="-113" baseline="0">
                <a:solidFill>
                  <a:schemeClr val="tx1"/>
                </a:solidFill>
              </a:defRPr>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734212" y="2833152"/>
            <a:ext cx="7245144" cy="373949"/>
          </a:xfrm>
        </p:spPr>
        <p:txBody>
          <a:bodyPr>
            <a:noAutofit/>
          </a:bodyPr>
          <a:lstStyle>
            <a:lvl1pPr marL="0" indent="0">
              <a:spcBef>
                <a:spcPts val="0"/>
              </a:spcBef>
              <a:buNone/>
              <a:defRPr spc="-53" baseline="0">
                <a:solidFill>
                  <a:schemeClr val="tx1"/>
                </a:solidFill>
                <a:latin typeface="+mj-lt"/>
              </a:defRPr>
            </a:lvl1pPr>
          </a:lstStyle>
          <a:p>
            <a:pPr lvl="0"/>
            <a:r>
              <a:rPr lang="en-US" dirty="0" smtClean="0"/>
              <a:t>Speaker Title</a:t>
            </a:r>
            <a:endParaRPr lang="en-US" dirty="0"/>
          </a:p>
        </p:txBody>
      </p:sp>
      <p:sp>
        <p:nvSpPr>
          <p:cNvPr id="7" name="Date Placeholder 6"/>
          <p:cNvSpPr>
            <a:spLocks noGrp="1"/>
          </p:cNvSpPr>
          <p:nvPr>
            <p:ph type="dt" sz="half" idx="13"/>
          </p:nvPr>
        </p:nvSpPr>
        <p:spPr>
          <a:xfrm>
            <a:off x="342989" y="4804703"/>
            <a:ext cx="1600617" cy="205383"/>
          </a:xfrm>
        </p:spPr>
        <p:txBody>
          <a:bodyPr/>
          <a:lstStyle>
            <a:lvl1pPr>
              <a:defRPr>
                <a:solidFill>
                  <a:schemeClr val="tx1"/>
                </a:solidFill>
              </a:defRPr>
            </a:lvl1pPr>
          </a:lstStyle>
          <a:p>
            <a:fld id="{C109EE30-5A31-415D-9AC7-674D21DBF6BF}" type="datetime1">
              <a:rPr lang="en-GB" smtClean="0"/>
              <a:t>08/09/2014</a:t>
            </a:fld>
            <a:endParaRPr lang="en-GB" dirty="0"/>
          </a:p>
        </p:txBody>
      </p:sp>
      <p:sp>
        <p:nvSpPr>
          <p:cNvPr id="9" name="Footer Placeholder 8"/>
          <p:cNvSpPr>
            <a:spLocks noGrp="1"/>
          </p:cNvSpPr>
          <p:nvPr>
            <p:ph type="ftr" sz="quarter" idx="14"/>
          </p:nvPr>
        </p:nvSpPr>
        <p:spPr/>
        <p:txBody>
          <a:bodyPr/>
          <a:lstStyle>
            <a:lvl1pPr>
              <a:defRPr>
                <a:solidFill>
                  <a:schemeClr val="tx1"/>
                </a:solidFill>
              </a:defRPr>
            </a:lvl1pPr>
          </a:lstStyle>
          <a:p>
            <a:r>
              <a:rPr lang="en-GB" smtClean="0"/>
              <a:t>‹#›</a:t>
            </a:r>
            <a:endParaRPr lang="en-GB" dirty="0"/>
          </a:p>
        </p:txBody>
      </p:sp>
      <p:sp>
        <p:nvSpPr>
          <p:cNvPr id="10" name="Slide Number Placeholder 9"/>
          <p:cNvSpPr>
            <a:spLocks noGrp="1"/>
          </p:cNvSpPr>
          <p:nvPr>
            <p:ph type="sldNum" sz="quarter" idx="15"/>
          </p:nvPr>
        </p:nvSpPr>
        <p:spPr/>
        <p:txBody>
          <a:bodyPr/>
          <a:lstStyle>
            <a:lvl1pPr>
              <a:defRPr>
                <a:solidFill>
                  <a:schemeClr val="tx1"/>
                </a:solidFill>
              </a:defRPr>
            </a:lvl1pPr>
          </a:lstStyle>
          <a:p>
            <a:fld id="{66F9B19E-23E9-4120-A06C-57F6EDB783B3}" type="slidenum">
              <a:rPr lang="en-GB" smtClean="0"/>
              <a:pPr/>
              <a:t>‹#›</a:t>
            </a:fld>
            <a:endParaRPr lang="en-GB"/>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5217" y="270007"/>
            <a:ext cx="1116000" cy="410514"/>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89" y="382367"/>
            <a:ext cx="1903747" cy="180001"/>
          </a:xfrm>
          <a:prstGeom prst="rect">
            <a:avLst/>
          </a:prstGeom>
        </p:spPr>
      </p:pic>
    </p:spTree>
    <p:extLst>
      <p:ext uri="{BB962C8B-B14F-4D97-AF65-F5344CB8AC3E}">
        <p14:creationId xmlns:p14="http://schemas.microsoft.com/office/powerpoint/2010/main" val="782554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9436" y="2037069"/>
            <a:ext cx="8363938" cy="914096"/>
          </a:xfrm>
        </p:spPr>
        <p:txBody>
          <a:bodyPr anchor="b" anchorCtr="0"/>
          <a:lstStyle>
            <a:lvl1pPr>
              <a:defRPr sz="6600" spc="-225" baseline="0">
                <a:solidFill>
                  <a:schemeClr val="tx1"/>
                </a:solidFill>
              </a:defRPr>
            </a:lvl1pPr>
          </a:lstStyle>
          <a:p>
            <a:r>
              <a:rPr lang="en-US" dirty="0" smtClean="0"/>
              <a:t>Click to edit title style</a:t>
            </a:r>
            <a:endParaRPr lang="en-US" dirty="0"/>
          </a:p>
        </p:txBody>
      </p:sp>
      <p:sp>
        <p:nvSpPr>
          <p:cNvPr id="3" name="Date Placeholder 2"/>
          <p:cNvSpPr>
            <a:spLocks noGrp="1"/>
          </p:cNvSpPr>
          <p:nvPr>
            <p:ph type="dt" sz="half" idx="10"/>
          </p:nvPr>
        </p:nvSpPr>
        <p:spPr/>
        <p:txBody>
          <a:bodyPr/>
          <a:lstStyle>
            <a:lvl1pPr>
              <a:defRPr>
                <a:solidFill>
                  <a:schemeClr val="tx1"/>
                </a:solidFill>
              </a:defRPr>
            </a:lvl1pPr>
          </a:lstStyle>
          <a:p>
            <a:fld id="{1CE60451-B870-4BA5-A9BA-22318CFE9499}" type="datetime1">
              <a:rPr lang="en-GB" smtClean="0"/>
              <a:t>08/09/2014</a:t>
            </a:fld>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r>
              <a:rPr lang="en-GB" smtClean="0"/>
              <a:t>‹#›</a:t>
            </a:r>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66F9B19E-23E9-4120-A06C-57F6EDB783B3}" type="slidenum">
              <a:rPr lang="en-GB" smtClean="0"/>
              <a:pPr/>
              <a:t>‹#›</a:t>
            </a:fld>
            <a:endParaRPr lang="en-GB"/>
          </a:p>
        </p:txBody>
      </p:sp>
    </p:spTree>
    <p:extLst>
      <p:ext uri="{BB962C8B-B14F-4D97-AF65-F5344CB8AC3E}">
        <p14:creationId xmlns:p14="http://schemas.microsoft.com/office/powerpoint/2010/main" val="394421295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lvl1pPr>
              <a:defRPr>
                <a:solidFill>
                  <a:schemeClr val="tx1"/>
                </a:solidFill>
              </a:defRPr>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389436" y="1085849"/>
            <a:ext cx="8363938" cy="1532727"/>
          </a:xfrm>
          <a:prstGeom prst="rect">
            <a:avLst/>
          </a:prstGeom>
        </p:spPr>
        <p:txBody>
          <a:bodyPr/>
          <a:lstStyle>
            <a:lvl1pPr marL="213151" indent="-213151">
              <a:buFont typeface="Wingdings" pitchFamily="2" charset="2"/>
              <a:buChar char=""/>
              <a:defRPr sz="3000">
                <a:solidFill>
                  <a:schemeClr val="tx1"/>
                </a:solidFill>
              </a:defRPr>
            </a:lvl1pPr>
            <a:lvl2pPr marL="388196" indent="-175046">
              <a:buFont typeface="Wingdings" pitchFamily="2" charset="2"/>
              <a:buChar char=""/>
              <a:defRPr>
                <a:solidFill>
                  <a:schemeClr val="tx1"/>
                </a:solidFill>
                <a:latin typeface="+mn-lt"/>
              </a:defRPr>
            </a:lvl2pPr>
            <a:lvl3pPr marL="556096" indent="-167901">
              <a:buFont typeface="Wingdings" pitchFamily="2" charset="2"/>
              <a:buChar char=""/>
              <a:tabLst/>
              <a:defRPr>
                <a:solidFill>
                  <a:schemeClr val="tx1"/>
                </a:solidFill>
                <a:latin typeface="+mn-lt"/>
              </a:defRPr>
            </a:lvl3pPr>
            <a:lvl4pPr marL="685891" indent="-129796">
              <a:buFont typeface="Wingdings" pitchFamily="2" charset="2"/>
              <a:buChar char=""/>
              <a:defRPr>
                <a:solidFill>
                  <a:schemeClr val="tx1"/>
                </a:solidFill>
                <a:latin typeface="+mn-lt"/>
              </a:defRPr>
            </a:lvl4pPr>
            <a:lvl5pPr marL="815687" indent="-129796">
              <a:buFont typeface="Wingdings" pitchFamily="2" charset="2"/>
              <a:buChar char=""/>
              <a:tabLst/>
              <a:defRPr>
                <a:solidFill>
                  <a:schemeClr val="tx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1"/>
          </p:nvPr>
        </p:nvSpPr>
        <p:spPr/>
        <p:txBody>
          <a:bodyPr/>
          <a:lstStyle>
            <a:lvl1pPr>
              <a:defRPr>
                <a:solidFill>
                  <a:schemeClr val="tx1"/>
                </a:solidFill>
              </a:defRPr>
            </a:lvl1pPr>
          </a:lstStyle>
          <a:p>
            <a:fld id="{D011864E-B577-4D7D-9DDD-E11D1E3B6987}" type="datetime1">
              <a:rPr lang="en-GB" smtClean="0"/>
              <a:t>08/09/2014</a:t>
            </a:fld>
            <a:endParaRPr lang="en-GB" dirty="0"/>
          </a:p>
        </p:txBody>
      </p:sp>
      <p:sp>
        <p:nvSpPr>
          <p:cNvPr id="6" name="Slide Number Placeholder 5"/>
          <p:cNvSpPr>
            <a:spLocks noGrp="1"/>
          </p:cNvSpPr>
          <p:nvPr>
            <p:ph type="sldNum" sz="quarter" idx="13"/>
          </p:nvPr>
        </p:nvSpPr>
        <p:spPr/>
        <p:txBody>
          <a:bodyPr/>
          <a:lstStyle>
            <a:lvl1pPr>
              <a:defRPr>
                <a:solidFill>
                  <a:schemeClr val="tx1"/>
                </a:solidFill>
              </a:defRPr>
            </a:lvl1pPr>
          </a:lstStyle>
          <a:p>
            <a:fld id="{460E0C55-3319-4B31-9C74-CC15EF4AFB06}" type="slidenum">
              <a:rPr lang="en-GB" smtClean="0"/>
              <a:t>‹#›</a:t>
            </a:fld>
            <a:endParaRPr lang="en-GB" dirty="0"/>
          </a:p>
        </p:txBody>
      </p:sp>
      <p:sp>
        <p:nvSpPr>
          <p:cNvPr id="4" name="Footer Placeholder 3"/>
          <p:cNvSpPr>
            <a:spLocks noGrp="1"/>
          </p:cNvSpPr>
          <p:nvPr>
            <p:ph type="ftr" sz="quarter" idx="12"/>
          </p:nvPr>
        </p:nvSpPr>
        <p:spPr/>
        <p:txBody>
          <a:bodyPr/>
          <a:lstStyle>
            <a:lvl1pPr>
              <a:defRPr>
                <a:solidFill>
                  <a:schemeClr val="tx1"/>
                </a:solidFill>
              </a:defRPr>
            </a:lvl1pPr>
          </a:lstStyle>
          <a:p>
            <a:fld id="{81522AE4-10CF-48EF-81B0-9ED34087151B}" type="slidenum">
              <a:rPr lang="en-GB" smtClean="0"/>
              <a:t>‹#›</a:t>
            </a:fld>
            <a:endParaRPr lang="en-GB" dirty="0"/>
          </a:p>
        </p:txBody>
      </p:sp>
    </p:spTree>
    <p:extLst>
      <p:ext uri="{BB962C8B-B14F-4D97-AF65-F5344CB8AC3E}">
        <p14:creationId xmlns:p14="http://schemas.microsoft.com/office/powerpoint/2010/main" val="1275049940"/>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390627" y="1085850"/>
            <a:ext cx="4047274" cy="1763560"/>
          </a:xfrm>
        </p:spPr>
        <p:txBody>
          <a:bodyPr>
            <a:spAutoFit/>
          </a:bodyPr>
          <a:lstStyle>
            <a:lvl1pPr marL="219104" indent="-219104">
              <a:spcBef>
                <a:spcPts val="900"/>
              </a:spcBef>
              <a:buClr>
                <a:schemeClr val="tx1"/>
              </a:buClr>
              <a:buFont typeface="Wingdings" pitchFamily="2" charset="2"/>
              <a:buChar char=""/>
              <a:defRPr lang="en-US" dirty="0" smtClean="0"/>
            </a:lvl1pPr>
            <a:lvl2pPr marL="390577" indent="-171473">
              <a:defRPr sz="1500">
                <a:solidFill>
                  <a:schemeClr val="tx1"/>
                </a:solidFill>
              </a:defRPr>
            </a:lvl2pPr>
            <a:lvl3pPr marL="514419" indent="-123842">
              <a:tabLst/>
              <a:defRPr sz="1500">
                <a:solidFill>
                  <a:schemeClr val="tx1"/>
                </a:solidFill>
              </a:defRPr>
            </a:lvl3pPr>
            <a:lvl4pPr marL="647786" indent="-133368">
              <a:defRPr>
                <a:solidFill>
                  <a:schemeClr val="tx1"/>
                </a:solidFill>
              </a:defRPr>
            </a:lvl4pPr>
            <a:lvl5pPr marL="771628" indent="-123842">
              <a:tabLst/>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2"/>
          </p:nvPr>
        </p:nvSpPr>
        <p:spPr/>
        <p:txBody>
          <a:bodyPr/>
          <a:lstStyle>
            <a:lvl1pPr>
              <a:defRPr>
                <a:solidFill>
                  <a:schemeClr val="tx1"/>
                </a:solidFill>
              </a:defRPr>
            </a:lvl1pPr>
          </a:lstStyle>
          <a:p>
            <a:fld id="{B8E0B24D-AF46-4513-86A6-22BB9E0C63B0}" type="datetime1">
              <a:rPr lang="en-GB" smtClean="0"/>
              <a:t>08/09/2014</a:t>
            </a:fld>
            <a:endParaRPr lang="en-GB" dirty="0"/>
          </a:p>
        </p:txBody>
      </p:sp>
      <p:sp>
        <p:nvSpPr>
          <p:cNvPr id="5" name="Footer Placeholder 4"/>
          <p:cNvSpPr>
            <a:spLocks noGrp="1"/>
          </p:cNvSpPr>
          <p:nvPr>
            <p:ph type="ftr" sz="quarter" idx="13"/>
          </p:nvPr>
        </p:nvSpPr>
        <p:spPr/>
        <p:txBody>
          <a:bodyPr/>
          <a:lstStyle>
            <a:lvl1pPr>
              <a:defRPr>
                <a:solidFill>
                  <a:schemeClr val="tx1"/>
                </a:solidFill>
              </a:defRPr>
            </a:lvl1pPr>
          </a:lstStyle>
          <a:p>
            <a:r>
              <a:rPr lang="en-GB" smtClean="0"/>
              <a:t>‹#›</a:t>
            </a:r>
            <a:endParaRPr lang="en-GB" dirty="0"/>
          </a:p>
        </p:txBody>
      </p:sp>
      <p:sp>
        <p:nvSpPr>
          <p:cNvPr id="6" name="Slide Number Placeholder 5"/>
          <p:cNvSpPr>
            <a:spLocks noGrp="1"/>
          </p:cNvSpPr>
          <p:nvPr>
            <p:ph type="sldNum" sz="quarter" idx="14"/>
          </p:nvPr>
        </p:nvSpPr>
        <p:spPr/>
        <p:txBody>
          <a:bodyPr/>
          <a:lstStyle>
            <a:lvl1pPr>
              <a:defRPr>
                <a:solidFill>
                  <a:schemeClr val="tx1"/>
                </a:solidFill>
              </a:defRPr>
            </a:lvl1pPr>
          </a:lstStyle>
          <a:p>
            <a:fld id="{66F9B19E-23E9-4120-A06C-57F6EDB783B3}" type="slidenum">
              <a:rPr lang="en-GB" smtClean="0"/>
              <a:pPr/>
              <a:t>‹#›</a:t>
            </a:fld>
            <a:endParaRPr lang="en-GB"/>
          </a:p>
        </p:txBody>
      </p:sp>
      <p:sp>
        <p:nvSpPr>
          <p:cNvPr id="8" name="Text Placeholder 3"/>
          <p:cNvSpPr>
            <a:spLocks noGrp="1"/>
          </p:cNvSpPr>
          <p:nvPr>
            <p:ph type="body" sz="quarter" idx="15"/>
          </p:nvPr>
        </p:nvSpPr>
        <p:spPr>
          <a:xfrm>
            <a:off x="4706099" y="1085850"/>
            <a:ext cx="4047274" cy="1763560"/>
          </a:xfrm>
        </p:spPr>
        <p:txBody>
          <a:bodyPr>
            <a:spAutoFit/>
          </a:bodyPr>
          <a:lstStyle>
            <a:lvl1pPr marL="219104" indent="-219104">
              <a:spcBef>
                <a:spcPts val="900"/>
              </a:spcBef>
              <a:buClr>
                <a:schemeClr val="tx1"/>
              </a:buClr>
              <a:buFont typeface="Wingdings" pitchFamily="2" charset="2"/>
              <a:buChar char=""/>
              <a:defRPr>
                <a:solidFill>
                  <a:schemeClr val="tx1"/>
                </a:solidFill>
              </a:defRPr>
            </a:lvl1pPr>
            <a:lvl2pPr marL="390577" indent="-171473">
              <a:defRPr sz="1500">
                <a:solidFill>
                  <a:schemeClr val="tx1"/>
                </a:solidFill>
              </a:defRPr>
            </a:lvl2pPr>
            <a:lvl3pPr marL="514419" indent="-123842">
              <a:tabLst/>
              <a:defRPr sz="1500">
                <a:solidFill>
                  <a:schemeClr val="tx1"/>
                </a:solidFill>
              </a:defRPr>
            </a:lvl3pPr>
            <a:lvl4pPr marL="647786" indent="-133368">
              <a:defRPr>
                <a:solidFill>
                  <a:schemeClr val="tx1"/>
                </a:solidFill>
              </a:defRPr>
            </a:lvl4pPr>
            <a:lvl5pPr marL="771628" indent="-123842">
              <a:tabLst/>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31724804"/>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2CC70C-8924-44E9-850E-82C3CF7144BB}" type="datetime1">
              <a:rPr lang="en-GB" smtClean="0"/>
              <a:t>08/09/2014</a:t>
            </a:fld>
            <a:endParaRPr lang="en-GB" dirty="0"/>
          </a:p>
        </p:txBody>
      </p:sp>
      <p:sp>
        <p:nvSpPr>
          <p:cNvPr id="4" name="Footer Placeholder 3"/>
          <p:cNvSpPr>
            <a:spLocks noGrp="1"/>
          </p:cNvSpPr>
          <p:nvPr>
            <p:ph type="ftr" sz="quarter" idx="11"/>
          </p:nvPr>
        </p:nvSpPr>
        <p:spPr/>
        <p:txBody>
          <a:bodyPr/>
          <a:lstStyle/>
          <a:p>
            <a:r>
              <a:rPr lang="en-GB" smtClean="0"/>
              <a:t>‹#›</a:t>
            </a:r>
            <a:endParaRPr lang="en-GB" dirty="0"/>
          </a:p>
        </p:txBody>
      </p:sp>
      <p:sp>
        <p:nvSpPr>
          <p:cNvPr id="5" name="Slide Number Placeholder 4"/>
          <p:cNvSpPr>
            <a:spLocks noGrp="1"/>
          </p:cNvSpPr>
          <p:nvPr>
            <p:ph type="sldNum" sz="quarter" idx="12"/>
          </p:nvPr>
        </p:nvSpPr>
        <p:spPr/>
        <p:txBody>
          <a:bodyPr/>
          <a:lstStyle/>
          <a:p>
            <a:fld id="{66F9B19E-23E9-4120-A06C-57F6EDB783B3}" type="slidenum">
              <a:rPr lang="en-GB" smtClean="0"/>
              <a:t>‹#›</a:t>
            </a:fld>
            <a:endParaRPr lang="en-GB"/>
          </a:p>
        </p:txBody>
      </p:sp>
    </p:spTree>
    <p:extLst>
      <p:ext uri="{BB962C8B-B14F-4D97-AF65-F5344CB8AC3E}">
        <p14:creationId xmlns:p14="http://schemas.microsoft.com/office/powerpoint/2010/main" val="3672616559"/>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30F0F7C-CA08-4640-8176-8CB6CD7538F3}" type="datetime1">
              <a:rPr lang="en-GB" smtClean="0"/>
              <a:t>08/09/2014</a:t>
            </a:fld>
            <a:endParaRPr lang="en-GB" dirty="0"/>
          </a:p>
        </p:txBody>
      </p:sp>
      <p:sp>
        <p:nvSpPr>
          <p:cNvPr id="3" name="Footer Placeholder 2"/>
          <p:cNvSpPr>
            <a:spLocks noGrp="1"/>
          </p:cNvSpPr>
          <p:nvPr>
            <p:ph type="ftr" sz="quarter" idx="11"/>
          </p:nvPr>
        </p:nvSpPr>
        <p:spPr/>
        <p:txBody>
          <a:bodyPr/>
          <a:lstStyle>
            <a:lvl1pPr>
              <a:defRPr>
                <a:solidFill>
                  <a:schemeClr val="tx1"/>
                </a:solidFill>
              </a:defRPr>
            </a:lvl1pPr>
          </a:lstStyle>
          <a:p>
            <a:r>
              <a:rPr lang="en-GB" smtClean="0"/>
              <a:t>‹#›</a:t>
            </a:r>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66F9B19E-23E9-4120-A06C-57F6EDB783B3}" type="slidenum">
              <a:rPr lang="en-GB" smtClean="0"/>
              <a:pPr/>
              <a:t>‹#›</a:t>
            </a:fld>
            <a:endParaRPr lang="en-GB"/>
          </a:p>
        </p:txBody>
      </p:sp>
    </p:spTree>
    <p:extLst>
      <p:ext uri="{BB962C8B-B14F-4D97-AF65-F5344CB8AC3E}">
        <p14:creationId xmlns:p14="http://schemas.microsoft.com/office/powerpoint/2010/main" val="60482185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for Developer Code</a:t>
            </a:r>
            <a:endParaRPr lang="en-US" dirty="0"/>
          </a:p>
        </p:txBody>
      </p:sp>
      <p:sp>
        <p:nvSpPr>
          <p:cNvPr id="5" name="Text Placeholder 4"/>
          <p:cNvSpPr>
            <a:spLocks noGrp="1"/>
          </p:cNvSpPr>
          <p:nvPr>
            <p:ph type="body" sz="quarter" idx="10"/>
          </p:nvPr>
        </p:nvSpPr>
        <p:spPr>
          <a:xfrm>
            <a:off x="388840" y="1085850"/>
            <a:ext cx="8366320" cy="1491178"/>
          </a:xfrm>
        </p:spPr>
        <p:txBody>
          <a:bodyPr/>
          <a:lstStyle>
            <a:lvl1pPr marL="0" indent="0">
              <a:buNone/>
              <a:defRPr sz="2400">
                <a:solidFill>
                  <a:schemeClr val="tx1"/>
                </a:solidFill>
                <a:latin typeface="Consolas" pitchFamily="49" charset="0"/>
                <a:cs typeface="Consolas" pitchFamily="49" charset="0"/>
              </a:defRPr>
            </a:lvl1pPr>
            <a:lvl2pPr marL="254828" indent="0">
              <a:buNone/>
              <a:defRPr>
                <a:solidFill>
                  <a:schemeClr val="tx1"/>
                </a:solidFill>
                <a:latin typeface="Consolas" pitchFamily="49" charset="0"/>
                <a:cs typeface="Consolas" pitchFamily="49" charset="0"/>
              </a:defRPr>
            </a:lvl2pPr>
            <a:lvl3pPr marL="429873" indent="0">
              <a:buNone/>
              <a:defRPr>
                <a:solidFill>
                  <a:schemeClr val="tx1"/>
                </a:solidFill>
                <a:latin typeface="Consolas" pitchFamily="49" charset="0"/>
                <a:cs typeface="Consolas" pitchFamily="49" charset="0"/>
              </a:defRPr>
            </a:lvl3pPr>
            <a:lvl4pPr marL="598965" indent="0">
              <a:buNone/>
              <a:defRPr>
                <a:solidFill>
                  <a:schemeClr val="tx1"/>
                </a:solidFill>
                <a:latin typeface="Consolas" pitchFamily="49" charset="0"/>
                <a:cs typeface="Consolas" pitchFamily="49" charset="0"/>
              </a:defRPr>
            </a:lvl4pPr>
            <a:lvl5pPr marL="772819" indent="0">
              <a:buNone/>
              <a:defRPr>
                <a:solidFill>
                  <a:schemeClr val="tx1"/>
                </a:solidFill>
                <a:latin typeface="Consolas" pitchFamily="49" charset="0"/>
                <a:cs typeface="Consolas"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1"/>
          </p:nvPr>
        </p:nvSpPr>
        <p:spPr/>
        <p:txBody>
          <a:bodyPr/>
          <a:lstStyle>
            <a:lvl1pPr>
              <a:defRPr>
                <a:solidFill>
                  <a:schemeClr val="tx1"/>
                </a:solidFill>
              </a:defRPr>
            </a:lvl1pPr>
          </a:lstStyle>
          <a:p>
            <a:fld id="{2B3DA387-2D59-4473-956B-9CE4027A886D}" type="datetime1">
              <a:rPr lang="en-GB" smtClean="0"/>
              <a:t>08/09/2014</a:t>
            </a:fld>
            <a:endParaRPr lang="en-GB" dirty="0"/>
          </a:p>
        </p:txBody>
      </p:sp>
      <p:sp>
        <p:nvSpPr>
          <p:cNvPr id="6" name="Footer Placeholder 5"/>
          <p:cNvSpPr>
            <a:spLocks noGrp="1"/>
          </p:cNvSpPr>
          <p:nvPr>
            <p:ph type="ftr" sz="quarter" idx="12"/>
          </p:nvPr>
        </p:nvSpPr>
        <p:spPr/>
        <p:txBody>
          <a:bodyPr/>
          <a:lstStyle>
            <a:lvl1pPr>
              <a:defRPr>
                <a:solidFill>
                  <a:schemeClr val="tx1"/>
                </a:solidFill>
              </a:defRPr>
            </a:lvl1pPr>
          </a:lstStyle>
          <a:p>
            <a:r>
              <a:rPr lang="en-GB" smtClean="0"/>
              <a:t>‹#›</a:t>
            </a:r>
            <a:endParaRPr lang="en-GB" dirty="0"/>
          </a:p>
        </p:txBody>
      </p:sp>
      <p:sp>
        <p:nvSpPr>
          <p:cNvPr id="7" name="Slide Number Placeholder 6"/>
          <p:cNvSpPr>
            <a:spLocks noGrp="1"/>
          </p:cNvSpPr>
          <p:nvPr>
            <p:ph type="sldNum" sz="quarter" idx="13"/>
          </p:nvPr>
        </p:nvSpPr>
        <p:spPr/>
        <p:txBody>
          <a:bodyPr/>
          <a:lstStyle>
            <a:lvl1pPr>
              <a:defRPr>
                <a:solidFill>
                  <a:schemeClr val="tx1"/>
                </a:solidFill>
              </a:defRPr>
            </a:lvl1pPr>
          </a:lstStyle>
          <a:p>
            <a:fld id="{66F9B19E-23E9-4120-A06C-57F6EDB783B3}" type="slidenum">
              <a:rPr lang="en-GB" smtClean="0"/>
              <a:pPr/>
              <a:t>‹#›</a:t>
            </a:fld>
            <a:endParaRPr lang="en-GB"/>
          </a:p>
        </p:txBody>
      </p:sp>
    </p:spTree>
    <p:extLst>
      <p:ext uri="{BB962C8B-B14F-4D97-AF65-F5344CB8AC3E}">
        <p14:creationId xmlns:p14="http://schemas.microsoft.com/office/powerpoint/2010/main" val="158451163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TextBox 5"/>
          <p:cNvSpPr txBox="1"/>
          <p:nvPr userDrawn="1"/>
        </p:nvSpPr>
        <p:spPr>
          <a:xfrm>
            <a:off x="2101362" y="4690693"/>
            <a:ext cx="4941277" cy="107722"/>
          </a:xfrm>
          <a:prstGeom prst="rect">
            <a:avLst/>
          </a:prstGeom>
          <a:noFill/>
        </p:spPr>
        <p:txBody>
          <a:bodyPr wrap="square" lIns="0" tIns="0" rIns="0" bIns="0" rtlCol="0">
            <a:spAutoFit/>
          </a:bodyPr>
          <a:lstStyle/>
          <a:p>
            <a:pPr algn="ctr"/>
            <a:r>
              <a:rPr lang="en-GB" sz="700" b="0" i="0" kern="1200" dirty="0" smtClean="0">
                <a:solidFill>
                  <a:schemeClr val="tx1"/>
                </a:solidFill>
                <a:effectLst/>
                <a:latin typeface="+mn-lt"/>
                <a:ea typeface="+mn-ea"/>
                <a:cs typeface="+mn-cs"/>
              </a:rPr>
              <a:t>©2013 Microsoft Corporation. All rights reserved.</a:t>
            </a:r>
            <a:endParaRPr lang="en-GB" sz="700" dirty="0" smtClean="0">
              <a:solidFill>
                <a:schemeClr val="tx1"/>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5453" y="1554812"/>
            <a:ext cx="4573094" cy="1682185"/>
          </a:xfrm>
          <a:prstGeom prst="rect">
            <a:avLst/>
          </a:prstGeom>
        </p:spPr>
      </p:pic>
    </p:spTree>
    <p:extLst>
      <p:ext uri="{BB962C8B-B14F-4D97-AF65-F5344CB8AC3E}">
        <p14:creationId xmlns:p14="http://schemas.microsoft.com/office/powerpoint/2010/main" val="5654326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339657"/>
            <a:ext cx="8363938" cy="56784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390627" y="1085851"/>
            <a:ext cx="8366320" cy="1541960"/>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2"/>
          </p:nvPr>
        </p:nvSpPr>
        <p:spPr>
          <a:xfrm>
            <a:off x="342989" y="4804703"/>
            <a:ext cx="1600617" cy="205383"/>
          </a:xfrm>
          <a:prstGeom prst="rect">
            <a:avLst/>
          </a:prstGeom>
        </p:spPr>
        <p:txBody>
          <a:bodyPr vert="horz" lIns="68589" tIns="34295" rIns="68589" bIns="34295" rtlCol="0" anchor="ctr"/>
          <a:lstStyle>
            <a:lvl1pPr algn="l">
              <a:defRPr sz="900">
                <a:solidFill>
                  <a:schemeClr val="tx1"/>
                </a:solidFill>
              </a:defRPr>
            </a:lvl1pPr>
          </a:lstStyle>
          <a:p>
            <a:fld id="{C7A96A25-EF2F-483E-9452-DAE8A2DC3FE3}" type="datetime1">
              <a:rPr lang="en-GB" smtClean="0"/>
              <a:t>08/09/2014</a:t>
            </a:fld>
            <a:endParaRPr lang="en-GB" dirty="0"/>
          </a:p>
        </p:txBody>
      </p:sp>
      <p:sp>
        <p:nvSpPr>
          <p:cNvPr id="7" name="Footer Placeholder 4"/>
          <p:cNvSpPr>
            <a:spLocks noGrp="1"/>
          </p:cNvSpPr>
          <p:nvPr>
            <p:ph type="ftr" sz="quarter" idx="3"/>
          </p:nvPr>
        </p:nvSpPr>
        <p:spPr>
          <a:xfrm>
            <a:off x="2343760" y="4804703"/>
            <a:ext cx="4418954" cy="205383"/>
          </a:xfrm>
          <a:prstGeom prst="rect">
            <a:avLst/>
          </a:prstGeom>
        </p:spPr>
        <p:txBody>
          <a:bodyPr vert="horz" lIns="68589" tIns="34295" rIns="68589" bIns="34295" rtlCol="0" anchor="ctr"/>
          <a:lstStyle>
            <a:lvl1pPr algn="ctr">
              <a:defRPr sz="900">
                <a:solidFill>
                  <a:schemeClr val="tx1"/>
                </a:solidFill>
              </a:defRPr>
            </a:lvl1pPr>
          </a:lstStyle>
          <a:p>
            <a:r>
              <a:rPr lang="en-GB" smtClean="0"/>
              <a:t>‹#›</a:t>
            </a:r>
            <a:endParaRPr lang="en-GB" dirty="0"/>
          </a:p>
        </p:txBody>
      </p:sp>
      <p:sp>
        <p:nvSpPr>
          <p:cNvPr id="8" name="Slide Number Placeholder 5"/>
          <p:cNvSpPr>
            <a:spLocks noGrp="1"/>
          </p:cNvSpPr>
          <p:nvPr>
            <p:ph type="sldNum" sz="quarter" idx="4"/>
          </p:nvPr>
        </p:nvSpPr>
        <p:spPr>
          <a:xfrm>
            <a:off x="7152756" y="4804703"/>
            <a:ext cx="1600617" cy="205383"/>
          </a:xfrm>
          <a:prstGeom prst="rect">
            <a:avLst/>
          </a:prstGeom>
        </p:spPr>
        <p:txBody>
          <a:bodyPr vert="horz" lIns="68589" tIns="34295" rIns="68589" bIns="34295" rtlCol="0" anchor="ctr"/>
          <a:lstStyle>
            <a:lvl1pPr algn="r">
              <a:defRPr sz="900">
                <a:solidFill>
                  <a:schemeClr val="tx1"/>
                </a:solidFill>
              </a:defRPr>
            </a:lvl1pPr>
          </a:lstStyle>
          <a:p>
            <a:fld id="{66F9B19E-23E9-4120-A06C-57F6EDB783B3}" type="slidenum">
              <a:rPr lang="en-GB" smtClean="0"/>
              <a:pPr/>
              <a:t>‹#›</a:t>
            </a:fld>
            <a:endParaRPr lang="en-GB"/>
          </a:p>
        </p:txBody>
      </p:sp>
    </p:spTree>
    <p:extLst>
      <p:ext uri="{BB962C8B-B14F-4D97-AF65-F5344CB8AC3E}">
        <p14:creationId xmlns:p14="http://schemas.microsoft.com/office/powerpoint/2010/main" val="3804032445"/>
      </p:ext>
    </p:extLst>
  </p:cSld>
  <p:clrMap bg1="dk1" tx1="lt1" bg2="dk2" tx2="lt2" accent1="accent1" accent2="accent2" accent3="accent3" accent4="accent4" accent5="accent5" accent6="accent6" hlink="hlink" folHlink="folHlink"/>
  <p:sldLayoutIdLst>
    <p:sldLayoutId id="2147484069" r:id="rId1"/>
    <p:sldLayoutId id="2147484070" r:id="rId2"/>
    <p:sldLayoutId id="2147484072" r:id="rId3"/>
    <p:sldLayoutId id="2147484075" r:id="rId4"/>
    <p:sldLayoutId id="2147484078" r:id="rId5"/>
    <p:sldLayoutId id="2147484079" r:id="rId6"/>
    <p:sldLayoutId id="2147484080" r:id="rId7"/>
    <p:sldLayoutId id="2147484081" r:id="rId8"/>
  </p:sldLayoutIdLst>
  <p:transition>
    <p:fade/>
  </p:transition>
  <p:timing>
    <p:tnLst>
      <p:par>
        <p:cTn id="1" dur="indefinite" restart="never" nodeType="tmRoot"/>
      </p:par>
    </p:tnLst>
  </p:timing>
  <p:hf hdr="0" ftr="0" dt="0"/>
  <p:txStyles>
    <p:titleStyle>
      <a:lvl1pPr algn="l" defTabSz="685864" rtl="0" eaLnBrk="1" latinLnBrk="0" hangingPunct="1">
        <a:lnSpc>
          <a:spcPct val="90000"/>
        </a:lnSpc>
        <a:spcBef>
          <a:spcPct val="0"/>
        </a:spcBef>
        <a:buNone/>
        <a:defRPr lang="en-US" sz="4100" b="0" kern="1200" cap="none" spc="-75" baseline="0" dirty="0" smtClean="0">
          <a:ln w="3175">
            <a:noFill/>
          </a:ln>
          <a:solidFill>
            <a:schemeClr val="tx2"/>
          </a:solidFill>
          <a:effectLst/>
          <a:latin typeface="+mj-lt"/>
          <a:ea typeface="+mn-ea"/>
          <a:cs typeface="Arial" charset="0"/>
        </a:defRPr>
      </a:lvl1pPr>
    </p:titleStyle>
    <p:bodyStyle>
      <a:lvl1pPr marL="254828" marR="0" indent="-254828" algn="l" defTabSz="685864" rtl="0" eaLnBrk="1" fontAlgn="auto" latinLnBrk="0" hangingPunct="1">
        <a:lnSpc>
          <a:spcPct val="90000"/>
        </a:lnSpc>
        <a:spcBef>
          <a:spcPct val="20000"/>
        </a:spcBef>
        <a:spcAft>
          <a:spcPts val="0"/>
        </a:spcAft>
        <a:buClrTx/>
        <a:buSzPct val="90000"/>
        <a:buFont typeface="Arial" pitchFamily="34" charset="0"/>
        <a:buChar char="•"/>
        <a:tabLst/>
        <a:defRPr sz="2700" kern="1200" spc="-53" baseline="0">
          <a:solidFill>
            <a:schemeClr val="tx2"/>
          </a:solidFill>
          <a:latin typeface="+mj-lt"/>
          <a:ea typeface="+mn-ea"/>
          <a:cs typeface="+mn-cs"/>
        </a:defRPr>
      </a:lvl1pPr>
      <a:lvl2pPr marL="429873"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2"/>
          </a:solidFill>
          <a:latin typeface="+mn-lt"/>
          <a:ea typeface="+mn-ea"/>
          <a:cs typeface="+mn-cs"/>
        </a:defRPr>
      </a:lvl2pPr>
      <a:lvl3pPr marL="598965" marR="0" indent="-169091" algn="l" defTabSz="685864" rtl="0" eaLnBrk="1" fontAlgn="auto" latinLnBrk="0" hangingPunct="1">
        <a:lnSpc>
          <a:spcPct val="90000"/>
        </a:lnSpc>
        <a:spcBef>
          <a:spcPct val="20000"/>
        </a:spcBef>
        <a:spcAft>
          <a:spcPts val="0"/>
        </a:spcAft>
        <a:buClrTx/>
        <a:buSzPct val="90000"/>
        <a:buFont typeface="Wingdings" pitchFamily="2" charset="2"/>
        <a:buChar char=""/>
        <a:tabLst>
          <a:tab pos="598965" algn="l"/>
        </a:tabLst>
        <a:defRPr sz="1800" kern="1200" spc="0" baseline="0">
          <a:solidFill>
            <a:schemeClr val="tx2"/>
          </a:solidFill>
          <a:latin typeface="+mn-lt"/>
          <a:ea typeface="+mn-ea"/>
          <a:cs typeface="+mn-cs"/>
        </a:defRPr>
      </a:lvl3pPr>
      <a:lvl4pPr marL="772819" marR="0" indent="-173854"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2"/>
          </a:solidFill>
          <a:latin typeface="+mn-lt"/>
          <a:ea typeface="+mn-ea"/>
          <a:cs typeface="+mn-cs"/>
        </a:defRPr>
      </a:lvl4pPr>
      <a:lvl5pPr marL="941910" marR="0" indent="-169091" algn="l" defTabSz="685864" rtl="0" eaLnBrk="1" fontAlgn="auto" latinLnBrk="0" hangingPunct="1">
        <a:lnSpc>
          <a:spcPct val="90000"/>
        </a:lnSpc>
        <a:spcBef>
          <a:spcPct val="20000"/>
        </a:spcBef>
        <a:spcAft>
          <a:spcPts val="0"/>
        </a:spcAft>
        <a:buClrTx/>
        <a:buSzPct val="90000"/>
        <a:buFont typeface="Wingdings" pitchFamily="2" charset="2"/>
        <a:buChar char=""/>
        <a:tabLst>
          <a:tab pos="941910" algn="l"/>
        </a:tabLst>
        <a:defRPr sz="1500" kern="1200" spc="0" baseline="0">
          <a:solidFill>
            <a:schemeClr val="tx2"/>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64" rtl="0" eaLnBrk="1" latinLnBrk="0" hangingPunct="1">
        <a:defRPr sz="1400" kern="1200">
          <a:solidFill>
            <a:schemeClr val="tx1"/>
          </a:solidFill>
          <a:latin typeface="+mn-lt"/>
          <a:ea typeface="+mn-ea"/>
          <a:cs typeface="+mn-cs"/>
        </a:defRPr>
      </a:lvl1pPr>
      <a:lvl2pPr marL="342932" algn="l" defTabSz="685864" rtl="0" eaLnBrk="1" latinLnBrk="0" hangingPunct="1">
        <a:defRPr sz="1400" kern="1200">
          <a:solidFill>
            <a:schemeClr val="tx1"/>
          </a:solidFill>
          <a:latin typeface="+mn-lt"/>
          <a:ea typeface="+mn-ea"/>
          <a:cs typeface="+mn-cs"/>
        </a:defRPr>
      </a:lvl2pPr>
      <a:lvl3pPr marL="685864" algn="l" defTabSz="685864" rtl="0" eaLnBrk="1" latinLnBrk="0" hangingPunct="1">
        <a:defRPr sz="1400" kern="1200">
          <a:solidFill>
            <a:schemeClr val="tx1"/>
          </a:solidFill>
          <a:latin typeface="+mn-lt"/>
          <a:ea typeface="+mn-ea"/>
          <a:cs typeface="+mn-cs"/>
        </a:defRPr>
      </a:lvl3pPr>
      <a:lvl4pPr marL="1028796" algn="l" defTabSz="685864" rtl="0" eaLnBrk="1" latinLnBrk="0" hangingPunct="1">
        <a:defRPr sz="1400" kern="1200">
          <a:solidFill>
            <a:schemeClr val="tx1"/>
          </a:solidFill>
          <a:latin typeface="+mn-lt"/>
          <a:ea typeface="+mn-ea"/>
          <a:cs typeface="+mn-cs"/>
        </a:defRPr>
      </a:lvl4pPr>
      <a:lvl5pPr marL="1371728" algn="l" defTabSz="685864" rtl="0" eaLnBrk="1" latinLnBrk="0" hangingPunct="1">
        <a:defRPr sz="1400" kern="1200">
          <a:solidFill>
            <a:schemeClr val="tx1"/>
          </a:solidFill>
          <a:latin typeface="+mn-lt"/>
          <a:ea typeface="+mn-ea"/>
          <a:cs typeface="+mn-cs"/>
        </a:defRPr>
      </a:lvl5pPr>
      <a:lvl6pPr marL="1714660" algn="l" defTabSz="685864" rtl="0" eaLnBrk="1" latinLnBrk="0" hangingPunct="1">
        <a:defRPr sz="1400" kern="1200">
          <a:solidFill>
            <a:schemeClr val="tx1"/>
          </a:solidFill>
          <a:latin typeface="+mn-lt"/>
          <a:ea typeface="+mn-ea"/>
          <a:cs typeface="+mn-cs"/>
        </a:defRPr>
      </a:lvl6pPr>
      <a:lvl7pPr marL="2057592" algn="l" defTabSz="685864" rtl="0" eaLnBrk="1" latinLnBrk="0" hangingPunct="1">
        <a:defRPr sz="1400" kern="1200">
          <a:solidFill>
            <a:schemeClr val="tx1"/>
          </a:solidFill>
          <a:latin typeface="+mn-lt"/>
          <a:ea typeface="+mn-ea"/>
          <a:cs typeface="+mn-cs"/>
        </a:defRPr>
      </a:lvl7pPr>
      <a:lvl8pPr marL="2400524" algn="l" defTabSz="685864" rtl="0" eaLnBrk="1" latinLnBrk="0" hangingPunct="1">
        <a:defRPr sz="1400" kern="1200">
          <a:solidFill>
            <a:schemeClr val="tx1"/>
          </a:solidFill>
          <a:latin typeface="+mn-lt"/>
          <a:ea typeface="+mn-ea"/>
          <a:cs typeface="+mn-cs"/>
        </a:defRPr>
      </a:lvl8pPr>
      <a:lvl9pPr marL="2743456" algn="l" defTabSz="68586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www.github.com/dimitriv/Ziria"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research.microsoft.com/projects/Ziria" TargetMode="External"/><Relationship Id="rId2" Type="http://schemas.openxmlformats.org/officeDocument/2006/relationships/hyperlink" Target="http://www.github.com/dimitriv/Ziria"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774622" y="3409642"/>
            <a:ext cx="7543800" cy="1025882"/>
          </a:xfrm>
        </p:spPr>
        <p:txBody>
          <a:bodyPr/>
          <a:lstStyle/>
          <a:p>
            <a:pPr indent="-175046" algn="ctr"/>
            <a:r>
              <a:rPr lang="en-US" sz="2200" dirty="0" smtClean="0"/>
              <a:t> </a:t>
            </a:r>
            <a:r>
              <a:rPr lang="en-US" sz="2000" dirty="0" smtClean="0"/>
              <a:t>Gordon Stewart (Princeton), Mahanth Gowda (UIUC), </a:t>
            </a:r>
          </a:p>
          <a:p>
            <a:pPr indent="-175046" algn="ctr"/>
            <a:r>
              <a:rPr lang="en-US" sz="2000" dirty="0" smtClean="0"/>
              <a:t>Geoff Mainland (Drexel</a:t>
            </a:r>
            <a:r>
              <a:rPr lang="en-US" sz="2000" dirty="0"/>
              <a:t>), </a:t>
            </a:r>
            <a:r>
              <a:rPr lang="en-US" sz="2000" dirty="0" smtClean="0"/>
              <a:t>Cristina Luengo (UPC), Anton Ekblad (Chalmers)</a:t>
            </a:r>
          </a:p>
          <a:p>
            <a:pPr indent="-175046" algn="ctr"/>
            <a:r>
              <a:rPr lang="en-US" sz="2000" dirty="0" smtClean="0"/>
              <a:t>Bozidar </a:t>
            </a:r>
            <a:r>
              <a:rPr lang="en-US" sz="2000" dirty="0"/>
              <a:t>Radunovic (MSR</a:t>
            </a:r>
            <a:r>
              <a:rPr lang="en-US" sz="2000" dirty="0" smtClean="0"/>
              <a:t>), Dimitrios </a:t>
            </a:r>
            <a:r>
              <a:rPr lang="en-US" sz="2000" dirty="0"/>
              <a:t>Vytiniotis (MSR</a:t>
            </a:r>
            <a:r>
              <a:rPr lang="en-US" sz="2000" dirty="0" smtClean="0"/>
              <a:t>)</a:t>
            </a:r>
            <a:endParaRPr lang="en-GB" sz="2000" b="1" dirty="0"/>
          </a:p>
        </p:txBody>
      </p:sp>
      <p:sp>
        <p:nvSpPr>
          <p:cNvPr id="5" name="TextBox 4"/>
          <p:cNvSpPr txBox="1"/>
          <p:nvPr/>
        </p:nvSpPr>
        <p:spPr>
          <a:xfrm>
            <a:off x="774622" y="1862034"/>
            <a:ext cx="7543800" cy="954107"/>
          </a:xfrm>
          <a:prstGeom prst="rect">
            <a:avLst/>
          </a:prstGeom>
          <a:noFill/>
        </p:spPr>
        <p:txBody>
          <a:bodyPr wrap="square" lIns="0" tIns="0" rIns="0" bIns="0" rtlCol="0">
            <a:spAutoFit/>
          </a:bodyPr>
          <a:lstStyle/>
          <a:p>
            <a:pPr algn="ctr"/>
            <a:r>
              <a:rPr lang="en-US" sz="3600" dirty="0" smtClean="0">
                <a:gradFill>
                  <a:gsLst>
                    <a:gs pos="2917">
                      <a:schemeClr val="tx1"/>
                    </a:gs>
                    <a:gs pos="30000">
                      <a:schemeClr val="tx1"/>
                    </a:gs>
                  </a:gsLst>
                  <a:lin ang="5400000" scaled="0"/>
                </a:gradFill>
              </a:rPr>
              <a:t>ZIRIA</a:t>
            </a:r>
          </a:p>
          <a:p>
            <a:pPr algn="ctr"/>
            <a:r>
              <a:rPr lang="en-US" sz="2600" i="1" dirty="0">
                <a:gradFill>
                  <a:gsLst>
                    <a:gs pos="2917">
                      <a:schemeClr val="tx1"/>
                    </a:gs>
                    <a:gs pos="30000">
                      <a:schemeClr val="tx1"/>
                    </a:gs>
                  </a:gsLst>
                  <a:lin ang="5400000" scaled="0"/>
                </a:gradFill>
              </a:rPr>
              <a:t>w</a:t>
            </a:r>
            <a:r>
              <a:rPr lang="en-US" sz="2600" i="1" dirty="0" smtClean="0">
                <a:gradFill>
                  <a:gsLst>
                    <a:gs pos="2917">
                      <a:schemeClr val="tx1"/>
                    </a:gs>
                    <a:gs pos="30000">
                      <a:schemeClr val="tx1"/>
                    </a:gs>
                  </a:gsLst>
                  <a:lin ang="5400000" scaled="0"/>
                </a:gradFill>
              </a:rPr>
              <a:t>ireless PHY programming for hardware dummies</a:t>
            </a:r>
            <a:endParaRPr lang="en-GB" sz="2600" i="1" dirty="0" err="1" smtClean="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4172661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ZIRIA: A 2-level language</a:t>
            </a:r>
            <a:endParaRPr lang="en-GB" dirty="0"/>
          </a:p>
        </p:txBody>
      </p:sp>
      <p:sp>
        <p:nvSpPr>
          <p:cNvPr id="3" name="Text Placeholder 2"/>
          <p:cNvSpPr>
            <a:spLocks noGrp="1"/>
          </p:cNvSpPr>
          <p:nvPr>
            <p:ph type="body" sz="quarter" idx="10"/>
          </p:nvPr>
        </p:nvSpPr>
        <p:spPr>
          <a:xfrm>
            <a:off x="389435" y="1021955"/>
            <a:ext cx="8363938" cy="3807196"/>
          </a:xfrm>
        </p:spPr>
        <p:txBody>
          <a:bodyPr/>
          <a:lstStyle/>
          <a:p>
            <a:r>
              <a:rPr lang="en-US" sz="2800" dirty="0" smtClean="0"/>
              <a:t>Lower-level </a:t>
            </a:r>
          </a:p>
          <a:p>
            <a:pPr lvl="1"/>
            <a:r>
              <a:rPr lang="en-US" dirty="0">
                <a:solidFill>
                  <a:srgbClr val="FF0000"/>
                </a:solidFill>
              </a:rPr>
              <a:t>I</a:t>
            </a:r>
            <a:r>
              <a:rPr lang="en-US" dirty="0" smtClean="0">
                <a:solidFill>
                  <a:srgbClr val="FF0000"/>
                </a:solidFill>
              </a:rPr>
              <a:t>mperative</a:t>
            </a:r>
            <a:r>
              <a:rPr lang="en-US" dirty="0" smtClean="0"/>
              <a:t> C-like language for manipulating bits, bytes, arrays, etc. </a:t>
            </a:r>
          </a:p>
          <a:p>
            <a:pPr lvl="1"/>
            <a:r>
              <a:rPr lang="en-US" dirty="0" smtClean="0"/>
              <a:t>Statically known array sizes </a:t>
            </a:r>
          </a:p>
          <a:p>
            <a:pPr lvl="1"/>
            <a:r>
              <a:rPr lang="en-US" dirty="0" smtClean="0"/>
              <a:t>Aimed at EE crowd (used to C</a:t>
            </a:r>
            <a:r>
              <a:rPr lang="en-US" dirty="0"/>
              <a:t> </a:t>
            </a:r>
            <a:r>
              <a:rPr lang="en-US" dirty="0" smtClean="0"/>
              <a:t>and </a:t>
            </a:r>
            <a:r>
              <a:rPr lang="en-US" dirty="0" err="1" smtClean="0"/>
              <a:t>Matlab</a:t>
            </a:r>
            <a:r>
              <a:rPr lang="en-US" dirty="0"/>
              <a:t>)</a:t>
            </a:r>
            <a:endParaRPr lang="en-US" dirty="0" smtClean="0"/>
          </a:p>
          <a:p>
            <a:r>
              <a:rPr lang="en-US" sz="2800" dirty="0" smtClean="0"/>
              <a:t>Higher-level</a:t>
            </a:r>
            <a:r>
              <a:rPr lang="en-US" dirty="0" smtClean="0"/>
              <a:t>: </a:t>
            </a:r>
          </a:p>
          <a:p>
            <a:pPr lvl="1"/>
            <a:r>
              <a:rPr lang="en-US" dirty="0">
                <a:solidFill>
                  <a:srgbClr val="FF0000"/>
                </a:solidFill>
              </a:rPr>
              <a:t>M</a:t>
            </a:r>
            <a:r>
              <a:rPr lang="en-US" dirty="0" smtClean="0">
                <a:solidFill>
                  <a:srgbClr val="FF0000"/>
                </a:solidFill>
              </a:rPr>
              <a:t>onadic language </a:t>
            </a:r>
            <a:r>
              <a:rPr lang="en-US" dirty="0" smtClean="0"/>
              <a:t>for specifying and composing stream processors</a:t>
            </a:r>
          </a:p>
          <a:p>
            <a:pPr lvl="1"/>
            <a:r>
              <a:rPr lang="en-US" dirty="0" smtClean="0"/>
              <a:t>Enforces </a:t>
            </a:r>
            <a:r>
              <a:rPr lang="en-US" dirty="0" smtClean="0">
                <a:solidFill>
                  <a:srgbClr val="FF0000"/>
                </a:solidFill>
              </a:rPr>
              <a:t>clean separation between </a:t>
            </a:r>
            <a:r>
              <a:rPr lang="en-US" u="sng" dirty="0" smtClean="0">
                <a:solidFill>
                  <a:srgbClr val="FF0000"/>
                </a:solidFill>
              </a:rPr>
              <a:t>control</a:t>
            </a:r>
            <a:r>
              <a:rPr lang="en-US" dirty="0" smtClean="0">
                <a:solidFill>
                  <a:srgbClr val="FF0000"/>
                </a:solidFill>
              </a:rPr>
              <a:t> and </a:t>
            </a:r>
            <a:r>
              <a:rPr lang="en-US" u="sng" dirty="0" smtClean="0">
                <a:solidFill>
                  <a:srgbClr val="FF0000"/>
                </a:solidFill>
              </a:rPr>
              <a:t>data</a:t>
            </a:r>
            <a:r>
              <a:rPr lang="en-US" dirty="0" smtClean="0">
                <a:solidFill>
                  <a:srgbClr val="FF0000"/>
                </a:solidFill>
              </a:rPr>
              <a:t> flow</a:t>
            </a:r>
          </a:p>
          <a:p>
            <a:pPr lvl="1"/>
            <a:r>
              <a:rPr lang="en-US" dirty="0"/>
              <a:t>I</a:t>
            </a:r>
            <a:r>
              <a:rPr lang="en-US" dirty="0" smtClean="0"/>
              <a:t>ntuitive semantics (in a process calculus)</a:t>
            </a:r>
          </a:p>
          <a:p>
            <a:r>
              <a:rPr lang="en-US" sz="2800" dirty="0" smtClean="0"/>
              <a:t>Runtime implements low-level execution model</a:t>
            </a:r>
          </a:p>
          <a:p>
            <a:pPr lvl="1"/>
            <a:r>
              <a:rPr lang="en-US" dirty="0" smtClean="0"/>
              <a:t>inspired by stream fusion in Haskell</a:t>
            </a:r>
          </a:p>
          <a:p>
            <a:pPr lvl="1"/>
            <a:r>
              <a:rPr lang="en-US" dirty="0"/>
              <a:t>p</a:t>
            </a:r>
            <a:r>
              <a:rPr lang="en-US" dirty="0" smtClean="0"/>
              <a:t>rovides efficient sequential and pipeline-parallel executions</a:t>
            </a:r>
          </a:p>
        </p:txBody>
      </p:sp>
      <p:sp>
        <p:nvSpPr>
          <p:cNvPr id="4" name="Slide Number Placeholder 3"/>
          <p:cNvSpPr>
            <a:spLocks noGrp="1"/>
          </p:cNvSpPr>
          <p:nvPr>
            <p:ph type="sldNum" sz="quarter" idx="13"/>
          </p:nvPr>
        </p:nvSpPr>
        <p:spPr/>
        <p:txBody>
          <a:bodyPr/>
          <a:lstStyle/>
          <a:p>
            <a:fld id="{460E0C55-3319-4B31-9C74-CC15EF4AFB06}" type="slidenum">
              <a:rPr lang="en-GB" smtClean="0"/>
              <a:t>10</a:t>
            </a:fld>
            <a:endParaRPr lang="en-GB" dirty="0"/>
          </a:p>
        </p:txBody>
      </p:sp>
    </p:spTree>
    <p:extLst>
      <p:ext uri="{BB962C8B-B14F-4D97-AF65-F5344CB8AC3E}">
        <p14:creationId xmlns:p14="http://schemas.microsoft.com/office/powerpoint/2010/main" val="104552352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25713" y="3432327"/>
            <a:ext cx="3260957" cy="1107996"/>
          </a:xfrm>
          <a:prstGeom prst="rect">
            <a:avLst/>
          </a:prstGeom>
          <a:noFill/>
        </p:spPr>
        <p:txBody>
          <a:bodyPr wrap="square" lIns="0" tIns="0" rIns="0" bIns="0" rtlCol="0">
            <a:spAutoFit/>
          </a:bodyPr>
          <a:lstStyle/>
          <a:p>
            <a:r>
              <a:rPr lang="en-US" sz="2400" dirty="0" smtClean="0">
                <a:gradFill>
                  <a:gsLst>
                    <a:gs pos="2917">
                      <a:schemeClr val="tx1"/>
                    </a:gs>
                    <a:gs pos="30000">
                      <a:schemeClr val="tx1"/>
                    </a:gs>
                  </a:gsLst>
                  <a:lin ang="5400000" scaled="0"/>
                </a:gradFill>
              </a:rPr>
              <a:t>A </a:t>
            </a:r>
            <a:r>
              <a:rPr lang="en-US" sz="2400" dirty="0" smtClean="0">
                <a:solidFill>
                  <a:srgbClr val="FF0000"/>
                </a:solidFill>
              </a:rPr>
              <a:t>stream transformer t</a:t>
            </a:r>
            <a:r>
              <a:rPr lang="en-US" sz="2400" dirty="0" smtClean="0"/>
              <a:t>, of type: </a:t>
            </a:r>
          </a:p>
          <a:p>
            <a:pPr algn="ctr"/>
            <a:r>
              <a:rPr lang="en-US" sz="2400" dirty="0" smtClean="0"/>
              <a:t>ST T a b</a:t>
            </a:r>
            <a:endParaRPr lang="en-GB" sz="2400" dirty="0" err="1" smtClean="0"/>
          </a:p>
        </p:txBody>
      </p:sp>
      <p:sp>
        <p:nvSpPr>
          <p:cNvPr id="2" name="Title 1"/>
          <p:cNvSpPr>
            <a:spLocks noGrp="1"/>
          </p:cNvSpPr>
          <p:nvPr>
            <p:ph type="title"/>
          </p:nvPr>
        </p:nvSpPr>
        <p:spPr>
          <a:xfrm>
            <a:off x="389436" y="333188"/>
            <a:ext cx="8363938" cy="567848"/>
          </a:xfrm>
        </p:spPr>
        <p:txBody>
          <a:bodyPr/>
          <a:lstStyle/>
          <a:p>
            <a:r>
              <a:rPr lang="en-US" dirty="0" smtClean="0"/>
              <a:t>ZIRIA programming abstractions</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11</a:t>
            </a:fld>
            <a:endParaRPr lang="en-GB" dirty="0"/>
          </a:p>
        </p:txBody>
      </p:sp>
      <p:grpSp>
        <p:nvGrpSpPr>
          <p:cNvPr id="6" name="Group 5"/>
          <p:cNvGrpSpPr/>
          <p:nvPr/>
        </p:nvGrpSpPr>
        <p:grpSpPr>
          <a:xfrm>
            <a:off x="965835" y="1440180"/>
            <a:ext cx="1814278" cy="1798320"/>
            <a:chOff x="1828800" y="2526030"/>
            <a:chExt cx="1814278" cy="1798320"/>
          </a:xfrm>
        </p:grpSpPr>
        <p:sp>
          <p:nvSpPr>
            <p:cNvPr id="7" name="Rectangle 6"/>
            <p:cNvSpPr/>
            <p:nvPr/>
          </p:nvSpPr>
          <p:spPr>
            <a:xfrm>
              <a:off x="1828800" y="3074670"/>
              <a:ext cx="925830"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a:t>
              </a:r>
              <a:endParaRPr lang="en-GB" sz="2800" b="1" dirty="0">
                <a:solidFill>
                  <a:schemeClr val="tx1"/>
                </a:solidFill>
              </a:endParaRPr>
            </a:p>
          </p:txBody>
        </p:sp>
        <p:cxnSp>
          <p:nvCxnSpPr>
            <p:cNvPr id="8" name="Straight Arrow Connector 7"/>
            <p:cNvCxnSpPr>
              <a:endCxn id="7" idx="0"/>
            </p:cNvCxnSpPr>
            <p:nvPr/>
          </p:nvCxnSpPr>
          <p:spPr>
            <a:xfrm>
              <a:off x="2291715" y="252603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84095" y="377571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95236" y="2619494"/>
              <a:ext cx="1140440" cy="307777"/>
            </a:xfrm>
            <a:prstGeom prst="rect">
              <a:avLst/>
            </a:prstGeom>
            <a:noFill/>
          </p:spPr>
          <p:txBody>
            <a:bodyPr wrap="none" rtlCol="0">
              <a:spAutoFit/>
            </a:bodyPr>
            <a:lstStyle/>
            <a:p>
              <a:r>
                <a:rPr lang="en-GB" i="1" dirty="0" err="1" smtClean="0"/>
                <a:t>inStream</a:t>
              </a:r>
              <a:r>
                <a:rPr lang="en-GB" i="1" dirty="0" smtClean="0"/>
                <a:t> </a:t>
              </a:r>
              <a:r>
                <a:rPr lang="en-GB" dirty="0" smtClean="0"/>
                <a:t>(a)</a:t>
              </a:r>
              <a:endParaRPr lang="en-GB" dirty="0"/>
            </a:p>
          </p:txBody>
        </p:sp>
        <p:sp>
          <p:nvSpPr>
            <p:cNvPr id="12" name="TextBox 11"/>
            <p:cNvSpPr txBox="1"/>
            <p:nvPr/>
          </p:nvSpPr>
          <p:spPr>
            <a:xfrm>
              <a:off x="2395236" y="3869174"/>
              <a:ext cx="1247842" cy="307777"/>
            </a:xfrm>
            <a:prstGeom prst="rect">
              <a:avLst/>
            </a:prstGeom>
            <a:noFill/>
          </p:spPr>
          <p:txBody>
            <a:bodyPr wrap="none" rtlCol="0">
              <a:spAutoFit/>
            </a:bodyPr>
            <a:lstStyle/>
            <a:p>
              <a:r>
                <a:rPr lang="en-GB" i="1" dirty="0" err="1" smtClean="0"/>
                <a:t>outStream</a:t>
              </a:r>
              <a:r>
                <a:rPr lang="en-GB" i="1" dirty="0" smtClean="0"/>
                <a:t> </a:t>
              </a:r>
              <a:r>
                <a:rPr lang="en-GB" dirty="0" smtClean="0"/>
                <a:t>(b)</a:t>
              </a:r>
              <a:endParaRPr lang="en-GB" dirty="0"/>
            </a:p>
          </p:txBody>
        </p:sp>
      </p:grpSp>
      <p:grpSp>
        <p:nvGrpSpPr>
          <p:cNvPr id="16" name="Group 15"/>
          <p:cNvGrpSpPr/>
          <p:nvPr/>
        </p:nvGrpSpPr>
        <p:grpSpPr>
          <a:xfrm>
            <a:off x="5339715" y="1440180"/>
            <a:ext cx="2362828" cy="1798320"/>
            <a:chOff x="7002780" y="2526030"/>
            <a:chExt cx="2362828" cy="1798320"/>
          </a:xfrm>
        </p:grpSpPr>
        <p:sp>
          <p:nvSpPr>
            <p:cNvPr id="17" name="Rectangle 16"/>
            <p:cNvSpPr/>
            <p:nvPr/>
          </p:nvSpPr>
          <p:spPr>
            <a:xfrm>
              <a:off x="7002780" y="3074670"/>
              <a:ext cx="925830"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a:t>
              </a:r>
              <a:endParaRPr lang="en-GB" sz="2800" b="1" dirty="0">
                <a:solidFill>
                  <a:schemeClr val="tx1"/>
                </a:solidFill>
              </a:endParaRPr>
            </a:p>
          </p:txBody>
        </p:sp>
        <p:cxnSp>
          <p:nvCxnSpPr>
            <p:cNvPr id="18" name="Straight Arrow Connector 17"/>
            <p:cNvCxnSpPr>
              <a:endCxn id="17" idx="0"/>
            </p:cNvCxnSpPr>
            <p:nvPr/>
          </p:nvCxnSpPr>
          <p:spPr>
            <a:xfrm>
              <a:off x="7465695" y="252603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458075" y="377571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569216" y="2619494"/>
              <a:ext cx="1140440" cy="307777"/>
            </a:xfrm>
            <a:prstGeom prst="rect">
              <a:avLst/>
            </a:prstGeom>
            <a:noFill/>
          </p:spPr>
          <p:txBody>
            <a:bodyPr wrap="none" rtlCol="0">
              <a:spAutoFit/>
            </a:bodyPr>
            <a:lstStyle/>
            <a:p>
              <a:r>
                <a:rPr lang="en-GB" i="1" dirty="0" err="1" smtClean="0"/>
                <a:t>inStream</a:t>
              </a:r>
              <a:r>
                <a:rPr lang="en-GB" i="1" dirty="0" smtClean="0"/>
                <a:t> </a:t>
              </a:r>
              <a:r>
                <a:rPr lang="en-GB" dirty="0" smtClean="0"/>
                <a:t>(a)</a:t>
              </a:r>
              <a:endParaRPr lang="en-GB" dirty="0"/>
            </a:p>
          </p:txBody>
        </p:sp>
        <p:sp>
          <p:nvSpPr>
            <p:cNvPr id="22" name="TextBox 21"/>
            <p:cNvSpPr txBox="1"/>
            <p:nvPr/>
          </p:nvSpPr>
          <p:spPr>
            <a:xfrm>
              <a:off x="7569216" y="3869174"/>
              <a:ext cx="1247842" cy="307777"/>
            </a:xfrm>
            <a:prstGeom prst="rect">
              <a:avLst/>
            </a:prstGeom>
            <a:noFill/>
          </p:spPr>
          <p:txBody>
            <a:bodyPr wrap="none" rtlCol="0">
              <a:spAutoFit/>
            </a:bodyPr>
            <a:lstStyle/>
            <a:p>
              <a:r>
                <a:rPr lang="en-GB" i="1" dirty="0" err="1" smtClean="0"/>
                <a:t>outStream</a:t>
              </a:r>
              <a:r>
                <a:rPr lang="en-GB" i="1" dirty="0" smtClean="0"/>
                <a:t> </a:t>
              </a:r>
              <a:r>
                <a:rPr lang="en-GB" dirty="0" smtClean="0"/>
                <a:t>(b)</a:t>
              </a:r>
              <a:endParaRPr lang="en-GB" dirty="0"/>
            </a:p>
          </p:txBody>
        </p:sp>
        <p:cxnSp>
          <p:nvCxnSpPr>
            <p:cNvPr id="23" name="Straight Arrow Connector 22"/>
            <p:cNvCxnSpPr/>
            <p:nvPr/>
          </p:nvCxnSpPr>
          <p:spPr>
            <a:xfrm flipV="1">
              <a:off x="7928610" y="3429000"/>
              <a:ext cx="1078230" cy="381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105776" y="3099916"/>
              <a:ext cx="1259832" cy="307777"/>
            </a:xfrm>
            <a:prstGeom prst="rect">
              <a:avLst/>
            </a:prstGeom>
            <a:noFill/>
          </p:spPr>
          <p:txBody>
            <a:bodyPr wrap="none" rtlCol="0">
              <a:spAutoFit/>
            </a:bodyPr>
            <a:lstStyle/>
            <a:p>
              <a:r>
                <a:rPr lang="en-GB" i="1" dirty="0" err="1" smtClean="0"/>
                <a:t>outControl</a:t>
              </a:r>
              <a:r>
                <a:rPr lang="en-GB" i="1" dirty="0" smtClean="0"/>
                <a:t> </a:t>
              </a:r>
              <a:r>
                <a:rPr lang="en-GB" dirty="0" smtClean="0"/>
                <a:t>(v)</a:t>
              </a:r>
              <a:endParaRPr lang="en-GB" dirty="0"/>
            </a:p>
          </p:txBody>
        </p:sp>
      </p:grpSp>
      <p:sp>
        <p:nvSpPr>
          <p:cNvPr id="26" name="TextBox 25"/>
          <p:cNvSpPr txBox="1"/>
          <p:nvPr/>
        </p:nvSpPr>
        <p:spPr>
          <a:xfrm>
            <a:off x="5346072" y="3418076"/>
            <a:ext cx="2870826" cy="1107996"/>
          </a:xfrm>
          <a:prstGeom prst="rect">
            <a:avLst/>
          </a:prstGeom>
          <a:noFill/>
        </p:spPr>
        <p:txBody>
          <a:bodyPr wrap="square" lIns="0" tIns="0" rIns="0" bIns="0" rtlCol="0">
            <a:spAutoFit/>
          </a:bodyPr>
          <a:lstStyle/>
          <a:p>
            <a:r>
              <a:rPr lang="en-US" sz="2400" dirty="0" smtClean="0">
                <a:gradFill>
                  <a:gsLst>
                    <a:gs pos="2917">
                      <a:schemeClr val="tx1"/>
                    </a:gs>
                    <a:gs pos="30000">
                      <a:schemeClr val="tx1"/>
                    </a:gs>
                  </a:gsLst>
                  <a:lin ang="5400000" scaled="0"/>
                </a:gradFill>
              </a:rPr>
              <a:t>A </a:t>
            </a:r>
            <a:r>
              <a:rPr lang="en-US" sz="2400" dirty="0" smtClean="0">
                <a:solidFill>
                  <a:srgbClr val="FF0000"/>
                </a:solidFill>
              </a:rPr>
              <a:t>stream computer c</a:t>
            </a:r>
            <a:r>
              <a:rPr lang="en-US" sz="2400" dirty="0" smtClean="0"/>
              <a:t>,</a:t>
            </a:r>
            <a:r>
              <a:rPr lang="en-US" sz="2400" dirty="0" smtClean="0">
                <a:solidFill>
                  <a:srgbClr val="FF0000"/>
                </a:solidFill>
              </a:rPr>
              <a:t> </a:t>
            </a:r>
            <a:r>
              <a:rPr lang="en-US" sz="2400" dirty="0" smtClean="0"/>
              <a:t>of type: </a:t>
            </a:r>
          </a:p>
          <a:p>
            <a:pPr algn="ctr"/>
            <a:r>
              <a:rPr lang="en-US" sz="2400" dirty="0" smtClean="0"/>
              <a:t>ST (C v) a b</a:t>
            </a:r>
            <a:endParaRPr lang="en-GB" sz="2400" dirty="0" err="1" smtClean="0"/>
          </a:p>
        </p:txBody>
      </p:sp>
      <p:cxnSp>
        <p:nvCxnSpPr>
          <p:cNvPr id="28" name="Straight Connector 27"/>
          <p:cNvCxnSpPr/>
          <p:nvPr/>
        </p:nvCxnSpPr>
        <p:spPr>
          <a:xfrm flipH="1">
            <a:off x="4700596" y="1379384"/>
            <a:ext cx="28575" cy="3200384"/>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139" y="4630395"/>
            <a:ext cx="7853260" cy="276999"/>
          </a:xfrm>
          <a:prstGeom prst="rect">
            <a:avLst/>
          </a:prstGeom>
          <a:noFill/>
        </p:spPr>
        <p:txBody>
          <a:bodyPr wrap="square" lIns="0" tIns="0" rIns="0" bIns="0" rtlCol="0">
            <a:spAutoFit/>
          </a:bodyPr>
          <a:lstStyle/>
          <a:p>
            <a:r>
              <a:rPr lang="en-US" sz="1800" dirty="0" smtClean="0">
                <a:gradFill>
                  <a:gsLst>
                    <a:gs pos="2917">
                      <a:schemeClr val="tx1"/>
                    </a:gs>
                    <a:gs pos="30000">
                      <a:schemeClr val="tx1"/>
                    </a:gs>
                  </a:gsLst>
                  <a:lin ang="5400000" scaled="0"/>
                </a:gradFill>
              </a:rPr>
              <a:t>* Types similar to (but a lot simpler than) Haskell Pipes</a:t>
            </a:r>
            <a:endParaRPr lang="en-GB" sz="1800" dirty="0" err="1" smtClean="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751822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4313" y="3575238"/>
            <a:ext cx="4486282" cy="553998"/>
          </a:xfrm>
          <a:prstGeom prst="rect">
            <a:avLst/>
          </a:prstGeom>
          <a:noFill/>
        </p:spPr>
        <p:txBody>
          <a:bodyPr wrap="square" lIns="0" tIns="0" rIns="0" bIns="0" rtlCol="0">
            <a:spAutoFit/>
          </a:bodyPr>
          <a:lstStyle/>
          <a:p>
            <a:r>
              <a:rPr lang="en-US" sz="18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m</a:t>
            </a:r>
            <a:r>
              <a:rPr lang="en-US"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ap    :: (a -&gt; b) -&gt; ST T a b</a:t>
            </a:r>
          </a:p>
          <a:p>
            <a:r>
              <a:rPr lang="en-US" sz="18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r</a:t>
            </a:r>
            <a:r>
              <a:rPr lang="en-US"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epeat :: ST (C ()) a b -&gt; ST T a b </a:t>
            </a:r>
            <a:endParaRPr lang="en-GB" sz="1800" dirty="0" err="1" smtClean="0">
              <a:latin typeface="Consolas" panose="020B0609020204030204" pitchFamily="49" charset="0"/>
              <a:cs typeface="Consolas" panose="020B0609020204030204" pitchFamily="49" charset="0"/>
            </a:endParaRPr>
          </a:p>
        </p:txBody>
      </p:sp>
      <p:sp>
        <p:nvSpPr>
          <p:cNvPr id="2" name="Title 1"/>
          <p:cNvSpPr>
            <a:spLocks noGrp="1"/>
          </p:cNvSpPr>
          <p:nvPr>
            <p:ph type="title"/>
          </p:nvPr>
        </p:nvSpPr>
        <p:spPr/>
        <p:txBody>
          <a:bodyPr/>
          <a:lstStyle/>
          <a:p>
            <a:r>
              <a:rPr lang="en-US" dirty="0" smtClean="0"/>
              <a:t>Control-aware streaming abstractions</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12</a:t>
            </a:fld>
            <a:endParaRPr lang="en-GB" dirty="0"/>
          </a:p>
        </p:txBody>
      </p:sp>
      <p:grpSp>
        <p:nvGrpSpPr>
          <p:cNvPr id="6" name="Group 5"/>
          <p:cNvGrpSpPr/>
          <p:nvPr/>
        </p:nvGrpSpPr>
        <p:grpSpPr>
          <a:xfrm>
            <a:off x="965835" y="1440180"/>
            <a:ext cx="1814278" cy="1798320"/>
            <a:chOff x="1828800" y="2526030"/>
            <a:chExt cx="1814278" cy="1798320"/>
          </a:xfrm>
        </p:grpSpPr>
        <p:sp>
          <p:nvSpPr>
            <p:cNvPr id="7" name="Rectangle 6"/>
            <p:cNvSpPr/>
            <p:nvPr/>
          </p:nvSpPr>
          <p:spPr>
            <a:xfrm>
              <a:off x="1828800" y="3074670"/>
              <a:ext cx="925830"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a:t>
              </a:r>
              <a:endParaRPr lang="en-GB" sz="2800" b="1" dirty="0">
                <a:solidFill>
                  <a:schemeClr val="tx1"/>
                </a:solidFill>
              </a:endParaRPr>
            </a:p>
          </p:txBody>
        </p:sp>
        <p:cxnSp>
          <p:nvCxnSpPr>
            <p:cNvPr id="8" name="Straight Arrow Connector 7"/>
            <p:cNvCxnSpPr>
              <a:endCxn id="7" idx="0"/>
            </p:cNvCxnSpPr>
            <p:nvPr/>
          </p:nvCxnSpPr>
          <p:spPr>
            <a:xfrm>
              <a:off x="2291715" y="252603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84095" y="377571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95236" y="2619494"/>
              <a:ext cx="1140440" cy="307777"/>
            </a:xfrm>
            <a:prstGeom prst="rect">
              <a:avLst/>
            </a:prstGeom>
            <a:noFill/>
          </p:spPr>
          <p:txBody>
            <a:bodyPr wrap="none" rtlCol="0">
              <a:spAutoFit/>
            </a:bodyPr>
            <a:lstStyle/>
            <a:p>
              <a:r>
                <a:rPr lang="en-GB" i="1" dirty="0" err="1" smtClean="0"/>
                <a:t>inStream</a:t>
              </a:r>
              <a:r>
                <a:rPr lang="en-GB" i="1" dirty="0" smtClean="0"/>
                <a:t> </a:t>
              </a:r>
              <a:r>
                <a:rPr lang="en-GB" dirty="0" smtClean="0"/>
                <a:t>(a)</a:t>
              </a:r>
              <a:endParaRPr lang="en-GB" dirty="0"/>
            </a:p>
          </p:txBody>
        </p:sp>
        <p:sp>
          <p:nvSpPr>
            <p:cNvPr id="12" name="TextBox 11"/>
            <p:cNvSpPr txBox="1"/>
            <p:nvPr/>
          </p:nvSpPr>
          <p:spPr>
            <a:xfrm>
              <a:off x="2395236" y="3869174"/>
              <a:ext cx="1247842" cy="307777"/>
            </a:xfrm>
            <a:prstGeom prst="rect">
              <a:avLst/>
            </a:prstGeom>
            <a:noFill/>
          </p:spPr>
          <p:txBody>
            <a:bodyPr wrap="none" rtlCol="0">
              <a:spAutoFit/>
            </a:bodyPr>
            <a:lstStyle/>
            <a:p>
              <a:r>
                <a:rPr lang="en-GB" i="1" dirty="0" err="1" smtClean="0"/>
                <a:t>outStream</a:t>
              </a:r>
              <a:r>
                <a:rPr lang="en-GB" i="1" dirty="0" smtClean="0"/>
                <a:t> </a:t>
              </a:r>
              <a:r>
                <a:rPr lang="en-GB" dirty="0" smtClean="0"/>
                <a:t>(b)</a:t>
              </a:r>
              <a:endParaRPr lang="en-GB" dirty="0"/>
            </a:p>
          </p:txBody>
        </p:sp>
      </p:grpSp>
      <p:grpSp>
        <p:nvGrpSpPr>
          <p:cNvPr id="16" name="Group 15"/>
          <p:cNvGrpSpPr/>
          <p:nvPr/>
        </p:nvGrpSpPr>
        <p:grpSpPr>
          <a:xfrm>
            <a:off x="5339715" y="1440180"/>
            <a:ext cx="2362828" cy="1798320"/>
            <a:chOff x="7002780" y="2526030"/>
            <a:chExt cx="2362828" cy="1798320"/>
          </a:xfrm>
        </p:grpSpPr>
        <p:sp>
          <p:nvSpPr>
            <p:cNvPr id="17" name="Rectangle 16"/>
            <p:cNvSpPr/>
            <p:nvPr/>
          </p:nvSpPr>
          <p:spPr>
            <a:xfrm>
              <a:off x="7002780" y="3074670"/>
              <a:ext cx="925830"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a:t>
              </a:r>
              <a:endParaRPr lang="en-GB" sz="2800" b="1" dirty="0">
                <a:solidFill>
                  <a:schemeClr val="tx1"/>
                </a:solidFill>
              </a:endParaRPr>
            </a:p>
          </p:txBody>
        </p:sp>
        <p:cxnSp>
          <p:nvCxnSpPr>
            <p:cNvPr id="18" name="Straight Arrow Connector 17"/>
            <p:cNvCxnSpPr>
              <a:endCxn id="17" idx="0"/>
            </p:cNvCxnSpPr>
            <p:nvPr/>
          </p:nvCxnSpPr>
          <p:spPr>
            <a:xfrm>
              <a:off x="7465695" y="252603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458075" y="377571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569216" y="2619494"/>
              <a:ext cx="1140440" cy="307777"/>
            </a:xfrm>
            <a:prstGeom prst="rect">
              <a:avLst/>
            </a:prstGeom>
            <a:noFill/>
          </p:spPr>
          <p:txBody>
            <a:bodyPr wrap="none" rtlCol="0">
              <a:spAutoFit/>
            </a:bodyPr>
            <a:lstStyle/>
            <a:p>
              <a:r>
                <a:rPr lang="en-GB" i="1" dirty="0" err="1" smtClean="0"/>
                <a:t>inStream</a:t>
              </a:r>
              <a:r>
                <a:rPr lang="en-GB" i="1" dirty="0" smtClean="0"/>
                <a:t> </a:t>
              </a:r>
              <a:r>
                <a:rPr lang="en-GB" dirty="0" smtClean="0"/>
                <a:t>(a)</a:t>
              </a:r>
              <a:endParaRPr lang="en-GB" dirty="0"/>
            </a:p>
          </p:txBody>
        </p:sp>
        <p:sp>
          <p:nvSpPr>
            <p:cNvPr id="22" name="TextBox 21"/>
            <p:cNvSpPr txBox="1"/>
            <p:nvPr/>
          </p:nvSpPr>
          <p:spPr>
            <a:xfrm>
              <a:off x="7569216" y="3869174"/>
              <a:ext cx="1247842" cy="307777"/>
            </a:xfrm>
            <a:prstGeom prst="rect">
              <a:avLst/>
            </a:prstGeom>
            <a:noFill/>
          </p:spPr>
          <p:txBody>
            <a:bodyPr wrap="none" rtlCol="0">
              <a:spAutoFit/>
            </a:bodyPr>
            <a:lstStyle/>
            <a:p>
              <a:r>
                <a:rPr lang="en-GB" i="1" dirty="0" err="1" smtClean="0"/>
                <a:t>outStream</a:t>
              </a:r>
              <a:r>
                <a:rPr lang="en-GB" i="1" dirty="0" smtClean="0"/>
                <a:t> </a:t>
              </a:r>
              <a:r>
                <a:rPr lang="en-GB" dirty="0" smtClean="0"/>
                <a:t>(b)</a:t>
              </a:r>
              <a:endParaRPr lang="en-GB" dirty="0"/>
            </a:p>
          </p:txBody>
        </p:sp>
        <p:cxnSp>
          <p:nvCxnSpPr>
            <p:cNvPr id="23" name="Straight Arrow Connector 22"/>
            <p:cNvCxnSpPr/>
            <p:nvPr/>
          </p:nvCxnSpPr>
          <p:spPr>
            <a:xfrm flipV="1">
              <a:off x="7928610" y="3429000"/>
              <a:ext cx="1078230" cy="381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105776" y="3099916"/>
              <a:ext cx="1259832" cy="307777"/>
            </a:xfrm>
            <a:prstGeom prst="rect">
              <a:avLst/>
            </a:prstGeom>
            <a:noFill/>
          </p:spPr>
          <p:txBody>
            <a:bodyPr wrap="none" rtlCol="0">
              <a:spAutoFit/>
            </a:bodyPr>
            <a:lstStyle/>
            <a:p>
              <a:r>
                <a:rPr lang="en-GB" i="1" dirty="0" err="1" smtClean="0"/>
                <a:t>outControl</a:t>
              </a:r>
              <a:r>
                <a:rPr lang="en-GB" i="1" dirty="0" smtClean="0"/>
                <a:t> </a:t>
              </a:r>
              <a:r>
                <a:rPr lang="en-GB" dirty="0" smtClean="0"/>
                <a:t>(v)</a:t>
              </a:r>
              <a:endParaRPr lang="en-GB" dirty="0"/>
            </a:p>
          </p:txBody>
        </p:sp>
      </p:grpSp>
      <p:sp>
        <p:nvSpPr>
          <p:cNvPr id="26" name="TextBox 25"/>
          <p:cNvSpPr txBox="1"/>
          <p:nvPr/>
        </p:nvSpPr>
        <p:spPr>
          <a:xfrm>
            <a:off x="4991473" y="3566097"/>
            <a:ext cx="3893079" cy="553998"/>
          </a:xfrm>
          <a:prstGeom prst="rect">
            <a:avLst/>
          </a:prstGeom>
          <a:noFill/>
        </p:spPr>
        <p:txBody>
          <a:bodyPr wrap="square" lIns="0" tIns="0" rIns="0" bIns="0" rtlCol="0">
            <a:spAutoFit/>
          </a:bodyPr>
          <a:lstStyle/>
          <a:p>
            <a:r>
              <a:rPr lang="en-US" sz="1800" dirty="0">
                <a:latin typeface="Consolas" panose="020B0609020204030204" pitchFamily="49" charset="0"/>
                <a:cs typeface="Consolas" panose="020B0609020204030204" pitchFamily="49" charset="0"/>
              </a:rPr>
              <a:t>t</a:t>
            </a:r>
            <a:r>
              <a:rPr lang="en-US" sz="1800" dirty="0" smtClean="0">
                <a:latin typeface="Consolas" panose="020B0609020204030204" pitchFamily="49" charset="0"/>
                <a:cs typeface="Consolas" panose="020B0609020204030204" pitchFamily="49" charset="0"/>
              </a:rPr>
              <a:t>ake :: ST (C a) a b</a:t>
            </a:r>
          </a:p>
          <a:p>
            <a:r>
              <a:rPr lang="en-US" sz="1800" dirty="0" smtClean="0">
                <a:latin typeface="Consolas" panose="020B0609020204030204" pitchFamily="49" charset="0"/>
                <a:cs typeface="Consolas" panose="020B0609020204030204" pitchFamily="49" charset="0"/>
              </a:rPr>
              <a:t>emit :: v -&gt; ST (C ()) a v </a:t>
            </a:r>
            <a:endParaRPr lang="en-GB" sz="1800" dirty="0" err="1" smtClean="0">
              <a:latin typeface="Consolas" panose="020B0609020204030204" pitchFamily="49" charset="0"/>
              <a:cs typeface="Consolas" panose="020B0609020204030204" pitchFamily="49" charset="0"/>
            </a:endParaRPr>
          </a:p>
        </p:txBody>
      </p:sp>
      <p:cxnSp>
        <p:nvCxnSpPr>
          <p:cNvPr id="28" name="Straight Connector 27"/>
          <p:cNvCxnSpPr/>
          <p:nvPr/>
        </p:nvCxnSpPr>
        <p:spPr>
          <a:xfrm flipH="1">
            <a:off x="4700595" y="1379384"/>
            <a:ext cx="28575" cy="3200384"/>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5033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control-path composition</a:t>
            </a:r>
            <a:endParaRPr lang="en-GB" dirty="0"/>
          </a:p>
        </p:txBody>
      </p:sp>
      <p:sp>
        <p:nvSpPr>
          <p:cNvPr id="3" name="Text Placeholder 2"/>
          <p:cNvSpPr>
            <a:spLocks noGrp="1"/>
          </p:cNvSpPr>
          <p:nvPr>
            <p:ph type="body" sz="quarter" idx="10"/>
          </p:nvPr>
        </p:nvSpPr>
        <p:spPr>
          <a:xfrm>
            <a:off x="389435" y="1227953"/>
            <a:ext cx="8363938" cy="954107"/>
          </a:xfrm>
        </p:spPr>
        <p:txBody>
          <a:bodyPr/>
          <a:lstStyle/>
          <a:p>
            <a:pPr marL="0" indent="0">
              <a:buNone/>
            </a:pPr>
            <a:r>
              <a:rPr lang="en-US" sz="2000" dirty="0" smtClean="0">
                <a:latin typeface="Consolas" panose="020B0609020204030204" pitchFamily="49" charset="0"/>
                <a:cs typeface="Consolas" panose="020B0609020204030204" pitchFamily="49" charset="0"/>
              </a:rPr>
              <a:t>(&gt;&gt;&gt;) :: ST T a b     -&gt; ST T b c     -&gt; ST T a c</a:t>
            </a:r>
          </a:p>
          <a:p>
            <a:pPr marL="0" indent="0">
              <a:buNone/>
            </a:pPr>
            <a:r>
              <a:rPr lang="en-US" sz="2000" dirty="0" smtClean="0">
                <a:latin typeface="Consolas" panose="020B0609020204030204" pitchFamily="49" charset="0"/>
                <a:cs typeface="Consolas" panose="020B0609020204030204" pitchFamily="49" charset="0"/>
              </a:rPr>
              <a:t>(&gt;&gt;&gt;) :: ST (C v) a b -&gt; ST T b c     -&gt; ST (C v) a c</a:t>
            </a:r>
          </a:p>
          <a:p>
            <a:pPr marL="0" indent="0">
              <a:buNone/>
            </a:pPr>
            <a:r>
              <a:rPr lang="en-US" sz="2000" dirty="0" smtClean="0">
                <a:latin typeface="Consolas" panose="020B0609020204030204" pitchFamily="49" charset="0"/>
                <a:cs typeface="Consolas" panose="020B0609020204030204" pitchFamily="49" charset="0"/>
              </a:rPr>
              <a:t>(&gt;&gt;&gt;) :: ST T a b     -&gt; ST (C v) b c -&gt; ST (C v) a c</a:t>
            </a:r>
            <a:endParaRPr lang="en-GB" sz="20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460E0C55-3319-4B31-9C74-CC15EF4AFB06}" type="slidenum">
              <a:rPr lang="en-GB" smtClean="0"/>
              <a:t>13</a:t>
            </a:fld>
            <a:endParaRPr lang="en-GB" dirty="0"/>
          </a:p>
        </p:txBody>
      </p:sp>
      <p:sp>
        <p:nvSpPr>
          <p:cNvPr id="5" name="Text Placeholder 2"/>
          <p:cNvSpPr txBox="1">
            <a:spLocks/>
          </p:cNvSpPr>
          <p:nvPr/>
        </p:nvSpPr>
        <p:spPr>
          <a:xfrm>
            <a:off x="389435" y="3724966"/>
            <a:ext cx="8363938" cy="615553"/>
          </a:xfrm>
          <a:prstGeom prst="rect">
            <a:avLst/>
          </a:prstGeom>
        </p:spPr>
        <p:txBody>
          <a:bodyPr vert="horz" lIns="0" tIns="0" rIns="0" bIns="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Wingdings" pitchFamily="2" charset="2"/>
              <a:buNone/>
            </a:pPr>
            <a:r>
              <a:rPr lang="en-US" sz="2000" dirty="0" smtClean="0">
                <a:latin typeface="Consolas" panose="020B0609020204030204" pitchFamily="49" charset="0"/>
                <a:cs typeface="Consolas" panose="020B0609020204030204" pitchFamily="49" charset="0"/>
              </a:rPr>
              <a:t>(&gt;&gt;=)  :: ST (C v) a b -&gt; (v -&gt; ST x a b) -&gt; ST x a b</a:t>
            </a:r>
          </a:p>
          <a:p>
            <a:pPr marL="0" indent="0">
              <a:buFont typeface="Wingdings" pitchFamily="2" charset="2"/>
              <a:buNone/>
            </a:pPr>
            <a:r>
              <a:rPr lang="en-US" sz="2000" dirty="0">
                <a:latin typeface="Consolas" panose="020B0609020204030204" pitchFamily="49" charset="0"/>
                <a:cs typeface="Consolas" panose="020B0609020204030204" pitchFamily="49" charset="0"/>
              </a:rPr>
              <a:t>r</a:t>
            </a:r>
            <a:r>
              <a:rPr lang="en-US" sz="2000" dirty="0" smtClean="0">
                <a:latin typeface="Consolas" panose="020B0609020204030204" pitchFamily="49" charset="0"/>
                <a:cs typeface="Consolas" panose="020B0609020204030204" pitchFamily="49" charset="0"/>
              </a:rPr>
              <a:t>eturn :: v -&gt; ST (C v) a b</a:t>
            </a:r>
          </a:p>
        </p:txBody>
      </p:sp>
      <p:sp>
        <p:nvSpPr>
          <p:cNvPr id="6" name="Cloud Callout 5"/>
          <p:cNvSpPr/>
          <p:nvPr/>
        </p:nvSpPr>
        <p:spPr bwMode="auto">
          <a:xfrm>
            <a:off x="6444343" y="2443942"/>
            <a:ext cx="2309030" cy="964735"/>
          </a:xfrm>
          <a:prstGeom prst="cloudCallout">
            <a:avLst>
              <a:gd name="adj1" fmla="val -24558"/>
              <a:gd name="adj2" fmla="val -80323"/>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Composition along “data path” </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(like an arrow)</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Cloud Callout 6"/>
          <p:cNvSpPr/>
          <p:nvPr/>
        </p:nvSpPr>
        <p:spPr bwMode="auto">
          <a:xfrm>
            <a:off x="3974544" y="2284752"/>
            <a:ext cx="2600427" cy="976030"/>
          </a:xfrm>
          <a:prstGeom prst="cloudCallout">
            <a:avLst>
              <a:gd name="adj1" fmla="val -54929"/>
              <a:gd name="adj2" fmla="val 91163"/>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Composition along “control path” </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(like a monad*)</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 name="TextBox 7"/>
          <p:cNvSpPr txBox="1"/>
          <p:nvPr/>
        </p:nvSpPr>
        <p:spPr>
          <a:xfrm>
            <a:off x="363139" y="4516091"/>
            <a:ext cx="7409261" cy="553998"/>
          </a:xfrm>
          <a:prstGeom prst="rect">
            <a:avLst/>
          </a:prstGeom>
          <a:noFill/>
        </p:spPr>
        <p:txBody>
          <a:bodyPr wrap="square" lIns="0" tIns="0" rIns="0" bIns="0" rtlCol="0">
            <a:spAutoFit/>
          </a:bodyPr>
          <a:lstStyle/>
          <a:p>
            <a:pPr marL="285750" indent="-285750">
              <a:buFont typeface="Arial" panose="020B0604020202020204" pitchFamily="34" charset="0"/>
              <a:buChar char="•"/>
            </a:pPr>
            <a:r>
              <a:rPr lang="en-US" sz="1800" dirty="0" smtClean="0">
                <a:gradFill>
                  <a:gsLst>
                    <a:gs pos="2917">
                      <a:schemeClr val="tx1"/>
                    </a:gs>
                    <a:gs pos="30000">
                      <a:schemeClr val="tx1"/>
                    </a:gs>
                  </a:gsLst>
                  <a:lin ang="5400000" scaled="0"/>
                </a:gradFill>
              </a:rPr>
              <a:t>Like Yampa’s </a:t>
            </a:r>
            <a:r>
              <a:rPr lang="en-US"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switch</a:t>
            </a:r>
            <a:r>
              <a:rPr lang="en-US" sz="1800" dirty="0" smtClean="0">
                <a:gradFill>
                  <a:gsLst>
                    <a:gs pos="2917">
                      <a:schemeClr val="tx1"/>
                    </a:gs>
                    <a:gs pos="30000">
                      <a:schemeClr val="tx1"/>
                    </a:gs>
                  </a:gsLst>
                  <a:lin ang="5400000" scaled="0"/>
                </a:gradFill>
              </a:rPr>
              <a:t>, but using different channels for control and data</a:t>
            </a:r>
          </a:p>
          <a:p>
            <a:pPr marL="285750" indent="-285750">
              <a:buFont typeface="Arial" panose="020B0604020202020204" pitchFamily="34" charset="0"/>
              <a:buChar char="•"/>
            </a:pPr>
            <a:r>
              <a:rPr lang="en-US" sz="1800" dirty="0" smtClean="0">
                <a:gradFill>
                  <a:gsLst>
                    <a:gs pos="2917">
                      <a:schemeClr val="tx1"/>
                    </a:gs>
                    <a:gs pos="30000">
                      <a:schemeClr val="tx1"/>
                    </a:gs>
                  </a:gsLst>
                  <a:lin ang="5400000" scaled="0"/>
                </a:gradFill>
              </a:rPr>
              <a:t>Monad similar to Elliott’s Task monad [PADL’99]</a:t>
            </a:r>
            <a:endParaRPr lang="en-GB" sz="1800" dirty="0" err="1" smtClean="0">
              <a:gradFill>
                <a:gsLst>
                  <a:gs pos="2917">
                    <a:schemeClr val="tx1"/>
                  </a:gs>
                  <a:gs pos="30000">
                    <a:schemeClr val="tx1"/>
                  </a:gs>
                </a:gsLst>
                <a:lin ang="5400000" scaled="0"/>
              </a:gradFill>
            </a:endParaRPr>
          </a:p>
        </p:txBody>
      </p:sp>
      <p:sp>
        <p:nvSpPr>
          <p:cNvPr id="10" name="Rectangle 9"/>
          <p:cNvSpPr/>
          <p:nvPr/>
        </p:nvSpPr>
        <p:spPr bwMode="auto">
          <a:xfrm>
            <a:off x="277584" y="2336347"/>
            <a:ext cx="3722912" cy="1244525"/>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2000" b="1" dirty="0" smtClean="0">
                <a:solidFill>
                  <a:schemeClr val="accent3"/>
                </a:solidFill>
                <a:ea typeface="Segoe UI" pitchFamily="34" charset="0"/>
                <a:cs typeface="Segoe UI" pitchFamily="34" charset="0"/>
              </a:rPr>
              <a:t>Reinventing a Swedish classic: </a:t>
            </a:r>
          </a:p>
          <a:p>
            <a:pPr algn="ctr" defTabSz="914099" fontAlgn="base">
              <a:spcBef>
                <a:spcPct val="0"/>
              </a:spcBef>
              <a:spcAft>
                <a:spcPct val="0"/>
              </a:spcAft>
            </a:pPr>
            <a:r>
              <a:rPr lang="en-US" sz="2000" b="1" dirty="0" smtClean="0">
                <a:solidFill>
                  <a:schemeClr val="accent3"/>
                </a:solidFill>
                <a:ea typeface="Segoe UI" pitchFamily="34" charset="0"/>
                <a:cs typeface="Segoe UI" pitchFamily="34" charset="0"/>
              </a:rPr>
              <a:t>The “</a:t>
            </a:r>
            <a:r>
              <a:rPr lang="en-US" sz="2000" b="1" dirty="0" err="1" smtClean="0">
                <a:solidFill>
                  <a:schemeClr val="accent3"/>
                </a:solidFill>
                <a:ea typeface="Segoe UI" pitchFamily="34" charset="0"/>
                <a:cs typeface="Segoe UI" pitchFamily="34" charset="0"/>
              </a:rPr>
              <a:t>Fudgets</a:t>
            </a:r>
            <a:r>
              <a:rPr lang="en-US" sz="2000" b="1" dirty="0" smtClean="0">
                <a:solidFill>
                  <a:schemeClr val="accent3"/>
                </a:solidFill>
                <a:ea typeface="Segoe UI" pitchFamily="34" charset="0"/>
                <a:cs typeface="Segoe UI" pitchFamily="34" charset="0"/>
              </a:rPr>
              <a:t>” GUI monad </a:t>
            </a:r>
          </a:p>
          <a:p>
            <a:pPr algn="ctr" defTabSz="914099" fontAlgn="base">
              <a:spcBef>
                <a:spcPct val="0"/>
              </a:spcBef>
              <a:spcAft>
                <a:spcPct val="0"/>
              </a:spcAft>
            </a:pPr>
            <a:r>
              <a:rPr lang="en-US" sz="2000" b="1" dirty="0" smtClean="0">
                <a:solidFill>
                  <a:schemeClr val="accent3"/>
                </a:solidFill>
                <a:ea typeface="Segoe UI" pitchFamily="34" charset="0"/>
                <a:cs typeface="Segoe UI" pitchFamily="34" charset="0"/>
              </a:rPr>
              <a:t>[</a:t>
            </a:r>
            <a:r>
              <a:rPr lang="en-US" sz="2000" b="1" dirty="0" err="1" smtClean="0">
                <a:solidFill>
                  <a:schemeClr val="accent3"/>
                </a:solidFill>
                <a:ea typeface="Segoe UI" pitchFamily="34" charset="0"/>
                <a:cs typeface="Segoe UI" pitchFamily="34" charset="0"/>
              </a:rPr>
              <a:t>Carlsson</a:t>
            </a:r>
            <a:r>
              <a:rPr lang="en-US" sz="2000" b="1" dirty="0" smtClean="0">
                <a:solidFill>
                  <a:schemeClr val="accent3"/>
                </a:solidFill>
                <a:ea typeface="Segoe UI" pitchFamily="34" charset="0"/>
                <a:cs typeface="Segoe UI" pitchFamily="34" charset="0"/>
              </a:rPr>
              <a:t> &amp; </a:t>
            </a:r>
            <a:r>
              <a:rPr lang="en-US" sz="2000" b="1" dirty="0" err="1" smtClean="0">
                <a:solidFill>
                  <a:schemeClr val="accent3"/>
                </a:solidFill>
                <a:ea typeface="Segoe UI" pitchFamily="34" charset="0"/>
                <a:cs typeface="Segoe UI" pitchFamily="34" charset="0"/>
              </a:rPr>
              <a:t>Hallgren</a:t>
            </a:r>
            <a:r>
              <a:rPr lang="en-US" sz="2000" b="1" dirty="0" smtClean="0">
                <a:solidFill>
                  <a:schemeClr val="accent3"/>
                </a:solidFill>
                <a:ea typeface="Segoe UI" pitchFamily="34" charset="0"/>
                <a:cs typeface="Segoe UI" pitchFamily="34" charset="0"/>
              </a:rPr>
              <a:t>, 1996]</a:t>
            </a:r>
          </a:p>
        </p:txBody>
      </p:sp>
      <p:grpSp>
        <p:nvGrpSpPr>
          <p:cNvPr id="13" name="Group 12"/>
          <p:cNvGrpSpPr/>
          <p:nvPr/>
        </p:nvGrpSpPr>
        <p:grpSpPr>
          <a:xfrm>
            <a:off x="248057" y="719191"/>
            <a:ext cx="8739995" cy="1508985"/>
            <a:chOff x="248057" y="719191"/>
            <a:chExt cx="8739995" cy="1508985"/>
          </a:xfrm>
        </p:grpSpPr>
        <p:sp>
          <p:nvSpPr>
            <p:cNvPr id="9" name="Rounded Rectangle 8"/>
            <p:cNvSpPr/>
            <p:nvPr/>
          </p:nvSpPr>
          <p:spPr bwMode="auto">
            <a:xfrm>
              <a:off x="248057" y="1540398"/>
              <a:ext cx="7968342" cy="687778"/>
            </a:xfrm>
            <a:prstGeom prst="roundRect">
              <a:avLst/>
            </a:prstGeom>
            <a:noFill/>
            <a:ln w="22225">
              <a:solidFill>
                <a:schemeClr val="accent1"/>
              </a:solidFill>
              <a:prstDash val="sysDot"/>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Cloud Callout 11"/>
            <p:cNvSpPr/>
            <p:nvPr/>
          </p:nvSpPr>
          <p:spPr bwMode="auto">
            <a:xfrm>
              <a:off x="6878474" y="719191"/>
              <a:ext cx="2109578" cy="862304"/>
            </a:xfrm>
            <a:prstGeom prst="cloudCallout">
              <a:avLst>
                <a:gd name="adj1" fmla="val -16735"/>
                <a:gd name="adj2" fmla="val 86242"/>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Drain-from-downstream semantics</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42014849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Composing pipelines, in diagrams</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14</a:t>
            </a:fld>
            <a:endParaRPr lang="en-GB" dirty="0"/>
          </a:p>
        </p:txBody>
      </p:sp>
      <p:sp>
        <p:nvSpPr>
          <p:cNvPr id="5" name="Rectangle 4"/>
          <p:cNvSpPr/>
          <p:nvPr/>
        </p:nvSpPr>
        <p:spPr>
          <a:xfrm>
            <a:off x="4625326" y="1813005"/>
            <a:ext cx="925830"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c1</a:t>
            </a:r>
            <a:endParaRPr lang="en-GB" sz="2800" b="1" dirty="0">
              <a:solidFill>
                <a:schemeClr val="tx1"/>
              </a:solidFill>
            </a:endParaRPr>
          </a:p>
        </p:txBody>
      </p:sp>
      <p:sp>
        <p:nvSpPr>
          <p:cNvPr id="6" name="Rectangle 5"/>
          <p:cNvSpPr/>
          <p:nvPr/>
        </p:nvSpPr>
        <p:spPr>
          <a:xfrm>
            <a:off x="4630778" y="3082012"/>
            <a:ext cx="925830"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t1</a:t>
            </a:r>
            <a:endParaRPr lang="en-GB" sz="2800" b="1" dirty="0">
              <a:solidFill>
                <a:schemeClr val="tx1"/>
              </a:solidFill>
            </a:endParaRPr>
          </a:p>
        </p:txBody>
      </p:sp>
      <p:sp>
        <p:nvSpPr>
          <p:cNvPr id="7" name="Rectangle 6"/>
          <p:cNvSpPr/>
          <p:nvPr/>
        </p:nvSpPr>
        <p:spPr>
          <a:xfrm>
            <a:off x="6124357" y="1813005"/>
            <a:ext cx="925830"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t2</a:t>
            </a:r>
            <a:endParaRPr lang="en-GB" sz="2800" b="1" dirty="0">
              <a:solidFill>
                <a:schemeClr val="tx1"/>
              </a:solidFill>
            </a:endParaRPr>
          </a:p>
        </p:txBody>
      </p:sp>
      <p:sp>
        <p:nvSpPr>
          <p:cNvPr id="8" name="Rectangle 7"/>
          <p:cNvSpPr/>
          <p:nvPr/>
        </p:nvSpPr>
        <p:spPr>
          <a:xfrm>
            <a:off x="6124357" y="3082012"/>
            <a:ext cx="925830"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t3</a:t>
            </a:r>
            <a:endParaRPr lang="en-GB" sz="2800" b="1" dirty="0">
              <a:solidFill>
                <a:schemeClr val="tx1"/>
              </a:solidFill>
            </a:endParaRPr>
          </a:p>
        </p:txBody>
      </p:sp>
      <p:cxnSp>
        <p:nvCxnSpPr>
          <p:cNvPr id="9" name="Straight Arrow Connector 8"/>
          <p:cNvCxnSpPr/>
          <p:nvPr/>
        </p:nvCxnSpPr>
        <p:spPr>
          <a:xfrm>
            <a:off x="5088241" y="1264365"/>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088241" y="2538215"/>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587272" y="2531071"/>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a:endCxn id="7" idx="1"/>
          </p:cNvCxnSpPr>
          <p:nvPr/>
        </p:nvCxnSpPr>
        <p:spPr>
          <a:xfrm>
            <a:off x="5551156" y="2167335"/>
            <a:ext cx="573201"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088241" y="3790672"/>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587272" y="3790672"/>
            <a:ext cx="0" cy="274320"/>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Content Placeholder 8"/>
          <p:cNvSpPr txBox="1">
            <a:spLocks/>
          </p:cNvSpPr>
          <p:nvPr/>
        </p:nvSpPr>
        <p:spPr>
          <a:xfrm>
            <a:off x="3172680" y="1226502"/>
            <a:ext cx="330392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cxnSp>
        <p:nvCxnSpPr>
          <p:cNvPr id="16" name="Straight Arrow Connector 15"/>
          <p:cNvCxnSpPr/>
          <p:nvPr/>
        </p:nvCxnSpPr>
        <p:spPr>
          <a:xfrm flipH="1">
            <a:off x="5250156" y="1226503"/>
            <a:ext cx="2970" cy="333958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50"/>
          <p:cNvCxnSpPr/>
          <p:nvPr/>
        </p:nvCxnSpPr>
        <p:spPr>
          <a:xfrm rot="16200000" flipH="1">
            <a:off x="4420772" y="2231097"/>
            <a:ext cx="3339584" cy="1330395"/>
          </a:xfrm>
          <a:prstGeom prst="bentConnector3">
            <a:avLst>
              <a:gd name="adj1" fmla="val 9034"/>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88241" y="4064992"/>
            <a:ext cx="1499031" cy="0"/>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441591" y="1628101"/>
            <a:ext cx="1303020" cy="2332196"/>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5928346" y="1628101"/>
            <a:ext cx="1303020" cy="2332196"/>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3963417" y="1500645"/>
            <a:ext cx="571389" cy="523220"/>
          </a:xfrm>
          <a:prstGeom prst="rect">
            <a:avLst/>
          </a:prstGeom>
          <a:noFill/>
        </p:spPr>
        <p:txBody>
          <a:bodyPr wrap="square" rtlCol="0">
            <a:spAutoFit/>
          </a:bodyPr>
          <a:lstStyle/>
          <a:p>
            <a:pPr lvl="0" algn="ctr"/>
            <a:r>
              <a:rPr lang="en-GB" sz="2800" b="1" dirty="0" smtClean="0">
                <a:solidFill>
                  <a:prstClr val="black"/>
                </a:solidFill>
              </a:rPr>
              <a:t>C</a:t>
            </a:r>
            <a:endParaRPr lang="en-GB" sz="2800" b="1" dirty="0">
              <a:solidFill>
                <a:prstClr val="black"/>
              </a:solidFill>
            </a:endParaRPr>
          </a:p>
        </p:txBody>
      </p:sp>
      <p:sp>
        <p:nvSpPr>
          <p:cNvPr id="22" name="TextBox 21"/>
          <p:cNvSpPr txBox="1"/>
          <p:nvPr/>
        </p:nvSpPr>
        <p:spPr>
          <a:xfrm>
            <a:off x="7129406" y="1493164"/>
            <a:ext cx="571389" cy="523220"/>
          </a:xfrm>
          <a:prstGeom prst="rect">
            <a:avLst/>
          </a:prstGeom>
          <a:noFill/>
        </p:spPr>
        <p:txBody>
          <a:bodyPr wrap="square" rtlCol="0">
            <a:spAutoFit/>
          </a:bodyPr>
          <a:lstStyle/>
          <a:p>
            <a:pPr lvl="0" algn="ctr"/>
            <a:r>
              <a:rPr lang="en-GB" sz="2800" b="1" dirty="0" smtClean="0">
                <a:solidFill>
                  <a:prstClr val="black"/>
                </a:solidFill>
              </a:rPr>
              <a:t>T</a:t>
            </a:r>
            <a:endParaRPr lang="en-GB" sz="2800" b="1" dirty="0">
              <a:solidFill>
                <a:prstClr val="black"/>
              </a:solidFill>
            </a:endParaRPr>
          </a:p>
        </p:txBody>
      </p:sp>
      <p:sp>
        <p:nvSpPr>
          <p:cNvPr id="24" name="TextBox 23"/>
          <p:cNvSpPr txBox="1"/>
          <p:nvPr/>
        </p:nvSpPr>
        <p:spPr>
          <a:xfrm>
            <a:off x="503737" y="2828249"/>
            <a:ext cx="3775939" cy="1107996"/>
          </a:xfrm>
          <a:prstGeom prst="rect">
            <a:avLst/>
          </a:prstGeom>
          <a:noFill/>
        </p:spPr>
        <p:txBody>
          <a:bodyPr wrap="square" lIns="0" tIns="0" rIns="0" bIns="0" rtlCol="0">
            <a:spAutoFit/>
          </a:bodyPr>
          <a:lstStyle/>
          <a:p>
            <a:r>
              <a:rPr lang="en-US" sz="24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seq</a:t>
            </a:r>
            <a:r>
              <a:rPr lang="en-US" sz="2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v &lt;- (c1</a:t>
            </a:r>
            <a:r>
              <a:rPr lang="en-GB" sz="2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&gt;&gt;&gt; t1)</a:t>
            </a:r>
          </a:p>
          <a:p>
            <a:r>
              <a:rPr lang="en-US" sz="2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2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t2 &gt;&gt;&gt; t3</a:t>
            </a:r>
          </a:p>
          <a:p>
            <a:r>
              <a:rPr lang="en-US" sz="2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2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p>
        </p:txBody>
      </p:sp>
      <p:sp>
        <p:nvSpPr>
          <p:cNvPr id="3" name="Line Callout 1 2"/>
          <p:cNvSpPr/>
          <p:nvPr/>
        </p:nvSpPr>
        <p:spPr bwMode="auto">
          <a:xfrm>
            <a:off x="389435" y="1264365"/>
            <a:ext cx="2704025" cy="1083050"/>
          </a:xfrm>
          <a:prstGeom prst="borderCallout1">
            <a:avLst>
              <a:gd name="adj1" fmla="val 108219"/>
              <a:gd name="adj2" fmla="val 49967"/>
              <a:gd name="adj3" fmla="val 142743"/>
              <a:gd name="adj4" fmla="val 34148"/>
            </a:avLst>
          </a:prstGeom>
          <a:solidFill>
            <a:schemeClr val="accent2"/>
          </a:solidFill>
          <a:ln>
            <a:solidFill>
              <a:srgbClr val="00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Monadic ‘</a:t>
            </a:r>
            <a:r>
              <a:rPr lang="en-US" dirty="0" err="1" smtClean="0">
                <a:gradFill>
                  <a:gsLst>
                    <a:gs pos="0">
                      <a:srgbClr val="FFFFFF"/>
                    </a:gs>
                    <a:gs pos="100000">
                      <a:srgbClr val="FFFFFF"/>
                    </a:gs>
                  </a:gsLst>
                  <a:lin ang="5400000" scaled="0"/>
                </a:gradFill>
                <a:ea typeface="Segoe UI" pitchFamily="34" charset="0"/>
                <a:cs typeface="Segoe UI" pitchFamily="34" charset="0"/>
              </a:rPr>
              <a:t>seq</a:t>
            </a:r>
            <a:r>
              <a:rPr lang="en-US" dirty="0" smtClean="0">
                <a:gradFill>
                  <a:gsLst>
                    <a:gs pos="0">
                      <a:srgbClr val="FFFFFF"/>
                    </a:gs>
                    <a:gs pos="100000">
                      <a:srgbClr val="FFFFFF"/>
                    </a:gs>
                  </a:gsLst>
                  <a:lin ang="5400000" scaled="0"/>
                </a:gradFill>
                <a:ea typeface="Segoe UI" pitchFamily="34" charset="0"/>
                <a:cs typeface="Segoe UI" pitchFamily="34" charset="0"/>
              </a:rPr>
              <a:t>’ notation </a:t>
            </a:r>
            <a:r>
              <a:rPr lang="en-US" dirty="0" smtClean="0">
                <a:gradFill>
                  <a:gsLst>
                    <a:gs pos="0">
                      <a:srgbClr val="FFFFFF"/>
                    </a:gs>
                    <a:gs pos="100000">
                      <a:srgbClr val="FFFFFF"/>
                    </a:gs>
                  </a:gsLst>
                  <a:lin ang="5400000" scaled="0"/>
                </a:gradFill>
                <a:ea typeface="Segoe UI" pitchFamily="34" charset="0"/>
                <a:cs typeface="Segoe UI" pitchFamily="34" charset="0"/>
                <a:sym typeface="Wingdings" panose="05000000000000000000" pitchFamily="2" charset="2"/>
              </a:rPr>
              <a:t></a:t>
            </a:r>
          </a:p>
          <a:p>
            <a:pPr algn="ctr" defTabSz="914099" fontAlgn="base">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sym typeface="Wingdings" panose="05000000000000000000" pitchFamily="2" charset="2"/>
            </a:endParaRPr>
          </a:p>
          <a:p>
            <a:pPr algn="ctr" defTabSz="914099" fontAlgn="base">
              <a:spcBef>
                <a:spcPct val="0"/>
              </a:spcBef>
              <a:spcAft>
                <a:spcPct val="0"/>
              </a:spcAft>
            </a:pPr>
            <a:r>
              <a:rPr lang="en-US" dirty="0" err="1">
                <a:solidFill>
                  <a:schemeClr val="tx1"/>
                </a:solidFill>
                <a:latin typeface="Consolas" panose="020B0609020204030204" pitchFamily="49" charset="0"/>
                <a:ea typeface="Segoe UI" pitchFamily="34" charset="0"/>
                <a:cs typeface="Consolas" panose="020B0609020204030204" pitchFamily="49" charset="0"/>
                <a:sym typeface="Wingdings" panose="05000000000000000000" pitchFamily="2" charset="2"/>
              </a:rPr>
              <a:t>s</a:t>
            </a:r>
            <a:r>
              <a:rPr lang="en-US" dirty="0" err="1" smtClean="0">
                <a:solidFill>
                  <a:schemeClr val="tx1"/>
                </a:solidFill>
                <a:latin typeface="Consolas" panose="020B0609020204030204" pitchFamily="49" charset="0"/>
                <a:ea typeface="Segoe UI" pitchFamily="34" charset="0"/>
                <a:cs typeface="Consolas" panose="020B0609020204030204" pitchFamily="49" charset="0"/>
                <a:sym typeface="Wingdings" panose="05000000000000000000" pitchFamily="2" charset="2"/>
              </a:rPr>
              <a:t>eq</a:t>
            </a:r>
            <a:r>
              <a:rPr lang="en-US" dirty="0" smtClean="0">
                <a:solidFill>
                  <a:schemeClr val="tx1"/>
                </a:solidFill>
                <a:latin typeface="Consolas" panose="020B0609020204030204" pitchFamily="49" charset="0"/>
                <a:ea typeface="Segoe UI" pitchFamily="34" charset="0"/>
                <a:cs typeface="Consolas" panose="020B0609020204030204" pitchFamily="49" charset="0"/>
                <a:sym typeface="Wingdings" panose="05000000000000000000" pitchFamily="2" charset="2"/>
              </a:rPr>
              <a:t> { x &lt;- m1; m2 } </a:t>
            </a:r>
          </a:p>
          <a:p>
            <a:pPr algn="ctr" defTabSz="914099" fontAlgn="base">
              <a:spcBef>
                <a:spcPct val="0"/>
              </a:spcBef>
              <a:spcAft>
                <a:spcPct val="0"/>
              </a:spcAft>
            </a:pPr>
            <a:r>
              <a:rPr lang="en-US" dirty="0" smtClean="0">
                <a:solidFill>
                  <a:schemeClr val="tx1"/>
                </a:solidFill>
                <a:latin typeface="Consolas" panose="020B0609020204030204" pitchFamily="49" charset="0"/>
                <a:ea typeface="Segoe UI" pitchFamily="34" charset="0"/>
                <a:cs typeface="Consolas" panose="020B0609020204030204" pitchFamily="49" charset="0"/>
                <a:sym typeface="Wingdings" panose="05000000000000000000" pitchFamily="2" charset="2"/>
              </a:rPr>
              <a:t>===</a:t>
            </a:r>
          </a:p>
          <a:p>
            <a:pPr algn="ctr" defTabSz="914099" fontAlgn="base">
              <a:spcBef>
                <a:spcPct val="0"/>
              </a:spcBef>
              <a:spcAft>
                <a:spcPct val="0"/>
              </a:spcAft>
            </a:pPr>
            <a:r>
              <a:rPr lang="en-US" dirty="0" smtClean="0">
                <a:solidFill>
                  <a:schemeClr val="tx1"/>
                </a:solidFill>
                <a:latin typeface="Consolas" panose="020B0609020204030204" pitchFamily="49" charset="0"/>
                <a:ea typeface="Segoe UI" pitchFamily="34" charset="0"/>
                <a:cs typeface="Consolas" panose="020B0609020204030204" pitchFamily="49" charset="0"/>
                <a:sym typeface="Wingdings" panose="05000000000000000000" pitchFamily="2" charset="2"/>
              </a:rPr>
              <a:t>m1 &gt;&gt;= (\x -&gt; m2) </a:t>
            </a:r>
            <a:endParaRPr lang="en-GB" dirty="0" err="1" smtClean="0">
              <a:solidFill>
                <a:schemeClr val="tx1"/>
              </a:solidFill>
              <a:latin typeface="Consolas" panose="020B0609020204030204" pitchFamily="49" charset="0"/>
              <a:ea typeface="Segoe UI" pitchFamily="34" charset="0"/>
              <a:cs typeface="Consolas" panose="020B0609020204030204" pitchFamily="49" charset="0"/>
            </a:endParaRPr>
          </a:p>
        </p:txBody>
      </p:sp>
    </p:spTree>
    <p:extLst>
      <p:ext uri="{BB962C8B-B14F-4D97-AF65-F5344CB8AC3E}">
        <p14:creationId xmlns:p14="http://schemas.microsoft.com/office/powerpoint/2010/main" val="42903087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a:t>
            </a:r>
            <a:r>
              <a:rPr lang="en-US" dirty="0" err="1" smtClean="0"/>
              <a:t>WiFi</a:t>
            </a:r>
            <a:r>
              <a:rPr lang="en-US" dirty="0" smtClean="0"/>
              <a:t> RX skeleton </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15</a:t>
            </a:fld>
            <a:endParaRPr lang="en-GB" dirty="0"/>
          </a:p>
        </p:txBody>
      </p:sp>
      <p:grpSp>
        <p:nvGrpSpPr>
          <p:cNvPr id="3" name="Group 2"/>
          <p:cNvGrpSpPr/>
          <p:nvPr/>
        </p:nvGrpSpPr>
        <p:grpSpPr>
          <a:xfrm>
            <a:off x="1396173" y="1132764"/>
            <a:ext cx="6616392" cy="2756848"/>
            <a:chOff x="536365" y="1090333"/>
            <a:chExt cx="7939563" cy="3627966"/>
          </a:xfrm>
        </p:grpSpPr>
        <p:cxnSp>
          <p:nvCxnSpPr>
            <p:cNvPr id="79" name="Straight Arrow Connector 34"/>
            <p:cNvCxnSpPr>
              <a:endCxn id="10" idx="0"/>
            </p:cNvCxnSpPr>
            <p:nvPr/>
          </p:nvCxnSpPr>
          <p:spPr>
            <a:xfrm>
              <a:off x="1143684" y="2104084"/>
              <a:ext cx="4499712" cy="222425"/>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34"/>
            <p:cNvCxnSpPr/>
            <p:nvPr/>
          </p:nvCxnSpPr>
          <p:spPr>
            <a:xfrm>
              <a:off x="1125743" y="2104790"/>
              <a:ext cx="6674029" cy="221719"/>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7" idx="0"/>
            </p:cNvCxnSpPr>
            <p:nvPr/>
          </p:nvCxnSpPr>
          <p:spPr>
            <a:xfrm flipH="1">
              <a:off x="1125743" y="1090333"/>
              <a:ext cx="1" cy="12361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128838" y="1947592"/>
              <a:ext cx="0" cy="37891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36365" y="2326509"/>
              <a:ext cx="117875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err="1" smtClean="0">
                  <a:solidFill>
                    <a:schemeClr val="tx1"/>
                  </a:solidFill>
                </a:rPr>
                <a:t>DetectSTS</a:t>
              </a:r>
              <a:endParaRPr lang="en-GB" i="1" dirty="0">
                <a:solidFill>
                  <a:schemeClr val="tx1"/>
                </a:solidFill>
              </a:endParaRPr>
            </a:p>
          </p:txBody>
        </p:sp>
        <p:sp>
          <p:nvSpPr>
            <p:cNvPr id="8" name="Rectangle 7"/>
            <p:cNvSpPr/>
            <p:nvPr/>
          </p:nvSpPr>
          <p:spPr>
            <a:xfrm>
              <a:off x="2589471" y="2326509"/>
              <a:ext cx="1268445"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solidFill>
                    <a:schemeClr val="tx1"/>
                  </a:solidFill>
                </a:rPr>
                <a:t>C</a:t>
              </a:r>
              <a:r>
                <a:rPr lang="en-GB" i="1" dirty="0" smtClean="0">
                  <a:solidFill>
                    <a:schemeClr val="tx1"/>
                  </a:solidFill>
                </a:rPr>
                <a:t>hannel</a:t>
              </a:r>
              <a:br>
                <a:rPr lang="en-GB" i="1" dirty="0" smtClean="0">
                  <a:solidFill>
                    <a:schemeClr val="tx1"/>
                  </a:solidFill>
                </a:rPr>
              </a:br>
              <a:r>
                <a:rPr lang="en-GB" i="1" dirty="0" smtClean="0">
                  <a:solidFill>
                    <a:schemeClr val="tx1"/>
                  </a:solidFill>
                </a:rPr>
                <a:t>Estimation</a:t>
              </a:r>
              <a:endParaRPr lang="en-GB" i="1" dirty="0">
                <a:solidFill>
                  <a:schemeClr val="tx1"/>
                </a:solidFill>
              </a:endParaRPr>
            </a:p>
          </p:txBody>
        </p:sp>
        <p:cxnSp>
          <p:nvCxnSpPr>
            <p:cNvPr id="9" name="Straight Arrow Connector 8"/>
            <p:cNvCxnSpPr/>
            <p:nvPr/>
          </p:nvCxnSpPr>
          <p:spPr>
            <a:xfrm flipV="1">
              <a:off x="1715121" y="2649204"/>
              <a:ext cx="874350" cy="4342"/>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096988" y="2326509"/>
              <a:ext cx="1092816" cy="645391"/>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Invert</a:t>
              </a:r>
              <a:br>
                <a:rPr lang="en-GB" i="1" dirty="0" smtClean="0">
                  <a:solidFill>
                    <a:schemeClr val="tx1"/>
                  </a:solidFill>
                </a:rPr>
              </a:br>
              <a:r>
                <a:rPr lang="en-GB" i="1" dirty="0" smtClean="0">
                  <a:solidFill>
                    <a:schemeClr val="tx1"/>
                  </a:solidFill>
                </a:rPr>
                <a:t>Channel</a:t>
              </a:r>
              <a:endParaRPr lang="en-GB" i="1" dirty="0">
                <a:solidFill>
                  <a:schemeClr val="tx1"/>
                </a:solidFill>
              </a:endParaRPr>
            </a:p>
          </p:txBody>
        </p:sp>
        <p:cxnSp>
          <p:nvCxnSpPr>
            <p:cNvPr id="11" name="Straight Arrow Connector 10"/>
            <p:cNvCxnSpPr/>
            <p:nvPr/>
          </p:nvCxnSpPr>
          <p:spPr>
            <a:xfrm>
              <a:off x="3857916" y="2649204"/>
              <a:ext cx="1224227"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7933" y="2283503"/>
              <a:ext cx="648728" cy="476507"/>
            </a:xfrm>
            <a:prstGeom prst="rect">
              <a:avLst/>
            </a:prstGeom>
            <a:noFill/>
          </p:spPr>
          <p:txBody>
            <a:bodyPr wrap="none" rtlCol="0">
              <a:spAutoFit/>
            </a:bodyPr>
            <a:lstStyle/>
            <a:p>
              <a:pPr algn="ctr"/>
              <a:r>
                <a:rPr lang="en-GB" sz="1400" dirty="0" smtClean="0"/>
                <a:t>Packet</a:t>
              </a:r>
              <a:br>
                <a:rPr lang="en-GB" sz="1400" dirty="0" smtClean="0"/>
              </a:br>
              <a:r>
                <a:rPr lang="en-GB" sz="1400" dirty="0" smtClean="0"/>
                <a:t>start</a:t>
              </a:r>
              <a:endParaRPr lang="en-GB" sz="1400" dirty="0"/>
            </a:p>
          </p:txBody>
        </p:sp>
        <p:sp>
          <p:nvSpPr>
            <p:cNvPr id="13" name="TextBox 12"/>
            <p:cNvSpPr txBox="1"/>
            <p:nvPr/>
          </p:nvSpPr>
          <p:spPr>
            <a:xfrm>
              <a:off x="4021729" y="2280460"/>
              <a:ext cx="877163" cy="523220"/>
            </a:xfrm>
            <a:prstGeom prst="rect">
              <a:avLst/>
            </a:prstGeom>
            <a:noFill/>
          </p:spPr>
          <p:txBody>
            <a:bodyPr wrap="none" rtlCol="0">
              <a:spAutoFit/>
            </a:bodyPr>
            <a:lstStyle/>
            <a:p>
              <a:pPr algn="ctr"/>
              <a:r>
                <a:rPr lang="en-GB" sz="1400" dirty="0" smtClean="0"/>
                <a:t>Channel </a:t>
              </a:r>
              <a:br>
                <a:rPr lang="en-GB" sz="1400" dirty="0" smtClean="0"/>
              </a:br>
              <a:r>
                <a:rPr lang="en-GB" sz="1400" dirty="0" smtClean="0"/>
                <a:t>info</a:t>
              </a:r>
              <a:endParaRPr lang="en-GB" sz="1400" dirty="0"/>
            </a:p>
          </p:txBody>
        </p:sp>
        <p:sp>
          <p:nvSpPr>
            <p:cNvPr id="14" name="Rectangle 13"/>
            <p:cNvSpPr/>
            <p:nvPr/>
          </p:nvSpPr>
          <p:spPr>
            <a:xfrm>
              <a:off x="5082142" y="3294595"/>
              <a:ext cx="109281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Decode Header</a:t>
              </a:r>
              <a:endParaRPr lang="en-GB" i="1" dirty="0">
                <a:solidFill>
                  <a:schemeClr val="tx1"/>
                </a:solidFill>
              </a:endParaRPr>
            </a:p>
          </p:txBody>
        </p:sp>
        <p:sp>
          <p:nvSpPr>
            <p:cNvPr id="15" name="Rectangle 14"/>
            <p:cNvSpPr/>
            <p:nvPr/>
          </p:nvSpPr>
          <p:spPr>
            <a:xfrm>
              <a:off x="7253364" y="2326509"/>
              <a:ext cx="1092816" cy="645391"/>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Invert</a:t>
              </a:r>
              <a:br>
                <a:rPr lang="en-GB" i="1" dirty="0" smtClean="0">
                  <a:solidFill>
                    <a:schemeClr val="tx1"/>
                  </a:solidFill>
                </a:rPr>
              </a:br>
              <a:r>
                <a:rPr lang="en-GB" i="1" dirty="0" smtClean="0">
                  <a:solidFill>
                    <a:schemeClr val="tx1"/>
                  </a:solidFill>
                </a:rPr>
                <a:t>Channel</a:t>
              </a:r>
              <a:endParaRPr lang="en-GB" i="1" dirty="0">
                <a:solidFill>
                  <a:schemeClr val="tx1"/>
                </a:solidFill>
              </a:endParaRPr>
            </a:p>
          </p:txBody>
        </p:sp>
        <p:sp>
          <p:nvSpPr>
            <p:cNvPr id="16" name="Rectangle 15"/>
            <p:cNvSpPr/>
            <p:nvPr/>
          </p:nvSpPr>
          <p:spPr>
            <a:xfrm>
              <a:off x="7253364" y="3294595"/>
              <a:ext cx="109281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Decode Packet</a:t>
              </a:r>
              <a:endParaRPr lang="en-GB" i="1" dirty="0">
                <a:solidFill>
                  <a:schemeClr val="tx1"/>
                </a:solidFill>
              </a:endParaRPr>
            </a:p>
          </p:txBody>
        </p:sp>
        <p:sp>
          <p:nvSpPr>
            <p:cNvPr id="17" name="TextBox 16"/>
            <p:cNvSpPr txBox="1"/>
            <p:nvPr/>
          </p:nvSpPr>
          <p:spPr>
            <a:xfrm>
              <a:off x="6375170" y="3240376"/>
              <a:ext cx="696281" cy="523220"/>
            </a:xfrm>
            <a:prstGeom prst="rect">
              <a:avLst/>
            </a:prstGeom>
            <a:noFill/>
          </p:spPr>
          <p:txBody>
            <a:bodyPr wrap="none" rtlCol="0">
              <a:spAutoFit/>
            </a:bodyPr>
            <a:lstStyle/>
            <a:p>
              <a:pPr algn="ctr"/>
              <a:r>
                <a:rPr lang="en-GB" sz="1400" dirty="0" smtClean="0"/>
                <a:t>Packet</a:t>
              </a:r>
              <a:br>
                <a:rPr lang="en-GB" sz="1400" dirty="0" smtClean="0"/>
              </a:br>
              <a:r>
                <a:rPr lang="en-GB" sz="1400" dirty="0" smtClean="0"/>
                <a:t>info</a:t>
              </a:r>
              <a:endParaRPr lang="en-GB" sz="1400" dirty="0"/>
            </a:p>
          </p:txBody>
        </p:sp>
        <p:cxnSp>
          <p:nvCxnSpPr>
            <p:cNvPr id="18" name="Straight Arrow Connector 17"/>
            <p:cNvCxnSpPr/>
            <p:nvPr/>
          </p:nvCxnSpPr>
          <p:spPr>
            <a:xfrm>
              <a:off x="6189804" y="3617291"/>
              <a:ext cx="1048714"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23103" y="2996297"/>
              <a:ext cx="5447" cy="2739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7794325" y="2975098"/>
              <a:ext cx="5447" cy="2739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970694" y="2201154"/>
              <a:ext cx="1334422" cy="186291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7141506" y="2210142"/>
              <a:ext cx="1334422" cy="186291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34"/>
            <p:cNvCxnSpPr>
              <a:stCxn id="16" idx="2"/>
            </p:cNvCxnSpPr>
            <p:nvPr/>
          </p:nvCxnSpPr>
          <p:spPr>
            <a:xfrm flipH="1">
              <a:off x="7794327" y="3939986"/>
              <a:ext cx="5445" cy="77831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34"/>
            <p:cNvCxnSpPr/>
            <p:nvPr/>
          </p:nvCxnSpPr>
          <p:spPr>
            <a:xfrm>
              <a:off x="5680400" y="3939833"/>
              <a:ext cx="2128317" cy="409101"/>
            </a:xfrm>
            <a:prstGeom prst="bentConnector3">
              <a:avLst>
                <a:gd name="adj1" fmla="val -293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34"/>
            <p:cNvCxnSpPr>
              <a:endCxn id="8" idx="0"/>
            </p:cNvCxnSpPr>
            <p:nvPr/>
          </p:nvCxnSpPr>
          <p:spPr>
            <a:xfrm>
              <a:off x="1134688" y="2104790"/>
              <a:ext cx="2089006" cy="221719"/>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50012" y="3106994"/>
            <a:ext cx="7067825" cy="1477328"/>
          </a:xfrm>
          <a:prstGeom prst="rect">
            <a:avLst/>
          </a:prstGeom>
          <a:noFill/>
        </p:spPr>
        <p:txBody>
          <a:bodyPr wrap="square" lIns="0" tIns="0" rIns="0" bIns="0" rtlCol="0">
            <a:spAutoFit/>
          </a:bodyPr>
          <a:lstStyle/>
          <a:p>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l</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et comp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wifi_rx</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p>
          <a:p>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seq</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pstart</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&lt;-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detectSTS</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cinfo</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&lt;-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estimateChannel</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pstart</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pinfo</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&lt;-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invertChannel</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cinfo</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&gt;&gt;&gt;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decodeHeader</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invertChannel</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cinfo</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&gt;&gt;&gt;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decodePacket</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pinfo</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375532602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Plugging in low-level imperative code</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16</a:t>
            </a:fld>
            <a:endParaRPr lang="en-GB" dirty="0"/>
          </a:p>
        </p:txBody>
      </p:sp>
      <p:sp>
        <p:nvSpPr>
          <p:cNvPr id="5" name="TextBox 4"/>
          <p:cNvSpPr txBox="1"/>
          <p:nvPr/>
        </p:nvSpPr>
        <p:spPr>
          <a:xfrm>
            <a:off x="2485712" y="1492806"/>
            <a:ext cx="5352003" cy="2769989"/>
          </a:xfrm>
          <a:prstGeom prst="rect">
            <a:avLst/>
          </a:prstGeom>
          <a:noFill/>
        </p:spPr>
        <p:txBody>
          <a:bodyPr wrap="square" lIns="0" tIns="0" rIns="0" bIns="0" rtlCol="0">
            <a:spAutoFit/>
          </a:bodyPr>
          <a:lstStyle/>
          <a:p>
            <a:r>
              <a:rPr lang="en-GB" sz="1200" dirty="0">
                <a:latin typeface="Consolas" panose="020B0609020204030204" pitchFamily="49" charset="0"/>
                <a:cs typeface="Consolas" panose="020B0609020204030204" pitchFamily="49" charset="0"/>
              </a:rPr>
              <a:t>let comp scrambler() =</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scrmbl_st</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[7] bit := </a:t>
            </a:r>
            <a:r>
              <a:rPr lang="en-GB" sz="1200" dirty="0" smtClean="0">
                <a:latin typeface="Consolas" panose="020B0609020204030204" pitchFamily="49" charset="0"/>
                <a:cs typeface="Consolas" panose="020B0609020204030204" pitchFamily="49" charset="0"/>
              </a:rPr>
              <a:t>{</a:t>
            </a:r>
            <a:r>
              <a:rPr lang="en-GB" sz="1200" dirty="0">
                <a:latin typeface="Consolas" panose="020B0609020204030204" pitchFamily="49" charset="0"/>
                <a:cs typeface="Consolas" panose="020B0609020204030204" pitchFamily="49" charset="0"/>
              </a:rPr>
              <a:t>'1,'1,'1,'1,'1,'1,'1}; </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smtClean="0">
                <a:latin typeface="Consolas" panose="020B0609020204030204" pitchFamily="49" charset="0"/>
                <a:cs typeface="Consolas" panose="020B0609020204030204" pitchFamily="49" charset="0"/>
              </a:rPr>
              <a:t>tmp,y</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bit;</a:t>
            </a:r>
          </a:p>
          <a:p>
            <a:r>
              <a:rPr lang="en-GB" sz="1200" dirty="0">
                <a:latin typeface="Consolas" panose="020B0609020204030204" pitchFamily="49" charset="0"/>
                <a:cs typeface="Consolas" panose="020B0609020204030204" pitchFamily="49" charset="0"/>
              </a:rPr>
              <a:t>  </a:t>
            </a:r>
          </a:p>
          <a:p>
            <a:r>
              <a:rPr lang="en-GB" sz="1200" dirty="0">
                <a:latin typeface="Consolas" panose="020B0609020204030204" pitchFamily="49" charset="0"/>
                <a:cs typeface="Consolas" panose="020B0609020204030204" pitchFamily="49" charset="0"/>
              </a:rPr>
              <a:t>  </a:t>
            </a:r>
            <a:r>
              <a:rPr lang="en-GB" sz="1200" b="1" dirty="0">
                <a:latin typeface="Consolas" panose="020B0609020204030204" pitchFamily="49" charset="0"/>
                <a:cs typeface="Consolas" panose="020B0609020204030204" pitchFamily="49" charset="0"/>
              </a:rPr>
              <a:t>repeat</a:t>
            </a:r>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r>
              <a:rPr lang="en-GB" sz="1200" dirty="0" err="1" smtClean="0">
                <a:latin typeface="Consolas" panose="020B0609020204030204" pitchFamily="49" charset="0"/>
                <a:cs typeface="Consolas" panose="020B0609020204030204" pitchFamily="49" charset="0"/>
              </a:rPr>
              <a:t>x:bit</a:t>
            </a:r>
            <a:r>
              <a:rPr lang="en-GB" sz="1200" dirty="0" smtClean="0">
                <a:latin typeface="Consolas" panose="020B0609020204030204" pitchFamily="49" charset="0"/>
                <a:cs typeface="Consolas" panose="020B0609020204030204" pitchFamily="49" charset="0"/>
              </a:rPr>
              <a:t>) &lt;- </a:t>
            </a:r>
            <a:r>
              <a:rPr lang="en-GB" sz="1200" b="1" dirty="0">
                <a:latin typeface="Consolas" panose="020B0609020204030204" pitchFamily="49" charset="0"/>
                <a:cs typeface="Consolas" panose="020B0609020204030204" pitchFamily="49" charset="0"/>
              </a:rPr>
              <a:t>take</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smtClean="0">
                <a:latin typeface="Consolas" panose="020B0609020204030204" pitchFamily="49" charset="0"/>
                <a:cs typeface="Consolas" panose="020B0609020204030204" pitchFamily="49" charset="0"/>
              </a:rPr>
              <a:t>do</a:t>
            </a:r>
            <a:r>
              <a:rPr lang="en-GB" sz="1200" dirty="0" smtClean="0">
                <a:latin typeface="Consolas" panose="020B0609020204030204" pitchFamily="49" charset="0"/>
                <a:cs typeface="Consolas" panose="020B0609020204030204" pitchFamily="49" charset="0"/>
              </a:rPr>
              <a:t> {</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[3]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[0]);</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[0:5]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[1:6];</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[6]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y := x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endParaRPr lang="en-GB" sz="1200" dirty="0">
              <a:solidFill>
                <a:schemeClr val="tx2">
                  <a:lumMod val="75000"/>
                  <a:lumOff val="25000"/>
                </a:schemeClr>
              </a:solidFill>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 </a:t>
            </a:r>
            <a:endParaRPr lang="en-GB" sz="1200" dirty="0" smtClean="0">
              <a:latin typeface="Consolas" panose="020B0609020204030204" pitchFamily="49" charset="0"/>
              <a:cs typeface="Consolas" panose="020B0609020204030204" pitchFamily="49" charset="0"/>
            </a:endParaRP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a:latin typeface="Consolas" panose="020B0609020204030204" pitchFamily="49" charset="0"/>
                <a:cs typeface="Consolas" panose="020B0609020204030204" pitchFamily="49" charset="0"/>
              </a:rPr>
              <a:t>emit</a:t>
            </a:r>
            <a:r>
              <a:rPr lang="en-GB" sz="1200" dirty="0">
                <a:latin typeface="Consolas" panose="020B0609020204030204" pitchFamily="49" charset="0"/>
                <a:cs typeface="Consolas" panose="020B0609020204030204" pitchFamily="49" charset="0"/>
              </a:rPr>
              <a:t> (y)</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 }</a:t>
            </a:r>
            <a:endParaRPr lang="en-GB" sz="1200" dirty="0">
              <a:latin typeface="Consolas" panose="020B0609020204030204" pitchFamily="49" charset="0"/>
              <a:cs typeface="Consolas" panose="020B0609020204030204" pitchFamily="49" charset="0"/>
            </a:endParaRPr>
          </a:p>
        </p:txBody>
      </p:sp>
      <p:sp>
        <p:nvSpPr>
          <p:cNvPr id="6" name="Rectangular Callout 5"/>
          <p:cNvSpPr/>
          <p:nvPr/>
        </p:nvSpPr>
        <p:spPr bwMode="auto">
          <a:xfrm>
            <a:off x="389437" y="2059912"/>
            <a:ext cx="1499654" cy="612648"/>
          </a:xfrm>
          <a:prstGeom prst="wedgeRectCallout">
            <a:avLst>
              <a:gd name="adj1" fmla="val 125617"/>
              <a:gd name="adj2" fmla="val 111706"/>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Low-level imperative code</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Lifted with “do”</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26058832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execution model</a:t>
            </a:r>
            <a:endParaRPr lang="en-GB" dirty="0"/>
          </a:p>
        </p:txBody>
      </p:sp>
      <p:sp>
        <p:nvSpPr>
          <p:cNvPr id="3" name="Text Placeholder 2"/>
          <p:cNvSpPr>
            <a:spLocks noGrp="1"/>
          </p:cNvSpPr>
          <p:nvPr>
            <p:ph type="body" sz="quarter" idx="10"/>
          </p:nvPr>
        </p:nvSpPr>
        <p:spPr>
          <a:xfrm>
            <a:off x="389436" y="1085849"/>
            <a:ext cx="8363938" cy="3542508"/>
          </a:xfrm>
        </p:spPr>
        <p:txBody>
          <a:bodyPr/>
          <a:lstStyle/>
          <a:p>
            <a:pPr marL="0" indent="0">
              <a:buNone/>
            </a:pPr>
            <a:r>
              <a:rPr lang="en-US" sz="2400" dirty="0" smtClean="0"/>
              <a:t>Every </a:t>
            </a:r>
            <a:r>
              <a:rPr lang="en-US" sz="2400" dirty="0" smtClean="0">
                <a:latin typeface="Consolas" panose="020B0609020204030204" pitchFamily="49" charset="0"/>
                <a:cs typeface="Consolas" panose="020B0609020204030204" pitchFamily="49" charset="0"/>
              </a:rPr>
              <a:t>c </a:t>
            </a:r>
            <a:r>
              <a:rPr lang="en-US" sz="2400" dirty="0">
                <a:latin typeface="Consolas" panose="020B0609020204030204" pitchFamily="49" charset="0"/>
                <a:cs typeface="Consolas" panose="020B0609020204030204" pitchFamily="49" charset="0"/>
              </a:rPr>
              <a:t>:: ST (C v) a </a:t>
            </a:r>
            <a:r>
              <a:rPr lang="en-US" sz="2400" dirty="0" smtClean="0">
                <a:latin typeface="Consolas" panose="020B0609020204030204" pitchFamily="49" charset="0"/>
                <a:cs typeface="Consolas" panose="020B0609020204030204" pitchFamily="49" charset="0"/>
              </a:rPr>
              <a:t>b</a:t>
            </a:r>
            <a:r>
              <a:rPr lang="en-US" sz="2400" dirty="0" smtClean="0"/>
              <a:t> </a:t>
            </a:r>
            <a:r>
              <a:rPr lang="en-US" sz="2400" dirty="0"/>
              <a:t>compiles to 3 functions</a:t>
            </a:r>
            <a:r>
              <a:rPr lang="en-US" sz="2400" dirty="0" smtClean="0"/>
              <a:t>:</a:t>
            </a:r>
            <a:endParaRPr lang="en-US" sz="2400" dirty="0">
              <a:solidFill>
                <a:srgbClr val="FF0000"/>
              </a:solidFill>
              <a:latin typeface="Consolas" panose="020B0609020204030204" pitchFamily="49" charset="0"/>
              <a:cs typeface="Consolas" panose="020B0609020204030204" pitchFamily="49" charset="0"/>
            </a:endParaRPr>
          </a:p>
          <a:p>
            <a:pPr marL="381050" lvl="2" indent="0">
              <a:buNone/>
            </a:pPr>
            <a:endParaRPr lang="en-US" dirty="0" smtClean="0">
              <a:solidFill>
                <a:srgbClr val="FF0000"/>
              </a:solidFill>
              <a:latin typeface="Consolas" panose="020B0609020204030204" pitchFamily="49" charset="0"/>
              <a:cs typeface="Consolas" panose="020B0609020204030204" pitchFamily="49" charset="0"/>
            </a:endParaRPr>
          </a:p>
          <a:p>
            <a:pPr marL="381050" lvl="2" indent="0">
              <a:buNone/>
            </a:pPr>
            <a:r>
              <a:rPr lang="en-US" dirty="0" smtClean="0">
                <a:solidFill>
                  <a:srgbClr val="FF0000"/>
                </a:solidFill>
                <a:latin typeface="Consolas" panose="020B0609020204030204" pitchFamily="49" charset="0"/>
                <a:cs typeface="Consolas" panose="020B0609020204030204" pitchFamily="49" charset="0"/>
              </a:rPr>
              <a:t>tick</a:t>
            </a: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 () → </a:t>
            </a:r>
            <a:r>
              <a:rPr lang="en-US" dirty="0" smtClean="0">
                <a:latin typeface="Consolas" panose="020B0609020204030204" pitchFamily="49" charset="0"/>
                <a:cs typeface="Consolas" panose="020B0609020204030204" pitchFamily="49" charset="0"/>
              </a:rPr>
              <a:t>St </a:t>
            </a:r>
            <a:r>
              <a:rPr lang="en-US" dirty="0">
                <a:latin typeface="Consolas" panose="020B0609020204030204" pitchFamily="49" charset="0"/>
                <a:cs typeface="Consolas" panose="020B0609020204030204" pitchFamily="49" charset="0"/>
              </a:rPr>
              <a:t>(Result v </a:t>
            </a:r>
            <a:r>
              <a:rPr lang="en-US" dirty="0" smtClean="0">
                <a:latin typeface="Consolas" panose="020B0609020204030204" pitchFamily="49" charset="0"/>
                <a:cs typeface="Consolas" panose="020B0609020204030204" pitchFamily="49" charset="0"/>
              </a:rPr>
              <a:t>b </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NeedInput</a:t>
            </a:r>
            <a:r>
              <a:rPr lang="en-US" dirty="0">
                <a:latin typeface="Consolas" panose="020B0609020204030204" pitchFamily="49" charset="0"/>
                <a:cs typeface="Consolas" panose="020B0609020204030204" pitchFamily="49" charset="0"/>
              </a:rPr>
              <a:t>)</a:t>
            </a:r>
          </a:p>
          <a:p>
            <a:pPr marL="381050" lvl="2" indent="0">
              <a:buNone/>
            </a:pPr>
            <a:r>
              <a:rPr lang="en-US" dirty="0">
                <a:solidFill>
                  <a:srgbClr val="FF0000"/>
                </a:solidFill>
                <a:latin typeface="Consolas" panose="020B0609020204030204" pitchFamily="49" charset="0"/>
                <a:cs typeface="Consolas" panose="020B0609020204030204" pitchFamily="49" charset="0"/>
              </a:rPr>
              <a:t>process</a:t>
            </a:r>
            <a:r>
              <a:rPr lang="en-US" dirty="0">
                <a:latin typeface="Consolas" panose="020B0609020204030204" pitchFamily="49" charset="0"/>
                <a:cs typeface="Consolas" panose="020B0609020204030204" pitchFamily="49" charset="0"/>
              </a:rPr>
              <a:t> :: a → St (Result v </a:t>
            </a:r>
            <a:r>
              <a:rPr lang="en-US" dirty="0" smtClean="0">
                <a:latin typeface="Consolas" panose="020B0609020204030204" pitchFamily="49" charset="0"/>
                <a:cs typeface="Consolas" panose="020B0609020204030204" pitchFamily="49" charset="0"/>
              </a:rPr>
              <a:t>b</a:t>
            </a:r>
            <a:r>
              <a:rPr lang="en-US" dirty="0">
                <a:latin typeface="Consolas" panose="020B0609020204030204" pitchFamily="49" charset="0"/>
                <a:cs typeface="Consolas" panose="020B0609020204030204" pitchFamily="49" charset="0"/>
              </a:rPr>
              <a:t>)</a:t>
            </a:r>
          </a:p>
          <a:p>
            <a:pPr marL="381050" lvl="2" indent="0">
              <a:buNone/>
            </a:pPr>
            <a:r>
              <a:rPr lang="en-US" dirty="0" err="1">
                <a:solidFill>
                  <a:srgbClr val="FF0000"/>
                </a:solidFill>
                <a:latin typeface="Consolas" panose="020B0609020204030204" pitchFamily="49" charset="0"/>
                <a:cs typeface="Consolas" panose="020B0609020204030204" pitchFamily="49" charset="0"/>
              </a:rPr>
              <a:t>init</a:t>
            </a:r>
            <a:r>
              <a:rPr lang="en-US" dirty="0">
                <a:solidFill>
                  <a:srgbClr val="FF0000"/>
                </a:solidFill>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 () → St </a:t>
            </a:r>
            <a:r>
              <a:rPr lang="en-US" dirty="0" smtClean="0">
                <a:latin typeface="Consolas" panose="020B0609020204030204" pitchFamily="49" charset="0"/>
                <a:cs typeface="Consolas" panose="020B0609020204030204" pitchFamily="49" charset="0"/>
              </a:rPr>
              <a:t>()</a:t>
            </a:r>
          </a:p>
          <a:p>
            <a:pPr marL="381050" lvl="2" indent="0">
              <a:buNone/>
            </a:pPr>
            <a:endParaRPr lang="en-US" dirty="0" smtClean="0">
              <a:latin typeface="Consolas" panose="020B0609020204030204" pitchFamily="49" charset="0"/>
              <a:cs typeface="Consolas" panose="020B0609020204030204" pitchFamily="49" charset="0"/>
            </a:endParaRPr>
          </a:p>
          <a:p>
            <a:pPr marL="38105" indent="0">
              <a:buNone/>
            </a:pPr>
            <a:r>
              <a:rPr lang="en-US" sz="2000" dirty="0" smtClean="0">
                <a:latin typeface="Consolas" panose="020B0609020204030204" pitchFamily="49" charset="0"/>
                <a:cs typeface="Consolas" panose="020B0609020204030204" pitchFamily="49" charset="0"/>
              </a:rPr>
              <a:t>         data Result </a:t>
            </a:r>
            <a:r>
              <a:rPr lang="en-US" sz="2000" dirty="0">
                <a:latin typeface="Consolas" panose="020B0609020204030204" pitchFamily="49" charset="0"/>
                <a:cs typeface="Consolas" panose="020B0609020204030204" pitchFamily="49" charset="0"/>
              </a:rPr>
              <a:t>v </a:t>
            </a:r>
            <a:r>
              <a:rPr lang="en-US" sz="2000" dirty="0" smtClean="0">
                <a:latin typeface="Consolas" panose="020B0609020204030204" pitchFamily="49" charset="0"/>
                <a:cs typeface="Consolas" panose="020B0609020204030204" pitchFamily="49" charset="0"/>
              </a:rPr>
              <a:t>b </a:t>
            </a:r>
            <a:r>
              <a:rPr lang="en-US" sz="2000" dirty="0">
                <a:latin typeface="Consolas" panose="020B0609020204030204" pitchFamily="49" charset="0"/>
                <a:cs typeface="Consolas" panose="020B0609020204030204" pitchFamily="49" charset="0"/>
              </a:rPr>
              <a:t>::= Skip | Yield b | Done </a:t>
            </a:r>
            <a:r>
              <a:rPr lang="en-US" sz="2000" dirty="0" smtClean="0">
                <a:latin typeface="Consolas" panose="020B0609020204030204" pitchFamily="49" charset="0"/>
                <a:cs typeface="Consolas" panose="020B0609020204030204" pitchFamily="49" charset="0"/>
              </a:rPr>
              <a:t>v</a:t>
            </a:r>
          </a:p>
          <a:p>
            <a:pPr marL="38105" indent="0">
              <a:buNone/>
            </a:pPr>
            <a:endParaRPr lang="en-US" sz="2000" dirty="0">
              <a:latin typeface="Consolas" panose="020B0609020204030204" pitchFamily="49" charset="0"/>
              <a:cs typeface="Consolas" panose="020B0609020204030204" pitchFamily="49" charset="0"/>
            </a:endParaRPr>
          </a:p>
          <a:p>
            <a:pPr marL="0" indent="0">
              <a:buNone/>
            </a:pPr>
            <a:r>
              <a:rPr lang="en-US" sz="2400" dirty="0" smtClean="0"/>
              <a:t>Compilation task: </a:t>
            </a:r>
            <a:r>
              <a:rPr lang="en-US" sz="2400" i="1" dirty="0" smtClean="0"/>
              <a:t>compose* tick(), process(), </a:t>
            </a:r>
            <a:r>
              <a:rPr lang="en-US" sz="2400" i="1" dirty="0" err="1" smtClean="0"/>
              <a:t>init</a:t>
            </a:r>
            <a:r>
              <a:rPr lang="en-US" sz="2400" i="1" dirty="0" smtClean="0"/>
              <a:t>() compositionally from smaller blocks</a:t>
            </a:r>
            <a:endParaRPr lang="en-US" sz="2400" i="1" dirty="0"/>
          </a:p>
          <a:p>
            <a:pPr marL="0" indent="0">
              <a:buNone/>
            </a:pPr>
            <a:r>
              <a:rPr lang="en-US" sz="1600" i="1" dirty="0" smtClean="0"/>
              <a:t>* Actual implementation uses labeled blocks and </a:t>
            </a:r>
            <a:r>
              <a:rPr lang="en-US" sz="1600" i="1" dirty="0" err="1" smtClean="0"/>
              <a:t>gotos</a:t>
            </a:r>
            <a:endParaRPr lang="en-US" sz="1600" i="1" dirty="0"/>
          </a:p>
        </p:txBody>
      </p:sp>
      <p:sp>
        <p:nvSpPr>
          <p:cNvPr id="4" name="Slide Number Placeholder 3"/>
          <p:cNvSpPr>
            <a:spLocks noGrp="1"/>
          </p:cNvSpPr>
          <p:nvPr>
            <p:ph type="sldNum" sz="quarter" idx="13"/>
          </p:nvPr>
        </p:nvSpPr>
        <p:spPr/>
        <p:txBody>
          <a:bodyPr/>
          <a:lstStyle/>
          <a:p>
            <a:fld id="{460E0C55-3319-4B31-9C74-CC15EF4AFB06}" type="slidenum">
              <a:rPr lang="en-GB" smtClean="0"/>
              <a:t>17</a:t>
            </a:fld>
            <a:endParaRPr lang="en-GB" dirty="0"/>
          </a:p>
        </p:txBody>
      </p:sp>
    </p:spTree>
    <p:extLst>
      <p:ext uri="{BB962C8B-B14F-4D97-AF65-F5344CB8AC3E}">
        <p14:creationId xmlns:p14="http://schemas.microsoft.com/office/powerpoint/2010/main" val="242989903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ain loop</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18</a:t>
            </a:fld>
            <a:endParaRPr lang="en-GB" dirty="0"/>
          </a:p>
        </p:txBody>
      </p:sp>
      <p:sp>
        <p:nvSpPr>
          <p:cNvPr id="6" name="Diamond 5"/>
          <p:cNvSpPr/>
          <p:nvPr/>
        </p:nvSpPr>
        <p:spPr bwMode="auto">
          <a:xfrm>
            <a:off x="2640247" y="1251153"/>
            <a:ext cx="1009934" cy="953672"/>
          </a:xfrm>
          <a:prstGeom prst="diamond">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a:solidFill>
                  <a:schemeClr val="tx1"/>
                </a:solidFill>
                <a:ea typeface="Segoe UI" pitchFamily="34" charset="0"/>
                <a:cs typeface="Segoe UI" pitchFamily="34" charset="0"/>
              </a:rPr>
              <a:t>t</a:t>
            </a:r>
            <a:r>
              <a:rPr lang="en-US" dirty="0" smtClean="0">
                <a:solidFill>
                  <a:schemeClr val="tx1"/>
                </a:solidFill>
                <a:ea typeface="Segoe UI" pitchFamily="34" charset="0"/>
                <a:cs typeface="Segoe UI" pitchFamily="34" charset="0"/>
              </a:rPr>
              <a:t>ick()</a:t>
            </a:r>
            <a:endParaRPr lang="en-GB" dirty="0" err="1" smtClean="0">
              <a:solidFill>
                <a:schemeClr val="tx1"/>
              </a:solidFill>
              <a:ea typeface="Segoe UI" pitchFamily="34" charset="0"/>
              <a:cs typeface="Segoe UI" pitchFamily="34" charset="0"/>
            </a:endParaRPr>
          </a:p>
        </p:txBody>
      </p:sp>
      <p:sp>
        <p:nvSpPr>
          <p:cNvPr id="7" name="Rectangle 6"/>
          <p:cNvSpPr/>
          <p:nvPr/>
        </p:nvSpPr>
        <p:spPr bwMode="auto">
          <a:xfrm>
            <a:off x="813179" y="2627192"/>
            <a:ext cx="1023582" cy="341194"/>
          </a:xfrm>
          <a:prstGeom prst="rect">
            <a:avLst/>
          </a:prstGeom>
          <a:noFill/>
          <a:ln>
            <a:solidFill>
              <a:srgbClr val="00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err="1" smtClean="0">
                <a:solidFill>
                  <a:schemeClr val="tx1"/>
                </a:solidFill>
                <a:ea typeface="Segoe UI" pitchFamily="34" charset="0"/>
                <a:cs typeface="Segoe UI" pitchFamily="34" charset="0"/>
              </a:rPr>
              <a:t>NeedInput</a:t>
            </a:r>
            <a:endParaRPr lang="en-GB" dirty="0" err="1" smtClean="0">
              <a:solidFill>
                <a:schemeClr val="tx1"/>
              </a:solidFill>
              <a:ea typeface="Segoe UI" pitchFamily="34" charset="0"/>
              <a:cs typeface="Segoe UI" pitchFamily="34" charset="0"/>
            </a:endParaRPr>
          </a:p>
        </p:txBody>
      </p:sp>
      <p:grpSp>
        <p:nvGrpSpPr>
          <p:cNvPr id="12" name="Group 11"/>
          <p:cNvGrpSpPr/>
          <p:nvPr/>
        </p:nvGrpSpPr>
        <p:grpSpPr>
          <a:xfrm>
            <a:off x="3932231" y="2129333"/>
            <a:ext cx="4545547" cy="986384"/>
            <a:chOff x="3466833" y="2268030"/>
            <a:chExt cx="4532765" cy="941159"/>
          </a:xfrm>
        </p:grpSpPr>
        <p:sp>
          <p:nvSpPr>
            <p:cNvPr id="8" name="Rectangle 7"/>
            <p:cNvSpPr/>
            <p:nvPr/>
          </p:nvSpPr>
          <p:spPr bwMode="auto">
            <a:xfrm>
              <a:off x="3855492" y="2565779"/>
              <a:ext cx="1023582" cy="341194"/>
            </a:xfrm>
            <a:prstGeom prst="rect">
              <a:avLst/>
            </a:prstGeom>
            <a:noFill/>
            <a:ln>
              <a:solidFill>
                <a:srgbClr val="00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solidFill>
                    <a:schemeClr val="tx1"/>
                  </a:solidFill>
                  <a:ea typeface="Segoe UI" pitchFamily="34" charset="0"/>
                  <a:cs typeface="Segoe UI" pitchFamily="34" charset="0"/>
                </a:rPr>
                <a:t>Skip</a:t>
              </a:r>
              <a:endParaRPr lang="en-GB" dirty="0" err="1" smtClean="0">
                <a:solidFill>
                  <a:schemeClr val="tx1"/>
                </a:solidFill>
                <a:ea typeface="Segoe UI" pitchFamily="34" charset="0"/>
                <a:cs typeface="Segoe UI" pitchFamily="34" charset="0"/>
              </a:endParaRPr>
            </a:p>
          </p:txBody>
        </p:sp>
        <p:sp>
          <p:nvSpPr>
            <p:cNvPr id="9" name="Rectangle 8"/>
            <p:cNvSpPr/>
            <p:nvPr/>
          </p:nvSpPr>
          <p:spPr bwMode="auto">
            <a:xfrm>
              <a:off x="5222543" y="2565779"/>
              <a:ext cx="1023582" cy="341194"/>
            </a:xfrm>
            <a:prstGeom prst="rect">
              <a:avLst/>
            </a:prstGeom>
            <a:noFill/>
            <a:ln>
              <a:solidFill>
                <a:srgbClr val="00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solidFill>
                    <a:schemeClr val="tx1"/>
                  </a:solidFill>
                  <a:ea typeface="Segoe UI" pitchFamily="34" charset="0"/>
                  <a:cs typeface="Segoe UI" pitchFamily="34" charset="0"/>
                </a:rPr>
                <a:t>Yield(b)</a:t>
              </a:r>
              <a:endParaRPr lang="en-GB" dirty="0" err="1" smtClean="0">
                <a:solidFill>
                  <a:schemeClr val="tx1"/>
                </a:solidFill>
                <a:ea typeface="Segoe UI" pitchFamily="34" charset="0"/>
                <a:cs typeface="Segoe UI" pitchFamily="34" charset="0"/>
              </a:endParaRPr>
            </a:p>
          </p:txBody>
        </p:sp>
        <p:sp>
          <p:nvSpPr>
            <p:cNvPr id="10" name="Rectangle 9"/>
            <p:cNvSpPr/>
            <p:nvPr/>
          </p:nvSpPr>
          <p:spPr bwMode="auto">
            <a:xfrm>
              <a:off x="6589594" y="2572603"/>
              <a:ext cx="1023582" cy="341194"/>
            </a:xfrm>
            <a:prstGeom prst="rect">
              <a:avLst/>
            </a:prstGeom>
            <a:noFill/>
            <a:ln>
              <a:solidFill>
                <a:srgbClr val="00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solidFill>
                    <a:schemeClr val="tx1"/>
                  </a:solidFill>
                  <a:ea typeface="Segoe UI" pitchFamily="34" charset="0"/>
                  <a:cs typeface="Segoe UI" pitchFamily="34" charset="0"/>
                </a:rPr>
                <a:t>Done(v)</a:t>
              </a:r>
              <a:endParaRPr lang="en-GB" dirty="0" err="1" smtClean="0">
                <a:solidFill>
                  <a:schemeClr val="tx1"/>
                </a:solidFill>
                <a:ea typeface="Segoe UI" pitchFamily="34" charset="0"/>
                <a:cs typeface="Segoe UI" pitchFamily="34" charset="0"/>
              </a:endParaRPr>
            </a:p>
          </p:txBody>
        </p:sp>
        <p:sp>
          <p:nvSpPr>
            <p:cNvPr id="11" name="Rectangle 10"/>
            <p:cNvSpPr/>
            <p:nvPr/>
          </p:nvSpPr>
          <p:spPr bwMode="auto">
            <a:xfrm>
              <a:off x="3466833" y="2268030"/>
              <a:ext cx="4532765" cy="941159"/>
            </a:xfrm>
            <a:prstGeom prst="rect">
              <a:avLst/>
            </a:prstGeom>
            <a:noFill/>
            <a:ln>
              <a:solidFill>
                <a:srgbClr val="000000"/>
              </a:solidFill>
              <a:prstDash val="lgDashDot"/>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13" name="Diamond 12"/>
          <p:cNvSpPr/>
          <p:nvPr/>
        </p:nvSpPr>
        <p:spPr bwMode="auto">
          <a:xfrm>
            <a:off x="2230516" y="3623412"/>
            <a:ext cx="1829396" cy="751318"/>
          </a:xfrm>
          <a:prstGeom prst="diamond">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a:solidFill>
                  <a:schemeClr val="tx1"/>
                </a:solidFill>
                <a:ea typeface="Segoe UI" pitchFamily="34" charset="0"/>
                <a:cs typeface="Segoe UI" pitchFamily="34" charset="0"/>
              </a:rPr>
              <a:t>p</a:t>
            </a:r>
            <a:r>
              <a:rPr lang="en-US" dirty="0" smtClean="0">
                <a:solidFill>
                  <a:schemeClr val="tx1"/>
                </a:solidFill>
                <a:ea typeface="Segoe UI" pitchFamily="34" charset="0"/>
                <a:cs typeface="Segoe UI" pitchFamily="34" charset="0"/>
              </a:rPr>
              <a:t>rocess(a)</a:t>
            </a:r>
            <a:endParaRPr lang="en-GB" dirty="0" err="1" smtClean="0">
              <a:solidFill>
                <a:schemeClr val="tx1"/>
              </a:solidFill>
              <a:ea typeface="Segoe UI" pitchFamily="34" charset="0"/>
              <a:cs typeface="Segoe UI" pitchFamily="34" charset="0"/>
            </a:endParaRPr>
          </a:p>
        </p:txBody>
      </p:sp>
      <p:cxnSp>
        <p:nvCxnSpPr>
          <p:cNvPr id="15" name="Elbow Connector 14"/>
          <p:cNvCxnSpPr>
            <a:stCxn id="6" idx="1"/>
            <a:endCxn id="7" idx="0"/>
          </p:cNvCxnSpPr>
          <p:nvPr/>
        </p:nvCxnSpPr>
        <p:spPr>
          <a:xfrm rot="10800000" flipV="1">
            <a:off x="1324971" y="1727988"/>
            <a:ext cx="1315277" cy="899203"/>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8" idx="0"/>
          </p:cNvCxnSpPr>
          <p:nvPr/>
        </p:nvCxnSpPr>
        <p:spPr>
          <a:xfrm>
            <a:off x="3650181" y="1727989"/>
            <a:ext cx="1185039" cy="713401"/>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6" idx="3"/>
            <a:endCxn id="9" idx="0"/>
          </p:cNvCxnSpPr>
          <p:nvPr/>
        </p:nvCxnSpPr>
        <p:spPr>
          <a:xfrm>
            <a:off x="3650181" y="1727989"/>
            <a:ext cx="2555945" cy="713401"/>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6" idx="3"/>
            <a:endCxn id="10" idx="0"/>
          </p:cNvCxnSpPr>
          <p:nvPr/>
        </p:nvCxnSpPr>
        <p:spPr>
          <a:xfrm>
            <a:off x="3650181" y="1727989"/>
            <a:ext cx="3926851" cy="720552"/>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8" idx="1"/>
            <a:endCxn id="6" idx="2"/>
          </p:cNvCxnSpPr>
          <p:nvPr/>
        </p:nvCxnSpPr>
        <p:spPr>
          <a:xfrm rot="10800000">
            <a:off x="3145214" y="2204825"/>
            <a:ext cx="1176772" cy="415360"/>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571405" y="1096412"/>
            <a:ext cx="2034707" cy="307777"/>
          </a:xfrm>
          <a:prstGeom prst="rect">
            <a:avLst/>
          </a:prstGeom>
          <a:noFill/>
        </p:spPr>
        <p:txBody>
          <a:bodyPr wrap="square" lIns="0" tIns="0" rIns="0" bIns="0" rtlCol="0">
            <a:spAutoFit/>
          </a:bodyPr>
          <a:lstStyle/>
          <a:p>
            <a:r>
              <a:rPr lang="en-US" sz="2000" dirty="0" smtClean="0">
                <a:gradFill>
                  <a:gsLst>
                    <a:gs pos="2917">
                      <a:schemeClr val="tx1"/>
                    </a:gs>
                    <a:gs pos="30000">
                      <a:schemeClr val="tx1"/>
                    </a:gs>
                  </a:gsLst>
                  <a:lin ang="5400000" scaled="0"/>
                </a:gradFill>
              </a:rPr>
              <a:t> write </a:t>
            </a:r>
            <a:r>
              <a:rPr lang="en-US" sz="2000" i="1" dirty="0" smtClean="0">
                <a:gradFill>
                  <a:gsLst>
                    <a:gs pos="2917">
                      <a:schemeClr val="tx1"/>
                    </a:gs>
                    <a:gs pos="30000">
                      <a:schemeClr val="tx1"/>
                    </a:gs>
                  </a:gsLst>
                  <a:lin ang="5400000" scaled="0"/>
                </a:gradFill>
              </a:rPr>
              <a:t>b</a:t>
            </a:r>
            <a:r>
              <a:rPr lang="en-US" sz="2000" dirty="0" smtClean="0">
                <a:gradFill>
                  <a:gsLst>
                    <a:gs pos="2917">
                      <a:schemeClr val="tx1"/>
                    </a:gs>
                    <a:gs pos="30000">
                      <a:schemeClr val="tx1"/>
                    </a:gs>
                  </a:gsLst>
                  <a:lin ang="5400000" scaled="0"/>
                </a:gradFill>
              </a:rPr>
              <a:t> to output</a:t>
            </a:r>
            <a:endParaRPr lang="en-GB" sz="2000" dirty="0" err="1" smtClean="0">
              <a:gradFill>
                <a:gsLst>
                  <a:gs pos="2917">
                    <a:schemeClr val="tx1"/>
                  </a:gs>
                  <a:gs pos="30000">
                    <a:schemeClr val="tx1"/>
                  </a:gs>
                </a:gsLst>
                <a:lin ang="5400000" scaled="0"/>
              </a:gradFill>
            </a:endParaRPr>
          </a:p>
        </p:txBody>
      </p:sp>
      <p:sp>
        <p:nvSpPr>
          <p:cNvPr id="33" name="TextBox 32"/>
          <p:cNvSpPr txBox="1"/>
          <p:nvPr/>
        </p:nvSpPr>
        <p:spPr>
          <a:xfrm>
            <a:off x="5692892" y="4487965"/>
            <a:ext cx="2430781" cy="307777"/>
          </a:xfrm>
          <a:prstGeom prst="rect">
            <a:avLst/>
          </a:prstGeom>
          <a:noFill/>
        </p:spPr>
        <p:txBody>
          <a:bodyPr wrap="square" lIns="0" tIns="0" rIns="0" bIns="0" rtlCol="0">
            <a:spAutoFit/>
          </a:bodyPr>
          <a:lstStyle/>
          <a:p>
            <a:r>
              <a:rPr lang="en-US" sz="2000" dirty="0" smtClean="0">
                <a:gradFill>
                  <a:gsLst>
                    <a:gs pos="2917">
                      <a:schemeClr val="tx1"/>
                    </a:gs>
                    <a:gs pos="30000">
                      <a:schemeClr val="tx1"/>
                    </a:gs>
                  </a:gsLst>
                  <a:lin ang="5400000" scaled="0"/>
                </a:gradFill>
              </a:rPr>
              <a:t>write </a:t>
            </a:r>
            <a:r>
              <a:rPr lang="en-US" sz="2000" i="1" dirty="0" smtClean="0">
                <a:gradFill>
                  <a:gsLst>
                    <a:gs pos="2917">
                      <a:schemeClr val="tx1"/>
                    </a:gs>
                    <a:gs pos="30000">
                      <a:schemeClr val="tx1"/>
                    </a:gs>
                  </a:gsLst>
                  <a:lin ang="5400000" scaled="0"/>
                </a:gradFill>
              </a:rPr>
              <a:t>v</a:t>
            </a:r>
            <a:r>
              <a:rPr lang="en-US" sz="2000" dirty="0" smtClean="0">
                <a:gradFill>
                  <a:gsLst>
                    <a:gs pos="2917">
                      <a:schemeClr val="tx1"/>
                    </a:gs>
                    <a:gs pos="30000">
                      <a:schemeClr val="tx1"/>
                    </a:gs>
                  </a:gsLst>
                  <a:lin ang="5400000" scaled="0"/>
                </a:gradFill>
              </a:rPr>
              <a:t> to ctrl output</a:t>
            </a:r>
            <a:endParaRPr lang="en-GB" sz="2000" dirty="0" err="1" smtClean="0">
              <a:gradFill>
                <a:gsLst>
                  <a:gs pos="2917">
                    <a:schemeClr val="tx1"/>
                  </a:gs>
                  <a:gs pos="30000">
                    <a:schemeClr val="tx1"/>
                  </a:gs>
                </a:gsLst>
                <a:lin ang="5400000" scaled="0"/>
              </a:gradFill>
            </a:endParaRPr>
          </a:p>
        </p:txBody>
      </p:sp>
      <p:sp>
        <p:nvSpPr>
          <p:cNvPr id="37" name="TextBox 36"/>
          <p:cNvSpPr txBox="1"/>
          <p:nvPr/>
        </p:nvSpPr>
        <p:spPr>
          <a:xfrm>
            <a:off x="307616" y="3457750"/>
            <a:ext cx="2034707" cy="307777"/>
          </a:xfrm>
          <a:prstGeom prst="rect">
            <a:avLst/>
          </a:prstGeom>
          <a:noFill/>
        </p:spPr>
        <p:txBody>
          <a:bodyPr wrap="square" lIns="0" tIns="0" rIns="0" bIns="0" rtlCol="0">
            <a:spAutoFit/>
          </a:bodyPr>
          <a:lstStyle/>
          <a:p>
            <a:r>
              <a:rPr lang="en-US" sz="2000" dirty="0"/>
              <a:t>r</a:t>
            </a:r>
            <a:r>
              <a:rPr lang="en-US" sz="2000" dirty="0" smtClean="0"/>
              <a:t>ead </a:t>
            </a:r>
            <a:r>
              <a:rPr lang="en-US" sz="2000" i="1" dirty="0" smtClean="0"/>
              <a:t>a</a:t>
            </a:r>
            <a:r>
              <a:rPr lang="en-US" sz="2000" dirty="0" smtClean="0"/>
              <a:t> from input</a:t>
            </a:r>
            <a:endParaRPr lang="en-GB" sz="2000" dirty="0" err="1" smtClean="0"/>
          </a:p>
        </p:txBody>
      </p:sp>
      <p:cxnSp>
        <p:nvCxnSpPr>
          <p:cNvPr id="39" name="Straight Arrow Connector 38"/>
          <p:cNvCxnSpPr>
            <a:stCxn id="7" idx="2"/>
            <a:endCxn id="37" idx="0"/>
          </p:cNvCxnSpPr>
          <p:nvPr/>
        </p:nvCxnSpPr>
        <p:spPr>
          <a:xfrm>
            <a:off x="1324970" y="2968386"/>
            <a:ext cx="0" cy="48936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37" idx="2"/>
            <a:endCxn id="13" idx="1"/>
          </p:cNvCxnSpPr>
          <p:nvPr/>
        </p:nvCxnSpPr>
        <p:spPr>
          <a:xfrm rot="16200000" flipH="1">
            <a:off x="1660971" y="3429526"/>
            <a:ext cx="233544" cy="905546"/>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13" idx="3"/>
            <a:endCxn id="8" idx="2"/>
          </p:cNvCxnSpPr>
          <p:nvPr/>
        </p:nvCxnSpPr>
        <p:spPr>
          <a:xfrm flipV="1">
            <a:off x="4059912" y="2798979"/>
            <a:ext cx="775305" cy="1200092"/>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9" idx="1"/>
            <a:endCxn id="32" idx="2"/>
          </p:cNvCxnSpPr>
          <p:nvPr/>
        </p:nvCxnSpPr>
        <p:spPr>
          <a:xfrm rot="10800000">
            <a:off x="5588760" y="1404189"/>
            <a:ext cx="104133" cy="1215996"/>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10" idx="1"/>
            <a:endCxn id="33" idx="0"/>
          </p:cNvCxnSpPr>
          <p:nvPr/>
        </p:nvCxnSpPr>
        <p:spPr>
          <a:xfrm rot="10800000" flipV="1">
            <a:off x="6908284" y="2627335"/>
            <a:ext cx="155515" cy="1860629"/>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13" idx="3"/>
            <a:endCxn id="9" idx="2"/>
          </p:cNvCxnSpPr>
          <p:nvPr/>
        </p:nvCxnSpPr>
        <p:spPr>
          <a:xfrm flipV="1">
            <a:off x="4059912" y="2798979"/>
            <a:ext cx="2146211" cy="1200092"/>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13" idx="3"/>
            <a:endCxn id="10" idx="2"/>
          </p:cNvCxnSpPr>
          <p:nvPr/>
        </p:nvCxnSpPr>
        <p:spPr>
          <a:xfrm flipV="1">
            <a:off x="4059912" y="2806130"/>
            <a:ext cx="3517117" cy="1192941"/>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6" idx="0"/>
          </p:cNvCxnSpPr>
          <p:nvPr/>
        </p:nvCxnSpPr>
        <p:spPr>
          <a:xfrm>
            <a:off x="3145214" y="901036"/>
            <a:ext cx="0" cy="35011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3990084" y="2156247"/>
            <a:ext cx="836868" cy="215444"/>
          </a:xfrm>
          <a:prstGeom prst="rect">
            <a:avLst/>
          </a:prstGeom>
          <a:noFill/>
        </p:spPr>
        <p:txBody>
          <a:bodyPr wrap="square" lIns="0" tIns="0" rIns="0" bIns="0" rtlCol="0">
            <a:spAutoFit/>
          </a:bodyPr>
          <a:lstStyle/>
          <a:p>
            <a:r>
              <a:rPr lang="en-US" dirty="0" smtClean="0">
                <a:gradFill>
                  <a:gsLst>
                    <a:gs pos="2917">
                      <a:schemeClr val="tx1"/>
                    </a:gs>
                    <a:gs pos="30000">
                      <a:schemeClr val="tx1"/>
                    </a:gs>
                  </a:gsLst>
                  <a:lin ang="5400000" scaled="0"/>
                </a:gradFill>
              </a:rPr>
              <a:t>Result v b</a:t>
            </a:r>
            <a:endParaRPr lang="en-GB" dirty="0" err="1" smtClean="0">
              <a:gradFill>
                <a:gsLst>
                  <a:gs pos="2917">
                    <a:schemeClr val="tx1"/>
                  </a:gs>
                  <a:gs pos="30000">
                    <a:schemeClr val="tx1"/>
                  </a:gs>
                </a:gsLst>
                <a:lin ang="5400000" scaled="0"/>
              </a:gradFill>
            </a:endParaRPr>
          </a:p>
        </p:txBody>
      </p:sp>
      <p:cxnSp>
        <p:nvCxnSpPr>
          <p:cNvPr id="97" name="Elbow Connector 96"/>
          <p:cNvCxnSpPr>
            <a:stCxn id="32" idx="1"/>
            <a:endCxn id="6" idx="0"/>
          </p:cNvCxnSpPr>
          <p:nvPr/>
        </p:nvCxnSpPr>
        <p:spPr>
          <a:xfrm rot="10800000" flipV="1">
            <a:off x="3145215" y="1250301"/>
            <a:ext cx="1426191" cy="852"/>
          </a:xfrm>
          <a:prstGeom prst="bentConnector2">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92507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scheduling: no queues</a:t>
            </a:r>
            <a:endParaRPr lang="en-GB" dirty="0"/>
          </a:p>
        </p:txBody>
      </p:sp>
      <p:sp>
        <p:nvSpPr>
          <p:cNvPr id="3" name="Text Placeholder 2"/>
          <p:cNvSpPr>
            <a:spLocks noGrp="1"/>
          </p:cNvSpPr>
          <p:nvPr>
            <p:ph type="body" sz="quarter" idx="10"/>
          </p:nvPr>
        </p:nvSpPr>
        <p:spPr>
          <a:xfrm>
            <a:off x="389436" y="1304216"/>
            <a:ext cx="8363938" cy="3250121"/>
          </a:xfrm>
        </p:spPr>
        <p:txBody>
          <a:bodyPr/>
          <a:lstStyle/>
          <a:p>
            <a:pPr lvl="1"/>
            <a:r>
              <a:rPr lang="en-US" sz="2400" dirty="0" smtClean="0"/>
              <a:t>Ticking (c1 &gt;&gt;&gt; c2) starts from c2, processing (c1 &gt;&gt;&gt; c2) starts from c1</a:t>
            </a:r>
          </a:p>
          <a:p>
            <a:pPr lvl="1"/>
            <a:r>
              <a:rPr lang="en-US" sz="2400" dirty="0" smtClean="0"/>
              <a:t>Reason: design decision to </a:t>
            </a:r>
            <a:r>
              <a:rPr lang="en-US" sz="2400" u="sng" dirty="0" smtClean="0">
                <a:solidFill>
                  <a:srgbClr val="FF0000"/>
                </a:solidFill>
              </a:rPr>
              <a:t>avoid </a:t>
            </a:r>
            <a:r>
              <a:rPr lang="en-US" sz="2400" u="sng" dirty="0">
                <a:solidFill>
                  <a:srgbClr val="FF0000"/>
                </a:solidFill>
              </a:rPr>
              <a:t>introducing </a:t>
            </a:r>
            <a:r>
              <a:rPr lang="en-US" sz="2400" u="sng" dirty="0" smtClean="0">
                <a:solidFill>
                  <a:srgbClr val="FF0000"/>
                </a:solidFill>
              </a:rPr>
              <a:t>queues as result of compilation</a:t>
            </a:r>
          </a:p>
          <a:p>
            <a:pPr lvl="2"/>
            <a:r>
              <a:rPr lang="en-US" dirty="0" smtClean="0"/>
              <a:t>Actually queues could be introduced explicitly by programmers, </a:t>
            </a:r>
          </a:p>
          <a:p>
            <a:pPr lvl="2"/>
            <a:r>
              <a:rPr lang="en-US" dirty="0" smtClean="0"/>
              <a:t>… or as a result of </a:t>
            </a:r>
            <a:r>
              <a:rPr lang="en-US" dirty="0" err="1" smtClean="0"/>
              <a:t>vectorization</a:t>
            </a:r>
            <a:r>
              <a:rPr lang="en-US" dirty="0" smtClean="0"/>
              <a:t> (see later) but we guarantee that upon control transitions no un-processed data remains in the queues (which is on of the main reasons SORA pipelines are hard to modify!) </a:t>
            </a:r>
            <a:endParaRPr lang="en-US" sz="2400" u="sng" dirty="0" smtClean="0">
              <a:solidFill>
                <a:srgbClr val="FF0000"/>
              </a:solidFill>
            </a:endParaRPr>
          </a:p>
          <a:p>
            <a:pPr lvl="1"/>
            <a:r>
              <a:rPr lang="en-US" sz="2400" dirty="0" smtClean="0"/>
              <a:t>Ticking/processing </a:t>
            </a:r>
            <a:r>
              <a:rPr lang="en-US" sz="2400" dirty="0" err="1" smtClean="0"/>
              <a:t>seq</a:t>
            </a:r>
            <a:r>
              <a:rPr lang="en-US" sz="2400" dirty="0" smtClean="0"/>
              <a:t> { x &lt;- c1; c2 } starts from c1; when </a:t>
            </a:r>
            <a:r>
              <a:rPr lang="en-US" sz="2400" dirty="0" smtClean="0">
                <a:latin typeface="Consolas" panose="020B0609020204030204" pitchFamily="49" charset="0"/>
                <a:cs typeface="Consolas" panose="020B0609020204030204" pitchFamily="49" charset="0"/>
              </a:rPr>
              <a:t>Done</a:t>
            </a:r>
            <a:r>
              <a:rPr lang="en-US" sz="2400" dirty="0" smtClean="0"/>
              <a:t>, we </a:t>
            </a:r>
            <a:r>
              <a:rPr lang="en-US" sz="2400" dirty="0" err="1" smtClean="0">
                <a:solidFill>
                  <a:srgbClr val="FF0000"/>
                </a:solidFill>
              </a:rPr>
              <a:t>init</a:t>
            </a:r>
            <a:r>
              <a:rPr lang="en-US" sz="2400" dirty="0" smtClean="0">
                <a:solidFill>
                  <a:srgbClr val="FF0000"/>
                </a:solidFill>
              </a:rPr>
              <a:t>()</a:t>
            </a:r>
            <a:r>
              <a:rPr lang="en-US" sz="2400" dirty="0" smtClean="0"/>
              <a:t> c2 and start ticking/processing on c2</a:t>
            </a:r>
            <a:endParaRPr lang="en-US" sz="2400" dirty="0"/>
          </a:p>
        </p:txBody>
      </p:sp>
      <p:sp>
        <p:nvSpPr>
          <p:cNvPr id="4" name="Slide Number Placeholder 3"/>
          <p:cNvSpPr>
            <a:spLocks noGrp="1"/>
          </p:cNvSpPr>
          <p:nvPr>
            <p:ph type="sldNum" sz="quarter" idx="13"/>
          </p:nvPr>
        </p:nvSpPr>
        <p:spPr/>
        <p:txBody>
          <a:bodyPr/>
          <a:lstStyle/>
          <a:p>
            <a:fld id="{460E0C55-3319-4B31-9C74-CC15EF4AFB06}" type="slidenum">
              <a:rPr lang="en-GB" smtClean="0"/>
              <a:t>19</a:t>
            </a:fld>
            <a:endParaRPr lang="en-GB" dirty="0"/>
          </a:p>
        </p:txBody>
      </p:sp>
    </p:spTree>
    <p:extLst>
      <p:ext uri="{BB962C8B-B14F-4D97-AF65-F5344CB8AC3E}">
        <p14:creationId xmlns:p14="http://schemas.microsoft.com/office/powerpoint/2010/main" val="231024937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609398"/>
          </a:xfrm>
        </p:spPr>
        <p:txBody>
          <a:bodyPr/>
          <a:lstStyle/>
          <a:p>
            <a:r>
              <a:rPr lang="en-US" sz="4400" dirty="0" smtClean="0"/>
              <a:t>Programming software radios</a:t>
            </a:r>
            <a:endParaRPr lang="en-US" sz="4400" dirty="0"/>
          </a:p>
        </p:txBody>
      </p:sp>
      <p:sp>
        <p:nvSpPr>
          <p:cNvPr id="3" name="Text Placeholder 2"/>
          <p:cNvSpPr>
            <a:spLocks noGrp="1"/>
          </p:cNvSpPr>
          <p:nvPr>
            <p:ph type="body" sz="quarter" idx="10"/>
          </p:nvPr>
        </p:nvSpPr>
        <p:spPr>
          <a:xfrm>
            <a:off x="389435" y="1211651"/>
            <a:ext cx="8363938" cy="3600986"/>
          </a:xfrm>
        </p:spPr>
        <p:txBody>
          <a:bodyPr/>
          <a:lstStyle/>
          <a:p>
            <a:r>
              <a:rPr lang="en-US" sz="2000" dirty="0" smtClean="0">
                <a:latin typeface="+mn-lt"/>
              </a:rPr>
              <a:t>Lots </a:t>
            </a:r>
            <a:r>
              <a:rPr lang="en-US" sz="2000" dirty="0">
                <a:latin typeface="+mn-lt"/>
              </a:rPr>
              <a:t>of </a:t>
            </a:r>
            <a:r>
              <a:rPr lang="en-US" sz="2000" dirty="0" smtClean="0">
                <a:latin typeface="+mn-lt"/>
              </a:rPr>
              <a:t>recent innovation in </a:t>
            </a:r>
            <a:r>
              <a:rPr lang="en-US" sz="2000" dirty="0">
                <a:latin typeface="+mn-lt"/>
              </a:rPr>
              <a:t>PHY/MAC </a:t>
            </a:r>
            <a:r>
              <a:rPr lang="en-US" sz="2000" dirty="0" smtClean="0">
                <a:latin typeface="+mn-lt"/>
              </a:rPr>
              <a:t>design</a:t>
            </a:r>
          </a:p>
          <a:p>
            <a:pPr lvl="1"/>
            <a:r>
              <a:rPr lang="en-US" sz="2000" dirty="0" smtClean="0">
                <a:latin typeface="+mj-lt"/>
              </a:rPr>
              <a:t>Communities: </a:t>
            </a:r>
            <a:r>
              <a:rPr lang="en-US" sz="2000" dirty="0" err="1" smtClean="0">
                <a:latin typeface="+mj-lt"/>
              </a:rPr>
              <a:t>MobiCom</a:t>
            </a:r>
            <a:r>
              <a:rPr lang="en-US" sz="2000" dirty="0" smtClean="0">
                <a:latin typeface="+mj-lt"/>
              </a:rPr>
              <a:t>, SIGCOMM  </a:t>
            </a:r>
            <a:endParaRPr lang="en-US" sz="2000" dirty="0">
              <a:latin typeface="+mj-lt"/>
            </a:endParaRPr>
          </a:p>
          <a:p>
            <a:r>
              <a:rPr lang="en-US" sz="2000" dirty="0" smtClean="0">
                <a:solidFill>
                  <a:srgbClr val="FF0000"/>
                </a:solidFill>
                <a:latin typeface="+mn-lt"/>
              </a:rPr>
              <a:t>Software </a:t>
            </a:r>
            <a:r>
              <a:rPr lang="en-US" sz="2000" dirty="0">
                <a:solidFill>
                  <a:srgbClr val="FF0000"/>
                </a:solidFill>
                <a:latin typeface="+mn-lt"/>
              </a:rPr>
              <a:t>D</a:t>
            </a:r>
            <a:r>
              <a:rPr lang="en-US" sz="2000" dirty="0" smtClean="0">
                <a:solidFill>
                  <a:srgbClr val="FF0000"/>
                </a:solidFill>
                <a:latin typeface="+mn-lt"/>
              </a:rPr>
              <a:t>efined Radio</a:t>
            </a:r>
            <a:r>
              <a:rPr lang="en-US" sz="2000" dirty="0" smtClean="0">
                <a:latin typeface="+mn-lt"/>
              </a:rPr>
              <a:t> (SDR) platforms useful for experimentation and research</a:t>
            </a:r>
          </a:p>
          <a:p>
            <a:r>
              <a:rPr lang="en-US" sz="2000" dirty="0" err="1" smtClean="0">
                <a:latin typeface="+mn-lt"/>
              </a:rPr>
              <a:t>GNURadio</a:t>
            </a:r>
            <a:r>
              <a:rPr lang="en-US" sz="2000" dirty="0" smtClean="0">
                <a:latin typeface="+mn-lt"/>
              </a:rPr>
              <a:t> (C/C++, Python) predominant platform</a:t>
            </a:r>
          </a:p>
          <a:p>
            <a:pPr lvl="1"/>
            <a:r>
              <a:rPr lang="en-US" sz="2000" dirty="0" smtClean="0">
                <a:latin typeface="+mj-lt"/>
              </a:rPr>
              <a:t>relatively </a:t>
            </a:r>
            <a:r>
              <a:rPr lang="en-US" sz="2000" dirty="0">
                <a:latin typeface="+mj-lt"/>
              </a:rPr>
              <a:t>easy to </a:t>
            </a:r>
            <a:r>
              <a:rPr lang="en-US" sz="2000" dirty="0" smtClean="0">
                <a:latin typeface="+mj-lt"/>
              </a:rPr>
              <a:t>program, lots of libraries </a:t>
            </a:r>
          </a:p>
          <a:p>
            <a:pPr lvl="1"/>
            <a:r>
              <a:rPr lang="en-US" sz="2000" dirty="0" smtClean="0">
                <a:latin typeface="+mj-lt"/>
              </a:rPr>
              <a:t>slow; first real-time </a:t>
            </a:r>
            <a:r>
              <a:rPr lang="en-US" sz="2000" dirty="0" err="1" smtClean="0">
                <a:latin typeface="+mj-lt"/>
              </a:rPr>
              <a:t>GNURadio</a:t>
            </a:r>
            <a:r>
              <a:rPr lang="en-US" sz="2000" dirty="0" smtClean="0">
                <a:latin typeface="+mj-lt"/>
              </a:rPr>
              <a:t> </a:t>
            </a:r>
            <a:r>
              <a:rPr lang="en-US" sz="2000" dirty="0" err="1" smtClean="0">
                <a:latin typeface="+mj-lt"/>
              </a:rPr>
              <a:t>WiFi</a:t>
            </a:r>
            <a:r>
              <a:rPr lang="en-US" sz="2000" dirty="0" smtClean="0">
                <a:latin typeface="+mj-lt"/>
              </a:rPr>
              <a:t> RX in appeared only last </a:t>
            </a:r>
            <a:r>
              <a:rPr lang="en-US" sz="2000" dirty="0" smtClean="0"/>
              <a:t>year</a:t>
            </a:r>
            <a:endParaRPr lang="en-US" sz="2000" dirty="0"/>
          </a:p>
          <a:p>
            <a:r>
              <a:rPr lang="en-US" sz="2000" dirty="0" smtClean="0">
                <a:latin typeface="+mn-lt"/>
              </a:rPr>
              <a:t>SORA (MSR Asia): C++ library + custom hardware</a:t>
            </a:r>
          </a:p>
          <a:p>
            <a:pPr lvl="1"/>
            <a:r>
              <a:rPr lang="en-US" sz="2000" dirty="0" smtClean="0">
                <a:latin typeface="+mj-lt"/>
              </a:rPr>
              <a:t>lots of manual optimizations, </a:t>
            </a:r>
          </a:p>
          <a:p>
            <a:pPr lvl="1"/>
            <a:r>
              <a:rPr lang="en-US" sz="2000" dirty="0" smtClean="0">
                <a:latin typeface="+mj-lt"/>
              </a:rPr>
              <a:t>hard to modify SORA pipelines, shared state</a:t>
            </a:r>
          </a:p>
          <a:p>
            <a:pPr lvl="1"/>
            <a:r>
              <a:rPr lang="en-US" sz="2000" b="1" dirty="0" smtClean="0">
                <a:latin typeface="+mj-lt"/>
              </a:rPr>
              <a:t>A </a:t>
            </a:r>
            <a:r>
              <a:rPr lang="en-US" sz="2000" b="1" dirty="0" smtClean="0">
                <a:solidFill>
                  <a:srgbClr val="FF0000"/>
                </a:solidFill>
                <a:latin typeface="+mj-lt"/>
              </a:rPr>
              <a:t>breakthrough</a:t>
            </a:r>
            <a:r>
              <a:rPr lang="en-US" sz="2000" b="1" dirty="0" smtClean="0">
                <a:latin typeface="+mj-lt"/>
              </a:rPr>
              <a:t>: extremely</a:t>
            </a:r>
            <a:r>
              <a:rPr lang="en-US" sz="2000" dirty="0" smtClean="0">
                <a:latin typeface="+mj-lt"/>
              </a:rPr>
              <a:t> fast code and libraries!</a:t>
            </a:r>
          </a:p>
        </p:txBody>
      </p:sp>
      <p:sp>
        <p:nvSpPr>
          <p:cNvPr id="4" name="Slide Number Placeholder 3"/>
          <p:cNvSpPr>
            <a:spLocks noGrp="1"/>
          </p:cNvSpPr>
          <p:nvPr>
            <p:ph type="sldNum" sz="quarter" idx="13"/>
          </p:nvPr>
        </p:nvSpPr>
        <p:spPr/>
        <p:txBody>
          <a:bodyPr/>
          <a:lstStyle/>
          <a:p>
            <a:fld id="{460E0C55-3319-4B31-9C74-CC15EF4AFB06}" type="slidenum">
              <a:rPr lang="en-GB" smtClean="0"/>
              <a:t>2</a:t>
            </a:fld>
            <a:endParaRPr lang="en-GB" dirty="0"/>
          </a:p>
        </p:txBody>
      </p:sp>
      <p:sp>
        <p:nvSpPr>
          <p:cNvPr id="6" name="Rectangular Callout 5"/>
          <p:cNvSpPr/>
          <p:nvPr/>
        </p:nvSpPr>
        <p:spPr bwMode="auto">
          <a:xfrm>
            <a:off x="5558971" y="915550"/>
            <a:ext cx="3194402" cy="927766"/>
          </a:xfrm>
          <a:prstGeom prst="wedgeRectCallout">
            <a:avLst>
              <a:gd name="adj1" fmla="val -83189"/>
              <a:gd name="adj2" fmla="val 59459"/>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Typical scenario:</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RF + A/D sends samples through </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PCI-express to CPU. All PHY/MAC processing done on CPU</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2" descr="Radio control 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254" y="3443388"/>
            <a:ext cx="2567573" cy="1369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0485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Optimizing ZIRIA code</a:t>
            </a:r>
            <a:endParaRPr lang="en-GB" dirty="0"/>
          </a:p>
        </p:txBody>
      </p:sp>
      <p:sp>
        <p:nvSpPr>
          <p:cNvPr id="3" name="Text Placeholder 2"/>
          <p:cNvSpPr>
            <a:spLocks noGrp="1"/>
          </p:cNvSpPr>
          <p:nvPr>
            <p:ph type="body" sz="quarter" idx="10"/>
          </p:nvPr>
        </p:nvSpPr>
        <p:spPr>
          <a:xfrm>
            <a:off x="610501" y="1387300"/>
            <a:ext cx="7830116" cy="2954655"/>
          </a:xfrm>
        </p:spPr>
        <p:txBody>
          <a:bodyPr/>
          <a:lstStyle/>
          <a:p>
            <a:pPr marL="514350" indent="-514350">
              <a:buFont typeface="+mj-lt"/>
              <a:buAutoNum type="arabicPeriod"/>
            </a:pPr>
            <a:r>
              <a:rPr lang="en-US" dirty="0" smtClean="0"/>
              <a:t>Exploit monad laws, partial evaluation</a:t>
            </a:r>
          </a:p>
          <a:p>
            <a:pPr marL="514350" indent="-514350">
              <a:buFont typeface="+mj-lt"/>
              <a:buAutoNum type="arabicPeriod"/>
            </a:pPr>
            <a:r>
              <a:rPr lang="en-US" dirty="0" smtClean="0"/>
              <a:t>Fuse parts of dataflow graphs</a:t>
            </a:r>
          </a:p>
          <a:p>
            <a:pPr marL="514350" indent="-514350">
              <a:buFont typeface="+mj-lt"/>
              <a:buAutoNum type="arabicPeriod"/>
            </a:pPr>
            <a:r>
              <a:rPr lang="en-US" dirty="0" smtClean="0"/>
              <a:t>Reuse memory, avoid redundant </a:t>
            </a:r>
            <a:r>
              <a:rPr lang="en-US" dirty="0" err="1" smtClean="0"/>
              <a:t>memcopying</a:t>
            </a:r>
            <a:endParaRPr lang="en-US" dirty="0" smtClean="0"/>
          </a:p>
          <a:p>
            <a:pPr marL="514350" indent="-514350">
              <a:buFont typeface="+mj-lt"/>
              <a:buAutoNum type="arabicPeriod"/>
            </a:pPr>
            <a:r>
              <a:rPr lang="en-US" dirty="0" smtClean="0"/>
              <a:t>Compile expressions to lookup tables (LUTs)</a:t>
            </a:r>
          </a:p>
          <a:p>
            <a:pPr marL="514350" indent="-514350">
              <a:buFont typeface="+mj-lt"/>
              <a:buAutoNum type="arabicPeriod"/>
            </a:pPr>
            <a:r>
              <a:rPr lang="en-US" dirty="0" smtClean="0"/>
              <a:t>Pipeline </a:t>
            </a:r>
            <a:r>
              <a:rPr lang="en-US" dirty="0" err="1"/>
              <a:t>v</a:t>
            </a:r>
            <a:r>
              <a:rPr lang="en-US" dirty="0" err="1" smtClean="0"/>
              <a:t>ectorization</a:t>
            </a:r>
            <a:r>
              <a:rPr lang="en-US" dirty="0" smtClean="0"/>
              <a:t> transformation </a:t>
            </a:r>
          </a:p>
          <a:p>
            <a:pPr marL="514350" indent="-514350">
              <a:buFont typeface="+mj-lt"/>
              <a:buAutoNum type="arabicPeriod"/>
            </a:pPr>
            <a:r>
              <a:rPr lang="en-US" dirty="0" smtClean="0"/>
              <a:t>Pipeline parallelization</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20</a:t>
            </a:fld>
            <a:endParaRPr lang="en-GB" dirty="0"/>
          </a:p>
        </p:txBody>
      </p:sp>
      <p:grpSp>
        <p:nvGrpSpPr>
          <p:cNvPr id="8" name="Group 7"/>
          <p:cNvGrpSpPr/>
          <p:nvPr/>
        </p:nvGrpSpPr>
        <p:grpSpPr>
          <a:xfrm>
            <a:off x="251209" y="3285811"/>
            <a:ext cx="7124281" cy="1518893"/>
            <a:chOff x="251209" y="3285811"/>
            <a:chExt cx="7124281" cy="1518893"/>
          </a:xfrm>
        </p:grpSpPr>
        <p:sp>
          <p:nvSpPr>
            <p:cNvPr id="6" name="Oval 5"/>
            <p:cNvSpPr/>
            <p:nvPr/>
          </p:nvSpPr>
          <p:spPr bwMode="auto">
            <a:xfrm>
              <a:off x="251209" y="3285811"/>
              <a:ext cx="7124281" cy="633046"/>
            </a:xfrm>
            <a:prstGeom prst="ellipse">
              <a:avLst/>
            </a:prstGeom>
            <a:noFill/>
            <a:ln w="127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Cloud Callout 6"/>
            <p:cNvSpPr/>
            <p:nvPr/>
          </p:nvSpPr>
          <p:spPr bwMode="auto">
            <a:xfrm>
              <a:off x="5446205" y="4005912"/>
              <a:ext cx="1929285" cy="798792"/>
            </a:xfrm>
            <a:prstGeom prst="cloudCallout">
              <a:avLst>
                <a:gd name="adj1" fmla="val -39583"/>
                <a:gd name="adj2" fmla="val -69731"/>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The rest </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of the talk</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11831092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a:t>
            </a:r>
            <a:r>
              <a:rPr lang="en-US" dirty="0" err="1" smtClean="0"/>
              <a:t>vectorization</a:t>
            </a:r>
            <a:endParaRPr lang="en-GB" dirty="0"/>
          </a:p>
        </p:txBody>
      </p:sp>
      <p:sp>
        <p:nvSpPr>
          <p:cNvPr id="3" name="Text Placeholder 2"/>
          <p:cNvSpPr>
            <a:spLocks noGrp="1"/>
          </p:cNvSpPr>
          <p:nvPr>
            <p:ph type="body" sz="quarter" idx="10"/>
          </p:nvPr>
        </p:nvSpPr>
        <p:spPr>
          <a:xfrm>
            <a:off x="389435" y="1197123"/>
            <a:ext cx="8363938" cy="1144929"/>
          </a:xfrm>
        </p:spPr>
        <p:txBody>
          <a:bodyPr/>
          <a:lstStyle/>
          <a:p>
            <a:pPr marL="0" indent="0">
              <a:buNone/>
            </a:pPr>
            <a:r>
              <a:rPr lang="en-US" sz="2400" b="1" dirty="0" smtClean="0"/>
              <a:t>Problem statement</a:t>
            </a:r>
            <a:r>
              <a:rPr lang="en-US" sz="2400" dirty="0" smtClean="0"/>
              <a:t>: given (c :: ST x a b), automatically rewrite it to </a:t>
            </a:r>
          </a:p>
          <a:p>
            <a:pPr marL="0" indent="0" algn="ctr">
              <a:buNone/>
            </a:pPr>
            <a:r>
              <a:rPr lang="en-US" sz="2400" dirty="0" err="1" smtClean="0"/>
              <a:t>c_vect</a:t>
            </a:r>
            <a:r>
              <a:rPr lang="en-US" sz="2400" dirty="0" smtClean="0"/>
              <a:t> :: ST x (</a:t>
            </a:r>
            <a:r>
              <a:rPr lang="en-US" sz="2400" dirty="0" err="1" smtClean="0"/>
              <a:t>arr</a:t>
            </a:r>
            <a:r>
              <a:rPr lang="en-US" sz="2400" dirty="0" smtClean="0"/>
              <a:t>[N] a) (</a:t>
            </a:r>
            <a:r>
              <a:rPr lang="en-US" sz="2400" dirty="0" err="1" smtClean="0"/>
              <a:t>arr</a:t>
            </a:r>
            <a:r>
              <a:rPr lang="en-US" sz="2400" dirty="0" smtClean="0"/>
              <a:t>[M] b) </a:t>
            </a:r>
          </a:p>
          <a:p>
            <a:pPr marL="0" indent="0">
              <a:buNone/>
            </a:pPr>
            <a:r>
              <a:rPr lang="en-US" sz="2400" dirty="0" smtClean="0"/>
              <a:t>for suitable N,M.</a:t>
            </a:r>
            <a:endParaRPr lang="en-GB" sz="2400" dirty="0"/>
          </a:p>
        </p:txBody>
      </p:sp>
      <p:sp>
        <p:nvSpPr>
          <p:cNvPr id="4" name="Slide Number Placeholder 3"/>
          <p:cNvSpPr>
            <a:spLocks noGrp="1"/>
          </p:cNvSpPr>
          <p:nvPr>
            <p:ph type="sldNum" sz="quarter" idx="13"/>
          </p:nvPr>
        </p:nvSpPr>
        <p:spPr/>
        <p:txBody>
          <a:bodyPr/>
          <a:lstStyle/>
          <a:p>
            <a:fld id="{460E0C55-3319-4B31-9C74-CC15EF4AFB06}" type="slidenum">
              <a:rPr lang="en-GB" smtClean="0"/>
              <a:t>21</a:t>
            </a:fld>
            <a:endParaRPr lang="en-GB" dirty="0"/>
          </a:p>
        </p:txBody>
      </p:sp>
      <p:sp>
        <p:nvSpPr>
          <p:cNvPr id="5" name="Text Placeholder 2"/>
          <p:cNvSpPr txBox="1">
            <a:spLocks/>
          </p:cNvSpPr>
          <p:nvPr/>
        </p:nvSpPr>
        <p:spPr>
          <a:xfrm>
            <a:off x="389435" y="2786635"/>
            <a:ext cx="8363938" cy="1551194"/>
          </a:xfrm>
          <a:prstGeom prst="rect">
            <a:avLst/>
          </a:prstGeom>
        </p:spPr>
        <p:txBody>
          <a:bodyPr vert="horz" lIns="0" tIns="0" rIns="0" bIns="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Wingdings" pitchFamily="2" charset="2"/>
              <a:buNone/>
            </a:pPr>
            <a:r>
              <a:rPr lang="en-US" sz="2400" b="1" dirty="0" smtClean="0"/>
              <a:t>Benefits of </a:t>
            </a:r>
            <a:r>
              <a:rPr lang="en-US" sz="2400" b="1" dirty="0" err="1" smtClean="0"/>
              <a:t>vectorization</a:t>
            </a:r>
            <a:endParaRPr lang="en-US" sz="2400" b="1" dirty="0" smtClean="0"/>
          </a:p>
          <a:p>
            <a:r>
              <a:rPr lang="en-US" sz="2400" dirty="0" smtClean="0"/>
              <a:t>Fatter pipelines =&gt; lower dataflow graph interpretive overhead </a:t>
            </a:r>
          </a:p>
          <a:p>
            <a:r>
              <a:rPr lang="en-US" sz="2400" dirty="0" smtClean="0"/>
              <a:t>Array inputs vs individual elements =&gt; more data locality</a:t>
            </a:r>
          </a:p>
          <a:p>
            <a:r>
              <a:rPr lang="en-US" sz="2400" dirty="0" smtClean="0"/>
              <a:t>Especially for bit-arrays, enhances effects of LUTs</a:t>
            </a:r>
          </a:p>
        </p:txBody>
      </p:sp>
    </p:spTree>
    <p:extLst>
      <p:ext uri="{BB962C8B-B14F-4D97-AF65-F5344CB8AC3E}">
        <p14:creationId xmlns:p14="http://schemas.microsoft.com/office/powerpoint/2010/main" val="3979062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a:t>
            </a:r>
            <a:r>
              <a:rPr lang="en-US" dirty="0" err="1" smtClean="0"/>
              <a:t>vectorization</a:t>
            </a:r>
            <a:r>
              <a:rPr lang="en-US" dirty="0" smtClean="0"/>
              <a:t> feasible sets</a:t>
            </a:r>
            <a:endParaRPr lang="en-GB" dirty="0"/>
          </a:p>
        </p:txBody>
      </p:sp>
      <p:sp>
        <p:nvSpPr>
          <p:cNvPr id="3" name="Text Placeholder 2"/>
          <p:cNvSpPr>
            <a:spLocks noGrp="1"/>
          </p:cNvSpPr>
          <p:nvPr>
            <p:ph type="body" sz="quarter" idx="10"/>
          </p:nvPr>
        </p:nvSpPr>
        <p:spPr>
          <a:xfrm>
            <a:off x="389436" y="1186333"/>
            <a:ext cx="3217922" cy="1772793"/>
          </a:xfrm>
        </p:spPr>
        <p:txBody>
          <a:bodyPr/>
          <a:lstStyle/>
          <a:p>
            <a:pPr marL="0" indent="0">
              <a:buNone/>
            </a:pPr>
            <a:r>
              <a:rPr lang="en-US" sz="1800" dirty="0" err="1" smtClean="0">
                <a:latin typeface="Consolas" panose="020B0609020204030204" pitchFamily="49" charset="0"/>
                <a:cs typeface="Consolas" panose="020B0609020204030204" pitchFamily="49" charset="0"/>
              </a:rPr>
              <a:t>seq</a:t>
            </a:r>
            <a:r>
              <a:rPr lang="en-US" sz="1800" dirty="0" smtClean="0">
                <a:latin typeface="Consolas" panose="020B0609020204030204" pitchFamily="49" charset="0"/>
                <a:cs typeface="Consolas" panose="020B0609020204030204" pitchFamily="49" charset="0"/>
              </a:rPr>
              <a:t> { x &lt;- takes 80</a:t>
            </a:r>
          </a:p>
          <a:p>
            <a:pPr marL="0"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 </a:t>
            </a:r>
            <a:r>
              <a:rPr lang="en-US" sz="1800" dirty="0" err="1" smtClean="0">
                <a:latin typeface="Consolas" panose="020B0609020204030204" pitchFamily="49" charset="0"/>
                <a:cs typeface="Consolas" panose="020B0609020204030204" pitchFamily="49" charset="0"/>
              </a:rPr>
              <a:t>var</a:t>
            </a:r>
            <a:r>
              <a:rPr lang="en-US" sz="1800" dirty="0" smtClean="0">
                <a:latin typeface="Consolas" panose="020B0609020204030204" pitchFamily="49" charset="0"/>
                <a:cs typeface="Consolas" panose="020B0609020204030204" pitchFamily="49" charset="0"/>
              </a:rPr>
              <a:t> y : </a:t>
            </a:r>
            <a:r>
              <a:rPr lang="en-US" sz="1800" dirty="0" err="1" smtClean="0">
                <a:latin typeface="Consolas" panose="020B0609020204030204" pitchFamily="49" charset="0"/>
                <a:cs typeface="Consolas" panose="020B0609020204030204" pitchFamily="49" charset="0"/>
              </a:rPr>
              <a:t>arr</a:t>
            </a:r>
            <a:r>
              <a:rPr lang="en-US" sz="1800" dirty="0" smtClean="0">
                <a:latin typeface="Consolas" panose="020B0609020204030204" pitchFamily="49" charset="0"/>
                <a:cs typeface="Consolas" panose="020B0609020204030204" pitchFamily="49" charset="0"/>
              </a:rPr>
              <a:t>[64] </a:t>
            </a:r>
            <a:r>
              <a:rPr lang="en-US" sz="1800" dirty="0" err="1" smtClean="0">
                <a:latin typeface="Consolas" panose="020B0609020204030204" pitchFamily="49" charset="0"/>
                <a:cs typeface="Consolas" panose="020B0609020204030204" pitchFamily="49" charset="0"/>
              </a:rPr>
              <a:t>int</a:t>
            </a:r>
            <a:endParaRPr lang="en-US" sz="1800" dirty="0" smtClean="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 do { y := f(x) }</a:t>
            </a:r>
          </a:p>
          <a:p>
            <a:pPr marL="0" indent="0">
              <a:buNone/>
            </a:pPr>
            <a:r>
              <a:rPr lang="en-US" sz="1800" dirty="0" smtClean="0">
                <a:latin typeface="Consolas" panose="020B0609020204030204" pitchFamily="49" charset="0"/>
                <a:cs typeface="Consolas" panose="020B0609020204030204" pitchFamily="49" charset="0"/>
              </a:rPr>
              <a:t>    ; emit y[0]</a:t>
            </a:r>
          </a:p>
          <a:p>
            <a:pPr marL="0"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 emit y[1]</a:t>
            </a:r>
          </a:p>
          <a:p>
            <a:pPr marL="0"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endParaRPr lang="en-GB" sz="18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460E0C55-3319-4B31-9C74-CC15EF4AFB06}" type="slidenum">
              <a:rPr lang="en-GB" smtClean="0"/>
              <a:t>22</a:t>
            </a:fld>
            <a:endParaRPr lang="en-GB" dirty="0"/>
          </a:p>
        </p:txBody>
      </p:sp>
      <p:sp>
        <p:nvSpPr>
          <p:cNvPr id="6" name="TextBox 5"/>
          <p:cNvSpPr txBox="1"/>
          <p:nvPr/>
        </p:nvSpPr>
        <p:spPr>
          <a:xfrm>
            <a:off x="3858566" y="1085222"/>
            <a:ext cx="4712677" cy="1477328"/>
          </a:xfrm>
          <a:prstGeom prst="rect">
            <a:avLst/>
          </a:prstGeom>
          <a:noFill/>
        </p:spPr>
        <p:txBody>
          <a:bodyPr wrap="square" lIns="0" tIns="0" rIns="0" bIns="0" rtlCol="0">
            <a:spAutoFit/>
          </a:bodyPr>
          <a:lstStyle/>
          <a:p>
            <a:pPr marL="514350" indent="-514350">
              <a:buFont typeface="+mj-lt"/>
              <a:buAutoNum type="arabicPeriod"/>
            </a:pPr>
            <a:r>
              <a:rPr lang="en-US" sz="1600" dirty="0" smtClean="0">
                <a:gradFill>
                  <a:gsLst>
                    <a:gs pos="2917">
                      <a:schemeClr val="tx1"/>
                    </a:gs>
                    <a:gs pos="30000">
                      <a:schemeClr val="tx1"/>
                    </a:gs>
                  </a:gsLst>
                  <a:lin ang="5400000" scaled="0"/>
                </a:gradFill>
              </a:rPr>
              <a:t>Assume we have </a:t>
            </a:r>
            <a:r>
              <a:rPr lang="en-US" sz="1600" i="1" dirty="0" smtClean="0">
                <a:gradFill>
                  <a:gsLst>
                    <a:gs pos="2917">
                      <a:schemeClr val="tx1"/>
                    </a:gs>
                    <a:gs pos="30000">
                      <a:schemeClr val="tx1"/>
                    </a:gs>
                  </a:gsLst>
                  <a:lin ang="5400000" scaled="0"/>
                </a:gradFill>
              </a:rPr>
              <a:t>cardinality info</a:t>
            </a:r>
            <a:r>
              <a:rPr lang="en-US" sz="1600" dirty="0" smtClean="0">
                <a:gradFill>
                  <a:gsLst>
                    <a:gs pos="2917">
                      <a:schemeClr val="tx1"/>
                    </a:gs>
                    <a:gs pos="30000">
                      <a:schemeClr val="tx1"/>
                    </a:gs>
                  </a:gsLst>
                  <a:lin ang="5400000" scaled="0"/>
                </a:gradFill>
              </a:rPr>
              <a:t>: # of values the component takes and emits before returning (Here: </a:t>
            </a:r>
            <a:r>
              <a:rPr lang="en-US" sz="1600" dirty="0" err="1" smtClean="0">
                <a:solidFill>
                  <a:srgbClr val="FF0000"/>
                </a:solidFill>
              </a:rPr>
              <a:t>ain</a:t>
            </a:r>
            <a:r>
              <a:rPr lang="en-US" sz="1600" dirty="0" smtClean="0">
                <a:solidFill>
                  <a:srgbClr val="FF0000"/>
                </a:solidFill>
              </a:rPr>
              <a:t> = 80</a:t>
            </a:r>
            <a:r>
              <a:rPr lang="en-US" sz="1600" dirty="0" smtClean="0">
                <a:gradFill>
                  <a:gsLst>
                    <a:gs pos="2917">
                      <a:schemeClr val="tx1"/>
                    </a:gs>
                    <a:gs pos="30000">
                      <a:schemeClr val="tx1"/>
                    </a:gs>
                  </a:gsLst>
                  <a:lin ang="5400000" scaled="0"/>
                </a:gradFill>
              </a:rPr>
              <a:t>, </a:t>
            </a:r>
            <a:r>
              <a:rPr lang="en-US" sz="1600" dirty="0" err="1" smtClean="0">
                <a:solidFill>
                  <a:srgbClr val="FF0000"/>
                </a:solidFill>
              </a:rPr>
              <a:t>aout</a:t>
            </a:r>
            <a:r>
              <a:rPr lang="en-US" sz="1600" dirty="0" smtClean="0">
                <a:solidFill>
                  <a:srgbClr val="FF0000"/>
                </a:solidFill>
              </a:rPr>
              <a:t> = 2</a:t>
            </a:r>
            <a:r>
              <a:rPr lang="en-US" sz="1600" dirty="0" smtClean="0">
                <a:gradFill>
                  <a:gsLst>
                    <a:gs pos="2917">
                      <a:schemeClr val="tx1"/>
                    </a:gs>
                    <a:gs pos="30000">
                      <a:schemeClr val="tx1"/>
                    </a:gs>
                  </a:gsLst>
                  <a:lin ang="5400000" scaled="0"/>
                </a:gradFill>
              </a:rPr>
              <a:t>) </a:t>
            </a:r>
          </a:p>
          <a:p>
            <a:pPr marL="514350" indent="-514350">
              <a:buFont typeface="+mj-lt"/>
              <a:buAutoNum type="arabicPeriod"/>
            </a:pPr>
            <a:r>
              <a:rPr lang="en-US" sz="1600" dirty="0" smtClean="0">
                <a:gradFill>
                  <a:gsLst>
                    <a:gs pos="2917">
                      <a:schemeClr val="tx1"/>
                    </a:gs>
                    <a:gs pos="30000">
                      <a:schemeClr val="tx1"/>
                    </a:gs>
                  </a:gsLst>
                  <a:lin ang="5400000" scaled="0"/>
                </a:gradFill>
              </a:rPr>
              <a:t>Feasible </a:t>
            </a:r>
            <a:r>
              <a:rPr lang="en-US" sz="1600" dirty="0" err="1" smtClean="0">
                <a:gradFill>
                  <a:gsLst>
                    <a:gs pos="2917">
                      <a:schemeClr val="tx1"/>
                    </a:gs>
                    <a:gs pos="30000">
                      <a:schemeClr val="tx1"/>
                    </a:gs>
                  </a:gsLst>
                  <a:lin ang="5400000" scaled="0"/>
                </a:gradFill>
              </a:rPr>
              <a:t>vectorization</a:t>
            </a:r>
            <a:r>
              <a:rPr lang="en-US" sz="1600" dirty="0" smtClean="0">
                <a:gradFill>
                  <a:gsLst>
                    <a:gs pos="2917">
                      <a:schemeClr val="tx1"/>
                    </a:gs>
                    <a:gs pos="30000">
                      <a:schemeClr val="tx1"/>
                    </a:gs>
                  </a:gsLst>
                  <a:lin ang="5400000" scaled="0"/>
                </a:gradFill>
              </a:rPr>
              <a:t> set: </a:t>
            </a:r>
          </a:p>
          <a:p>
            <a:r>
              <a:rPr lang="en-US" sz="1600" dirty="0" smtClean="0">
                <a:gradFill>
                  <a:gsLst>
                    <a:gs pos="2917">
                      <a:schemeClr val="tx1"/>
                    </a:gs>
                    <a:gs pos="30000">
                      <a:schemeClr val="tx1"/>
                    </a:gs>
                  </a:gsLst>
                  <a:lin ang="5400000" scaled="0"/>
                </a:gradFill>
              </a:rPr>
              <a:t>	{ (</a:t>
            </a:r>
            <a:r>
              <a:rPr lang="en-US" sz="1600" dirty="0" err="1" smtClean="0">
                <a:gradFill>
                  <a:gsLst>
                    <a:gs pos="2917">
                      <a:schemeClr val="tx1"/>
                    </a:gs>
                    <a:gs pos="30000">
                      <a:schemeClr val="tx1"/>
                    </a:gs>
                  </a:gsLst>
                  <a:lin ang="5400000" scaled="0"/>
                </a:gradFill>
              </a:rPr>
              <a:t>din,dout</a:t>
            </a:r>
            <a:r>
              <a:rPr lang="en-US" sz="1600" dirty="0" smtClean="0">
                <a:gradFill>
                  <a:gsLst>
                    <a:gs pos="2917">
                      <a:schemeClr val="tx1"/>
                    </a:gs>
                    <a:gs pos="30000">
                      <a:schemeClr val="tx1"/>
                    </a:gs>
                  </a:gsLst>
                  <a:lin ang="5400000" scaled="0"/>
                </a:gradFill>
              </a:rPr>
              <a:t>) | din `divides` </a:t>
            </a:r>
            <a:r>
              <a:rPr lang="en-US" sz="1600" dirty="0" err="1" smtClean="0">
                <a:gradFill>
                  <a:gsLst>
                    <a:gs pos="2917">
                      <a:schemeClr val="tx1"/>
                    </a:gs>
                    <a:gs pos="30000">
                      <a:schemeClr val="tx1"/>
                    </a:gs>
                  </a:gsLst>
                  <a:lin ang="5400000" scaled="0"/>
                </a:gradFill>
              </a:rPr>
              <a:t>ain</a:t>
            </a:r>
            <a:r>
              <a:rPr lang="en-US" sz="1600" dirty="0" smtClean="0">
                <a:gradFill>
                  <a:gsLst>
                    <a:gs pos="2917">
                      <a:schemeClr val="tx1"/>
                    </a:gs>
                    <a:gs pos="30000">
                      <a:schemeClr val="tx1"/>
                    </a:gs>
                  </a:gsLst>
                  <a:lin ang="5400000" scaled="0"/>
                </a:gradFill>
              </a:rPr>
              <a:t>, </a:t>
            </a:r>
          </a:p>
          <a:p>
            <a:r>
              <a:rPr lang="en-US" sz="1600" dirty="0">
                <a:gradFill>
                  <a:gsLst>
                    <a:gs pos="2917">
                      <a:schemeClr val="tx1"/>
                    </a:gs>
                    <a:gs pos="30000">
                      <a:schemeClr val="tx1"/>
                    </a:gs>
                  </a:gsLst>
                  <a:lin ang="5400000" scaled="0"/>
                </a:gradFill>
              </a:rPr>
              <a:t> </a:t>
            </a:r>
            <a:r>
              <a:rPr lang="en-US" sz="1600" dirty="0" smtClean="0">
                <a:gradFill>
                  <a:gsLst>
                    <a:gs pos="2917">
                      <a:schemeClr val="tx1"/>
                    </a:gs>
                    <a:gs pos="30000">
                      <a:schemeClr val="tx1"/>
                    </a:gs>
                  </a:gsLst>
                  <a:lin ang="5400000" scaled="0"/>
                </a:gradFill>
              </a:rPr>
              <a:t>                                  </a:t>
            </a:r>
            <a:r>
              <a:rPr lang="en-US" sz="1600" dirty="0" err="1" smtClean="0">
                <a:gradFill>
                  <a:gsLst>
                    <a:gs pos="2917">
                      <a:schemeClr val="tx1"/>
                    </a:gs>
                    <a:gs pos="30000">
                      <a:schemeClr val="tx1"/>
                    </a:gs>
                  </a:gsLst>
                  <a:lin ang="5400000" scaled="0"/>
                </a:gradFill>
              </a:rPr>
              <a:t>dout</a:t>
            </a:r>
            <a:r>
              <a:rPr lang="en-US" sz="1600" dirty="0" smtClean="0">
                <a:gradFill>
                  <a:gsLst>
                    <a:gs pos="2917">
                      <a:schemeClr val="tx1"/>
                    </a:gs>
                    <a:gs pos="30000">
                      <a:schemeClr val="tx1"/>
                    </a:gs>
                  </a:gsLst>
                  <a:lin ang="5400000" scaled="0"/>
                </a:gradFill>
              </a:rPr>
              <a:t> `divides` </a:t>
            </a:r>
            <a:r>
              <a:rPr lang="en-US" sz="1600" dirty="0" err="1" smtClean="0">
                <a:gradFill>
                  <a:gsLst>
                    <a:gs pos="2917">
                      <a:schemeClr val="tx1"/>
                    </a:gs>
                    <a:gs pos="30000">
                      <a:schemeClr val="tx1"/>
                    </a:gs>
                  </a:gsLst>
                  <a:lin ang="5400000" scaled="0"/>
                </a:gradFill>
              </a:rPr>
              <a:t>aout</a:t>
            </a:r>
            <a:r>
              <a:rPr lang="en-US" sz="1600" dirty="0" smtClean="0">
                <a:gradFill>
                  <a:gsLst>
                    <a:gs pos="2917">
                      <a:schemeClr val="tx1"/>
                    </a:gs>
                    <a:gs pos="30000">
                      <a:schemeClr val="tx1"/>
                    </a:gs>
                  </a:gsLst>
                  <a:lin ang="5400000" scaled="0"/>
                </a:gradFill>
              </a:rPr>
              <a:t> }</a:t>
            </a:r>
          </a:p>
        </p:txBody>
      </p:sp>
      <p:grpSp>
        <p:nvGrpSpPr>
          <p:cNvPr id="9" name="Group 8"/>
          <p:cNvGrpSpPr/>
          <p:nvPr/>
        </p:nvGrpSpPr>
        <p:grpSpPr>
          <a:xfrm>
            <a:off x="3546292" y="1894010"/>
            <a:ext cx="5113716" cy="2990325"/>
            <a:chOff x="3546292" y="1894010"/>
            <a:chExt cx="5113716" cy="2990325"/>
          </a:xfrm>
        </p:grpSpPr>
        <p:sp>
          <p:nvSpPr>
            <p:cNvPr id="7" name="Text Placeholder 2"/>
            <p:cNvSpPr txBox="1">
              <a:spLocks/>
            </p:cNvSpPr>
            <p:nvPr/>
          </p:nvSpPr>
          <p:spPr>
            <a:xfrm>
              <a:off x="3546292" y="2766832"/>
              <a:ext cx="4010068" cy="2117503"/>
            </a:xfrm>
            <a:prstGeom prst="rect">
              <a:avLst/>
            </a:prstGeom>
          </p:spPr>
          <p:txBody>
            <a:bodyPr vert="horz" wrap="square" lIns="0" tIns="0" rIns="0" bIns="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Wingdings" pitchFamily="2" charset="2"/>
                <a:buNone/>
              </a:pPr>
              <a:r>
                <a:rPr lang="en-US" sz="1600" dirty="0" err="1" smtClean="0">
                  <a:latin typeface="Consolas" panose="020B0609020204030204" pitchFamily="49" charset="0"/>
                  <a:cs typeface="Consolas" panose="020B0609020204030204" pitchFamily="49" charset="0"/>
                </a:rPr>
                <a:t>seq</a:t>
              </a:r>
              <a:r>
                <a:rPr lang="en-US" sz="1600" dirty="0" smtClean="0">
                  <a:latin typeface="Consolas" panose="020B0609020204030204" pitchFamily="49" charset="0"/>
                  <a:cs typeface="Consolas" panose="020B0609020204030204" pitchFamily="49" charset="0"/>
                </a:rPr>
                <a:t> { </a:t>
              </a:r>
              <a:r>
                <a:rPr lang="en-US" sz="1600" dirty="0" err="1" smtClean="0">
                  <a:latin typeface="Consolas" panose="020B0609020204030204" pitchFamily="49" charset="0"/>
                  <a:cs typeface="Consolas" panose="020B0609020204030204" pitchFamily="49" charset="0"/>
                </a:rPr>
                <a:t>var</a:t>
              </a:r>
              <a:r>
                <a:rPr lang="en-US" sz="1600" dirty="0" smtClean="0">
                  <a:latin typeface="Consolas" panose="020B0609020204030204" pitchFamily="49" charset="0"/>
                  <a:cs typeface="Consolas" panose="020B0609020204030204" pitchFamily="49" charset="0"/>
                </a:rPr>
                <a:t> x : </a:t>
              </a:r>
              <a:r>
                <a:rPr lang="en-US" sz="1600" dirty="0" err="1" smtClean="0">
                  <a:latin typeface="Consolas" panose="020B0609020204030204" pitchFamily="49" charset="0"/>
                  <a:cs typeface="Consolas" panose="020B0609020204030204" pitchFamily="49" charset="0"/>
                </a:rPr>
                <a:t>arr</a:t>
              </a:r>
              <a:r>
                <a:rPr lang="en-US" sz="1600" dirty="0" smtClean="0">
                  <a:latin typeface="Consolas" panose="020B0609020204030204" pitchFamily="49" charset="0"/>
                  <a:cs typeface="Consolas" panose="020B0609020204030204" pitchFamily="49" charset="0"/>
                </a:rPr>
                <a:t>[80] </a:t>
              </a:r>
              <a:r>
                <a:rPr lang="en-US" sz="1600" dirty="0" err="1" smtClean="0">
                  <a:latin typeface="Consolas" panose="020B0609020204030204" pitchFamily="49" charset="0"/>
                  <a:cs typeface="Consolas" panose="020B0609020204030204" pitchFamily="49" charset="0"/>
                </a:rPr>
                <a:t>int</a:t>
              </a:r>
              <a:endParaRPr lang="en-US" sz="1600" dirty="0" smtClean="0">
                <a:latin typeface="Consolas" panose="020B0609020204030204" pitchFamily="49" charset="0"/>
                <a:cs typeface="Consolas" panose="020B0609020204030204" pitchFamily="49" charset="0"/>
              </a:endParaRPr>
            </a:p>
            <a:p>
              <a:pPr marL="0" indent="0">
                <a:buFont typeface="Wingdings" pitchFamily="2" charset="2"/>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   ; for </a:t>
              </a:r>
              <a:r>
                <a:rPr lang="en-US" sz="1600" dirty="0" err="1" smtClean="0">
                  <a:latin typeface="Consolas" panose="020B0609020204030204" pitchFamily="49" charset="0"/>
                  <a:cs typeface="Consolas" panose="020B0609020204030204" pitchFamily="49" charset="0"/>
                </a:rPr>
                <a:t>i</a:t>
              </a:r>
              <a:r>
                <a:rPr lang="en-US" sz="1600" dirty="0" smtClean="0">
                  <a:latin typeface="Consolas" panose="020B0609020204030204" pitchFamily="49" charset="0"/>
                  <a:cs typeface="Consolas" panose="020B0609020204030204" pitchFamily="49" charset="0"/>
                </a:rPr>
                <a:t> in 0..10 {</a:t>
              </a:r>
            </a:p>
            <a:p>
              <a:pPr marL="0" indent="0">
                <a:buFont typeface="Wingdings" pitchFamily="2" charset="2"/>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a:t>
              </a:r>
              <a:r>
                <a:rPr lang="en-US" sz="1600" b="1" dirty="0" err="1" smtClean="0">
                  <a:solidFill>
                    <a:srgbClr val="FF0000"/>
                  </a:solidFill>
                  <a:latin typeface="Consolas" panose="020B0609020204030204" pitchFamily="49" charset="0"/>
                  <a:cs typeface="Consolas" panose="020B0609020204030204" pitchFamily="49" charset="0"/>
                </a:rPr>
                <a:t>xa</a:t>
              </a:r>
              <a:r>
                <a:rPr lang="en-US" sz="1600" b="1" dirty="0" smtClean="0">
                  <a:solidFill>
                    <a:srgbClr val="FF0000"/>
                  </a:solidFill>
                  <a:latin typeface="Consolas" panose="020B0609020204030204" pitchFamily="49" charset="0"/>
                  <a:cs typeface="Consolas" panose="020B0609020204030204" pitchFamily="49" charset="0"/>
                </a:rPr>
                <a:t> : </a:t>
              </a:r>
              <a:r>
                <a:rPr lang="en-US" sz="1600" b="1" dirty="0" err="1" smtClean="0">
                  <a:solidFill>
                    <a:srgbClr val="FF0000"/>
                  </a:solidFill>
                  <a:latin typeface="Consolas" panose="020B0609020204030204" pitchFamily="49" charset="0"/>
                  <a:cs typeface="Consolas" panose="020B0609020204030204" pitchFamily="49" charset="0"/>
                </a:rPr>
                <a:t>arr</a:t>
              </a:r>
              <a:r>
                <a:rPr lang="en-US" sz="1600" b="1" dirty="0" smtClean="0">
                  <a:solidFill>
                    <a:srgbClr val="FF0000"/>
                  </a:solidFill>
                  <a:latin typeface="Consolas" panose="020B0609020204030204" pitchFamily="49" charset="0"/>
                  <a:cs typeface="Consolas" panose="020B0609020204030204" pitchFamily="49" charset="0"/>
                </a:rPr>
                <a:t>[8] </a:t>
              </a:r>
              <a:r>
                <a:rPr lang="en-US" sz="1600" b="1" dirty="0" err="1" smtClean="0">
                  <a:solidFill>
                    <a:srgbClr val="FF0000"/>
                  </a:solidFill>
                  <a:latin typeface="Consolas" panose="020B0609020204030204" pitchFamily="49" charset="0"/>
                  <a:cs typeface="Consolas" panose="020B0609020204030204" pitchFamily="49" charset="0"/>
                </a:rPr>
                <a:t>int</a:t>
              </a:r>
              <a:r>
                <a:rPr lang="en-US" sz="1600" b="1" dirty="0" smtClean="0">
                  <a:solidFill>
                    <a:srgbClr val="FF0000"/>
                  </a:solidFill>
                  <a:latin typeface="Consolas" panose="020B0609020204030204" pitchFamily="49" charset="0"/>
                  <a:cs typeface="Consolas" panose="020B0609020204030204" pitchFamily="49" charset="0"/>
                </a:rPr>
                <a:t>) &lt;- take</a:t>
              </a:r>
              <a:r>
                <a:rPr lang="en-US" sz="1600" dirty="0" smtClean="0">
                  <a:latin typeface="Consolas" panose="020B0609020204030204" pitchFamily="49" charset="0"/>
                  <a:cs typeface="Consolas" panose="020B0609020204030204" pitchFamily="49" charset="0"/>
                </a:rPr>
                <a:t>;</a:t>
              </a:r>
            </a:p>
            <a:p>
              <a:pPr marL="0" indent="0">
                <a:buFont typeface="Wingdings" pitchFamily="2" charset="2"/>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   x[</a:t>
              </a:r>
              <a:r>
                <a:rPr lang="en-US" sz="1600" dirty="0" err="1" smtClean="0">
                  <a:latin typeface="Consolas" panose="020B0609020204030204" pitchFamily="49" charset="0"/>
                  <a:cs typeface="Consolas" panose="020B0609020204030204" pitchFamily="49" charset="0"/>
                </a:rPr>
                <a:t>i</a:t>
              </a:r>
              <a:r>
                <a:rPr lang="en-US" sz="1600" dirty="0" smtClean="0">
                  <a:latin typeface="Consolas" panose="020B0609020204030204" pitchFamily="49" charset="0"/>
                  <a:cs typeface="Consolas" panose="020B0609020204030204" pitchFamily="49" charset="0"/>
                </a:rPr>
                <a:t>*8,8] := </a:t>
              </a:r>
              <a:r>
                <a:rPr lang="en-US" sz="1600" dirty="0" err="1" smtClean="0">
                  <a:latin typeface="Consolas" panose="020B0609020204030204" pitchFamily="49" charset="0"/>
                  <a:cs typeface="Consolas" panose="020B0609020204030204" pitchFamily="49" charset="0"/>
                </a:rPr>
                <a:t>xa</a:t>
              </a:r>
              <a:r>
                <a:rPr lang="en-US" sz="1600" dirty="0" smtClean="0">
                  <a:latin typeface="Consolas" panose="020B0609020204030204" pitchFamily="49" charset="0"/>
                  <a:cs typeface="Consolas" panose="020B0609020204030204" pitchFamily="49" charset="0"/>
                </a:rPr>
                <a:t>; </a:t>
              </a:r>
            </a:p>
            <a:p>
              <a:pPr marL="0" indent="0">
                <a:buFont typeface="Wingdings" pitchFamily="2" charset="2"/>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     }</a:t>
              </a:r>
            </a:p>
            <a:p>
              <a:pPr marL="0" indent="0">
                <a:buFont typeface="Wingdings" pitchFamily="2" charset="2"/>
                <a:buNone/>
              </a:pPr>
              <a:r>
                <a:rPr lang="en-US" sz="1600" dirty="0" smtClean="0">
                  <a:latin typeface="Consolas" panose="020B0609020204030204" pitchFamily="49" charset="0"/>
                  <a:cs typeface="Consolas" panose="020B0609020204030204" pitchFamily="49" charset="0"/>
                </a:rPr>
                <a:t>    ; </a:t>
              </a:r>
              <a:r>
                <a:rPr lang="en-US" sz="1600" dirty="0" err="1" smtClean="0">
                  <a:latin typeface="Consolas" panose="020B0609020204030204" pitchFamily="49" charset="0"/>
                  <a:cs typeface="Consolas" panose="020B0609020204030204" pitchFamily="49" charset="0"/>
                </a:rPr>
                <a:t>var</a:t>
              </a:r>
              <a:r>
                <a:rPr lang="en-US" sz="1600" dirty="0" smtClean="0">
                  <a:latin typeface="Consolas" panose="020B0609020204030204" pitchFamily="49" charset="0"/>
                  <a:cs typeface="Consolas" panose="020B0609020204030204" pitchFamily="49" charset="0"/>
                </a:rPr>
                <a:t> y : </a:t>
              </a:r>
              <a:r>
                <a:rPr lang="en-US" sz="1600" dirty="0" err="1" smtClean="0">
                  <a:latin typeface="Consolas" panose="020B0609020204030204" pitchFamily="49" charset="0"/>
                  <a:cs typeface="Consolas" panose="020B0609020204030204" pitchFamily="49" charset="0"/>
                </a:rPr>
                <a:t>arr</a:t>
              </a:r>
              <a:r>
                <a:rPr lang="en-US" sz="1600" dirty="0" smtClean="0">
                  <a:latin typeface="Consolas" panose="020B0609020204030204" pitchFamily="49" charset="0"/>
                  <a:cs typeface="Consolas" panose="020B0609020204030204" pitchFamily="49" charset="0"/>
                </a:rPr>
                <a:t>[64] </a:t>
              </a:r>
              <a:r>
                <a:rPr lang="en-US" sz="1600" dirty="0" err="1" smtClean="0">
                  <a:latin typeface="Consolas" panose="020B0609020204030204" pitchFamily="49" charset="0"/>
                  <a:cs typeface="Consolas" panose="020B0609020204030204" pitchFamily="49" charset="0"/>
                </a:rPr>
                <a:t>int</a:t>
              </a:r>
              <a:endParaRPr lang="en-US" sz="1600" dirty="0" smtClean="0">
                <a:latin typeface="Consolas" panose="020B0609020204030204" pitchFamily="49" charset="0"/>
                <a:cs typeface="Consolas" panose="020B0609020204030204" pitchFamily="49" charset="0"/>
              </a:endParaRPr>
            </a:p>
            <a:p>
              <a:pPr marL="0" indent="0">
                <a:buFont typeface="Wingdings" pitchFamily="2" charset="2"/>
                <a:buNone/>
              </a:pPr>
              <a:r>
                <a:rPr lang="en-US" sz="1600" dirty="0" smtClean="0">
                  <a:latin typeface="Consolas" panose="020B0609020204030204" pitchFamily="49" charset="0"/>
                  <a:cs typeface="Consolas" panose="020B0609020204030204" pitchFamily="49" charset="0"/>
                </a:rPr>
                <a:t>    ; do { y := f(x) }</a:t>
              </a:r>
            </a:p>
            <a:p>
              <a:pPr marL="0" indent="0">
                <a:buFont typeface="Wingdings" pitchFamily="2" charset="2"/>
                <a:buNone/>
              </a:pPr>
              <a:r>
                <a:rPr lang="en-US" sz="1600" dirty="0" smtClean="0">
                  <a:latin typeface="Consolas" panose="020B0609020204030204" pitchFamily="49" charset="0"/>
                  <a:cs typeface="Consolas" panose="020B0609020204030204" pitchFamily="49" charset="0"/>
                </a:rPr>
                <a:t>    ; </a:t>
              </a:r>
              <a:r>
                <a:rPr lang="en-US" sz="1600" b="1" dirty="0" smtClean="0">
                  <a:solidFill>
                    <a:srgbClr val="FF0000"/>
                  </a:solidFill>
                  <a:latin typeface="Consolas" panose="020B0609020204030204" pitchFamily="49" charset="0"/>
                  <a:cs typeface="Consolas" panose="020B0609020204030204" pitchFamily="49" charset="0"/>
                </a:rPr>
                <a:t>emit y[0,2]</a:t>
              </a:r>
              <a:r>
                <a:rPr lang="en-US" sz="1600" dirty="0" smtClean="0">
                  <a:latin typeface="Consolas" panose="020B0609020204030204" pitchFamily="49" charset="0"/>
                  <a:cs typeface="Consolas" panose="020B0609020204030204" pitchFamily="49" charset="0"/>
                </a:rPr>
                <a:t> }</a:t>
              </a:r>
              <a:endParaRPr lang="en-GB" sz="1600" dirty="0">
                <a:latin typeface="Consolas" panose="020B0609020204030204" pitchFamily="49" charset="0"/>
                <a:cs typeface="Consolas" panose="020B0609020204030204" pitchFamily="49" charset="0"/>
              </a:endParaRPr>
            </a:p>
          </p:txBody>
        </p:sp>
        <p:sp>
          <p:nvSpPr>
            <p:cNvPr id="8" name="Curved Left Arrow 7"/>
            <p:cNvSpPr/>
            <p:nvPr/>
          </p:nvSpPr>
          <p:spPr bwMode="auto">
            <a:xfrm>
              <a:off x="7556360" y="1894010"/>
              <a:ext cx="1103648" cy="1906418"/>
            </a:xfrm>
            <a:prstGeom prst="curvedLef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defTabSz="914099" fontAlgn="base">
                <a:spcBef>
                  <a:spcPct val="0"/>
                </a:spcBef>
                <a:spcAft>
                  <a:spcPct val="0"/>
                </a:spcAft>
              </a:pPr>
              <a:r>
                <a:rPr lang="en-US" dirty="0" smtClean="0">
                  <a:solidFill>
                    <a:srgbClr val="FF0000"/>
                  </a:solidFill>
                  <a:ea typeface="Segoe UI" pitchFamily="34" charset="0"/>
                  <a:cs typeface="Segoe UI" pitchFamily="34" charset="0"/>
                </a:rPr>
                <a:t>e.g.</a:t>
              </a:r>
            </a:p>
            <a:p>
              <a:pPr defTabSz="914099" fontAlgn="base">
                <a:spcBef>
                  <a:spcPct val="0"/>
                </a:spcBef>
                <a:spcAft>
                  <a:spcPct val="0"/>
                </a:spcAft>
              </a:pPr>
              <a:r>
                <a:rPr lang="en-US" dirty="0" smtClean="0">
                  <a:solidFill>
                    <a:srgbClr val="FF0000"/>
                  </a:solidFill>
                  <a:ea typeface="Segoe UI" pitchFamily="34" charset="0"/>
                  <a:cs typeface="Segoe UI" pitchFamily="34" charset="0"/>
                </a:rPr>
                <a:t>din = 8, </a:t>
              </a:r>
              <a:r>
                <a:rPr lang="en-US" dirty="0" err="1" smtClean="0">
                  <a:solidFill>
                    <a:srgbClr val="FF0000"/>
                  </a:solidFill>
                  <a:ea typeface="Segoe UI" pitchFamily="34" charset="0"/>
                  <a:cs typeface="Segoe UI" pitchFamily="34" charset="0"/>
                </a:rPr>
                <a:t>dout</a:t>
              </a:r>
              <a:r>
                <a:rPr lang="en-US" dirty="0" smtClean="0">
                  <a:solidFill>
                    <a:srgbClr val="FF0000"/>
                  </a:solidFill>
                  <a:ea typeface="Segoe UI" pitchFamily="34" charset="0"/>
                  <a:cs typeface="Segoe UI" pitchFamily="34" charset="0"/>
                </a:rPr>
                <a:t> =2</a:t>
              </a:r>
              <a:endParaRPr lang="en-GB" dirty="0" err="1" smtClean="0">
                <a:solidFill>
                  <a:srgbClr val="FF0000"/>
                </a:solidFill>
                <a:ea typeface="Segoe UI" pitchFamily="34" charset="0"/>
                <a:cs typeface="Segoe UI" pitchFamily="34" charset="0"/>
              </a:endParaRPr>
            </a:p>
          </p:txBody>
        </p:sp>
      </p:grpSp>
      <p:grpSp>
        <p:nvGrpSpPr>
          <p:cNvPr id="13" name="Group 12"/>
          <p:cNvGrpSpPr/>
          <p:nvPr/>
        </p:nvGrpSpPr>
        <p:grpSpPr>
          <a:xfrm>
            <a:off x="869181" y="3104941"/>
            <a:ext cx="2703007" cy="1695941"/>
            <a:chOff x="869181" y="3104941"/>
            <a:chExt cx="2703007" cy="1695941"/>
          </a:xfrm>
        </p:grpSpPr>
        <p:sp>
          <p:nvSpPr>
            <p:cNvPr id="10" name="Rectangle 9"/>
            <p:cNvSpPr/>
            <p:nvPr/>
          </p:nvSpPr>
          <p:spPr bwMode="auto">
            <a:xfrm>
              <a:off x="1155560" y="3104941"/>
              <a:ext cx="2130251" cy="522514"/>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ST (C ())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err="1" smtClean="0">
                  <a:gradFill>
                    <a:gsLst>
                      <a:gs pos="0">
                        <a:srgbClr val="FFFFFF"/>
                      </a:gs>
                      <a:gs pos="100000">
                        <a:srgbClr val="FFFFFF"/>
                      </a:gs>
                    </a:gsLst>
                    <a:lin ang="5400000" scaled="0"/>
                  </a:gradFill>
                  <a:ea typeface="Segoe UI" pitchFamily="34" charset="0"/>
                  <a:cs typeface="Segoe UI" pitchFamily="34" charset="0"/>
                </a:rPr>
                <a:t>int</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Rectangle 10"/>
            <p:cNvSpPr/>
            <p:nvPr/>
          </p:nvSpPr>
          <p:spPr bwMode="auto">
            <a:xfrm>
              <a:off x="869181" y="4278368"/>
              <a:ext cx="2703007" cy="522514"/>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ST (C ())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[8]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[2]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Down Arrow 11"/>
            <p:cNvSpPr/>
            <p:nvPr/>
          </p:nvSpPr>
          <p:spPr bwMode="auto">
            <a:xfrm>
              <a:off x="2220684" y="3627455"/>
              <a:ext cx="130630" cy="650913"/>
            </a:xfrm>
            <a:prstGeom prst="down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20273898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443198"/>
          </a:xfrm>
        </p:spPr>
        <p:txBody>
          <a:bodyPr/>
          <a:lstStyle/>
          <a:p>
            <a:r>
              <a:rPr lang="en-US" sz="3200" dirty="0" err="1" smtClean="0"/>
              <a:t>Impl</a:t>
            </a:r>
            <a:r>
              <a:rPr lang="en-US" sz="3200" dirty="0" smtClean="0"/>
              <a:t>. keeps feasible </a:t>
            </a:r>
            <a:r>
              <a:rPr lang="en-US" sz="3200" i="1" dirty="0" smtClean="0"/>
              <a:t>sets</a:t>
            </a:r>
            <a:r>
              <a:rPr lang="en-US" sz="3200" dirty="0" smtClean="0"/>
              <a:t> and not just singletons</a:t>
            </a:r>
            <a:endParaRPr lang="en-GB" sz="3200" dirty="0"/>
          </a:p>
        </p:txBody>
      </p:sp>
      <p:sp>
        <p:nvSpPr>
          <p:cNvPr id="4" name="Slide Number Placeholder 3"/>
          <p:cNvSpPr>
            <a:spLocks noGrp="1"/>
          </p:cNvSpPr>
          <p:nvPr>
            <p:ph type="sldNum" sz="quarter" idx="13"/>
          </p:nvPr>
        </p:nvSpPr>
        <p:spPr/>
        <p:txBody>
          <a:bodyPr/>
          <a:lstStyle/>
          <a:p>
            <a:fld id="{460E0C55-3319-4B31-9C74-CC15EF4AFB06}" type="slidenum">
              <a:rPr lang="en-GB" smtClean="0"/>
              <a:t>23</a:t>
            </a:fld>
            <a:endParaRPr lang="en-GB" dirty="0"/>
          </a:p>
        </p:txBody>
      </p:sp>
      <p:sp>
        <p:nvSpPr>
          <p:cNvPr id="5" name="Text Placeholder 4"/>
          <p:cNvSpPr>
            <a:spLocks noGrp="1"/>
          </p:cNvSpPr>
          <p:nvPr>
            <p:ph type="body" sz="quarter" idx="10"/>
          </p:nvPr>
        </p:nvSpPr>
        <p:spPr>
          <a:xfrm>
            <a:off x="580355" y="1421709"/>
            <a:ext cx="2152797" cy="954107"/>
          </a:xfrm>
        </p:spPr>
        <p:txBody>
          <a:bodyPr/>
          <a:lstStyle/>
          <a:p>
            <a:pPr marL="0" indent="0">
              <a:buNone/>
            </a:pPr>
            <a:r>
              <a:rPr lang="en-US" sz="2000" dirty="0" err="1">
                <a:latin typeface="Consolas" panose="020B0609020204030204" pitchFamily="49" charset="0"/>
                <a:cs typeface="Consolas" panose="020B0609020204030204" pitchFamily="49" charset="0"/>
              </a:rPr>
              <a:t>s</a:t>
            </a:r>
            <a:r>
              <a:rPr lang="en-US" sz="2000" dirty="0" err="1" smtClean="0">
                <a:latin typeface="Consolas" panose="020B0609020204030204" pitchFamily="49" charset="0"/>
                <a:cs typeface="Consolas" panose="020B0609020204030204" pitchFamily="49" charset="0"/>
              </a:rPr>
              <a:t>eq</a:t>
            </a:r>
            <a:r>
              <a:rPr lang="en-US" sz="2000" dirty="0" smtClean="0">
                <a:latin typeface="Consolas" panose="020B0609020204030204" pitchFamily="49" charset="0"/>
                <a:cs typeface="Consolas" panose="020B0609020204030204" pitchFamily="49" charset="0"/>
              </a:rPr>
              <a:t> { x &lt;- c1</a:t>
            </a:r>
          </a:p>
          <a:p>
            <a:pPr marL="0" indent="0">
              <a:buNone/>
            </a:pPr>
            <a:r>
              <a:rPr lang="en-US" sz="2000" dirty="0">
                <a:latin typeface="Consolas" panose="020B0609020204030204" pitchFamily="49" charset="0"/>
                <a:cs typeface="Consolas" panose="020B0609020204030204" pitchFamily="49" charset="0"/>
              </a:rPr>
              <a:t> </a:t>
            </a:r>
            <a:r>
              <a:rPr lang="en-US" sz="2000" dirty="0" smtClean="0">
                <a:latin typeface="Consolas" panose="020B0609020204030204" pitchFamily="49" charset="0"/>
                <a:cs typeface="Consolas" panose="020B0609020204030204" pitchFamily="49" charset="0"/>
              </a:rPr>
              <a:t>   ; c2  </a:t>
            </a:r>
          </a:p>
          <a:p>
            <a:pPr marL="0" indent="0">
              <a:buNone/>
            </a:pPr>
            <a:r>
              <a:rPr lang="en-US" sz="2000" dirty="0">
                <a:latin typeface="Consolas" panose="020B0609020204030204" pitchFamily="49" charset="0"/>
                <a:cs typeface="Consolas" panose="020B0609020204030204" pitchFamily="49" charset="0"/>
              </a:rPr>
              <a:t> </a:t>
            </a:r>
            <a:r>
              <a:rPr lang="en-US" sz="2000" dirty="0" smtClean="0">
                <a:latin typeface="Consolas" panose="020B0609020204030204" pitchFamily="49" charset="0"/>
                <a:cs typeface="Consolas" panose="020B0609020204030204" pitchFamily="49" charset="0"/>
              </a:rPr>
              <a:t>   }</a:t>
            </a:r>
            <a:endParaRPr lang="en-GB" sz="2000" dirty="0">
              <a:latin typeface="Consolas" panose="020B0609020204030204" pitchFamily="49" charset="0"/>
              <a:cs typeface="Consolas" panose="020B0609020204030204" pitchFamily="49" charset="0"/>
            </a:endParaRPr>
          </a:p>
        </p:txBody>
      </p:sp>
      <p:sp>
        <p:nvSpPr>
          <p:cNvPr id="15" name="Rectangular Callout 14"/>
          <p:cNvSpPr/>
          <p:nvPr/>
        </p:nvSpPr>
        <p:spPr bwMode="auto">
          <a:xfrm>
            <a:off x="4320792" y="1421709"/>
            <a:ext cx="3768132" cy="1231056"/>
          </a:xfrm>
          <a:prstGeom prst="wedgeRectCallout">
            <a:avLst>
              <a:gd name="adj1" fmla="val -103198"/>
              <a:gd name="adj2" fmla="val -40346"/>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c</a:t>
            </a:r>
            <a:r>
              <a:rPr lang="en-US" dirty="0" smtClean="0">
                <a:gradFill>
                  <a:gsLst>
                    <a:gs pos="0">
                      <a:srgbClr val="FFFFFF"/>
                    </a:gs>
                    <a:gs pos="100000">
                      <a:srgbClr val="FFFFFF"/>
                    </a:gs>
                  </a:gsLst>
                  <a:lin ang="5400000" scaled="0"/>
                </a:gradFill>
                <a:ea typeface="Segoe UI" pitchFamily="34" charset="0"/>
                <a:cs typeface="Segoe UI" pitchFamily="34" charset="0"/>
              </a:rPr>
              <a:t>1_v1 :: ST (C v)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[80]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[2]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c</a:t>
            </a:r>
            <a:r>
              <a:rPr lang="en-US" dirty="0">
                <a:gradFill>
                  <a:gsLst>
                    <a:gs pos="0">
                      <a:srgbClr val="FFFFFF"/>
                    </a:gs>
                    <a:gs pos="100000">
                      <a:srgbClr val="FFFFFF"/>
                    </a:gs>
                  </a:gsLst>
                  <a:lin ang="5400000" scaled="0"/>
                </a:gradFill>
                <a:ea typeface="Segoe UI" pitchFamily="34" charset="0"/>
                <a:cs typeface="Segoe UI" pitchFamily="34" charset="0"/>
              </a:rPr>
              <a:t>1</a:t>
            </a:r>
            <a:r>
              <a:rPr lang="en-US" dirty="0" smtClean="0">
                <a:gradFill>
                  <a:gsLst>
                    <a:gs pos="0">
                      <a:srgbClr val="FFFFFF"/>
                    </a:gs>
                    <a:gs pos="100000">
                      <a:srgbClr val="FFFFFF"/>
                    </a:gs>
                  </a:gsLst>
                  <a:lin ang="5400000" scaled="0"/>
                </a:gradFill>
                <a:ea typeface="Segoe UI" pitchFamily="34" charset="0"/>
                <a:cs typeface="Segoe UI" pitchFamily="34" charset="0"/>
              </a:rPr>
              <a:t>_v2 :: ST (C v)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[16]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[2]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6" name="Rectangular Callout 15"/>
          <p:cNvSpPr/>
          <p:nvPr/>
        </p:nvSpPr>
        <p:spPr bwMode="auto">
          <a:xfrm>
            <a:off x="5045947" y="3173438"/>
            <a:ext cx="3042977" cy="1231056"/>
          </a:xfrm>
          <a:prstGeom prst="wedgeRectCallout">
            <a:avLst>
              <a:gd name="adj1" fmla="val -156998"/>
              <a:gd name="adj2" fmla="val -148090"/>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c2_v1 ::ST (C v)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[24]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[2]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c2_v2 :: ST (C v)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[16]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[2]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9" name="TextBox 18"/>
          <p:cNvSpPr txBox="1"/>
          <p:nvPr/>
        </p:nvSpPr>
        <p:spPr>
          <a:xfrm>
            <a:off x="580355" y="3173438"/>
            <a:ext cx="4383531" cy="1723549"/>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Well-typed choice:</a:t>
            </a:r>
            <a:endParaRPr lang="en-US" sz="2800" dirty="0">
              <a:gradFill>
                <a:gsLst>
                  <a:gs pos="2917">
                    <a:schemeClr val="tx1"/>
                  </a:gs>
                  <a:gs pos="30000">
                    <a:schemeClr val="tx1"/>
                  </a:gs>
                </a:gsLst>
                <a:lin ang="5400000" scaled="0"/>
              </a:gradFill>
            </a:endParaRPr>
          </a:p>
          <a:p>
            <a:pPr algn="ctr"/>
            <a:r>
              <a:rPr lang="en-US" sz="2800" dirty="0" smtClean="0">
                <a:gradFill>
                  <a:gsLst>
                    <a:gs pos="2917">
                      <a:schemeClr val="tx1"/>
                    </a:gs>
                    <a:gs pos="30000">
                      <a:schemeClr val="tx1"/>
                    </a:gs>
                  </a:gsLst>
                  <a:lin ang="5400000" scaled="0"/>
                </a:gradFill>
              </a:rPr>
              <a:t>c1_v1 and c2_v2</a:t>
            </a:r>
          </a:p>
          <a:p>
            <a:r>
              <a:rPr lang="en-US" sz="2800" dirty="0" smtClean="0">
                <a:gradFill>
                  <a:gsLst>
                    <a:gs pos="2917">
                      <a:schemeClr val="tx1"/>
                    </a:gs>
                    <a:gs pos="30000">
                      <a:schemeClr val="tx1"/>
                    </a:gs>
                  </a:gsLst>
                  <a:lin ang="5400000" scaled="0"/>
                </a:gradFill>
              </a:rPr>
              <a:t>Hence: we must keep sets </a:t>
            </a:r>
          </a:p>
          <a:p>
            <a:endParaRPr lang="en-GB" sz="2800" dirty="0" err="1" smtClean="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05645827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US" dirty="0" smtClean="0"/>
              <a:t>Transformer </a:t>
            </a:r>
            <a:r>
              <a:rPr lang="en-US" dirty="0" err="1" smtClean="0"/>
              <a:t>vectorizations</a:t>
            </a:r>
            <a:endParaRPr lang="en-GB" dirty="0"/>
          </a:p>
        </p:txBody>
      </p:sp>
      <p:sp>
        <p:nvSpPr>
          <p:cNvPr id="3" name="Text Placeholder 2"/>
          <p:cNvSpPr>
            <a:spLocks noGrp="1"/>
          </p:cNvSpPr>
          <p:nvPr>
            <p:ph type="body" sz="quarter" idx="10"/>
          </p:nvPr>
        </p:nvSpPr>
        <p:spPr>
          <a:xfrm>
            <a:off x="461449" y="1588266"/>
            <a:ext cx="8363938" cy="1144929"/>
          </a:xfrm>
        </p:spPr>
        <p:txBody>
          <a:bodyPr/>
          <a:lstStyle/>
          <a:p>
            <a:pPr marL="0" indent="0">
              <a:buNone/>
            </a:pPr>
            <a:r>
              <a:rPr lang="en-US" sz="2400" dirty="0" smtClean="0">
                <a:cs typeface="Consolas" panose="020B0609020204030204" pitchFamily="49" charset="0"/>
              </a:rPr>
              <a:t>Without loss of generality, every ZIRIA transformer can be treated as:</a:t>
            </a:r>
          </a:p>
          <a:p>
            <a:pPr marL="0" indent="0" algn="ctr">
              <a:buNone/>
            </a:pPr>
            <a:r>
              <a:rPr lang="en-US" sz="2400" dirty="0">
                <a:latin typeface="Consolas" panose="020B0609020204030204" pitchFamily="49" charset="0"/>
                <a:cs typeface="Consolas" panose="020B0609020204030204" pitchFamily="49" charset="0"/>
              </a:rPr>
              <a:t>r</a:t>
            </a:r>
            <a:r>
              <a:rPr lang="en-US" sz="2400" dirty="0" smtClean="0">
                <a:latin typeface="Consolas" panose="020B0609020204030204" pitchFamily="49" charset="0"/>
                <a:cs typeface="Consolas" panose="020B0609020204030204" pitchFamily="49" charset="0"/>
              </a:rPr>
              <a:t>epeat c</a:t>
            </a:r>
          </a:p>
          <a:p>
            <a:pPr marL="0" indent="0">
              <a:buNone/>
            </a:pPr>
            <a:r>
              <a:rPr lang="en-US" sz="2400" dirty="0" smtClean="0">
                <a:cs typeface="Consolas" panose="020B0609020204030204" pitchFamily="49" charset="0"/>
              </a:rPr>
              <a:t>where c is a computer</a:t>
            </a:r>
            <a:endParaRPr lang="en-GB" sz="2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460E0C55-3319-4B31-9C74-CC15EF4AFB06}" type="slidenum">
              <a:rPr lang="en-GB" smtClean="0"/>
              <a:t>24</a:t>
            </a:fld>
            <a:endParaRPr lang="en-GB" dirty="0"/>
          </a:p>
        </p:txBody>
      </p:sp>
      <p:sp>
        <p:nvSpPr>
          <p:cNvPr id="5" name="Text Placeholder 2"/>
          <p:cNvSpPr txBox="1">
            <a:spLocks/>
          </p:cNvSpPr>
          <p:nvPr/>
        </p:nvSpPr>
        <p:spPr>
          <a:xfrm>
            <a:off x="461449" y="3606174"/>
            <a:ext cx="8220327" cy="415498"/>
          </a:xfrm>
          <a:prstGeom prst="rect">
            <a:avLst/>
          </a:prstGeom>
        </p:spPr>
        <p:txBody>
          <a:bodyPr vert="horz" wrap="square" lIns="0" tIns="0" rIns="0" bIns="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Font typeface="Wingdings" pitchFamily="2" charset="2"/>
              <a:buNone/>
            </a:pPr>
            <a:r>
              <a:rPr lang="en-US" dirty="0"/>
              <a:t>H</a:t>
            </a:r>
            <a:r>
              <a:rPr lang="en-US" dirty="0" smtClean="0"/>
              <a:t>ow to </a:t>
            </a:r>
            <a:r>
              <a:rPr lang="en-US" dirty="0" err="1" smtClean="0"/>
              <a:t>vectorize</a:t>
            </a:r>
            <a:r>
              <a:rPr lang="en-US" dirty="0"/>
              <a:t> </a:t>
            </a:r>
            <a:r>
              <a:rPr lang="en-US" dirty="0" smtClean="0"/>
              <a:t>(</a:t>
            </a:r>
            <a:r>
              <a:rPr lang="en-US" dirty="0" smtClean="0">
                <a:latin typeface="Consolas" panose="020B0609020204030204" pitchFamily="49" charset="0"/>
                <a:cs typeface="Consolas" panose="020B0609020204030204" pitchFamily="49" charset="0"/>
              </a:rPr>
              <a:t>repeat c</a:t>
            </a:r>
            <a:r>
              <a:rPr lang="en-US" dirty="0" smtClean="0"/>
              <a:t>)? </a:t>
            </a:r>
            <a:endParaRPr lang="en-GB" dirty="0"/>
          </a:p>
        </p:txBody>
      </p:sp>
    </p:spTree>
    <p:extLst>
      <p:ext uri="{BB962C8B-B14F-4D97-AF65-F5344CB8AC3E}">
        <p14:creationId xmlns:p14="http://schemas.microsoft.com/office/powerpoint/2010/main" val="249672738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US" dirty="0" smtClean="0"/>
              <a:t>Transformer </a:t>
            </a:r>
            <a:r>
              <a:rPr lang="en-US" dirty="0" err="1" smtClean="0"/>
              <a:t>vectorizations</a:t>
            </a:r>
            <a:r>
              <a:rPr lang="en-US" dirty="0" smtClean="0"/>
              <a:t> in isolation</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25</a:t>
            </a:fld>
            <a:endParaRPr lang="en-GB" dirty="0"/>
          </a:p>
        </p:txBody>
      </p:sp>
      <p:sp>
        <p:nvSpPr>
          <p:cNvPr id="5" name="Text Placeholder 2"/>
          <p:cNvSpPr txBox="1">
            <a:spLocks/>
          </p:cNvSpPr>
          <p:nvPr/>
        </p:nvSpPr>
        <p:spPr>
          <a:xfrm>
            <a:off x="461241" y="1085849"/>
            <a:ext cx="8220327" cy="415498"/>
          </a:xfrm>
          <a:prstGeom prst="rect">
            <a:avLst/>
          </a:prstGeom>
          <a:ln>
            <a:solidFill>
              <a:srgbClr val="FF0000"/>
            </a:solidFill>
          </a:ln>
        </p:spPr>
        <p:txBody>
          <a:bodyPr vert="horz" wrap="square" lIns="0" tIns="0" rIns="0" bIns="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Wingdings" pitchFamily="2" charset="2"/>
              <a:buNone/>
            </a:pPr>
            <a:r>
              <a:rPr lang="en-US" dirty="0"/>
              <a:t>H</a:t>
            </a:r>
            <a:r>
              <a:rPr lang="en-US" dirty="0" smtClean="0"/>
              <a:t>ow to </a:t>
            </a:r>
            <a:r>
              <a:rPr lang="en-US" dirty="0" err="1" smtClean="0"/>
              <a:t>vectorize</a:t>
            </a:r>
            <a:r>
              <a:rPr lang="en-US" dirty="0" smtClean="0"/>
              <a:t> (</a:t>
            </a:r>
            <a:r>
              <a:rPr lang="en-US" dirty="0" smtClean="0">
                <a:latin typeface="Consolas" panose="020B0609020204030204" pitchFamily="49" charset="0"/>
                <a:cs typeface="Consolas" panose="020B0609020204030204" pitchFamily="49" charset="0"/>
              </a:rPr>
              <a:t>repeat c</a:t>
            </a:r>
            <a:r>
              <a:rPr lang="en-US" dirty="0" smtClean="0"/>
              <a:t>)? </a:t>
            </a:r>
            <a:endParaRPr lang="en-GB" dirty="0"/>
          </a:p>
        </p:txBody>
      </p:sp>
      <p:sp>
        <p:nvSpPr>
          <p:cNvPr id="6" name="Text Placeholder 5"/>
          <p:cNvSpPr>
            <a:spLocks noGrp="1"/>
          </p:cNvSpPr>
          <p:nvPr>
            <p:ph type="body" sz="quarter" idx="10"/>
          </p:nvPr>
        </p:nvSpPr>
        <p:spPr>
          <a:xfrm>
            <a:off x="317630" y="1837133"/>
            <a:ext cx="8363938" cy="954107"/>
          </a:xfrm>
        </p:spPr>
        <p:txBody>
          <a:bodyPr/>
          <a:lstStyle/>
          <a:p>
            <a:r>
              <a:rPr lang="en-US" sz="2000" dirty="0" smtClean="0"/>
              <a:t>Let c have cardinality info (</a:t>
            </a:r>
            <a:r>
              <a:rPr lang="en-US" sz="2000" dirty="0" err="1" smtClean="0"/>
              <a:t>ain</a:t>
            </a:r>
            <a:r>
              <a:rPr lang="en-US" sz="2000" dirty="0" smtClean="0"/>
              <a:t>, </a:t>
            </a:r>
            <a:r>
              <a:rPr lang="en-US" sz="2000" dirty="0" err="1" smtClean="0"/>
              <a:t>aout</a:t>
            </a:r>
            <a:r>
              <a:rPr lang="en-US" sz="2000" dirty="0" smtClean="0"/>
              <a:t>)</a:t>
            </a:r>
          </a:p>
          <a:p>
            <a:r>
              <a:rPr lang="en-US" sz="2000" dirty="0" smtClean="0"/>
              <a:t>Can </a:t>
            </a:r>
            <a:r>
              <a:rPr lang="en-US" sz="2000" dirty="0" err="1" smtClean="0"/>
              <a:t>vectorize</a:t>
            </a:r>
            <a:r>
              <a:rPr lang="en-US" sz="2000" dirty="0" smtClean="0"/>
              <a:t> to divisors of </a:t>
            </a:r>
            <a:r>
              <a:rPr lang="en-US" sz="2000" dirty="0" err="1" smtClean="0"/>
              <a:t>ain</a:t>
            </a:r>
            <a:r>
              <a:rPr lang="en-US" sz="2000" dirty="0" smtClean="0"/>
              <a:t> (</a:t>
            </a:r>
            <a:r>
              <a:rPr lang="en-US" sz="2000" dirty="0" err="1" smtClean="0"/>
              <a:t>aout</a:t>
            </a:r>
            <a:r>
              <a:rPr lang="en-US" sz="2000" dirty="0" smtClean="0"/>
              <a:t>) [</a:t>
            </a:r>
            <a:r>
              <a:rPr lang="en-US" sz="2000" b="1" dirty="0" smtClean="0">
                <a:solidFill>
                  <a:srgbClr val="FF0000"/>
                </a:solidFill>
              </a:rPr>
              <a:t>as before</a:t>
            </a:r>
            <a:r>
              <a:rPr lang="en-US" sz="2000" dirty="0" smtClean="0"/>
              <a:t>]</a:t>
            </a:r>
          </a:p>
          <a:p>
            <a:r>
              <a:rPr lang="en-US" sz="2000" dirty="0" smtClean="0"/>
              <a:t>Can also </a:t>
            </a:r>
            <a:r>
              <a:rPr lang="en-US" sz="2000" dirty="0" err="1" smtClean="0"/>
              <a:t>vectorize</a:t>
            </a:r>
            <a:r>
              <a:rPr lang="en-US" sz="2000" dirty="0" smtClean="0"/>
              <a:t> </a:t>
            </a:r>
            <a:r>
              <a:rPr lang="en-US" sz="2000" smtClean="0"/>
              <a:t>to multiples </a:t>
            </a:r>
            <a:r>
              <a:rPr lang="en-US" sz="2000" dirty="0" smtClean="0"/>
              <a:t>of </a:t>
            </a:r>
            <a:r>
              <a:rPr lang="en-US" sz="2000" dirty="0" err="1" smtClean="0"/>
              <a:t>ain</a:t>
            </a:r>
            <a:r>
              <a:rPr lang="en-US" sz="2000" dirty="0" smtClean="0"/>
              <a:t> (</a:t>
            </a:r>
            <a:r>
              <a:rPr lang="en-US" sz="2000" dirty="0" err="1" smtClean="0"/>
              <a:t>aout</a:t>
            </a:r>
            <a:r>
              <a:rPr lang="en-US" sz="2000" dirty="0" smtClean="0"/>
              <a:t>)</a:t>
            </a:r>
          </a:p>
        </p:txBody>
      </p:sp>
      <p:grpSp>
        <p:nvGrpSpPr>
          <p:cNvPr id="13" name="Group 12"/>
          <p:cNvGrpSpPr/>
          <p:nvPr/>
        </p:nvGrpSpPr>
        <p:grpSpPr>
          <a:xfrm>
            <a:off x="389437" y="2914499"/>
            <a:ext cx="8171759" cy="1938992"/>
            <a:chOff x="389437" y="2914499"/>
            <a:chExt cx="8171759" cy="1938992"/>
          </a:xfrm>
        </p:grpSpPr>
        <p:sp>
          <p:nvSpPr>
            <p:cNvPr id="7" name="TextBox 6"/>
            <p:cNvSpPr txBox="1"/>
            <p:nvPr/>
          </p:nvSpPr>
          <p:spPr>
            <a:xfrm>
              <a:off x="389437" y="3059307"/>
              <a:ext cx="2122652" cy="1477328"/>
            </a:xfrm>
            <a:prstGeom prst="rect">
              <a:avLst/>
            </a:prstGeom>
            <a:noFill/>
            <a:ln w="12700">
              <a:solidFill>
                <a:schemeClr val="tx1"/>
              </a:solidFill>
            </a:ln>
          </p:spPr>
          <p:txBody>
            <a:bodyPr wrap="square" lIns="0" tIns="0" rIns="0" bIns="0" rtlCol="0">
              <a:spAutoFit/>
            </a:bodyPr>
            <a:lstStyle/>
            <a:p>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repeat { x &lt;- take</a:t>
              </a:r>
            </a:p>
            <a:p>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emit f(x)</a:t>
              </a:r>
            </a:p>
            <a:p>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p>
            <a:p>
              <a:endPar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a:p>
              <a:endPar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a:p>
              <a:endPar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
          <p:nvSpPr>
            <p:cNvPr id="9" name="Right Arrow 8"/>
            <p:cNvSpPr/>
            <p:nvPr/>
          </p:nvSpPr>
          <p:spPr bwMode="auto">
            <a:xfrm>
              <a:off x="2587062" y="2993206"/>
              <a:ext cx="1276141" cy="713433"/>
            </a:xfrm>
            <a:prstGeom prs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 name="TextBox 9"/>
            <p:cNvSpPr txBox="1"/>
            <p:nvPr/>
          </p:nvSpPr>
          <p:spPr>
            <a:xfrm>
              <a:off x="3918080" y="2914499"/>
              <a:ext cx="4643116" cy="1938992"/>
            </a:xfrm>
            <a:prstGeom prst="rect">
              <a:avLst/>
            </a:prstGeom>
            <a:noFill/>
            <a:ln w="12700">
              <a:solidFill>
                <a:schemeClr val="tx1"/>
              </a:solidFill>
            </a:ln>
          </p:spPr>
          <p:txBody>
            <a:bodyPr wrap="square" lIns="0" tIns="0" rIns="0" bIns="0" rtlCol="0">
              <a:spAutoFit/>
            </a:bodyPr>
            <a:lstStyle/>
            <a:p>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repeat { </a:t>
              </a:r>
            </a:p>
            <a:p>
              <a:r>
                <a:rPr lang="en-US"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vect_xa</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a:t>
              </a:r>
              <a:r>
                <a:rPr lang="en-US"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arr</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[8] </a:t>
              </a:r>
              <a:r>
                <a:rPr lang="en-US"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int</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&lt;- take;</a:t>
              </a:r>
            </a:p>
            <a:p>
              <a:r>
                <a:rPr lang="en-US"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times </a:t>
              </a:r>
              <a:r>
                <a:rPr lang="en-US"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i</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2 { </a:t>
              </a:r>
            </a:p>
            <a:p>
              <a:r>
                <a:rPr lang="en-US"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times </a:t>
              </a:r>
              <a:r>
                <a:rPr lang="en-US"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j</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4 {</a:t>
              </a:r>
            </a:p>
            <a:p>
              <a:r>
                <a:rPr lang="en-US"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do { </a:t>
              </a:r>
              <a:r>
                <a:rPr lang="en-US"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vect_ya</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[j] := f(</a:t>
              </a:r>
              <a:r>
                <a:rPr lang="en-US"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vect_xa</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US"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i</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*4 + j]) }</a:t>
              </a:r>
            </a:p>
            <a:p>
              <a:r>
                <a:rPr lang="en-US"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p>
            <a:p>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emit </a:t>
              </a:r>
              <a:r>
                <a:rPr lang="en-US"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vect_ya</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p>
            <a:p>
              <a:r>
                <a:rPr lang="en-US"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p>
            <a:p>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endParaRPr lang="en-GB"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
          <p:nvSpPr>
            <p:cNvPr id="11" name="Rectangle 10"/>
            <p:cNvSpPr/>
            <p:nvPr/>
          </p:nvSpPr>
          <p:spPr bwMode="auto">
            <a:xfrm>
              <a:off x="663192" y="3888718"/>
              <a:ext cx="1627833" cy="51246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ST T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err="1" smtClean="0">
                  <a:gradFill>
                    <a:gsLst>
                      <a:gs pos="0">
                        <a:srgbClr val="FFFFFF"/>
                      </a:gs>
                      <a:gs pos="100000">
                        <a:srgbClr val="FFFFFF"/>
                      </a:gs>
                    </a:gsLst>
                    <a:lin ang="5400000" scaled="0"/>
                  </a:gradFill>
                  <a:ea typeface="Segoe UI" pitchFamily="34" charset="0"/>
                  <a:cs typeface="Segoe UI" pitchFamily="34" charset="0"/>
                </a:rPr>
                <a:t>int</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a:off x="6060831" y="4204392"/>
              <a:ext cx="2409929" cy="51246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ST T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[8]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err="1" smtClean="0">
                  <a:gradFill>
                    <a:gsLst>
                      <a:gs pos="0">
                        <a:srgbClr val="FFFFFF"/>
                      </a:gs>
                      <a:gs pos="100000">
                        <a:srgbClr val="FFFFFF"/>
                      </a:gs>
                    </a:gsLst>
                    <a:lin ang="5400000" scaled="0"/>
                  </a:gradFill>
                  <a:ea typeface="Segoe UI" pitchFamily="34" charset="0"/>
                  <a:cs typeface="Segoe UI" pitchFamily="34" charset="0"/>
                </a:rPr>
                <a:t>arr</a:t>
              </a:r>
              <a:r>
                <a:rPr lang="en-US" dirty="0" smtClean="0">
                  <a:gradFill>
                    <a:gsLst>
                      <a:gs pos="0">
                        <a:srgbClr val="FFFFFF"/>
                      </a:gs>
                      <a:gs pos="100000">
                        <a:srgbClr val="FFFFFF"/>
                      </a:gs>
                    </a:gsLst>
                    <a:lin ang="5400000" scaled="0"/>
                  </a:gradFill>
                  <a:ea typeface="Segoe UI" pitchFamily="34" charset="0"/>
                  <a:cs typeface="Segoe UI" pitchFamily="34" charset="0"/>
                </a:rPr>
                <a:t>[4] </a:t>
              </a:r>
              <a:r>
                <a:rPr lang="en-US" dirty="0" err="1" smtClean="0">
                  <a:gradFill>
                    <a:gsLst>
                      <a:gs pos="0">
                        <a:srgbClr val="FFFFFF"/>
                      </a:gs>
                      <a:gs pos="100000">
                        <a:srgbClr val="FFFFFF"/>
                      </a:gs>
                    </a:gsLst>
                    <a:lin ang="5400000" scaled="0"/>
                  </a:gradFill>
                  <a:ea typeface="Segoe UI" pitchFamily="34" charset="0"/>
                  <a:cs typeface="Segoe UI" pitchFamily="34" charset="0"/>
                </a:rPr>
                <a:t>int</a:t>
              </a:r>
              <a:r>
                <a:rPr lang="en-US" dirty="0" smtClean="0">
                  <a:gradFill>
                    <a:gsLst>
                      <a:gs pos="0">
                        <a:srgbClr val="FFFFFF"/>
                      </a:gs>
                      <a:gs pos="100000">
                        <a:srgbClr val="FFFFFF"/>
                      </a:gs>
                    </a:gsLst>
                    <a:lin ang="5400000" scaled="0"/>
                  </a:gradFill>
                  <a:ea typeface="Segoe UI" pitchFamily="34" charset="0"/>
                  <a:cs typeface="Segoe UI" pitchFamily="34" charset="0"/>
                </a:rPr>
                <a:t>)</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14" name="Cloud Callout 13"/>
          <p:cNvSpPr/>
          <p:nvPr/>
        </p:nvSpPr>
        <p:spPr bwMode="auto">
          <a:xfrm>
            <a:off x="5869912" y="1406769"/>
            <a:ext cx="2600848" cy="1384471"/>
          </a:xfrm>
          <a:prstGeom prst="cloudCallout">
            <a:avLst>
              <a:gd name="adj1" fmla="val -71329"/>
              <a:gd name="adj2" fmla="val 39787"/>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Why? It’s a TRANSFORMER</a:t>
            </a:r>
            <a:r>
              <a:rPr lang="en-GB" dirty="0" smtClean="0">
                <a:gradFill>
                  <a:gsLst>
                    <a:gs pos="0">
                      <a:srgbClr val="FFFFFF"/>
                    </a:gs>
                    <a:gs pos="100000">
                      <a:srgbClr val="FFFFFF"/>
                    </a:gs>
                  </a:gsLst>
                  <a:lin ang="5400000" scaled="0"/>
                </a:gradFill>
                <a:ea typeface="Segoe UI" pitchFamily="34" charset="0"/>
                <a:cs typeface="Segoe UI" pitchFamily="34" charset="0"/>
              </a:rPr>
              <a:t>, </a:t>
            </a:r>
          </a:p>
          <a:p>
            <a:pPr algn="ctr" defTabSz="914099" fontAlgn="base">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i</a:t>
            </a:r>
            <a:r>
              <a:rPr lang="en-US" dirty="0" smtClean="0">
                <a:gradFill>
                  <a:gsLst>
                    <a:gs pos="0">
                      <a:srgbClr val="FFFFFF"/>
                    </a:gs>
                    <a:gs pos="100000">
                      <a:srgbClr val="FFFFFF"/>
                    </a:gs>
                  </a:gsLst>
                  <a:lin ang="5400000" scaled="0"/>
                </a:gradFill>
                <a:ea typeface="Segoe UI" pitchFamily="34" charset="0"/>
                <a:cs typeface="Segoe UI" pitchFamily="34" charset="0"/>
              </a:rPr>
              <a:t>t’s supposed to always have data to process</a:t>
            </a:r>
          </a:p>
        </p:txBody>
      </p:sp>
    </p:spTree>
    <p:extLst>
      <p:ext uri="{BB962C8B-B14F-4D97-AF65-F5344CB8AC3E}">
        <p14:creationId xmlns:p14="http://schemas.microsoft.com/office/powerpoint/2010/main" val="36162189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Transformers-before-computers</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26</a:t>
            </a:fld>
            <a:endParaRPr lang="en-GB" dirty="0"/>
          </a:p>
        </p:txBody>
      </p:sp>
      <p:sp>
        <p:nvSpPr>
          <p:cNvPr id="5" name="Cloud Callout 4"/>
          <p:cNvSpPr/>
          <p:nvPr/>
        </p:nvSpPr>
        <p:spPr bwMode="auto">
          <a:xfrm>
            <a:off x="3377921" y="1105075"/>
            <a:ext cx="2600848" cy="1384471"/>
          </a:xfrm>
          <a:prstGeom prst="cloudCallout">
            <a:avLst>
              <a:gd name="adj1" fmla="val -37330"/>
              <a:gd name="adj2" fmla="val 15836"/>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``It’s a TRANSFORMER</a:t>
            </a:r>
            <a:r>
              <a:rPr lang="en-GB" dirty="0" smtClean="0">
                <a:gradFill>
                  <a:gsLst>
                    <a:gs pos="0">
                      <a:srgbClr val="FFFFFF"/>
                    </a:gs>
                    <a:gs pos="100000">
                      <a:srgbClr val="FFFFFF"/>
                    </a:gs>
                  </a:gsLst>
                  <a:lin ang="5400000" scaled="0"/>
                </a:gradFill>
                <a:ea typeface="Segoe UI" pitchFamily="34" charset="0"/>
                <a:cs typeface="Segoe UI" pitchFamily="34" charset="0"/>
              </a:rPr>
              <a:t>, </a:t>
            </a:r>
          </a:p>
          <a:p>
            <a:pPr algn="ctr" defTabSz="914099" fontAlgn="base">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i</a:t>
            </a:r>
            <a:r>
              <a:rPr lang="en-US" dirty="0" smtClean="0">
                <a:gradFill>
                  <a:gsLst>
                    <a:gs pos="0">
                      <a:srgbClr val="FFFFFF"/>
                    </a:gs>
                    <a:gs pos="100000">
                      <a:srgbClr val="FFFFFF"/>
                    </a:gs>
                  </a:gsLst>
                  <a:lin ang="5400000" scaled="0"/>
                </a:gradFill>
                <a:ea typeface="Segoe UI" pitchFamily="34" charset="0"/>
                <a:cs typeface="Segoe UI" pitchFamily="34" charset="0"/>
              </a:rPr>
              <a:t>t’s supposed to always have data to process’’   </a:t>
            </a:r>
          </a:p>
        </p:txBody>
      </p:sp>
      <p:sp>
        <p:nvSpPr>
          <p:cNvPr id="8" name="Explosion 2 7"/>
          <p:cNvSpPr/>
          <p:nvPr/>
        </p:nvSpPr>
        <p:spPr bwMode="auto">
          <a:xfrm>
            <a:off x="165829" y="901036"/>
            <a:ext cx="5133870" cy="2356493"/>
          </a:xfrm>
          <a:prstGeom prst="irregularSeal2">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2000" b="1" dirty="0" smtClean="0">
                <a:solidFill>
                  <a:srgbClr val="FF0000"/>
                </a:solidFill>
                <a:ea typeface="Segoe UI" pitchFamily="34" charset="0"/>
                <a:cs typeface="Segoe UI" pitchFamily="34" charset="0"/>
              </a:rPr>
              <a:t>LET ME QUESTION THIS ASSUMPTION</a:t>
            </a:r>
            <a:endParaRPr lang="en-GB" sz="2000" b="1" dirty="0" err="1" smtClean="0">
              <a:solidFill>
                <a:srgbClr val="FF0000"/>
              </a:solidFill>
              <a:ea typeface="Segoe UI" pitchFamily="34" charset="0"/>
              <a:cs typeface="Segoe UI" pitchFamily="34" charset="0"/>
            </a:endParaRPr>
          </a:p>
        </p:txBody>
      </p:sp>
      <p:sp>
        <p:nvSpPr>
          <p:cNvPr id="10" name="TextBox 9"/>
          <p:cNvSpPr txBox="1"/>
          <p:nvPr/>
        </p:nvSpPr>
        <p:spPr>
          <a:xfrm>
            <a:off x="389436" y="4336869"/>
            <a:ext cx="8363937" cy="430887"/>
          </a:xfrm>
          <a:prstGeom prst="rect">
            <a:avLst/>
          </a:prstGeom>
          <a:noFill/>
        </p:spPr>
        <p:txBody>
          <a:bodyPr wrap="square" lIns="0" tIns="0" rIns="0" bIns="0" rtlCol="0">
            <a:spAutoFit/>
          </a:bodyPr>
          <a:lstStyle/>
          <a:p>
            <a:pPr algn="ctr"/>
            <a:r>
              <a:rPr lang="en-US" sz="2800" dirty="0" smtClean="0">
                <a:gradFill>
                  <a:gsLst>
                    <a:gs pos="2917">
                      <a:schemeClr val="tx1"/>
                    </a:gs>
                    <a:gs pos="30000">
                      <a:schemeClr val="tx1"/>
                    </a:gs>
                  </a:gsLst>
                  <a:lin ang="5400000" scaled="0"/>
                </a:gradFill>
              </a:rPr>
              <a:t>QUIZ: Is </a:t>
            </a:r>
            <a:r>
              <a:rPr lang="en-US" sz="2800" dirty="0" err="1" smtClean="0">
                <a:gradFill>
                  <a:gsLst>
                    <a:gs pos="2917">
                      <a:schemeClr val="tx1"/>
                    </a:gs>
                    <a:gs pos="30000">
                      <a:schemeClr val="tx1"/>
                    </a:gs>
                  </a:gsLst>
                  <a:lin ang="5400000" scaled="0"/>
                </a:gradFill>
              </a:rPr>
              <a:t>vect</a:t>
            </a:r>
            <a:r>
              <a:rPr lang="en-US" sz="2800" dirty="0" smtClean="0">
                <a:gradFill>
                  <a:gsLst>
                    <a:gs pos="2917">
                      <a:schemeClr val="tx1"/>
                    </a:gs>
                    <a:gs pos="30000">
                      <a:schemeClr val="tx1"/>
                    </a:gs>
                  </a:gsLst>
                  <a:lin ang="5400000" scaled="0"/>
                </a:gradFill>
              </a:rPr>
              <a:t>. ST T (</a:t>
            </a:r>
            <a:r>
              <a:rPr lang="en-US" sz="2800" dirty="0" err="1" smtClean="0">
                <a:gradFill>
                  <a:gsLst>
                    <a:gs pos="2917">
                      <a:schemeClr val="tx1"/>
                    </a:gs>
                    <a:gs pos="30000">
                      <a:schemeClr val="tx1"/>
                    </a:gs>
                  </a:gsLst>
                  <a:lin ang="5400000" scaled="0"/>
                </a:gradFill>
              </a:rPr>
              <a:t>arr</a:t>
            </a:r>
            <a:r>
              <a:rPr lang="en-US" sz="2800" dirty="0" smtClean="0">
                <a:gradFill>
                  <a:gsLst>
                    <a:gs pos="2917">
                      <a:schemeClr val="tx1"/>
                    </a:gs>
                    <a:gs pos="30000">
                      <a:schemeClr val="tx1"/>
                    </a:gs>
                  </a:gsLst>
                  <a:lin ang="5400000" scaled="0"/>
                </a:gradFill>
              </a:rPr>
              <a:t>[8] </a:t>
            </a:r>
            <a:r>
              <a:rPr lang="en-US" sz="2800" dirty="0" err="1" smtClean="0">
                <a:gradFill>
                  <a:gsLst>
                    <a:gs pos="2917">
                      <a:schemeClr val="tx1"/>
                    </a:gs>
                    <a:gs pos="30000">
                      <a:schemeClr val="tx1"/>
                    </a:gs>
                  </a:gsLst>
                  <a:lin ang="5400000" scaled="0"/>
                </a:gradFill>
              </a:rPr>
              <a:t>int</a:t>
            </a:r>
            <a:r>
              <a:rPr lang="en-US" sz="2800" dirty="0" smtClean="0">
                <a:gradFill>
                  <a:gsLst>
                    <a:gs pos="2917">
                      <a:schemeClr val="tx1"/>
                    </a:gs>
                    <a:gs pos="30000">
                      <a:schemeClr val="tx1"/>
                    </a:gs>
                  </a:gsLst>
                  <a:lin ang="5400000" scaled="0"/>
                </a:gradFill>
              </a:rPr>
              <a:t>) (</a:t>
            </a:r>
            <a:r>
              <a:rPr lang="en-US" sz="2800" dirty="0" err="1" smtClean="0">
                <a:gradFill>
                  <a:gsLst>
                    <a:gs pos="2917">
                      <a:schemeClr val="tx1"/>
                    </a:gs>
                    <a:gs pos="30000">
                      <a:schemeClr val="tx1"/>
                    </a:gs>
                  </a:gsLst>
                  <a:lin ang="5400000" scaled="0"/>
                </a:gradFill>
              </a:rPr>
              <a:t>arr</a:t>
            </a:r>
            <a:r>
              <a:rPr lang="en-US" sz="2800" dirty="0" smtClean="0">
                <a:gradFill>
                  <a:gsLst>
                    <a:gs pos="2917">
                      <a:schemeClr val="tx1"/>
                    </a:gs>
                    <a:gs pos="30000">
                      <a:schemeClr val="tx1"/>
                    </a:gs>
                  </a:gsLst>
                  <a:lin ang="5400000" scaled="0"/>
                </a:gradFill>
              </a:rPr>
              <a:t>[4] </a:t>
            </a:r>
            <a:r>
              <a:rPr lang="en-US" sz="2800" dirty="0" err="1" smtClean="0">
                <a:gradFill>
                  <a:gsLst>
                    <a:gs pos="2917">
                      <a:schemeClr val="tx1"/>
                    </a:gs>
                    <a:gs pos="30000">
                      <a:schemeClr val="tx1"/>
                    </a:gs>
                  </a:gsLst>
                  <a:lin ang="5400000" scaled="0"/>
                </a:gradFill>
              </a:rPr>
              <a:t>int</a:t>
            </a:r>
            <a:r>
              <a:rPr lang="en-US" sz="2800" dirty="0" smtClean="0">
                <a:gradFill>
                  <a:gsLst>
                    <a:gs pos="2917">
                      <a:schemeClr val="tx1"/>
                    </a:gs>
                    <a:gs pos="30000">
                      <a:schemeClr val="tx1"/>
                    </a:gs>
                  </a:gsLst>
                  <a:lin ang="5400000" scaled="0"/>
                </a:gradFill>
              </a:rPr>
              <a:t>) correct? </a:t>
            </a:r>
            <a:endParaRPr lang="en-GB" sz="2800" dirty="0" err="1" smtClean="0">
              <a:gradFill>
                <a:gsLst>
                  <a:gs pos="2917">
                    <a:schemeClr val="tx1"/>
                  </a:gs>
                  <a:gs pos="30000">
                    <a:schemeClr val="tx1"/>
                  </a:gs>
                </a:gsLst>
                <a:lin ang="5400000" scaled="0"/>
              </a:gradFill>
            </a:endParaRPr>
          </a:p>
        </p:txBody>
      </p:sp>
      <p:sp>
        <p:nvSpPr>
          <p:cNvPr id="3" name="Text Placeholder 2"/>
          <p:cNvSpPr>
            <a:spLocks noGrp="1"/>
          </p:cNvSpPr>
          <p:nvPr>
            <p:ph type="body" sz="quarter" idx="10"/>
          </p:nvPr>
        </p:nvSpPr>
        <p:spPr>
          <a:xfrm>
            <a:off x="2732764" y="3294476"/>
            <a:ext cx="3891162" cy="615553"/>
          </a:xfrm>
        </p:spPr>
        <p:txBody>
          <a:bodyPr/>
          <a:lstStyle/>
          <a:p>
            <a:pPr marL="0" indent="0">
              <a:buNone/>
            </a:pPr>
            <a:r>
              <a:rPr lang="en-US" sz="2000" dirty="0" err="1">
                <a:latin typeface="Consolas" panose="020B0609020204030204" pitchFamily="49" charset="0"/>
                <a:cs typeface="Consolas" panose="020B0609020204030204" pitchFamily="49" charset="0"/>
              </a:rPr>
              <a:t>s</a:t>
            </a:r>
            <a:r>
              <a:rPr lang="en-US" sz="2000" dirty="0" err="1" smtClean="0">
                <a:latin typeface="Consolas" panose="020B0609020204030204" pitchFamily="49" charset="0"/>
                <a:cs typeface="Consolas" panose="020B0609020204030204" pitchFamily="49" charset="0"/>
              </a:rPr>
              <a:t>eq</a:t>
            </a:r>
            <a:r>
              <a:rPr lang="en-US" sz="2000" dirty="0" smtClean="0">
                <a:latin typeface="Consolas" panose="020B0609020204030204" pitchFamily="49" charset="0"/>
                <a:cs typeface="Consolas" panose="020B0609020204030204" pitchFamily="49" charset="0"/>
              </a:rPr>
              <a:t> { x &lt;- (repeat c) &gt;&gt;&gt; c1</a:t>
            </a:r>
          </a:p>
          <a:p>
            <a:pPr marL="0" indent="0">
              <a:buNone/>
            </a:pPr>
            <a:r>
              <a:rPr lang="en-US" sz="2000" dirty="0">
                <a:latin typeface="Consolas" panose="020B0609020204030204" pitchFamily="49" charset="0"/>
                <a:cs typeface="Consolas" panose="020B0609020204030204" pitchFamily="49" charset="0"/>
              </a:rPr>
              <a:t> </a:t>
            </a:r>
            <a:r>
              <a:rPr lang="en-US" sz="2000" dirty="0" smtClean="0">
                <a:latin typeface="Consolas" panose="020B0609020204030204" pitchFamily="49" charset="0"/>
                <a:cs typeface="Consolas" panose="020B0609020204030204" pitchFamily="49" charset="0"/>
              </a:rPr>
              <a:t>   ; c2 }</a:t>
            </a:r>
            <a:endParaRPr lang="en-GB" sz="2000" dirty="0">
              <a:latin typeface="Consolas" panose="020B0609020204030204" pitchFamily="49" charset="0"/>
              <a:cs typeface="Consolas" panose="020B0609020204030204" pitchFamily="49" charset="0"/>
            </a:endParaRPr>
          </a:p>
        </p:txBody>
      </p:sp>
      <p:sp>
        <p:nvSpPr>
          <p:cNvPr id="7" name="Line Callout 1 (Accent Bar) 6"/>
          <p:cNvSpPr/>
          <p:nvPr/>
        </p:nvSpPr>
        <p:spPr bwMode="auto">
          <a:xfrm>
            <a:off x="7017265" y="2116533"/>
            <a:ext cx="1591157" cy="1025559"/>
          </a:xfrm>
          <a:prstGeom prst="accentCallout1">
            <a:avLst>
              <a:gd name="adj1" fmla="val 18750"/>
              <a:gd name="adj2" fmla="val -8333"/>
              <a:gd name="adj3" fmla="val 107699"/>
              <a:gd name="adj4" fmla="val -45382"/>
            </a:avLst>
          </a:prstGeom>
          <a:noFill/>
          <a:ln w="12700">
            <a:solidFill>
              <a:srgbClr val="4D4D4D"/>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solidFill>
                  <a:schemeClr val="tx1"/>
                </a:solidFill>
                <a:ea typeface="Segoe UI" pitchFamily="34" charset="0"/>
                <a:cs typeface="Segoe UI" pitchFamily="34" charset="0"/>
              </a:rPr>
              <a:t>Assume c1 </a:t>
            </a:r>
            <a:r>
              <a:rPr lang="en-US" dirty="0" err="1" smtClean="0">
                <a:solidFill>
                  <a:schemeClr val="tx1"/>
                </a:solidFill>
                <a:ea typeface="Segoe UI" pitchFamily="34" charset="0"/>
                <a:cs typeface="Segoe UI" pitchFamily="34" charset="0"/>
              </a:rPr>
              <a:t>vectorizes</a:t>
            </a:r>
            <a:r>
              <a:rPr lang="en-US" dirty="0" smtClean="0">
                <a:solidFill>
                  <a:schemeClr val="tx1"/>
                </a:solidFill>
                <a:ea typeface="Segoe UI" pitchFamily="34" charset="0"/>
                <a:cs typeface="Segoe UI" pitchFamily="34" charset="0"/>
              </a:rPr>
              <a:t> to input (</a:t>
            </a:r>
            <a:r>
              <a:rPr lang="en-US" dirty="0" err="1" smtClean="0">
                <a:solidFill>
                  <a:schemeClr val="tx1"/>
                </a:solidFill>
                <a:ea typeface="Segoe UI" pitchFamily="34" charset="0"/>
                <a:cs typeface="Segoe UI" pitchFamily="34" charset="0"/>
              </a:rPr>
              <a:t>arr</a:t>
            </a:r>
            <a:r>
              <a:rPr lang="en-US" dirty="0" smtClean="0">
                <a:solidFill>
                  <a:schemeClr val="tx1"/>
                </a:solidFill>
                <a:ea typeface="Segoe UI" pitchFamily="34" charset="0"/>
                <a:cs typeface="Segoe UI" pitchFamily="34" charset="0"/>
              </a:rPr>
              <a:t>[4] </a:t>
            </a:r>
            <a:r>
              <a:rPr lang="en-US" dirty="0" err="1" smtClean="0">
                <a:solidFill>
                  <a:schemeClr val="tx1"/>
                </a:solidFill>
                <a:ea typeface="Segoe UI" pitchFamily="34" charset="0"/>
                <a:cs typeface="Segoe UI" pitchFamily="34" charset="0"/>
              </a:rPr>
              <a:t>int</a:t>
            </a:r>
            <a:r>
              <a:rPr lang="en-US" dirty="0" smtClean="0">
                <a:solidFill>
                  <a:schemeClr val="tx1"/>
                </a:solidFill>
                <a:ea typeface="Segoe UI" pitchFamily="34" charset="0"/>
                <a:cs typeface="Segoe UI" pitchFamily="34" charset="0"/>
              </a:rPr>
              <a:t>)</a:t>
            </a:r>
            <a:endParaRPr lang="en-GB" dirty="0" err="1" smtClean="0">
              <a:solidFill>
                <a:schemeClr val="tx1"/>
              </a:solidFill>
              <a:ea typeface="Segoe UI" pitchFamily="34" charset="0"/>
              <a:cs typeface="Segoe UI" pitchFamily="34" charset="0"/>
            </a:endParaRPr>
          </a:p>
        </p:txBody>
      </p:sp>
      <p:sp>
        <p:nvSpPr>
          <p:cNvPr id="9" name="Line Callout 1 (Accent Bar) 8"/>
          <p:cNvSpPr/>
          <p:nvPr/>
        </p:nvSpPr>
        <p:spPr bwMode="auto">
          <a:xfrm>
            <a:off x="6087291" y="3928554"/>
            <a:ext cx="1354685" cy="270222"/>
          </a:xfrm>
          <a:prstGeom prst="accentCallout1">
            <a:avLst>
              <a:gd name="adj1" fmla="val 18750"/>
              <a:gd name="adj2" fmla="val -8333"/>
              <a:gd name="adj3" fmla="val -134911"/>
              <a:gd name="adj4" fmla="val -55827"/>
            </a:avLst>
          </a:prstGeom>
          <a:noFill/>
          <a:ln w="12700">
            <a:solidFill>
              <a:srgbClr val="4D4D4D"/>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err="1" smtClean="0">
                <a:solidFill>
                  <a:schemeClr val="tx1"/>
                </a:solidFill>
                <a:ea typeface="Segoe UI" pitchFamily="34" charset="0"/>
                <a:cs typeface="Segoe UI" pitchFamily="34" charset="0"/>
              </a:rPr>
              <a:t>ain</a:t>
            </a:r>
            <a:r>
              <a:rPr lang="en-US" dirty="0" smtClean="0">
                <a:solidFill>
                  <a:schemeClr val="tx1"/>
                </a:solidFill>
                <a:ea typeface="Segoe UI" pitchFamily="34" charset="0"/>
                <a:cs typeface="Segoe UI" pitchFamily="34" charset="0"/>
              </a:rPr>
              <a:t> = 1, </a:t>
            </a:r>
            <a:r>
              <a:rPr lang="en-US" dirty="0" err="1" smtClean="0">
                <a:solidFill>
                  <a:schemeClr val="tx1"/>
                </a:solidFill>
                <a:ea typeface="Segoe UI" pitchFamily="34" charset="0"/>
                <a:cs typeface="Segoe UI" pitchFamily="34" charset="0"/>
              </a:rPr>
              <a:t>aout</a:t>
            </a:r>
            <a:r>
              <a:rPr lang="en-US" dirty="0" smtClean="0">
                <a:solidFill>
                  <a:schemeClr val="tx1"/>
                </a:solidFill>
                <a:ea typeface="Segoe UI" pitchFamily="34" charset="0"/>
                <a:cs typeface="Segoe UI" pitchFamily="34" charset="0"/>
              </a:rPr>
              <a:t> =1</a:t>
            </a:r>
            <a:endParaRPr lang="en-GB" dirty="0" err="1" smtClean="0">
              <a:solidFill>
                <a:schemeClr val="tx1"/>
              </a:solidFill>
              <a:ea typeface="Segoe UI" pitchFamily="34" charset="0"/>
              <a:cs typeface="Segoe UI" pitchFamily="34" charset="0"/>
            </a:endParaRPr>
          </a:p>
        </p:txBody>
      </p:sp>
      <p:sp>
        <p:nvSpPr>
          <p:cNvPr id="12" name="Rectangle 11"/>
          <p:cNvSpPr/>
          <p:nvPr/>
        </p:nvSpPr>
        <p:spPr bwMode="auto">
          <a:xfrm>
            <a:off x="165828" y="901036"/>
            <a:ext cx="5812941" cy="2356493"/>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285750" indent="-285750" defTabSz="914099" fontAlgn="base">
              <a:spcBef>
                <a:spcPct val="0"/>
              </a:spcBef>
              <a:spcAft>
                <a:spcPct val="0"/>
              </a:spcAft>
              <a:buFont typeface="Arial" panose="020B0604020202020204" pitchFamily="34" charset="0"/>
              <a:buChar char="•"/>
            </a:pPr>
            <a:r>
              <a:rPr lang="en-US" sz="2000" dirty="0">
                <a:solidFill>
                  <a:schemeClr val="tx1"/>
                </a:solidFill>
                <a:ea typeface="Segoe UI" pitchFamily="34" charset="0"/>
                <a:cs typeface="Segoe UI" pitchFamily="34" charset="0"/>
              </a:rPr>
              <a:t>ANSWER: No! (repeat c) may </a:t>
            </a:r>
            <a:r>
              <a:rPr lang="en-US" sz="2000" dirty="0" smtClean="0">
                <a:solidFill>
                  <a:schemeClr val="tx1"/>
                </a:solidFill>
                <a:ea typeface="Segoe UI" pitchFamily="34" charset="0"/>
                <a:cs typeface="Segoe UI" pitchFamily="34" charset="0"/>
              </a:rPr>
              <a:t>consume data </a:t>
            </a:r>
            <a:r>
              <a:rPr lang="en-US" sz="2000" dirty="0">
                <a:solidFill>
                  <a:schemeClr val="tx1"/>
                </a:solidFill>
                <a:ea typeface="Segoe UI" pitchFamily="34" charset="0"/>
                <a:cs typeface="Segoe UI" pitchFamily="34" charset="0"/>
              </a:rPr>
              <a:t>destined for c2 </a:t>
            </a:r>
            <a:r>
              <a:rPr lang="en-US" sz="2000" dirty="0" smtClean="0">
                <a:solidFill>
                  <a:schemeClr val="tx1"/>
                </a:solidFill>
                <a:ea typeface="Segoe UI" pitchFamily="34" charset="0"/>
                <a:cs typeface="Segoe UI" pitchFamily="34" charset="0"/>
              </a:rPr>
              <a:t>after </a:t>
            </a:r>
            <a:r>
              <a:rPr lang="en-US" sz="2000" dirty="0">
                <a:solidFill>
                  <a:schemeClr val="tx1"/>
                </a:solidFill>
                <a:ea typeface="Segoe UI" pitchFamily="34" charset="0"/>
                <a:cs typeface="Segoe UI" pitchFamily="34" charset="0"/>
              </a:rPr>
              <a:t>the </a:t>
            </a:r>
            <a:r>
              <a:rPr lang="en-US" sz="2000" dirty="0" smtClean="0">
                <a:solidFill>
                  <a:schemeClr val="tx1"/>
                </a:solidFill>
                <a:ea typeface="Segoe UI" pitchFamily="34" charset="0"/>
                <a:cs typeface="Segoe UI" pitchFamily="34" charset="0"/>
              </a:rPr>
              <a:t>switch</a:t>
            </a:r>
          </a:p>
          <a:p>
            <a:pPr marL="285750" indent="-285750" defTabSz="914099" fontAlgn="base">
              <a:spcBef>
                <a:spcPct val="0"/>
              </a:spcBef>
              <a:spcAft>
                <a:spcPct val="0"/>
              </a:spcAft>
              <a:buFont typeface="Arial" panose="020B0604020202020204" pitchFamily="34" charset="0"/>
              <a:buChar char="•"/>
            </a:pPr>
            <a:endParaRPr lang="en-US" sz="2000" dirty="0" smtClean="0">
              <a:solidFill>
                <a:schemeClr val="tx1"/>
              </a:solidFill>
              <a:ea typeface="Segoe UI" pitchFamily="34" charset="0"/>
              <a:cs typeface="Segoe UI" pitchFamily="34" charset="0"/>
            </a:endParaRPr>
          </a:p>
          <a:p>
            <a:pPr marL="285750" indent="-285750" defTabSz="914099" fontAlgn="base">
              <a:spcBef>
                <a:spcPct val="0"/>
              </a:spcBef>
              <a:spcAft>
                <a:spcPct val="0"/>
              </a:spcAft>
              <a:buFont typeface="Arial" panose="020B0604020202020204" pitchFamily="34" charset="0"/>
              <a:buChar char="•"/>
            </a:pPr>
            <a:r>
              <a:rPr lang="en-US" sz="2000" dirty="0" smtClean="0">
                <a:solidFill>
                  <a:schemeClr val="tx1"/>
                </a:solidFill>
                <a:ea typeface="Segoe UI" pitchFamily="34" charset="0"/>
                <a:cs typeface="Segoe UI" pitchFamily="34" charset="0"/>
              </a:rPr>
              <a:t>SOLUTION: consider (K*</a:t>
            </a:r>
            <a:r>
              <a:rPr lang="en-US" sz="2000" dirty="0" err="1" smtClean="0">
                <a:solidFill>
                  <a:schemeClr val="tx1"/>
                </a:solidFill>
                <a:ea typeface="Segoe UI" pitchFamily="34" charset="0"/>
                <a:cs typeface="Segoe UI" pitchFamily="34" charset="0"/>
              </a:rPr>
              <a:t>ain</a:t>
            </a:r>
            <a:r>
              <a:rPr lang="en-US" sz="2000" dirty="0">
                <a:solidFill>
                  <a:schemeClr val="tx1"/>
                </a:solidFill>
                <a:ea typeface="Segoe UI" pitchFamily="34" charset="0"/>
                <a:cs typeface="Segoe UI" pitchFamily="34" charset="0"/>
              </a:rPr>
              <a:t>, </a:t>
            </a:r>
            <a:r>
              <a:rPr lang="en-US" sz="2000" dirty="0" smtClean="0">
                <a:solidFill>
                  <a:schemeClr val="tx1"/>
                </a:solidFill>
                <a:ea typeface="Segoe UI" pitchFamily="34" charset="0"/>
                <a:cs typeface="Segoe UI" pitchFamily="34" charset="0"/>
              </a:rPr>
              <a:t>N*K*</a:t>
            </a:r>
            <a:r>
              <a:rPr lang="en-US" sz="2000" dirty="0" err="1" smtClean="0">
                <a:solidFill>
                  <a:schemeClr val="tx1"/>
                </a:solidFill>
                <a:ea typeface="Segoe UI" pitchFamily="34" charset="0"/>
                <a:cs typeface="Segoe UI" pitchFamily="34" charset="0"/>
              </a:rPr>
              <a:t>aout</a:t>
            </a:r>
            <a:r>
              <a:rPr lang="en-US" sz="2000" dirty="0" smtClean="0">
                <a:solidFill>
                  <a:schemeClr val="tx1"/>
                </a:solidFill>
                <a:ea typeface="Segoe UI" pitchFamily="34" charset="0"/>
                <a:cs typeface="Segoe UI" pitchFamily="34" charset="0"/>
              </a:rPr>
              <a:t>), NOT </a:t>
            </a:r>
            <a:r>
              <a:rPr lang="en-US" sz="2000" dirty="0">
                <a:solidFill>
                  <a:schemeClr val="tx1"/>
                </a:solidFill>
                <a:ea typeface="Segoe UI" pitchFamily="34" charset="0"/>
                <a:cs typeface="Segoe UI" pitchFamily="34" charset="0"/>
              </a:rPr>
              <a:t>arbitrary </a:t>
            </a:r>
            <a:r>
              <a:rPr lang="en-US" sz="2000" dirty="0" smtClean="0">
                <a:solidFill>
                  <a:schemeClr val="tx1"/>
                </a:solidFill>
                <a:ea typeface="Segoe UI" pitchFamily="34" charset="0"/>
                <a:cs typeface="Segoe UI" pitchFamily="34" charset="0"/>
              </a:rPr>
              <a:t>multiples˚</a:t>
            </a:r>
          </a:p>
        </p:txBody>
      </p:sp>
      <p:sp>
        <p:nvSpPr>
          <p:cNvPr id="13" name="TextBox 12"/>
          <p:cNvSpPr txBox="1"/>
          <p:nvPr/>
        </p:nvSpPr>
        <p:spPr>
          <a:xfrm>
            <a:off x="6087291" y="901036"/>
            <a:ext cx="2789581" cy="861774"/>
          </a:xfrm>
          <a:prstGeom prst="rect">
            <a:avLst/>
          </a:prstGeom>
          <a:noFill/>
        </p:spPr>
        <p:txBody>
          <a:bodyPr wrap="square" lIns="0" tIns="0" rIns="0" bIns="0" rtlCol="0">
            <a:spAutoFit/>
          </a:bodyPr>
          <a:lstStyle/>
          <a:p>
            <a:r>
              <a:rPr lang="en-US" dirty="0" smtClean="0">
                <a:solidFill>
                  <a:srgbClr val="969696"/>
                </a:solidFill>
                <a:ea typeface="Segoe UI" pitchFamily="34" charset="0"/>
                <a:cs typeface="Segoe UI" pitchFamily="34" charset="0"/>
              </a:rPr>
              <a:t>(</a:t>
            </a:r>
            <a:r>
              <a:rPr lang="en-US" dirty="0">
                <a:solidFill>
                  <a:srgbClr val="969696"/>
                </a:solidFill>
                <a:ea typeface="Segoe UI" pitchFamily="34" charset="0"/>
                <a:cs typeface="Segoe UI" pitchFamily="34" charset="0"/>
              </a:rPr>
              <a:t>˚</a:t>
            </a:r>
            <a:r>
              <a:rPr lang="en-US" dirty="0" smtClean="0">
                <a:solidFill>
                  <a:srgbClr val="969696"/>
                </a:solidFill>
                <a:ea typeface="Segoe UI" pitchFamily="34" charset="0"/>
                <a:cs typeface="Segoe UI" pitchFamily="34" charset="0"/>
              </a:rPr>
              <a:t>) </a:t>
            </a:r>
            <a:r>
              <a:rPr lang="en-US" i="1" dirty="0" smtClean="0">
                <a:solidFill>
                  <a:srgbClr val="969696"/>
                </a:solidFill>
                <a:ea typeface="Segoe UI" pitchFamily="34" charset="0"/>
                <a:cs typeface="Segoe UI" pitchFamily="34" charset="0"/>
              </a:rPr>
              <a:t>caveat: assumes that</a:t>
            </a:r>
          </a:p>
          <a:p>
            <a:r>
              <a:rPr lang="en-US" dirty="0" smtClean="0">
                <a:solidFill>
                  <a:srgbClr val="969696"/>
                </a:solidFill>
                <a:ea typeface="Segoe UI" pitchFamily="34" charset="0"/>
                <a:cs typeface="Segoe UI" pitchFamily="34" charset="0"/>
              </a:rPr>
              <a:t>(repeat c) &gt;&gt;&gt; c1</a:t>
            </a:r>
            <a:r>
              <a:rPr lang="en-US" i="1" dirty="0" smtClean="0">
                <a:solidFill>
                  <a:srgbClr val="969696"/>
                </a:solidFill>
                <a:ea typeface="Segoe UI" pitchFamily="34" charset="0"/>
                <a:cs typeface="Segoe UI" pitchFamily="34" charset="0"/>
              </a:rPr>
              <a:t> terminates when </a:t>
            </a:r>
            <a:r>
              <a:rPr lang="en-US" dirty="0" smtClean="0">
                <a:solidFill>
                  <a:srgbClr val="969696"/>
                </a:solidFill>
                <a:ea typeface="Segoe UI" pitchFamily="34" charset="0"/>
                <a:cs typeface="Segoe UI" pitchFamily="34" charset="0"/>
              </a:rPr>
              <a:t>c1</a:t>
            </a:r>
            <a:r>
              <a:rPr lang="en-US" i="1" dirty="0" smtClean="0">
                <a:solidFill>
                  <a:srgbClr val="969696"/>
                </a:solidFill>
                <a:ea typeface="Segoe UI" pitchFamily="34" charset="0"/>
                <a:cs typeface="Segoe UI" pitchFamily="34" charset="0"/>
              </a:rPr>
              <a:t> and </a:t>
            </a:r>
            <a:r>
              <a:rPr lang="en-US" dirty="0" smtClean="0">
                <a:solidFill>
                  <a:srgbClr val="969696"/>
                </a:solidFill>
                <a:ea typeface="Segoe UI" pitchFamily="34" charset="0"/>
                <a:cs typeface="Segoe UI" pitchFamily="34" charset="0"/>
              </a:rPr>
              <a:t>c</a:t>
            </a:r>
            <a:r>
              <a:rPr lang="en-US" i="1" dirty="0" smtClean="0">
                <a:solidFill>
                  <a:srgbClr val="969696"/>
                </a:solidFill>
                <a:ea typeface="Segoe UI" pitchFamily="34" charset="0"/>
                <a:cs typeface="Segoe UI" pitchFamily="34" charset="0"/>
              </a:rPr>
              <a:t> have returned. No “</a:t>
            </a:r>
            <a:r>
              <a:rPr lang="en-US" i="1" dirty="0" err="1" smtClean="0">
                <a:solidFill>
                  <a:srgbClr val="969696"/>
                </a:solidFill>
                <a:ea typeface="Segoe UI" pitchFamily="34" charset="0"/>
                <a:cs typeface="Segoe UI" pitchFamily="34" charset="0"/>
              </a:rPr>
              <a:t>unemitted</a:t>
            </a:r>
            <a:r>
              <a:rPr lang="en-US" i="1" dirty="0" smtClean="0">
                <a:solidFill>
                  <a:srgbClr val="969696"/>
                </a:solidFill>
                <a:ea typeface="Segoe UI" pitchFamily="34" charset="0"/>
                <a:cs typeface="Segoe UI" pitchFamily="34" charset="0"/>
              </a:rPr>
              <a:t>” data from </a:t>
            </a:r>
            <a:r>
              <a:rPr lang="en-US" dirty="0" smtClean="0">
                <a:solidFill>
                  <a:srgbClr val="969696"/>
                </a:solidFill>
                <a:ea typeface="Segoe UI" pitchFamily="34" charset="0"/>
                <a:cs typeface="Segoe UI" pitchFamily="34" charset="0"/>
              </a:rPr>
              <a:t>c</a:t>
            </a:r>
            <a:endParaRPr lang="en-US" i="1" dirty="0" smtClean="0">
              <a:solidFill>
                <a:srgbClr val="969696"/>
              </a:solidFill>
              <a:ea typeface="Segoe UI" pitchFamily="34" charset="0"/>
              <a:cs typeface="Segoe UI" pitchFamily="34" charset="0"/>
            </a:endParaRPr>
          </a:p>
        </p:txBody>
      </p:sp>
    </p:spTree>
    <p:extLst>
      <p:ext uri="{BB962C8B-B14F-4D97-AF65-F5344CB8AC3E}">
        <p14:creationId xmlns:p14="http://schemas.microsoft.com/office/powerpoint/2010/main" val="28374015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3" grpId="0" uiExpand="1" build="p"/>
      <p:bldP spid="7" grpId="0" animBg="1"/>
      <p:bldP spid="9" grpId="0" animBg="1"/>
      <p:bldP spid="12" grpId="0" animBg="1"/>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Transformers-after-computers</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27</a:t>
            </a:fld>
            <a:endParaRPr lang="en-GB" dirty="0"/>
          </a:p>
        </p:txBody>
      </p:sp>
      <p:sp>
        <p:nvSpPr>
          <p:cNvPr id="10" name="TextBox 9"/>
          <p:cNvSpPr txBox="1"/>
          <p:nvPr/>
        </p:nvSpPr>
        <p:spPr>
          <a:xfrm>
            <a:off x="389436" y="4336869"/>
            <a:ext cx="8363937" cy="430887"/>
          </a:xfrm>
          <a:prstGeom prst="rect">
            <a:avLst/>
          </a:prstGeom>
          <a:noFill/>
        </p:spPr>
        <p:txBody>
          <a:bodyPr wrap="square" lIns="0" tIns="0" rIns="0" bIns="0" rtlCol="0">
            <a:spAutoFit/>
          </a:bodyPr>
          <a:lstStyle/>
          <a:p>
            <a:pPr algn="ctr"/>
            <a:r>
              <a:rPr lang="en-US" sz="2800" dirty="0" smtClean="0">
                <a:gradFill>
                  <a:gsLst>
                    <a:gs pos="2917">
                      <a:schemeClr val="tx1"/>
                    </a:gs>
                    <a:gs pos="30000">
                      <a:schemeClr val="tx1"/>
                    </a:gs>
                  </a:gsLst>
                  <a:lin ang="5400000" scaled="0"/>
                </a:gradFill>
              </a:rPr>
              <a:t>QUIZ: Is </a:t>
            </a:r>
            <a:r>
              <a:rPr lang="en-US" sz="2800" dirty="0" err="1" smtClean="0">
                <a:gradFill>
                  <a:gsLst>
                    <a:gs pos="2917">
                      <a:schemeClr val="tx1"/>
                    </a:gs>
                    <a:gs pos="30000">
                      <a:schemeClr val="tx1"/>
                    </a:gs>
                  </a:gsLst>
                  <a:lin ang="5400000" scaled="0"/>
                </a:gradFill>
              </a:rPr>
              <a:t>vect</a:t>
            </a:r>
            <a:r>
              <a:rPr lang="en-US" sz="2800" dirty="0" smtClean="0">
                <a:gradFill>
                  <a:gsLst>
                    <a:gs pos="2917">
                      <a:schemeClr val="tx1"/>
                    </a:gs>
                    <a:gs pos="30000">
                      <a:schemeClr val="tx1"/>
                    </a:gs>
                  </a:gsLst>
                  <a:lin ang="5400000" scaled="0"/>
                </a:gradFill>
              </a:rPr>
              <a:t>. (ST T (</a:t>
            </a:r>
            <a:r>
              <a:rPr lang="en-US" sz="2800" dirty="0" err="1" smtClean="0">
                <a:gradFill>
                  <a:gsLst>
                    <a:gs pos="2917">
                      <a:schemeClr val="tx1"/>
                    </a:gs>
                    <a:gs pos="30000">
                      <a:schemeClr val="tx1"/>
                    </a:gs>
                  </a:gsLst>
                  <a:lin ang="5400000" scaled="0"/>
                </a:gradFill>
              </a:rPr>
              <a:t>arr</a:t>
            </a:r>
            <a:r>
              <a:rPr lang="en-US" sz="2800" dirty="0" smtClean="0">
                <a:gradFill>
                  <a:gsLst>
                    <a:gs pos="2917">
                      <a:schemeClr val="tx1"/>
                    </a:gs>
                    <a:gs pos="30000">
                      <a:schemeClr val="tx1"/>
                    </a:gs>
                  </a:gsLst>
                  <a:lin ang="5400000" scaled="0"/>
                </a:gradFill>
              </a:rPr>
              <a:t>[4] </a:t>
            </a:r>
            <a:r>
              <a:rPr lang="en-US" sz="2800" dirty="0" err="1" smtClean="0">
                <a:gradFill>
                  <a:gsLst>
                    <a:gs pos="2917">
                      <a:schemeClr val="tx1"/>
                    </a:gs>
                    <a:gs pos="30000">
                      <a:schemeClr val="tx1"/>
                    </a:gs>
                  </a:gsLst>
                  <a:lin ang="5400000" scaled="0"/>
                </a:gradFill>
              </a:rPr>
              <a:t>int</a:t>
            </a:r>
            <a:r>
              <a:rPr lang="en-US" sz="2800" dirty="0" smtClean="0">
                <a:gradFill>
                  <a:gsLst>
                    <a:gs pos="2917">
                      <a:schemeClr val="tx1"/>
                    </a:gs>
                    <a:gs pos="30000">
                      <a:schemeClr val="tx1"/>
                    </a:gs>
                  </a:gsLst>
                  <a:lin ang="5400000" scaled="0"/>
                </a:gradFill>
              </a:rPr>
              <a:t>) (</a:t>
            </a:r>
            <a:r>
              <a:rPr lang="en-US" sz="2800" dirty="0" err="1" smtClean="0">
                <a:gradFill>
                  <a:gsLst>
                    <a:gs pos="2917">
                      <a:schemeClr val="tx1"/>
                    </a:gs>
                    <a:gs pos="30000">
                      <a:schemeClr val="tx1"/>
                    </a:gs>
                  </a:gsLst>
                  <a:lin ang="5400000" scaled="0"/>
                </a:gradFill>
              </a:rPr>
              <a:t>arr</a:t>
            </a:r>
            <a:r>
              <a:rPr lang="en-US" sz="2800" dirty="0" smtClean="0">
                <a:gradFill>
                  <a:gsLst>
                    <a:gs pos="2917">
                      <a:schemeClr val="tx1"/>
                    </a:gs>
                    <a:gs pos="30000">
                      <a:schemeClr val="tx1"/>
                    </a:gs>
                  </a:gsLst>
                  <a:lin ang="5400000" scaled="0"/>
                </a:gradFill>
              </a:rPr>
              <a:t>[8] </a:t>
            </a:r>
            <a:r>
              <a:rPr lang="en-US" sz="2800" dirty="0" err="1" smtClean="0">
                <a:gradFill>
                  <a:gsLst>
                    <a:gs pos="2917">
                      <a:schemeClr val="tx1"/>
                    </a:gs>
                    <a:gs pos="30000">
                      <a:schemeClr val="tx1"/>
                    </a:gs>
                  </a:gsLst>
                  <a:lin ang="5400000" scaled="0"/>
                </a:gradFill>
              </a:rPr>
              <a:t>int</a:t>
            </a:r>
            <a:r>
              <a:rPr lang="en-US" sz="2800" dirty="0" smtClean="0">
                <a:gradFill>
                  <a:gsLst>
                    <a:gs pos="2917">
                      <a:schemeClr val="tx1"/>
                    </a:gs>
                    <a:gs pos="30000">
                      <a:schemeClr val="tx1"/>
                    </a:gs>
                  </a:gsLst>
                  <a:lin ang="5400000" scaled="0"/>
                </a:gradFill>
              </a:rPr>
              <a:t>) correct? </a:t>
            </a:r>
            <a:endParaRPr lang="en-GB" sz="2800" dirty="0" err="1" smtClean="0">
              <a:gradFill>
                <a:gsLst>
                  <a:gs pos="2917">
                    <a:schemeClr val="tx1"/>
                  </a:gs>
                  <a:gs pos="30000">
                    <a:schemeClr val="tx1"/>
                  </a:gs>
                </a:gsLst>
                <a:lin ang="5400000" scaled="0"/>
              </a:gradFill>
            </a:endParaRPr>
          </a:p>
        </p:txBody>
      </p:sp>
      <p:sp>
        <p:nvSpPr>
          <p:cNvPr id="3" name="Text Placeholder 2"/>
          <p:cNvSpPr>
            <a:spLocks noGrp="1"/>
          </p:cNvSpPr>
          <p:nvPr>
            <p:ph type="body" sz="quarter" idx="10"/>
          </p:nvPr>
        </p:nvSpPr>
        <p:spPr>
          <a:xfrm>
            <a:off x="2732764" y="3294476"/>
            <a:ext cx="3891162" cy="615553"/>
          </a:xfrm>
        </p:spPr>
        <p:txBody>
          <a:bodyPr/>
          <a:lstStyle/>
          <a:p>
            <a:pPr marL="0" indent="0">
              <a:buNone/>
            </a:pPr>
            <a:r>
              <a:rPr lang="en-US" sz="2000" dirty="0" err="1">
                <a:latin typeface="Consolas" panose="020B0609020204030204" pitchFamily="49" charset="0"/>
                <a:cs typeface="Consolas" panose="020B0609020204030204" pitchFamily="49" charset="0"/>
              </a:rPr>
              <a:t>s</a:t>
            </a:r>
            <a:r>
              <a:rPr lang="en-US" sz="2000" dirty="0" err="1" smtClean="0">
                <a:latin typeface="Consolas" panose="020B0609020204030204" pitchFamily="49" charset="0"/>
                <a:cs typeface="Consolas" panose="020B0609020204030204" pitchFamily="49" charset="0"/>
              </a:rPr>
              <a:t>eq</a:t>
            </a:r>
            <a:r>
              <a:rPr lang="en-US" sz="2000" dirty="0" smtClean="0">
                <a:latin typeface="Consolas" panose="020B0609020204030204" pitchFamily="49" charset="0"/>
                <a:cs typeface="Consolas" panose="020B0609020204030204" pitchFamily="49" charset="0"/>
              </a:rPr>
              <a:t> { x &lt;- c1 &gt;&gt;&gt; (repeat c)</a:t>
            </a:r>
          </a:p>
          <a:p>
            <a:pPr marL="0" indent="0">
              <a:buNone/>
            </a:pPr>
            <a:r>
              <a:rPr lang="en-US" sz="2000" dirty="0">
                <a:latin typeface="Consolas" panose="020B0609020204030204" pitchFamily="49" charset="0"/>
                <a:cs typeface="Consolas" panose="020B0609020204030204" pitchFamily="49" charset="0"/>
              </a:rPr>
              <a:t> </a:t>
            </a:r>
            <a:r>
              <a:rPr lang="en-US" sz="2000" dirty="0" smtClean="0">
                <a:latin typeface="Consolas" panose="020B0609020204030204" pitchFamily="49" charset="0"/>
                <a:cs typeface="Consolas" panose="020B0609020204030204" pitchFamily="49" charset="0"/>
              </a:rPr>
              <a:t>   ; c2 }</a:t>
            </a:r>
            <a:endParaRPr lang="en-GB" sz="2000" dirty="0">
              <a:latin typeface="Consolas" panose="020B0609020204030204" pitchFamily="49" charset="0"/>
              <a:cs typeface="Consolas" panose="020B0609020204030204" pitchFamily="49" charset="0"/>
            </a:endParaRPr>
          </a:p>
        </p:txBody>
      </p:sp>
      <p:sp>
        <p:nvSpPr>
          <p:cNvPr id="7" name="Line Callout 1 (Accent Bar) 6"/>
          <p:cNvSpPr/>
          <p:nvPr/>
        </p:nvSpPr>
        <p:spPr bwMode="auto">
          <a:xfrm>
            <a:off x="7017265" y="2116533"/>
            <a:ext cx="1591157" cy="1025559"/>
          </a:xfrm>
          <a:prstGeom prst="accentCallout1">
            <a:avLst>
              <a:gd name="adj1" fmla="val 18750"/>
              <a:gd name="adj2" fmla="val -8333"/>
              <a:gd name="adj3" fmla="val 114068"/>
              <a:gd name="adj4" fmla="val -158675"/>
            </a:avLst>
          </a:prstGeom>
          <a:noFill/>
          <a:ln w="12700">
            <a:solidFill>
              <a:srgbClr val="4D4D4D"/>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solidFill>
                  <a:schemeClr val="tx1"/>
                </a:solidFill>
                <a:ea typeface="Segoe UI" pitchFamily="34" charset="0"/>
                <a:cs typeface="Segoe UI" pitchFamily="34" charset="0"/>
              </a:rPr>
              <a:t>Assume c1 </a:t>
            </a:r>
            <a:r>
              <a:rPr lang="en-US" dirty="0" err="1" smtClean="0">
                <a:solidFill>
                  <a:schemeClr val="tx1"/>
                </a:solidFill>
                <a:ea typeface="Segoe UI" pitchFamily="34" charset="0"/>
                <a:cs typeface="Segoe UI" pitchFamily="34" charset="0"/>
              </a:rPr>
              <a:t>vectorizes</a:t>
            </a:r>
            <a:r>
              <a:rPr lang="en-US" dirty="0" smtClean="0">
                <a:solidFill>
                  <a:schemeClr val="tx1"/>
                </a:solidFill>
                <a:ea typeface="Segoe UI" pitchFamily="34" charset="0"/>
                <a:cs typeface="Segoe UI" pitchFamily="34" charset="0"/>
              </a:rPr>
              <a:t> to output (</a:t>
            </a:r>
            <a:r>
              <a:rPr lang="en-US" dirty="0" err="1" smtClean="0">
                <a:solidFill>
                  <a:schemeClr val="tx1"/>
                </a:solidFill>
                <a:ea typeface="Segoe UI" pitchFamily="34" charset="0"/>
                <a:cs typeface="Segoe UI" pitchFamily="34" charset="0"/>
              </a:rPr>
              <a:t>arr</a:t>
            </a:r>
            <a:r>
              <a:rPr lang="en-US" dirty="0" smtClean="0">
                <a:solidFill>
                  <a:schemeClr val="tx1"/>
                </a:solidFill>
                <a:ea typeface="Segoe UI" pitchFamily="34" charset="0"/>
                <a:cs typeface="Segoe UI" pitchFamily="34" charset="0"/>
              </a:rPr>
              <a:t>[4] </a:t>
            </a:r>
            <a:r>
              <a:rPr lang="en-US" dirty="0" err="1" smtClean="0">
                <a:solidFill>
                  <a:schemeClr val="tx1"/>
                </a:solidFill>
                <a:ea typeface="Segoe UI" pitchFamily="34" charset="0"/>
                <a:cs typeface="Segoe UI" pitchFamily="34" charset="0"/>
              </a:rPr>
              <a:t>int</a:t>
            </a:r>
            <a:r>
              <a:rPr lang="en-US" dirty="0" smtClean="0">
                <a:solidFill>
                  <a:schemeClr val="tx1"/>
                </a:solidFill>
                <a:ea typeface="Segoe UI" pitchFamily="34" charset="0"/>
                <a:cs typeface="Segoe UI" pitchFamily="34" charset="0"/>
              </a:rPr>
              <a:t>)</a:t>
            </a:r>
            <a:endParaRPr lang="en-GB" dirty="0" err="1" smtClean="0">
              <a:solidFill>
                <a:schemeClr val="tx1"/>
              </a:solidFill>
              <a:ea typeface="Segoe UI" pitchFamily="34" charset="0"/>
              <a:cs typeface="Segoe UI" pitchFamily="34" charset="0"/>
            </a:endParaRPr>
          </a:p>
        </p:txBody>
      </p:sp>
      <p:sp>
        <p:nvSpPr>
          <p:cNvPr id="9" name="Line Callout 1 (Accent Bar) 8"/>
          <p:cNvSpPr/>
          <p:nvPr/>
        </p:nvSpPr>
        <p:spPr bwMode="auto">
          <a:xfrm>
            <a:off x="6087291" y="3928554"/>
            <a:ext cx="1354685" cy="270222"/>
          </a:xfrm>
          <a:prstGeom prst="accentCallout1">
            <a:avLst>
              <a:gd name="adj1" fmla="val 18750"/>
              <a:gd name="adj2" fmla="val -8333"/>
              <a:gd name="adj3" fmla="val -130077"/>
              <a:gd name="adj4" fmla="val 7815"/>
            </a:avLst>
          </a:prstGeom>
          <a:noFill/>
          <a:ln w="12700">
            <a:solidFill>
              <a:srgbClr val="4D4D4D"/>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err="1" smtClean="0">
                <a:solidFill>
                  <a:schemeClr val="tx1"/>
                </a:solidFill>
                <a:ea typeface="Segoe UI" pitchFamily="34" charset="0"/>
                <a:cs typeface="Segoe UI" pitchFamily="34" charset="0"/>
              </a:rPr>
              <a:t>ain</a:t>
            </a:r>
            <a:r>
              <a:rPr lang="en-US" dirty="0" smtClean="0">
                <a:solidFill>
                  <a:schemeClr val="tx1"/>
                </a:solidFill>
                <a:ea typeface="Segoe UI" pitchFamily="34" charset="0"/>
                <a:cs typeface="Segoe UI" pitchFamily="34" charset="0"/>
              </a:rPr>
              <a:t> = 1, </a:t>
            </a:r>
            <a:r>
              <a:rPr lang="en-US" dirty="0" err="1" smtClean="0">
                <a:solidFill>
                  <a:schemeClr val="tx1"/>
                </a:solidFill>
                <a:ea typeface="Segoe UI" pitchFamily="34" charset="0"/>
                <a:cs typeface="Segoe UI" pitchFamily="34" charset="0"/>
              </a:rPr>
              <a:t>aout</a:t>
            </a:r>
            <a:r>
              <a:rPr lang="en-US" dirty="0" smtClean="0">
                <a:solidFill>
                  <a:schemeClr val="tx1"/>
                </a:solidFill>
                <a:ea typeface="Segoe UI" pitchFamily="34" charset="0"/>
                <a:cs typeface="Segoe UI" pitchFamily="34" charset="0"/>
              </a:rPr>
              <a:t> =1</a:t>
            </a:r>
            <a:endParaRPr lang="en-GB" dirty="0" err="1" smtClean="0">
              <a:solidFill>
                <a:schemeClr val="tx1"/>
              </a:solidFill>
              <a:ea typeface="Segoe UI" pitchFamily="34" charset="0"/>
              <a:cs typeface="Segoe UI" pitchFamily="34" charset="0"/>
            </a:endParaRPr>
          </a:p>
        </p:txBody>
      </p:sp>
      <p:sp>
        <p:nvSpPr>
          <p:cNvPr id="11" name="Rectangle 10"/>
          <p:cNvSpPr/>
          <p:nvPr/>
        </p:nvSpPr>
        <p:spPr bwMode="auto">
          <a:xfrm>
            <a:off x="165829" y="901036"/>
            <a:ext cx="4249418" cy="2356493"/>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285750" indent="-285750" defTabSz="914099" fontAlgn="base">
              <a:spcBef>
                <a:spcPct val="0"/>
              </a:spcBef>
              <a:spcAft>
                <a:spcPct val="0"/>
              </a:spcAft>
              <a:buFont typeface="Arial" panose="020B0604020202020204" pitchFamily="34" charset="0"/>
              <a:buChar char="•"/>
            </a:pPr>
            <a:r>
              <a:rPr lang="en-US" sz="2000" dirty="0">
                <a:solidFill>
                  <a:schemeClr val="tx1"/>
                </a:solidFill>
                <a:ea typeface="Segoe UI" pitchFamily="34" charset="0"/>
                <a:cs typeface="Segoe UI" pitchFamily="34" charset="0"/>
              </a:rPr>
              <a:t>ANSWER: No! (repeat c) may </a:t>
            </a:r>
            <a:r>
              <a:rPr lang="en-US" sz="2000" dirty="0" smtClean="0">
                <a:solidFill>
                  <a:schemeClr val="tx1"/>
                </a:solidFill>
                <a:ea typeface="Segoe UI" pitchFamily="34" charset="0"/>
                <a:cs typeface="Segoe UI" pitchFamily="34" charset="0"/>
              </a:rPr>
              <a:t>not have a full 8-element array to emit when c1 terminates! </a:t>
            </a:r>
          </a:p>
          <a:p>
            <a:pPr marL="285750" indent="-285750" defTabSz="914099" fontAlgn="base">
              <a:spcBef>
                <a:spcPct val="0"/>
              </a:spcBef>
              <a:spcAft>
                <a:spcPct val="0"/>
              </a:spcAft>
              <a:buFont typeface="Arial" panose="020B0604020202020204" pitchFamily="34" charset="0"/>
              <a:buChar char="•"/>
            </a:pPr>
            <a:endParaRPr lang="en-US" sz="2000" dirty="0" smtClean="0">
              <a:solidFill>
                <a:schemeClr val="tx1"/>
              </a:solidFill>
              <a:ea typeface="Segoe UI" pitchFamily="34" charset="0"/>
              <a:cs typeface="Segoe UI" pitchFamily="34" charset="0"/>
            </a:endParaRPr>
          </a:p>
          <a:p>
            <a:pPr marL="285750" indent="-285750" defTabSz="914099" fontAlgn="base">
              <a:spcBef>
                <a:spcPct val="0"/>
              </a:spcBef>
              <a:spcAft>
                <a:spcPct val="0"/>
              </a:spcAft>
              <a:buFont typeface="Arial" panose="020B0604020202020204" pitchFamily="34" charset="0"/>
              <a:buChar char="•"/>
            </a:pPr>
            <a:r>
              <a:rPr lang="en-US" sz="2000" dirty="0" smtClean="0">
                <a:solidFill>
                  <a:schemeClr val="tx1"/>
                </a:solidFill>
                <a:ea typeface="Segoe UI" pitchFamily="34" charset="0"/>
                <a:cs typeface="Segoe UI" pitchFamily="34" charset="0"/>
              </a:rPr>
              <a:t>SOLUTION: consider (N*K*</a:t>
            </a:r>
            <a:r>
              <a:rPr lang="en-US" sz="2000" dirty="0" err="1" smtClean="0">
                <a:solidFill>
                  <a:schemeClr val="tx1"/>
                </a:solidFill>
                <a:ea typeface="Segoe UI" pitchFamily="34" charset="0"/>
                <a:cs typeface="Segoe UI" pitchFamily="34" charset="0"/>
              </a:rPr>
              <a:t>ain</a:t>
            </a:r>
            <a:r>
              <a:rPr lang="en-US" sz="2000" dirty="0">
                <a:solidFill>
                  <a:schemeClr val="tx1"/>
                </a:solidFill>
                <a:ea typeface="Segoe UI" pitchFamily="34" charset="0"/>
                <a:cs typeface="Segoe UI" pitchFamily="34" charset="0"/>
              </a:rPr>
              <a:t>, </a:t>
            </a:r>
            <a:r>
              <a:rPr lang="en-US" sz="2000" dirty="0" smtClean="0">
                <a:solidFill>
                  <a:schemeClr val="tx1"/>
                </a:solidFill>
                <a:ea typeface="Segoe UI" pitchFamily="34" charset="0"/>
                <a:cs typeface="Segoe UI" pitchFamily="34" charset="0"/>
              </a:rPr>
              <a:t>K*</a:t>
            </a:r>
            <a:r>
              <a:rPr lang="en-US" sz="2000" dirty="0" err="1" smtClean="0">
                <a:solidFill>
                  <a:schemeClr val="tx1"/>
                </a:solidFill>
                <a:ea typeface="Segoe UI" pitchFamily="34" charset="0"/>
                <a:cs typeface="Segoe UI" pitchFamily="34" charset="0"/>
              </a:rPr>
              <a:t>aout</a:t>
            </a:r>
            <a:r>
              <a:rPr lang="en-US" sz="2000" dirty="0" smtClean="0">
                <a:solidFill>
                  <a:schemeClr val="tx1"/>
                </a:solidFill>
                <a:ea typeface="Segoe UI" pitchFamily="34" charset="0"/>
                <a:cs typeface="Segoe UI" pitchFamily="34" charset="0"/>
              </a:rPr>
              <a:t>), NOT </a:t>
            </a:r>
            <a:r>
              <a:rPr lang="en-US" sz="2000" dirty="0">
                <a:solidFill>
                  <a:schemeClr val="tx1"/>
                </a:solidFill>
                <a:ea typeface="Segoe UI" pitchFamily="34" charset="0"/>
                <a:cs typeface="Segoe UI" pitchFamily="34" charset="0"/>
              </a:rPr>
              <a:t>arbitrary </a:t>
            </a:r>
            <a:r>
              <a:rPr lang="en-US" sz="2000" dirty="0" smtClean="0">
                <a:solidFill>
                  <a:schemeClr val="tx1"/>
                </a:solidFill>
                <a:ea typeface="Segoe UI" pitchFamily="34" charset="0"/>
                <a:cs typeface="Segoe UI" pitchFamily="34" charset="0"/>
              </a:rPr>
              <a:t>multiples [</a:t>
            </a:r>
            <a:r>
              <a:rPr lang="en-US" sz="2000" b="1" dirty="0" smtClean="0">
                <a:solidFill>
                  <a:srgbClr val="FF0000"/>
                </a:solidFill>
                <a:ea typeface="Segoe UI" pitchFamily="34" charset="0"/>
                <a:cs typeface="Segoe UI" pitchFamily="34" charset="0"/>
              </a:rPr>
              <a:t>symmetrically to before</a:t>
            </a:r>
            <a:r>
              <a:rPr lang="en-US" sz="2000" dirty="0" smtClean="0">
                <a:solidFill>
                  <a:schemeClr val="tx1"/>
                </a:solidFill>
                <a:ea typeface="Segoe UI" pitchFamily="34" charset="0"/>
                <a:cs typeface="Segoe UI" pitchFamily="34" charset="0"/>
              </a:rPr>
              <a:t>]</a:t>
            </a:r>
          </a:p>
        </p:txBody>
      </p:sp>
      <p:sp>
        <p:nvSpPr>
          <p:cNvPr id="12" name="Rectangular Callout 11"/>
          <p:cNvSpPr/>
          <p:nvPr/>
        </p:nvSpPr>
        <p:spPr bwMode="auto">
          <a:xfrm>
            <a:off x="4790364" y="919962"/>
            <a:ext cx="3571057" cy="1222253"/>
          </a:xfrm>
          <a:prstGeom prst="wedgeRectCallout">
            <a:avLst>
              <a:gd name="adj1" fmla="val -66843"/>
              <a:gd name="adj2" fmla="val 43553"/>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The danger of consuming more data or emitting less data when a shared variable changes is what makes SORA pipelines with manually provisioned queues harder to modify</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2895853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build="p"/>
      <p:bldP spid="7" grpId="0" animBg="1"/>
      <p:bldP spid="9" grpId="0" animBg="1"/>
      <p:bldP spid="11"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choose final </a:t>
            </a:r>
            <a:r>
              <a:rPr lang="en-US" dirty="0" err="1" smtClean="0"/>
              <a:t>vectorization</a:t>
            </a:r>
            <a:r>
              <a:rPr lang="en-US" dirty="0" smtClean="0"/>
              <a:t>?</a:t>
            </a:r>
            <a:endParaRPr lang="en-GB" dirty="0"/>
          </a:p>
        </p:txBody>
      </p:sp>
      <p:sp>
        <p:nvSpPr>
          <p:cNvPr id="3" name="Text Placeholder 2"/>
          <p:cNvSpPr>
            <a:spLocks noGrp="1"/>
          </p:cNvSpPr>
          <p:nvPr>
            <p:ph type="body" sz="quarter" idx="10"/>
          </p:nvPr>
        </p:nvSpPr>
        <p:spPr>
          <a:xfrm>
            <a:off x="389436" y="1085849"/>
            <a:ext cx="8363938" cy="3662541"/>
          </a:xfrm>
        </p:spPr>
        <p:txBody>
          <a:bodyPr/>
          <a:lstStyle/>
          <a:p>
            <a:r>
              <a:rPr lang="en-US" sz="2000" dirty="0" smtClean="0"/>
              <a:t>In the end we may have very different </a:t>
            </a:r>
            <a:r>
              <a:rPr lang="en-US" sz="2000" dirty="0" err="1" smtClean="0"/>
              <a:t>vectorization</a:t>
            </a:r>
            <a:r>
              <a:rPr lang="en-US" sz="2000" dirty="0" smtClean="0"/>
              <a:t> candidates</a:t>
            </a:r>
          </a:p>
          <a:p>
            <a:endParaRPr lang="en-US" dirty="0"/>
          </a:p>
          <a:p>
            <a:endParaRPr lang="en-US" dirty="0" smtClean="0"/>
          </a:p>
          <a:p>
            <a:endParaRPr lang="en-US" dirty="0"/>
          </a:p>
          <a:p>
            <a:endParaRPr lang="en-US" dirty="0" smtClean="0"/>
          </a:p>
          <a:p>
            <a:endParaRPr lang="en-US" sz="2000" dirty="0" smtClean="0"/>
          </a:p>
          <a:p>
            <a:r>
              <a:rPr lang="en-US" sz="2000" dirty="0" smtClean="0"/>
              <a:t>Which one to choose? Intuition: prefer fat pipelines</a:t>
            </a:r>
          </a:p>
          <a:p>
            <a:r>
              <a:rPr lang="en-US" sz="2000" dirty="0" smtClean="0"/>
              <a:t>Failed idea: maximize sum of pipeline arrays</a:t>
            </a:r>
          </a:p>
          <a:p>
            <a:r>
              <a:rPr lang="en-US" sz="2000" dirty="0" smtClean="0">
                <a:solidFill>
                  <a:srgbClr val="FF0000"/>
                </a:solidFill>
              </a:rPr>
              <a:t>Alas it does not give </a:t>
            </a:r>
            <a:r>
              <a:rPr lang="en-US" sz="2000" b="1" u="sng" dirty="0" smtClean="0">
                <a:solidFill>
                  <a:srgbClr val="FF0000"/>
                </a:solidFill>
              </a:rPr>
              <a:t>uniformly fat pipelines</a:t>
            </a:r>
            <a:r>
              <a:rPr lang="en-US" sz="2000" dirty="0" smtClean="0">
                <a:solidFill>
                  <a:srgbClr val="FF0000"/>
                </a:solidFill>
              </a:rPr>
              <a:t>: 256+4+256 &gt; 128+64+128</a:t>
            </a:r>
            <a:endParaRPr lang="en-US" sz="2000" dirty="0">
              <a:solidFill>
                <a:srgbClr val="FF0000"/>
              </a:solidFill>
            </a:endParaRPr>
          </a:p>
        </p:txBody>
      </p:sp>
      <p:sp>
        <p:nvSpPr>
          <p:cNvPr id="4" name="Slide Number Placeholder 3"/>
          <p:cNvSpPr>
            <a:spLocks noGrp="1"/>
          </p:cNvSpPr>
          <p:nvPr>
            <p:ph type="sldNum" sz="quarter" idx="13"/>
          </p:nvPr>
        </p:nvSpPr>
        <p:spPr/>
        <p:txBody>
          <a:bodyPr/>
          <a:lstStyle/>
          <a:p>
            <a:fld id="{460E0C55-3319-4B31-9C74-CC15EF4AFB06}" type="slidenum">
              <a:rPr lang="en-GB" smtClean="0"/>
              <a:t>28</a:t>
            </a:fld>
            <a:endParaRPr lang="en-GB" dirty="0"/>
          </a:p>
        </p:txBody>
      </p:sp>
      <p:grpSp>
        <p:nvGrpSpPr>
          <p:cNvPr id="5" name="Group 4"/>
          <p:cNvGrpSpPr/>
          <p:nvPr/>
        </p:nvGrpSpPr>
        <p:grpSpPr>
          <a:xfrm>
            <a:off x="2155591" y="1749556"/>
            <a:ext cx="4756917" cy="659224"/>
            <a:chOff x="1056257" y="2486570"/>
            <a:chExt cx="4646050" cy="659224"/>
          </a:xfrm>
        </p:grpSpPr>
        <p:sp>
          <p:nvSpPr>
            <p:cNvPr id="6" name="Rectangle 5"/>
            <p:cNvSpPr/>
            <p:nvPr/>
          </p:nvSpPr>
          <p:spPr bwMode="auto">
            <a:xfrm>
              <a:off x="1815737" y="2689122"/>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a:solidFill>
                    <a:schemeClr val="tx1"/>
                  </a:solidFill>
                  <a:ea typeface="Segoe UI" pitchFamily="34" charset="0"/>
                  <a:cs typeface="Segoe UI" pitchFamily="34" charset="0"/>
                </a:rPr>
                <a:t>c</a:t>
              </a:r>
              <a:r>
                <a:rPr lang="en-US" sz="1800" dirty="0" smtClean="0">
                  <a:solidFill>
                    <a:schemeClr val="tx1"/>
                  </a:solidFill>
                  <a:ea typeface="Segoe UI" pitchFamily="34" charset="0"/>
                  <a:cs typeface="Segoe UI" pitchFamily="34" charset="0"/>
                </a:rPr>
                <a:t>1_vect</a:t>
              </a:r>
              <a:endParaRPr lang="en-GB" sz="1800" dirty="0" err="1" smtClean="0">
                <a:solidFill>
                  <a:schemeClr val="tx1"/>
                </a:solidFill>
                <a:ea typeface="Segoe UI" pitchFamily="34" charset="0"/>
                <a:cs typeface="Segoe UI" pitchFamily="34" charset="0"/>
              </a:endParaRPr>
            </a:p>
          </p:txBody>
        </p:sp>
        <p:sp>
          <p:nvSpPr>
            <p:cNvPr id="7" name="TextBox 6"/>
            <p:cNvSpPr txBox="1"/>
            <p:nvPr/>
          </p:nvSpPr>
          <p:spPr>
            <a:xfrm>
              <a:off x="1056257" y="2486571"/>
              <a:ext cx="705394"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256</a:t>
              </a:r>
              <a:endParaRPr lang="en-GB" sz="2800" dirty="0" err="1" smtClean="0">
                <a:gradFill>
                  <a:gsLst>
                    <a:gs pos="2917">
                      <a:schemeClr val="tx1"/>
                    </a:gs>
                    <a:gs pos="30000">
                      <a:schemeClr val="tx1"/>
                    </a:gs>
                  </a:gsLst>
                  <a:lin ang="5400000" scaled="0"/>
                </a:gradFill>
              </a:endParaRPr>
            </a:p>
          </p:txBody>
        </p:sp>
        <p:sp>
          <p:nvSpPr>
            <p:cNvPr id="8" name="TextBox 7"/>
            <p:cNvSpPr txBox="1"/>
            <p:nvPr/>
          </p:nvSpPr>
          <p:spPr>
            <a:xfrm>
              <a:off x="2904430" y="2486570"/>
              <a:ext cx="287383" cy="430887"/>
            </a:xfrm>
            <a:prstGeom prst="rect">
              <a:avLst/>
            </a:prstGeom>
            <a:noFill/>
          </p:spPr>
          <p:txBody>
            <a:bodyPr wrap="square" lIns="0" tIns="0" rIns="0" bIns="0" rtlCol="0">
              <a:spAutoFit/>
            </a:bodyPr>
            <a:lstStyle/>
            <a:p>
              <a:r>
                <a:rPr lang="en-US" sz="2800" dirty="0">
                  <a:gradFill>
                    <a:gsLst>
                      <a:gs pos="2917">
                        <a:schemeClr val="tx1"/>
                      </a:gs>
                      <a:gs pos="30000">
                        <a:schemeClr val="tx1"/>
                      </a:gs>
                    </a:gsLst>
                    <a:lin ang="5400000" scaled="0"/>
                  </a:gradFill>
                </a:rPr>
                <a:t>4</a:t>
              </a:r>
              <a:endParaRPr lang="en-GB" sz="2800" dirty="0" err="1" smtClean="0">
                <a:gradFill>
                  <a:gsLst>
                    <a:gs pos="2917">
                      <a:schemeClr val="tx1"/>
                    </a:gs>
                    <a:gs pos="30000">
                      <a:schemeClr val="tx1"/>
                    </a:gs>
                  </a:gsLst>
                  <a:lin ang="5400000" scaled="0"/>
                </a:gradFill>
              </a:endParaRPr>
            </a:p>
          </p:txBody>
        </p:sp>
        <p:cxnSp>
          <p:nvCxnSpPr>
            <p:cNvPr id="9" name="Straight Arrow Connector 8"/>
            <p:cNvCxnSpPr/>
            <p:nvPr/>
          </p:nvCxnSpPr>
          <p:spPr>
            <a:xfrm>
              <a:off x="1335640" y="2917458"/>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3"/>
            </p:cNvCxnSpPr>
            <p:nvPr/>
          </p:nvCxnSpPr>
          <p:spPr>
            <a:xfrm>
              <a:off x="2808514" y="2917458"/>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auto">
            <a:xfrm>
              <a:off x="3951294" y="2689122"/>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smtClean="0">
                  <a:solidFill>
                    <a:schemeClr val="tx1"/>
                  </a:solidFill>
                  <a:ea typeface="Segoe UI" pitchFamily="34" charset="0"/>
                  <a:cs typeface="Segoe UI" pitchFamily="34" charset="0"/>
                </a:rPr>
                <a:t>c</a:t>
              </a:r>
              <a:r>
                <a:rPr lang="en-US" sz="1800" dirty="0">
                  <a:solidFill>
                    <a:schemeClr val="tx1"/>
                  </a:solidFill>
                  <a:ea typeface="Segoe UI" pitchFamily="34" charset="0"/>
                  <a:cs typeface="Segoe UI" pitchFamily="34" charset="0"/>
                </a:rPr>
                <a:t>2</a:t>
              </a:r>
              <a:r>
                <a:rPr lang="en-US" sz="1800" dirty="0" smtClean="0">
                  <a:solidFill>
                    <a:schemeClr val="tx1"/>
                  </a:solidFill>
                  <a:ea typeface="Segoe UI" pitchFamily="34" charset="0"/>
                  <a:cs typeface="Segoe UI" pitchFamily="34" charset="0"/>
                </a:rPr>
                <a:t>_vect</a:t>
              </a:r>
              <a:endParaRPr lang="en-GB" sz="1800" dirty="0" err="1" smtClean="0">
                <a:solidFill>
                  <a:schemeClr val="tx1"/>
                </a:solidFill>
                <a:ea typeface="Segoe UI" pitchFamily="34" charset="0"/>
                <a:cs typeface="Segoe UI" pitchFamily="34" charset="0"/>
              </a:endParaRPr>
            </a:p>
          </p:txBody>
        </p:sp>
        <p:sp>
          <p:nvSpPr>
            <p:cNvPr id="12" name="TextBox 11"/>
            <p:cNvSpPr txBox="1"/>
            <p:nvPr/>
          </p:nvSpPr>
          <p:spPr>
            <a:xfrm>
              <a:off x="3609824" y="2486571"/>
              <a:ext cx="287383" cy="430887"/>
            </a:xfrm>
            <a:prstGeom prst="rect">
              <a:avLst/>
            </a:prstGeom>
            <a:noFill/>
          </p:spPr>
          <p:txBody>
            <a:bodyPr wrap="square" lIns="0" tIns="0" rIns="0" bIns="0" rtlCol="0">
              <a:spAutoFit/>
            </a:bodyPr>
            <a:lstStyle/>
            <a:p>
              <a:r>
                <a:rPr lang="en-US" sz="2800" dirty="0">
                  <a:gradFill>
                    <a:gsLst>
                      <a:gs pos="2917">
                        <a:schemeClr val="tx1"/>
                      </a:gs>
                      <a:gs pos="30000">
                        <a:schemeClr val="tx1"/>
                      </a:gs>
                    </a:gsLst>
                    <a:lin ang="5400000" scaled="0"/>
                  </a:gradFill>
                </a:rPr>
                <a:t>4</a:t>
              </a:r>
              <a:endParaRPr lang="en-GB" sz="2800" dirty="0" err="1" smtClean="0">
                <a:gradFill>
                  <a:gsLst>
                    <a:gs pos="2917">
                      <a:schemeClr val="tx1"/>
                    </a:gs>
                    <a:gs pos="30000">
                      <a:schemeClr val="tx1"/>
                    </a:gs>
                  </a:gsLst>
                  <a:lin ang="5400000" scaled="0"/>
                </a:gradFill>
              </a:endParaRPr>
            </a:p>
          </p:txBody>
        </p:sp>
        <p:sp>
          <p:nvSpPr>
            <p:cNvPr id="13" name="TextBox 12"/>
            <p:cNvSpPr txBox="1"/>
            <p:nvPr/>
          </p:nvSpPr>
          <p:spPr>
            <a:xfrm>
              <a:off x="5039987" y="2486570"/>
              <a:ext cx="662320"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256</a:t>
              </a:r>
              <a:endParaRPr lang="en-GB" sz="2800" dirty="0" err="1" smtClean="0">
                <a:gradFill>
                  <a:gsLst>
                    <a:gs pos="2917">
                      <a:schemeClr val="tx1"/>
                    </a:gs>
                    <a:gs pos="30000">
                      <a:schemeClr val="tx1"/>
                    </a:gs>
                  </a:gsLst>
                  <a:lin ang="5400000" scaled="0"/>
                </a:gradFill>
              </a:endParaRPr>
            </a:p>
          </p:txBody>
        </p:sp>
        <p:cxnSp>
          <p:nvCxnSpPr>
            <p:cNvPr id="14" name="Straight Arrow Connector 13"/>
            <p:cNvCxnSpPr/>
            <p:nvPr/>
          </p:nvCxnSpPr>
          <p:spPr>
            <a:xfrm>
              <a:off x="3471197" y="2917458"/>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3"/>
            </p:cNvCxnSpPr>
            <p:nvPr/>
          </p:nvCxnSpPr>
          <p:spPr>
            <a:xfrm>
              <a:off x="4944071" y="2917458"/>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16" name="Rectangle 15"/>
          <p:cNvSpPr/>
          <p:nvPr/>
        </p:nvSpPr>
        <p:spPr bwMode="auto">
          <a:xfrm>
            <a:off x="2890267" y="3042219"/>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smtClean="0">
                <a:solidFill>
                  <a:schemeClr val="tx1"/>
                </a:solidFill>
                <a:ea typeface="Segoe UI" pitchFamily="34" charset="0"/>
                <a:cs typeface="Segoe UI" pitchFamily="34" charset="0"/>
              </a:rPr>
              <a:t>c1_vect’</a:t>
            </a:r>
            <a:endParaRPr lang="en-GB" sz="1800" dirty="0" err="1" smtClean="0">
              <a:solidFill>
                <a:schemeClr val="tx1"/>
              </a:solidFill>
              <a:ea typeface="Segoe UI" pitchFamily="34" charset="0"/>
              <a:cs typeface="Segoe UI" pitchFamily="34" charset="0"/>
            </a:endParaRPr>
          </a:p>
        </p:txBody>
      </p:sp>
      <p:sp>
        <p:nvSpPr>
          <p:cNvPr id="17" name="TextBox 16"/>
          <p:cNvSpPr txBox="1"/>
          <p:nvPr/>
        </p:nvSpPr>
        <p:spPr>
          <a:xfrm>
            <a:off x="2226703" y="2839668"/>
            <a:ext cx="609477"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128</a:t>
            </a:r>
            <a:endParaRPr lang="en-GB" sz="2800" dirty="0" err="1" smtClean="0">
              <a:gradFill>
                <a:gsLst>
                  <a:gs pos="2917">
                    <a:schemeClr val="tx1"/>
                  </a:gs>
                  <a:gs pos="30000">
                    <a:schemeClr val="tx1"/>
                  </a:gs>
                </a:gsLst>
                <a:lin ang="5400000" scaled="0"/>
              </a:gradFill>
            </a:endParaRPr>
          </a:p>
        </p:txBody>
      </p:sp>
      <p:sp>
        <p:nvSpPr>
          <p:cNvPr id="18" name="TextBox 17"/>
          <p:cNvSpPr txBox="1"/>
          <p:nvPr/>
        </p:nvSpPr>
        <p:spPr>
          <a:xfrm>
            <a:off x="3978960" y="2839667"/>
            <a:ext cx="437755"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64</a:t>
            </a:r>
            <a:endParaRPr lang="en-GB" sz="2800" dirty="0" err="1" smtClean="0">
              <a:gradFill>
                <a:gsLst>
                  <a:gs pos="2917">
                    <a:schemeClr val="tx1"/>
                  </a:gs>
                  <a:gs pos="30000">
                    <a:schemeClr val="tx1"/>
                  </a:gs>
                </a:gsLst>
                <a:lin ang="5400000" scaled="0"/>
              </a:gradFill>
            </a:endParaRPr>
          </a:p>
        </p:txBody>
      </p:sp>
      <p:cxnSp>
        <p:nvCxnSpPr>
          <p:cNvPr id="19" name="Straight Arrow Connector 18"/>
          <p:cNvCxnSpPr/>
          <p:nvPr/>
        </p:nvCxnSpPr>
        <p:spPr>
          <a:xfrm>
            <a:off x="2410170" y="3270555"/>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6" idx="3"/>
          </p:cNvCxnSpPr>
          <p:nvPr/>
        </p:nvCxnSpPr>
        <p:spPr>
          <a:xfrm>
            <a:off x="3883044" y="3270555"/>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bwMode="auto">
          <a:xfrm>
            <a:off x="5025824" y="3042219"/>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smtClean="0">
                <a:solidFill>
                  <a:schemeClr val="tx1"/>
                </a:solidFill>
                <a:ea typeface="Segoe UI" pitchFamily="34" charset="0"/>
                <a:cs typeface="Segoe UI" pitchFamily="34" charset="0"/>
              </a:rPr>
              <a:t>c2_vect’</a:t>
            </a:r>
            <a:endParaRPr lang="en-GB" sz="1800" dirty="0" err="1" smtClean="0">
              <a:solidFill>
                <a:schemeClr val="tx1"/>
              </a:solidFill>
              <a:ea typeface="Segoe UI" pitchFamily="34" charset="0"/>
              <a:cs typeface="Segoe UI" pitchFamily="34" charset="0"/>
            </a:endParaRPr>
          </a:p>
        </p:txBody>
      </p:sp>
      <p:sp>
        <p:nvSpPr>
          <p:cNvPr id="22" name="TextBox 21"/>
          <p:cNvSpPr txBox="1"/>
          <p:nvPr/>
        </p:nvSpPr>
        <p:spPr>
          <a:xfrm>
            <a:off x="4684354" y="2839668"/>
            <a:ext cx="435357"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64</a:t>
            </a:r>
            <a:endParaRPr lang="en-GB" sz="2800" dirty="0" err="1" smtClean="0">
              <a:gradFill>
                <a:gsLst>
                  <a:gs pos="2917">
                    <a:schemeClr val="tx1"/>
                  </a:gs>
                  <a:gs pos="30000">
                    <a:schemeClr val="tx1"/>
                  </a:gs>
                </a:gsLst>
                <a:lin ang="5400000" scaled="0"/>
              </a:gradFill>
            </a:endParaRPr>
          </a:p>
        </p:txBody>
      </p:sp>
      <p:sp>
        <p:nvSpPr>
          <p:cNvPr id="23" name="TextBox 22"/>
          <p:cNvSpPr txBox="1"/>
          <p:nvPr/>
        </p:nvSpPr>
        <p:spPr>
          <a:xfrm>
            <a:off x="6112488" y="2832764"/>
            <a:ext cx="641485"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128</a:t>
            </a:r>
            <a:endParaRPr lang="en-GB" sz="2800" dirty="0" err="1" smtClean="0">
              <a:gradFill>
                <a:gsLst>
                  <a:gs pos="2917">
                    <a:schemeClr val="tx1"/>
                  </a:gs>
                  <a:gs pos="30000">
                    <a:schemeClr val="tx1"/>
                  </a:gs>
                </a:gsLst>
                <a:lin ang="5400000" scaled="0"/>
              </a:gradFill>
            </a:endParaRPr>
          </a:p>
        </p:txBody>
      </p:sp>
      <p:cxnSp>
        <p:nvCxnSpPr>
          <p:cNvPr id="24" name="Straight Arrow Connector 23"/>
          <p:cNvCxnSpPr/>
          <p:nvPr/>
        </p:nvCxnSpPr>
        <p:spPr>
          <a:xfrm>
            <a:off x="4545727" y="3270555"/>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1" idx="3"/>
          </p:cNvCxnSpPr>
          <p:nvPr/>
        </p:nvCxnSpPr>
        <p:spPr>
          <a:xfrm>
            <a:off x="6018601" y="3270555"/>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834431"/>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choose final </a:t>
            </a:r>
            <a:r>
              <a:rPr lang="en-US" dirty="0" err="1" smtClean="0"/>
              <a:t>vectorization</a:t>
            </a:r>
            <a:r>
              <a:rPr lang="en-US" dirty="0" smtClean="0"/>
              <a:t>?</a:t>
            </a:r>
            <a:endParaRPr lang="en-GB" dirty="0"/>
          </a:p>
        </p:txBody>
      </p:sp>
      <p:sp>
        <p:nvSpPr>
          <p:cNvPr id="3" name="Text Placeholder 2"/>
          <p:cNvSpPr>
            <a:spLocks noGrp="1"/>
          </p:cNvSpPr>
          <p:nvPr>
            <p:ph type="body" sz="quarter" idx="10"/>
          </p:nvPr>
        </p:nvSpPr>
        <p:spPr>
          <a:xfrm>
            <a:off x="389436" y="1085849"/>
            <a:ext cx="8363938" cy="3662541"/>
          </a:xfrm>
        </p:spPr>
        <p:txBody>
          <a:bodyPr/>
          <a:lstStyle/>
          <a:p>
            <a:r>
              <a:rPr lang="en-US" sz="2000" dirty="0" smtClean="0"/>
              <a:t>Solution: a classical idea from </a:t>
            </a:r>
            <a:r>
              <a:rPr lang="en-US" sz="2000" b="1" i="1" dirty="0" smtClean="0"/>
              <a:t>distributed optimization</a:t>
            </a:r>
          </a:p>
          <a:p>
            <a:endParaRPr lang="en-US" dirty="0"/>
          </a:p>
          <a:p>
            <a:endParaRPr lang="en-US" dirty="0" smtClean="0"/>
          </a:p>
          <a:p>
            <a:endParaRPr lang="en-US" dirty="0"/>
          </a:p>
          <a:p>
            <a:endParaRPr lang="en-US" dirty="0" smtClean="0"/>
          </a:p>
          <a:p>
            <a:endParaRPr lang="en-US" sz="2000" dirty="0" smtClean="0"/>
          </a:p>
          <a:p>
            <a:r>
              <a:rPr lang="en-US" sz="2000" dirty="0"/>
              <a:t>M</a:t>
            </a:r>
            <a:r>
              <a:rPr lang="en-US" sz="2000" dirty="0" smtClean="0"/>
              <a:t>aximize sum of a convex function (e.g. </a:t>
            </a:r>
            <a:r>
              <a:rPr lang="en-US" sz="2000" b="1" dirty="0" smtClean="0"/>
              <a:t>log</a:t>
            </a:r>
            <a:r>
              <a:rPr lang="en-US" sz="2000" dirty="0" smtClean="0"/>
              <a:t>) of sizes of pipeline arrays</a:t>
            </a:r>
          </a:p>
          <a:p>
            <a:r>
              <a:rPr lang="en-US" sz="2000" dirty="0" smtClean="0"/>
              <a:t>log 256+log 4+log 256 = 8+2+8 = 18 &lt; 20 = 7+6+7 = log 128+log 64+log 128</a:t>
            </a:r>
          </a:p>
          <a:p>
            <a:r>
              <a:rPr lang="en-US" sz="2000" dirty="0" smtClean="0">
                <a:solidFill>
                  <a:srgbClr val="FF0000"/>
                </a:solidFill>
              </a:rPr>
              <a:t>Sum of </a:t>
            </a:r>
            <a:r>
              <a:rPr lang="en-US" sz="2000" b="1" dirty="0" smtClean="0">
                <a:solidFill>
                  <a:srgbClr val="FF0000"/>
                </a:solidFill>
              </a:rPr>
              <a:t>log(.) </a:t>
            </a:r>
            <a:r>
              <a:rPr lang="en-US" sz="2000" dirty="0" smtClean="0">
                <a:solidFill>
                  <a:srgbClr val="FF0000"/>
                </a:solidFill>
              </a:rPr>
              <a:t>gives uniformly fat pipelines and can be computed </a:t>
            </a:r>
            <a:r>
              <a:rPr lang="en-US" sz="2000" b="1" dirty="0" smtClean="0">
                <a:solidFill>
                  <a:srgbClr val="FF0000"/>
                </a:solidFill>
              </a:rPr>
              <a:t>locally</a:t>
            </a:r>
            <a:endParaRPr lang="en-US" sz="2000" b="1" dirty="0">
              <a:solidFill>
                <a:srgbClr val="FF0000"/>
              </a:solidFill>
            </a:endParaRPr>
          </a:p>
        </p:txBody>
      </p:sp>
      <p:sp>
        <p:nvSpPr>
          <p:cNvPr id="4" name="Slide Number Placeholder 3"/>
          <p:cNvSpPr>
            <a:spLocks noGrp="1"/>
          </p:cNvSpPr>
          <p:nvPr>
            <p:ph type="sldNum" sz="quarter" idx="13"/>
          </p:nvPr>
        </p:nvSpPr>
        <p:spPr/>
        <p:txBody>
          <a:bodyPr/>
          <a:lstStyle/>
          <a:p>
            <a:fld id="{460E0C55-3319-4B31-9C74-CC15EF4AFB06}" type="slidenum">
              <a:rPr lang="en-GB" smtClean="0"/>
              <a:t>29</a:t>
            </a:fld>
            <a:endParaRPr lang="en-GB" dirty="0"/>
          </a:p>
        </p:txBody>
      </p:sp>
      <p:grpSp>
        <p:nvGrpSpPr>
          <p:cNvPr id="5" name="Group 4"/>
          <p:cNvGrpSpPr/>
          <p:nvPr/>
        </p:nvGrpSpPr>
        <p:grpSpPr>
          <a:xfrm>
            <a:off x="2155591" y="1749556"/>
            <a:ext cx="4756917" cy="659224"/>
            <a:chOff x="1056257" y="2486570"/>
            <a:chExt cx="4646050" cy="659224"/>
          </a:xfrm>
        </p:grpSpPr>
        <p:sp>
          <p:nvSpPr>
            <p:cNvPr id="6" name="Rectangle 5"/>
            <p:cNvSpPr/>
            <p:nvPr/>
          </p:nvSpPr>
          <p:spPr bwMode="auto">
            <a:xfrm>
              <a:off x="1815737" y="2689122"/>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a:solidFill>
                    <a:schemeClr val="tx1"/>
                  </a:solidFill>
                  <a:ea typeface="Segoe UI" pitchFamily="34" charset="0"/>
                  <a:cs typeface="Segoe UI" pitchFamily="34" charset="0"/>
                </a:rPr>
                <a:t>c</a:t>
              </a:r>
              <a:r>
                <a:rPr lang="en-US" sz="1800" dirty="0" smtClean="0">
                  <a:solidFill>
                    <a:schemeClr val="tx1"/>
                  </a:solidFill>
                  <a:ea typeface="Segoe UI" pitchFamily="34" charset="0"/>
                  <a:cs typeface="Segoe UI" pitchFamily="34" charset="0"/>
                </a:rPr>
                <a:t>1_vect</a:t>
              </a:r>
              <a:endParaRPr lang="en-GB" sz="1800" dirty="0" err="1" smtClean="0">
                <a:solidFill>
                  <a:schemeClr val="tx1"/>
                </a:solidFill>
                <a:ea typeface="Segoe UI" pitchFamily="34" charset="0"/>
                <a:cs typeface="Segoe UI" pitchFamily="34" charset="0"/>
              </a:endParaRPr>
            </a:p>
          </p:txBody>
        </p:sp>
        <p:sp>
          <p:nvSpPr>
            <p:cNvPr id="7" name="TextBox 6"/>
            <p:cNvSpPr txBox="1"/>
            <p:nvPr/>
          </p:nvSpPr>
          <p:spPr>
            <a:xfrm>
              <a:off x="1056257" y="2486571"/>
              <a:ext cx="705394"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256</a:t>
              </a:r>
              <a:endParaRPr lang="en-GB" sz="2800" dirty="0" err="1" smtClean="0">
                <a:gradFill>
                  <a:gsLst>
                    <a:gs pos="2917">
                      <a:schemeClr val="tx1"/>
                    </a:gs>
                    <a:gs pos="30000">
                      <a:schemeClr val="tx1"/>
                    </a:gs>
                  </a:gsLst>
                  <a:lin ang="5400000" scaled="0"/>
                </a:gradFill>
              </a:endParaRPr>
            </a:p>
          </p:txBody>
        </p:sp>
        <p:sp>
          <p:nvSpPr>
            <p:cNvPr id="8" name="TextBox 7"/>
            <p:cNvSpPr txBox="1"/>
            <p:nvPr/>
          </p:nvSpPr>
          <p:spPr>
            <a:xfrm>
              <a:off x="2904430" y="2486570"/>
              <a:ext cx="287383" cy="430887"/>
            </a:xfrm>
            <a:prstGeom prst="rect">
              <a:avLst/>
            </a:prstGeom>
            <a:noFill/>
          </p:spPr>
          <p:txBody>
            <a:bodyPr wrap="square" lIns="0" tIns="0" rIns="0" bIns="0" rtlCol="0">
              <a:spAutoFit/>
            </a:bodyPr>
            <a:lstStyle/>
            <a:p>
              <a:r>
                <a:rPr lang="en-US" sz="2800" dirty="0">
                  <a:gradFill>
                    <a:gsLst>
                      <a:gs pos="2917">
                        <a:schemeClr val="tx1"/>
                      </a:gs>
                      <a:gs pos="30000">
                        <a:schemeClr val="tx1"/>
                      </a:gs>
                    </a:gsLst>
                    <a:lin ang="5400000" scaled="0"/>
                  </a:gradFill>
                </a:rPr>
                <a:t>4</a:t>
              </a:r>
              <a:endParaRPr lang="en-GB" sz="2800" dirty="0" err="1" smtClean="0">
                <a:gradFill>
                  <a:gsLst>
                    <a:gs pos="2917">
                      <a:schemeClr val="tx1"/>
                    </a:gs>
                    <a:gs pos="30000">
                      <a:schemeClr val="tx1"/>
                    </a:gs>
                  </a:gsLst>
                  <a:lin ang="5400000" scaled="0"/>
                </a:gradFill>
              </a:endParaRPr>
            </a:p>
          </p:txBody>
        </p:sp>
        <p:cxnSp>
          <p:nvCxnSpPr>
            <p:cNvPr id="9" name="Straight Arrow Connector 8"/>
            <p:cNvCxnSpPr/>
            <p:nvPr/>
          </p:nvCxnSpPr>
          <p:spPr>
            <a:xfrm>
              <a:off x="1335640" y="2917458"/>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3"/>
            </p:cNvCxnSpPr>
            <p:nvPr/>
          </p:nvCxnSpPr>
          <p:spPr>
            <a:xfrm>
              <a:off x="2808514" y="2917458"/>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auto">
            <a:xfrm>
              <a:off x="3951294" y="2689122"/>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smtClean="0">
                  <a:solidFill>
                    <a:schemeClr val="tx1"/>
                  </a:solidFill>
                  <a:ea typeface="Segoe UI" pitchFamily="34" charset="0"/>
                  <a:cs typeface="Segoe UI" pitchFamily="34" charset="0"/>
                </a:rPr>
                <a:t>c</a:t>
              </a:r>
              <a:r>
                <a:rPr lang="en-US" sz="1800" dirty="0">
                  <a:solidFill>
                    <a:schemeClr val="tx1"/>
                  </a:solidFill>
                  <a:ea typeface="Segoe UI" pitchFamily="34" charset="0"/>
                  <a:cs typeface="Segoe UI" pitchFamily="34" charset="0"/>
                </a:rPr>
                <a:t>2</a:t>
              </a:r>
              <a:r>
                <a:rPr lang="en-US" sz="1800" dirty="0" smtClean="0">
                  <a:solidFill>
                    <a:schemeClr val="tx1"/>
                  </a:solidFill>
                  <a:ea typeface="Segoe UI" pitchFamily="34" charset="0"/>
                  <a:cs typeface="Segoe UI" pitchFamily="34" charset="0"/>
                </a:rPr>
                <a:t>_vect</a:t>
              </a:r>
              <a:endParaRPr lang="en-GB" sz="1800" dirty="0" err="1" smtClean="0">
                <a:solidFill>
                  <a:schemeClr val="tx1"/>
                </a:solidFill>
                <a:ea typeface="Segoe UI" pitchFamily="34" charset="0"/>
                <a:cs typeface="Segoe UI" pitchFamily="34" charset="0"/>
              </a:endParaRPr>
            </a:p>
          </p:txBody>
        </p:sp>
        <p:sp>
          <p:nvSpPr>
            <p:cNvPr id="12" name="TextBox 11"/>
            <p:cNvSpPr txBox="1"/>
            <p:nvPr/>
          </p:nvSpPr>
          <p:spPr>
            <a:xfrm>
              <a:off x="3609824" y="2486571"/>
              <a:ext cx="287383" cy="430887"/>
            </a:xfrm>
            <a:prstGeom prst="rect">
              <a:avLst/>
            </a:prstGeom>
            <a:noFill/>
          </p:spPr>
          <p:txBody>
            <a:bodyPr wrap="square" lIns="0" tIns="0" rIns="0" bIns="0" rtlCol="0">
              <a:spAutoFit/>
            </a:bodyPr>
            <a:lstStyle/>
            <a:p>
              <a:r>
                <a:rPr lang="en-US" sz="2800" dirty="0">
                  <a:gradFill>
                    <a:gsLst>
                      <a:gs pos="2917">
                        <a:schemeClr val="tx1"/>
                      </a:gs>
                      <a:gs pos="30000">
                        <a:schemeClr val="tx1"/>
                      </a:gs>
                    </a:gsLst>
                    <a:lin ang="5400000" scaled="0"/>
                  </a:gradFill>
                </a:rPr>
                <a:t>4</a:t>
              </a:r>
              <a:endParaRPr lang="en-GB" sz="2800" dirty="0" err="1" smtClean="0">
                <a:gradFill>
                  <a:gsLst>
                    <a:gs pos="2917">
                      <a:schemeClr val="tx1"/>
                    </a:gs>
                    <a:gs pos="30000">
                      <a:schemeClr val="tx1"/>
                    </a:gs>
                  </a:gsLst>
                  <a:lin ang="5400000" scaled="0"/>
                </a:gradFill>
              </a:endParaRPr>
            </a:p>
          </p:txBody>
        </p:sp>
        <p:sp>
          <p:nvSpPr>
            <p:cNvPr id="13" name="TextBox 12"/>
            <p:cNvSpPr txBox="1"/>
            <p:nvPr/>
          </p:nvSpPr>
          <p:spPr>
            <a:xfrm>
              <a:off x="5039987" y="2486570"/>
              <a:ext cx="662320"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256</a:t>
              </a:r>
              <a:endParaRPr lang="en-GB" sz="2800" dirty="0" err="1" smtClean="0">
                <a:gradFill>
                  <a:gsLst>
                    <a:gs pos="2917">
                      <a:schemeClr val="tx1"/>
                    </a:gs>
                    <a:gs pos="30000">
                      <a:schemeClr val="tx1"/>
                    </a:gs>
                  </a:gsLst>
                  <a:lin ang="5400000" scaled="0"/>
                </a:gradFill>
              </a:endParaRPr>
            </a:p>
          </p:txBody>
        </p:sp>
        <p:cxnSp>
          <p:nvCxnSpPr>
            <p:cNvPr id="14" name="Straight Arrow Connector 13"/>
            <p:cNvCxnSpPr/>
            <p:nvPr/>
          </p:nvCxnSpPr>
          <p:spPr>
            <a:xfrm>
              <a:off x="3471197" y="2917458"/>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3"/>
            </p:cNvCxnSpPr>
            <p:nvPr/>
          </p:nvCxnSpPr>
          <p:spPr>
            <a:xfrm>
              <a:off x="4944071" y="2917458"/>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16" name="Rectangle 15"/>
          <p:cNvSpPr/>
          <p:nvPr/>
        </p:nvSpPr>
        <p:spPr bwMode="auto">
          <a:xfrm>
            <a:off x="2890267" y="3042219"/>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smtClean="0">
                <a:solidFill>
                  <a:schemeClr val="tx1"/>
                </a:solidFill>
                <a:ea typeface="Segoe UI" pitchFamily="34" charset="0"/>
                <a:cs typeface="Segoe UI" pitchFamily="34" charset="0"/>
              </a:rPr>
              <a:t>c1_vect’</a:t>
            </a:r>
            <a:endParaRPr lang="en-GB" sz="1800" dirty="0" err="1" smtClean="0">
              <a:solidFill>
                <a:schemeClr val="tx1"/>
              </a:solidFill>
              <a:ea typeface="Segoe UI" pitchFamily="34" charset="0"/>
              <a:cs typeface="Segoe UI" pitchFamily="34" charset="0"/>
            </a:endParaRPr>
          </a:p>
        </p:txBody>
      </p:sp>
      <p:sp>
        <p:nvSpPr>
          <p:cNvPr id="17" name="TextBox 16"/>
          <p:cNvSpPr txBox="1"/>
          <p:nvPr/>
        </p:nvSpPr>
        <p:spPr>
          <a:xfrm>
            <a:off x="2185243" y="2839668"/>
            <a:ext cx="650938"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128</a:t>
            </a:r>
            <a:endParaRPr lang="en-GB" sz="2800" dirty="0" err="1" smtClean="0">
              <a:gradFill>
                <a:gsLst>
                  <a:gs pos="2917">
                    <a:schemeClr val="tx1"/>
                  </a:gs>
                  <a:gs pos="30000">
                    <a:schemeClr val="tx1"/>
                  </a:gs>
                </a:gsLst>
                <a:lin ang="5400000" scaled="0"/>
              </a:gradFill>
            </a:endParaRPr>
          </a:p>
        </p:txBody>
      </p:sp>
      <p:sp>
        <p:nvSpPr>
          <p:cNvPr id="18" name="TextBox 17"/>
          <p:cNvSpPr txBox="1"/>
          <p:nvPr/>
        </p:nvSpPr>
        <p:spPr>
          <a:xfrm>
            <a:off x="3978960" y="2839667"/>
            <a:ext cx="437755"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64</a:t>
            </a:r>
            <a:endParaRPr lang="en-GB" sz="2800" dirty="0" err="1" smtClean="0">
              <a:gradFill>
                <a:gsLst>
                  <a:gs pos="2917">
                    <a:schemeClr val="tx1"/>
                  </a:gs>
                  <a:gs pos="30000">
                    <a:schemeClr val="tx1"/>
                  </a:gs>
                </a:gsLst>
                <a:lin ang="5400000" scaled="0"/>
              </a:gradFill>
            </a:endParaRPr>
          </a:p>
        </p:txBody>
      </p:sp>
      <p:cxnSp>
        <p:nvCxnSpPr>
          <p:cNvPr id="19" name="Straight Arrow Connector 18"/>
          <p:cNvCxnSpPr/>
          <p:nvPr/>
        </p:nvCxnSpPr>
        <p:spPr>
          <a:xfrm>
            <a:off x="2410170" y="3270555"/>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6" idx="3"/>
          </p:cNvCxnSpPr>
          <p:nvPr/>
        </p:nvCxnSpPr>
        <p:spPr>
          <a:xfrm>
            <a:off x="3883044" y="3270555"/>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bwMode="auto">
          <a:xfrm>
            <a:off x="5025824" y="3042219"/>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smtClean="0">
                <a:solidFill>
                  <a:schemeClr val="tx1"/>
                </a:solidFill>
                <a:ea typeface="Segoe UI" pitchFamily="34" charset="0"/>
                <a:cs typeface="Segoe UI" pitchFamily="34" charset="0"/>
              </a:rPr>
              <a:t>c2_vect’</a:t>
            </a:r>
            <a:endParaRPr lang="en-GB" sz="1800" dirty="0" err="1" smtClean="0">
              <a:solidFill>
                <a:schemeClr val="tx1"/>
              </a:solidFill>
              <a:ea typeface="Segoe UI" pitchFamily="34" charset="0"/>
              <a:cs typeface="Segoe UI" pitchFamily="34" charset="0"/>
            </a:endParaRPr>
          </a:p>
        </p:txBody>
      </p:sp>
      <p:sp>
        <p:nvSpPr>
          <p:cNvPr id="22" name="TextBox 21"/>
          <p:cNvSpPr txBox="1"/>
          <p:nvPr/>
        </p:nvSpPr>
        <p:spPr>
          <a:xfrm>
            <a:off x="4684354" y="2839668"/>
            <a:ext cx="435357"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64</a:t>
            </a:r>
            <a:endParaRPr lang="en-GB" sz="2800" dirty="0" err="1" smtClean="0">
              <a:gradFill>
                <a:gsLst>
                  <a:gs pos="2917">
                    <a:schemeClr val="tx1"/>
                  </a:gs>
                  <a:gs pos="30000">
                    <a:schemeClr val="tx1"/>
                  </a:gs>
                </a:gsLst>
                <a:lin ang="5400000" scaled="0"/>
              </a:gradFill>
            </a:endParaRPr>
          </a:p>
        </p:txBody>
      </p:sp>
      <p:sp>
        <p:nvSpPr>
          <p:cNvPr id="23" name="TextBox 22"/>
          <p:cNvSpPr txBox="1"/>
          <p:nvPr/>
        </p:nvSpPr>
        <p:spPr>
          <a:xfrm>
            <a:off x="6114516" y="2839667"/>
            <a:ext cx="697249"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128</a:t>
            </a:r>
            <a:endParaRPr lang="en-GB" sz="2800" dirty="0" err="1" smtClean="0">
              <a:gradFill>
                <a:gsLst>
                  <a:gs pos="2917">
                    <a:schemeClr val="tx1"/>
                  </a:gs>
                  <a:gs pos="30000">
                    <a:schemeClr val="tx1"/>
                  </a:gs>
                </a:gsLst>
                <a:lin ang="5400000" scaled="0"/>
              </a:gradFill>
            </a:endParaRPr>
          </a:p>
        </p:txBody>
      </p:sp>
      <p:cxnSp>
        <p:nvCxnSpPr>
          <p:cNvPr id="24" name="Straight Arrow Connector 23"/>
          <p:cNvCxnSpPr/>
          <p:nvPr/>
        </p:nvCxnSpPr>
        <p:spPr>
          <a:xfrm>
            <a:off x="4545727" y="3270555"/>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1" idx="3"/>
          </p:cNvCxnSpPr>
          <p:nvPr/>
        </p:nvCxnSpPr>
        <p:spPr>
          <a:xfrm>
            <a:off x="6018601" y="3270555"/>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3637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GB" dirty="0"/>
          </a:p>
        </p:txBody>
      </p:sp>
      <p:sp>
        <p:nvSpPr>
          <p:cNvPr id="3" name="Text Placeholder 2"/>
          <p:cNvSpPr>
            <a:spLocks noGrp="1"/>
          </p:cNvSpPr>
          <p:nvPr>
            <p:ph type="body" sz="quarter" idx="10"/>
          </p:nvPr>
        </p:nvSpPr>
        <p:spPr>
          <a:xfrm>
            <a:off x="389436" y="1263273"/>
            <a:ext cx="8363938" cy="3130088"/>
          </a:xfrm>
        </p:spPr>
        <p:txBody>
          <a:bodyPr/>
          <a:lstStyle/>
          <a:p>
            <a:r>
              <a:rPr lang="en-US" sz="2400" dirty="0" smtClean="0"/>
              <a:t>Essentially the traditional complaints against FPGAs … </a:t>
            </a:r>
          </a:p>
          <a:p>
            <a:pPr lvl="1"/>
            <a:r>
              <a:rPr lang="en-US" dirty="0" smtClean="0">
                <a:solidFill>
                  <a:schemeClr val="tx2">
                    <a:lumMod val="50000"/>
                    <a:lumOff val="50000"/>
                  </a:schemeClr>
                </a:solidFill>
              </a:rPr>
              <a:t>Error prone designs, latency-sensitivity issues </a:t>
            </a:r>
          </a:p>
          <a:p>
            <a:pPr lvl="1"/>
            <a:r>
              <a:rPr lang="en-US" dirty="0" smtClean="0">
                <a:solidFill>
                  <a:schemeClr val="tx2">
                    <a:lumMod val="50000"/>
                    <a:lumOff val="50000"/>
                  </a:schemeClr>
                </a:solidFill>
              </a:rPr>
              <a:t>Code semantics tied to underlying hardware or execution model</a:t>
            </a:r>
          </a:p>
          <a:p>
            <a:pPr lvl="1"/>
            <a:r>
              <a:rPr lang="en-US" dirty="0" smtClean="0">
                <a:solidFill>
                  <a:schemeClr val="tx2">
                    <a:lumMod val="50000"/>
                    <a:lumOff val="50000"/>
                  </a:schemeClr>
                </a:solidFill>
              </a:rPr>
              <a:t>Hard to maintain the code, big barrier to entry</a:t>
            </a:r>
            <a:endParaRPr lang="en-US" dirty="0">
              <a:solidFill>
                <a:schemeClr val="tx2">
                  <a:lumMod val="50000"/>
                  <a:lumOff val="50000"/>
                </a:schemeClr>
              </a:solidFill>
            </a:endParaRPr>
          </a:p>
          <a:p>
            <a:r>
              <a:rPr lang="en-US" sz="2400" dirty="0" smtClean="0"/>
              <a:t>… </a:t>
            </a:r>
            <a:r>
              <a:rPr lang="en-US" sz="2400" b="1" i="1" dirty="0" smtClean="0"/>
              <a:t>become valid against software platforms too</a:t>
            </a:r>
            <a:r>
              <a:rPr lang="en-US" sz="2400" dirty="0" smtClean="0"/>
              <a:t>, undermining the very advantages of software!</a:t>
            </a:r>
            <a:endParaRPr lang="en-US" sz="2400" dirty="0"/>
          </a:p>
          <a:p>
            <a:r>
              <a:rPr lang="en-US" sz="2400" dirty="0" err="1" smtClean="0">
                <a:solidFill>
                  <a:srgbClr val="FF0000"/>
                </a:solidFill>
              </a:rPr>
              <a:t>Airblue</a:t>
            </a:r>
            <a:r>
              <a:rPr lang="en-US" sz="2400" dirty="0" smtClean="0"/>
              <a:t> [ANCS’10] offered a solution: a </a:t>
            </a:r>
            <a:r>
              <a:rPr lang="en-US" sz="2400" b="1" i="1" dirty="0" smtClean="0"/>
              <a:t>hardware synthesis platform</a:t>
            </a:r>
            <a:r>
              <a:rPr lang="en-US" sz="2400" dirty="0" smtClean="0"/>
              <a:t> that offers latency-insensitivity and high-level programmability</a:t>
            </a:r>
          </a:p>
          <a:p>
            <a:r>
              <a:rPr lang="en-US" sz="2400" dirty="0" smtClean="0"/>
              <a:t>ZIRIA: similar goals for software implementations </a:t>
            </a:r>
            <a:endParaRPr lang="en-GB" sz="2400" dirty="0"/>
          </a:p>
        </p:txBody>
      </p:sp>
      <p:sp>
        <p:nvSpPr>
          <p:cNvPr id="4" name="Slide Number Placeholder 3"/>
          <p:cNvSpPr>
            <a:spLocks noGrp="1"/>
          </p:cNvSpPr>
          <p:nvPr>
            <p:ph type="sldNum" sz="quarter" idx="13"/>
          </p:nvPr>
        </p:nvSpPr>
        <p:spPr/>
        <p:txBody>
          <a:bodyPr/>
          <a:lstStyle/>
          <a:p>
            <a:fld id="{460E0C55-3319-4B31-9C74-CC15EF4AFB06}" type="slidenum">
              <a:rPr lang="en-GB" smtClean="0"/>
              <a:t>3</a:t>
            </a:fld>
            <a:endParaRPr lang="en-GB" dirty="0"/>
          </a:p>
        </p:txBody>
      </p:sp>
    </p:spTree>
    <p:extLst>
      <p:ext uri="{BB962C8B-B14F-4D97-AF65-F5344CB8AC3E}">
        <p14:creationId xmlns:p14="http://schemas.microsoft.com/office/powerpoint/2010/main" val="34838143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US" dirty="0" smtClean="0"/>
              <a:t>Final piece of the puzzle: pruning</a:t>
            </a:r>
            <a:endParaRPr lang="en-GB" dirty="0"/>
          </a:p>
        </p:txBody>
      </p:sp>
      <p:sp>
        <p:nvSpPr>
          <p:cNvPr id="3" name="Text Placeholder 2"/>
          <p:cNvSpPr>
            <a:spLocks noGrp="1"/>
          </p:cNvSpPr>
          <p:nvPr>
            <p:ph type="body" sz="quarter" idx="10"/>
          </p:nvPr>
        </p:nvSpPr>
        <p:spPr>
          <a:xfrm>
            <a:off x="389436" y="1085849"/>
            <a:ext cx="8363938" cy="3662541"/>
          </a:xfrm>
        </p:spPr>
        <p:txBody>
          <a:bodyPr/>
          <a:lstStyle/>
          <a:p>
            <a:r>
              <a:rPr lang="en-US" sz="2000" dirty="0" smtClean="0"/>
              <a:t>As we build feasible sets from the bottom up we </a:t>
            </a:r>
            <a:r>
              <a:rPr lang="en-US" sz="2000" b="1" i="1" dirty="0" smtClean="0"/>
              <a:t>must not discard </a:t>
            </a:r>
            <a:r>
              <a:rPr lang="en-US" sz="2000" b="1" i="1" dirty="0" err="1" smtClean="0"/>
              <a:t>vectorizations</a:t>
            </a:r>
            <a:r>
              <a:rPr lang="en-US" sz="2000" b="1" i="1" dirty="0"/>
              <a:t> </a:t>
            </a:r>
            <a:endParaRPr lang="en-US" sz="2000" b="1" i="1" dirty="0" smtClean="0"/>
          </a:p>
          <a:p>
            <a:r>
              <a:rPr lang="en-US" sz="2000" dirty="0" smtClean="0"/>
              <a:t>But there may be multiple </a:t>
            </a:r>
            <a:r>
              <a:rPr lang="en-US" sz="2000" dirty="0" err="1" smtClean="0"/>
              <a:t>vectorizations</a:t>
            </a:r>
            <a:r>
              <a:rPr lang="en-US" sz="2000" dirty="0" smtClean="0"/>
              <a:t> with the same type, </a:t>
            </a:r>
            <a:r>
              <a:rPr lang="en-US" sz="2000" dirty="0" err="1" smtClean="0"/>
              <a:t>e.g</a:t>
            </a:r>
            <a:r>
              <a:rPr lang="en-US" sz="2000" dirty="0" smtClean="0"/>
              <a:t>:</a:t>
            </a:r>
          </a:p>
          <a:p>
            <a:endParaRPr lang="en-US" sz="2000" dirty="0"/>
          </a:p>
          <a:p>
            <a:endParaRPr lang="en-US" sz="2000" dirty="0" smtClean="0"/>
          </a:p>
          <a:p>
            <a:endParaRPr lang="en-US" sz="2000" dirty="0"/>
          </a:p>
          <a:p>
            <a:endParaRPr lang="en-US" sz="2000" dirty="0" smtClean="0"/>
          </a:p>
          <a:p>
            <a:pPr marL="0" indent="0">
              <a:buNone/>
            </a:pPr>
            <a:endParaRPr lang="en-US" sz="2000" dirty="0" smtClean="0"/>
          </a:p>
          <a:p>
            <a:pPr marL="0" indent="0">
              <a:buNone/>
            </a:pPr>
            <a:endParaRPr lang="en-US" sz="2000" dirty="0"/>
          </a:p>
          <a:p>
            <a:r>
              <a:rPr lang="en-US" sz="2000" dirty="0" smtClean="0"/>
              <a:t>Which one to choose?</a:t>
            </a:r>
            <a:r>
              <a:rPr lang="en-US" sz="2000" dirty="0"/>
              <a:t> </a:t>
            </a:r>
            <a:r>
              <a:rPr lang="en-US" sz="2000" dirty="0" smtClean="0"/>
              <a:t>[They have </a:t>
            </a:r>
            <a:r>
              <a:rPr lang="en-US" sz="2000" b="1" i="1" dirty="0" smtClean="0"/>
              <a:t>same type (ST x (</a:t>
            </a:r>
            <a:r>
              <a:rPr lang="en-US" sz="2000" b="1" i="1" dirty="0" err="1" smtClean="0"/>
              <a:t>arr</a:t>
            </a:r>
            <a:r>
              <a:rPr lang="en-US" sz="2000" b="1" i="1" dirty="0" smtClean="0"/>
              <a:t>[8] bit) (</a:t>
            </a:r>
            <a:r>
              <a:rPr lang="en-US" sz="2000" b="1" i="1" dirty="0" err="1" smtClean="0"/>
              <a:t>arr</a:t>
            </a:r>
            <a:r>
              <a:rPr lang="en-US" sz="2000" b="1" i="1" dirty="0" smtClean="0"/>
              <a:t>[8] bit)</a:t>
            </a:r>
            <a:r>
              <a:rPr lang="en-US" sz="2000" dirty="0" smtClean="0"/>
              <a:t>]</a:t>
            </a:r>
          </a:p>
          <a:p>
            <a:r>
              <a:rPr lang="en-US" sz="2000" dirty="0" smtClean="0"/>
              <a:t>We must </a:t>
            </a:r>
            <a:r>
              <a:rPr lang="en-US" sz="2000" b="1" dirty="0" smtClean="0">
                <a:solidFill>
                  <a:srgbClr val="FF0000"/>
                </a:solidFill>
              </a:rPr>
              <a:t>prune</a:t>
            </a:r>
            <a:r>
              <a:rPr lang="en-US" sz="2000" dirty="0" smtClean="0"/>
              <a:t> by choosing </a:t>
            </a:r>
            <a:r>
              <a:rPr lang="en-US" sz="2000" u="sng" dirty="0" smtClean="0"/>
              <a:t>one per type</a:t>
            </a:r>
            <a:r>
              <a:rPr lang="en-US" sz="2000" dirty="0" smtClean="0"/>
              <a:t> to avoid search space explosion</a:t>
            </a:r>
          </a:p>
          <a:p>
            <a:r>
              <a:rPr lang="en-US" sz="2000" dirty="0" smtClean="0"/>
              <a:t>Answer: keep the one with maximum utility from previous slide</a:t>
            </a:r>
          </a:p>
        </p:txBody>
      </p:sp>
      <p:sp>
        <p:nvSpPr>
          <p:cNvPr id="4" name="Slide Number Placeholder 3"/>
          <p:cNvSpPr>
            <a:spLocks noGrp="1"/>
          </p:cNvSpPr>
          <p:nvPr>
            <p:ph type="sldNum" sz="quarter" idx="13"/>
          </p:nvPr>
        </p:nvSpPr>
        <p:spPr/>
        <p:txBody>
          <a:bodyPr/>
          <a:lstStyle/>
          <a:p>
            <a:fld id="{460E0C55-3319-4B31-9C74-CC15EF4AFB06}" type="slidenum">
              <a:rPr lang="en-GB" smtClean="0"/>
              <a:t>30</a:t>
            </a:fld>
            <a:endParaRPr lang="en-GB" dirty="0"/>
          </a:p>
        </p:txBody>
      </p:sp>
      <p:grpSp>
        <p:nvGrpSpPr>
          <p:cNvPr id="34" name="Group 33"/>
          <p:cNvGrpSpPr/>
          <p:nvPr/>
        </p:nvGrpSpPr>
        <p:grpSpPr>
          <a:xfrm>
            <a:off x="2434975" y="1749556"/>
            <a:ext cx="4087647" cy="659224"/>
            <a:chOff x="1335640" y="2486570"/>
            <a:chExt cx="4087647" cy="659224"/>
          </a:xfrm>
        </p:grpSpPr>
        <p:sp>
          <p:nvSpPr>
            <p:cNvPr id="6" name="Rectangle 5"/>
            <p:cNvSpPr/>
            <p:nvPr/>
          </p:nvSpPr>
          <p:spPr bwMode="auto">
            <a:xfrm>
              <a:off x="1815737" y="2689122"/>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a:solidFill>
                    <a:schemeClr val="tx1"/>
                  </a:solidFill>
                  <a:ea typeface="Segoe UI" pitchFamily="34" charset="0"/>
                  <a:cs typeface="Segoe UI" pitchFamily="34" charset="0"/>
                </a:rPr>
                <a:t>c</a:t>
              </a:r>
              <a:r>
                <a:rPr lang="en-US" sz="1800" dirty="0" smtClean="0">
                  <a:solidFill>
                    <a:schemeClr val="tx1"/>
                  </a:solidFill>
                  <a:ea typeface="Segoe UI" pitchFamily="34" charset="0"/>
                  <a:cs typeface="Segoe UI" pitchFamily="34" charset="0"/>
                </a:rPr>
                <a:t>1_vect</a:t>
              </a:r>
              <a:endParaRPr lang="en-GB" sz="1800" dirty="0" err="1" smtClean="0">
                <a:solidFill>
                  <a:schemeClr val="tx1"/>
                </a:solidFill>
                <a:ea typeface="Segoe UI" pitchFamily="34" charset="0"/>
                <a:cs typeface="Segoe UI" pitchFamily="34" charset="0"/>
              </a:endParaRPr>
            </a:p>
          </p:txBody>
        </p:sp>
        <p:sp>
          <p:nvSpPr>
            <p:cNvPr id="10" name="TextBox 9"/>
            <p:cNvSpPr txBox="1"/>
            <p:nvPr/>
          </p:nvSpPr>
          <p:spPr>
            <a:xfrm>
              <a:off x="1474267" y="2486571"/>
              <a:ext cx="287383"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8</a:t>
              </a:r>
              <a:endParaRPr lang="en-GB" sz="2800" dirty="0" err="1" smtClean="0">
                <a:gradFill>
                  <a:gsLst>
                    <a:gs pos="2917">
                      <a:schemeClr val="tx1"/>
                    </a:gs>
                    <a:gs pos="30000">
                      <a:schemeClr val="tx1"/>
                    </a:gs>
                  </a:gsLst>
                  <a:lin ang="5400000" scaled="0"/>
                </a:gradFill>
              </a:endParaRPr>
            </a:p>
          </p:txBody>
        </p:sp>
        <p:sp>
          <p:nvSpPr>
            <p:cNvPr id="12" name="TextBox 11"/>
            <p:cNvSpPr txBox="1"/>
            <p:nvPr/>
          </p:nvSpPr>
          <p:spPr>
            <a:xfrm>
              <a:off x="2904430" y="2486570"/>
              <a:ext cx="287383" cy="430887"/>
            </a:xfrm>
            <a:prstGeom prst="rect">
              <a:avLst/>
            </a:prstGeom>
            <a:noFill/>
          </p:spPr>
          <p:txBody>
            <a:bodyPr wrap="square" lIns="0" tIns="0" rIns="0" bIns="0" rtlCol="0">
              <a:spAutoFit/>
            </a:bodyPr>
            <a:lstStyle/>
            <a:p>
              <a:r>
                <a:rPr lang="en-US" sz="2800" dirty="0">
                  <a:gradFill>
                    <a:gsLst>
                      <a:gs pos="2917">
                        <a:schemeClr val="tx1"/>
                      </a:gs>
                      <a:gs pos="30000">
                        <a:schemeClr val="tx1"/>
                      </a:gs>
                    </a:gsLst>
                    <a:lin ang="5400000" scaled="0"/>
                  </a:gradFill>
                </a:rPr>
                <a:t>4</a:t>
              </a:r>
              <a:endParaRPr lang="en-GB" sz="2800" dirty="0" err="1" smtClean="0">
                <a:gradFill>
                  <a:gsLst>
                    <a:gs pos="2917">
                      <a:schemeClr val="tx1"/>
                    </a:gs>
                    <a:gs pos="30000">
                      <a:schemeClr val="tx1"/>
                    </a:gs>
                  </a:gsLst>
                  <a:lin ang="5400000" scaled="0"/>
                </a:gradFill>
              </a:endParaRPr>
            </a:p>
          </p:txBody>
        </p:sp>
        <p:cxnSp>
          <p:nvCxnSpPr>
            <p:cNvPr id="16" name="Straight Arrow Connector 15"/>
            <p:cNvCxnSpPr/>
            <p:nvPr/>
          </p:nvCxnSpPr>
          <p:spPr>
            <a:xfrm>
              <a:off x="1335640" y="2917458"/>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3"/>
            </p:cNvCxnSpPr>
            <p:nvPr/>
          </p:nvCxnSpPr>
          <p:spPr>
            <a:xfrm>
              <a:off x="2808514" y="2917458"/>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bwMode="auto">
            <a:xfrm>
              <a:off x="3951294" y="2689122"/>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smtClean="0">
                  <a:solidFill>
                    <a:schemeClr val="tx1"/>
                  </a:solidFill>
                  <a:ea typeface="Segoe UI" pitchFamily="34" charset="0"/>
                  <a:cs typeface="Segoe UI" pitchFamily="34" charset="0"/>
                </a:rPr>
                <a:t>c</a:t>
              </a:r>
              <a:r>
                <a:rPr lang="en-US" sz="1800" dirty="0">
                  <a:solidFill>
                    <a:schemeClr val="tx1"/>
                  </a:solidFill>
                  <a:ea typeface="Segoe UI" pitchFamily="34" charset="0"/>
                  <a:cs typeface="Segoe UI" pitchFamily="34" charset="0"/>
                </a:rPr>
                <a:t>2</a:t>
              </a:r>
              <a:r>
                <a:rPr lang="en-US" sz="1800" dirty="0" smtClean="0">
                  <a:solidFill>
                    <a:schemeClr val="tx1"/>
                  </a:solidFill>
                  <a:ea typeface="Segoe UI" pitchFamily="34" charset="0"/>
                  <a:cs typeface="Segoe UI" pitchFamily="34" charset="0"/>
                </a:rPr>
                <a:t>_vect</a:t>
              </a:r>
              <a:endParaRPr lang="en-GB" sz="1800" dirty="0" err="1" smtClean="0">
                <a:solidFill>
                  <a:schemeClr val="tx1"/>
                </a:solidFill>
                <a:ea typeface="Segoe UI" pitchFamily="34" charset="0"/>
                <a:cs typeface="Segoe UI" pitchFamily="34" charset="0"/>
              </a:endParaRPr>
            </a:p>
          </p:txBody>
        </p:sp>
        <p:sp>
          <p:nvSpPr>
            <p:cNvPr id="20" name="TextBox 19"/>
            <p:cNvSpPr txBox="1"/>
            <p:nvPr/>
          </p:nvSpPr>
          <p:spPr>
            <a:xfrm>
              <a:off x="3609824" y="2486571"/>
              <a:ext cx="287383" cy="430887"/>
            </a:xfrm>
            <a:prstGeom prst="rect">
              <a:avLst/>
            </a:prstGeom>
            <a:noFill/>
          </p:spPr>
          <p:txBody>
            <a:bodyPr wrap="square" lIns="0" tIns="0" rIns="0" bIns="0" rtlCol="0">
              <a:spAutoFit/>
            </a:bodyPr>
            <a:lstStyle/>
            <a:p>
              <a:r>
                <a:rPr lang="en-US" sz="2800" dirty="0">
                  <a:gradFill>
                    <a:gsLst>
                      <a:gs pos="2917">
                        <a:schemeClr val="tx1"/>
                      </a:gs>
                      <a:gs pos="30000">
                        <a:schemeClr val="tx1"/>
                      </a:gs>
                    </a:gsLst>
                    <a:lin ang="5400000" scaled="0"/>
                  </a:gradFill>
                </a:rPr>
                <a:t>4</a:t>
              </a:r>
              <a:endParaRPr lang="en-GB" sz="2800" dirty="0" err="1" smtClean="0">
                <a:gradFill>
                  <a:gsLst>
                    <a:gs pos="2917">
                      <a:schemeClr val="tx1"/>
                    </a:gs>
                    <a:gs pos="30000">
                      <a:schemeClr val="tx1"/>
                    </a:gs>
                  </a:gsLst>
                  <a:lin ang="5400000" scaled="0"/>
                </a:gradFill>
              </a:endParaRPr>
            </a:p>
          </p:txBody>
        </p:sp>
        <p:sp>
          <p:nvSpPr>
            <p:cNvPr id="21" name="TextBox 20"/>
            <p:cNvSpPr txBox="1"/>
            <p:nvPr/>
          </p:nvSpPr>
          <p:spPr>
            <a:xfrm>
              <a:off x="5039987" y="2486570"/>
              <a:ext cx="287383"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8</a:t>
              </a:r>
              <a:endParaRPr lang="en-GB" sz="2800" dirty="0" err="1" smtClean="0">
                <a:gradFill>
                  <a:gsLst>
                    <a:gs pos="2917">
                      <a:schemeClr val="tx1"/>
                    </a:gs>
                    <a:gs pos="30000">
                      <a:schemeClr val="tx1"/>
                    </a:gs>
                  </a:gsLst>
                  <a:lin ang="5400000" scaled="0"/>
                </a:gradFill>
              </a:endParaRPr>
            </a:p>
          </p:txBody>
        </p:sp>
        <p:cxnSp>
          <p:nvCxnSpPr>
            <p:cNvPr id="22" name="Straight Arrow Connector 21"/>
            <p:cNvCxnSpPr/>
            <p:nvPr/>
          </p:nvCxnSpPr>
          <p:spPr>
            <a:xfrm>
              <a:off x="3471197" y="2917458"/>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3"/>
            </p:cNvCxnSpPr>
            <p:nvPr/>
          </p:nvCxnSpPr>
          <p:spPr>
            <a:xfrm>
              <a:off x="4944071" y="2917458"/>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24" name="Rectangle 23"/>
          <p:cNvSpPr/>
          <p:nvPr/>
        </p:nvSpPr>
        <p:spPr bwMode="auto">
          <a:xfrm>
            <a:off x="2890267" y="3042219"/>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smtClean="0">
                <a:solidFill>
                  <a:schemeClr val="tx1"/>
                </a:solidFill>
                <a:ea typeface="Segoe UI" pitchFamily="34" charset="0"/>
                <a:cs typeface="Segoe UI" pitchFamily="34" charset="0"/>
              </a:rPr>
              <a:t>c1_vect’</a:t>
            </a:r>
            <a:endParaRPr lang="en-GB" sz="1800" dirty="0" err="1" smtClean="0">
              <a:solidFill>
                <a:schemeClr val="tx1"/>
              </a:solidFill>
              <a:ea typeface="Segoe UI" pitchFamily="34" charset="0"/>
              <a:cs typeface="Segoe UI" pitchFamily="34" charset="0"/>
            </a:endParaRPr>
          </a:p>
        </p:txBody>
      </p:sp>
      <p:sp>
        <p:nvSpPr>
          <p:cNvPr id="25" name="TextBox 24"/>
          <p:cNvSpPr txBox="1"/>
          <p:nvPr/>
        </p:nvSpPr>
        <p:spPr>
          <a:xfrm>
            <a:off x="2548797" y="2839668"/>
            <a:ext cx="287383"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8</a:t>
            </a:r>
            <a:endParaRPr lang="en-GB" sz="2800" dirty="0" err="1" smtClean="0">
              <a:gradFill>
                <a:gsLst>
                  <a:gs pos="2917">
                    <a:schemeClr val="tx1"/>
                  </a:gs>
                  <a:gs pos="30000">
                    <a:schemeClr val="tx1"/>
                  </a:gs>
                </a:gsLst>
                <a:lin ang="5400000" scaled="0"/>
              </a:gradFill>
            </a:endParaRPr>
          </a:p>
        </p:txBody>
      </p:sp>
      <p:sp>
        <p:nvSpPr>
          <p:cNvPr id="26" name="TextBox 25"/>
          <p:cNvSpPr txBox="1"/>
          <p:nvPr/>
        </p:nvSpPr>
        <p:spPr>
          <a:xfrm>
            <a:off x="3978960" y="2839667"/>
            <a:ext cx="287383" cy="430887"/>
          </a:xfrm>
          <a:prstGeom prst="rect">
            <a:avLst/>
          </a:prstGeom>
          <a:noFill/>
        </p:spPr>
        <p:txBody>
          <a:bodyPr wrap="square" lIns="0" tIns="0" rIns="0" bIns="0" rtlCol="0">
            <a:spAutoFit/>
          </a:bodyPr>
          <a:lstStyle/>
          <a:p>
            <a:r>
              <a:rPr lang="en-US" sz="2800" dirty="0">
                <a:gradFill>
                  <a:gsLst>
                    <a:gs pos="2917">
                      <a:schemeClr val="tx1"/>
                    </a:gs>
                    <a:gs pos="30000">
                      <a:schemeClr val="tx1"/>
                    </a:gs>
                  </a:gsLst>
                  <a:lin ang="5400000" scaled="0"/>
                </a:gradFill>
              </a:rPr>
              <a:t>2</a:t>
            </a:r>
            <a:endParaRPr lang="en-GB" sz="2800" dirty="0" err="1" smtClean="0">
              <a:gradFill>
                <a:gsLst>
                  <a:gs pos="2917">
                    <a:schemeClr val="tx1"/>
                  </a:gs>
                  <a:gs pos="30000">
                    <a:schemeClr val="tx1"/>
                  </a:gs>
                </a:gsLst>
                <a:lin ang="5400000" scaled="0"/>
              </a:gradFill>
            </a:endParaRPr>
          </a:p>
        </p:txBody>
      </p:sp>
      <p:cxnSp>
        <p:nvCxnSpPr>
          <p:cNvPr id="27" name="Straight Arrow Connector 26"/>
          <p:cNvCxnSpPr/>
          <p:nvPr/>
        </p:nvCxnSpPr>
        <p:spPr>
          <a:xfrm>
            <a:off x="2410170" y="3270555"/>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4" idx="3"/>
          </p:cNvCxnSpPr>
          <p:nvPr/>
        </p:nvCxnSpPr>
        <p:spPr>
          <a:xfrm>
            <a:off x="3883044" y="3270555"/>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bwMode="auto">
          <a:xfrm>
            <a:off x="5025824" y="3042219"/>
            <a:ext cx="992777" cy="456672"/>
          </a:xfrm>
          <a:prstGeom prst="rect">
            <a:avLst/>
          </a:prstGeom>
          <a:solidFill>
            <a:schemeClr val="accent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1800" dirty="0" smtClean="0">
                <a:solidFill>
                  <a:schemeClr val="tx1"/>
                </a:solidFill>
                <a:ea typeface="Segoe UI" pitchFamily="34" charset="0"/>
                <a:cs typeface="Segoe UI" pitchFamily="34" charset="0"/>
              </a:rPr>
              <a:t>c2_vect’</a:t>
            </a:r>
            <a:endParaRPr lang="en-GB" sz="1800" dirty="0" err="1" smtClean="0">
              <a:solidFill>
                <a:schemeClr val="tx1"/>
              </a:solidFill>
              <a:ea typeface="Segoe UI" pitchFamily="34" charset="0"/>
              <a:cs typeface="Segoe UI" pitchFamily="34" charset="0"/>
            </a:endParaRPr>
          </a:p>
        </p:txBody>
      </p:sp>
      <p:sp>
        <p:nvSpPr>
          <p:cNvPr id="30" name="TextBox 29"/>
          <p:cNvSpPr txBox="1"/>
          <p:nvPr/>
        </p:nvSpPr>
        <p:spPr>
          <a:xfrm>
            <a:off x="4684354" y="2839668"/>
            <a:ext cx="287383" cy="430887"/>
          </a:xfrm>
          <a:prstGeom prst="rect">
            <a:avLst/>
          </a:prstGeom>
          <a:noFill/>
        </p:spPr>
        <p:txBody>
          <a:bodyPr wrap="square" lIns="0" tIns="0" rIns="0" bIns="0" rtlCol="0">
            <a:spAutoFit/>
          </a:bodyPr>
          <a:lstStyle/>
          <a:p>
            <a:r>
              <a:rPr lang="en-US" sz="2800" dirty="0">
                <a:gradFill>
                  <a:gsLst>
                    <a:gs pos="2917">
                      <a:schemeClr val="tx1"/>
                    </a:gs>
                    <a:gs pos="30000">
                      <a:schemeClr val="tx1"/>
                    </a:gs>
                  </a:gsLst>
                  <a:lin ang="5400000" scaled="0"/>
                </a:gradFill>
              </a:rPr>
              <a:t>2</a:t>
            </a:r>
            <a:endParaRPr lang="en-GB" sz="2800" dirty="0" err="1" smtClean="0">
              <a:gradFill>
                <a:gsLst>
                  <a:gs pos="2917">
                    <a:schemeClr val="tx1"/>
                  </a:gs>
                  <a:gs pos="30000">
                    <a:schemeClr val="tx1"/>
                  </a:gs>
                </a:gsLst>
                <a:lin ang="5400000" scaled="0"/>
              </a:gradFill>
            </a:endParaRPr>
          </a:p>
        </p:txBody>
      </p:sp>
      <p:sp>
        <p:nvSpPr>
          <p:cNvPr id="31" name="TextBox 30"/>
          <p:cNvSpPr txBox="1"/>
          <p:nvPr/>
        </p:nvSpPr>
        <p:spPr>
          <a:xfrm>
            <a:off x="6114517" y="2839667"/>
            <a:ext cx="287383"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8</a:t>
            </a:r>
            <a:endParaRPr lang="en-GB" sz="2800" dirty="0" err="1" smtClean="0">
              <a:gradFill>
                <a:gsLst>
                  <a:gs pos="2917">
                    <a:schemeClr val="tx1"/>
                  </a:gs>
                  <a:gs pos="30000">
                    <a:schemeClr val="tx1"/>
                  </a:gs>
                </a:gsLst>
                <a:lin ang="5400000" scaled="0"/>
              </a:gradFill>
            </a:endParaRPr>
          </a:p>
        </p:txBody>
      </p:sp>
      <p:cxnSp>
        <p:nvCxnSpPr>
          <p:cNvPr id="32" name="Straight Arrow Connector 31"/>
          <p:cNvCxnSpPr/>
          <p:nvPr/>
        </p:nvCxnSpPr>
        <p:spPr>
          <a:xfrm>
            <a:off x="4545727" y="3270555"/>
            <a:ext cx="48009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9" idx="3"/>
          </p:cNvCxnSpPr>
          <p:nvPr/>
        </p:nvCxnSpPr>
        <p:spPr>
          <a:xfrm>
            <a:off x="6018601" y="3270555"/>
            <a:ext cx="479216"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9463420"/>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Vectorization</a:t>
            </a:r>
            <a:r>
              <a:rPr lang="en-US" dirty="0" smtClean="0"/>
              <a:t> and LUT synergy</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31</a:t>
            </a:fld>
            <a:endParaRPr lang="en-GB" dirty="0"/>
          </a:p>
        </p:txBody>
      </p:sp>
      <p:sp>
        <p:nvSpPr>
          <p:cNvPr id="5" name="TextBox 4"/>
          <p:cNvSpPr txBox="1"/>
          <p:nvPr/>
        </p:nvSpPr>
        <p:spPr>
          <a:xfrm>
            <a:off x="506186" y="969734"/>
            <a:ext cx="3959678" cy="2954655"/>
          </a:xfrm>
          <a:prstGeom prst="rect">
            <a:avLst/>
          </a:prstGeom>
          <a:noFill/>
        </p:spPr>
        <p:txBody>
          <a:bodyPr wrap="square" lIns="0" tIns="0" rIns="0" bIns="0" rtlCol="0">
            <a:spAutoFit/>
          </a:bodyPr>
          <a:lstStyle/>
          <a:p>
            <a:r>
              <a:rPr lang="en-GB" sz="1200" dirty="0">
                <a:latin typeface="Consolas" panose="020B0609020204030204" pitchFamily="49" charset="0"/>
                <a:cs typeface="Consolas" panose="020B0609020204030204" pitchFamily="49" charset="0"/>
              </a:rPr>
              <a:t>let comp scrambler() =</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scrmbl_st</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[7] bit := </a:t>
            </a:r>
            <a:endParaRPr lang="en-GB" sz="1200" dirty="0" smtClean="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'1,'1,'1,'1,'1,'1,'1}; </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smtClean="0">
                <a:latin typeface="Consolas" panose="020B0609020204030204" pitchFamily="49" charset="0"/>
                <a:cs typeface="Consolas" panose="020B0609020204030204" pitchFamily="49" charset="0"/>
              </a:rPr>
              <a:t>tmp,y</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bit;</a:t>
            </a:r>
          </a:p>
          <a:p>
            <a:r>
              <a:rPr lang="en-GB" sz="1200" dirty="0">
                <a:latin typeface="Consolas" panose="020B0609020204030204" pitchFamily="49" charset="0"/>
                <a:cs typeface="Consolas" panose="020B0609020204030204" pitchFamily="49" charset="0"/>
              </a:rPr>
              <a:t>  </a:t>
            </a:r>
          </a:p>
          <a:p>
            <a:r>
              <a:rPr lang="en-GB" sz="1200" dirty="0">
                <a:latin typeface="Consolas" panose="020B0609020204030204" pitchFamily="49" charset="0"/>
                <a:cs typeface="Consolas" panose="020B0609020204030204" pitchFamily="49" charset="0"/>
              </a:rPr>
              <a:t>  </a:t>
            </a:r>
            <a:r>
              <a:rPr lang="en-GB" sz="1200" b="1" dirty="0">
                <a:latin typeface="Consolas" panose="020B0609020204030204" pitchFamily="49" charset="0"/>
                <a:cs typeface="Consolas" panose="020B0609020204030204" pitchFamily="49" charset="0"/>
              </a:rPr>
              <a:t>repeat</a:t>
            </a:r>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r>
              <a:rPr lang="en-GB" sz="1200" dirty="0" err="1" smtClean="0">
                <a:latin typeface="Consolas" panose="020B0609020204030204" pitchFamily="49" charset="0"/>
                <a:cs typeface="Consolas" panose="020B0609020204030204" pitchFamily="49" charset="0"/>
              </a:rPr>
              <a:t>x:bit</a:t>
            </a:r>
            <a:r>
              <a:rPr lang="en-GB" sz="1200" dirty="0" smtClean="0">
                <a:latin typeface="Consolas" panose="020B0609020204030204" pitchFamily="49" charset="0"/>
                <a:cs typeface="Consolas" panose="020B0609020204030204" pitchFamily="49" charset="0"/>
              </a:rPr>
              <a:t>) &lt;- </a:t>
            </a:r>
            <a:r>
              <a:rPr lang="en-GB" sz="1200" b="1" dirty="0">
                <a:latin typeface="Consolas" panose="020B0609020204030204" pitchFamily="49" charset="0"/>
                <a:cs typeface="Consolas" panose="020B0609020204030204" pitchFamily="49" charset="0"/>
              </a:rPr>
              <a:t>take</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a:latin typeface="Consolas" panose="020B0609020204030204" pitchFamily="49" charset="0"/>
                <a:cs typeface="Consolas" panose="020B0609020204030204" pitchFamily="49" charset="0"/>
              </a:rPr>
              <a:t>do</a:t>
            </a:r>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[3]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[0]);</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[0:5]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[1:6];</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[6]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y := x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endParaRPr lang="en-GB" sz="1200" dirty="0">
              <a:solidFill>
                <a:schemeClr val="tx2">
                  <a:lumMod val="75000"/>
                  <a:lumOff val="25000"/>
                </a:schemeClr>
              </a:solidFill>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 </a:t>
            </a:r>
            <a:endParaRPr lang="en-GB" sz="1200" dirty="0" smtClean="0">
              <a:latin typeface="Consolas" panose="020B0609020204030204" pitchFamily="49" charset="0"/>
              <a:cs typeface="Consolas" panose="020B0609020204030204" pitchFamily="49" charset="0"/>
            </a:endParaRP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a:latin typeface="Consolas" panose="020B0609020204030204" pitchFamily="49" charset="0"/>
                <a:cs typeface="Consolas" panose="020B0609020204030204" pitchFamily="49" charset="0"/>
              </a:rPr>
              <a:t>emit</a:t>
            </a:r>
            <a:r>
              <a:rPr lang="en-GB" sz="1200" dirty="0">
                <a:latin typeface="Consolas" panose="020B0609020204030204" pitchFamily="49" charset="0"/>
                <a:cs typeface="Consolas" panose="020B0609020204030204" pitchFamily="49" charset="0"/>
              </a:rPr>
              <a:t> (y)</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 }</a:t>
            </a:r>
            <a:endParaRPr lang="en-GB" sz="1200" dirty="0">
              <a:latin typeface="Consolas" panose="020B0609020204030204" pitchFamily="49" charset="0"/>
              <a:cs typeface="Consolas" panose="020B0609020204030204" pitchFamily="49" charset="0"/>
            </a:endParaRPr>
          </a:p>
        </p:txBody>
      </p:sp>
      <p:sp>
        <p:nvSpPr>
          <p:cNvPr id="6" name="TextBox 5"/>
          <p:cNvSpPr txBox="1"/>
          <p:nvPr/>
        </p:nvSpPr>
        <p:spPr>
          <a:xfrm>
            <a:off x="4571405" y="1216479"/>
            <a:ext cx="4295009" cy="3139321"/>
          </a:xfrm>
          <a:prstGeom prst="rect">
            <a:avLst/>
          </a:prstGeom>
          <a:noFill/>
        </p:spPr>
        <p:txBody>
          <a:bodyPr wrap="square" lIns="0" tIns="0" rIns="0" bIns="0" rtlCol="0">
            <a:spAutoFit/>
          </a:bodyPr>
          <a:lstStyle/>
          <a:p>
            <a:r>
              <a:rPr lang="en-GB" sz="1200" dirty="0" smtClean="0">
                <a:latin typeface="Consolas" panose="020B0609020204030204" pitchFamily="49" charset="0"/>
                <a:cs typeface="Consolas" panose="020B0609020204030204" pitchFamily="49" charset="0"/>
              </a:rPr>
              <a:t>let </a:t>
            </a:r>
            <a:r>
              <a:rPr lang="en-GB" sz="1200" dirty="0">
                <a:latin typeface="Consolas" panose="020B0609020204030204" pitchFamily="49" charset="0"/>
                <a:cs typeface="Consolas" panose="020B0609020204030204" pitchFamily="49" charset="0"/>
              </a:rPr>
              <a:t>comp </a:t>
            </a:r>
            <a:r>
              <a:rPr lang="en-GB" sz="1200" dirty="0" err="1" smtClean="0">
                <a:latin typeface="Consolas" panose="020B0609020204030204" pitchFamily="49" charset="0"/>
                <a:cs typeface="Consolas" panose="020B0609020204030204" pitchFamily="49" charset="0"/>
              </a:rPr>
              <a:t>v_scrambler</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scrmbl_st</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[7] bit := </a:t>
            </a:r>
          </a:p>
          <a:p>
            <a:r>
              <a:rPr lang="en-GB" sz="1200" dirty="0">
                <a:latin typeface="Consolas" panose="020B0609020204030204" pitchFamily="49" charset="0"/>
                <a:cs typeface="Consolas" panose="020B0609020204030204" pitchFamily="49" charset="0"/>
              </a:rPr>
              <a:t>          {'1,'1,'1,'1,'1,'1,'1}; </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tmp,y</a:t>
            </a:r>
            <a:r>
              <a:rPr lang="en-GB" sz="1200" dirty="0">
                <a:latin typeface="Consolas" panose="020B0609020204030204" pitchFamily="49" charset="0"/>
                <a:cs typeface="Consolas" panose="020B0609020204030204" pitchFamily="49" charset="0"/>
              </a:rPr>
              <a:t>: bit</a:t>
            </a:r>
            <a:r>
              <a:rPr lang="en-GB" sz="1200" dirty="0" smtClean="0">
                <a:latin typeface="Consolas" panose="020B0609020204030204" pitchFamily="49" charset="0"/>
                <a:cs typeface="Consolas" panose="020B0609020204030204" pitchFamily="49" charset="0"/>
              </a:rPr>
              <a:t>;</a:t>
            </a: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err="1" smtClean="0">
                <a:latin typeface="Consolas" panose="020B0609020204030204" pitchFamily="49" charset="0"/>
                <a:cs typeface="Consolas" panose="020B0609020204030204" pitchFamily="49" charset="0"/>
              </a:rPr>
              <a:t>var</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vect_ya_26: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[8] bit;</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let </a:t>
            </a:r>
            <a:r>
              <a:rPr lang="en-GB" sz="1200" dirty="0">
                <a:latin typeface="Consolas" panose="020B0609020204030204" pitchFamily="49" charset="0"/>
                <a:cs typeface="Consolas" panose="020B0609020204030204" pitchFamily="49" charset="0"/>
              </a:rPr>
              <a:t>auto_map_71(vect_xa_25: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[8] bit) =</a:t>
            </a:r>
          </a:p>
          <a:p>
            <a:r>
              <a:rPr lang="en-GB" sz="1200" dirty="0">
                <a:latin typeface="Consolas" panose="020B0609020204030204" pitchFamily="49" charset="0"/>
                <a:cs typeface="Consolas" panose="020B0609020204030204" pitchFamily="49" charset="0"/>
              </a:rPr>
              <a:t>    </a:t>
            </a:r>
            <a:r>
              <a:rPr lang="en-GB" sz="1200" b="1" dirty="0" smtClean="0">
                <a:latin typeface="Consolas" panose="020B0609020204030204" pitchFamily="49" charset="0"/>
                <a:cs typeface="Consolas" panose="020B0609020204030204" pitchFamily="49" charset="0"/>
              </a:rPr>
              <a:t>LUT</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for vect_j_28 in 0, 8 {</a:t>
            </a:r>
          </a:p>
          <a:p>
            <a:r>
              <a:rPr lang="en-GB" sz="1200" dirty="0">
                <a:latin typeface="Consolas" panose="020B0609020204030204" pitchFamily="49" charset="0"/>
                <a:cs typeface="Consolas" panose="020B0609020204030204" pitchFamily="49" charset="0"/>
              </a:rPr>
              <a:t>          vect_ya_26[vect_j_28] := </a:t>
            </a:r>
            <a:endParaRPr lang="en-GB" sz="1200" dirty="0" smtClean="0">
              <a:latin typeface="Consolas" panose="020B0609020204030204" pitchFamily="49" charset="0"/>
              <a:cs typeface="Consolas" panose="020B0609020204030204" pitchFamily="49" charset="0"/>
            </a:endParaRPr>
          </a:p>
          <a:p>
            <a:r>
              <a:rPr lang="en-GB" sz="1200" dirty="0" smtClean="0">
                <a:latin typeface="Consolas" panose="020B0609020204030204" pitchFamily="49" charset="0"/>
                <a:cs typeface="Consolas" panose="020B0609020204030204" pitchFamily="49" charset="0"/>
              </a:rPr>
              <a:t>             </a:t>
            </a:r>
            <a:r>
              <a:rPr lang="en-GB" sz="1200" dirty="0" err="1" smtClean="0">
                <a:solidFill>
                  <a:schemeClr val="tx2">
                    <a:lumMod val="75000"/>
                    <a:lumOff val="25000"/>
                  </a:schemeClr>
                </a:solidFill>
                <a:latin typeface="Consolas" panose="020B0609020204030204" pitchFamily="49" charset="0"/>
                <a:cs typeface="Consolas" panose="020B0609020204030204" pitchFamily="49" charset="0"/>
              </a:rPr>
              <a:t>tmp</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a:t>
            </a:r>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[3]^</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[0];</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smtClean="0">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[0</a:t>
            </a:r>
            <a:r>
              <a:rPr lang="en-GB" sz="1200" dirty="0">
                <a:solidFill>
                  <a:schemeClr val="tx2">
                    <a:lumMod val="75000"/>
                    <a:lumOff val="25000"/>
                  </a:schemeClr>
                </a:solidFill>
                <a:latin typeface="Consolas" panose="020B0609020204030204" pitchFamily="49" charset="0"/>
                <a:cs typeface="Consolas" panose="020B0609020204030204" pitchFamily="49" charset="0"/>
              </a:rPr>
              <a:t>:+6]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[1:+6];</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smtClean="0">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[6</a:t>
            </a:r>
            <a:r>
              <a:rPr lang="en-GB" sz="1200" dirty="0">
                <a:solidFill>
                  <a:schemeClr val="tx2">
                    <a:lumMod val="75000"/>
                    <a:lumOff val="25000"/>
                  </a:schemeClr>
                </a:solidFill>
                <a:latin typeface="Consolas" panose="020B0609020204030204" pitchFamily="49" charset="0"/>
                <a:cs typeface="Consolas" panose="020B0609020204030204" pitchFamily="49" charset="0"/>
              </a:rPr>
              <a:t>]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y </a:t>
            </a:r>
            <a:r>
              <a:rPr lang="en-GB" sz="1200" dirty="0">
                <a:solidFill>
                  <a:schemeClr val="tx2">
                    <a:lumMod val="75000"/>
                    <a:lumOff val="25000"/>
                  </a:schemeClr>
                </a:solidFill>
                <a:latin typeface="Consolas" panose="020B0609020204030204" pitchFamily="49" charset="0"/>
                <a:cs typeface="Consolas" panose="020B0609020204030204" pitchFamily="49" charset="0"/>
              </a:rPr>
              <a:t>:= vect_xa_25[0*8+vect_j_28]^</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return y</a:t>
            </a:r>
            <a:endParaRPr lang="en-GB" sz="1200" dirty="0">
              <a:solidFill>
                <a:schemeClr val="tx2">
                  <a:lumMod val="75000"/>
                  <a:lumOff val="25000"/>
                </a:schemeClr>
              </a:solidFill>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return vect_ya_26</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in</a:t>
            </a:r>
            <a:r>
              <a:rPr lang="en-GB" sz="1200" dirty="0">
                <a:latin typeface="Consolas" panose="020B0609020204030204" pitchFamily="49" charset="0"/>
                <a:cs typeface="Consolas" panose="020B0609020204030204" pitchFamily="49" charset="0"/>
              </a:rPr>
              <a:t> </a:t>
            </a:r>
            <a:r>
              <a:rPr lang="en-GB" sz="1200" b="1" dirty="0" smtClean="0">
                <a:latin typeface="Consolas" panose="020B0609020204030204" pitchFamily="49" charset="0"/>
                <a:cs typeface="Consolas" panose="020B0609020204030204" pitchFamily="49" charset="0"/>
              </a:rPr>
              <a:t>map auto_map_71</a:t>
            </a:r>
            <a:endParaRPr lang="en-GB" sz="1200" dirty="0">
              <a:latin typeface="Consolas" panose="020B0609020204030204" pitchFamily="49" charset="0"/>
              <a:cs typeface="Consolas" panose="020B0609020204030204" pitchFamily="49" charset="0"/>
            </a:endParaRPr>
          </a:p>
        </p:txBody>
      </p:sp>
      <p:sp>
        <p:nvSpPr>
          <p:cNvPr id="7" name="Rectangle 6"/>
          <p:cNvSpPr/>
          <p:nvPr/>
        </p:nvSpPr>
        <p:spPr bwMode="auto">
          <a:xfrm>
            <a:off x="5200650" y="2514600"/>
            <a:ext cx="3552723" cy="1649186"/>
          </a:xfrm>
          <a:prstGeom prst="rect">
            <a:avLst/>
          </a:prstGeom>
          <a:solidFill>
            <a:srgbClr val="FFFF00">
              <a:alpha val="25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ight Arrow 2"/>
          <p:cNvSpPr/>
          <p:nvPr/>
        </p:nvSpPr>
        <p:spPr bwMode="auto">
          <a:xfrm>
            <a:off x="2656114" y="1847314"/>
            <a:ext cx="2032000" cy="654286"/>
          </a:xfrm>
          <a:prstGeom prs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err="1" smtClean="0">
                <a:gradFill>
                  <a:gsLst>
                    <a:gs pos="0">
                      <a:srgbClr val="FFFFFF"/>
                    </a:gs>
                    <a:gs pos="100000">
                      <a:srgbClr val="FFFFFF"/>
                    </a:gs>
                  </a:gsLst>
                  <a:lin ang="5400000" scaled="0"/>
                </a:gradFill>
                <a:ea typeface="Segoe UI" pitchFamily="34" charset="0"/>
                <a:cs typeface="Segoe UI" pitchFamily="34" charset="0"/>
              </a:rPr>
              <a:t>Vectorization</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 name="Rectangular Callout 7"/>
          <p:cNvSpPr/>
          <p:nvPr/>
        </p:nvSpPr>
        <p:spPr bwMode="auto">
          <a:xfrm>
            <a:off x="217714" y="3975100"/>
            <a:ext cx="3846286" cy="881478"/>
          </a:xfrm>
          <a:prstGeom prst="wedgeRectCallout">
            <a:avLst>
              <a:gd name="adj1" fmla="val 83233"/>
              <a:gd name="adj2" fmla="val -118526"/>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b="1" dirty="0" smtClean="0">
                <a:gradFill>
                  <a:gsLst>
                    <a:gs pos="0">
                      <a:srgbClr val="FFFFFF"/>
                    </a:gs>
                    <a:gs pos="100000">
                      <a:srgbClr val="FFFFFF"/>
                    </a:gs>
                  </a:gsLst>
                  <a:lin ang="5400000" scaled="0"/>
                </a:gradFill>
                <a:ea typeface="Segoe UI" pitchFamily="34" charset="0"/>
                <a:cs typeface="Segoe UI" pitchFamily="34" charset="0"/>
              </a:rPr>
              <a:t>Automatic</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a:gradFill>
                  <a:gsLst>
                    <a:gs pos="0">
                      <a:srgbClr val="FFFFFF"/>
                    </a:gs>
                    <a:gs pos="100000">
                      <a:srgbClr val="FFFFFF"/>
                    </a:gs>
                  </a:gsLst>
                  <a:lin ang="5400000" scaled="0"/>
                </a:gradFill>
                <a:ea typeface="Segoe UI" pitchFamily="34" charset="0"/>
                <a:cs typeface="Segoe UI" pitchFamily="34" charset="0"/>
              </a:rPr>
              <a:t>l</a:t>
            </a:r>
            <a:r>
              <a:rPr lang="en-US" dirty="0" smtClean="0">
                <a:gradFill>
                  <a:gsLst>
                    <a:gs pos="0">
                      <a:srgbClr val="FFFFFF"/>
                    </a:gs>
                    <a:gs pos="100000">
                      <a:srgbClr val="FFFFFF"/>
                    </a:gs>
                  </a:gsLst>
                  <a:lin ang="5400000" scaled="0"/>
                </a:gradFill>
                <a:ea typeface="Segoe UI" pitchFamily="34" charset="0"/>
                <a:cs typeface="Segoe UI" pitchFamily="34" charset="0"/>
              </a:rPr>
              <a:t>ookup-table-compilation</a:t>
            </a:r>
          </a:p>
          <a:p>
            <a:pP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Input-</a:t>
            </a:r>
            <a:r>
              <a:rPr lang="en-US" dirty="0" err="1" smtClean="0">
                <a:gradFill>
                  <a:gsLst>
                    <a:gs pos="0">
                      <a:srgbClr val="FFFFFF"/>
                    </a:gs>
                    <a:gs pos="100000">
                      <a:srgbClr val="FFFFFF"/>
                    </a:gs>
                  </a:gsLst>
                  <a:lin ang="5400000" scaled="0"/>
                </a:gradFill>
                <a:ea typeface="Segoe UI" pitchFamily="34" charset="0"/>
                <a:cs typeface="Segoe UI" pitchFamily="34" charset="0"/>
              </a:rPr>
              <a:t>vars</a:t>
            </a:r>
            <a:r>
              <a:rPr lang="en-US" dirty="0" smtClean="0">
                <a:gradFill>
                  <a:gsLst>
                    <a:gs pos="0">
                      <a:srgbClr val="FFFFFF"/>
                    </a:gs>
                    <a:gs pos="100000">
                      <a:srgbClr val="FFFFFF"/>
                    </a:gs>
                  </a:gsLst>
                  <a:lin ang="5400000" scaled="0"/>
                </a:gradFill>
                <a:ea typeface="Segoe UI" pitchFamily="34" charset="0"/>
                <a:cs typeface="Segoe UI" pitchFamily="34" charset="0"/>
              </a:rPr>
              <a:t> = </a:t>
            </a:r>
            <a:r>
              <a:rPr lang="en-US" dirty="0" err="1" smtClean="0">
                <a:gradFill>
                  <a:gsLst>
                    <a:gs pos="0">
                      <a:srgbClr val="FFFFFF"/>
                    </a:gs>
                    <a:gs pos="100000">
                      <a:srgbClr val="FFFFFF"/>
                    </a:gs>
                  </a:gsLst>
                  <a:lin ang="5400000" scaled="0"/>
                </a:gradFill>
                <a:ea typeface="Segoe UI" pitchFamily="34" charset="0"/>
                <a:cs typeface="Segoe UI" pitchFamily="34" charset="0"/>
              </a:rPr>
              <a:t>scrmbl_st</a:t>
            </a:r>
            <a:r>
              <a:rPr lang="en-US" dirty="0" smtClean="0">
                <a:gradFill>
                  <a:gsLst>
                    <a:gs pos="0">
                      <a:srgbClr val="FFFFFF"/>
                    </a:gs>
                    <a:gs pos="100000">
                      <a:srgbClr val="FFFFFF"/>
                    </a:gs>
                  </a:gsLst>
                  <a:lin ang="5400000" scaled="0"/>
                </a:gradFill>
                <a:ea typeface="Segoe UI" pitchFamily="34" charset="0"/>
                <a:cs typeface="Segoe UI" pitchFamily="34" charset="0"/>
              </a:rPr>
              <a:t>, vect_xa_25    = 15 bits</a:t>
            </a:r>
          </a:p>
          <a:p>
            <a:pP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Output-</a:t>
            </a:r>
            <a:r>
              <a:rPr lang="en-US" dirty="0" err="1" smtClean="0">
                <a:gradFill>
                  <a:gsLst>
                    <a:gs pos="0">
                      <a:srgbClr val="FFFFFF"/>
                    </a:gs>
                    <a:gs pos="100000">
                      <a:srgbClr val="FFFFFF"/>
                    </a:gs>
                  </a:gsLst>
                  <a:lin ang="5400000" scaled="0"/>
                </a:gradFill>
                <a:ea typeface="Segoe UI" pitchFamily="34" charset="0"/>
                <a:cs typeface="Segoe UI" pitchFamily="34" charset="0"/>
              </a:rPr>
              <a:t>vars</a:t>
            </a:r>
            <a:r>
              <a:rPr lang="en-US" dirty="0" smtClean="0">
                <a:gradFill>
                  <a:gsLst>
                    <a:gs pos="0">
                      <a:srgbClr val="FFFFFF"/>
                    </a:gs>
                    <a:gs pos="100000">
                      <a:srgbClr val="FFFFFF"/>
                    </a:gs>
                  </a:gsLst>
                  <a:lin ang="5400000" scaled="0"/>
                </a:gradFill>
                <a:ea typeface="Segoe UI" pitchFamily="34" charset="0"/>
                <a:cs typeface="Segoe UI" pitchFamily="34" charset="0"/>
              </a:rPr>
              <a:t> = vect_ya_26, </a:t>
            </a:r>
            <a:r>
              <a:rPr lang="en-US" dirty="0" err="1" smtClean="0">
                <a:gradFill>
                  <a:gsLst>
                    <a:gs pos="0">
                      <a:srgbClr val="FFFFFF"/>
                    </a:gs>
                    <a:gs pos="100000">
                      <a:srgbClr val="FFFFFF"/>
                    </a:gs>
                  </a:gsLst>
                  <a:lin ang="5400000" scaled="0"/>
                </a:gradFill>
                <a:ea typeface="Segoe UI" pitchFamily="34" charset="0"/>
                <a:cs typeface="Segoe UI" pitchFamily="34" charset="0"/>
              </a:rPr>
              <a:t>scrmbl_st</a:t>
            </a:r>
            <a:r>
              <a:rPr lang="en-US" dirty="0" smtClean="0">
                <a:gradFill>
                  <a:gsLst>
                    <a:gs pos="0">
                      <a:srgbClr val="FFFFFF"/>
                    </a:gs>
                    <a:gs pos="100000">
                      <a:srgbClr val="FFFFFF"/>
                    </a:gs>
                  </a:gsLst>
                  <a:lin ang="5400000" scaled="0"/>
                </a:gradFill>
                <a:ea typeface="Segoe UI" pitchFamily="34" charset="0"/>
                <a:cs typeface="Segoe UI" pitchFamily="34" charset="0"/>
              </a:rPr>
              <a:t> = 2 bytes</a:t>
            </a:r>
          </a:p>
          <a:p>
            <a:pP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IDEA: precompile to LUT of 2^15 * 2 = 64K</a:t>
            </a:r>
          </a:p>
        </p:txBody>
      </p:sp>
      <p:sp>
        <p:nvSpPr>
          <p:cNvPr id="10" name="TextBox 9"/>
          <p:cNvSpPr txBox="1"/>
          <p:nvPr/>
        </p:nvSpPr>
        <p:spPr>
          <a:xfrm>
            <a:off x="4150760" y="4407616"/>
            <a:ext cx="4315146" cy="430887"/>
          </a:xfrm>
          <a:prstGeom prst="rect">
            <a:avLst/>
          </a:prstGeom>
          <a:noFill/>
        </p:spPr>
        <p:txBody>
          <a:bodyPr wrap="square" lIns="0" tIns="0" rIns="0" bIns="0" rtlCol="0">
            <a:spAutoFit/>
          </a:bodyPr>
          <a:lstStyle/>
          <a:p>
            <a:r>
              <a:rPr lang="en-US" sz="2800" dirty="0" smtClean="0">
                <a:solidFill>
                  <a:srgbClr val="FF0000"/>
                </a:solidFill>
              </a:rPr>
              <a:t>RESULT: ~ 1Gbps scrambler</a:t>
            </a:r>
            <a:endParaRPr lang="en-GB" sz="2800" dirty="0" err="1" smtClean="0">
              <a:solidFill>
                <a:srgbClr val="FF0000"/>
              </a:solidFill>
            </a:endParaRPr>
          </a:p>
        </p:txBody>
      </p:sp>
    </p:spTree>
    <p:extLst>
      <p:ext uri="{BB962C8B-B14F-4D97-AF65-F5344CB8AC3E}">
        <p14:creationId xmlns:p14="http://schemas.microsoft.com/office/powerpoint/2010/main" val="17216649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3"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numbers (RX)</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32</a:t>
            </a:fld>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1630" y="1146413"/>
            <a:ext cx="6579549" cy="3658290"/>
          </a:xfrm>
          <a:prstGeom prst="rect">
            <a:avLst/>
          </a:prstGeom>
        </p:spPr>
      </p:pic>
    </p:spTree>
    <p:extLst>
      <p:ext uri="{BB962C8B-B14F-4D97-AF65-F5344CB8AC3E}">
        <p14:creationId xmlns:p14="http://schemas.microsoft.com/office/powerpoint/2010/main" val="3337026991"/>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numbers (TX)</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33</a:t>
            </a:fld>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697" y="1092753"/>
            <a:ext cx="6844468" cy="3260883"/>
          </a:xfrm>
          <a:prstGeom prst="rect">
            <a:avLst/>
          </a:prstGeom>
        </p:spPr>
      </p:pic>
      <p:sp>
        <p:nvSpPr>
          <p:cNvPr id="7" name="TextBox 6"/>
          <p:cNvSpPr txBox="1"/>
          <p:nvPr/>
        </p:nvSpPr>
        <p:spPr>
          <a:xfrm>
            <a:off x="532263" y="4353636"/>
            <a:ext cx="7697337" cy="430887"/>
          </a:xfrm>
          <a:prstGeom prst="rect">
            <a:avLst/>
          </a:prstGeom>
          <a:noFill/>
        </p:spPr>
        <p:txBody>
          <a:bodyPr wrap="square" lIns="0" tIns="0" rIns="0" bIns="0" rtlCol="0">
            <a:spAutoFit/>
          </a:bodyPr>
          <a:lstStyle/>
          <a:p>
            <a:r>
              <a:rPr lang="en-US" sz="2800" dirty="0" smtClean="0">
                <a:solidFill>
                  <a:srgbClr val="FF0000"/>
                </a:solidFill>
              </a:rPr>
              <a:t>More work to be done here, SORA much faster!</a:t>
            </a:r>
            <a:endParaRPr lang="en-GB" sz="2800" dirty="0" err="1" smtClean="0">
              <a:solidFill>
                <a:srgbClr val="FF0000"/>
              </a:solidFill>
            </a:endParaRPr>
          </a:p>
        </p:txBody>
      </p:sp>
    </p:spTree>
    <p:extLst>
      <p:ext uri="{BB962C8B-B14F-4D97-AF65-F5344CB8AC3E}">
        <p14:creationId xmlns:p14="http://schemas.microsoft.com/office/powerpoint/2010/main" val="30264890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optimizations (RX)</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34</a:t>
            </a:fld>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548" y="907394"/>
            <a:ext cx="7685714" cy="3418946"/>
          </a:xfrm>
          <a:prstGeom prst="rect">
            <a:avLst/>
          </a:prstGeom>
        </p:spPr>
      </p:pic>
      <p:sp>
        <p:nvSpPr>
          <p:cNvPr id="6" name="TextBox 5"/>
          <p:cNvSpPr txBox="1"/>
          <p:nvPr/>
        </p:nvSpPr>
        <p:spPr>
          <a:xfrm>
            <a:off x="838742" y="3942929"/>
            <a:ext cx="7465325" cy="861774"/>
          </a:xfrm>
          <a:prstGeom prst="rect">
            <a:avLst/>
          </a:prstGeom>
          <a:noFill/>
        </p:spPr>
        <p:txBody>
          <a:bodyPr wrap="square" lIns="0" tIns="0" rIns="0" bIns="0" rtlCol="0">
            <a:spAutoFit/>
          </a:bodyPr>
          <a:lstStyle/>
          <a:p>
            <a:r>
              <a:rPr lang="en-US" sz="2800" dirty="0">
                <a:solidFill>
                  <a:srgbClr val="FF0000"/>
                </a:solidFill>
              </a:rPr>
              <a:t>M</a:t>
            </a:r>
            <a:r>
              <a:rPr lang="en-US" sz="2800" dirty="0" smtClean="0">
                <a:solidFill>
                  <a:srgbClr val="FF0000"/>
                </a:solidFill>
              </a:rPr>
              <a:t>ost benefits come from </a:t>
            </a:r>
            <a:r>
              <a:rPr lang="en-US" sz="2800" dirty="0" err="1" smtClean="0">
                <a:solidFill>
                  <a:srgbClr val="FF0000"/>
                </a:solidFill>
              </a:rPr>
              <a:t>vectorization</a:t>
            </a:r>
            <a:r>
              <a:rPr lang="en-US" sz="2800" dirty="0" smtClean="0">
                <a:solidFill>
                  <a:srgbClr val="FF0000"/>
                </a:solidFill>
              </a:rPr>
              <a:t> of the RX complex16 pipelines</a:t>
            </a:r>
            <a:endParaRPr lang="en-GB" sz="2800" dirty="0" err="1" smtClean="0">
              <a:solidFill>
                <a:srgbClr val="FF0000"/>
              </a:solidFill>
            </a:endParaRPr>
          </a:p>
        </p:txBody>
      </p:sp>
    </p:spTree>
    <p:extLst>
      <p:ext uri="{BB962C8B-B14F-4D97-AF65-F5344CB8AC3E}">
        <p14:creationId xmlns:p14="http://schemas.microsoft.com/office/powerpoint/2010/main" val="13877512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optimizations (TX)</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35</a:t>
            </a:fld>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310" y="1214935"/>
            <a:ext cx="7676190" cy="3084110"/>
          </a:xfrm>
          <a:prstGeom prst="rect">
            <a:avLst/>
          </a:prstGeom>
        </p:spPr>
      </p:pic>
      <p:sp>
        <p:nvSpPr>
          <p:cNvPr id="6" name="TextBox 5"/>
          <p:cNvSpPr txBox="1"/>
          <p:nvPr/>
        </p:nvSpPr>
        <p:spPr>
          <a:xfrm>
            <a:off x="733310" y="3942929"/>
            <a:ext cx="7709098" cy="861774"/>
          </a:xfrm>
          <a:prstGeom prst="rect">
            <a:avLst/>
          </a:prstGeom>
          <a:noFill/>
        </p:spPr>
        <p:txBody>
          <a:bodyPr wrap="none" lIns="0" tIns="0" rIns="0" bIns="0" rtlCol="0">
            <a:spAutoFit/>
          </a:bodyPr>
          <a:lstStyle/>
          <a:p>
            <a:r>
              <a:rPr lang="en-US" sz="2800" dirty="0" err="1" smtClean="0">
                <a:solidFill>
                  <a:srgbClr val="FF0000"/>
                </a:solidFill>
              </a:rPr>
              <a:t>Vectorization</a:t>
            </a:r>
            <a:r>
              <a:rPr lang="en-US" sz="2800" dirty="0" smtClean="0">
                <a:solidFill>
                  <a:srgbClr val="FF0000"/>
                </a:solidFill>
              </a:rPr>
              <a:t> alone is slow (bit array addressing) </a:t>
            </a:r>
          </a:p>
          <a:p>
            <a:r>
              <a:rPr lang="en-US" sz="2800" dirty="0" smtClean="0">
                <a:solidFill>
                  <a:srgbClr val="FF0000"/>
                </a:solidFill>
              </a:rPr>
              <a:t>but enables LUTs!</a:t>
            </a:r>
            <a:endParaRPr lang="en-GB" sz="2800" dirty="0" err="1" smtClean="0">
              <a:solidFill>
                <a:srgbClr val="FF0000"/>
              </a:solidFill>
            </a:endParaRPr>
          </a:p>
        </p:txBody>
      </p:sp>
    </p:spTree>
    <p:extLst>
      <p:ext uri="{BB962C8B-B14F-4D97-AF65-F5344CB8AC3E}">
        <p14:creationId xmlns:p14="http://schemas.microsoft.com/office/powerpoint/2010/main" val="18234240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Latency (TX)</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36</a:t>
            </a:fld>
            <a:endParaRPr lang="en-GB"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436" y="1236531"/>
            <a:ext cx="4363751" cy="3266979"/>
          </a:xfrm>
          <a:prstGeom prst="rect">
            <a:avLst/>
          </a:prstGeom>
        </p:spPr>
      </p:pic>
      <p:sp>
        <p:nvSpPr>
          <p:cNvPr id="10" name="TextBox 9"/>
          <p:cNvSpPr txBox="1"/>
          <p:nvPr/>
        </p:nvSpPr>
        <p:spPr>
          <a:xfrm flipH="1">
            <a:off x="4517410" y="1856380"/>
            <a:ext cx="4235963" cy="2215991"/>
          </a:xfrm>
          <a:prstGeom prst="rect">
            <a:avLst/>
          </a:prstGeom>
          <a:noFill/>
        </p:spPr>
        <p:txBody>
          <a:bodyPr wrap="square" lIns="0" tIns="0" rIns="0" bIns="0" rtlCol="0">
            <a:spAutoFit/>
          </a:bodyPr>
          <a:lstStyle/>
          <a:p>
            <a:r>
              <a:rPr lang="en-US" sz="2400" dirty="0" smtClean="0">
                <a:gradFill>
                  <a:gsLst>
                    <a:gs pos="2917">
                      <a:schemeClr val="tx1"/>
                    </a:gs>
                    <a:gs pos="30000">
                      <a:schemeClr val="tx1"/>
                    </a:gs>
                  </a:gsLst>
                  <a:lin ang="5400000" scaled="0"/>
                </a:gradFill>
              </a:rPr>
              <a:t>Methodology</a:t>
            </a:r>
          </a:p>
          <a:p>
            <a:pPr marL="457200" indent="-457200">
              <a:buFont typeface="Arial" panose="020B0604020202020204" pitchFamily="34" charset="0"/>
              <a:buChar char="•"/>
            </a:pPr>
            <a:r>
              <a:rPr lang="en-US" sz="2400" dirty="0" smtClean="0">
                <a:gradFill>
                  <a:gsLst>
                    <a:gs pos="2917">
                      <a:schemeClr val="tx1"/>
                    </a:gs>
                    <a:gs pos="30000">
                      <a:schemeClr val="tx1"/>
                    </a:gs>
                  </a:gsLst>
                  <a:lin ang="5400000" scaled="0"/>
                </a:gradFill>
              </a:rPr>
              <a:t>Sample consecutive read/write operations</a:t>
            </a:r>
          </a:p>
          <a:p>
            <a:pPr marL="457200" indent="-457200">
              <a:buFont typeface="Arial" panose="020B0604020202020204" pitchFamily="34" charset="0"/>
              <a:buChar char="•"/>
            </a:pPr>
            <a:r>
              <a:rPr lang="en-US" sz="2400" dirty="0" smtClean="0">
                <a:gradFill>
                  <a:gsLst>
                    <a:gs pos="2917">
                      <a:schemeClr val="tx1"/>
                    </a:gs>
                    <a:gs pos="30000">
                      <a:schemeClr val="tx1"/>
                    </a:gs>
                  </a:gsLst>
                  <a:lin ang="5400000" scaled="0"/>
                </a:gradFill>
              </a:rPr>
              <a:t>Normalize 1/data-rate</a:t>
            </a:r>
          </a:p>
          <a:p>
            <a:pPr marL="457200" indent="-457200">
              <a:buFont typeface="Arial" panose="020B0604020202020204" pitchFamily="34" charset="0"/>
              <a:buChar char="•"/>
            </a:pPr>
            <a:r>
              <a:rPr lang="en-US" sz="2400" dirty="0" smtClean="0">
                <a:solidFill>
                  <a:srgbClr val="FF0000"/>
                </a:solidFill>
              </a:rPr>
              <a:t>Result</a:t>
            </a:r>
            <a:r>
              <a:rPr lang="en-US" sz="2400" dirty="0" smtClean="0">
                <a:gradFill>
                  <a:gsLst>
                    <a:gs pos="2917">
                      <a:schemeClr val="tx1"/>
                    </a:gs>
                    <a:gs pos="30000">
                      <a:schemeClr val="tx1"/>
                    </a:gs>
                  </a:gsLst>
                  <a:lin ang="5400000" scaled="0"/>
                </a:gradFill>
              </a:rPr>
              <a:t>: largely satisfying latency requirements</a:t>
            </a:r>
            <a:endParaRPr lang="en-GB" sz="2400" dirty="0" err="1" smtClean="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594996120"/>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Latency (RX)</a:t>
            </a:r>
            <a:endParaRPr lang="en-GB" dirty="0"/>
          </a:p>
        </p:txBody>
      </p:sp>
      <p:sp>
        <p:nvSpPr>
          <p:cNvPr id="3" name="Text Placeholder 2"/>
          <p:cNvSpPr>
            <a:spLocks noGrp="1"/>
          </p:cNvSpPr>
          <p:nvPr>
            <p:ph type="body" sz="quarter" idx="10"/>
          </p:nvPr>
        </p:nvSpPr>
        <p:spPr>
          <a:xfrm>
            <a:off x="389436" y="1085849"/>
            <a:ext cx="8363938" cy="415498"/>
          </a:xfrm>
        </p:spPr>
        <p:txBody>
          <a:bodyPr/>
          <a:lstStyle/>
          <a:p>
            <a:pPr marL="0" indent="0">
              <a:buNone/>
            </a:pPr>
            <a:r>
              <a:rPr lang="en-US" dirty="0" err="1" smtClean="0"/>
              <a:t>WiFi</a:t>
            </a:r>
            <a:r>
              <a:rPr lang="en-US" dirty="0" smtClean="0"/>
              <a:t> 802.11a/g requires SIFS ~ 16/10us, and 0.1 &lt;&lt; 10</a:t>
            </a:r>
          </a:p>
        </p:txBody>
      </p:sp>
      <p:sp>
        <p:nvSpPr>
          <p:cNvPr id="4" name="Slide Number Placeholder 3"/>
          <p:cNvSpPr>
            <a:spLocks noGrp="1"/>
          </p:cNvSpPr>
          <p:nvPr>
            <p:ph type="sldNum" sz="quarter" idx="13"/>
          </p:nvPr>
        </p:nvSpPr>
        <p:spPr/>
        <p:txBody>
          <a:bodyPr/>
          <a:lstStyle/>
          <a:p>
            <a:fld id="{460E0C55-3319-4B31-9C74-CC15EF4AFB06}" type="slidenum">
              <a:rPr lang="en-GB" smtClean="0"/>
              <a:t>37</a:t>
            </a:fld>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370" y="1690987"/>
            <a:ext cx="4159035" cy="3113716"/>
          </a:xfrm>
          <a:prstGeom prst="rect">
            <a:avLst/>
          </a:prstGeom>
        </p:spPr>
      </p:pic>
      <p:sp>
        <p:nvSpPr>
          <p:cNvPr id="6" name="Line Callout 1 5"/>
          <p:cNvSpPr/>
          <p:nvPr/>
        </p:nvSpPr>
        <p:spPr bwMode="auto">
          <a:xfrm>
            <a:off x="5773003" y="2251881"/>
            <a:ext cx="1705970" cy="259307"/>
          </a:xfrm>
          <a:prstGeom prst="borderCallout1">
            <a:avLst>
              <a:gd name="adj1" fmla="val 55592"/>
              <a:gd name="adj2" fmla="val -4333"/>
              <a:gd name="adj3" fmla="val 368816"/>
              <a:gd name="adj4" fmla="val -233533"/>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solidFill>
                  <a:schemeClr val="tx1"/>
                </a:solidFill>
                <a:ea typeface="Segoe UI" pitchFamily="34" charset="0"/>
                <a:cs typeface="Segoe UI" pitchFamily="34" charset="0"/>
              </a:rPr>
              <a:t>1/40Mhz = 0.024</a:t>
            </a:r>
            <a:endParaRPr lang="en-GB" dirty="0" err="1" smtClean="0">
              <a:solidFill>
                <a:schemeClr val="tx1"/>
              </a:solidFill>
              <a:ea typeface="Segoe UI" pitchFamily="34" charset="0"/>
              <a:cs typeface="Segoe UI" pitchFamily="34" charset="0"/>
            </a:endParaRPr>
          </a:p>
        </p:txBody>
      </p:sp>
    </p:spTree>
    <p:extLst>
      <p:ext uri="{BB962C8B-B14F-4D97-AF65-F5344CB8AC3E}">
        <p14:creationId xmlns:p14="http://schemas.microsoft.com/office/powerpoint/2010/main" val="901657147"/>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Latency (conclusions)</a:t>
            </a:r>
            <a:endParaRPr lang="en-GB" dirty="0"/>
          </a:p>
        </p:txBody>
      </p:sp>
      <p:sp>
        <p:nvSpPr>
          <p:cNvPr id="3" name="Text Placeholder 2"/>
          <p:cNvSpPr>
            <a:spLocks noGrp="1"/>
          </p:cNvSpPr>
          <p:nvPr>
            <p:ph type="body" sz="quarter" idx="10"/>
          </p:nvPr>
        </p:nvSpPr>
        <p:spPr>
          <a:xfrm>
            <a:off x="389435" y="1249620"/>
            <a:ext cx="8363938" cy="3277820"/>
          </a:xfrm>
        </p:spPr>
        <p:txBody>
          <a:bodyPr/>
          <a:lstStyle/>
          <a:p>
            <a:r>
              <a:rPr lang="en-US" dirty="0" smtClean="0"/>
              <a:t>Mostly latency requirements are satisfied</a:t>
            </a:r>
          </a:p>
          <a:p>
            <a:endParaRPr lang="en-US" dirty="0" smtClean="0"/>
          </a:p>
          <a:p>
            <a:r>
              <a:rPr lang="en-US" dirty="0" smtClean="0"/>
              <a:t>On top of this, hardware buffers amortize latency</a:t>
            </a:r>
          </a:p>
          <a:p>
            <a:endParaRPr lang="en-US" dirty="0" smtClean="0"/>
          </a:p>
          <a:p>
            <a:r>
              <a:rPr lang="en-US" dirty="0" smtClean="0"/>
              <a:t>Big/unstable latency would mean packet dropping in the RX: but we see ~ 95% packet successful reception in our experiments with SORA hardware</a:t>
            </a:r>
          </a:p>
        </p:txBody>
      </p:sp>
      <p:sp>
        <p:nvSpPr>
          <p:cNvPr id="4" name="Slide Number Placeholder 3"/>
          <p:cNvSpPr>
            <a:spLocks noGrp="1"/>
          </p:cNvSpPr>
          <p:nvPr>
            <p:ph type="sldNum" sz="quarter" idx="13"/>
          </p:nvPr>
        </p:nvSpPr>
        <p:spPr/>
        <p:txBody>
          <a:bodyPr/>
          <a:lstStyle/>
          <a:p>
            <a:fld id="{460E0C55-3319-4B31-9C74-CC15EF4AFB06}" type="slidenum">
              <a:rPr lang="en-GB" smtClean="0"/>
              <a:t>38</a:t>
            </a:fld>
            <a:endParaRPr lang="en-GB" dirty="0"/>
          </a:p>
        </p:txBody>
      </p:sp>
    </p:spTree>
    <p:extLst>
      <p:ext uri="{BB962C8B-B14F-4D97-AF65-F5344CB8AC3E}">
        <p14:creationId xmlns:p14="http://schemas.microsoft.com/office/powerpoint/2010/main" val="2748254916"/>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hat’s next</a:t>
            </a:r>
            <a:endParaRPr lang="en-GB" dirty="0"/>
          </a:p>
        </p:txBody>
      </p:sp>
      <p:sp>
        <p:nvSpPr>
          <p:cNvPr id="3" name="Text Placeholder 2"/>
          <p:cNvSpPr>
            <a:spLocks noGrp="1"/>
          </p:cNvSpPr>
          <p:nvPr>
            <p:ph type="body" sz="quarter" idx="10"/>
          </p:nvPr>
        </p:nvSpPr>
        <p:spPr>
          <a:xfrm>
            <a:off x="389436" y="1338609"/>
            <a:ext cx="8363938" cy="3028521"/>
          </a:xfrm>
        </p:spPr>
        <p:txBody>
          <a:bodyPr/>
          <a:lstStyle/>
          <a:p>
            <a:r>
              <a:rPr lang="en-US" sz="2400" dirty="0" smtClean="0"/>
              <a:t>Compilation to FPGAs and/or custom DSPs</a:t>
            </a:r>
          </a:p>
          <a:p>
            <a:r>
              <a:rPr lang="en-US" sz="2400" dirty="0" smtClean="0"/>
              <a:t>A general story for parallelism with many low-power cores</a:t>
            </a:r>
          </a:p>
          <a:p>
            <a:r>
              <a:rPr lang="en-US" sz="2400" dirty="0" smtClean="0"/>
              <a:t>A high-level semantics in a process calculus </a:t>
            </a:r>
            <a:endParaRPr lang="en-GB" sz="2400" dirty="0"/>
          </a:p>
          <a:p>
            <a:r>
              <a:rPr lang="en-US" sz="2400" dirty="0" smtClean="0"/>
              <a:t>Porting to other hardware platforms (e.g. USRP)</a:t>
            </a:r>
          </a:p>
          <a:p>
            <a:r>
              <a:rPr lang="en-US" sz="2400" dirty="0" smtClean="0"/>
              <a:t>Improve array representations, take ideas from Feldspar [Chalmers], Nikola [Drexel] </a:t>
            </a:r>
          </a:p>
          <a:p>
            <a:r>
              <a:rPr lang="en-US" sz="2400" dirty="0" smtClean="0"/>
              <a:t>Work on a Haskell embedding to take advantage of generative programming in the style of Feldspar and SPIRAL [CMU,ETH] </a:t>
            </a:r>
          </a:p>
        </p:txBody>
      </p:sp>
      <p:sp>
        <p:nvSpPr>
          <p:cNvPr id="4" name="Slide Number Placeholder 3"/>
          <p:cNvSpPr>
            <a:spLocks noGrp="1"/>
          </p:cNvSpPr>
          <p:nvPr>
            <p:ph type="sldNum" sz="quarter" idx="13"/>
          </p:nvPr>
        </p:nvSpPr>
        <p:spPr/>
        <p:txBody>
          <a:bodyPr/>
          <a:lstStyle/>
          <a:p>
            <a:fld id="{460E0C55-3319-4B31-9C74-CC15EF4AFB06}" type="slidenum">
              <a:rPr lang="en-GB" smtClean="0"/>
              <a:t>39</a:t>
            </a:fld>
            <a:endParaRPr lang="en-GB" dirty="0"/>
          </a:p>
        </p:txBody>
      </p:sp>
    </p:spTree>
    <p:extLst>
      <p:ext uri="{BB962C8B-B14F-4D97-AF65-F5344CB8AC3E}">
        <p14:creationId xmlns:p14="http://schemas.microsoft.com/office/powerpoint/2010/main" val="355183691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SDR manual optimizations (SORA)</a:t>
            </a:r>
            <a:endParaRPr lang="en-GB" dirty="0"/>
          </a:p>
        </p:txBody>
      </p:sp>
      <p:sp>
        <p:nvSpPr>
          <p:cNvPr id="3" name="Text Placeholder 2"/>
          <p:cNvSpPr>
            <a:spLocks noGrp="1"/>
          </p:cNvSpPr>
          <p:nvPr>
            <p:ph type="body" sz="quarter" idx="10"/>
          </p:nvPr>
        </p:nvSpPr>
        <p:spPr>
          <a:xfrm>
            <a:off x="1826354" y="1085849"/>
            <a:ext cx="6763320" cy="3416320"/>
          </a:xfrm>
        </p:spPr>
        <p:txBody>
          <a:bodyPr/>
          <a:lstStyle/>
          <a:p>
            <a:pPr marL="0" indent="0">
              <a:buNone/>
            </a:pPr>
            <a:r>
              <a:rPr lang="pt-BR" sz="1200" dirty="0" smtClean="0">
                <a:latin typeface="Consolas" panose="020B0609020204030204" pitchFamily="49" charset="0"/>
                <a:cs typeface="Consolas" panose="020B0609020204030204" pitchFamily="49" charset="0"/>
              </a:rPr>
              <a:t>struct </a:t>
            </a:r>
            <a:r>
              <a:rPr lang="pt-BR" sz="1200" dirty="0">
                <a:latin typeface="Consolas" panose="020B0609020204030204" pitchFamily="49" charset="0"/>
                <a:cs typeface="Consolas" panose="020B0609020204030204" pitchFamily="49" charset="0"/>
              </a:rPr>
              <a:t>_</a:t>
            </a:r>
            <a:r>
              <a:rPr lang="pt-BR" sz="1200" dirty="0" smtClean="0">
                <a:latin typeface="Consolas" panose="020B0609020204030204" pitchFamily="49" charset="0"/>
                <a:cs typeface="Consolas" panose="020B0609020204030204" pitchFamily="49" charset="0"/>
              </a:rPr>
              <a:t>init_lut {</a:t>
            </a:r>
            <a:endParaRPr lang="pt-BR" sz="1200" dirty="0">
              <a:latin typeface="Consolas" panose="020B0609020204030204" pitchFamily="49" charset="0"/>
              <a:cs typeface="Consolas" panose="020B0609020204030204" pitchFamily="49" charset="0"/>
            </a:endParaRPr>
          </a:p>
          <a:p>
            <a:pPr marL="0" indent="0">
              <a:buNone/>
            </a:pPr>
            <a:r>
              <a:rPr lang="pt-BR" sz="1200" dirty="0">
                <a:latin typeface="Consolas" panose="020B0609020204030204" pitchFamily="49" charset="0"/>
                <a:cs typeface="Consolas" panose="020B0609020204030204" pitchFamily="49" charset="0"/>
              </a:rPr>
              <a:t>        void operator()(uchar (&amp;lut)[256][128])</a:t>
            </a:r>
          </a:p>
          <a:p>
            <a:pPr marL="0" indent="0">
              <a:buNone/>
            </a:pPr>
            <a:r>
              <a:rPr lang="pt-BR" sz="1200" dirty="0">
                <a:latin typeface="Consolas" panose="020B0609020204030204" pitchFamily="49" charset="0"/>
                <a:cs typeface="Consolas" panose="020B0609020204030204" pitchFamily="49" charset="0"/>
              </a:rPr>
              <a:t>        </a:t>
            </a:r>
            <a:r>
              <a:rPr lang="pt-BR" sz="1200" dirty="0" smtClean="0">
                <a:latin typeface="Consolas" panose="020B0609020204030204" pitchFamily="49" charset="0"/>
                <a:cs typeface="Consolas" panose="020B0609020204030204" pitchFamily="49" charset="0"/>
              </a:rPr>
              <a:t>{</a:t>
            </a:r>
            <a:r>
              <a:rPr lang="pt-BR" sz="1200" dirty="0">
                <a:latin typeface="Consolas" panose="020B0609020204030204" pitchFamily="49" charset="0"/>
                <a:cs typeface="Consolas" panose="020B0609020204030204" pitchFamily="49" charset="0"/>
              </a:rPr>
              <a:t>	    int i,j,k;</a:t>
            </a:r>
          </a:p>
          <a:p>
            <a:pPr marL="0" indent="0">
              <a:buNone/>
            </a:pPr>
            <a:r>
              <a:rPr lang="pt-BR" sz="1200" dirty="0">
                <a:latin typeface="Consolas" panose="020B0609020204030204" pitchFamily="49" charset="0"/>
                <a:cs typeface="Consolas" panose="020B0609020204030204" pitchFamily="49" charset="0"/>
              </a:rPr>
              <a:t>		    uchar x, s, o</a:t>
            </a:r>
            <a:r>
              <a:rPr lang="pt-BR" sz="1200" dirty="0" smtClean="0">
                <a:latin typeface="Consolas" panose="020B0609020204030204" pitchFamily="49" charset="0"/>
                <a:cs typeface="Consolas" panose="020B0609020204030204" pitchFamily="49" charset="0"/>
              </a:rPr>
              <a:t>;</a:t>
            </a:r>
            <a:r>
              <a:rPr lang="pt-BR" sz="1200" dirty="0">
                <a:latin typeface="Consolas" panose="020B0609020204030204" pitchFamily="49" charset="0"/>
                <a:cs typeface="Consolas" panose="020B0609020204030204" pitchFamily="49" charset="0"/>
              </a:rPr>
              <a:t>	</a:t>
            </a:r>
          </a:p>
          <a:p>
            <a:pPr marL="0" indent="0">
              <a:buNone/>
            </a:pPr>
            <a:r>
              <a:rPr lang="pt-BR" sz="1200" dirty="0">
                <a:latin typeface="Consolas" panose="020B0609020204030204" pitchFamily="49" charset="0"/>
                <a:cs typeface="Consolas" panose="020B0609020204030204" pitchFamily="49" charset="0"/>
              </a:rPr>
              <a:t>		    for ( i=0; i&lt;256; i++) {</a:t>
            </a:r>
          </a:p>
          <a:p>
            <a:pPr marL="0" indent="0">
              <a:buNone/>
            </a:pPr>
            <a:r>
              <a:rPr lang="pt-BR" sz="1200" dirty="0">
                <a:latin typeface="Consolas" panose="020B0609020204030204" pitchFamily="49" charset="0"/>
                <a:cs typeface="Consolas" panose="020B0609020204030204" pitchFamily="49" charset="0"/>
              </a:rPr>
              <a:t>			    for ( j=0; j&lt;128; j++) {</a:t>
            </a:r>
          </a:p>
          <a:p>
            <a:pPr marL="0" indent="0">
              <a:buNone/>
            </a:pPr>
            <a:r>
              <a:rPr lang="pt-BR" sz="1200" dirty="0">
                <a:latin typeface="Consolas" panose="020B0609020204030204" pitchFamily="49" charset="0"/>
                <a:cs typeface="Consolas" panose="020B0609020204030204" pitchFamily="49" charset="0"/>
              </a:rPr>
              <a:t>				    x = (uchar)i;</a:t>
            </a:r>
          </a:p>
          <a:p>
            <a:pPr marL="0" indent="0">
              <a:buNone/>
            </a:pPr>
            <a:r>
              <a:rPr lang="pt-BR" sz="1200" dirty="0">
                <a:latin typeface="Consolas" panose="020B0609020204030204" pitchFamily="49" charset="0"/>
                <a:cs typeface="Consolas" panose="020B0609020204030204" pitchFamily="49" charset="0"/>
              </a:rPr>
              <a:t>				   </a:t>
            </a:r>
            <a:r>
              <a:rPr lang="pt-BR" sz="1200" dirty="0" smtClean="0">
                <a:latin typeface="Consolas" panose="020B0609020204030204" pitchFamily="49" charset="0"/>
                <a:cs typeface="Consolas" panose="020B0609020204030204" pitchFamily="49" charset="0"/>
              </a:rPr>
              <a:t> s </a:t>
            </a:r>
            <a:r>
              <a:rPr lang="pt-BR" sz="1200" dirty="0">
                <a:latin typeface="Consolas" panose="020B0609020204030204" pitchFamily="49" charset="0"/>
                <a:cs typeface="Consolas" panose="020B0609020204030204" pitchFamily="49" charset="0"/>
              </a:rPr>
              <a:t>= (uchar)j;</a:t>
            </a:r>
          </a:p>
          <a:p>
            <a:pPr marL="0" indent="0">
              <a:buNone/>
            </a:pPr>
            <a:r>
              <a:rPr lang="pt-BR" sz="1200" dirty="0">
                <a:latin typeface="Consolas" panose="020B0609020204030204" pitchFamily="49" charset="0"/>
                <a:cs typeface="Consolas" panose="020B0609020204030204" pitchFamily="49" charset="0"/>
              </a:rPr>
              <a:t>				    o = 0;</a:t>
            </a:r>
          </a:p>
          <a:p>
            <a:pPr marL="0" indent="0">
              <a:buNone/>
            </a:pPr>
            <a:r>
              <a:rPr lang="pt-BR" sz="1200" dirty="0">
                <a:latin typeface="Consolas" panose="020B0609020204030204" pitchFamily="49" charset="0"/>
                <a:cs typeface="Consolas" panose="020B0609020204030204" pitchFamily="49" charset="0"/>
              </a:rPr>
              <a:t>				    for ( k=0; k&lt;8; k++) {</a:t>
            </a:r>
          </a:p>
          <a:p>
            <a:pPr marL="0" indent="0">
              <a:buNone/>
            </a:pPr>
            <a:r>
              <a:rPr lang="pt-BR" sz="1200" dirty="0">
                <a:latin typeface="Consolas" panose="020B0609020204030204" pitchFamily="49" charset="0"/>
                <a:cs typeface="Consolas" panose="020B0609020204030204" pitchFamily="49" charset="0"/>
              </a:rPr>
              <a:t>					    uchar o1 = (x ^ (s) ^ (s &gt;&gt; 3)) &amp; 0x01;</a:t>
            </a:r>
          </a:p>
          <a:p>
            <a:pPr marL="0" indent="0">
              <a:buNone/>
            </a:pPr>
            <a:r>
              <a:rPr lang="pt-BR" sz="1200" dirty="0">
                <a:latin typeface="Consolas" panose="020B0609020204030204" pitchFamily="49" charset="0"/>
                <a:cs typeface="Consolas" panose="020B0609020204030204" pitchFamily="49" charset="0"/>
              </a:rPr>
              <a:t>					    s = (s &gt;&gt; 1) | (o1 &lt;&lt; 6);</a:t>
            </a:r>
          </a:p>
          <a:p>
            <a:pPr marL="0" indent="0">
              <a:buNone/>
            </a:pPr>
            <a:r>
              <a:rPr lang="pt-BR" sz="1200" dirty="0">
                <a:latin typeface="Consolas" panose="020B0609020204030204" pitchFamily="49" charset="0"/>
                <a:cs typeface="Consolas" panose="020B0609020204030204" pitchFamily="49" charset="0"/>
              </a:rPr>
              <a:t>					    o = (o &gt;&gt; 1) | (o1 &lt;&lt; 7);</a:t>
            </a:r>
          </a:p>
          <a:p>
            <a:pPr marL="0" indent="0">
              <a:buNone/>
            </a:pPr>
            <a:endParaRPr lang="pt-BR" sz="1200" dirty="0">
              <a:latin typeface="Consolas" panose="020B0609020204030204" pitchFamily="49" charset="0"/>
              <a:cs typeface="Consolas" panose="020B0609020204030204" pitchFamily="49" charset="0"/>
            </a:endParaRPr>
          </a:p>
          <a:p>
            <a:pPr marL="0" indent="0">
              <a:buNone/>
            </a:pPr>
            <a:r>
              <a:rPr lang="pt-BR" sz="1200" dirty="0">
                <a:latin typeface="Consolas" panose="020B0609020204030204" pitchFamily="49" charset="0"/>
                <a:cs typeface="Consolas" panose="020B0609020204030204" pitchFamily="49" charset="0"/>
              </a:rPr>
              <a:t>					    x = x &gt;&gt; 1;</a:t>
            </a:r>
          </a:p>
          <a:p>
            <a:pPr marL="0" indent="0">
              <a:buNone/>
            </a:pPr>
            <a:r>
              <a:rPr lang="pt-BR" sz="1200" dirty="0">
                <a:latin typeface="Consolas" panose="020B0609020204030204" pitchFamily="49" charset="0"/>
                <a:cs typeface="Consolas" panose="020B0609020204030204" pitchFamily="49" charset="0"/>
              </a:rPr>
              <a:t>				    }</a:t>
            </a:r>
          </a:p>
          <a:p>
            <a:pPr marL="0" indent="0">
              <a:buNone/>
            </a:pPr>
            <a:r>
              <a:rPr lang="pt-BR" sz="1200" dirty="0">
                <a:latin typeface="Consolas" panose="020B0609020204030204" pitchFamily="49" charset="0"/>
                <a:cs typeface="Consolas" panose="020B0609020204030204" pitchFamily="49" charset="0"/>
              </a:rPr>
              <a:t>				    lut [i][j] = o</a:t>
            </a:r>
            <a:r>
              <a:rPr lang="pt-BR" sz="1200" dirty="0" smtClean="0">
                <a:latin typeface="Consolas" panose="020B0609020204030204" pitchFamily="49" charset="0"/>
                <a:cs typeface="Consolas" panose="020B0609020204030204" pitchFamily="49" charset="0"/>
              </a:rPr>
              <a:t>; } } } } </a:t>
            </a:r>
            <a:endParaRPr lang="pt-BR" sz="12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460E0C55-3319-4B31-9C74-CC15EF4AFB06}" type="slidenum">
              <a:rPr lang="en-GB" smtClean="0"/>
              <a:t>4</a:t>
            </a:fld>
            <a:endParaRPr lang="en-GB" dirty="0"/>
          </a:p>
        </p:txBody>
      </p:sp>
      <p:sp>
        <p:nvSpPr>
          <p:cNvPr id="5" name="Rectangular Callout 4"/>
          <p:cNvSpPr/>
          <p:nvPr/>
        </p:nvSpPr>
        <p:spPr bwMode="auto">
          <a:xfrm>
            <a:off x="507999" y="2609797"/>
            <a:ext cx="2598057" cy="1334164"/>
          </a:xfrm>
          <a:prstGeom prst="wedgeRectCallout">
            <a:avLst>
              <a:gd name="adj1" fmla="val 111226"/>
              <a:gd name="adj2" fmla="val -4846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Hand-written bit-fiddling code to create lookup tables for specific computations that must run very fast</a:t>
            </a:r>
          </a:p>
        </p:txBody>
      </p:sp>
      <p:sp>
        <p:nvSpPr>
          <p:cNvPr id="6" name="TextBox 5"/>
          <p:cNvSpPr txBox="1"/>
          <p:nvPr/>
        </p:nvSpPr>
        <p:spPr>
          <a:xfrm>
            <a:off x="507999" y="4681182"/>
            <a:ext cx="7926317" cy="307777"/>
          </a:xfrm>
          <a:prstGeom prst="rect">
            <a:avLst/>
          </a:prstGeom>
          <a:noFill/>
        </p:spPr>
        <p:txBody>
          <a:bodyPr wrap="square" lIns="0" tIns="0" rIns="0" bIns="0" rtlCol="0">
            <a:spAutoFit/>
          </a:bodyPr>
          <a:lstStyle/>
          <a:p>
            <a:r>
              <a:rPr lang="en-US" sz="2000" dirty="0" smtClean="0">
                <a:gradFill>
                  <a:gsLst>
                    <a:gs pos="2917">
                      <a:schemeClr val="tx1"/>
                    </a:gs>
                    <a:gs pos="30000">
                      <a:schemeClr val="tx1"/>
                    </a:gs>
                  </a:gsLst>
                  <a:lin ang="5400000" scaled="0"/>
                </a:gradFill>
              </a:rPr>
              <a:t>… and more e.g. manual provision of dataflow pipeline widths</a:t>
            </a:r>
            <a:endParaRPr lang="en-GB" sz="2000" dirty="0" err="1" smtClean="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15558790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GB" dirty="0"/>
          </a:p>
        </p:txBody>
      </p:sp>
      <p:sp>
        <p:nvSpPr>
          <p:cNvPr id="3" name="Text Placeholder 2"/>
          <p:cNvSpPr>
            <a:spLocks noGrp="1"/>
          </p:cNvSpPr>
          <p:nvPr>
            <p:ph type="body" sz="quarter" idx="10"/>
          </p:nvPr>
        </p:nvSpPr>
        <p:spPr>
          <a:xfrm>
            <a:off x="389436" y="1222329"/>
            <a:ext cx="8363938" cy="2462213"/>
          </a:xfrm>
        </p:spPr>
        <p:txBody>
          <a:bodyPr/>
          <a:lstStyle/>
          <a:p>
            <a:pPr marL="0" indent="0">
              <a:buNone/>
            </a:pPr>
            <a:r>
              <a:rPr lang="en-US" sz="2000" dirty="0" smtClean="0"/>
              <a:t>Although ZIRIA is </a:t>
            </a:r>
            <a:r>
              <a:rPr lang="en-US" sz="2000" b="1" dirty="0" smtClean="0"/>
              <a:t>not</a:t>
            </a:r>
            <a:r>
              <a:rPr lang="en-US" sz="2000" dirty="0" smtClean="0"/>
              <a:t> a pure functional PL:</a:t>
            </a:r>
          </a:p>
          <a:p>
            <a:pPr marL="514350" indent="-514350">
              <a:buFont typeface="+mj-lt"/>
              <a:buAutoNum type="arabicPeriod"/>
            </a:pPr>
            <a:r>
              <a:rPr lang="en-US" sz="2000" dirty="0" smtClean="0"/>
              <a:t>Has design inspired by monads and arrows</a:t>
            </a:r>
            <a:endParaRPr lang="en-GB" sz="2000" dirty="0" smtClean="0"/>
          </a:p>
          <a:p>
            <a:pPr marL="514350" indent="-514350">
              <a:buFont typeface="+mj-lt"/>
              <a:buAutoNum type="arabicPeriod"/>
            </a:pPr>
            <a:r>
              <a:rPr lang="en-US" sz="2000" b="1" dirty="0" err="1" smtClean="0"/>
              <a:t>Stateful</a:t>
            </a:r>
            <a:r>
              <a:rPr lang="en-US" sz="2000" dirty="0" smtClean="0"/>
              <a:t> components communicate </a:t>
            </a:r>
            <a:r>
              <a:rPr lang="en-US" sz="2000" b="1" dirty="0" smtClean="0"/>
              <a:t>only through explicit control and data channels</a:t>
            </a:r>
            <a:r>
              <a:rPr lang="en-US" sz="2000" dirty="0" smtClean="0"/>
              <a:t> =&gt; A lesson from taming state in pure functional languages</a:t>
            </a:r>
          </a:p>
          <a:p>
            <a:pPr marL="514350" indent="-514350">
              <a:buFont typeface="+mj-lt"/>
              <a:buAutoNum type="arabicPeriod"/>
            </a:pPr>
            <a:r>
              <a:rPr lang="en-US" sz="2000" b="1" dirty="0" smtClean="0"/>
              <a:t>Strong types</a:t>
            </a:r>
            <a:r>
              <a:rPr lang="en-US" sz="2000" dirty="0" smtClean="0"/>
              <a:t> that capture both data and control channel improve reusability and modularity</a:t>
            </a:r>
          </a:p>
          <a:p>
            <a:pPr marL="514350" indent="-514350">
              <a:buFont typeface="+mj-lt"/>
              <a:buAutoNum type="arabicPeriod"/>
            </a:pPr>
            <a:r>
              <a:rPr lang="en-US" sz="2000" dirty="0" smtClean="0"/>
              <a:t>… and they </a:t>
            </a:r>
            <a:r>
              <a:rPr lang="en-US" sz="2000" b="1" dirty="0" smtClean="0"/>
              <a:t>allow for optimizations</a:t>
            </a:r>
            <a:r>
              <a:rPr lang="en-US" sz="2000" dirty="0" smtClean="0"/>
              <a:t> that would otherwise be entirely manual (e.g. </a:t>
            </a:r>
            <a:r>
              <a:rPr lang="en-US" sz="2000" dirty="0" err="1" smtClean="0"/>
              <a:t>vectorization</a:t>
            </a:r>
            <a:r>
              <a:rPr lang="en-US" sz="2000" dirty="0" smtClean="0"/>
              <a:t>)</a:t>
            </a:r>
          </a:p>
        </p:txBody>
      </p:sp>
      <p:sp>
        <p:nvSpPr>
          <p:cNvPr id="4" name="Slide Number Placeholder 3"/>
          <p:cNvSpPr>
            <a:spLocks noGrp="1"/>
          </p:cNvSpPr>
          <p:nvPr>
            <p:ph type="sldNum" sz="quarter" idx="13"/>
          </p:nvPr>
        </p:nvSpPr>
        <p:spPr/>
        <p:txBody>
          <a:bodyPr/>
          <a:lstStyle/>
          <a:p>
            <a:fld id="{460E0C55-3319-4B31-9C74-CC15EF4AFB06}" type="slidenum">
              <a:rPr lang="en-GB" smtClean="0"/>
              <a:t>40</a:t>
            </a:fld>
            <a:endParaRPr lang="en-GB" dirty="0"/>
          </a:p>
        </p:txBody>
      </p:sp>
      <p:sp>
        <p:nvSpPr>
          <p:cNvPr id="5" name="Rectangle 4"/>
          <p:cNvSpPr/>
          <p:nvPr/>
        </p:nvSpPr>
        <p:spPr bwMode="auto">
          <a:xfrm>
            <a:off x="389436" y="3798277"/>
            <a:ext cx="8363937" cy="703385"/>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sz="2400" dirty="0" smtClean="0">
                <a:solidFill>
                  <a:srgbClr val="FF0000"/>
                </a:solidFill>
                <a:ea typeface="Segoe UI" pitchFamily="34" charset="0"/>
                <a:cs typeface="Segoe UI" pitchFamily="34" charset="0"/>
              </a:rPr>
              <a:t>Putting functional programming (ideas) to work! </a:t>
            </a:r>
          </a:p>
        </p:txBody>
      </p:sp>
    </p:spTree>
    <p:extLst>
      <p:ext uri="{BB962C8B-B14F-4D97-AF65-F5344CB8AC3E}">
        <p14:creationId xmlns:p14="http://schemas.microsoft.com/office/powerpoint/2010/main" val="32254617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GB" dirty="0"/>
          </a:p>
        </p:txBody>
      </p:sp>
      <p:sp>
        <p:nvSpPr>
          <p:cNvPr id="3" name="Text Placeholder 2"/>
          <p:cNvSpPr>
            <a:spLocks noGrp="1"/>
          </p:cNvSpPr>
          <p:nvPr>
            <p:ph type="body" sz="quarter" idx="10"/>
          </p:nvPr>
        </p:nvSpPr>
        <p:spPr>
          <a:xfrm>
            <a:off x="389436" y="2437371"/>
            <a:ext cx="8363938" cy="923330"/>
          </a:xfrm>
        </p:spPr>
        <p:txBody>
          <a:bodyPr/>
          <a:lstStyle/>
          <a:p>
            <a:pPr marL="0" indent="0" algn="ctr">
              <a:buNone/>
            </a:pPr>
            <a:r>
              <a:rPr lang="en-US" dirty="0">
                <a:hlinkClick r:id="rId2"/>
              </a:rPr>
              <a:t>http://research.microsoft.com/en-us/projects/ziria/</a:t>
            </a:r>
          </a:p>
          <a:p>
            <a:pPr marL="0" indent="0" algn="ctr">
              <a:buNone/>
            </a:pPr>
            <a:r>
              <a:rPr lang="en-US" dirty="0" smtClean="0">
                <a:hlinkClick r:id="rId2"/>
              </a:rPr>
              <a:t>www.github.com/dimitriv/Ziria</a:t>
            </a:r>
            <a:endParaRPr lang="en-US" dirty="0" smtClean="0"/>
          </a:p>
        </p:txBody>
      </p:sp>
      <p:sp>
        <p:nvSpPr>
          <p:cNvPr id="4" name="Slide Number Placeholder 3"/>
          <p:cNvSpPr>
            <a:spLocks noGrp="1"/>
          </p:cNvSpPr>
          <p:nvPr>
            <p:ph type="sldNum" sz="quarter" idx="13"/>
          </p:nvPr>
        </p:nvSpPr>
        <p:spPr/>
        <p:txBody>
          <a:bodyPr/>
          <a:lstStyle/>
          <a:p>
            <a:fld id="{460E0C55-3319-4B31-9C74-CC15EF4AFB06}" type="slidenum">
              <a:rPr lang="en-GB" smtClean="0"/>
              <a:t>41</a:t>
            </a:fld>
            <a:endParaRPr lang="en-GB" dirty="0"/>
          </a:p>
        </p:txBody>
      </p:sp>
    </p:spTree>
    <p:extLst>
      <p:ext uri="{BB962C8B-B14F-4D97-AF65-F5344CB8AC3E}">
        <p14:creationId xmlns:p14="http://schemas.microsoft.com/office/powerpoint/2010/main" val="16109499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53998"/>
          </a:xfrm>
        </p:spPr>
        <p:txBody>
          <a:bodyPr/>
          <a:lstStyle/>
          <a:p>
            <a:r>
              <a:rPr lang="en-US" sz="4000" dirty="0" smtClean="0"/>
              <a:t>Another problem: dataflow abstractions </a:t>
            </a:r>
            <a:endParaRPr lang="en-GB" sz="4000" dirty="0"/>
          </a:p>
        </p:txBody>
      </p:sp>
      <p:sp>
        <p:nvSpPr>
          <p:cNvPr id="4" name="Slide Number Placeholder 3"/>
          <p:cNvSpPr>
            <a:spLocks noGrp="1"/>
          </p:cNvSpPr>
          <p:nvPr>
            <p:ph type="sldNum" sz="quarter" idx="13"/>
          </p:nvPr>
        </p:nvSpPr>
        <p:spPr/>
        <p:txBody>
          <a:bodyPr/>
          <a:lstStyle/>
          <a:p>
            <a:fld id="{460E0C55-3319-4B31-9C74-CC15EF4AFB06}" type="slidenum">
              <a:rPr lang="en-GB" smtClean="0"/>
              <a:t>5</a:t>
            </a:fld>
            <a:endParaRPr lang="en-GB" dirty="0"/>
          </a:p>
        </p:txBody>
      </p:sp>
      <p:sp>
        <p:nvSpPr>
          <p:cNvPr id="5" name="Oval 4"/>
          <p:cNvSpPr/>
          <p:nvPr/>
        </p:nvSpPr>
        <p:spPr bwMode="auto">
          <a:xfrm>
            <a:off x="5598064" y="3671136"/>
            <a:ext cx="557208" cy="443673"/>
          </a:xfrm>
          <a:prstGeom prst="ellips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7" name="Straight Arrow Connector 6"/>
          <p:cNvCxnSpPr>
            <a:endCxn id="5" idx="0"/>
          </p:cNvCxnSpPr>
          <p:nvPr/>
        </p:nvCxnSpPr>
        <p:spPr>
          <a:xfrm flipH="1">
            <a:off x="5876668" y="3149833"/>
            <a:ext cx="278605" cy="521303"/>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4"/>
          </p:cNvCxnSpPr>
          <p:nvPr/>
        </p:nvCxnSpPr>
        <p:spPr>
          <a:xfrm>
            <a:off x="5876668" y="4114809"/>
            <a:ext cx="150021" cy="642938"/>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300792" y="2977053"/>
            <a:ext cx="2409307" cy="246221"/>
          </a:xfrm>
          <a:prstGeom prst="rect">
            <a:avLst/>
          </a:prstGeom>
          <a:noFill/>
        </p:spPr>
        <p:txBody>
          <a:bodyPr wrap="square" lIns="0" tIns="0" rIns="0" bIns="0" rtlCol="0">
            <a:spAutoFit/>
          </a:bodyPr>
          <a:lstStyle/>
          <a:p>
            <a:r>
              <a:rPr lang="en-US" sz="1600" dirty="0" smtClean="0">
                <a:gradFill>
                  <a:gsLst>
                    <a:gs pos="2917">
                      <a:schemeClr val="tx1"/>
                    </a:gs>
                    <a:gs pos="30000">
                      <a:schemeClr val="tx1"/>
                    </a:gs>
                  </a:gsLst>
                  <a:lin ang="5400000" scaled="0"/>
                </a:gradFill>
              </a:rPr>
              <a:t>Events (messages) come in</a:t>
            </a:r>
            <a:endParaRPr lang="en-GB" sz="1600" dirty="0" err="1" smtClean="0">
              <a:gradFill>
                <a:gsLst>
                  <a:gs pos="2917">
                    <a:schemeClr val="tx1"/>
                  </a:gs>
                  <a:gs pos="30000">
                    <a:schemeClr val="tx1"/>
                  </a:gs>
                </a:gsLst>
                <a:lin ang="5400000" scaled="0"/>
              </a:gradFill>
            </a:endParaRPr>
          </a:p>
        </p:txBody>
      </p:sp>
      <p:sp>
        <p:nvSpPr>
          <p:cNvPr id="11" name="TextBox 10"/>
          <p:cNvSpPr txBox="1"/>
          <p:nvPr/>
        </p:nvSpPr>
        <p:spPr>
          <a:xfrm>
            <a:off x="6300792" y="4114809"/>
            <a:ext cx="2581351" cy="246221"/>
          </a:xfrm>
          <a:prstGeom prst="rect">
            <a:avLst/>
          </a:prstGeom>
          <a:noFill/>
        </p:spPr>
        <p:txBody>
          <a:bodyPr wrap="square" lIns="0" tIns="0" rIns="0" bIns="0" rtlCol="0">
            <a:spAutoFit/>
          </a:bodyPr>
          <a:lstStyle/>
          <a:p>
            <a:r>
              <a:rPr lang="en-US" sz="1600" dirty="0" smtClean="0">
                <a:gradFill>
                  <a:gsLst>
                    <a:gs pos="2917">
                      <a:schemeClr val="tx1"/>
                    </a:gs>
                    <a:gs pos="30000">
                      <a:schemeClr val="tx1"/>
                    </a:gs>
                  </a:gsLst>
                  <a:lin ang="5400000" scaled="0"/>
                </a:gradFill>
              </a:rPr>
              <a:t>Events (messages) come out</a:t>
            </a:r>
            <a:endParaRPr lang="en-GB" sz="1600" dirty="0" err="1" smtClean="0">
              <a:gradFill>
                <a:gsLst>
                  <a:gs pos="2917">
                    <a:schemeClr val="tx1"/>
                  </a:gs>
                  <a:gs pos="30000">
                    <a:schemeClr val="tx1"/>
                  </a:gs>
                </a:gsLst>
                <a:lin ang="5400000" scaled="0"/>
              </a:gradFill>
            </a:endParaRPr>
          </a:p>
        </p:txBody>
      </p:sp>
      <p:cxnSp>
        <p:nvCxnSpPr>
          <p:cNvPr id="13" name="Straight Arrow Connector 12"/>
          <p:cNvCxnSpPr>
            <a:endCxn id="5" idx="0"/>
          </p:cNvCxnSpPr>
          <p:nvPr/>
        </p:nvCxnSpPr>
        <p:spPr>
          <a:xfrm>
            <a:off x="5715000" y="3149833"/>
            <a:ext cx="161668" cy="521303"/>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0"/>
          </p:cNvCxnSpPr>
          <p:nvPr/>
        </p:nvCxnSpPr>
        <p:spPr>
          <a:xfrm flipH="1">
            <a:off x="5876668" y="3126554"/>
            <a:ext cx="67864" cy="544582"/>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4"/>
          </p:cNvCxnSpPr>
          <p:nvPr/>
        </p:nvCxnSpPr>
        <p:spPr>
          <a:xfrm flipH="1">
            <a:off x="5598066" y="4114809"/>
            <a:ext cx="278602" cy="642938"/>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4"/>
          </p:cNvCxnSpPr>
          <p:nvPr/>
        </p:nvCxnSpPr>
        <p:spPr>
          <a:xfrm>
            <a:off x="5876668" y="4114809"/>
            <a:ext cx="564358" cy="642938"/>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auto">
          <a:xfrm>
            <a:off x="394845" y="2848462"/>
            <a:ext cx="4662933" cy="1825724"/>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defTabSz="914099" fontAlgn="base">
              <a:spcBef>
                <a:spcPct val="0"/>
              </a:spcBef>
              <a:spcAft>
                <a:spcPct val="0"/>
              </a:spcAft>
            </a:pPr>
            <a:r>
              <a:rPr lang="en-US" sz="1800" dirty="0" smtClean="0">
                <a:solidFill>
                  <a:schemeClr val="tx1"/>
                </a:solidFill>
                <a:ea typeface="Segoe UI" pitchFamily="34" charset="0"/>
                <a:cs typeface="Segoe UI" pitchFamily="34" charset="0"/>
              </a:rPr>
              <a:t>Why unsatisfactory? It does not expose: </a:t>
            </a:r>
          </a:p>
          <a:p>
            <a:pPr marL="342900" indent="-342900" defTabSz="914099" fontAlgn="base">
              <a:spcBef>
                <a:spcPct val="0"/>
              </a:spcBef>
              <a:spcAft>
                <a:spcPct val="0"/>
              </a:spcAft>
              <a:buAutoNum type="arabicParenBoth"/>
            </a:pPr>
            <a:r>
              <a:rPr lang="en-US" sz="1800" dirty="0" smtClean="0">
                <a:solidFill>
                  <a:schemeClr val="tx1"/>
                </a:solidFill>
                <a:ea typeface="Segoe UI" pitchFamily="34" charset="0"/>
                <a:cs typeface="Segoe UI" pitchFamily="34" charset="0"/>
              </a:rPr>
              <a:t>When is vertex “</a:t>
            </a:r>
            <a:r>
              <a:rPr lang="en-US" sz="1800" u="sng" dirty="0" smtClean="0">
                <a:solidFill>
                  <a:schemeClr val="tx1"/>
                </a:solidFill>
                <a:ea typeface="Segoe UI" pitchFamily="34" charset="0"/>
                <a:cs typeface="Segoe UI" pitchFamily="34" charset="0"/>
              </a:rPr>
              <a:t>state</a:t>
            </a:r>
            <a:r>
              <a:rPr lang="en-US" sz="1800" dirty="0" smtClean="0">
                <a:solidFill>
                  <a:schemeClr val="tx1"/>
                </a:solidFill>
                <a:ea typeface="Segoe UI" pitchFamily="34" charset="0"/>
                <a:cs typeface="Segoe UI" pitchFamily="34" charset="0"/>
              </a:rPr>
              <a:t>” (re-) initialized?</a:t>
            </a:r>
          </a:p>
          <a:p>
            <a:pPr marL="342900" indent="-342900" defTabSz="914099" fontAlgn="base">
              <a:spcBef>
                <a:spcPct val="0"/>
              </a:spcBef>
              <a:spcAft>
                <a:spcPct val="0"/>
              </a:spcAft>
              <a:buAutoNum type="arabicParenBoth"/>
            </a:pPr>
            <a:r>
              <a:rPr lang="en-US" sz="1800" dirty="0" smtClean="0">
                <a:solidFill>
                  <a:schemeClr val="tx1"/>
                </a:solidFill>
                <a:ea typeface="Segoe UI" pitchFamily="34" charset="0"/>
                <a:cs typeface="Segoe UI" pitchFamily="34" charset="0"/>
              </a:rPr>
              <a:t>Under which external “</a:t>
            </a:r>
            <a:r>
              <a:rPr lang="en-US" sz="1800" u="sng" dirty="0" smtClean="0">
                <a:solidFill>
                  <a:schemeClr val="tx1"/>
                </a:solidFill>
                <a:ea typeface="Segoe UI" pitchFamily="34" charset="0"/>
                <a:cs typeface="Segoe UI" pitchFamily="34" charset="0"/>
              </a:rPr>
              <a:t>control</a:t>
            </a:r>
            <a:r>
              <a:rPr lang="en-US" sz="1800" dirty="0" smtClean="0">
                <a:solidFill>
                  <a:schemeClr val="tx1"/>
                </a:solidFill>
                <a:ea typeface="Segoe UI" pitchFamily="34" charset="0"/>
                <a:cs typeface="Segoe UI" pitchFamily="34" charset="0"/>
              </a:rPr>
              <a:t>” messages can the vertex change behavior?</a:t>
            </a:r>
          </a:p>
          <a:p>
            <a:pPr marL="342900" indent="-342900" defTabSz="914099" fontAlgn="base">
              <a:spcBef>
                <a:spcPct val="0"/>
              </a:spcBef>
              <a:spcAft>
                <a:spcPct val="0"/>
              </a:spcAft>
              <a:buAutoNum type="arabicParenBoth"/>
            </a:pPr>
            <a:r>
              <a:rPr lang="en-US" sz="1800" dirty="0" smtClean="0">
                <a:solidFill>
                  <a:schemeClr val="tx1"/>
                </a:solidFill>
                <a:ea typeface="Segoe UI" pitchFamily="34" charset="0"/>
                <a:cs typeface="Segoe UI" pitchFamily="34" charset="0"/>
              </a:rPr>
              <a:t>How can vertex transmit “</a:t>
            </a:r>
            <a:r>
              <a:rPr lang="en-US" sz="1800" u="sng" dirty="0" smtClean="0">
                <a:solidFill>
                  <a:schemeClr val="tx1"/>
                </a:solidFill>
                <a:ea typeface="Segoe UI" pitchFamily="34" charset="0"/>
                <a:cs typeface="Segoe UI" pitchFamily="34" charset="0"/>
              </a:rPr>
              <a:t>control</a:t>
            </a:r>
            <a:r>
              <a:rPr lang="en-US" sz="1800" dirty="0" smtClean="0">
                <a:solidFill>
                  <a:schemeClr val="tx1"/>
                </a:solidFill>
                <a:ea typeface="Segoe UI" pitchFamily="34" charset="0"/>
                <a:cs typeface="Segoe UI" pitchFamily="34" charset="0"/>
              </a:rPr>
              <a:t>” information to other vertices? </a:t>
            </a:r>
            <a:endParaRPr lang="en-GB" sz="1800" dirty="0" err="1" smtClean="0">
              <a:solidFill>
                <a:schemeClr val="tx1"/>
              </a:solidFill>
              <a:ea typeface="Segoe UI" pitchFamily="34" charset="0"/>
              <a:cs typeface="Segoe UI" pitchFamily="34" charset="0"/>
            </a:endParaRPr>
          </a:p>
        </p:txBody>
      </p:sp>
      <p:sp>
        <p:nvSpPr>
          <p:cNvPr id="3" name="Text Placeholder 2"/>
          <p:cNvSpPr>
            <a:spLocks noGrp="1"/>
          </p:cNvSpPr>
          <p:nvPr>
            <p:ph type="body" sz="quarter" idx="10"/>
          </p:nvPr>
        </p:nvSpPr>
        <p:spPr>
          <a:xfrm>
            <a:off x="389436" y="1085849"/>
            <a:ext cx="8363938" cy="1274195"/>
          </a:xfrm>
        </p:spPr>
        <p:txBody>
          <a:bodyPr/>
          <a:lstStyle/>
          <a:p>
            <a:pPr marL="0" indent="0">
              <a:buNone/>
            </a:pPr>
            <a:r>
              <a:rPr lang="en-US" sz="2400" dirty="0" smtClean="0"/>
              <a:t>Predominant abstraction used (e.g. SORA, </a:t>
            </a:r>
            <a:r>
              <a:rPr lang="en-US" sz="2400" dirty="0" err="1" smtClean="0"/>
              <a:t>StreamIt</a:t>
            </a:r>
            <a:r>
              <a:rPr lang="en-US" sz="2400" dirty="0" smtClean="0"/>
              <a:t>, </a:t>
            </a:r>
            <a:r>
              <a:rPr lang="en-US" sz="2400" dirty="0" err="1" smtClean="0"/>
              <a:t>GnuRadio</a:t>
            </a:r>
            <a:r>
              <a:rPr lang="en-US" sz="2400" dirty="0" smtClean="0"/>
              <a:t>) is that of a “vertex” in a dataflow graph</a:t>
            </a:r>
          </a:p>
          <a:p>
            <a:pPr lvl="1"/>
            <a:r>
              <a:rPr lang="en-US" dirty="0" smtClean="0"/>
              <a:t>Rea</a:t>
            </a:r>
            <a:r>
              <a:rPr lang="en-US" sz="1800" dirty="0" smtClean="0"/>
              <a:t>sonable as abstraction </a:t>
            </a:r>
            <a:r>
              <a:rPr lang="en-US" sz="1800" i="1" dirty="0" smtClean="0"/>
              <a:t>of the execution model</a:t>
            </a:r>
            <a:r>
              <a:rPr lang="en-US" sz="1800" dirty="0" smtClean="0"/>
              <a:t> (ensures low-latency)</a:t>
            </a:r>
          </a:p>
          <a:p>
            <a:pPr lvl="1"/>
            <a:r>
              <a:rPr lang="en-US" sz="1800" dirty="0" smtClean="0">
                <a:solidFill>
                  <a:srgbClr val="FF0000"/>
                </a:solidFill>
              </a:rPr>
              <a:t>Unsatisfactory</a:t>
            </a:r>
            <a:r>
              <a:rPr lang="en-US" sz="1800" dirty="0" smtClean="0"/>
              <a:t> as </a:t>
            </a:r>
            <a:r>
              <a:rPr lang="en-US" sz="1800" i="1" dirty="0" smtClean="0"/>
              <a:t>programming and compilation</a:t>
            </a:r>
            <a:r>
              <a:rPr lang="en-US" sz="1800" dirty="0" smtClean="0"/>
              <a:t> model</a:t>
            </a:r>
            <a:r>
              <a:rPr lang="en-US" dirty="0" smtClean="0"/>
              <a:t> </a:t>
            </a:r>
          </a:p>
        </p:txBody>
      </p:sp>
    </p:spTree>
    <p:extLst>
      <p:ext uri="{BB962C8B-B14F-4D97-AF65-F5344CB8AC3E}">
        <p14:creationId xmlns:p14="http://schemas.microsoft.com/office/powerpoint/2010/main" val="29235033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US" dirty="0" smtClean="0"/>
              <a:t>Example: dataflow abstractions in SORA </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6</a:t>
            </a:fld>
            <a:endParaRPr lang="en-GB" dirty="0"/>
          </a:p>
        </p:txBody>
      </p:sp>
      <p:sp>
        <p:nvSpPr>
          <p:cNvPr id="7" name="TextBox 6"/>
          <p:cNvSpPr txBox="1"/>
          <p:nvPr/>
        </p:nvSpPr>
        <p:spPr>
          <a:xfrm>
            <a:off x="508000" y="1175657"/>
            <a:ext cx="4949372" cy="2616101"/>
          </a:xfrm>
          <a:prstGeom prst="rect">
            <a:avLst/>
          </a:prstGeom>
          <a:noFill/>
          <a:ln>
            <a:solidFill>
              <a:schemeClr val="tx1"/>
            </a:solidFill>
          </a:ln>
        </p:spPr>
        <p:txBody>
          <a:bodyPr wrap="square" lIns="0" tIns="0" rIns="0" bIns="0" rtlCol="0">
            <a:spAutoFit/>
          </a:bodyPr>
          <a:lstStyle/>
          <a:p>
            <a:r>
              <a:rPr lang="en-GB" sz="1000" dirty="0">
                <a:gradFill>
                  <a:gsLst>
                    <a:gs pos="2917">
                      <a:schemeClr val="tx1"/>
                    </a:gs>
                    <a:gs pos="30000">
                      <a:schemeClr val="tx1"/>
                    </a:gs>
                  </a:gsLst>
                  <a:lin ang="5400000" scaled="0"/>
                </a:gradFill>
              </a:rPr>
              <a:t>DEFINE_LOCAL_CONTEXT(TBB11aRxRateSel, CF_11RxPLCPSwitch, CF_11aRxVector );</a:t>
            </a:r>
          </a:p>
          <a:p>
            <a:r>
              <a:rPr lang="en-GB" sz="1000" dirty="0">
                <a:gradFill>
                  <a:gsLst>
                    <a:gs pos="2917">
                      <a:schemeClr val="tx1"/>
                    </a:gs>
                    <a:gs pos="30000">
                      <a:schemeClr val="tx1"/>
                    </a:gs>
                  </a:gsLst>
                  <a:lin ang="5400000" scaled="0"/>
                </a:gradFill>
              </a:rPr>
              <a:t>template&lt;TDEMUX5_ARGS&gt;</a:t>
            </a:r>
          </a:p>
          <a:p>
            <a:r>
              <a:rPr lang="en-GB" sz="1000" dirty="0">
                <a:gradFill>
                  <a:gsLst>
                    <a:gs pos="2917">
                      <a:schemeClr val="tx1"/>
                    </a:gs>
                    <a:gs pos="30000">
                      <a:schemeClr val="tx1"/>
                    </a:gs>
                  </a:gsLst>
                  <a:lin ang="5400000" scaled="0"/>
                </a:gradFill>
              </a:rPr>
              <a:t>class TBB11aRxRateSel : public </a:t>
            </a:r>
            <a:r>
              <a:rPr lang="en-GB" sz="1000" dirty="0" err="1">
                <a:gradFill>
                  <a:gsLst>
                    <a:gs pos="2917">
                      <a:schemeClr val="tx1"/>
                    </a:gs>
                    <a:gs pos="30000">
                      <a:schemeClr val="tx1"/>
                    </a:gs>
                  </a:gsLst>
                  <a:lin ang="5400000" scaled="0"/>
                </a:gradFill>
              </a:rPr>
              <a:t>TDemux</a:t>
            </a:r>
            <a:r>
              <a:rPr lang="en-GB" sz="1000" dirty="0">
                <a:gradFill>
                  <a:gsLst>
                    <a:gs pos="2917">
                      <a:schemeClr val="tx1"/>
                    </a:gs>
                    <a:gs pos="30000">
                      <a:schemeClr val="tx1"/>
                    </a:gs>
                  </a:gsLst>
                  <a:lin ang="5400000" scaled="0"/>
                </a:gradFill>
              </a:rPr>
              <a:t>&lt;TDEMUX5_PARAMS&gt;</a:t>
            </a:r>
          </a:p>
          <a:p>
            <a:r>
              <a:rPr lang="en-GB" sz="1000" dirty="0">
                <a:gradFill>
                  <a:gsLst>
                    <a:gs pos="2917">
                      <a:schemeClr val="tx1"/>
                    </a:gs>
                    <a:gs pos="30000">
                      <a:schemeClr val="tx1"/>
                    </a:gs>
                  </a:gsLst>
                  <a:lin ang="5400000" scaled="0"/>
                </a:gradFill>
              </a:rPr>
              <a:t>{</a:t>
            </a:r>
          </a:p>
          <a:p>
            <a:r>
              <a:rPr lang="en-GB" sz="1000" dirty="0">
                <a:gradFill>
                  <a:gsLst>
                    <a:gs pos="2917">
                      <a:schemeClr val="tx1"/>
                    </a:gs>
                    <a:gs pos="30000">
                      <a:schemeClr val="tx1"/>
                    </a:gs>
                  </a:gsLst>
                  <a:lin ang="5400000" scaled="0"/>
                </a:gradFill>
              </a:rPr>
              <a:t>    CTX_VAR_RO (CF_11RxPLCPSwitch::</a:t>
            </a:r>
            <a:r>
              <a:rPr lang="en-GB" sz="1000" dirty="0" err="1">
                <a:gradFill>
                  <a:gsLst>
                    <a:gs pos="2917">
                      <a:schemeClr val="tx1"/>
                    </a:gs>
                    <a:gs pos="30000">
                      <a:schemeClr val="tx1"/>
                    </a:gs>
                  </a:gsLst>
                  <a:lin ang="5400000" scaled="0"/>
                </a:gradFill>
              </a:rPr>
              <a:t>PLCPState</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plcp_state</a:t>
            </a:r>
            <a:r>
              <a:rPr lang="en-GB" sz="1000" dirty="0">
                <a:gradFill>
                  <a:gsLst>
                    <a:gs pos="2917">
                      <a:schemeClr val="tx1"/>
                    </a:gs>
                    <a:gs pos="30000">
                      <a:schemeClr val="tx1"/>
                    </a:gs>
                  </a:gsLst>
                  <a:lin ang="5400000" scaled="0"/>
                </a:gradFill>
              </a:rPr>
              <a:t> );</a:t>
            </a:r>
          </a:p>
          <a:p>
            <a:r>
              <a:rPr lang="en-GB" sz="1000" dirty="0">
                <a:gradFill>
                  <a:gsLst>
                    <a:gs pos="2917">
                      <a:schemeClr val="tx1"/>
                    </a:gs>
                    <a:gs pos="30000">
                      <a:schemeClr val="tx1"/>
                    </a:gs>
                  </a:gsLst>
                  <a:lin ang="5400000" scaled="0"/>
                </a:gradFill>
              </a:rPr>
              <a:t>    CTX_VAR_RO (</a:t>
            </a:r>
            <a:r>
              <a:rPr lang="en-GB" sz="1000" dirty="0" err="1">
                <a:gradFill>
                  <a:gsLst>
                    <a:gs pos="2917">
                      <a:schemeClr val="tx1"/>
                    </a:gs>
                    <a:gs pos="30000">
                      <a:schemeClr val="tx1"/>
                    </a:gs>
                  </a:gsLst>
                  <a:lin ang="5400000" scaled="0"/>
                </a:gradFill>
              </a:rPr>
              <a:t>ulong</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data_rate_kbps</a:t>
            </a:r>
            <a:r>
              <a:rPr lang="en-GB" sz="1000" dirty="0">
                <a:gradFill>
                  <a:gsLst>
                    <a:gs pos="2917">
                      <a:schemeClr val="tx1"/>
                    </a:gs>
                    <a:gs pos="30000">
                      <a:schemeClr val="tx1"/>
                    </a:gs>
                  </a:gsLst>
                  <a:lin ang="5400000" scaled="0"/>
                </a:gradFill>
              </a:rPr>
              <a:t> );  // data rate in kbps		</a:t>
            </a:r>
          </a:p>
          <a:p>
            <a:r>
              <a:rPr lang="en-GB" sz="1000" dirty="0" smtClean="0">
                <a:gradFill>
                  <a:gsLst>
                    <a:gs pos="2917">
                      <a:schemeClr val="tx1"/>
                    </a:gs>
                    <a:gs pos="30000">
                      <a:schemeClr val="tx1"/>
                    </a:gs>
                  </a:gsLst>
                  <a:lin ang="5400000" scaled="0"/>
                </a:gradFill>
              </a:rPr>
              <a:t>public:</a:t>
            </a:r>
          </a:p>
          <a:p>
            <a:r>
              <a:rPr lang="en-US" sz="1000" dirty="0" smtClean="0">
                <a:gradFill>
                  <a:gsLst>
                    <a:gs pos="2917">
                      <a:schemeClr val="tx1"/>
                    </a:gs>
                    <a:gs pos="30000">
                      <a:schemeClr val="tx1"/>
                    </a:gs>
                  </a:gsLst>
                  <a:lin ang="5400000" scaled="0"/>
                </a:gradFill>
              </a:rPr>
              <a:t>     …..</a:t>
            </a:r>
            <a:endParaRPr lang="en-GB" sz="1000" dirty="0">
              <a:gradFill>
                <a:gsLst>
                  <a:gs pos="2917">
                    <a:schemeClr val="tx1"/>
                  </a:gs>
                  <a:gs pos="30000">
                    <a:schemeClr val="tx1"/>
                  </a:gs>
                </a:gsLst>
                <a:lin ang="5400000" scaled="0"/>
              </a:gradFill>
            </a:endParaRPr>
          </a:p>
          <a:p>
            <a:r>
              <a:rPr lang="en-GB" sz="1000" dirty="0">
                <a:gradFill>
                  <a:gsLst>
                    <a:gs pos="2917">
                      <a:schemeClr val="tx1"/>
                    </a:gs>
                    <a:gs pos="30000">
                      <a:schemeClr val="tx1"/>
                    </a:gs>
                  </a:gsLst>
                  <a:lin ang="5400000" scaled="0"/>
                </a:gradFill>
              </a:rPr>
              <a:t>public:</a:t>
            </a:r>
          </a:p>
          <a:p>
            <a:r>
              <a:rPr lang="en-GB" sz="1000" dirty="0">
                <a:gradFill>
                  <a:gsLst>
                    <a:gs pos="2917">
                      <a:schemeClr val="tx1"/>
                    </a:gs>
                    <a:gs pos="30000">
                      <a:schemeClr val="tx1"/>
                    </a:gs>
                  </a:gsLst>
                  <a:lin ang="5400000" scaled="0"/>
                </a:gradFill>
              </a:rPr>
              <a:t>    REFERENCE_LOCAL_CONTEXT(TBB11aRxRateSel);</a:t>
            </a:r>
          </a:p>
          <a:p>
            <a:r>
              <a:rPr lang="en-GB" sz="1000" dirty="0">
                <a:gradFill>
                  <a:gsLst>
                    <a:gs pos="2917">
                      <a:schemeClr val="tx1"/>
                    </a:gs>
                    <a:gs pos="30000">
                      <a:schemeClr val="tx1"/>
                    </a:gs>
                  </a:gsLst>
                  <a:lin ang="5400000" scaled="0"/>
                </a:gradFill>
              </a:rPr>
              <a:t>    	</a:t>
            </a:r>
          </a:p>
          <a:p>
            <a:r>
              <a:rPr lang="en-GB" sz="1000" dirty="0" smtClean="0">
                <a:gradFill>
                  <a:gsLst>
                    <a:gs pos="2917">
                      <a:schemeClr val="tx1"/>
                    </a:gs>
                    <a:gs pos="30000">
                      <a:schemeClr val="tx1"/>
                    </a:gs>
                  </a:gsLst>
                  <a:lin ang="5400000" scaled="0"/>
                </a:gradFill>
              </a:rPr>
              <a:t>    STD_DEMUX5_CONSTRUCTOR(TBB11aRxRateSel)</a:t>
            </a:r>
          </a:p>
          <a:p>
            <a:r>
              <a:rPr lang="en-GB" sz="1000" dirty="0" smtClean="0">
                <a:gradFill>
                  <a:gsLst>
                    <a:gs pos="2917">
                      <a:schemeClr val="tx1"/>
                    </a:gs>
                    <a:gs pos="30000">
                      <a:schemeClr val="tx1"/>
                    </a:gs>
                  </a:gsLst>
                  <a:lin ang="5400000" scaled="0"/>
                </a:gradFill>
              </a:rPr>
              <a:t>        BIND_CONTEXT(CF_11RxPLCPSwitch::</a:t>
            </a:r>
            <a:r>
              <a:rPr lang="en-GB" sz="1000" dirty="0" err="1" smtClean="0">
                <a:gradFill>
                  <a:gsLst>
                    <a:gs pos="2917">
                      <a:schemeClr val="tx1"/>
                    </a:gs>
                    <a:gs pos="30000">
                      <a:schemeClr val="tx1"/>
                    </a:gs>
                  </a:gsLst>
                  <a:lin ang="5400000" scaled="0"/>
                </a:gradFill>
              </a:rPr>
              <a:t>plcp_state</a:t>
            </a:r>
            <a:r>
              <a:rPr lang="en-GB" sz="1000" dirty="0" smtClean="0">
                <a:gradFill>
                  <a:gsLst>
                    <a:gs pos="2917">
                      <a:schemeClr val="tx1"/>
                    </a:gs>
                    <a:gs pos="30000">
                      <a:schemeClr val="tx1"/>
                    </a:gs>
                  </a:gsLst>
                  <a:lin ang="5400000" scaled="0"/>
                </a:gradFill>
              </a:rPr>
              <a:t>,  </a:t>
            </a:r>
            <a:r>
              <a:rPr lang="en-GB" sz="1000" dirty="0" err="1" smtClean="0">
                <a:gradFill>
                  <a:gsLst>
                    <a:gs pos="2917">
                      <a:schemeClr val="tx1"/>
                    </a:gs>
                    <a:gs pos="30000">
                      <a:schemeClr val="tx1"/>
                    </a:gs>
                  </a:gsLst>
                  <a:lin ang="5400000" scaled="0"/>
                </a:gradFill>
              </a:rPr>
              <a:t>plcp_state</a:t>
            </a:r>
            <a:r>
              <a:rPr lang="en-GB" sz="1000" dirty="0" smtClean="0">
                <a:gradFill>
                  <a:gsLst>
                    <a:gs pos="2917">
                      <a:schemeClr val="tx1"/>
                    </a:gs>
                    <a:gs pos="30000">
                      <a:schemeClr val="tx1"/>
                    </a:gs>
                  </a:gsLst>
                  <a:lin ang="5400000" scaled="0"/>
                </a:gradFill>
              </a:rPr>
              <a:t>)</a:t>
            </a:r>
          </a:p>
          <a:p>
            <a:r>
              <a:rPr lang="en-GB" sz="1000" dirty="0" smtClean="0">
                <a:gradFill>
                  <a:gsLst>
                    <a:gs pos="2917">
                      <a:schemeClr val="tx1"/>
                    </a:gs>
                    <a:gs pos="30000">
                      <a:schemeClr val="tx1"/>
                    </a:gs>
                  </a:gsLst>
                  <a:lin ang="5400000" scaled="0"/>
                </a:gradFill>
              </a:rPr>
              <a:t>        BIND_CONTEXT(CF_11aRxVector::</a:t>
            </a:r>
            <a:r>
              <a:rPr lang="en-GB" sz="1000" dirty="0" err="1" smtClean="0">
                <a:gradFill>
                  <a:gsLst>
                    <a:gs pos="2917">
                      <a:schemeClr val="tx1"/>
                    </a:gs>
                    <a:gs pos="30000">
                      <a:schemeClr val="tx1"/>
                    </a:gs>
                  </a:gsLst>
                  <a:lin ang="5400000" scaled="0"/>
                </a:gradFill>
              </a:rPr>
              <a:t>data_rate_kbps</a:t>
            </a:r>
            <a:r>
              <a:rPr lang="en-GB" sz="1000" dirty="0" smtClean="0">
                <a:gradFill>
                  <a:gsLst>
                    <a:gs pos="2917">
                      <a:schemeClr val="tx1"/>
                    </a:gs>
                    <a:gs pos="30000">
                      <a:schemeClr val="tx1"/>
                    </a:gs>
                  </a:gsLst>
                  <a:lin ang="5400000" scaled="0"/>
                </a:gradFill>
              </a:rPr>
              <a:t>,  </a:t>
            </a:r>
            <a:r>
              <a:rPr lang="en-GB" sz="1000" dirty="0" err="1" smtClean="0">
                <a:gradFill>
                  <a:gsLst>
                    <a:gs pos="2917">
                      <a:schemeClr val="tx1"/>
                    </a:gs>
                    <a:gs pos="30000">
                      <a:schemeClr val="tx1"/>
                    </a:gs>
                  </a:gsLst>
                  <a:lin ang="5400000" scaled="0"/>
                </a:gradFill>
              </a:rPr>
              <a:t>data_rate_kbps</a:t>
            </a:r>
            <a:r>
              <a:rPr lang="en-GB" sz="1000" dirty="0" smtClean="0">
                <a:gradFill>
                  <a:gsLst>
                    <a:gs pos="2917">
                      <a:schemeClr val="tx1"/>
                    </a:gs>
                    <a:gs pos="30000">
                      <a:schemeClr val="tx1"/>
                    </a:gs>
                  </a:gsLst>
                  <a:lin ang="5400000" scaled="0"/>
                </a:gradFill>
              </a:rPr>
              <a:t>)</a:t>
            </a:r>
          </a:p>
          <a:p>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p>
          <a:p>
            <a:endParaRPr lang="en-GB" sz="1000" dirty="0">
              <a:gradFill>
                <a:gsLst>
                  <a:gs pos="2917">
                    <a:schemeClr val="tx1"/>
                  </a:gs>
                  <a:gs pos="30000">
                    <a:schemeClr val="tx1"/>
                  </a:gs>
                </a:gsLst>
                <a:lin ang="5400000" scaled="0"/>
              </a:gradFill>
            </a:endParaRPr>
          </a:p>
          <a:p>
            <a:r>
              <a:rPr lang="en-GB" sz="1000" dirty="0">
                <a:gradFill>
                  <a:gsLst>
                    <a:gs pos="2917">
                      <a:schemeClr val="tx1"/>
                    </a:gs>
                    <a:gs pos="30000">
                      <a:schemeClr val="tx1"/>
                    </a:gs>
                  </a:gsLst>
                  <a:lin ang="5400000" scaled="0"/>
                </a:gradFill>
              </a:rPr>
              <a:t>    </a:t>
            </a:r>
          </a:p>
        </p:txBody>
      </p:sp>
      <p:sp>
        <p:nvSpPr>
          <p:cNvPr id="8" name="TextBox 7"/>
          <p:cNvSpPr txBox="1"/>
          <p:nvPr/>
        </p:nvSpPr>
        <p:spPr>
          <a:xfrm>
            <a:off x="5635384" y="1175657"/>
            <a:ext cx="3034744" cy="3693319"/>
          </a:xfrm>
          <a:prstGeom prst="rect">
            <a:avLst/>
          </a:prstGeom>
          <a:noFill/>
          <a:ln>
            <a:solidFill>
              <a:schemeClr val="tx1"/>
            </a:solidFill>
          </a:ln>
        </p:spPr>
        <p:txBody>
          <a:bodyPr wrap="square" lIns="0" tIns="0" rIns="0" bIns="0" rtlCol="0">
            <a:spAutoFit/>
          </a:bodyPr>
          <a:lstStyle/>
          <a:p>
            <a:r>
              <a:rPr lang="en-GB" sz="1000" dirty="0">
                <a:gradFill>
                  <a:gsLst>
                    <a:gs pos="2917">
                      <a:schemeClr val="tx1"/>
                    </a:gs>
                    <a:gs pos="30000">
                      <a:schemeClr val="tx1"/>
                    </a:gs>
                  </a:gsLst>
                  <a:lin ang="5400000" scaled="0"/>
                </a:gradFill>
              </a:rPr>
              <a:t>void Reset()</a:t>
            </a:r>
          </a:p>
          <a:p>
            <a:r>
              <a:rPr lang="en-GB" sz="1000" dirty="0">
                <a:gradFill>
                  <a:gsLst>
                    <a:gs pos="2917">
                      <a:schemeClr val="tx1"/>
                    </a:gs>
                    <a:gs pos="30000">
                      <a:schemeClr val="tx1"/>
                    </a:gs>
                  </a:gsLst>
                  <a:lin ang="5400000" scaled="0"/>
                </a:gradFill>
              </a:rPr>
              <a:t>    {</a:t>
            </a:r>
          </a:p>
          <a:p>
            <a:r>
              <a:rPr lang="en-GB" sz="1000" dirty="0">
                <a:gradFill>
                  <a:gsLst>
                    <a:gs pos="2917">
                      <a:schemeClr val="tx1"/>
                    </a:gs>
                    <a:gs pos="30000">
                      <a:schemeClr val="tx1"/>
                    </a:gs>
                  </a:gsLst>
                  <a:lin ang="5400000" scaled="0"/>
                </a:gradFill>
              </a:rPr>
              <a:t>        Next0()-&gt;Reset();</a:t>
            </a:r>
          </a:p>
          <a:p>
            <a:r>
              <a:rPr lang="en-GB" sz="1000" dirty="0">
                <a:gradFill>
                  <a:gsLst>
                    <a:gs pos="2917">
                      <a:schemeClr val="tx1"/>
                    </a:gs>
                    <a:gs pos="30000">
                      <a:schemeClr val="tx1"/>
                    </a:gs>
                  </a:gsLst>
                  <a:lin ang="5400000" scaled="0"/>
                </a:gradFill>
              </a:rPr>
              <a:t>        // No need to reset all path, just reset the path we used in this frame</a:t>
            </a:r>
          </a:p>
          <a:p>
            <a:r>
              <a:rPr lang="en-GB" sz="1000" dirty="0">
                <a:gradFill>
                  <a:gsLst>
                    <a:gs pos="2917">
                      <a:schemeClr val="tx1"/>
                    </a:gs>
                    <a:gs pos="30000">
                      <a:schemeClr val="tx1"/>
                    </a:gs>
                  </a:gsLst>
                  <a:lin ang="5400000" scaled="0"/>
                </a:gradFill>
              </a:rPr>
              <a:t>	switch (</a:t>
            </a:r>
            <a:r>
              <a:rPr lang="en-GB" sz="1000" dirty="0" err="1">
                <a:gradFill>
                  <a:gsLst>
                    <a:gs pos="2917">
                      <a:schemeClr val="tx1"/>
                    </a:gs>
                    <a:gs pos="30000">
                      <a:schemeClr val="tx1"/>
                    </a:gs>
                  </a:gsLst>
                  <a:lin ang="5400000" scaled="0"/>
                </a:gradFill>
              </a:rPr>
              <a:t>data_rate_kbps</a:t>
            </a:r>
            <a:r>
              <a:rPr lang="en-GB" sz="1000" dirty="0">
                <a:gradFill>
                  <a:gsLst>
                    <a:gs pos="2917">
                      <a:schemeClr val="tx1"/>
                    </a:gs>
                    <a:gs pos="30000">
                      <a:schemeClr val="tx1"/>
                    </a:gs>
                  </a:gsLst>
                  <a:lin ang="5400000" scaled="0"/>
                </a:gradFill>
              </a:rPr>
              <a:t>) {</a:t>
            </a:r>
          </a:p>
          <a:p>
            <a:r>
              <a:rPr lang="en-GB" sz="1000" dirty="0">
                <a:gradFill>
                  <a:gsLst>
                    <a:gs pos="2917">
                      <a:schemeClr val="tx1"/>
                    </a:gs>
                    <a:gs pos="30000">
                      <a:schemeClr val="tx1"/>
                    </a:gs>
                  </a:gsLst>
                  <a:lin ang="5400000" scaled="0"/>
                </a:gradFill>
              </a:rPr>
              <a:t>	case 6000:</a:t>
            </a:r>
          </a:p>
          <a:p>
            <a:r>
              <a:rPr lang="en-GB" sz="1000" dirty="0">
                <a:gradFill>
                  <a:gsLst>
                    <a:gs pos="2917">
                      <a:schemeClr val="tx1"/>
                    </a:gs>
                    <a:gs pos="30000">
                      <a:schemeClr val="tx1"/>
                    </a:gs>
                  </a:gsLst>
                  <a:lin ang="5400000" scaled="0"/>
                </a:gradFill>
              </a:rPr>
              <a:t>	case 9000:</a:t>
            </a:r>
          </a:p>
          <a:p>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	Next1</a:t>
            </a:r>
            <a:r>
              <a:rPr lang="en-GB" sz="1000" dirty="0">
                <a:gradFill>
                  <a:gsLst>
                    <a:gs pos="2917">
                      <a:schemeClr val="tx1"/>
                    </a:gs>
                    <a:gs pos="30000">
                      <a:schemeClr val="tx1"/>
                    </a:gs>
                  </a:gsLst>
                  <a:lin ang="5400000" scaled="0"/>
                </a:gradFill>
              </a:rPr>
              <a:t>()-&gt;Reset();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break</a:t>
            </a:r>
            <a:r>
              <a:rPr lang="en-GB" sz="1000" dirty="0">
                <a:gradFill>
                  <a:gsLst>
                    <a:gs pos="2917">
                      <a:schemeClr val="tx1"/>
                    </a:gs>
                    <a:gs pos="30000">
                      <a:schemeClr val="tx1"/>
                    </a:gs>
                  </a:gsLst>
                  <a:lin ang="5400000" scaled="0"/>
                </a:gradFill>
              </a:rPr>
              <a: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12000:</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18000:</a:t>
            </a:r>
          </a:p>
          <a:p>
            <a:r>
              <a:rPr lang="en-GB" sz="1000" dirty="0">
                <a:gradFill>
                  <a:gsLst>
                    <a:gs pos="2917">
                      <a:schemeClr val="tx1"/>
                    </a:gs>
                    <a:gs pos="30000">
                      <a:schemeClr val="tx1"/>
                    </a:gs>
                  </a:gsLst>
                  <a:lin ang="5400000" scaled="0"/>
                </a:gradFill>
              </a:rPr>
              <a:t>		Next2()-&gt;Reset();</a:t>
            </a:r>
          </a:p>
          <a:p>
            <a:r>
              <a:rPr lang="en-GB" sz="1000" dirty="0">
                <a:gradFill>
                  <a:gsLst>
                    <a:gs pos="2917">
                      <a:schemeClr val="tx1"/>
                    </a:gs>
                    <a:gs pos="30000">
                      <a:schemeClr val="tx1"/>
                    </a:gs>
                  </a:gsLst>
                  <a:lin ang="5400000" scaled="0"/>
                </a:gradFill>
              </a:rPr>
              <a:t>		break;</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24000:</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36000:</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Next3</a:t>
            </a:r>
            <a:r>
              <a:rPr lang="en-GB" sz="1000" dirty="0">
                <a:gradFill>
                  <a:gsLst>
                    <a:gs pos="2917">
                      <a:schemeClr val="tx1"/>
                    </a:gs>
                    <a:gs pos="30000">
                      <a:schemeClr val="tx1"/>
                    </a:gs>
                  </a:gsLst>
                  <a:lin ang="5400000" scaled="0"/>
                </a:gradFill>
              </a:rPr>
              <a:t>()-&gt;Reset();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break</a:t>
            </a:r>
            <a:r>
              <a:rPr lang="en-GB" sz="1000" dirty="0">
                <a:gradFill>
                  <a:gsLst>
                    <a:gs pos="2917">
                      <a:schemeClr val="tx1"/>
                    </a:gs>
                    <a:gs pos="30000">
                      <a:schemeClr val="tx1"/>
                    </a:gs>
                  </a:gsLst>
                  <a:lin ang="5400000" scaled="0"/>
                </a:gradFill>
              </a:rPr>
              <a: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48000:</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54000: </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Next4</a:t>
            </a:r>
            <a:r>
              <a:rPr lang="en-GB" sz="1000" dirty="0">
                <a:gradFill>
                  <a:gsLst>
                    <a:gs pos="2917">
                      <a:schemeClr val="tx1"/>
                    </a:gs>
                    <a:gs pos="30000">
                      <a:schemeClr val="tx1"/>
                    </a:gs>
                  </a:gsLst>
                  <a:lin ang="5400000" scaled="0"/>
                </a:gradFill>
              </a:rPr>
              <a:t>()-&gt;Reset();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break</a:t>
            </a:r>
            <a:r>
              <a:rPr lang="en-GB" sz="1000" dirty="0">
                <a:gradFill>
                  <a:gsLst>
                    <a:gs pos="2917">
                      <a:schemeClr val="tx1"/>
                    </a:gs>
                    <a:gs pos="30000">
                      <a:schemeClr val="tx1"/>
                    </a:gs>
                  </a:gsLst>
                  <a:lin ang="5400000" scaled="0"/>
                </a:gradFill>
              </a:rPr>
              <a: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a:t>
            </a:r>
            <a:endParaRPr lang="en-GB" sz="1000" dirty="0">
              <a:gradFill>
                <a:gsLst>
                  <a:gs pos="2917">
                    <a:schemeClr val="tx1"/>
                  </a:gs>
                  <a:gs pos="30000">
                    <a:schemeClr val="tx1"/>
                  </a:gs>
                </a:gsLst>
                <a:lin ang="5400000" scaled="0"/>
              </a:gradFill>
            </a:endParaRPr>
          </a:p>
          <a:p>
            <a:r>
              <a:rPr lang="en-GB" sz="1000" dirty="0">
                <a:gradFill>
                  <a:gsLst>
                    <a:gs pos="2917">
                      <a:schemeClr val="tx1"/>
                    </a:gs>
                    <a:gs pos="30000">
                      <a:schemeClr val="tx1"/>
                    </a:gs>
                  </a:gsLst>
                  <a:lin ang="5400000" scaled="0"/>
                </a:gradFill>
              </a:rPr>
              <a:t>    }</a:t>
            </a:r>
          </a:p>
        </p:txBody>
      </p:sp>
      <p:grpSp>
        <p:nvGrpSpPr>
          <p:cNvPr id="34" name="Group 33"/>
          <p:cNvGrpSpPr/>
          <p:nvPr/>
        </p:nvGrpSpPr>
        <p:grpSpPr>
          <a:xfrm>
            <a:off x="2924630" y="2380342"/>
            <a:ext cx="5268687" cy="2487479"/>
            <a:chOff x="2924630" y="2380342"/>
            <a:chExt cx="5268687" cy="2487479"/>
          </a:xfrm>
        </p:grpSpPr>
        <p:cxnSp>
          <p:nvCxnSpPr>
            <p:cNvPr id="10" name="Straight Arrow Connector 9"/>
            <p:cNvCxnSpPr>
              <a:stCxn id="13" idx="3"/>
              <a:endCxn id="26" idx="2"/>
            </p:cNvCxnSpPr>
            <p:nvPr/>
          </p:nvCxnSpPr>
          <p:spPr>
            <a:xfrm flipV="1">
              <a:off x="5353052" y="2474686"/>
              <a:ext cx="1396092" cy="217769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3" idx="3"/>
              <a:endCxn id="27" idx="2"/>
            </p:cNvCxnSpPr>
            <p:nvPr/>
          </p:nvCxnSpPr>
          <p:spPr>
            <a:xfrm flipV="1">
              <a:off x="5353052" y="3091542"/>
              <a:ext cx="1461408" cy="156083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924630" y="4436934"/>
              <a:ext cx="2428422" cy="430887"/>
            </a:xfrm>
            <a:prstGeom prst="rect">
              <a:avLst/>
            </a:prstGeom>
            <a:noFill/>
          </p:spPr>
          <p:txBody>
            <a:bodyPr wrap="square" lIns="0" tIns="0" rIns="0" bIns="0" rtlCol="0">
              <a:spAutoFit/>
            </a:bodyPr>
            <a:lstStyle/>
            <a:p>
              <a:r>
                <a:rPr lang="en-US" dirty="0" smtClean="0">
                  <a:solidFill>
                    <a:srgbClr val="FF0000"/>
                  </a:solidFill>
                </a:rPr>
                <a:t>Implementation of component relies on dataflow graph!</a:t>
              </a:r>
              <a:endParaRPr lang="en-GB" dirty="0" err="1" smtClean="0">
                <a:solidFill>
                  <a:srgbClr val="FF0000"/>
                </a:solidFill>
              </a:endParaRPr>
            </a:p>
          </p:txBody>
        </p:sp>
        <p:cxnSp>
          <p:nvCxnSpPr>
            <p:cNvPr id="16" name="Straight Arrow Connector 15"/>
            <p:cNvCxnSpPr>
              <a:stCxn id="13" idx="3"/>
              <a:endCxn id="28" idx="2"/>
            </p:cNvCxnSpPr>
            <p:nvPr/>
          </p:nvCxnSpPr>
          <p:spPr>
            <a:xfrm flipV="1">
              <a:off x="5353052" y="3686629"/>
              <a:ext cx="1432378" cy="965749"/>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3"/>
              <a:endCxn id="29" idx="2"/>
            </p:cNvCxnSpPr>
            <p:nvPr/>
          </p:nvCxnSpPr>
          <p:spPr>
            <a:xfrm flipV="1">
              <a:off x="5353052" y="4310743"/>
              <a:ext cx="1374324" cy="341635"/>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bwMode="auto">
            <a:xfrm>
              <a:off x="6749144" y="2380342"/>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 name="Oval 26"/>
            <p:cNvSpPr/>
            <p:nvPr/>
          </p:nvSpPr>
          <p:spPr bwMode="auto">
            <a:xfrm>
              <a:off x="6814460" y="2997198"/>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 name="Oval 27"/>
            <p:cNvSpPr/>
            <p:nvPr/>
          </p:nvSpPr>
          <p:spPr bwMode="auto">
            <a:xfrm>
              <a:off x="6785430" y="3592285"/>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9" name="Oval 28"/>
            <p:cNvSpPr/>
            <p:nvPr/>
          </p:nvSpPr>
          <p:spPr bwMode="auto">
            <a:xfrm>
              <a:off x="6727376" y="4216399"/>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6" name="Oval 35"/>
          <p:cNvSpPr/>
          <p:nvPr/>
        </p:nvSpPr>
        <p:spPr bwMode="auto">
          <a:xfrm>
            <a:off x="4019045" y="1115120"/>
            <a:ext cx="1238755" cy="264644"/>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7" name="Oval 36"/>
          <p:cNvSpPr/>
          <p:nvPr/>
        </p:nvSpPr>
        <p:spPr bwMode="auto">
          <a:xfrm>
            <a:off x="1693637" y="3091541"/>
            <a:ext cx="1841500" cy="28030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8" name="Oval 37"/>
          <p:cNvSpPr/>
          <p:nvPr/>
        </p:nvSpPr>
        <p:spPr bwMode="auto">
          <a:xfrm>
            <a:off x="1539421" y="1901370"/>
            <a:ext cx="1443265"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0" name="TextBox 39"/>
          <p:cNvSpPr txBox="1"/>
          <p:nvPr/>
        </p:nvSpPr>
        <p:spPr>
          <a:xfrm>
            <a:off x="3714400" y="3876446"/>
            <a:ext cx="1716279" cy="430887"/>
          </a:xfrm>
          <a:prstGeom prst="rect">
            <a:avLst/>
          </a:prstGeom>
          <a:noFill/>
        </p:spPr>
        <p:txBody>
          <a:bodyPr wrap="square" lIns="0" tIns="0" rIns="0" bIns="0" rtlCol="0">
            <a:spAutoFit/>
          </a:bodyPr>
          <a:lstStyle/>
          <a:p>
            <a:r>
              <a:rPr lang="en-US" dirty="0" smtClean="0">
                <a:solidFill>
                  <a:srgbClr val="FF0000"/>
                </a:solidFill>
              </a:rPr>
              <a:t>Shared state</a:t>
            </a:r>
            <a:r>
              <a:rPr lang="en-US" dirty="0">
                <a:solidFill>
                  <a:srgbClr val="FF0000"/>
                </a:solidFill>
              </a:rPr>
              <a:t> </a:t>
            </a:r>
            <a:r>
              <a:rPr lang="en-US" dirty="0" smtClean="0">
                <a:solidFill>
                  <a:srgbClr val="FF0000"/>
                </a:solidFill>
              </a:rPr>
              <a:t>with other components</a:t>
            </a:r>
            <a:endParaRPr lang="en-GB" dirty="0" err="1" smtClean="0">
              <a:solidFill>
                <a:srgbClr val="FF0000"/>
              </a:solidFill>
            </a:endParaRPr>
          </a:p>
        </p:txBody>
      </p:sp>
      <p:cxnSp>
        <p:nvCxnSpPr>
          <p:cNvPr id="49" name="Straight Arrow Connector 48"/>
          <p:cNvCxnSpPr>
            <a:stCxn id="40" idx="0"/>
            <a:endCxn id="36" idx="4"/>
          </p:cNvCxnSpPr>
          <p:nvPr/>
        </p:nvCxnSpPr>
        <p:spPr>
          <a:xfrm flipV="1">
            <a:off x="4572540" y="1379764"/>
            <a:ext cx="65883" cy="249668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0" idx="0"/>
            <a:endCxn id="38" idx="4"/>
          </p:cNvCxnSpPr>
          <p:nvPr/>
        </p:nvCxnSpPr>
        <p:spPr>
          <a:xfrm flipH="1" flipV="1">
            <a:off x="2261054" y="2133599"/>
            <a:ext cx="2311486" cy="174284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0" idx="0"/>
            <a:endCxn id="37" idx="4"/>
          </p:cNvCxnSpPr>
          <p:nvPr/>
        </p:nvCxnSpPr>
        <p:spPr>
          <a:xfrm flipH="1" flipV="1">
            <a:off x="2614387" y="3371850"/>
            <a:ext cx="1958153" cy="50459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75343" y="4114346"/>
            <a:ext cx="2891536" cy="215444"/>
          </a:xfrm>
          <a:prstGeom prst="rect">
            <a:avLst/>
          </a:prstGeom>
          <a:noFill/>
        </p:spPr>
        <p:txBody>
          <a:bodyPr wrap="square" lIns="0" tIns="0" rIns="0" bIns="0" rtlCol="0">
            <a:spAutoFit/>
          </a:bodyPr>
          <a:lstStyle/>
          <a:p>
            <a:r>
              <a:rPr lang="en-US" dirty="0" smtClean="0">
                <a:solidFill>
                  <a:srgbClr val="FF0000"/>
                </a:solidFill>
              </a:rPr>
              <a:t>Verbose, hinders fast prototyping</a:t>
            </a:r>
            <a:endParaRPr lang="en-GB" dirty="0" err="1" smtClean="0">
              <a:solidFill>
                <a:srgbClr val="FF0000"/>
              </a:solidFill>
            </a:endParaRPr>
          </a:p>
        </p:txBody>
      </p:sp>
      <p:cxnSp>
        <p:nvCxnSpPr>
          <p:cNvPr id="75" name="Straight Arrow Connector 74"/>
          <p:cNvCxnSpPr>
            <a:stCxn id="73" idx="0"/>
          </p:cNvCxnSpPr>
          <p:nvPr/>
        </p:nvCxnSpPr>
        <p:spPr>
          <a:xfrm flipV="1">
            <a:off x="1921111" y="3700007"/>
            <a:ext cx="397546" cy="414339"/>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4933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9" name="Straight Arrow Connector 34"/>
          <p:cNvCxnSpPr>
            <a:endCxn id="10" idx="0"/>
          </p:cNvCxnSpPr>
          <p:nvPr/>
        </p:nvCxnSpPr>
        <p:spPr>
          <a:xfrm>
            <a:off x="1143684" y="2104084"/>
            <a:ext cx="4499712" cy="222425"/>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What is “</a:t>
            </a:r>
            <a:r>
              <a:rPr lang="en-US" u="sng" dirty="0" smtClean="0"/>
              <a:t>state</a:t>
            </a:r>
            <a:r>
              <a:rPr lang="en-US" dirty="0" smtClean="0"/>
              <a:t>” and “</a:t>
            </a:r>
            <a:r>
              <a:rPr lang="en-US" u="sng" dirty="0" smtClean="0"/>
              <a:t>control</a:t>
            </a:r>
            <a:r>
              <a:rPr lang="en-US" dirty="0" smtClean="0"/>
              <a:t>”: </a:t>
            </a:r>
            <a:r>
              <a:rPr lang="en-US" dirty="0" err="1" smtClean="0"/>
              <a:t>WiFi</a:t>
            </a:r>
            <a:r>
              <a:rPr lang="en-US" dirty="0" smtClean="0"/>
              <a:t> RX </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7</a:t>
            </a:fld>
            <a:endParaRPr lang="en-GB" dirty="0"/>
          </a:p>
        </p:txBody>
      </p:sp>
      <p:cxnSp>
        <p:nvCxnSpPr>
          <p:cNvPr id="21" name="Straight Arrow Connector 34"/>
          <p:cNvCxnSpPr/>
          <p:nvPr/>
        </p:nvCxnSpPr>
        <p:spPr>
          <a:xfrm>
            <a:off x="1125743" y="2104790"/>
            <a:ext cx="6674029" cy="221719"/>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7" idx="0"/>
          </p:cNvCxnSpPr>
          <p:nvPr/>
        </p:nvCxnSpPr>
        <p:spPr>
          <a:xfrm flipH="1">
            <a:off x="1125743" y="982850"/>
            <a:ext cx="3095" cy="13436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128838" y="1947592"/>
            <a:ext cx="0" cy="37891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36365" y="2326509"/>
            <a:ext cx="117875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err="1" smtClean="0">
                <a:solidFill>
                  <a:schemeClr val="tx1"/>
                </a:solidFill>
              </a:rPr>
              <a:t>DetectSTS</a:t>
            </a:r>
            <a:endParaRPr lang="en-GB" i="1" dirty="0">
              <a:solidFill>
                <a:schemeClr val="tx1"/>
              </a:solidFill>
            </a:endParaRPr>
          </a:p>
        </p:txBody>
      </p:sp>
      <p:sp>
        <p:nvSpPr>
          <p:cNvPr id="8" name="Rectangle 7"/>
          <p:cNvSpPr/>
          <p:nvPr/>
        </p:nvSpPr>
        <p:spPr>
          <a:xfrm>
            <a:off x="2589471" y="2326509"/>
            <a:ext cx="1268445"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solidFill>
                  <a:schemeClr val="tx1"/>
                </a:solidFill>
              </a:rPr>
              <a:t>C</a:t>
            </a:r>
            <a:r>
              <a:rPr lang="en-GB" i="1" dirty="0" smtClean="0">
                <a:solidFill>
                  <a:schemeClr val="tx1"/>
                </a:solidFill>
              </a:rPr>
              <a:t>hannel</a:t>
            </a:r>
            <a:br>
              <a:rPr lang="en-GB" i="1" dirty="0" smtClean="0">
                <a:solidFill>
                  <a:schemeClr val="tx1"/>
                </a:solidFill>
              </a:rPr>
            </a:br>
            <a:r>
              <a:rPr lang="en-GB" i="1" dirty="0" smtClean="0">
                <a:solidFill>
                  <a:schemeClr val="tx1"/>
                </a:solidFill>
              </a:rPr>
              <a:t>Estimation</a:t>
            </a:r>
            <a:endParaRPr lang="en-GB" i="1" dirty="0">
              <a:solidFill>
                <a:schemeClr val="tx1"/>
              </a:solidFill>
            </a:endParaRPr>
          </a:p>
        </p:txBody>
      </p:sp>
      <p:cxnSp>
        <p:nvCxnSpPr>
          <p:cNvPr id="9" name="Straight Arrow Connector 8"/>
          <p:cNvCxnSpPr/>
          <p:nvPr/>
        </p:nvCxnSpPr>
        <p:spPr>
          <a:xfrm flipV="1">
            <a:off x="1715121" y="2649204"/>
            <a:ext cx="874350" cy="4342"/>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096988" y="2326509"/>
            <a:ext cx="1092816" cy="645391"/>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Invert</a:t>
            </a:r>
            <a:br>
              <a:rPr lang="en-GB" i="1" dirty="0" smtClean="0">
                <a:solidFill>
                  <a:schemeClr val="tx1"/>
                </a:solidFill>
              </a:rPr>
            </a:br>
            <a:r>
              <a:rPr lang="en-GB" i="1" dirty="0" smtClean="0">
                <a:solidFill>
                  <a:schemeClr val="tx1"/>
                </a:solidFill>
              </a:rPr>
              <a:t>Channel</a:t>
            </a:r>
            <a:endParaRPr lang="en-GB" i="1" dirty="0">
              <a:solidFill>
                <a:schemeClr val="tx1"/>
              </a:solidFill>
            </a:endParaRPr>
          </a:p>
        </p:txBody>
      </p:sp>
      <p:cxnSp>
        <p:nvCxnSpPr>
          <p:cNvPr id="11" name="Straight Arrow Connector 10"/>
          <p:cNvCxnSpPr/>
          <p:nvPr/>
        </p:nvCxnSpPr>
        <p:spPr>
          <a:xfrm>
            <a:off x="3857916" y="2649204"/>
            <a:ext cx="1224227"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7932" y="2157780"/>
            <a:ext cx="648728" cy="476507"/>
          </a:xfrm>
          <a:prstGeom prst="rect">
            <a:avLst/>
          </a:prstGeom>
          <a:noFill/>
        </p:spPr>
        <p:txBody>
          <a:bodyPr wrap="none" rtlCol="0">
            <a:spAutoFit/>
          </a:bodyPr>
          <a:lstStyle/>
          <a:p>
            <a:pPr algn="ctr"/>
            <a:r>
              <a:rPr lang="en-GB" sz="1400" dirty="0" smtClean="0"/>
              <a:t>Packet</a:t>
            </a:r>
            <a:br>
              <a:rPr lang="en-GB" sz="1400" dirty="0" smtClean="0"/>
            </a:br>
            <a:r>
              <a:rPr lang="en-GB" sz="1400" dirty="0" smtClean="0"/>
              <a:t>start</a:t>
            </a:r>
            <a:endParaRPr lang="en-GB" sz="1400" dirty="0"/>
          </a:p>
        </p:txBody>
      </p:sp>
      <p:sp>
        <p:nvSpPr>
          <p:cNvPr id="13" name="TextBox 12"/>
          <p:cNvSpPr txBox="1"/>
          <p:nvPr/>
        </p:nvSpPr>
        <p:spPr>
          <a:xfrm>
            <a:off x="4021729" y="2172696"/>
            <a:ext cx="877163" cy="523220"/>
          </a:xfrm>
          <a:prstGeom prst="rect">
            <a:avLst/>
          </a:prstGeom>
          <a:noFill/>
        </p:spPr>
        <p:txBody>
          <a:bodyPr wrap="none" rtlCol="0">
            <a:spAutoFit/>
          </a:bodyPr>
          <a:lstStyle/>
          <a:p>
            <a:pPr algn="ctr"/>
            <a:r>
              <a:rPr lang="en-GB" sz="1400" dirty="0" smtClean="0"/>
              <a:t>Channel </a:t>
            </a:r>
            <a:br>
              <a:rPr lang="en-GB" sz="1400" dirty="0" smtClean="0"/>
            </a:br>
            <a:r>
              <a:rPr lang="en-GB" sz="1400" dirty="0" smtClean="0"/>
              <a:t>info</a:t>
            </a:r>
            <a:endParaRPr lang="en-GB" sz="1400" dirty="0"/>
          </a:p>
        </p:txBody>
      </p:sp>
      <p:sp>
        <p:nvSpPr>
          <p:cNvPr id="14" name="Rectangle 13"/>
          <p:cNvSpPr/>
          <p:nvPr/>
        </p:nvSpPr>
        <p:spPr>
          <a:xfrm>
            <a:off x="5082142" y="3294595"/>
            <a:ext cx="109281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Decode Header</a:t>
            </a:r>
            <a:endParaRPr lang="en-GB" i="1" dirty="0">
              <a:solidFill>
                <a:schemeClr val="tx1"/>
              </a:solidFill>
            </a:endParaRPr>
          </a:p>
        </p:txBody>
      </p:sp>
      <p:sp>
        <p:nvSpPr>
          <p:cNvPr id="15" name="Rectangle 14"/>
          <p:cNvSpPr/>
          <p:nvPr/>
        </p:nvSpPr>
        <p:spPr>
          <a:xfrm>
            <a:off x="7253364" y="2326509"/>
            <a:ext cx="1092816" cy="645391"/>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Invert</a:t>
            </a:r>
            <a:br>
              <a:rPr lang="en-GB" i="1" dirty="0" smtClean="0">
                <a:solidFill>
                  <a:schemeClr val="tx1"/>
                </a:solidFill>
              </a:rPr>
            </a:br>
            <a:r>
              <a:rPr lang="en-GB" i="1" dirty="0" smtClean="0">
                <a:solidFill>
                  <a:schemeClr val="tx1"/>
                </a:solidFill>
              </a:rPr>
              <a:t>Channel</a:t>
            </a:r>
            <a:endParaRPr lang="en-GB" i="1" dirty="0">
              <a:solidFill>
                <a:schemeClr val="tx1"/>
              </a:solidFill>
            </a:endParaRPr>
          </a:p>
        </p:txBody>
      </p:sp>
      <p:sp>
        <p:nvSpPr>
          <p:cNvPr id="16" name="Rectangle 15"/>
          <p:cNvSpPr/>
          <p:nvPr/>
        </p:nvSpPr>
        <p:spPr>
          <a:xfrm>
            <a:off x="7253364" y="3294595"/>
            <a:ext cx="109281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Decode Packet</a:t>
            </a:r>
            <a:endParaRPr lang="en-GB" i="1" dirty="0">
              <a:solidFill>
                <a:schemeClr val="tx1"/>
              </a:solidFill>
            </a:endParaRPr>
          </a:p>
        </p:txBody>
      </p:sp>
      <p:sp>
        <p:nvSpPr>
          <p:cNvPr id="17" name="TextBox 16"/>
          <p:cNvSpPr txBox="1"/>
          <p:nvPr/>
        </p:nvSpPr>
        <p:spPr>
          <a:xfrm>
            <a:off x="6375170" y="3132613"/>
            <a:ext cx="696281" cy="523220"/>
          </a:xfrm>
          <a:prstGeom prst="rect">
            <a:avLst/>
          </a:prstGeom>
          <a:noFill/>
        </p:spPr>
        <p:txBody>
          <a:bodyPr wrap="none" rtlCol="0">
            <a:spAutoFit/>
          </a:bodyPr>
          <a:lstStyle/>
          <a:p>
            <a:pPr algn="ctr"/>
            <a:r>
              <a:rPr lang="en-GB" sz="1400" dirty="0" smtClean="0"/>
              <a:t>Packet</a:t>
            </a:r>
            <a:br>
              <a:rPr lang="en-GB" sz="1400" dirty="0" smtClean="0"/>
            </a:br>
            <a:r>
              <a:rPr lang="en-GB" sz="1400" dirty="0" smtClean="0"/>
              <a:t>info</a:t>
            </a:r>
            <a:endParaRPr lang="en-GB" sz="1400" dirty="0"/>
          </a:p>
        </p:txBody>
      </p:sp>
      <p:cxnSp>
        <p:nvCxnSpPr>
          <p:cNvPr id="18" name="Straight Arrow Connector 17"/>
          <p:cNvCxnSpPr/>
          <p:nvPr/>
        </p:nvCxnSpPr>
        <p:spPr>
          <a:xfrm>
            <a:off x="6189804" y="3617291"/>
            <a:ext cx="1048714"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23103" y="2996297"/>
            <a:ext cx="5447" cy="2739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7794325" y="2975098"/>
            <a:ext cx="5447" cy="2739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970694" y="2201154"/>
            <a:ext cx="1334422" cy="186291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7141506" y="2210142"/>
            <a:ext cx="1334422" cy="186291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34"/>
          <p:cNvCxnSpPr>
            <a:stCxn id="16" idx="2"/>
          </p:cNvCxnSpPr>
          <p:nvPr/>
        </p:nvCxnSpPr>
        <p:spPr>
          <a:xfrm flipH="1">
            <a:off x="7794327" y="3939986"/>
            <a:ext cx="5445" cy="77831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34"/>
          <p:cNvCxnSpPr/>
          <p:nvPr/>
        </p:nvCxnSpPr>
        <p:spPr>
          <a:xfrm>
            <a:off x="5680400" y="3939833"/>
            <a:ext cx="2128317" cy="409101"/>
          </a:xfrm>
          <a:prstGeom prst="bentConnector3">
            <a:avLst>
              <a:gd name="adj1" fmla="val -293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Line Callout 1 37"/>
          <p:cNvSpPr/>
          <p:nvPr/>
        </p:nvSpPr>
        <p:spPr bwMode="auto">
          <a:xfrm>
            <a:off x="389436" y="3655834"/>
            <a:ext cx="2626720" cy="741540"/>
          </a:xfrm>
          <a:prstGeom prst="borderCallout1">
            <a:avLst>
              <a:gd name="adj1" fmla="val -2590"/>
              <a:gd name="adj2" fmla="val 51229"/>
              <a:gd name="adj3" fmla="val -81697"/>
              <a:gd name="adj4" fmla="val 38038"/>
            </a:avLst>
          </a:prstGeom>
          <a:solidFill>
            <a:schemeClr val="accent2"/>
          </a:solidFill>
          <a:ln w="63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Detect if we have transmission: </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Processing </a:t>
            </a:r>
            <a:r>
              <a:rPr lang="en-US" b="1" i="1" dirty="0" smtClean="0">
                <a:gradFill>
                  <a:gsLst>
                    <a:gs pos="0">
                      <a:srgbClr val="FFFFFF"/>
                    </a:gs>
                    <a:gs pos="100000">
                      <a:srgbClr val="FFFFFF"/>
                    </a:gs>
                  </a:gsLst>
                  <a:lin ang="5400000" scaled="0"/>
                </a:gradFill>
                <a:ea typeface="Segoe UI" pitchFamily="34" charset="0"/>
                <a:cs typeface="Segoe UI" pitchFamily="34" charset="0"/>
              </a:rPr>
              <a:t>while updating</a:t>
            </a:r>
            <a:r>
              <a:rPr lang="en-US" dirty="0" smtClean="0">
                <a:gradFill>
                  <a:gsLst>
                    <a:gs pos="0">
                      <a:srgbClr val="FFFFFF"/>
                    </a:gs>
                    <a:gs pos="100000">
                      <a:srgbClr val="FFFFFF"/>
                    </a:gs>
                  </a:gsLst>
                  <a:lin ang="5400000" scaled="0"/>
                </a:gradFill>
                <a:ea typeface="Segoe UI" pitchFamily="34" charset="0"/>
                <a:cs typeface="Segoe UI" pitchFamily="34" charset="0"/>
              </a:rPr>
              <a:t> internal </a:t>
            </a:r>
            <a:r>
              <a:rPr lang="en-US" u="sng" dirty="0" smtClean="0">
                <a:gradFill>
                  <a:gsLst>
                    <a:gs pos="0">
                      <a:srgbClr val="FFFFFF"/>
                    </a:gs>
                    <a:gs pos="100000">
                      <a:srgbClr val="FFFFFF"/>
                    </a:gs>
                  </a:gsLst>
                  <a:lin ang="5400000" scaled="0"/>
                </a:gradFill>
                <a:ea typeface="Segoe UI" pitchFamily="34" charset="0"/>
                <a:cs typeface="Segoe UI" pitchFamily="34" charset="0"/>
              </a:rPr>
              <a:t>state</a:t>
            </a:r>
            <a:endParaRPr lang="en-GB" u="sng"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9" name="Line Callout 1 38"/>
          <p:cNvSpPr/>
          <p:nvPr/>
        </p:nvSpPr>
        <p:spPr bwMode="auto">
          <a:xfrm>
            <a:off x="3210338" y="4214606"/>
            <a:ext cx="2261485" cy="741540"/>
          </a:xfrm>
          <a:prstGeom prst="borderCallout1">
            <a:avLst>
              <a:gd name="adj1" fmla="val -2590"/>
              <a:gd name="adj2" fmla="val 51229"/>
              <a:gd name="adj3" fmla="val -155315"/>
              <a:gd name="adj4" fmla="val 1655"/>
            </a:avLst>
          </a:prstGeom>
          <a:solidFill>
            <a:schemeClr val="accent2"/>
          </a:solidFill>
          <a:ln w="63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Estimates the effects of the communication channel</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0" name="Line Callout 1 39"/>
          <p:cNvSpPr/>
          <p:nvPr/>
        </p:nvSpPr>
        <p:spPr bwMode="auto">
          <a:xfrm>
            <a:off x="2394325" y="1160856"/>
            <a:ext cx="2065985" cy="504991"/>
          </a:xfrm>
          <a:prstGeom prst="borderCallout1">
            <a:avLst>
              <a:gd name="adj1" fmla="val 52624"/>
              <a:gd name="adj2" fmla="val -2481"/>
              <a:gd name="adj3" fmla="val 207799"/>
              <a:gd name="adj4" fmla="val -12146"/>
            </a:avLst>
          </a:prstGeom>
          <a:solidFill>
            <a:schemeClr val="accent2"/>
          </a:solidFill>
          <a:ln w="63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Transmission detected:</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 </a:t>
            </a:r>
            <a:r>
              <a:rPr lang="en-US" u="sng" dirty="0" smtClean="0">
                <a:gradFill>
                  <a:gsLst>
                    <a:gs pos="0">
                      <a:srgbClr val="FFFFFF"/>
                    </a:gs>
                    <a:gs pos="100000">
                      <a:srgbClr val="FFFFFF"/>
                    </a:gs>
                  </a:gsLst>
                  <a:lin ang="5400000" scaled="0"/>
                </a:gradFill>
                <a:ea typeface="Segoe UI" pitchFamily="34" charset="0"/>
                <a:cs typeface="Segoe UI" pitchFamily="34" charset="0"/>
              </a:rPr>
              <a:t>control</a:t>
            </a:r>
            <a:r>
              <a:rPr lang="en-US" dirty="0" smtClean="0">
                <a:gradFill>
                  <a:gsLst>
                    <a:gs pos="0">
                      <a:srgbClr val="FFFFFF"/>
                    </a:gs>
                    <a:gs pos="100000">
                      <a:srgbClr val="FFFFFF"/>
                    </a:gs>
                  </a:gsLst>
                  <a:lin ang="5400000" scaled="0"/>
                </a:gradFill>
                <a:ea typeface="Segoe UI" pitchFamily="34" charset="0"/>
                <a:cs typeface="Segoe UI" pitchFamily="34" charset="0"/>
              </a:rPr>
              <a:t> value</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1" name="Line Callout 1 40"/>
          <p:cNvSpPr/>
          <p:nvPr/>
        </p:nvSpPr>
        <p:spPr bwMode="auto">
          <a:xfrm>
            <a:off x="4832319" y="1038817"/>
            <a:ext cx="1966207" cy="504991"/>
          </a:xfrm>
          <a:prstGeom prst="borderCallout1">
            <a:avLst>
              <a:gd name="adj1" fmla="val 52624"/>
              <a:gd name="adj2" fmla="val -2481"/>
              <a:gd name="adj3" fmla="val 234824"/>
              <a:gd name="adj4" fmla="val -22667"/>
            </a:avLst>
          </a:prstGeom>
          <a:solidFill>
            <a:schemeClr val="accent2"/>
          </a:solidFill>
          <a:ln w="63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a:gradFill>
                  <a:gsLst>
                    <a:gs pos="0">
                      <a:srgbClr val="FFFFFF"/>
                    </a:gs>
                    <a:gs pos="100000">
                      <a:srgbClr val="FFFFFF"/>
                    </a:gs>
                  </a:gsLst>
                  <a:lin ang="5400000" scaled="0"/>
                </a:gradFill>
                <a:ea typeface="Segoe UI" pitchFamily="34" charset="0"/>
                <a:cs typeface="Segoe UI" pitchFamily="34" charset="0"/>
              </a:rPr>
              <a:t>C</a:t>
            </a:r>
            <a:r>
              <a:rPr lang="en-US" dirty="0" smtClean="0">
                <a:gradFill>
                  <a:gsLst>
                    <a:gs pos="0">
                      <a:srgbClr val="FFFFFF"/>
                    </a:gs>
                    <a:gs pos="100000">
                      <a:srgbClr val="FFFFFF"/>
                    </a:gs>
                  </a:gsLst>
                  <a:lin ang="5400000" scaled="0"/>
                </a:gradFill>
                <a:ea typeface="Segoe UI" pitchFamily="34" charset="0"/>
                <a:cs typeface="Segoe UI" pitchFamily="34" charset="0"/>
              </a:rPr>
              <a:t>hannel characteristics:</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 </a:t>
            </a:r>
            <a:r>
              <a:rPr lang="en-US" u="sng" dirty="0" smtClean="0">
                <a:gradFill>
                  <a:gsLst>
                    <a:gs pos="0">
                      <a:srgbClr val="FFFFFF"/>
                    </a:gs>
                    <a:gs pos="100000">
                      <a:srgbClr val="FFFFFF"/>
                    </a:gs>
                  </a:gsLst>
                  <a:lin ang="5400000" scaled="0"/>
                </a:gradFill>
                <a:ea typeface="Segoe UI" pitchFamily="34" charset="0"/>
                <a:cs typeface="Segoe UI" pitchFamily="34" charset="0"/>
              </a:rPr>
              <a:t>control</a:t>
            </a:r>
            <a:r>
              <a:rPr lang="en-US" dirty="0" smtClean="0">
                <a:gradFill>
                  <a:gsLst>
                    <a:gs pos="0">
                      <a:srgbClr val="FFFFFF"/>
                    </a:gs>
                    <a:gs pos="100000">
                      <a:srgbClr val="FFFFFF"/>
                    </a:gs>
                  </a:gsLst>
                  <a:lin ang="5400000" scaled="0"/>
                </a:gradFill>
                <a:ea typeface="Segoe UI" pitchFamily="34" charset="0"/>
                <a:cs typeface="Segoe UI" pitchFamily="34" charset="0"/>
              </a:rPr>
              <a:t> value</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2" name="Line Callout 1 41"/>
          <p:cNvSpPr/>
          <p:nvPr/>
        </p:nvSpPr>
        <p:spPr bwMode="auto">
          <a:xfrm>
            <a:off x="6945260" y="1039600"/>
            <a:ext cx="1698130" cy="694928"/>
          </a:xfrm>
          <a:prstGeom prst="borderCallout1">
            <a:avLst>
              <a:gd name="adj1" fmla="val 40893"/>
              <a:gd name="adj2" fmla="val -1678"/>
              <a:gd name="adj3" fmla="val 306370"/>
              <a:gd name="adj4" fmla="val -10633"/>
            </a:avLst>
          </a:prstGeom>
          <a:solidFill>
            <a:schemeClr val="accent2"/>
          </a:solidFill>
          <a:ln w="63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Payload modulation parameters:</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 </a:t>
            </a:r>
            <a:r>
              <a:rPr lang="en-US" u="sng" dirty="0" smtClean="0">
                <a:gradFill>
                  <a:gsLst>
                    <a:gs pos="0">
                      <a:srgbClr val="FFFFFF"/>
                    </a:gs>
                    <a:gs pos="100000">
                      <a:srgbClr val="FFFFFF"/>
                    </a:gs>
                  </a:gsLst>
                  <a:lin ang="5400000" scaled="0"/>
                </a:gradFill>
                <a:ea typeface="Segoe UI" pitchFamily="34" charset="0"/>
                <a:cs typeface="Segoe UI" pitchFamily="34" charset="0"/>
              </a:rPr>
              <a:t>control</a:t>
            </a:r>
            <a:r>
              <a:rPr lang="en-US" dirty="0" smtClean="0">
                <a:gradFill>
                  <a:gsLst>
                    <a:gs pos="0">
                      <a:srgbClr val="FFFFFF"/>
                    </a:gs>
                    <a:gs pos="100000">
                      <a:srgbClr val="FFFFFF"/>
                    </a:gs>
                  </a:gsLst>
                  <a:lin ang="5400000" scaled="0"/>
                </a:gradFill>
                <a:ea typeface="Segoe UI" pitchFamily="34" charset="0"/>
                <a:cs typeface="Segoe UI" pitchFamily="34" charset="0"/>
              </a:rPr>
              <a:t> value</a:t>
            </a:r>
          </a:p>
        </p:txBody>
      </p:sp>
      <p:cxnSp>
        <p:nvCxnSpPr>
          <p:cNvPr id="77" name="Straight Arrow Connector 34"/>
          <p:cNvCxnSpPr>
            <a:endCxn id="8" idx="0"/>
          </p:cNvCxnSpPr>
          <p:nvPr/>
        </p:nvCxnSpPr>
        <p:spPr>
          <a:xfrm>
            <a:off x="1134688" y="2104790"/>
            <a:ext cx="2089006" cy="221719"/>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7379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a:xfrm>
            <a:off x="389435" y="1567302"/>
            <a:ext cx="8363938" cy="2751522"/>
          </a:xfrm>
        </p:spPr>
        <p:txBody>
          <a:bodyPr/>
          <a:lstStyle/>
          <a:p>
            <a:pPr marL="0" indent="0" algn="ctr">
              <a:buNone/>
            </a:pPr>
            <a:r>
              <a:rPr lang="en-US" dirty="0" smtClean="0"/>
              <a:t>A great opportunity to use functional programming ideas in a high-performance scenario</a:t>
            </a:r>
          </a:p>
          <a:p>
            <a:pPr marL="0" indent="0" algn="ctr">
              <a:buNone/>
            </a:pPr>
            <a:endParaRPr lang="en-US" dirty="0"/>
          </a:p>
          <a:p>
            <a:pPr marL="514350" indent="-514350">
              <a:buAutoNum type="arabicParenBoth"/>
            </a:pPr>
            <a:r>
              <a:rPr lang="en-US" sz="1800" dirty="0" smtClean="0"/>
              <a:t>Better dataflow abstractions for capturing state initialization and </a:t>
            </a:r>
            <a:r>
              <a:rPr lang="en-US" sz="1800" dirty="0" smtClean="0">
                <a:solidFill>
                  <a:srgbClr val="FF0000"/>
                </a:solidFill>
              </a:rPr>
              <a:t>control</a:t>
            </a:r>
            <a:r>
              <a:rPr lang="en-US" sz="1800" dirty="0" smtClean="0"/>
              <a:t> values</a:t>
            </a:r>
          </a:p>
          <a:p>
            <a:pPr marL="514350" indent="-514350">
              <a:buAutoNum type="arabicParenBoth"/>
            </a:pPr>
            <a:r>
              <a:rPr lang="en-US" sz="1800" dirty="0" smtClean="0"/>
              <a:t>We identify an important gap: a lot of related work focuses more on efficient DSP (e.g. SORA, Spiral, Feldspar, </a:t>
            </a:r>
            <a:r>
              <a:rPr lang="en-US" sz="1800" dirty="0" err="1" smtClean="0"/>
              <a:t>StreamIt</a:t>
            </a:r>
            <a:r>
              <a:rPr lang="en-US" sz="1800" dirty="0" smtClean="0"/>
              <a:t>) and much less on control, but e.g. LTE spec is 400 pages with a handful (and mostly standardized) DSP algorithms</a:t>
            </a:r>
          </a:p>
          <a:p>
            <a:pPr marL="514350" indent="-514350">
              <a:buAutoNum type="arabicParenBoth"/>
            </a:pPr>
            <a:r>
              <a:rPr lang="en-US" sz="1800" dirty="0" smtClean="0"/>
              <a:t>Better automatic optimizations </a:t>
            </a:r>
            <a:endParaRPr lang="en-GB" sz="1800" dirty="0"/>
          </a:p>
        </p:txBody>
      </p:sp>
      <p:sp>
        <p:nvSpPr>
          <p:cNvPr id="4" name="Slide Number Placeholder 3"/>
          <p:cNvSpPr>
            <a:spLocks noGrp="1"/>
          </p:cNvSpPr>
          <p:nvPr>
            <p:ph type="sldNum" sz="quarter" idx="13"/>
          </p:nvPr>
        </p:nvSpPr>
        <p:spPr/>
        <p:txBody>
          <a:bodyPr/>
          <a:lstStyle/>
          <a:p>
            <a:fld id="{460E0C55-3319-4B31-9C74-CC15EF4AFB06}" type="slidenum">
              <a:rPr lang="en-GB" smtClean="0"/>
              <a:t>8</a:t>
            </a:fld>
            <a:endParaRPr lang="en-GB" dirty="0"/>
          </a:p>
        </p:txBody>
      </p:sp>
    </p:spTree>
    <p:extLst>
      <p:ext uri="{BB962C8B-B14F-4D97-AF65-F5344CB8AC3E}">
        <p14:creationId xmlns:p14="http://schemas.microsoft.com/office/powerpoint/2010/main" val="202751742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ZIRIA</a:t>
            </a:r>
            <a:endParaRPr lang="en-GB" dirty="0"/>
          </a:p>
        </p:txBody>
      </p:sp>
      <p:sp>
        <p:nvSpPr>
          <p:cNvPr id="3" name="Text Placeholder 2"/>
          <p:cNvSpPr>
            <a:spLocks noGrp="1"/>
          </p:cNvSpPr>
          <p:nvPr>
            <p:ph type="body" sz="quarter" idx="10"/>
          </p:nvPr>
        </p:nvSpPr>
        <p:spPr>
          <a:xfrm>
            <a:off x="389435" y="1179405"/>
            <a:ext cx="8363938" cy="3299365"/>
          </a:xfrm>
        </p:spPr>
        <p:txBody>
          <a:bodyPr/>
          <a:lstStyle/>
          <a:p>
            <a:r>
              <a:rPr lang="en-US" sz="2400" dirty="0" smtClean="0"/>
              <a:t>A </a:t>
            </a:r>
            <a:r>
              <a:rPr lang="en-US" sz="2400" u="sng" dirty="0" smtClean="0"/>
              <a:t>non-embedded</a:t>
            </a:r>
            <a:r>
              <a:rPr lang="en-US" sz="2400" dirty="0"/>
              <a:t> </a:t>
            </a:r>
            <a:r>
              <a:rPr lang="en-US" sz="2400" dirty="0" smtClean="0"/>
              <a:t>DSL for bit stream and packet processing</a:t>
            </a:r>
            <a:endParaRPr lang="en-US" sz="2400" dirty="0"/>
          </a:p>
          <a:p>
            <a:r>
              <a:rPr lang="en-US" sz="2400" dirty="0"/>
              <a:t>P</a:t>
            </a:r>
            <a:r>
              <a:rPr lang="en-US" sz="2400" dirty="0" smtClean="0"/>
              <a:t>rogramming abstractions well-suited for wireless PHY implementations in software (e.g. 802.11a/g)</a:t>
            </a:r>
            <a:endParaRPr lang="en-US" sz="2400" dirty="0"/>
          </a:p>
          <a:p>
            <a:r>
              <a:rPr lang="en-US" sz="2400" dirty="0" smtClean="0"/>
              <a:t>Optimizing compiler that generates real-time code</a:t>
            </a:r>
            <a:endParaRPr lang="en-US" sz="2400" dirty="0"/>
          </a:p>
          <a:p>
            <a:r>
              <a:rPr lang="en-US" sz="2400" dirty="0" smtClean="0"/>
              <a:t>Developed @ MSR Cambridge, open source under Apache 2.0</a:t>
            </a:r>
          </a:p>
          <a:p>
            <a:pPr marL="0" indent="0" algn="ctr">
              <a:buNone/>
            </a:pPr>
            <a:r>
              <a:rPr lang="en-US" sz="2000" dirty="0" smtClean="0">
                <a:latin typeface="Consolas" panose="020B0609020204030204" pitchFamily="49" charset="0"/>
                <a:cs typeface="Consolas" panose="020B0609020204030204" pitchFamily="49" charset="0"/>
                <a:hlinkClick r:id="rId2"/>
              </a:rPr>
              <a:t>www.github.com/dimitriv/Ziria</a:t>
            </a:r>
            <a:endParaRPr lang="en-US" sz="2000" dirty="0" smtClean="0">
              <a:latin typeface="Consolas" panose="020B0609020204030204" pitchFamily="49" charset="0"/>
              <a:cs typeface="Consolas" panose="020B0609020204030204" pitchFamily="49" charset="0"/>
            </a:endParaRPr>
          </a:p>
          <a:p>
            <a:pPr marL="0" indent="0" algn="ctr">
              <a:buNone/>
            </a:pPr>
            <a:r>
              <a:rPr lang="en-US" sz="2000" dirty="0" smtClean="0">
                <a:latin typeface="Consolas" panose="020B0609020204030204" pitchFamily="49" charset="0"/>
                <a:cs typeface="Consolas" panose="020B0609020204030204" pitchFamily="49" charset="0"/>
                <a:hlinkClick r:id="rId3"/>
              </a:rPr>
              <a:t>http://research.microsoft.com/projects/Ziria</a:t>
            </a:r>
            <a:endParaRPr lang="en-US" sz="2000" dirty="0" smtClean="0">
              <a:latin typeface="Consolas" panose="020B0609020204030204" pitchFamily="49" charset="0"/>
              <a:cs typeface="Consolas" panose="020B0609020204030204" pitchFamily="49" charset="0"/>
            </a:endParaRPr>
          </a:p>
          <a:p>
            <a:r>
              <a:rPr lang="en-US" sz="2400" dirty="0" smtClean="0">
                <a:cs typeface="Consolas" panose="020B0609020204030204" pitchFamily="49" charset="0"/>
              </a:rPr>
              <a:t>Repo includes </a:t>
            </a:r>
            <a:r>
              <a:rPr lang="en-US" sz="2400" dirty="0" err="1" smtClean="0">
                <a:cs typeface="Consolas" panose="020B0609020204030204" pitchFamily="49" charset="0"/>
              </a:rPr>
              <a:t>WiFi</a:t>
            </a:r>
            <a:r>
              <a:rPr lang="en-US" sz="2400" dirty="0" smtClean="0">
                <a:cs typeface="Consolas" panose="020B0609020204030204" pitchFamily="49" charset="0"/>
              </a:rPr>
              <a:t> RX &amp; TX PHY implementation for SORA hardware </a:t>
            </a:r>
          </a:p>
        </p:txBody>
      </p:sp>
      <p:sp>
        <p:nvSpPr>
          <p:cNvPr id="4" name="Slide Number Placeholder 3"/>
          <p:cNvSpPr>
            <a:spLocks noGrp="1"/>
          </p:cNvSpPr>
          <p:nvPr>
            <p:ph type="sldNum" sz="quarter" idx="13"/>
          </p:nvPr>
        </p:nvSpPr>
        <p:spPr/>
        <p:txBody>
          <a:bodyPr/>
          <a:lstStyle/>
          <a:p>
            <a:fld id="{460E0C55-3319-4B31-9C74-CC15EF4AFB06}" type="slidenum">
              <a:rPr lang="en-GB" smtClean="0"/>
              <a:t>9</a:t>
            </a:fld>
            <a:endParaRPr lang="en-GB" dirty="0"/>
          </a:p>
        </p:txBody>
      </p:sp>
    </p:spTree>
    <p:extLst>
      <p:ext uri="{BB962C8B-B14F-4D97-AF65-F5344CB8AC3E}">
        <p14:creationId xmlns:p14="http://schemas.microsoft.com/office/powerpoint/2010/main" val="243457884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etro Template-Template Blue">
  <a:themeElements>
    <a:clrScheme name="MSR">
      <a:dk1>
        <a:srgbClr val="FFFFFF"/>
      </a:dk1>
      <a:lt1>
        <a:srgbClr val="003963"/>
      </a:lt1>
      <a:dk2>
        <a:srgbClr val="FFFFFF"/>
      </a:dk2>
      <a:lt2>
        <a:srgbClr val="003963"/>
      </a:lt2>
      <a:accent1>
        <a:srgbClr val="31A7FE"/>
      </a:accent1>
      <a:accent2>
        <a:srgbClr val="7FBA00"/>
      </a:accent2>
      <a:accent3>
        <a:srgbClr val="FF8C00"/>
      </a:accent3>
      <a:accent4>
        <a:srgbClr val="B4009E"/>
      </a:accent4>
      <a:accent5>
        <a:srgbClr val="55D455"/>
      </a:accent5>
      <a:accent6>
        <a:srgbClr val="FFB900"/>
      </a:accent6>
      <a:hlink>
        <a:srgbClr val="31A7FE"/>
      </a:hlink>
      <a:folHlink>
        <a:srgbClr val="31A7FE"/>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lgn="ctr" defTabSz="914099" fontAlgn="base">
          <a:spcBef>
            <a:spcPct val="0"/>
          </a:spcBef>
          <a:spcAft>
            <a:spcPct val="0"/>
          </a:spcAft>
          <a:defRPr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ova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800" dirty="0" err="1" smtClean="0">
            <a:gradFill>
              <a:gsLst>
                <a:gs pos="2917">
                  <a:schemeClr val="tx1"/>
                </a:gs>
                <a:gs pos="30000">
                  <a:schemeClr val="tx1"/>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72533711bacf991a4680f48ae6b725f9">
  <xsd:schema xmlns:xsd="http://www.w3.org/2001/XMLSchema" xmlns:xs="http://www.w3.org/2001/XMLSchema" xmlns:p="http://schemas.microsoft.com/office/2006/metadata/properties" xmlns:ns2="2295e2e7-0eeb-498e-8716-217bb2ee6ee3" xmlns:ns3="8b529f77-48ab-4581-b468-93f09345b8aa" targetNamespace="http://schemas.microsoft.com/office/2006/metadata/properties" ma:root="true" ma:fieldsID="dde17010d50e6e632f300eac8dfd378e" ns2:_="" ns3:_="">
    <xsd:import namespace="2295e2e7-0eeb-498e-8716-217bb2ee6ee3"/>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2:TaxCatchAll" minOccurs="0"/>
                <xsd:element ref="ns2:ProductTaxHTField0" minOccurs="0"/>
                <xsd:element ref="ns2:TaxCatchAllLabel" minOccurs="0"/>
                <xsd:element ref="ns2:CampaignTaxHTField0" minOccurs="0"/>
                <xsd:element ref="ns2:TrackTaxHTField0" minOccurs="0"/>
                <xsd:element ref="ns2:Event_x0020_VenueTaxHTField0" minOccurs="0"/>
                <xsd:element ref="ns3: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97b7c527-f488-4fed-8d5b-5946c5598d72" ma:termSetId="723ec65c-d8cf-498e-87b8-c7868c2070aa" ma:anchorId="00000000-0000-0000-0000-000000000000" ma:open="false" ma:isKeyword="false">
      <xsd:complexType>
        <xsd:sequence>
          <xsd:element ref="pc:Terms" minOccurs="0" maxOccurs="1"/>
        </xsd:sequence>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CampaignTaxHTField0" ma:index="22" nillable="true" ma:taxonomy="true" ma:internalName="CampaignTaxHTField0" ma:taxonomyFieldName="Campaign" ma:displayName="Campaign" ma:default="" ma:fieldId="{bcb0c99d-b00c-42c6-a16b-e1e19731231d}" ma:sspId="97b7c527-f488-4fed-8d5b-5946c5598d72" ma:termSetId="138795c4-ffb5-4450-8dda-30da75617ce8"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97b7c527-f488-4fed-8d5b-5946c5598d72" ma:termSetId="0179c88a-9c61-48f9-822c-c3f082e6266e"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97b7c527-f488-4fed-8d5b-5946c5598d72" ma:termSetId="5a094974-7eaf-4365-a0ec-3f33af6288c5"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97b7c527-f488-4fed-8d5b-5946c5598d72" ma:termSetId="b1d717b9-d701-42ce-97ea-d2b3fb10f90e" ma:anchorId="00000000-0000-0000-0000-000000000000" ma:open="true" ma:isKeyword="false">
      <xsd:complexType>
        <xsd:sequence>
          <xsd:element ref="pc:Terms" minOccurs="0" maxOccurs="1"/>
        </xsd:sequence>
      </xsd:complexType>
    </xsd:element>
    <xsd:element name="Event1TaxHTField0" ma:index="30" ma:taxonomy="true" ma:internalName="Event1TaxHTField0" ma:taxonomyFieldName="Event1" ma:displayName="Event Name" ma:readOnly="false" ma:default="" ma:fieldId="{173efa96-a0c5-4b7e-a5c5-ebf0027a79b9}" ma:sspId="97b7c527-f488-4fed-8d5b-5946c5598d72" ma:termSetId="9f06399b-0da0-4c2b-9299-a3eed5ae7f49"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97b7c527-f488-4fed-8d5b-5946c5598d72" ma:termSetId="c7e95267-347d-4fd5-a34e-50bd1fa28ece"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 xsi:nil="true"/>
    <Event_x0020_Start_x0020_Date xmlns="2295e2e7-0eeb-498e-8716-217bb2ee6ee3" xsi:nil="true"/>
    <MS_x0020_Speaker xmlns="2295e2e7-0eeb-498e-8716-217bb2ee6ee3">
      <UserInfo>
        <DisplayName/>
        <AccountId xsi:nil="true"/>
        <AccountType/>
      </UserInfo>
    </MS_x0020_Speaker>
    <External_x0020_Speaker xmlns="2295e2e7-0eeb-498e-8716-217bb2ee6ee3" xsi:nil="true"/>
    <Session_x0020_Code xmlns="2295e2e7-0eeb-498e-8716-217bb2ee6ee3" xsi:nil="true"/>
    <ProductTaxHTField0 xmlns="2295e2e7-0eeb-498e-8716-217bb2ee6ee3">
      <Terms xmlns="http://schemas.microsoft.com/office/infopath/2007/PartnerControls"/>
    </ProductTaxHTField0>
    <Presentation_x0020_Date xmlns="2295e2e7-0eeb-498e-8716-217bb2ee6ee3" xsi:nil="true"/>
    <Event_x0020_LocationTaxHTField0 xmlns="2295e2e7-0eeb-498e-8716-217bb2ee6ee3">
      <Terms xmlns="http://schemas.microsoft.com/office/infopath/2007/PartnerControl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Unassigned</TermName>
          <TermId xmlns="http://schemas.microsoft.com/office/infopath/2007/PartnerControls">e51362f4-782c-41a8-bb7b-e0cfc8669933</TermId>
        </TermInfo>
      </Terms>
    </Event1TaxHTField0>
    <AudienceTaxHTField0 xmlns="8b529f77-48ab-4581-b468-93f09345b8aa">
      <Terms xmlns="http://schemas.microsoft.com/office/infopath/2007/PartnerControls"/>
    </AudienceTaxHTField0>
    <MS_x0020_Content_x0020_Owner xmlns="2295e2e7-0eeb-498e-8716-217bb2ee6ee3">
      <UserInfo>
        <DisplayName/>
        <AccountId xsi:nil="true"/>
        <AccountType/>
      </UserInfo>
    </MS_x0020_Content_x0020_Owner>
    <TaxCatchAll xmlns="2295e2e7-0eeb-498e-8716-217bb2ee6ee3">
      <Value>217</Value>
    </TaxCatchAll>
    <Event_x0020_VenueTaxHTField0 xmlns="2295e2e7-0eeb-498e-8716-217bb2ee6ee3">
      <Terms xmlns="http://schemas.microsoft.com/office/infopath/2007/PartnerControls"/>
    </Event_x0020_VenueTaxHTField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A71FB1-3FB8-468F-9C64-2246CB74C7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0F116-B58F-4255-B05B-DA3808E0E5C6}">
  <ds:schemaRefs>
    <ds:schemaRef ds:uri="http://schemas.microsoft.com/office/2006/documentManagement/types"/>
    <ds:schemaRef ds:uri="http://schemas.microsoft.com/office/infopath/2007/PartnerControls"/>
    <ds:schemaRef ds:uri="8b529f77-48ab-4581-b468-93f09345b8aa"/>
    <ds:schemaRef ds:uri="2295e2e7-0eeb-498e-8716-217bb2ee6ee3"/>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19539</TotalTime>
  <Words>3260</Words>
  <Application>Microsoft Office PowerPoint</Application>
  <PresentationFormat>On-screen Show (16:9)</PresentationFormat>
  <Paragraphs>580</Paragraphs>
  <Slides>41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Consolas</vt:lpstr>
      <vt:lpstr>Segoe UI</vt:lpstr>
      <vt:lpstr>Segoe UI Light</vt:lpstr>
      <vt:lpstr>Wingdings</vt:lpstr>
      <vt:lpstr>Metro Template-Template Blue</vt:lpstr>
      <vt:lpstr>PowerPoint Presentation</vt:lpstr>
      <vt:lpstr>Programming software radios</vt:lpstr>
      <vt:lpstr>The problem</vt:lpstr>
      <vt:lpstr>SDR manual optimizations (SORA)</vt:lpstr>
      <vt:lpstr>Another problem: dataflow abstractions </vt:lpstr>
      <vt:lpstr>Example: dataflow abstractions in SORA </vt:lpstr>
      <vt:lpstr>What is “state” and “control”: WiFi RX </vt:lpstr>
      <vt:lpstr>PowerPoint Presentation</vt:lpstr>
      <vt:lpstr>ZIRIA</vt:lpstr>
      <vt:lpstr>ZIRIA: A 2-level language</vt:lpstr>
      <vt:lpstr>ZIRIA programming abstractions</vt:lpstr>
      <vt:lpstr>Control-aware streaming abstractions</vt:lpstr>
      <vt:lpstr>Data- and control-path composition</vt:lpstr>
      <vt:lpstr>Composing pipelines, in diagrams</vt:lpstr>
      <vt:lpstr>High-level WiFi RX skeleton </vt:lpstr>
      <vt:lpstr>Plugging in low-level imperative code</vt:lpstr>
      <vt:lpstr>CPU execution model</vt:lpstr>
      <vt:lpstr>Main loop</vt:lpstr>
      <vt:lpstr>CPU scheduling: no queues</vt:lpstr>
      <vt:lpstr>Optimizing ZIRIA code</vt:lpstr>
      <vt:lpstr>Pipeline vectorization</vt:lpstr>
      <vt:lpstr>Computer vectorization feasible sets</vt:lpstr>
      <vt:lpstr>Impl. keeps feasible sets and not just singletons</vt:lpstr>
      <vt:lpstr>Transformer vectorizations</vt:lpstr>
      <vt:lpstr>Transformer vectorizations in isolation</vt:lpstr>
      <vt:lpstr>Transformers-before-computers</vt:lpstr>
      <vt:lpstr>Transformers-after-computers</vt:lpstr>
      <vt:lpstr>How to choose final vectorization?</vt:lpstr>
      <vt:lpstr>How to choose final vectorization?</vt:lpstr>
      <vt:lpstr>Final piece of the puzzle: pruning</vt:lpstr>
      <vt:lpstr>Vectorization and LUT synergy</vt:lpstr>
      <vt:lpstr>Performance numbers (RX)</vt:lpstr>
      <vt:lpstr>Performance numbers (TX)</vt:lpstr>
      <vt:lpstr>Effects of optimizations (RX)</vt:lpstr>
      <vt:lpstr>Effects of optimizations (TX)</vt:lpstr>
      <vt:lpstr>Latency (TX)</vt:lpstr>
      <vt:lpstr>Latency (RX)</vt:lpstr>
      <vt:lpstr>Latency (conclusions)</vt:lpstr>
      <vt:lpstr>What’s next</vt:lpstr>
      <vt:lpstr>Conclusions</vt:lpstr>
      <vt:lpstr>Thanks!</vt:lpstr>
    </vt:vector>
  </TitlesOfParts>
  <Manager>&lt;Content Manager Name Here&gt;</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&lt;Event Name&gt;</dc:subject>
  <dc:creator>&lt;Speaker Name&gt;</dc:creator>
  <cp:keywords>&lt;Any Related Keywords&gt;</cp:keywords>
  <dc:description>Template: _x000d_
Formatting: _x000d_
Event Date: _x000d_
Event Location: _x000d_
Audience Type:</dc:description>
  <cp:lastModifiedBy>Bozidar Radunovic</cp:lastModifiedBy>
  <cp:revision>1312</cp:revision>
  <dcterms:created xsi:type="dcterms:W3CDTF">2012-01-20T23:26:09Z</dcterms:created>
  <dcterms:modified xsi:type="dcterms:W3CDTF">2014-09-08T08:50:01Z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ies>
</file>