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4" r:id="rId3"/>
    <p:sldId id="257" r:id="rId4"/>
    <p:sldId id="272" r:id="rId5"/>
    <p:sldId id="292" r:id="rId6"/>
    <p:sldId id="270" r:id="rId7"/>
    <p:sldId id="258" r:id="rId8"/>
    <p:sldId id="259" r:id="rId9"/>
    <p:sldId id="291" r:id="rId10"/>
    <p:sldId id="278" r:id="rId11"/>
    <p:sldId id="265" r:id="rId12"/>
    <p:sldId id="279" r:id="rId13"/>
    <p:sldId id="281" r:id="rId14"/>
    <p:sldId id="280" r:id="rId15"/>
    <p:sldId id="298" r:id="rId16"/>
    <p:sldId id="262" r:id="rId17"/>
    <p:sldId id="277" r:id="rId18"/>
    <p:sldId id="263" r:id="rId19"/>
    <p:sldId id="295" r:id="rId20"/>
    <p:sldId id="296" r:id="rId21"/>
    <p:sldId id="273" r:id="rId22"/>
    <p:sldId id="284" r:id="rId23"/>
    <p:sldId id="287" r:id="rId24"/>
    <p:sldId id="288" r:id="rId25"/>
    <p:sldId id="267" r:id="rId26"/>
    <p:sldId id="294" r:id="rId27"/>
    <p:sldId id="293" r:id="rId28"/>
    <p:sldId id="289" r:id="rId29"/>
    <p:sldId id="268" r:id="rId30"/>
    <p:sldId id="297" r:id="rId31"/>
    <p:sldId id="290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0" autoAdjust="0"/>
  </p:normalViewPr>
  <p:slideViewPr>
    <p:cSldViewPr>
      <p:cViewPr varScale="1">
        <p:scale>
          <a:sx n="64" d="100"/>
          <a:sy n="64" d="100"/>
        </p:scale>
        <p:origin x="-1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AEF84-CBD8-461C-9140-554E75BF05DF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ABAA2364-8EE7-41BA-8532-1AE7AD1A9F73}">
      <dgm:prSet phldrT="[Text]"/>
      <dgm:spPr/>
      <dgm:t>
        <a:bodyPr/>
        <a:lstStyle/>
        <a:p>
          <a:r>
            <a:rPr lang="en-US" dirty="0" smtClean="0"/>
            <a:t>Big Dataset Management System</a:t>
          </a:r>
          <a:endParaRPr lang="en-US" dirty="0"/>
        </a:p>
      </dgm:t>
    </dgm:pt>
    <dgm:pt modelId="{1847B49B-7D03-4D2E-8502-06AD40E5CDF3}" type="parTrans" cxnId="{95727D5B-2898-459A-975F-F25D755399D4}">
      <dgm:prSet/>
      <dgm:spPr/>
      <dgm:t>
        <a:bodyPr/>
        <a:lstStyle/>
        <a:p>
          <a:endParaRPr lang="en-US"/>
        </a:p>
      </dgm:t>
    </dgm:pt>
    <dgm:pt modelId="{338A7F90-9120-45FB-92DD-931DF857733A}" type="sibTrans" cxnId="{95727D5B-2898-459A-975F-F25D755399D4}">
      <dgm:prSet/>
      <dgm:spPr/>
      <dgm:t>
        <a:bodyPr/>
        <a:lstStyle/>
        <a:p>
          <a:endParaRPr lang="en-US"/>
        </a:p>
      </dgm:t>
    </dgm:pt>
    <dgm:pt modelId="{4E88C3D4-2D0C-4878-8A45-4A692F9990C0}">
      <dgm:prSet phldrT="[Text]"/>
      <dgm:spPr/>
      <dgm:t>
        <a:bodyPr/>
        <a:lstStyle/>
        <a:p>
          <a:r>
            <a:rPr lang="en-US" dirty="0" smtClean="0"/>
            <a:t>Take Samples Rapidly</a:t>
          </a:r>
          <a:endParaRPr lang="en-US" dirty="0"/>
        </a:p>
      </dgm:t>
    </dgm:pt>
    <dgm:pt modelId="{14EE32D7-F7F8-462F-AA27-1BECB32F96DE}" type="parTrans" cxnId="{7734294D-4BF9-4D56-A156-7C36B9AEF908}">
      <dgm:prSet/>
      <dgm:spPr/>
      <dgm:t>
        <a:bodyPr/>
        <a:lstStyle/>
        <a:p>
          <a:endParaRPr lang="en-US"/>
        </a:p>
      </dgm:t>
    </dgm:pt>
    <dgm:pt modelId="{33803956-A0C6-44CD-B69E-F5D900F92B72}" type="sibTrans" cxnId="{7734294D-4BF9-4D56-A156-7C36B9AEF908}">
      <dgm:prSet/>
      <dgm:spPr/>
      <dgm:t>
        <a:bodyPr/>
        <a:lstStyle/>
        <a:p>
          <a:endParaRPr lang="en-US"/>
        </a:p>
      </dgm:t>
    </dgm:pt>
    <dgm:pt modelId="{21A0EECA-0959-4A00-B03F-52BFD758B723}">
      <dgm:prSet phldrT="[Text]"/>
      <dgm:spPr/>
      <dgm:t>
        <a:bodyPr/>
        <a:lstStyle/>
        <a:p>
          <a:r>
            <a:rPr lang="en-US" dirty="0" smtClean="0"/>
            <a:t>Aggregate Results</a:t>
          </a:r>
          <a:br>
            <a:rPr lang="en-US" dirty="0" smtClean="0"/>
          </a:br>
          <a:r>
            <a:rPr lang="en-US" dirty="0" smtClean="0"/>
            <a:t>and compute error</a:t>
          </a:r>
          <a:endParaRPr lang="en-US" dirty="0"/>
        </a:p>
      </dgm:t>
    </dgm:pt>
    <dgm:pt modelId="{E402C7D0-5007-4F94-9F83-2C05AB56B7F8}" type="parTrans" cxnId="{EFEE6EEB-D186-4720-B34B-A23ADA6E8613}">
      <dgm:prSet/>
      <dgm:spPr/>
      <dgm:t>
        <a:bodyPr/>
        <a:lstStyle/>
        <a:p>
          <a:endParaRPr lang="en-US"/>
        </a:p>
      </dgm:t>
    </dgm:pt>
    <dgm:pt modelId="{350A6CE1-9AB2-496A-B0C4-CEEF1348D4BD}" type="sibTrans" cxnId="{EFEE6EEB-D186-4720-B34B-A23ADA6E8613}">
      <dgm:prSet/>
      <dgm:spPr/>
      <dgm:t>
        <a:bodyPr/>
        <a:lstStyle/>
        <a:p>
          <a:endParaRPr lang="en-US"/>
        </a:p>
      </dgm:t>
    </dgm:pt>
    <dgm:pt modelId="{8565CE6D-2F2C-4DA2-A832-E02FDD39DA4B}">
      <dgm:prSet phldrT="[Text]"/>
      <dgm:spPr/>
      <dgm:t>
        <a:bodyPr/>
        <a:lstStyle/>
        <a:p>
          <a:r>
            <a:rPr lang="en-US" dirty="0" smtClean="0"/>
            <a:t>Present Front-End</a:t>
          </a:r>
          <a:endParaRPr lang="en-US" dirty="0"/>
        </a:p>
      </dgm:t>
    </dgm:pt>
    <dgm:pt modelId="{BA958C68-1300-41E5-B6CE-2ECF14AC820B}" type="parTrans" cxnId="{052DB468-FE35-4B6A-BF86-5E521D987315}">
      <dgm:prSet/>
      <dgm:spPr/>
      <dgm:t>
        <a:bodyPr/>
        <a:lstStyle/>
        <a:p>
          <a:endParaRPr lang="en-US"/>
        </a:p>
      </dgm:t>
    </dgm:pt>
    <dgm:pt modelId="{F7CBBCD0-8B33-468B-84B4-1E4C21C3C540}" type="sibTrans" cxnId="{052DB468-FE35-4B6A-BF86-5E521D987315}">
      <dgm:prSet/>
      <dgm:spPr/>
      <dgm:t>
        <a:bodyPr/>
        <a:lstStyle/>
        <a:p>
          <a:endParaRPr lang="en-US"/>
        </a:p>
      </dgm:t>
    </dgm:pt>
    <dgm:pt modelId="{DC8D0606-3C05-400B-8548-55B7B3E0DE1D}" type="pres">
      <dgm:prSet presAssocID="{471AEF84-CBD8-461C-9140-554E75BF05DF}" presName="linearFlow" presStyleCnt="0">
        <dgm:presLayoutVars>
          <dgm:resizeHandles val="exact"/>
        </dgm:presLayoutVars>
      </dgm:prSet>
      <dgm:spPr/>
    </dgm:pt>
    <dgm:pt modelId="{6A2DAA45-BFC2-4D10-B2C0-2E2ADB4B297E}" type="pres">
      <dgm:prSet presAssocID="{ABAA2364-8EE7-41BA-8532-1AE7AD1A9F73}" presName="node" presStyleLbl="node1" presStyleIdx="0" presStyleCnt="4" custScaleX="175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F9E9D-B920-4B6A-B747-291DD46C2817}" type="pres">
      <dgm:prSet presAssocID="{338A7F90-9120-45FB-92DD-931DF857733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B2B6FAA-F932-44EC-A39A-C9E27A2451E5}" type="pres">
      <dgm:prSet presAssocID="{338A7F90-9120-45FB-92DD-931DF857733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4894DC2-E738-499B-9A65-74D4F5AE8204}" type="pres">
      <dgm:prSet presAssocID="{4E88C3D4-2D0C-4878-8A45-4A692F9990C0}" presName="node" presStyleLbl="node1" presStyleIdx="1" presStyleCnt="4" custScaleX="175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B5E0E-FF37-4440-BFED-7A60AC918783}" type="pres">
      <dgm:prSet presAssocID="{33803956-A0C6-44CD-B69E-F5D900F92B7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AAF6EDB-DF69-4C46-9F41-CAE36FBA0BD8}" type="pres">
      <dgm:prSet presAssocID="{33803956-A0C6-44CD-B69E-F5D900F92B7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D7B58C-1A8D-42A5-847F-3FA2829DCB5A}" type="pres">
      <dgm:prSet presAssocID="{21A0EECA-0959-4A00-B03F-52BFD758B723}" presName="node" presStyleLbl="node1" presStyleIdx="2" presStyleCnt="4" custScaleX="175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0DFF4-FE1A-46F9-B5D0-9BCE283E377F}" type="pres">
      <dgm:prSet presAssocID="{350A6CE1-9AB2-496A-B0C4-CEEF1348D4B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B929C05-7135-4260-9934-1A4664C293FE}" type="pres">
      <dgm:prSet presAssocID="{350A6CE1-9AB2-496A-B0C4-CEEF1348D4B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3B76ACA-3851-43E8-945D-C78B02BF7709}" type="pres">
      <dgm:prSet presAssocID="{8565CE6D-2F2C-4DA2-A832-E02FDD39DA4B}" presName="node" presStyleLbl="node1" presStyleIdx="3" presStyleCnt="4" custScaleX="175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EE6EEB-D186-4720-B34B-A23ADA6E8613}" srcId="{471AEF84-CBD8-461C-9140-554E75BF05DF}" destId="{21A0EECA-0959-4A00-B03F-52BFD758B723}" srcOrd="2" destOrd="0" parTransId="{E402C7D0-5007-4F94-9F83-2C05AB56B7F8}" sibTransId="{350A6CE1-9AB2-496A-B0C4-CEEF1348D4BD}"/>
    <dgm:cxn modelId="{95727D5B-2898-459A-975F-F25D755399D4}" srcId="{471AEF84-CBD8-461C-9140-554E75BF05DF}" destId="{ABAA2364-8EE7-41BA-8532-1AE7AD1A9F73}" srcOrd="0" destOrd="0" parTransId="{1847B49B-7D03-4D2E-8502-06AD40E5CDF3}" sibTransId="{338A7F90-9120-45FB-92DD-931DF857733A}"/>
    <dgm:cxn modelId="{052DB468-FE35-4B6A-BF86-5E521D987315}" srcId="{471AEF84-CBD8-461C-9140-554E75BF05DF}" destId="{8565CE6D-2F2C-4DA2-A832-E02FDD39DA4B}" srcOrd="3" destOrd="0" parTransId="{BA958C68-1300-41E5-B6CE-2ECF14AC820B}" sibTransId="{F7CBBCD0-8B33-468B-84B4-1E4C21C3C540}"/>
    <dgm:cxn modelId="{F88A194F-87F5-4C66-8270-EB1C89988754}" type="presOf" srcId="{33803956-A0C6-44CD-B69E-F5D900F92B72}" destId="{E6EB5E0E-FF37-4440-BFED-7A60AC918783}" srcOrd="0" destOrd="0" presId="urn:microsoft.com/office/officeart/2005/8/layout/process2"/>
    <dgm:cxn modelId="{7734294D-4BF9-4D56-A156-7C36B9AEF908}" srcId="{471AEF84-CBD8-461C-9140-554E75BF05DF}" destId="{4E88C3D4-2D0C-4878-8A45-4A692F9990C0}" srcOrd="1" destOrd="0" parTransId="{14EE32D7-F7F8-462F-AA27-1BECB32F96DE}" sibTransId="{33803956-A0C6-44CD-B69E-F5D900F92B72}"/>
    <dgm:cxn modelId="{71B69318-1F6B-445E-A585-48D3AC1065C7}" type="presOf" srcId="{338A7F90-9120-45FB-92DD-931DF857733A}" destId="{8D5F9E9D-B920-4B6A-B747-291DD46C2817}" srcOrd="0" destOrd="0" presId="urn:microsoft.com/office/officeart/2005/8/layout/process2"/>
    <dgm:cxn modelId="{3323C353-C153-481F-B632-1DD68E1D62F3}" type="presOf" srcId="{338A7F90-9120-45FB-92DD-931DF857733A}" destId="{1B2B6FAA-F932-44EC-A39A-C9E27A2451E5}" srcOrd="1" destOrd="0" presId="urn:microsoft.com/office/officeart/2005/8/layout/process2"/>
    <dgm:cxn modelId="{F2168981-5365-4DBD-AF04-12B1C7735D09}" type="presOf" srcId="{4E88C3D4-2D0C-4878-8A45-4A692F9990C0}" destId="{D4894DC2-E738-499B-9A65-74D4F5AE8204}" srcOrd="0" destOrd="0" presId="urn:microsoft.com/office/officeart/2005/8/layout/process2"/>
    <dgm:cxn modelId="{189B31AC-A5FB-4A7B-A9CC-141DBC69AAFA}" type="presOf" srcId="{33803956-A0C6-44CD-B69E-F5D900F92B72}" destId="{3AAF6EDB-DF69-4C46-9F41-CAE36FBA0BD8}" srcOrd="1" destOrd="0" presId="urn:microsoft.com/office/officeart/2005/8/layout/process2"/>
    <dgm:cxn modelId="{5959162B-FF63-4E5C-A009-68D01DF4A7A9}" type="presOf" srcId="{350A6CE1-9AB2-496A-B0C4-CEEF1348D4BD}" destId="{E670DFF4-FE1A-46F9-B5D0-9BCE283E377F}" srcOrd="0" destOrd="0" presId="urn:microsoft.com/office/officeart/2005/8/layout/process2"/>
    <dgm:cxn modelId="{3E975863-A052-47E3-9108-A94F622524FA}" type="presOf" srcId="{8565CE6D-2F2C-4DA2-A832-E02FDD39DA4B}" destId="{23B76ACA-3851-43E8-945D-C78B02BF7709}" srcOrd="0" destOrd="0" presId="urn:microsoft.com/office/officeart/2005/8/layout/process2"/>
    <dgm:cxn modelId="{094BE2A9-34C6-4962-8927-E84845628E15}" type="presOf" srcId="{350A6CE1-9AB2-496A-B0C4-CEEF1348D4BD}" destId="{AB929C05-7135-4260-9934-1A4664C293FE}" srcOrd="1" destOrd="0" presId="urn:microsoft.com/office/officeart/2005/8/layout/process2"/>
    <dgm:cxn modelId="{D859E0B0-217B-426D-AA22-98290C7D68D6}" type="presOf" srcId="{471AEF84-CBD8-461C-9140-554E75BF05DF}" destId="{DC8D0606-3C05-400B-8548-55B7B3E0DE1D}" srcOrd="0" destOrd="0" presId="urn:microsoft.com/office/officeart/2005/8/layout/process2"/>
    <dgm:cxn modelId="{B23641D7-BE40-492F-BF7E-8DD0D789179E}" type="presOf" srcId="{ABAA2364-8EE7-41BA-8532-1AE7AD1A9F73}" destId="{6A2DAA45-BFC2-4D10-B2C0-2E2ADB4B297E}" srcOrd="0" destOrd="0" presId="urn:microsoft.com/office/officeart/2005/8/layout/process2"/>
    <dgm:cxn modelId="{04C37428-B541-4137-A5D6-A7460F1D5826}" type="presOf" srcId="{21A0EECA-0959-4A00-B03F-52BFD758B723}" destId="{4FD7B58C-1A8D-42A5-847F-3FA2829DCB5A}" srcOrd="0" destOrd="0" presId="urn:microsoft.com/office/officeart/2005/8/layout/process2"/>
    <dgm:cxn modelId="{B8BD34DB-18BE-465F-B977-AE9BB044E0AB}" type="presParOf" srcId="{DC8D0606-3C05-400B-8548-55B7B3E0DE1D}" destId="{6A2DAA45-BFC2-4D10-B2C0-2E2ADB4B297E}" srcOrd="0" destOrd="0" presId="urn:microsoft.com/office/officeart/2005/8/layout/process2"/>
    <dgm:cxn modelId="{CD421D46-90EA-40A8-B25C-72EBF8FA8838}" type="presParOf" srcId="{DC8D0606-3C05-400B-8548-55B7B3E0DE1D}" destId="{8D5F9E9D-B920-4B6A-B747-291DD46C2817}" srcOrd="1" destOrd="0" presId="urn:microsoft.com/office/officeart/2005/8/layout/process2"/>
    <dgm:cxn modelId="{D7B1DD4F-A581-426B-86C2-BF7B67E51AD1}" type="presParOf" srcId="{8D5F9E9D-B920-4B6A-B747-291DD46C2817}" destId="{1B2B6FAA-F932-44EC-A39A-C9E27A2451E5}" srcOrd="0" destOrd="0" presId="urn:microsoft.com/office/officeart/2005/8/layout/process2"/>
    <dgm:cxn modelId="{C3BF82EA-4A15-4218-A978-67635564E1AC}" type="presParOf" srcId="{DC8D0606-3C05-400B-8548-55B7B3E0DE1D}" destId="{D4894DC2-E738-499B-9A65-74D4F5AE8204}" srcOrd="2" destOrd="0" presId="urn:microsoft.com/office/officeart/2005/8/layout/process2"/>
    <dgm:cxn modelId="{7A89B71F-C76E-49F8-BDA9-76752EFFF770}" type="presParOf" srcId="{DC8D0606-3C05-400B-8548-55B7B3E0DE1D}" destId="{E6EB5E0E-FF37-4440-BFED-7A60AC918783}" srcOrd="3" destOrd="0" presId="urn:microsoft.com/office/officeart/2005/8/layout/process2"/>
    <dgm:cxn modelId="{91A22980-9A4F-4320-B250-678C3C83B17B}" type="presParOf" srcId="{E6EB5E0E-FF37-4440-BFED-7A60AC918783}" destId="{3AAF6EDB-DF69-4C46-9F41-CAE36FBA0BD8}" srcOrd="0" destOrd="0" presId="urn:microsoft.com/office/officeart/2005/8/layout/process2"/>
    <dgm:cxn modelId="{933E98B9-BA79-4F38-B381-19525CE83B52}" type="presParOf" srcId="{DC8D0606-3C05-400B-8548-55B7B3E0DE1D}" destId="{4FD7B58C-1A8D-42A5-847F-3FA2829DCB5A}" srcOrd="4" destOrd="0" presId="urn:microsoft.com/office/officeart/2005/8/layout/process2"/>
    <dgm:cxn modelId="{2DC3F97A-D611-4BB9-9881-D17E56817855}" type="presParOf" srcId="{DC8D0606-3C05-400B-8548-55B7B3E0DE1D}" destId="{E670DFF4-FE1A-46F9-B5D0-9BCE283E377F}" srcOrd="5" destOrd="0" presId="urn:microsoft.com/office/officeart/2005/8/layout/process2"/>
    <dgm:cxn modelId="{DB6600C9-C9B5-4C34-918F-744B1DE1E8E3}" type="presParOf" srcId="{E670DFF4-FE1A-46F9-B5D0-9BCE283E377F}" destId="{AB929C05-7135-4260-9934-1A4664C293FE}" srcOrd="0" destOrd="0" presId="urn:microsoft.com/office/officeart/2005/8/layout/process2"/>
    <dgm:cxn modelId="{E2959870-3759-45DE-BFC3-3DF3293DAF5B}" type="presParOf" srcId="{DC8D0606-3C05-400B-8548-55B7B3E0DE1D}" destId="{23B76ACA-3851-43E8-945D-C78B02BF770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DAA45-BFC2-4D10-B2C0-2E2ADB4B297E}">
      <dsp:nvSpPr>
        <dsp:cNvPr id="0" name=""/>
        <dsp:cNvSpPr/>
      </dsp:nvSpPr>
      <dsp:spPr>
        <a:xfrm>
          <a:off x="2819401" y="2976"/>
          <a:ext cx="3505196" cy="11072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Big Dataset Management System</a:t>
          </a:r>
          <a:endParaRPr lang="en-US" sz="2300" kern="1200" dirty="0"/>
        </a:p>
      </dsp:txBody>
      <dsp:txXfrm>
        <a:off x="2851832" y="35407"/>
        <a:ext cx="3440334" cy="1042419"/>
      </dsp:txXfrm>
    </dsp:sp>
    <dsp:sp modelId="{8D5F9E9D-B920-4B6A-B747-291DD46C2817}">
      <dsp:nvSpPr>
        <dsp:cNvPr id="0" name=""/>
        <dsp:cNvSpPr/>
      </dsp:nvSpPr>
      <dsp:spPr>
        <a:xfrm rot="5400000">
          <a:off x="4364384" y="1137939"/>
          <a:ext cx="415230" cy="498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4422517" y="1179462"/>
        <a:ext cx="298966" cy="290661"/>
      </dsp:txXfrm>
    </dsp:sp>
    <dsp:sp modelId="{D4894DC2-E738-499B-9A65-74D4F5AE8204}">
      <dsp:nvSpPr>
        <dsp:cNvPr id="0" name=""/>
        <dsp:cNvSpPr/>
      </dsp:nvSpPr>
      <dsp:spPr>
        <a:xfrm>
          <a:off x="2819401" y="1663898"/>
          <a:ext cx="3505196" cy="1107281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Take Samples Rapidly</a:t>
          </a:r>
          <a:endParaRPr lang="en-US" sz="2300" kern="1200" dirty="0"/>
        </a:p>
      </dsp:txBody>
      <dsp:txXfrm>
        <a:off x="2851832" y="1696329"/>
        <a:ext cx="3440334" cy="1042419"/>
      </dsp:txXfrm>
    </dsp:sp>
    <dsp:sp modelId="{E6EB5E0E-FF37-4440-BFED-7A60AC918783}">
      <dsp:nvSpPr>
        <dsp:cNvPr id="0" name=""/>
        <dsp:cNvSpPr/>
      </dsp:nvSpPr>
      <dsp:spPr>
        <a:xfrm rot="5400000">
          <a:off x="4364384" y="2798861"/>
          <a:ext cx="415230" cy="498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4422517" y="2840384"/>
        <a:ext cx="298966" cy="290661"/>
      </dsp:txXfrm>
    </dsp:sp>
    <dsp:sp modelId="{4FD7B58C-1A8D-42A5-847F-3FA2829DCB5A}">
      <dsp:nvSpPr>
        <dsp:cNvPr id="0" name=""/>
        <dsp:cNvSpPr/>
      </dsp:nvSpPr>
      <dsp:spPr>
        <a:xfrm>
          <a:off x="2819401" y="3324820"/>
          <a:ext cx="3505196" cy="1107281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Aggregate Results</a:t>
          </a:r>
          <a:br>
            <a:rPr lang="en-US" sz="2300" kern="1200" dirty="0" smtClean="0"/>
          </a:br>
          <a:r>
            <a:rPr lang="en-US" sz="2300" kern="1200" dirty="0" smtClean="0"/>
            <a:t>and compute error</a:t>
          </a:r>
          <a:endParaRPr lang="en-US" sz="2300" kern="1200" dirty="0"/>
        </a:p>
      </dsp:txBody>
      <dsp:txXfrm>
        <a:off x="2851832" y="3357251"/>
        <a:ext cx="3440334" cy="1042419"/>
      </dsp:txXfrm>
    </dsp:sp>
    <dsp:sp modelId="{E670DFF4-FE1A-46F9-B5D0-9BCE283E377F}">
      <dsp:nvSpPr>
        <dsp:cNvPr id="0" name=""/>
        <dsp:cNvSpPr/>
      </dsp:nvSpPr>
      <dsp:spPr>
        <a:xfrm rot="5400000">
          <a:off x="4364384" y="4459783"/>
          <a:ext cx="415230" cy="498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4422517" y="4501306"/>
        <a:ext cx="298966" cy="290661"/>
      </dsp:txXfrm>
    </dsp:sp>
    <dsp:sp modelId="{23B76ACA-3851-43E8-945D-C78B02BF7709}">
      <dsp:nvSpPr>
        <dsp:cNvPr id="0" name=""/>
        <dsp:cNvSpPr/>
      </dsp:nvSpPr>
      <dsp:spPr>
        <a:xfrm>
          <a:off x="2819401" y="4985742"/>
          <a:ext cx="3505196" cy="110728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Present Front-End</a:t>
          </a:r>
          <a:endParaRPr lang="en-US" sz="2300" kern="1200" dirty="0"/>
        </a:p>
      </dsp:txBody>
      <dsp:txXfrm>
        <a:off x="2851832" y="5018173"/>
        <a:ext cx="3440334" cy="1042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52E1B-C535-4470-8DAC-53F98830C0FE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3A9D-DC6D-4096-BD1D-0245833E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here to talk about exploratory data analysis, big data, and the places where they overlap.</a:t>
            </a:r>
          </a:p>
          <a:p>
            <a:r>
              <a:rPr lang="en-US" dirty="0" smtClean="0"/>
              <a:t>In exploratory data analysis,</a:t>
            </a:r>
            <a:r>
              <a:rPr lang="en-US" baseline="0" dirty="0" smtClean="0"/>
              <a:t> the analyst gets to know a dataset. They may carry out multiple interactions, explore lots of different queries</a:t>
            </a:r>
          </a:p>
          <a:p>
            <a:r>
              <a:rPr lang="en-US" baseline="0" dirty="0" smtClean="0"/>
              <a:t>They don’t necessarily know </a:t>
            </a:r>
            <a:r>
              <a:rPr lang="en-US" i="1" baseline="0" dirty="0" smtClean="0"/>
              <a:t>what </a:t>
            </a:r>
            <a:r>
              <a:rPr lang="en-US" i="0" baseline="0" dirty="0" smtClean="0"/>
              <a:t>they are asking until they ask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3A9D-DC6D-4096-BD1D-0245833EBD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7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have a really big dataset, it takes far too long to do queries, get meaningful results, and visualize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3A9D-DC6D-4096-BD1D-0245833EB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 word for a room</a:t>
            </a:r>
            <a:r>
              <a:rPr lang="en-US" baseline="0" dirty="0" smtClean="0"/>
              <a:t> full of computers running overnight jobs</a:t>
            </a:r>
          </a:p>
          <a:p>
            <a:r>
              <a:rPr lang="en-US" baseline="0" dirty="0" err="1" smtClean="0"/>
              <a:t>Punchcard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And if there’s anything this conference </a:t>
            </a:r>
            <a:r>
              <a:rPr lang="en-US" i="1" baseline="0" dirty="0" smtClean="0"/>
              <a:t>isn’t</a:t>
            </a:r>
            <a:r>
              <a:rPr lang="en-US" i="0" baseline="0" dirty="0" smtClean="0"/>
              <a:t> meant to be, it’s punch-card overnight jobs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3A9D-DC6D-4096-BD1D-0245833EB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0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Olap</a:t>
            </a:r>
            <a:r>
              <a:rPr lang="en-US" dirty="0" smtClean="0"/>
              <a:t> cubes: spend a lot of time computing up front; visualize</a:t>
            </a:r>
            <a:r>
              <a:rPr lang="en-US" baseline="0" dirty="0" smtClean="0"/>
              <a:t> rapidly at the back. (If you ask a question the system isn’t ready for, you’re dead)</a:t>
            </a:r>
          </a:p>
          <a:p>
            <a:r>
              <a:rPr lang="en-US" baseline="0" dirty="0" smtClean="0"/>
              <a:t>DREMEL: Expensive; ever-larger datasets</a:t>
            </a:r>
          </a:p>
          <a:p>
            <a:r>
              <a:rPr lang="en-US" baseline="0" dirty="0" smtClean="0"/>
              <a:t>Adobe Insight: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3A9D-DC6D-4096-BD1D-0245833EBD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3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don’t have to explain the virtues of interactivity to a CHI audience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3A9D-DC6D-4096-BD1D-0245833EBD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Progressive / Incremental / Online Analysis</a:t>
            </a:r>
          </a:p>
          <a:p>
            <a:r>
              <a:rPr lang="en-US" dirty="0" smtClean="0"/>
              <a:t>An open problem in the database world</a:t>
            </a:r>
          </a:p>
          <a:p>
            <a:pPr lvl="1"/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Hadoop</a:t>
            </a:r>
            <a:r>
              <a:rPr lang="en-US" dirty="0" smtClean="0"/>
              <a:t> Online] =&gt; [</a:t>
            </a:r>
            <a:r>
              <a:rPr lang="en-US" dirty="0" err="1" smtClean="0"/>
              <a:t>HStreams</a:t>
            </a:r>
            <a:r>
              <a:rPr lang="en-US" dirty="0" smtClean="0"/>
              <a:t>]</a:t>
            </a:r>
          </a:p>
          <a:p>
            <a:r>
              <a:rPr lang="en-US" dirty="0" smtClean="0"/>
              <a:t>It’s not actually easy – but it does seem to be doable, at least for lots of interesting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3A9D-DC6D-4096-BD1D-0245833EBD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Chicken and egg issue here.</a:t>
            </a:r>
          </a:p>
          <a:p>
            <a:r>
              <a:rPr lang="en-US" dirty="0" smtClean="0"/>
              <a:t>Database people don’t’ really see the user-side demand</a:t>
            </a:r>
          </a:p>
          <a:p>
            <a:r>
              <a:rPr lang="en-US" dirty="0" smtClean="0"/>
              <a:t>Interface</a:t>
            </a:r>
            <a:r>
              <a:rPr lang="en-US" baseline="0" dirty="0" smtClean="0"/>
              <a:t> people don’t build interfaces for back-ends that don’t exist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3A9D-DC6D-4096-BD1D-0245833EB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Test It!</a:t>
            </a:r>
          </a:p>
          <a:p>
            <a:endParaRPr lang="en-US" dirty="0" smtClean="0"/>
          </a:p>
          <a:p>
            <a:r>
              <a:rPr lang="en-US" dirty="0" smtClean="0"/>
              <a:t>Build a prototype</a:t>
            </a:r>
          </a:p>
          <a:p>
            <a:r>
              <a:rPr lang="en-US" dirty="0" smtClean="0"/>
              <a:t>Put it in front of users</a:t>
            </a:r>
          </a:p>
          <a:p>
            <a:endParaRPr lang="en-US" dirty="0" smtClean="0"/>
          </a:p>
          <a:p>
            <a:r>
              <a:rPr lang="en-US" dirty="0" smtClean="0"/>
              <a:t>But wait! It’s </a:t>
            </a:r>
            <a:r>
              <a:rPr lang="en-US" i="1" dirty="0" smtClean="0"/>
              <a:t>hard</a:t>
            </a:r>
            <a:r>
              <a:rPr lang="en-US" dirty="0" smtClean="0"/>
              <a:t> to build an incremental database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3A9D-DC6D-4096-BD1D-0245833EB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5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approximate ranges can be ORDERS OF MAGNITUDE bigger than others!</a:t>
            </a:r>
            <a:r>
              <a:rPr lang="en-US" baseline="0" dirty="0" smtClean="0"/>
              <a:t> Scaling &amp; visualization are </a:t>
            </a:r>
            <a:r>
              <a:rPr lang="en-US" b="1" baseline="0" dirty="0" smtClean="0"/>
              <a:t>really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3A9D-DC6D-4096-BD1D-0245833EBD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7425"/>
            <a:ext cx="7772400" cy="1470025"/>
          </a:xfrm>
        </p:spPr>
        <p:txBody>
          <a:bodyPr/>
          <a:lstStyle/>
          <a:p>
            <a:r>
              <a:rPr lang="en-US" dirty="0" smtClean="0"/>
              <a:t>Trust Me, I’m Partially Right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en-US" dirty="0" smtClean="0"/>
              <a:t>Incremental Visualization Lets Analysts Explore Large Datasets Faster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123873"/>
            <a:ext cx="4267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Danyel Fisher</a:t>
            </a:r>
            <a:br>
              <a:rPr lang="en-US" dirty="0" smtClean="0"/>
            </a:br>
            <a:r>
              <a:rPr lang="en-US" dirty="0" smtClean="0"/>
              <a:t>Steven Drucker </a:t>
            </a:r>
          </a:p>
          <a:p>
            <a:r>
              <a:rPr lang="en-US" dirty="0" smtClean="0"/>
              <a:t>Microsoft Research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289834" y="5123873"/>
            <a:ext cx="485416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Igor Popov</a:t>
            </a:r>
            <a:br>
              <a:rPr lang="en-US" dirty="0" smtClean="0"/>
            </a:br>
            <a:r>
              <a:rPr lang="en-US" dirty="0" smtClean="0"/>
              <a:t>mc schraefel</a:t>
            </a:r>
          </a:p>
          <a:p>
            <a:r>
              <a:rPr lang="en-US" dirty="0" smtClean="0"/>
              <a:t>University of Southampton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4VoYmv-o0S0/TbMY5HIfBDI/AAAAAAAABHo/0VoEujbnZEs/s1600/Descartes_mind_and_bod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469582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762000"/>
            <a:ext cx="350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Let’s test it.</a:t>
            </a:r>
          </a:p>
          <a:p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Sadly, it’s </a:t>
            </a:r>
            <a:r>
              <a:rPr lang="en-US" sz="4400" i="1" dirty="0" smtClean="0"/>
              <a:t>hard</a:t>
            </a:r>
            <a:r>
              <a:rPr lang="en-US" sz="4400" dirty="0" smtClean="0"/>
              <a:t> to build a scaled-out progressive query system.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594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ethodology </a:t>
            </a:r>
            <a:r>
              <a:rPr lang="en-US" dirty="0"/>
              <a:t>for approximating the front-end </a:t>
            </a:r>
            <a:r>
              <a:rPr lang="en-US" dirty="0" smtClean="0"/>
              <a:t>experience,</a:t>
            </a:r>
          </a:p>
          <a:p>
            <a:r>
              <a:rPr lang="en-US" dirty="0" smtClean="0"/>
              <a:t>Observations </a:t>
            </a:r>
            <a:r>
              <a:rPr lang="en-US" dirty="0"/>
              <a:t>of user behavior and preliminary feedback.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But not …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idea of a bar chart with confidence </a:t>
            </a:r>
            <a:r>
              <a:rPr lang="en-US" dirty="0" smtClean="0"/>
              <a:t>bounds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sampleAction</a:t>
            </a:r>
            <a:endParaRPr lang="en-US" i="1" dirty="0"/>
          </a:p>
        </p:txBody>
      </p:sp>
      <p:pic>
        <p:nvPicPr>
          <p:cNvPr id="6" name="ScreenCapture_5-4-2012 2.52.31 P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96544" cy="6553200"/>
          </a:xfrm>
        </p:spPr>
      </p:pic>
    </p:spTree>
    <p:extLst>
      <p:ext uri="{BB962C8B-B14F-4D97-AF65-F5344CB8AC3E}">
        <p14:creationId xmlns:p14="http://schemas.microsoft.com/office/powerpoint/2010/main" val="15559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7" y="685800"/>
            <a:ext cx="885732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-2570083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Schematic drawing:</a:t>
            </a:r>
          </a:p>
          <a:p>
            <a:endParaRPr lang="en-US" dirty="0"/>
          </a:p>
          <a:p>
            <a:r>
              <a:rPr lang="en-US" dirty="0" smtClean="0"/>
              <a:t>BACK END: </a:t>
            </a:r>
          </a:p>
          <a:p>
            <a:r>
              <a:rPr lang="en-US" dirty="0"/>
              <a:t>	</a:t>
            </a:r>
            <a:r>
              <a:rPr lang="en-US" dirty="0" smtClean="0"/>
              <a:t>Big Dataset</a:t>
            </a:r>
          </a:p>
          <a:p>
            <a:r>
              <a:rPr lang="en-US" dirty="0"/>
              <a:t>	</a:t>
            </a:r>
            <a:r>
              <a:rPr lang="en-US" dirty="0" smtClean="0"/>
              <a:t>Take Samples rapidly</a:t>
            </a:r>
          </a:p>
          <a:p>
            <a:r>
              <a:rPr lang="en-US" dirty="0"/>
              <a:t>	</a:t>
            </a:r>
            <a:r>
              <a:rPr lang="en-US" dirty="0" smtClean="0"/>
              <a:t>Aggregate results</a:t>
            </a:r>
          </a:p>
          <a:p>
            <a:endParaRPr lang="en-US" dirty="0" smtClean="0"/>
          </a:p>
          <a:p>
            <a:r>
              <a:rPr lang="en-US" dirty="0" smtClean="0"/>
              <a:t>FRONT END:</a:t>
            </a:r>
          </a:p>
          <a:p>
            <a:r>
              <a:rPr lang="en-US" dirty="0"/>
              <a:t>	</a:t>
            </a:r>
            <a:r>
              <a:rPr lang="en-US" dirty="0" smtClean="0"/>
              <a:t>Present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-274320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Animate over the top:</a:t>
            </a:r>
          </a:p>
          <a:p>
            <a:endParaRPr lang="en-US" dirty="0"/>
          </a:p>
          <a:p>
            <a:r>
              <a:rPr lang="en-US" dirty="0" smtClean="0"/>
              <a:t>BACK END: </a:t>
            </a:r>
          </a:p>
          <a:p>
            <a:r>
              <a:rPr lang="en-US" dirty="0"/>
              <a:t>	</a:t>
            </a:r>
            <a:r>
              <a:rPr lang="en-US" dirty="0" smtClean="0"/>
              <a:t>Small dataset</a:t>
            </a:r>
          </a:p>
          <a:p>
            <a:r>
              <a:rPr lang="en-US" dirty="0"/>
              <a:t>	</a:t>
            </a:r>
            <a:r>
              <a:rPr lang="en-US" dirty="0" smtClean="0"/>
              <a:t>Take all the data rapidly</a:t>
            </a:r>
          </a:p>
          <a:p>
            <a:r>
              <a:rPr lang="en-US" dirty="0"/>
              <a:t>	</a:t>
            </a:r>
            <a:r>
              <a:rPr lang="en-US" dirty="0" smtClean="0"/>
              <a:t>Aggregate results</a:t>
            </a:r>
          </a:p>
          <a:p>
            <a:endParaRPr lang="en-US" dirty="0" smtClean="0"/>
          </a:p>
          <a:p>
            <a:r>
              <a:rPr lang="en-US" dirty="0" smtClean="0"/>
              <a:t>FRONT END:</a:t>
            </a:r>
          </a:p>
          <a:p>
            <a:r>
              <a:rPr lang="en-US" dirty="0"/>
              <a:t>	</a:t>
            </a:r>
            <a:r>
              <a:rPr lang="en-US" dirty="0" smtClean="0"/>
              <a:t>Present results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091470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738120" y="345440"/>
            <a:ext cx="3688080" cy="2778760"/>
            <a:chOff x="2738120" y="345440"/>
            <a:chExt cx="3688080" cy="2778760"/>
          </a:xfrm>
        </p:grpSpPr>
        <p:sp>
          <p:nvSpPr>
            <p:cNvPr id="6" name="Rounded Rectangle 5"/>
            <p:cNvSpPr/>
            <p:nvPr/>
          </p:nvSpPr>
          <p:spPr>
            <a:xfrm>
              <a:off x="2738120" y="345440"/>
              <a:ext cx="3657600" cy="1143000"/>
            </a:xfrm>
            <a:prstGeom prst="roundRect">
              <a:avLst>
                <a:gd name="adj" fmla="val 5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Small Database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68600" y="1981200"/>
              <a:ext cx="3657600" cy="1143000"/>
            </a:xfrm>
            <a:prstGeom prst="roundRect">
              <a:avLst>
                <a:gd name="adj" fmla="val 5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Take Increasingly-Large Samples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9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Confidence Bounds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/>
                  <a:t>Different methods, one core insight</a:t>
                </a:r>
              </a:p>
              <a:p>
                <a:endParaRPr lang="en-US" sz="4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𝑏𝑜𝑢𝑛𝑑𝑠</m:t>
                      </m:r>
                      <m:r>
                        <a:rPr lang="en-US" sz="4000" b="0" i="1" smtClean="0">
                          <a:latin typeface="Cambria Math"/>
                        </a:rPr>
                        <m:t> ~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𝑣𝑎𝑟𝑖𝑎𝑛𝑐𝑒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𝑠𝑎𝑚𝑝𝑙𝑒𝑠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96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3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Aggregate Queries</a:t>
            </a:r>
          </a:p>
          <a:p>
            <a:r>
              <a:rPr lang="en-US" dirty="0" smtClean="0"/>
              <a:t>Randomized Data</a:t>
            </a:r>
          </a:p>
          <a:p>
            <a:r>
              <a:rPr lang="en-US" dirty="0" smtClean="0"/>
              <a:t>Big single table</a:t>
            </a:r>
          </a:p>
          <a:p>
            <a:r>
              <a:rPr lang="en-US" dirty="0" smtClean="0"/>
              <a:t>Slow datasets </a:t>
            </a:r>
          </a:p>
          <a:p>
            <a:pPr lvl="1"/>
            <a:r>
              <a:rPr lang="en-US" dirty="0" smtClean="0"/>
              <a:t>Far away on a network</a:t>
            </a:r>
          </a:p>
          <a:p>
            <a:pPr lvl="1"/>
            <a:r>
              <a:rPr lang="en-US" dirty="0" smtClean="0"/>
              <a:t>Slow to process an item</a:t>
            </a:r>
          </a:p>
          <a:p>
            <a:pPr lvl="1"/>
            <a:r>
              <a:rPr lang="en-US" dirty="0" smtClean="0"/>
              <a:t>Sparse items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Bad For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Finding Outliers</a:t>
            </a:r>
          </a:p>
          <a:p>
            <a:r>
              <a:rPr lang="en-US" dirty="0" smtClean="0"/>
              <a:t>Ordered Data</a:t>
            </a:r>
          </a:p>
          <a:p>
            <a:r>
              <a:rPr lang="en-US" dirty="0" smtClean="0"/>
              <a:t>Complex joins</a:t>
            </a:r>
          </a:p>
          <a:p>
            <a:r>
              <a:rPr lang="en-US" dirty="0" smtClean="0"/>
              <a:t>Indexed datasets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5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Pre-randomized </a:t>
            </a:r>
            <a:r>
              <a:rPr lang="en-US" dirty="0"/>
              <a:t>data</a:t>
            </a:r>
          </a:p>
          <a:p>
            <a:r>
              <a:rPr lang="en-US" dirty="0"/>
              <a:t>Lots of different algorithms for choosing bounds</a:t>
            </a:r>
          </a:p>
          <a:p>
            <a:r>
              <a:rPr lang="en-US" dirty="0"/>
              <a:t>Sample size gets </a:t>
            </a:r>
            <a:r>
              <a:rPr lang="en-US" i="1" dirty="0"/>
              <a:t>much</a:t>
            </a:r>
            <a:r>
              <a:rPr lang="en-US" dirty="0"/>
              <a:t> smaller as soon as you have a Join</a:t>
            </a:r>
          </a:p>
          <a:p>
            <a:r>
              <a:rPr lang="en-US" dirty="0"/>
              <a:t>Not </a:t>
            </a:r>
            <a:r>
              <a:rPr lang="en-US" i="1" dirty="0"/>
              <a:t>truly </a:t>
            </a:r>
            <a:r>
              <a:rPr lang="en-US" dirty="0"/>
              <a:t>independent </a:t>
            </a:r>
            <a:r>
              <a:rPr lang="en-US" dirty="0" smtClean="0"/>
              <a:t>samples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 smtClean="0"/>
              <a:t>Stories from people with big data at Microsoft</a:t>
            </a:r>
          </a:p>
          <a:p>
            <a:r>
              <a:rPr lang="en-US" dirty="0" smtClean="0"/>
              <a:t>Loaded system with (a sample of) their real data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Recorded interviews with screen capture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ilonet.com/wp-content/uploads/2008/10/xbox-360-new-dash-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7" y="1676400"/>
            <a:ext cx="919810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" y="304165"/>
            <a:ext cx="7772400" cy="1362075"/>
          </a:xfrm>
        </p:spPr>
        <p:txBody>
          <a:bodyPr/>
          <a:lstStyle/>
          <a:p>
            <a:r>
              <a:rPr lang="en-US" dirty="0" smtClean="0"/>
              <a:t>Alan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41QMTYHJ4QL._SS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61111"/>
            <a:ext cx="6919111" cy="69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berdeeninc.com/images/image-specs-petarac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000" l="797" r="99203">
                        <a14:foregroundMark x1="90040" y1="47000" x2="90040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0384"/>
            <a:ext cx="7501848" cy="44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81274"/>
              </p:ext>
            </p:extLst>
          </p:nvPr>
        </p:nvGraphicFramePr>
        <p:xfrm>
          <a:off x="-24882" y="1"/>
          <a:ext cx="2057400" cy="687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6046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Games</a:t>
                      </a:r>
                      <a:endParaRPr lang="en-US" sz="2400" dirty="0"/>
                    </a:p>
                  </a:txBody>
                  <a:tcPr/>
                </a:tc>
              </a:tr>
              <a:tr h="20559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Per-player gamer behavior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on Xbox live</a:t>
                      </a:r>
                      <a:endParaRPr lang="en-US" sz="2400" dirty="0"/>
                    </a:p>
                  </a:txBody>
                  <a:tcPr/>
                </a:tc>
              </a:tr>
              <a:tr h="30234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Game (title, developer)</a:t>
                      </a:r>
                    </a:p>
                    <a:p>
                      <a:r>
                        <a:rPr lang="en-US" sz="2400" dirty="0" smtClean="0"/>
                        <a:t>Nationality (region, country)</a:t>
                      </a:r>
                    </a:p>
                    <a:p>
                      <a:r>
                        <a:rPr lang="en-US" sz="2400" dirty="0" smtClean="0"/>
                        <a:t>Age</a:t>
                      </a:r>
                      <a:endParaRPr lang="en-US" sz="2400" dirty="0"/>
                    </a:p>
                  </a:txBody>
                  <a:tcPr/>
                </a:tc>
              </a:tr>
              <a:tr h="11739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Duration of play</a:t>
                      </a:r>
                    </a:p>
                    <a:p>
                      <a:r>
                        <a:rPr lang="en-US" sz="2400" dirty="0" smtClean="0"/>
                        <a:t>Frequency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2514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“I know FIFA Soccer is more popular in Brazil than South Africa. But are the players older?”</a:t>
            </a:r>
            <a:endParaRPr lang="en-US" sz="2800" dirty="0"/>
          </a:p>
        </p:txBody>
      </p:sp>
      <p:pic>
        <p:nvPicPr>
          <p:cNvPr id="1026" name="Picture 2" descr="Boxshot: FIFA Soccer 2011 by Electronic 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461066"/>
            <a:ext cx="2290762" cy="313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4898" y="381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“I ran this query yesterday. Does your system show the same thing?”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1295400"/>
            <a:ext cx="5486400" cy="38779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57200" tIns="457200" rIns="457200" bIns="457200" rtlCol="0">
            <a:spAutoFit/>
          </a:bodyPr>
          <a:lstStyle/>
          <a:p>
            <a:pPr algn="ctr"/>
            <a:r>
              <a:rPr lang="en-US" sz="4800" dirty="0" smtClean="0"/>
              <a:t>Asked new questions that he hadn’t been able to before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785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urphyandcompany.ca/wp-content/uploads/2011/05/Server-fa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97552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0" y="6019800"/>
            <a:ext cx="7772400" cy="1362075"/>
          </a:xfrm>
        </p:spPr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0639"/>
              </p:ext>
            </p:extLst>
          </p:nvPr>
        </p:nvGraphicFramePr>
        <p:xfrm>
          <a:off x="0" y="8204"/>
          <a:ext cx="2057400" cy="6849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10627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Server Farm</a:t>
                      </a:r>
                      <a:endParaRPr lang="en-US" sz="2800" dirty="0"/>
                    </a:p>
                  </a:txBody>
                  <a:tcPr/>
                </a:tc>
              </a:tr>
              <a:tr h="190945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Server faults on back-end</a:t>
                      </a:r>
                      <a:r>
                        <a:rPr lang="en-US" sz="2800" baseline="0" dirty="0" smtClean="0"/>
                        <a:t> servers</a:t>
                      </a:r>
                      <a:endParaRPr lang="en-US" sz="2800" dirty="0"/>
                    </a:p>
                  </a:txBody>
                  <a:tcPr/>
                </a:tc>
              </a:tr>
              <a:tr h="272779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Date</a:t>
                      </a:r>
                    </a:p>
                    <a:p>
                      <a:r>
                        <a:rPr lang="en-US" sz="2800" dirty="0" smtClean="0"/>
                        <a:t>Log entry #</a:t>
                      </a:r>
                    </a:p>
                    <a:p>
                      <a:r>
                        <a:rPr lang="en-US" sz="2800" dirty="0" smtClean="0"/>
                        <a:t>Fault </a:t>
                      </a:r>
                      <a:r>
                        <a:rPr lang="en-US" sz="2800" dirty="0" smtClean="0"/>
                        <a:t>type</a:t>
                      </a:r>
                      <a:endParaRPr lang="en-US" sz="2800" dirty="0"/>
                    </a:p>
                    <a:p>
                      <a:r>
                        <a:rPr lang="en-US" sz="2800" dirty="0" smtClean="0"/>
                        <a:t>Server</a:t>
                      </a:r>
                      <a:r>
                        <a:rPr lang="en-US" sz="2800" baseline="0" dirty="0" smtClean="0"/>
                        <a:t> name</a:t>
                      </a:r>
                      <a:endParaRPr lang="en-US" sz="2800" dirty="0" smtClean="0"/>
                    </a:p>
                  </a:txBody>
                  <a:tcPr/>
                </a:tc>
              </a:tr>
              <a:tr h="110627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Frequency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09800" y="76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“Ok, we’ll stop that, and we’ll change over to the right variable this time.”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76368" y="959498"/>
            <a:ext cx="4739640" cy="38327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3594318"/>
            <a:ext cx="4572000" cy="224676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2800" dirty="0" smtClean="0"/>
              <a:t>“The </a:t>
            </a:r>
            <a:r>
              <a:rPr lang="en-US" sz="2800" dirty="0"/>
              <a:t>errors are high, but </a:t>
            </a:r>
            <a:r>
              <a:rPr lang="en-US" sz="2800" dirty="0" smtClean="0"/>
              <a:t>consistent across machines. </a:t>
            </a:r>
            <a:r>
              <a:rPr lang="en-US" sz="2800" dirty="0"/>
              <a:t>The pile of errors we’re seeing is a site-wide issue, not a machine issue.”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1295400"/>
            <a:ext cx="5486400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57200" tIns="457200" rIns="457200" bIns="457200" rtlCol="0">
            <a:spAutoFit/>
          </a:bodyPr>
          <a:lstStyle/>
          <a:p>
            <a:pPr algn="ctr"/>
            <a:r>
              <a:rPr lang="en-US" sz="4800" dirty="0" smtClean="0"/>
              <a:t>Rejected failed hypotheses rapidly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97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ator.tv/images/attachments/181110221636fireh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5" y="66040"/>
            <a:ext cx="8067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://joseramonbauza.com/files/2011/09/logo-twi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"/>
            <a:ext cx="2565203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526405"/>
            <a:ext cx="7772400" cy="1362075"/>
          </a:xfrm>
        </p:spPr>
        <p:txBody>
          <a:bodyPr/>
          <a:lstStyle/>
          <a:p>
            <a:r>
              <a:rPr lang="en-US" cap="none" dirty="0" smtClean="0">
                <a:ln w="12700">
                  <a:noFill/>
                  <a:prstDash val="solid"/>
                </a:ln>
              </a:rPr>
              <a:t>Sam</a:t>
            </a:r>
            <a:endParaRPr lang="en-US" cap="none" dirty="0">
              <a:ln w="12700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54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79195"/>
              </p:ext>
            </p:extLst>
          </p:nvPr>
        </p:nvGraphicFramePr>
        <p:xfrm>
          <a:off x="0" y="0"/>
          <a:ext cx="2057400" cy="686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81536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Twitter Emotions</a:t>
                      </a:r>
                      <a:endParaRPr lang="en-US" sz="2400" dirty="0"/>
                    </a:p>
                  </a:txBody>
                  <a:tcPr/>
                </a:tc>
              </a:tr>
              <a:tr h="20104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Emotional terms found</a:t>
                      </a:r>
                      <a:r>
                        <a:rPr lang="en-US" sz="2400" baseline="0" dirty="0" smtClean="0"/>
                        <a:t> in a Twitter feed (preprocessed)</a:t>
                      </a:r>
                      <a:endParaRPr lang="en-US" sz="2400" dirty="0"/>
                    </a:p>
                  </a:txBody>
                  <a:tcPr/>
                </a:tc>
              </a:tr>
              <a:tr h="32167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Date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Word </a:t>
                      </a:r>
                      <a:r>
                        <a:rPr lang="en-US" sz="2400" baseline="0" dirty="0" smtClean="0"/>
                        <a:t>appear in “Negative” list?</a:t>
                      </a:r>
                    </a:p>
                    <a:p>
                      <a:r>
                        <a:rPr lang="en-US" sz="2400" baseline="0" dirty="0" smtClean="0"/>
                        <a:t>Word </a:t>
                      </a:r>
                      <a:r>
                        <a:rPr lang="en-US" sz="2400" baseline="0" dirty="0" smtClean="0"/>
                        <a:t>appear  in “Positive” list?</a:t>
                      </a:r>
                    </a:p>
                  </a:txBody>
                  <a:tcPr/>
                </a:tc>
              </a:tr>
              <a:tr h="81536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Frequency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09800" y="838200"/>
            <a:ext cx="655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What keyword filters will have a good distribution of emotions?</a:t>
            </a:r>
          </a:p>
          <a:p>
            <a:endParaRPr lang="en-US" sz="2800" dirty="0"/>
          </a:p>
          <a:p>
            <a:r>
              <a:rPr lang="en-US" sz="2800" dirty="0" smtClean="0"/>
              <a:t>“The </a:t>
            </a:r>
            <a:r>
              <a:rPr lang="en-US" sz="2800" dirty="0"/>
              <a:t>statistician in me is saying, I want to let this run a little longer before I make a total judgment call on these two sets.” </a:t>
            </a:r>
          </a:p>
          <a:p>
            <a:endParaRPr lang="en-US" sz="2800" dirty="0" smtClean="0"/>
          </a:p>
          <a:p>
            <a:r>
              <a:rPr lang="en-US" sz="2800" dirty="0"/>
              <a:t>“I didn’t actually know before that ‘hate’ was so dominant.” 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752600"/>
            <a:ext cx="5486400" cy="24006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57200" tIns="457200" rIns="457200" bIns="457200" rtlCol="0">
            <a:spAutoFit/>
          </a:bodyPr>
          <a:lstStyle/>
          <a:p>
            <a:pPr algn="ctr"/>
            <a:r>
              <a:rPr lang="en-US" sz="4800" dirty="0" smtClean="0"/>
              <a:t>Traded time for accuracy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14900"/>
            <a:ext cx="6858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9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Users made </a:t>
            </a:r>
            <a:r>
              <a:rPr lang="en-US" i="1" dirty="0"/>
              <a:t>lots of mistakes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Users carried out </a:t>
            </a:r>
            <a:r>
              <a:rPr lang="en-US" i="1" dirty="0" smtClean="0"/>
              <a:t>lots of queries </a:t>
            </a:r>
          </a:p>
          <a:p>
            <a:endParaRPr lang="en-US" i="1" dirty="0" smtClean="0"/>
          </a:p>
          <a:p>
            <a:r>
              <a:rPr lang="en-US" i="1" dirty="0" smtClean="0"/>
              <a:t>…</a:t>
            </a:r>
            <a:r>
              <a:rPr lang="en-US" dirty="0" smtClean="0"/>
              <a:t>and </a:t>
            </a:r>
            <a:r>
              <a:rPr lang="en-US" i="1" dirty="0" smtClean="0"/>
              <a:t>cut them off early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Users were </a:t>
            </a:r>
            <a:r>
              <a:rPr lang="en-US" i="1" dirty="0" smtClean="0"/>
              <a:t>fearless</a:t>
            </a:r>
            <a:r>
              <a:rPr lang="en-US" dirty="0" smtClean="0"/>
              <a:t> about </a:t>
            </a:r>
            <a:r>
              <a:rPr lang="en-US" dirty="0" smtClean="0"/>
              <a:t>exploration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Exploration Looks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Queries become low cost</a:t>
            </a:r>
          </a:p>
          <a:p>
            <a:pPr lvl="1"/>
            <a:r>
              <a:rPr lang="en-US" dirty="0" smtClean="0"/>
              <a:t>Do not check</a:t>
            </a:r>
          </a:p>
          <a:p>
            <a:pPr lvl="1"/>
            <a:r>
              <a:rPr lang="en-US" dirty="0" smtClean="0"/>
              <a:t>Try, watch it fail, fix, and try again</a:t>
            </a:r>
          </a:p>
          <a:p>
            <a:r>
              <a:rPr lang="en-US" dirty="0" smtClean="0"/>
              <a:t>Compare multiple queries</a:t>
            </a:r>
          </a:p>
          <a:p>
            <a:r>
              <a:rPr lang="en-US" dirty="0" smtClean="0"/>
              <a:t>Most </a:t>
            </a:r>
            <a:r>
              <a:rPr lang="en-US" dirty="0" smtClean="0"/>
              <a:t>numbers are rough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Were Error Bars a Bad Idea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22437"/>
            <a:ext cx="5181600" cy="4525963"/>
          </a:xfrm>
        </p:spPr>
        <p:txBody>
          <a:bodyPr/>
          <a:lstStyle/>
          <a:p>
            <a:r>
              <a:rPr lang="en-US" dirty="0"/>
              <a:t>Confidence </a:t>
            </a:r>
            <a:r>
              <a:rPr lang="en-US" dirty="0" smtClean="0"/>
              <a:t>intervals narrow with two different things:</a:t>
            </a:r>
          </a:p>
          <a:p>
            <a:pPr lvl="1"/>
            <a:r>
              <a:rPr lang="en-US" b="1" dirty="0" smtClean="0"/>
              <a:t>Variance </a:t>
            </a:r>
            <a:r>
              <a:rPr lang="en-US" dirty="0"/>
              <a:t>of </a:t>
            </a:r>
            <a:r>
              <a:rPr lang="en-US" dirty="0" smtClean="0"/>
              <a:t>samples</a:t>
            </a:r>
          </a:p>
          <a:p>
            <a:pPr lvl="1"/>
            <a:r>
              <a:rPr lang="en-US" b="1" dirty="0" smtClean="0"/>
              <a:t>Frequency </a:t>
            </a:r>
            <a:r>
              <a:rPr lang="en-US" dirty="0" smtClean="0"/>
              <a:t>of samples</a:t>
            </a:r>
            <a:endParaRPr lang="en-US" dirty="0"/>
          </a:p>
          <a:p>
            <a:r>
              <a:rPr lang="en-US" dirty="0"/>
              <a:t>Not obvious to all users at first that it would converge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87579"/>
            <a:ext cx="3129207" cy="23781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harebraindd.homestead.com/cinnabundisappro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98248"/>
            <a:ext cx="1952625" cy="26035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111"/>
          <a:stretch/>
        </p:blipFill>
        <p:spPr bwMode="auto">
          <a:xfrm>
            <a:off x="2819400" y="152400"/>
            <a:ext cx="6186487" cy="4578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"/>
          <a:stretch/>
        </p:blipFill>
        <p:spPr bwMode="auto">
          <a:xfrm>
            <a:off x="228600" y="3276600"/>
            <a:ext cx="12725400" cy="3803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14400" y="3810000"/>
            <a:ext cx="5867400" cy="2971800"/>
            <a:chOff x="457200" y="3810000"/>
            <a:chExt cx="5867400" cy="2971800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" y="4876800"/>
              <a:ext cx="1219200" cy="1048916"/>
              <a:chOff x="457200" y="4876800"/>
              <a:chExt cx="1219200" cy="104891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7200" y="5279382"/>
                <a:ext cx="1219200" cy="64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max-min</a:t>
                </a:r>
                <a:br>
                  <a:rPr lang="en-US" dirty="0" smtClean="0">
                    <a:latin typeface="Consolas" pitchFamily="49" charset="0"/>
                    <a:cs typeface="Consolas" pitchFamily="49" charset="0"/>
                  </a:rPr>
                </a:b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= 50</a:t>
                </a:r>
                <a:endParaRPr lang="en-US" dirty="0">
                  <a:latin typeface="Consolas" pitchFamily="49" charset="0"/>
                  <a:cs typeface="Consolas" pitchFamily="49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76800"/>
                <a:ext cx="990600" cy="402582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117709" y="3810000"/>
              <a:ext cx="1206891" cy="2971800"/>
              <a:chOff x="5117709" y="3810000"/>
              <a:chExt cx="1206891" cy="29718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117709" y="5279382"/>
                <a:ext cx="1206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max-min = 5000</a:t>
                </a:r>
                <a:endParaRPr lang="en-US" dirty="0">
                  <a:latin typeface="Consolas" pitchFamily="49" charset="0"/>
                  <a:cs typeface="Consolas" pitchFamily="49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219309" y="3810000"/>
                <a:ext cx="990600" cy="297180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52400" y="2286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big are confidence intervals?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02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representations of uncertainty could yield </a:t>
            </a:r>
            <a:r>
              <a:rPr lang="en-US" dirty="0" smtClean="0"/>
              <a:t>different behavior</a:t>
            </a:r>
          </a:p>
          <a:p>
            <a:r>
              <a:rPr lang="en-US" dirty="0" smtClean="0"/>
              <a:t>Add comparison</a:t>
            </a:r>
          </a:p>
          <a:p>
            <a:r>
              <a:rPr lang="en-US" dirty="0" smtClean="0"/>
              <a:t>More analytics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83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8194" name="Picture 2" descr="http://images.landofnod.com/is/image/LandOfNod/1205046_OpenAllNightClock?$fp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810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6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we’re wrong?</a:t>
            </a:r>
          </a:p>
          <a:p>
            <a:pPr lvl="1"/>
            <a:r>
              <a:rPr lang="en-US" dirty="0"/>
              <a:t>Uncertainty swamps data</a:t>
            </a:r>
          </a:p>
          <a:p>
            <a:pPr lvl="1"/>
            <a:r>
              <a:rPr lang="en-US" dirty="0"/>
              <a:t>Convergence is incorrect</a:t>
            </a:r>
          </a:p>
          <a:p>
            <a:r>
              <a:rPr lang="en-US" dirty="0"/>
              <a:t>Potential study: Manipulate failures in order to test user behavior </a:t>
            </a:r>
          </a:p>
          <a:p>
            <a:pPr lvl="1"/>
            <a:r>
              <a:rPr lang="en-US" dirty="0"/>
              <a:t>(Thanks, reviewers!)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interactive feedback, users can</a:t>
            </a:r>
          </a:p>
          <a:p>
            <a:pPr lvl="1"/>
            <a:r>
              <a:rPr lang="en-US" dirty="0" smtClean="0"/>
              <a:t>Ask more questions</a:t>
            </a:r>
          </a:p>
          <a:p>
            <a:pPr lvl="1"/>
            <a:r>
              <a:rPr lang="en-US" dirty="0" smtClean="0"/>
              <a:t>Explore more data</a:t>
            </a:r>
          </a:p>
          <a:p>
            <a:pPr lvl="1"/>
            <a:r>
              <a:rPr lang="en-US" dirty="0" smtClean="0"/>
              <a:t>Come to </a:t>
            </a:r>
            <a:r>
              <a:rPr lang="en-US" dirty="0" smtClean="0"/>
              <a:t>novel results</a:t>
            </a:r>
            <a:endParaRPr lang="en-US" dirty="0" smtClean="0"/>
          </a:p>
          <a:p>
            <a:r>
              <a:rPr lang="en-US" dirty="0" smtClean="0"/>
              <a:t>Users </a:t>
            </a:r>
            <a:r>
              <a:rPr lang="en-US" dirty="0"/>
              <a:t>are willing to trade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accuracy </a:t>
            </a:r>
            <a:r>
              <a:rPr lang="en-US" dirty="0"/>
              <a:t>for </a:t>
            </a:r>
            <a:r>
              <a:rPr lang="en-US" dirty="0" smtClean="0"/>
              <a:t>time</a:t>
            </a:r>
          </a:p>
          <a:p>
            <a:r>
              <a:rPr lang="en-US" b="1" dirty="0" smtClean="0"/>
              <a:t>Database people: Build it!</a:t>
            </a:r>
          </a:p>
          <a:p>
            <a:r>
              <a:rPr lang="en-US" b="1" dirty="0" smtClean="0"/>
              <a:t>HCI people: Give it a UX!</a:t>
            </a:r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4098" name="Picture 2" descr="http://www.toprosters.com/wp-content/uploads/2011/04/call_to_arm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59397"/>
            <a:ext cx="3327400" cy="44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</a:t>
            </a:r>
            <a:r>
              <a:rPr lang="en-US" smtClean="0"/>
              <a:t>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SQL Power View team, who posed the question initially</a:t>
            </a:r>
          </a:p>
          <a:p>
            <a:r>
              <a:rPr lang="en-US" dirty="0" smtClean="0"/>
              <a:t>Mary Czerwinski (VIBE)</a:t>
            </a:r>
          </a:p>
          <a:p>
            <a:r>
              <a:rPr lang="en-US" dirty="0" smtClean="0"/>
              <a:t>Christian Konig (</a:t>
            </a:r>
            <a:r>
              <a:rPr lang="en-US" dirty="0" err="1" smtClean="0"/>
              <a:t>eXtreme</a:t>
            </a:r>
            <a:r>
              <a:rPr lang="en-US" dirty="0" smtClean="0"/>
              <a:t> Computing Group)</a:t>
            </a:r>
          </a:p>
          <a:p>
            <a:r>
              <a:rPr lang="en-US" dirty="0" smtClean="0"/>
              <a:t>Anonymous Reviewers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the way: </a:t>
            </a:r>
          </a:p>
          <a:p>
            <a:pPr marL="0" indent="0">
              <a:buNone/>
            </a:pPr>
            <a:r>
              <a:rPr lang="en-US" b="1" dirty="0" smtClean="0"/>
              <a:t>A group at MSR is looking </a:t>
            </a:r>
            <a:r>
              <a:rPr lang="en-US" b="1" dirty="0" smtClean="0"/>
              <a:t>for a specialist in human-interfaces for machine learning.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1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t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6135692" cy="259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orums.pelicanparts.com/uploads7/punchcard114823481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91280"/>
            <a:ext cx="5715000" cy="26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rchive.computerhistory.org/resources/still-image/IBM/IBM_360/ibm_360.2men_at_workstation.102635891.l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0" y="3886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Being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Pre-Arrange the Data, and Be Exact</a:t>
            </a:r>
          </a:p>
          <a:p>
            <a:pPr lvl="1"/>
            <a:r>
              <a:rPr lang="en-US" dirty="0" smtClean="0"/>
              <a:t>OLAP CUBE</a:t>
            </a:r>
          </a:p>
          <a:p>
            <a:pPr lvl="1"/>
            <a:r>
              <a:rPr lang="en-US" dirty="0" err="1" smtClean="0"/>
              <a:t>Dremel</a:t>
            </a:r>
            <a:r>
              <a:rPr lang="en-US" dirty="0" smtClean="0"/>
              <a:t>, </a:t>
            </a:r>
            <a:r>
              <a:rPr lang="en-US" dirty="0" err="1" smtClean="0"/>
              <a:t>Sawzall</a:t>
            </a:r>
            <a:r>
              <a:rPr lang="en-US" dirty="0" smtClean="0"/>
              <a:t>, (Parallel) Column Stores</a:t>
            </a:r>
          </a:p>
          <a:p>
            <a:r>
              <a:rPr lang="en-US" dirty="0" smtClean="0"/>
              <a:t>Get Approximate Answers, and Be Inexact</a:t>
            </a:r>
          </a:p>
          <a:p>
            <a:pPr lvl="1"/>
            <a:r>
              <a:rPr lang="en-US" dirty="0"/>
              <a:t>Adobe </a:t>
            </a:r>
            <a:r>
              <a:rPr lang="en-US" dirty="0" smtClean="0"/>
              <a:t>Insight</a:t>
            </a:r>
            <a:endParaRPr lang="en-US" dirty="0"/>
          </a:p>
          <a:p>
            <a:pPr lvl="1"/>
            <a:r>
              <a:rPr lang="en-US" dirty="0" err="1" smtClean="0"/>
              <a:t>Infobright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accuracy for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571875" y="4572000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>
                <a:latin typeface="Times New Roman" pitchFamily="18" charset="0"/>
              </a:rPr>
              <a:t>Time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52475" y="2819400"/>
            <a:ext cx="612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4000">
                <a:latin typeface="Times New Roman" pitchFamily="18" charset="0"/>
                <a:sym typeface="Wingdings" pitchFamily="2" charset="2"/>
              </a:rPr>
              <a:t>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52475" y="2209800"/>
            <a:ext cx="77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000">
                <a:latin typeface="Times New Roman" pitchFamily="18" charset="0"/>
              </a:rPr>
              <a:t>100%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14475" y="2451100"/>
            <a:ext cx="6727825" cy="2014538"/>
            <a:chOff x="1514475" y="2451100"/>
            <a:chExt cx="6727825" cy="2014538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514475" y="2451100"/>
              <a:ext cx="5638800" cy="2014538"/>
            </a:xfrm>
            <a:custGeom>
              <a:avLst/>
              <a:gdLst>
                <a:gd name="T0" fmla="*/ 0 w 1920"/>
                <a:gd name="T1" fmla="*/ 920 h 920"/>
                <a:gd name="T2" fmla="*/ 48 w 1920"/>
                <a:gd name="T3" fmla="*/ 632 h 920"/>
                <a:gd name="T4" fmla="*/ 144 w 1920"/>
                <a:gd name="T5" fmla="*/ 152 h 920"/>
                <a:gd name="T6" fmla="*/ 336 w 1920"/>
                <a:gd name="T7" fmla="*/ 56 h 920"/>
                <a:gd name="T8" fmla="*/ 432 w 1920"/>
                <a:gd name="T9" fmla="*/ 56 h 920"/>
                <a:gd name="T10" fmla="*/ 1536 w 1920"/>
                <a:gd name="T11" fmla="*/ 8 h 920"/>
                <a:gd name="T12" fmla="*/ 1920 w 1920"/>
                <a:gd name="T13" fmla="*/ 8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0" h="920">
                  <a:moveTo>
                    <a:pt x="0" y="920"/>
                  </a:moveTo>
                  <a:cubicBezTo>
                    <a:pt x="12" y="840"/>
                    <a:pt x="24" y="760"/>
                    <a:pt x="48" y="632"/>
                  </a:cubicBezTo>
                  <a:cubicBezTo>
                    <a:pt x="72" y="504"/>
                    <a:pt x="96" y="248"/>
                    <a:pt x="144" y="152"/>
                  </a:cubicBezTo>
                  <a:cubicBezTo>
                    <a:pt x="192" y="56"/>
                    <a:pt x="288" y="72"/>
                    <a:pt x="336" y="56"/>
                  </a:cubicBezTo>
                  <a:cubicBezTo>
                    <a:pt x="384" y="40"/>
                    <a:pt x="232" y="64"/>
                    <a:pt x="432" y="56"/>
                  </a:cubicBezTo>
                  <a:cubicBezTo>
                    <a:pt x="632" y="48"/>
                    <a:pt x="1288" y="16"/>
                    <a:pt x="1536" y="8"/>
                  </a:cubicBezTo>
                  <a:cubicBezTo>
                    <a:pt x="1784" y="0"/>
                    <a:pt x="1856" y="8"/>
                    <a:pt x="1920" y="8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000875" y="2819400"/>
              <a:ext cx="152400" cy="1524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7229475" y="2667000"/>
              <a:ext cx="1012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dirty="0" smtClean="0">
                  <a:latin typeface="Times New Roman" pitchFamily="18" charset="0"/>
                </a:rPr>
                <a:t>Online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514475" y="2346325"/>
            <a:ext cx="7250113" cy="2149475"/>
            <a:chOff x="768" y="2390"/>
            <a:chExt cx="4567" cy="1354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768" y="2390"/>
              <a:ext cx="3552" cy="1354"/>
              <a:chOff x="768" y="2390"/>
              <a:chExt cx="3552" cy="1354"/>
            </a:xfrm>
          </p:grpSpPr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768" y="3744"/>
                <a:ext cx="305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3824" y="2390"/>
                <a:ext cx="49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3824" y="2390"/>
                <a:ext cx="0" cy="133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224" y="2880"/>
              <a:ext cx="96" cy="9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4368" y="2784"/>
              <a:ext cx="9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dirty="0">
                  <a:latin typeface="Times New Roman" pitchFamily="18" charset="0"/>
                </a:rPr>
                <a:t>Traditional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486400" y="6412468"/>
            <a:ext cx="3617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Image adapted from </a:t>
            </a:r>
            <a:r>
              <a:rPr lang="en-US" dirty="0" err="1" smtClean="0"/>
              <a:t>Hellerstein</a:t>
            </a:r>
            <a:endParaRPr lang="en-US" dirty="0"/>
          </a:p>
        </p:txBody>
      </p:sp>
      <p:pic>
        <p:nvPicPr>
          <p:cNvPr id="10242" name="Picture 2" descr="http://2.bp.blogspot.com/_v1i-HmzrovE/THQY8j25KhI/AAAAAAAAAUQ/DQgVBbyBkM4/s1600/002-instant-gratif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90501"/>
            <a:ext cx="8077200" cy="65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0" y="3505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http://db.cs.berkeley.edu/jmh/img/jmh-c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4" y="1905000"/>
            <a:ext cx="2635060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ods.acm.org/images/jermai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r="14809" b="42014"/>
          <a:stretch/>
        </p:blipFill>
        <p:spPr bwMode="auto">
          <a:xfrm>
            <a:off x="3293151" y="1905000"/>
            <a:ext cx="2386290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folab.stanford.edu/~olston/img/chris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34" y="1905000"/>
            <a:ext cx="2215506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296" y="4532293"/>
            <a:ext cx="24497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Joe </a:t>
            </a:r>
            <a:r>
              <a:rPr lang="en-US" sz="2800" b="1" dirty="0" err="1" smtClean="0"/>
              <a:t>Hellerstein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(Berkeley)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93151" y="4531400"/>
            <a:ext cx="2186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Chris </a:t>
            </a:r>
            <a:r>
              <a:rPr lang="en-US" sz="2800" b="1" dirty="0" err="1" smtClean="0"/>
              <a:t>Jermain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(Rice)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79531" y="4531400"/>
            <a:ext cx="1983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Chris </a:t>
            </a:r>
            <a:r>
              <a:rPr lang="en-US" sz="2800" b="1" dirty="0" err="1" smtClean="0"/>
              <a:t>Olston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(Stanford)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02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This is a bad idea</a:t>
            </a:r>
            <a:endParaRPr lang="en-US" dirty="0"/>
          </a:p>
        </p:txBody>
      </p:sp>
      <p:pic>
        <p:nvPicPr>
          <p:cNvPr id="2050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9150"/>
            <a:ext cx="4762500" cy="3619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arebraindd.homestead.com/cinnabundisappro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160" y="1917700"/>
            <a:ext cx="2971800" cy="39624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057400" y="1524000"/>
            <a:ext cx="4876800" cy="838200"/>
          </a:xfrm>
          <a:prstGeom prst="wedgeRoundRectCallout">
            <a:avLst>
              <a:gd name="adj1" fmla="val 47709"/>
              <a:gd name="adj2" fmla="val 7034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I </a:t>
            </a:r>
            <a:r>
              <a:rPr lang="en-US" sz="2400" dirty="0"/>
              <a:t>want to know the </a:t>
            </a:r>
            <a:r>
              <a:rPr lang="en-US" sz="2400" i="1" dirty="0"/>
              <a:t>right </a:t>
            </a:r>
            <a:r>
              <a:rPr lang="en-US" sz="2400" dirty="0" smtClean="0"/>
              <a:t>answer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057400" y="2971799"/>
            <a:ext cx="4876800" cy="838200"/>
          </a:xfrm>
          <a:prstGeom prst="wedgeRoundRectCallout">
            <a:avLst>
              <a:gd name="adj1" fmla="val -44374"/>
              <a:gd name="adj2" fmla="val 8610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I </a:t>
            </a:r>
            <a:r>
              <a:rPr lang="en-US" sz="2400" dirty="0"/>
              <a:t>don’t understand error </a:t>
            </a:r>
            <a:r>
              <a:rPr lang="en-US" sz="2400" dirty="0" smtClean="0"/>
              <a:t>bars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077720" y="4460239"/>
            <a:ext cx="4876800" cy="838200"/>
          </a:xfrm>
          <a:prstGeom prst="wedgeRoundRectCallout">
            <a:avLst>
              <a:gd name="adj1" fmla="val 47709"/>
              <a:gd name="adj2" fmla="val 7034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Why </a:t>
            </a:r>
            <a:r>
              <a:rPr lang="en-US" sz="2400" dirty="0"/>
              <a:t>show me incomplete data</a:t>
            </a:r>
            <a:r>
              <a:rPr lang="en-US" sz="2400" dirty="0" smtClean="0"/>
              <a:t>?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32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almightydad.com/wp-content/uploads/2010/09/chicken-or-e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724" y="391160"/>
            <a:ext cx="9667164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994</Words>
  <Application>Microsoft Office PowerPoint</Application>
  <PresentationFormat>On-screen Show (4:3)</PresentationFormat>
  <Paragraphs>210</Paragraphs>
  <Slides>32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Trust Me, I’m Partially Right</vt:lpstr>
      <vt:lpstr>PowerPoint Presentation</vt:lpstr>
      <vt:lpstr>The Problem</vt:lpstr>
      <vt:lpstr>PowerPoint Presentation</vt:lpstr>
      <vt:lpstr>On Being Fast</vt:lpstr>
      <vt:lpstr>Trade accuracy for latency</vt:lpstr>
      <vt:lpstr>Progressive Computation</vt:lpstr>
      <vt:lpstr>This is a bad idea</vt:lpstr>
      <vt:lpstr>So why not?</vt:lpstr>
      <vt:lpstr>PowerPoint Presentation</vt:lpstr>
      <vt:lpstr>Contribution</vt:lpstr>
      <vt:lpstr>sampleAction</vt:lpstr>
      <vt:lpstr>PowerPoint Presentation</vt:lpstr>
      <vt:lpstr>PowerPoint Presentation</vt:lpstr>
      <vt:lpstr>Computing Confidence Bounds</vt:lpstr>
      <vt:lpstr>PowerPoint Presentation</vt:lpstr>
      <vt:lpstr>CAVEATS</vt:lpstr>
      <vt:lpstr>User Study</vt:lpstr>
      <vt:lpstr>Alan</vt:lpstr>
      <vt:lpstr>PowerPoint Presentation</vt:lpstr>
      <vt:lpstr>Bob</vt:lpstr>
      <vt:lpstr>PowerPoint Presentation</vt:lpstr>
      <vt:lpstr>Sam</vt:lpstr>
      <vt:lpstr>PowerPoint Presentation</vt:lpstr>
      <vt:lpstr>What We Learned</vt:lpstr>
      <vt:lpstr>What Exploration Looks Like</vt:lpstr>
      <vt:lpstr>Were Error Bars a Bad Idea?</vt:lpstr>
      <vt:lpstr>PowerPoint Presentation</vt:lpstr>
      <vt:lpstr>Next Steps</vt:lpstr>
      <vt:lpstr>PowerPoint Presentation</vt:lpstr>
      <vt:lpstr>Call To Action</vt:lpstr>
      <vt:lpstr>Thanks &amp;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Me, I’m Partially Right</dc:title>
  <dc:creator>Danyel</dc:creator>
  <cp:lastModifiedBy>Danyel Fisher</cp:lastModifiedBy>
  <cp:revision>99</cp:revision>
  <dcterms:created xsi:type="dcterms:W3CDTF">2006-08-16T00:00:00Z</dcterms:created>
  <dcterms:modified xsi:type="dcterms:W3CDTF">2012-05-09T15:34:41Z</dcterms:modified>
</cp:coreProperties>
</file>