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8" r:id="rId3"/>
    <p:sldId id="257" r:id="rId4"/>
    <p:sldId id="283" r:id="rId5"/>
    <p:sldId id="284" r:id="rId6"/>
    <p:sldId id="287" r:id="rId7"/>
    <p:sldId id="285" r:id="rId8"/>
    <p:sldId id="288" r:id="rId9"/>
    <p:sldId id="258" r:id="rId10"/>
    <p:sldId id="290" r:id="rId11"/>
    <p:sldId id="259" r:id="rId12"/>
    <p:sldId id="260" r:id="rId13"/>
    <p:sldId id="277" r:id="rId14"/>
    <p:sldId id="265" r:id="rId15"/>
    <p:sldId id="266" r:id="rId16"/>
    <p:sldId id="280" r:id="rId17"/>
    <p:sldId id="279" r:id="rId18"/>
    <p:sldId id="291" r:id="rId19"/>
    <p:sldId id="292" r:id="rId20"/>
    <p:sldId id="263" r:id="rId21"/>
    <p:sldId id="294" r:id="rId22"/>
    <p:sldId id="264" r:id="rId23"/>
    <p:sldId id="293" r:id="rId24"/>
    <p:sldId id="272" r:id="rId25"/>
    <p:sldId id="281" r:id="rId26"/>
    <p:sldId id="273" r:id="rId27"/>
    <p:sldId id="274" r:id="rId28"/>
    <p:sldId id="295"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1" autoAdjust="0"/>
    <p:restoredTop sz="86447" autoAdjust="0"/>
  </p:normalViewPr>
  <p:slideViewPr>
    <p:cSldViewPr>
      <p:cViewPr varScale="1">
        <p:scale>
          <a:sx n="94" d="100"/>
          <a:sy n="94" d="100"/>
        </p:scale>
        <p:origin x="-65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6A890-DBE3-4C06-BBA7-E9C47552996D}" type="datetimeFigureOut">
              <a:rPr lang="zh-CN" altLang="en-US" smtClean="0"/>
              <a:t>2011/8/20</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0627E-4F05-4038-A204-35F04F2A5FC7}" type="slidenum">
              <a:rPr lang="zh-CN" altLang="en-US" smtClean="0"/>
              <a:t>‹#›</a:t>
            </a:fld>
            <a:endParaRPr lang="zh-CN" altLang="en-US"/>
          </a:p>
        </p:txBody>
      </p:sp>
    </p:spTree>
    <p:extLst>
      <p:ext uri="{BB962C8B-B14F-4D97-AF65-F5344CB8AC3E}">
        <p14:creationId xmlns:p14="http://schemas.microsoft.com/office/powerpoint/2010/main" val="31614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D030627E-4F05-4038-A204-35F04F2A5FC7}" type="slidenum">
              <a:rPr lang="zh-CN" altLang="en-US" smtClean="0"/>
              <a:t>3</a:t>
            </a:fld>
            <a:endParaRPr lang="zh-CN" altLang="en-US"/>
          </a:p>
        </p:txBody>
      </p:sp>
    </p:spTree>
    <p:extLst>
      <p:ext uri="{BB962C8B-B14F-4D97-AF65-F5344CB8AC3E}">
        <p14:creationId xmlns:p14="http://schemas.microsoft.com/office/powerpoint/2010/main" val="415825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8/20/2011 10:49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D030627E-4F05-4038-A204-35F04F2A5FC7}" type="slidenum">
              <a:rPr lang="zh-CN" altLang="en-US" smtClean="0"/>
              <a:t>9</a:t>
            </a:fld>
            <a:endParaRPr lang="zh-CN" altLang="en-US"/>
          </a:p>
        </p:txBody>
      </p:sp>
    </p:spTree>
    <p:extLst>
      <p:ext uri="{BB962C8B-B14F-4D97-AF65-F5344CB8AC3E}">
        <p14:creationId xmlns:p14="http://schemas.microsoft.com/office/powerpoint/2010/main" val="183252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Overview</a:t>
            </a:r>
            <a:r>
              <a:rPr lang="en-US" altLang="zh-CN" baseline="0" dirty="0" smtClean="0"/>
              <a:t> the online inference</a:t>
            </a:r>
          </a:p>
          <a:p>
            <a:r>
              <a:rPr lang="en-US" altLang="zh-CN" baseline="0" dirty="0" smtClean="0"/>
              <a:t>Brief the figure</a:t>
            </a:r>
            <a:endParaRPr lang="en-US" altLang="zh-CN" dirty="0" smtClean="0"/>
          </a:p>
          <a:p>
            <a:r>
              <a:rPr lang="en-US" altLang="zh-CN" dirty="0" smtClean="0"/>
              <a:t>Motivation</a:t>
            </a:r>
            <a:r>
              <a:rPr lang="en-US" altLang="zh-CN" baseline="0" dirty="0" smtClean="0"/>
              <a:t> of using </a:t>
            </a:r>
            <a:r>
              <a:rPr lang="en-US" altLang="zh-CN" baseline="0" dirty="0" err="1" smtClean="0"/>
              <a:t>mth</a:t>
            </a:r>
            <a:r>
              <a:rPr lang="en-US" altLang="zh-CN" baseline="0" dirty="0" smtClean="0"/>
              <a:t>-order Markov Chain.</a:t>
            </a:r>
            <a:endParaRPr lang="zh-CN" altLang="en-US" dirty="0"/>
          </a:p>
        </p:txBody>
      </p:sp>
      <p:sp>
        <p:nvSpPr>
          <p:cNvPr id="4" name="Slide Number Placeholder 3"/>
          <p:cNvSpPr>
            <a:spLocks noGrp="1"/>
          </p:cNvSpPr>
          <p:nvPr>
            <p:ph type="sldNum" sz="quarter" idx="10"/>
          </p:nvPr>
        </p:nvSpPr>
        <p:spPr/>
        <p:txBody>
          <a:bodyPr/>
          <a:lstStyle/>
          <a:p>
            <a:fld id="{D030627E-4F05-4038-A204-35F04F2A5FC7}" type="slidenum">
              <a:rPr lang="zh-CN" altLang="en-US" smtClean="0"/>
              <a:t>14</a:t>
            </a:fld>
            <a:endParaRPr lang="zh-CN" altLang="en-US"/>
          </a:p>
        </p:txBody>
      </p:sp>
    </p:spTree>
    <p:extLst>
      <p:ext uri="{BB962C8B-B14F-4D97-AF65-F5344CB8AC3E}">
        <p14:creationId xmlns:p14="http://schemas.microsoft.com/office/powerpoint/2010/main" val="313195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Time consuming</a:t>
            </a:r>
            <a:endParaRPr lang="zh-CN" altLang="en-US" dirty="0"/>
          </a:p>
        </p:txBody>
      </p:sp>
      <p:sp>
        <p:nvSpPr>
          <p:cNvPr id="4" name="Slide Number Placeholder 3"/>
          <p:cNvSpPr>
            <a:spLocks noGrp="1"/>
          </p:cNvSpPr>
          <p:nvPr>
            <p:ph type="sldNum" sz="quarter" idx="10"/>
          </p:nvPr>
        </p:nvSpPr>
        <p:spPr/>
        <p:txBody>
          <a:bodyPr/>
          <a:lstStyle/>
          <a:p>
            <a:fld id="{D030627E-4F05-4038-A204-35F04F2A5FC7}" type="slidenum">
              <a:rPr lang="zh-CN" altLang="en-US" smtClean="0"/>
              <a:t>15</a:t>
            </a:fld>
            <a:endParaRPr lang="zh-CN" altLang="en-US"/>
          </a:p>
        </p:txBody>
      </p:sp>
    </p:spTree>
    <p:extLst>
      <p:ext uri="{BB962C8B-B14F-4D97-AF65-F5344CB8AC3E}">
        <p14:creationId xmlns:p14="http://schemas.microsoft.com/office/powerpoint/2010/main" val="375720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D030627E-4F05-4038-A204-35F04F2A5FC7}" type="slidenum">
              <a:rPr lang="zh-CN" altLang="en-US" smtClean="0"/>
              <a:t>22</a:t>
            </a:fld>
            <a:endParaRPr lang="zh-CN" altLang="en-US"/>
          </a:p>
        </p:txBody>
      </p:sp>
    </p:spTree>
    <p:extLst>
      <p:ext uri="{BB962C8B-B14F-4D97-AF65-F5344CB8AC3E}">
        <p14:creationId xmlns:p14="http://schemas.microsoft.com/office/powerpoint/2010/main" val="237302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30627E-4F05-4038-A204-35F04F2A5FC7}" type="slidenum">
              <a:rPr lang="zh-CN" altLang="en-US" smtClean="0"/>
              <a:t>27</a:t>
            </a:fld>
            <a:endParaRPr lang="zh-CN" altLang="en-US"/>
          </a:p>
        </p:txBody>
      </p:sp>
    </p:spTree>
    <p:extLst>
      <p:ext uri="{BB962C8B-B14F-4D97-AF65-F5344CB8AC3E}">
        <p14:creationId xmlns:p14="http://schemas.microsoft.com/office/powerpoint/2010/main" val="311386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1595" y="1187659"/>
            <a:ext cx="8380412" cy="553998"/>
          </a:xfrm>
        </p:spPr>
        <p:txBody>
          <a:bodyPr/>
          <a:lstStyle>
            <a:lvl1pPr algn="l" rtl="0" fontAlgn="base">
              <a:lnSpc>
                <a:spcPct val="90000"/>
              </a:lnSpc>
              <a:spcBef>
                <a:spcPct val="0"/>
              </a:spcBef>
              <a:spcAft>
                <a:spcPct val="0"/>
              </a:spcAft>
              <a:defRPr lang="en-US" sz="4000" spc="-30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080056"/>
            <a:ext cx="8380412" cy="4366054"/>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2"/>
          </p:nvPr>
        </p:nvSpPr>
        <p:spPr>
          <a:xfrm>
            <a:off x="7070725" y="6221413"/>
            <a:ext cx="1905000" cy="457200"/>
          </a:xfrm>
          <a:prstGeom prst="rect">
            <a:avLst/>
          </a:prstGeom>
          <a:ln/>
        </p:spPr>
        <p:txBody>
          <a:bodyPr lIns="91425" tIns="45713" rIns="91425" bIns="45713"/>
          <a:lstStyle>
            <a:lvl1pPr algn="r">
              <a:defRPr sz="1700"/>
            </a:lvl1pPr>
          </a:lstStyle>
          <a:p>
            <a:pPr>
              <a:defRPr/>
            </a:pPr>
            <a:fld id="{05F79666-4A2A-48BF-BA9C-3DB79E90F9E5}" type="slidenum">
              <a:rPr lang="zh-CN" altLang="en-US" smtClean="0"/>
              <a:pPr>
                <a:defRPr/>
              </a:pPr>
              <a:t>‹#›</a:t>
            </a:fld>
            <a:endParaRPr lang="en-US" altLang="zh-CN" dirty="0"/>
          </a:p>
        </p:txBody>
      </p:sp>
    </p:spTree>
    <p:extLst>
      <p:ext uri="{BB962C8B-B14F-4D97-AF65-F5344CB8AC3E}">
        <p14:creationId xmlns:p14="http://schemas.microsoft.com/office/powerpoint/2010/main" val="26221749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tm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wmf"/></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7.emf"/><Relationship Id="rId7" Type="http://schemas.openxmlformats.org/officeDocument/2006/relationships/image" Target="../media/image48.png"/><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2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gif"/><Relationship Id="rId9" Type="http://schemas.openxmlformats.org/officeDocument/2006/relationships/image" Target="../media/image2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2175"/>
            <a:ext cx="7772400" cy="1470025"/>
          </a:xfrm>
        </p:spPr>
        <p:txBody>
          <a:bodyPr/>
          <a:lstStyle/>
          <a:p>
            <a:r>
              <a:rPr lang="en-US" altLang="zh-CN" b="1" dirty="0" smtClean="0"/>
              <a:t>Driving with Knowledge from the Physical World</a:t>
            </a:r>
            <a:endParaRPr lang="zh-CN" altLang="en-US" b="1" dirty="0"/>
          </a:p>
        </p:txBody>
      </p:sp>
      <p:sp>
        <p:nvSpPr>
          <p:cNvPr id="3" name="Subtitle 2"/>
          <p:cNvSpPr>
            <a:spLocks noGrp="1"/>
          </p:cNvSpPr>
          <p:nvPr>
            <p:ph type="subTitle" idx="1"/>
          </p:nvPr>
        </p:nvSpPr>
        <p:spPr>
          <a:xfrm>
            <a:off x="812800" y="3048000"/>
            <a:ext cx="7543800" cy="1219200"/>
          </a:xfrm>
        </p:spPr>
        <p:txBody>
          <a:bodyPr>
            <a:normAutofit/>
          </a:bodyPr>
          <a:lstStyle/>
          <a:p>
            <a:r>
              <a:rPr lang="en-US" altLang="zh-CN" sz="2800" dirty="0" smtClean="0"/>
              <a:t>Jing Yuan, </a:t>
            </a:r>
            <a:r>
              <a:rPr lang="en-US" altLang="zh-CN" sz="2800" b="1" dirty="0" smtClean="0">
                <a:solidFill>
                  <a:srgbClr val="0070C0"/>
                </a:solidFill>
              </a:rPr>
              <a:t>Yu Zheng</a:t>
            </a:r>
            <a:endParaRPr lang="en-US" altLang="zh-CN" sz="2800" b="1" dirty="0"/>
          </a:p>
          <a:p>
            <a:r>
              <a:rPr lang="en-US" altLang="zh-CN" sz="2400" dirty="0" smtClean="0"/>
              <a:t>Microsoft Research Asia</a:t>
            </a:r>
          </a:p>
          <a:p>
            <a:endParaRPr lang="en-US" altLang="zh-CN" sz="2000" dirty="0" smtClean="0"/>
          </a:p>
          <a:p>
            <a:endParaRPr lang="zh-CN" altLang="en-US" sz="2400" dirty="0"/>
          </a:p>
        </p:txBody>
      </p:sp>
      <p:pic>
        <p:nvPicPr>
          <p:cNvPr id="4" name="Picture 3" descr="roadnetwork.png"/>
          <p:cNvPicPr>
            <a:picLocks noChangeAspect="1"/>
          </p:cNvPicPr>
          <p:nvPr/>
        </p:nvPicPr>
        <p:blipFill>
          <a:blip r:embed="rId2" cstate="print"/>
          <a:stretch>
            <a:fillRect/>
          </a:stretch>
        </p:blipFill>
        <p:spPr>
          <a:xfrm>
            <a:off x="0" y="4419600"/>
            <a:ext cx="9144000" cy="2438400"/>
          </a:xfrm>
          <a:prstGeom prst="rect">
            <a:avLst/>
          </a:prstGeom>
        </p:spPr>
      </p:pic>
      <p:pic>
        <p:nvPicPr>
          <p:cNvPr id="5" name="Picture 2" descr="C:\Users\yuzheng\AppData\Local\Microsoft\Windows\Temporary Internet Files\Content.IE5\7LOL567D\MCj03118980000[1].wmf"/>
          <p:cNvPicPr>
            <a:picLocks noChangeAspect="1" noChangeArrowheads="1"/>
          </p:cNvPicPr>
          <p:nvPr/>
        </p:nvPicPr>
        <p:blipFill>
          <a:blip r:embed="rId3" cstate="print"/>
          <a:srcRect/>
          <a:stretch>
            <a:fillRect/>
          </a:stretch>
        </p:blipFill>
        <p:spPr bwMode="auto">
          <a:xfrm>
            <a:off x="6937375" y="5848350"/>
            <a:ext cx="1825625" cy="857250"/>
          </a:xfrm>
          <a:prstGeom prst="rect">
            <a:avLst/>
          </a:prstGeom>
          <a:noFill/>
        </p:spPr>
      </p:pic>
      <p:sp>
        <p:nvSpPr>
          <p:cNvPr id="6" name="Freeform 5"/>
          <p:cNvSpPr/>
          <p:nvPr/>
        </p:nvSpPr>
        <p:spPr>
          <a:xfrm>
            <a:off x="1994023" y="4495800"/>
            <a:ext cx="4902077" cy="1889760"/>
          </a:xfrm>
          <a:custGeom>
            <a:avLst/>
            <a:gdLst>
              <a:gd name="connsiteX0" fmla="*/ 311027 w 4902077"/>
              <a:gd name="connsiteY0" fmla="*/ 0 h 2362200"/>
              <a:gd name="connsiteX1" fmla="*/ 225302 w 4902077"/>
              <a:gd name="connsiteY1" fmla="*/ 76200 h 2362200"/>
              <a:gd name="connsiteX2" fmla="*/ 149102 w 4902077"/>
              <a:gd name="connsiteY2" fmla="*/ 152400 h 2362200"/>
              <a:gd name="connsiteX3" fmla="*/ 101477 w 4902077"/>
              <a:gd name="connsiteY3" fmla="*/ 238125 h 2362200"/>
              <a:gd name="connsiteX4" fmla="*/ 177677 w 4902077"/>
              <a:gd name="connsiteY4" fmla="*/ 257175 h 2362200"/>
              <a:gd name="connsiteX5" fmla="*/ 368177 w 4902077"/>
              <a:gd name="connsiteY5" fmla="*/ 238125 h 2362200"/>
              <a:gd name="connsiteX6" fmla="*/ 625352 w 4902077"/>
              <a:gd name="connsiteY6" fmla="*/ 219075 h 2362200"/>
              <a:gd name="connsiteX7" fmla="*/ 873002 w 4902077"/>
              <a:gd name="connsiteY7" fmla="*/ 228600 h 2362200"/>
              <a:gd name="connsiteX8" fmla="*/ 892052 w 4902077"/>
              <a:gd name="connsiteY8" fmla="*/ 285750 h 2362200"/>
              <a:gd name="connsiteX9" fmla="*/ 863477 w 4902077"/>
              <a:gd name="connsiteY9" fmla="*/ 476250 h 2362200"/>
              <a:gd name="connsiteX10" fmla="*/ 844427 w 4902077"/>
              <a:gd name="connsiteY10" fmla="*/ 504825 h 2362200"/>
              <a:gd name="connsiteX11" fmla="*/ 825377 w 4902077"/>
              <a:gd name="connsiteY11" fmla="*/ 590550 h 2362200"/>
              <a:gd name="connsiteX12" fmla="*/ 806327 w 4902077"/>
              <a:gd name="connsiteY12" fmla="*/ 714375 h 2362200"/>
              <a:gd name="connsiteX13" fmla="*/ 739652 w 4902077"/>
              <a:gd name="connsiteY13" fmla="*/ 771525 h 2362200"/>
              <a:gd name="connsiteX14" fmla="*/ 701552 w 4902077"/>
              <a:gd name="connsiteY14" fmla="*/ 790575 h 2362200"/>
              <a:gd name="connsiteX15" fmla="*/ 606302 w 4902077"/>
              <a:gd name="connsiteY15" fmla="*/ 819150 h 2362200"/>
              <a:gd name="connsiteX16" fmla="*/ 568202 w 4902077"/>
              <a:gd name="connsiteY16" fmla="*/ 847725 h 2362200"/>
              <a:gd name="connsiteX17" fmla="*/ 539627 w 4902077"/>
              <a:gd name="connsiteY17" fmla="*/ 857250 h 2362200"/>
              <a:gd name="connsiteX18" fmla="*/ 501527 w 4902077"/>
              <a:gd name="connsiteY18" fmla="*/ 885825 h 2362200"/>
              <a:gd name="connsiteX19" fmla="*/ 472952 w 4902077"/>
              <a:gd name="connsiteY19" fmla="*/ 895350 h 2362200"/>
              <a:gd name="connsiteX20" fmla="*/ 377702 w 4902077"/>
              <a:gd name="connsiteY20" fmla="*/ 942975 h 2362200"/>
              <a:gd name="connsiteX21" fmla="*/ 320552 w 4902077"/>
              <a:gd name="connsiteY21" fmla="*/ 981075 h 2362200"/>
              <a:gd name="connsiteX22" fmla="*/ 291977 w 4902077"/>
              <a:gd name="connsiteY22" fmla="*/ 1009650 h 2362200"/>
              <a:gd name="connsiteX23" fmla="*/ 206252 w 4902077"/>
              <a:gd name="connsiteY23" fmla="*/ 1076325 h 2362200"/>
              <a:gd name="connsiteX24" fmla="*/ 168152 w 4902077"/>
              <a:gd name="connsiteY24" fmla="*/ 1133475 h 2362200"/>
              <a:gd name="connsiteX25" fmla="*/ 111002 w 4902077"/>
              <a:gd name="connsiteY25" fmla="*/ 1171575 h 2362200"/>
              <a:gd name="connsiteX26" fmla="*/ 91952 w 4902077"/>
              <a:gd name="connsiteY26" fmla="*/ 1200150 h 2362200"/>
              <a:gd name="connsiteX27" fmla="*/ 34802 w 4902077"/>
              <a:gd name="connsiteY27" fmla="*/ 1238250 h 2362200"/>
              <a:gd name="connsiteX28" fmla="*/ 6227 w 4902077"/>
              <a:gd name="connsiteY28" fmla="*/ 1295400 h 2362200"/>
              <a:gd name="connsiteX29" fmla="*/ 72902 w 4902077"/>
              <a:gd name="connsiteY29" fmla="*/ 1323975 h 2362200"/>
              <a:gd name="connsiteX30" fmla="*/ 377702 w 4902077"/>
              <a:gd name="connsiteY30" fmla="*/ 1314450 h 2362200"/>
              <a:gd name="connsiteX31" fmla="*/ 625352 w 4902077"/>
              <a:gd name="connsiteY31" fmla="*/ 1304925 h 2362200"/>
              <a:gd name="connsiteX32" fmla="*/ 882527 w 4902077"/>
              <a:gd name="connsiteY32" fmla="*/ 1323975 h 2362200"/>
              <a:gd name="connsiteX33" fmla="*/ 1044452 w 4902077"/>
              <a:gd name="connsiteY33" fmla="*/ 1343025 h 2362200"/>
              <a:gd name="connsiteX34" fmla="*/ 1330202 w 4902077"/>
              <a:gd name="connsiteY34" fmla="*/ 1362075 h 2362200"/>
              <a:gd name="connsiteX35" fmla="*/ 1530227 w 4902077"/>
              <a:gd name="connsiteY35" fmla="*/ 1381125 h 2362200"/>
              <a:gd name="connsiteX36" fmla="*/ 1901702 w 4902077"/>
              <a:gd name="connsiteY36" fmla="*/ 1362075 h 2362200"/>
              <a:gd name="connsiteX37" fmla="*/ 2044577 w 4902077"/>
              <a:gd name="connsiteY37" fmla="*/ 1343025 h 2362200"/>
              <a:gd name="connsiteX38" fmla="*/ 2311277 w 4902077"/>
              <a:gd name="connsiteY38" fmla="*/ 1323975 h 2362200"/>
              <a:gd name="connsiteX39" fmla="*/ 2397002 w 4902077"/>
              <a:gd name="connsiteY39" fmla="*/ 1314450 h 2362200"/>
              <a:gd name="connsiteX40" fmla="*/ 2530352 w 4902077"/>
              <a:gd name="connsiteY40" fmla="*/ 1323975 h 2362200"/>
              <a:gd name="connsiteX41" fmla="*/ 2625602 w 4902077"/>
              <a:gd name="connsiteY41" fmla="*/ 1333500 h 2362200"/>
              <a:gd name="connsiteX42" fmla="*/ 2720852 w 4902077"/>
              <a:gd name="connsiteY42" fmla="*/ 1323975 h 2362200"/>
              <a:gd name="connsiteX43" fmla="*/ 2873252 w 4902077"/>
              <a:gd name="connsiteY43" fmla="*/ 1314450 h 2362200"/>
              <a:gd name="connsiteX44" fmla="*/ 2987552 w 4902077"/>
              <a:gd name="connsiteY44" fmla="*/ 1295400 h 2362200"/>
              <a:gd name="connsiteX45" fmla="*/ 3035177 w 4902077"/>
              <a:gd name="connsiteY45" fmla="*/ 1285875 h 2362200"/>
              <a:gd name="connsiteX46" fmla="*/ 3063752 w 4902077"/>
              <a:gd name="connsiteY46" fmla="*/ 1295400 h 2362200"/>
              <a:gd name="connsiteX47" fmla="*/ 3073277 w 4902077"/>
              <a:gd name="connsiteY47" fmla="*/ 1323975 h 2362200"/>
              <a:gd name="connsiteX48" fmla="*/ 3082802 w 4902077"/>
              <a:gd name="connsiteY48" fmla="*/ 1371600 h 2362200"/>
              <a:gd name="connsiteX49" fmla="*/ 3054227 w 4902077"/>
              <a:gd name="connsiteY49" fmla="*/ 1485900 h 2362200"/>
              <a:gd name="connsiteX50" fmla="*/ 3035177 w 4902077"/>
              <a:gd name="connsiteY50" fmla="*/ 1552575 h 2362200"/>
              <a:gd name="connsiteX51" fmla="*/ 3016127 w 4902077"/>
              <a:gd name="connsiteY51" fmla="*/ 1590675 h 2362200"/>
              <a:gd name="connsiteX52" fmla="*/ 2997077 w 4902077"/>
              <a:gd name="connsiteY52" fmla="*/ 1800225 h 2362200"/>
              <a:gd name="connsiteX53" fmla="*/ 2987552 w 4902077"/>
              <a:gd name="connsiteY53" fmla="*/ 1847850 h 2362200"/>
              <a:gd name="connsiteX54" fmla="*/ 2978027 w 4902077"/>
              <a:gd name="connsiteY54" fmla="*/ 1933575 h 2362200"/>
              <a:gd name="connsiteX55" fmla="*/ 2958977 w 4902077"/>
              <a:gd name="connsiteY55" fmla="*/ 2114550 h 2362200"/>
              <a:gd name="connsiteX56" fmla="*/ 2978027 w 4902077"/>
              <a:gd name="connsiteY56" fmla="*/ 2247900 h 2362200"/>
              <a:gd name="connsiteX57" fmla="*/ 2987552 w 4902077"/>
              <a:gd name="connsiteY57" fmla="*/ 2276475 h 2362200"/>
              <a:gd name="connsiteX58" fmla="*/ 3006602 w 4902077"/>
              <a:gd name="connsiteY58" fmla="*/ 2305050 h 2362200"/>
              <a:gd name="connsiteX59" fmla="*/ 3063752 w 4902077"/>
              <a:gd name="connsiteY59" fmla="*/ 2333625 h 2362200"/>
              <a:gd name="connsiteX60" fmla="*/ 3273302 w 4902077"/>
              <a:gd name="connsiteY60" fmla="*/ 2324100 h 2362200"/>
              <a:gd name="connsiteX61" fmla="*/ 3616202 w 4902077"/>
              <a:gd name="connsiteY61" fmla="*/ 2343150 h 2362200"/>
              <a:gd name="connsiteX62" fmla="*/ 3701927 w 4902077"/>
              <a:gd name="connsiteY62" fmla="*/ 2362200 h 2362200"/>
              <a:gd name="connsiteX63" fmla="*/ 3959102 w 4902077"/>
              <a:gd name="connsiteY63" fmla="*/ 2352675 h 2362200"/>
              <a:gd name="connsiteX64" fmla="*/ 4063877 w 4902077"/>
              <a:gd name="connsiteY64" fmla="*/ 2343150 h 2362200"/>
              <a:gd name="connsiteX65" fmla="*/ 4149602 w 4902077"/>
              <a:gd name="connsiteY65" fmla="*/ 2333625 h 2362200"/>
              <a:gd name="connsiteX66" fmla="*/ 4263902 w 4902077"/>
              <a:gd name="connsiteY66" fmla="*/ 2324100 h 2362200"/>
              <a:gd name="connsiteX67" fmla="*/ 4397252 w 4902077"/>
              <a:gd name="connsiteY67" fmla="*/ 2305050 h 2362200"/>
              <a:gd name="connsiteX68" fmla="*/ 4492502 w 4902077"/>
              <a:gd name="connsiteY68" fmla="*/ 2295525 h 2362200"/>
              <a:gd name="connsiteX69" fmla="*/ 4902077 w 4902077"/>
              <a:gd name="connsiteY69" fmla="*/ 228600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902077" h="2362200">
                <a:moveTo>
                  <a:pt x="311027" y="0"/>
                </a:moveTo>
                <a:cubicBezTo>
                  <a:pt x="297139" y="11573"/>
                  <a:pt x="242290" y="54359"/>
                  <a:pt x="225302" y="76200"/>
                </a:cubicBezTo>
                <a:cubicBezTo>
                  <a:pt x="166787" y="151434"/>
                  <a:pt x="215456" y="119223"/>
                  <a:pt x="149102" y="152400"/>
                </a:cubicBezTo>
                <a:cubicBezTo>
                  <a:pt x="105433" y="217904"/>
                  <a:pt x="118242" y="187830"/>
                  <a:pt x="101477" y="238125"/>
                </a:cubicBezTo>
                <a:cubicBezTo>
                  <a:pt x="124026" y="245641"/>
                  <a:pt x="154689" y="257175"/>
                  <a:pt x="177677" y="257175"/>
                </a:cubicBezTo>
                <a:cubicBezTo>
                  <a:pt x="224280" y="257175"/>
                  <a:pt x="316445" y="244592"/>
                  <a:pt x="368177" y="238125"/>
                </a:cubicBezTo>
                <a:cubicBezTo>
                  <a:pt x="465177" y="205792"/>
                  <a:pt x="416549" y="219075"/>
                  <a:pt x="625352" y="219075"/>
                </a:cubicBezTo>
                <a:cubicBezTo>
                  <a:pt x="707963" y="219075"/>
                  <a:pt x="790452" y="225425"/>
                  <a:pt x="873002" y="228600"/>
                </a:cubicBezTo>
                <a:cubicBezTo>
                  <a:pt x="879352" y="247650"/>
                  <a:pt x="893483" y="265721"/>
                  <a:pt x="892052" y="285750"/>
                </a:cubicBezTo>
                <a:cubicBezTo>
                  <a:pt x="889922" y="315565"/>
                  <a:pt x="892642" y="432502"/>
                  <a:pt x="863477" y="476250"/>
                </a:cubicBezTo>
                <a:lnTo>
                  <a:pt x="844427" y="504825"/>
                </a:lnTo>
                <a:cubicBezTo>
                  <a:pt x="837494" y="532556"/>
                  <a:pt x="829408" y="562335"/>
                  <a:pt x="825377" y="590550"/>
                </a:cubicBezTo>
                <a:cubicBezTo>
                  <a:pt x="822645" y="609671"/>
                  <a:pt x="819074" y="684633"/>
                  <a:pt x="806327" y="714375"/>
                </a:cubicBezTo>
                <a:cubicBezTo>
                  <a:pt x="791639" y="748647"/>
                  <a:pt x="773431" y="752759"/>
                  <a:pt x="739652" y="771525"/>
                </a:cubicBezTo>
                <a:cubicBezTo>
                  <a:pt x="727240" y="778421"/>
                  <a:pt x="714735" y="785302"/>
                  <a:pt x="701552" y="790575"/>
                </a:cubicBezTo>
                <a:cubicBezTo>
                  <a:pt x="662903" y="806035"/>
                  <a:pt x="643726" y="809794"/>
                  <a:pt x="606302" y="819150"/>
                </a:cubicBezTo>
                <a:cubicBezTo>
                  <a:pt x="593602" y="828675"/>
                  <a:pt x="581985" y="839849"/>
                  <a:pt x="568202" y="847725"/>
                </a:cubicBezTo>
                <a:cubicBezTo>
                  <a:pt x="559485" y="852706"/>
                  <a:pt x="548344" y="852269"/>
                  <a:pt x="539627" y="857250"/>
                </a:cubicBezTo>
                <a:cubicBezTo>
                  <a:pt x="525844" y="865126"/>
                  <a:pt x="515310" y="877949"/>
                  <a:pt x="501527" y="885825"/>
                </a:cubicBezTo>
                <a:cubicBezTo>
                  <a:pt x="492810" y="890806"/>
                  <a:pt x="481729" y="890474"/>
                  <a:pt x="472952" y="895350"/>
                </a:cubicBezTo>
                <a:cubicBezTo>
                  <a:pt x="380167" y="946897"/>
                  <a:pt x="452161" y="924360"/>
                  <a:pt x="377702" y="942975"/>
                </a:cubicBezTo>
                <a:cubicBezTo>
                  <a:pt x="336496" y="1004784"/>
                  <a:pt x="386791" y="943224"/>
                  <a:pt x="320552" y="981075"/>
                </a:cubicBezTo>
                <a:cubicBezTo>
                  <a:pt x="308856" y="987758"/>
                  <a:pt x="302610" y="1001380"/>
                  <a:pt x="291977" y="1009650"/>
                </a:cubicBezTo>
                <a:cubicBezTo>
                  <a:pt x="251463" y="1041161"/>
                  <a:pt x="234634" y="1039834"/>
                  <a:pt x="206252" y="1076325"/>
                </a:cubicBezTo>
                <a:cubicBezTo>
                  <a:pt x="192196" y="1094397"/>
                  <a:pt x="187202" y="1120775"/>
                  <a:pt x="168152" y="1133475"/>
                </a:cubicBezTo>
                <a:lnTo>
                  <a:pt x="111002" y="1171575"/>
                </a:lnTo>
                <a:cubicBezTo>
                  <a:pt x="104652" y="1181100"/>
                  <a:pt x="100567" y="1192612"/>
                  <a:pt x="91952" y="1200150"/>
                </a:cubicBezTo>
                <a:cubicBezTo>
                  <a:pt x="74722" y="1215227"/>
                  <a:pt x="34802" y="1238250"/>
                  <a:pt x="34802" y="1238250"/>
                </a:cubicBezTo>
                <a:cubicBezTo>
                  <a:pt x="32270" y="1242048"/>
                  <a:pt x="0" y="1285022"/>
                  <a:pt x="6227" y="1295400"/>
                </a:cubicBezTo>
                <a:cubicBezTo>
                  <a:pt x="12112" y="1305208"/>
                  <a:pt x="59986" y="1319670"/>
                  <a:pt x="72902" y="1323975"/>
                </a:cubicBezTo>
                <a:lnTo>
                  <a:pt x="377702" y="1314450"/>
                </a:lnTo>
                <a:cubicBezTo>
                  <a:pt x="460264" y="1311603"/>
                  <a:pt x="542741" y="1304925"/>
                  <a:pt x="625352" y="1304925"/>
                </a:cubicBezTo>
                <a:cubicBezTo>
                  <a:pt x="684357" y="1304925"/>
                  <a:pt x="813014" y="1315797"/>
                  <a:pt x="882527" y="1323975"/>
                </a:cubicBezTo>
                <a:cubicBezTo>
                  <a:pt x="1026343" y="1340895"/>
                  <a:pt x="862120" y="1327170"/>
                  <a:pt x="1044452" y="1343025"/>
                </a:cubicBezTo>
                <a:cubicBezTo>
                  <a:pt x="1233667" y="1359478"/>
                  <a:pt x="1111956" y="1346486"/>
                  <a:pt x="1330202" y="1362075"/>
                </a:cubicBezTo>
                <a:cubicBezTo>
                  <a:pt x="1373650" y="1365178"/>
                  <a:pt x="1484795" y="1376582"/>
                  <a:pt x="1530227" y="1381125"/>
                </a:cubicBezTo>
                <a:cubicBezTo>
                  <a:pt x="1695436" y="1348083"/>
                  <a:pt x="1483721" y="1387666"/>
                  <a:pt x="1901702" y="1362075"/>
                </a:cubicBezTo>
                <a:cubicBezTo>
                  <a:pt x="1949659" y="1359139"/>
                  <a:pt x="1996847" y="1348532"/>
                  <a:pt x="2044577" y="1343025"/>
                </a:cubicBezTo>
                <a:cubicBezTo>
                  <a:pt x="2162367" y="1329434"/>
                  <a:pt x="2177296" y="1334281"/>
                  <a:pt x="2311277" y="1323975"/>
                </a:cubicBezTo>
                <a:cubicBezTo>
                  <a:pt x="2339943" y="1321770"/>
                  <a:pt x="2368427" y="1317625"/>
                  <a:pt x="2397002" y="1314450"/>
                </a:cubicBezTo>
                <a:lnTo>
                  <a:pt x="2530352" y="1323975"/>
                </a:lnTo>
                <a:cubicBezTo>
                  <a:pt x="2562150" y="1326625"/>
                  <a:pt x="2593694" y="1333500"/>
                  <a:pt x="2625602" y="1333500"/>
                </a:cubicBezTo>
                <a:cubicBezTo>
                  <a:pt x="2657510" y="1333500"/>
                  <a:pt x="2689038" y="1326422"/>
                  <a:pt x="2720852" y="1323975"/>
                </a:cubicBezTo>
                <a:cubicBezTo>
                  <a:pt x="2771601" y="1320071"/>
                  <a:pt x="2822452" y="1317625"/>
                  <a:pt x="2873252" y="1314450"/>
                </a:cubicBezTo>
                <a:cubicBezTo>
                  <a:pt x="2985490" y="1292002"/>
                  <a:pt x="2845778" y="1319029"/>
                  <a:pt x="2987552" y="1295400"/>
                </a:cubicBezTo>
                <a:cubicBezTo>
                  <a:pt x="3003521" y="1292738"/>
                  <a:pt x="3019302" y="1289050"/>
                  <a:pt x="3035177" y="1285875"/>
                </a:cubicBezTo>
                <a:cubicBezTo>
                  <a:pt x="3044702" y="1289050"/>
                  <a:pt x="3056652" y="1288300"/>
                  <a:pt x="3063752" y="1295400"/>
                </a:cubicBezTo>
                <a:cubicBezTo>
                  <a:pt x="3070852" y="1302500"/>
                  <a:pt x="3070842" y="1314235"/>
                  <a:pt x="3073277" y="1323975"/>
                </a:cubicBezTo>
                <a:cubicBezTo>
                  <a:pt x="3077204" y="1339681"/>
                  <a:pt x="3079627" y="1355725"/>
                  <a:pt x="3082802" y="1371600"/>
                </a:cubicBezTo>
                <a:cubicBezTo>
                  <a:pt x="3057878" y="1521144"/>
                  <a:pt x="3091963" y="1334957"/>
                  <a:pt x="3054227" y="1485900"/>
                </a:cubicBezTo>
                <a:cubicBezTo>
                  <a:pt x="3049394" y="1505234"/>
                  <a:pt x="3043376" y="1533444"/>
                  <a:pt x="3035177" y="1552575"/>
                </a:cubicBezTo>
                <a:cubicBezTo>
                  <a:pt x="3029584" y="1565626"/>
                  <a:pt x="3022477" y="1577975"/>
                  <a:pt x="3016127" y="1590675"/>
                </a:cubicBezTo>
                <a:cubicBezTo>
                  <a:pt x="2991214" y="1765065"/>
                  <a:pt x="3026459" y="1506401"/>
                  <a:pt x="2997077" y="1800225"/>
                </a:cubicBezTo>
                <a:cubicBezTo>
                  <a:pt x="2995466" y="1816334"/>
                  <a:pt x="2989842" y="1831823"/>
                  <a:pt x="2987552" y="1847850"/>
                </a:cubicBezTo>
                <a:cubicBezTo>
                  <a:pt x="2983486" y="1876312"/>
                  <a:pt x="2980518" y="1904932"/>
                  <a:pt x="2978027" y="1933575"/>
                </a:cubicBezTo>
                <a:cubicBezTo>
                  <a:pt x="2963241" y="2103609"/>
                  <a:pt x="2978734" y="2015767"/>
                  <a:pt x="2958977" y="2114550"/>
                </a:cubicBezTo>
                <a:cubicBezTo>
                  <a:pt x="2965327" y="2159000"/>
                  <a:pt x="2963828" y="2205303"/>
                  <a:pt x="2978027" y="2247900"/>
                </a:cubicBezTo>
                <a:cubicBezTo>
                  <a:pt x="2981202" y="2257425"/>
                  <a:pt x="2983062" y="2267495"/>
                  <a:pt x="2987552" y="2276475"/>
                </a:cubicBezTo>
                <a:cubicBezTo>
                  <a:pt x="2992672" y="2286714"/>
                  <a:pt x="2998507" y="2296955"/>
                  <a:pt x="3006602" y="2305050"/>
                </a:cubicBezTo>
                <a:cubicBezTo>
                  <a:pt x="3025066" y="2323514"/>
                  <a:pt x="3040511" y="2325878"/>
                  <a:pt x="3063752" y="2333625"/>
                </a:cubicBezTo>
                <a:cubicBezTo>
                  <a:pt x="3133602" y="2330450"/>
                  <a:pt x="3203380" y="2324100"/>
                  <a:pt x="3273302" y="2324100"/>
                </a:cubicBezTo>
                <a:cubicBezTo>
                  <a:pt x="3365690" y="2324100"/>
                  <a:pt x="3516150" y="2336003"/>
                  <a:pt x="3616202" y="2343150"/>
                </a:cubicBezTo>
                <a:cubicBezTo>
                  <a:pt x="3630896" y="2346824"/>
                  <a:pt x="3689835" y="2362200"/>
                  <a:pt x="3701927" y="2362200"/>
                </a:cubicBezTo>
                <a:cubicBezTo>
                  <a:pt x="3787711" y="2362200"/>
                  <a:pt x="3873377" y="2355850"/>
                  <a:pt x="3959102" y="2352675"/>
                </a:cubicBezTo>
                <a:lnTo>
                  <a:pt x="4063877" y="2343150"/>
                </a:lnTo>
                <a:cubicBezTo>
                  <a:pt x="4092485" y="2340289"/>
                  <a:pt x="4120981" y="2336351"/>
                  <a:pt x="4149602" y="2333625"/>
                </a:cubicBezTo>
                <a:cubicBezTo>
                  <a:pt x="4187662" y="2330000"/>
                  <a:pt x="4225802" y="2327275"/>
                  <a:pt x="4263902" y="2324100"/>
                </a:cubicBezTo>
                <a:cubicBezTo>
                  <a:pt x="4326344" y="2303286"/>
                  <a:pt x="4280391" y="2316180"/>
                  <a:pt x="4397252" y="2305050"/>
                </a:cubicBezTo>
                <a:cubicBezTo>
                  <a:pt x="4429017" y="2302025"/>
                  <a:pt x="4460619" y="2296800"/>
                  <a:pt x="4492502" y="2295525"/>
                </a:cubicBezTo>
                <a:cubicBezTo>
                  <a:pt x="4736578" y="2285762"/>
                  <a:pt x="4757442" y="2286000"/>
                  <a:pt x="4902077" y="2286000"/>
                </a:cubicBezTo>
              </a:path>
            </a:pathLst>
          </a:custGeom>
          <a:ln w="444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886" y="4495800"/>
            <a:ext cx="84296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6015846" y="4455319"/>
            <a:ext cx="1011062" cy="374778"/>
          </a:xfrm>
          <a:custGeom>
            <a:avLst/>
            <a:gdLst>
              <a:gd name="connsiteX0" fmla="*/ 149210 w 1011062"/>
              <a:gd name="connsiteY0" fmla="*/ 0 h 374778"/>
              <a:gd name="connsiteX1" fmla="*/ 189692 w 1011062"/>
              <a:gd name="connsiteY1" fmla="*/ 76200 h 374778"/>
              <a:gd name="connsiteX2" fmla="*/ 313517 w 1011062"/>
              <a:gd name="connsiteY2" fmla="*/ 97631 h 374778"/>
              <a:gd name="connsiteX3" fmla="*/ 637367 w 1011062"/>
              <a:gd name="connsiteY3" fmla="*/ 100012 h 374778"/>
              <a:gd name="connsiteX4" fmla="*/ 975504 w 1011062"/>
              <a:gd name="connsiteY4" fmla="*/ 114300 h 374778"/>
              <a:gd name="connsiteX5" fmla="*/ 982648 w 1011062"/>
              <a:gd name="connsiteY5" fmla="*/ 150019 h 374778"/>
              <a:gd name="connsiteX6" fmla="*/ 813579 w 1011062"/>
              <a:gd name="connsiteY6" fmla="*/ 176212 h 374778"/>
              <a:gd name="connsiteX7" fmla="*/ 451629 w 1011062"/>
              <a:gd name="connsiteY7" fmla="*/ 240506 h 374778"/>
              <a:gd name="connsiteX8" fmla="*/ 146829 w 1011062"/>
              <a:gd name="connsiteY8" fmla="*/ 302419 h 374778"/>
              <a:gd name="connsiteX9" fmla="*/ 3954 w 1011062"/>
              <a:gd name="connsiteY9" fmla="*/ 369094 h 374778"/>
              <a:gd name="connsiteX10" fmla="*/ 53960 w 1011062"/>
              <a:gd name="connsiteY10" fmla="*/ 366712 h 37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062" h="374778">
                <a:moveTo>
                  <a:pt x="149210" y="0"/>
                </a:moveTo>
                <a:cubicBezTo>
                  <a:pt x="155758" y="29964"/>
                  <a:pt x="162307" y="59928"/>
                  <a:pt x="189692" y="76200"/>
                </a:cubicBezTo>
                <a:cubicBezTo>
                  <a:pt x="217077" y="92472"/>
                  <a:pt x="238905" y="93662"/>
                  <a:pt x="313517" y="97631"/>
                </a:cubicBezTo>
                <a:cubicBezTo>
                  <a:pt x="388129" y="101600"/>
                  <a:pt x="527036" y="97234"/>
                  <a:pt x="637367" y="100012"/>
                </a:cubicBezTo>
                <a:cubicBezTo>
                  <a:pt x="747698" y="102790"/>
                  <a:pt x="917957" y="105966"/>
                  <a:pt x="975504" y="114300"/>
                </a:cubicBezTo>
                <a:cubicBezTo>
                  <a:pt x="1033051" y="122634"/>
                  <a:pt x="1009636" y="139700"/>
                  <a:pt x="982648" y="150019"/>
                </a:cubicBezTo>
                <a:cubicBezTo>
                  <a:pt x="955660" y="160338"/>
                  <a:pt x="813579" y="176212"/>
                  <a:pt x="813579" y="176212"/>
                </a:cubicBezTo>
                <a:lnTo>
                  <a:pt x="451629" y="240506"/>
                </a:lnTo>
                <a:cubicBezTo>
                  <a:pt x="340504" y="261541"/>
                  <a:pt x="221442" y="280988"/>
                  <a:pt x="146829" y="302419"/>
                </a:cubicBezTo>
                <a:cubicBezTo>
                  <a:pt x="72216" y="323850"/>
                  <a:pt x="19432" y="358379"/>
                  <a:pt x="3954" y="369094"/>
                </a:cubicBezTo>
                <a:cubicBezTo>
                  <a:pt x="-11524" y="379809"/>
                  <a:pt x="21218" y="373260"/>
                  <a:pt x="53960" y="366712"/>
                </a:cubicBez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2946" y="4700587"/>
            <a:ext cx="685800" cy="50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035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1595" y="512802"/>
            <a:ext cx="8380412" cy="553998"/>
          </a:xfrm>
        </p:spPr>
        <p:txBody>
          <a:bodyPr>
            <a:normAutofit fontScale="90000"/>
          </a:bodyPr>
          <a:lstStyle/>
          <a:p>
            <a:r>
              <a:rPr lang="en-US" altLang="zh-CN" dirty="0" smtClean="0"/>
              <a:t>Offline Mining</a:t>
            </a:r>
            <a:endParaRPr lang="en-US" dirty="0"/>
          </a:p>
        </p:txBody>
      </p:sp>
      <p:sp>
        <p:nvSpPr>
          <p:cNvPr id="3" name="文本占位符 2"/>
          <p:cNvSpPr>
            <a:spLocks noGrp="1"/>
          </p:cNvSpPr>
          <p:nvPr>
            <p:ph type="body" idx="1"/>
          </p:nvPr>
        </p:nvSpPr>
        <p:spPr>
          <a:xfrm>
            <a:off x="152400" y="3200400"/>
            <a:ext cx="2971800" cy="457200"/>
          </a:xfrm>
        </p:spPr>
        <p:txBody>
          <a:bodyPr>
            <a:noAutofit/>
          </a:bodyPr>
          <a:lstStyle/>
          <a:p>
            <a:pPr lvl="1"/>
            <a:r>
              <a:rPr lang="en-US" altLang="zh-CN" sz="1800" dirty="0" smtClean="0"/>
              <a:t>Intelligence modeling</a:t>
            </a:r>
          </a:p>
        </p:txBody>
      </p:sp>
      <p:sp>
        <p:nvSpPr>
          <p:cNvPr id="187" name="文本占位符 2"/>
          <p:cNvSpPr txBox="1">
            <a:spLocks/>
          </p:cNvSpPr>
          <p:nvPr/>
        </p:nvSpPr>
        <p:spPr>
          <a:xfrm>
            <a:off x="3124200" y="3219673"/>
            <a:ext cx="2485799" cy="3617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smtClean="0"/>
              <a:t>Data sparseness</a:t>
            </a:r>
          </a:p>
          <a:p>
            <a:endParaRPr lang="en-US" sz="2400" dirty="0" smtClean="0"/>
          </a:p>
        </p:txBody>
      </p:sp>
      <p:sp>
        <p:nvSpPr>
          <p:cNvPr id="188" name="文本占位符 2"/>
          <p:cNvSpPr txBox="1">
            <a:spLocks/>
          </p:cNvSpPr>
          <p:nvPr/>
        </p:nvSpPr>
        <p:spPr>
          <a:xfrm>
            <a:off x="5791200" y="3232252"/>
            <a:ext cx="2733513" cy="425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smtClean="0"/>
              <a:t>Low-sampling-rate</a:t>
            </a:r>
            <a:endParaRPr lang="en-US" sz="1600" dirty="0"/>
          </a:p>
        </p:txBody>
      </p:sp>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l="8618" t="8227" r="9849" b="9016"/>
          <a:stretch/>
        </p:blipFill>
        <p:spPr>
          <a:xfrm>
            <a:off x="446314" y="3722914"/>
            <a:ext cx="2677886" cy="2449286"/>
          </a:xfrm>
          <a:prstGeom prst="rect">
            <a:avLst/>
          </a:prstGeom>
        </p:spPr>
      </p:pic>
      <p:grpSp>
        <p:nvGrpSpPr>
          <p:cNvPr id="6" name="Group 5"/>
          <p:cNvGrpSpPr/>
          <p:nvPr/>
        </p:nvGrpSpPr>
        <p:grpSpPr>
          <a:xfrm>
            <a:off x="1052505" y="4138206"/>
            <a:ext cx="1600200" cy="981075"/>
            <a:chOff x="5156419" y="1356049"/>
            <a:chExt cx="1600200" cy="981075"/>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5619" y="1965649"/>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6419" y="1356049"/>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2" name="Group 151"/>
          <p:cNvGrpSpPr/>
          <p:nvPr/>
        </p:nvGrpSpPr>
        <p:grpSpPr>
          <a:xfrm>
            <a:off x="1520902" y="4193313"/>
            <a:ext cx="871685" cy="965524"/>
            <a:chOff x="5499695" y="1106357"/>
            <a:chExt cx="871685" cy="965524"/>
          </a:xfrm>
        </p:grpSpPr>
        <p:pic>
          <p:nvPicPr>
            <p:cNvPr id="1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695" y="1700406"/>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0380" y="1106357"/>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6042173" y="3722914"/>
            <a:ext cx="2644627" cy="2369819"/>
            <a:chOff x="6042173" y="2819400"/>
            <a:chExt cx="2644627" cy="2369819"/>
          </a:xfrm>
        </p:grpSpPr>
        <p:pic>
          <p:nvPicPr>
            <p:cNvPr id="156" name="图片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38" t="6498" r="6963" b="3043"/>
            <a:stretch/>
          </p:blipFill>
          <p:spPr bwMode="auto">
            <a:xfrm>
              <a:off x="6042173" y="2819400"/>
              <a:ext cx="2644627" cy="236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7" name="组合 1036"/>
            <p:cNvGrpSpPr/>
            <p:nvPr/>
          </p:nvGrpSpPr>
          <p:grpSpPr>
            <a:xfrm>
              <a:off x="6171002" y="2962250"/>
              <a:ext cx="2500475" cy="2156397"/>
              <a:chOff x="5474208" y="3632160"/>
              <a:chExt cx="2983992" cy="2449068"/>
            </a:xfrm>
          </p:grpSpPr>
          <p:sp>
            <p:nvSpPr>
              <p:cNvPr id="158" name="椭圆​​ 51"/>
              <p:cNvSpPr/>
              <p:nvPr/>
            </p:nvSpPr>
            <p:spPr>
              <a:xfrm>
                <a:off x="8382000" y="6005028"/>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59" name="椭圆​​ 55"/>
              <p:cNvSpPr/>
              <p:nvPr/>
            </p:nvSpPr>
            <p:spPr>
              <a:xfrm>
                <a:off x="7772400" y="53340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60" name="椭圆​​ 62"/>
              <p:cNvSpPr/>
              <p:nvPr/>
            </p:nvSpPr>
            <p:spPr>
              <a:xfrm>
                <a:off x="6096000" y="415032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61" name="椭圆​​ 66"/>
              <p:cNvSpPr/>
              <p:nvPr/>
            </p:nvSpPr>
            <p:spPr>
              <a:xfrm>
                <a:off x="5474208" y="363216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grpSp>
      </p:grpSp>
      <p:grpSp>
        <p:nvGrpSpPr>
          <p:cNvPr id="162" name="组合 43"/>
          <p:cNvGrpSpPr/>
          <p:nvPr/>
        </p:nvGrpSpPr>
        <p:grpSpPr>
          <a:xfrm>
            <a:off x="6161641" y="3874801"/>
            <a:ext cx="2515799" cy="2117483"/>
            <a:chOff x="1295400" y="3657600"/>
            <a:chExt cx="3002280" cy="2404872"/>
          </a:xfrm>
        </p:grpSpPr>
        <p:cxnSp>
          <p:nvCxnSpPr>
            <p:cNvPr id="163" name="直接连接符​​ 44"/>
            <p:cNvCxnSpPr/>
            <p:nvPr/>
          </p:nvCxnSpPr>
          <p:spPr>
            <a:xfrm flipH="1" flipV="1">
              <a:off x="3977640" y="6044184"/>
              <a:ext cx="320040" cy="182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4" name="直接连接符​​ 45"/>
            <p:cNvCxnSpPr/>
            <p:nvPr/>
          </p:nvCxnSpPr>
          <p:spPr>
            <a:xfrm flipH="1" flipV="1">
              <a:off x="3374136" y="4901184"/>
              <a:ext cx="603504" cy="1143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5" name="直接连接符​​ 46"/>
            <p:cNvCxnSpPr/>
            <p:nvPr/>
          </p:nvCxnSpPr>
          <p:spPr>
            <a:xfrm flipH="1">
              <a:off x="2514600" y="4901184"/>
              <a:ext cx="8595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直接连接符​​ 47"/>
            <p:cNvCxnSpPr/>
            <p:nvPr/>
          </p:nvCxnSpPr>
          <p:spPr>
            <a:xfrm flipV="1">
              <a:off x="2514600" y="4191000"/>
              <a:ext cx="0" cy="7101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7" name="直接连接符​​ 48"/>
            <p:cNvCxnSpPr/>
            <p:nvPr/>
          </p:nvCxnSpPr>
          <p:spPr>
            <a:xfrm flipH="1" flipV="1">
              <a:off x="1965960" y="4160520"/>
              <a:ext cx="548640" cy="304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8" name="直接连接符​​ 49"/>
            <p:cNvCxnSpPr/>
            <p:nvPr/>
          </p:nvCxnSpPr>
          <p:spPr>
            <a:xfrm flipV="1">
              <a:off x="1965960" y="3657600"/>
              <a:ext cx="0" cy="5029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9" name="直接连接符​​ 50"/>
            <p:cNvCxnSpPr/>
            <p:nvPr/>
          </p:nvCxnSpPr>
          <p:spPr>
            <a:xfrm flipH="1">
              <a:off x="1295400" y="3657600"/>
              <a:ext cx="67056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234855" y="3865764"/>
            <a:ext cx="2414046" cy="2109431"/>
            <a:chOff x="6225503" y="2992701"/>
            <a:chExt cx="2414046" cy="2109431"/>
          </a:xfrm>
        </p:grpSpPr>
        <p:cxnSp>
          <p:nvCxnSpPr>
            <p:cNvPr id="171" name="直接连接符​​ 69"/>
            <p:cNvCxnSpPr/>
            <p:nvPr/>
          </p:nvCxnSpPr>
          <p:spPr>
            <a:xfrm flipH="1">
              <a:off x="8096800" y="5089125"/>
              <a:ext cx="542749" cy="1300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直接连接符​​ 72"/>
            <p:cNvCxnSpPr>
              <a:endCxn id="159" idx="2"/>
            </p:cNvCxnSpPr>
            <p:nvPr/>
          </p:nvCxnSpPr>
          <p:spPr>
            <a:xfrm flipV="1">
              <a:off x="8096800" y="4494262"/>
              <a:ext cx="0" cy="5998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225503" y="2992701"/>
              <a:ext cx="1871298" cy="1535108"/>
              <a:chOff x="6225503" y="2992701"/>
              <a:chExt cx="1871298" cy="1535108"/>
            </a:xfrm>
          </p:grpSpPr>
          <p:cxnSp>
            <p:nvCxnSpPr>
              <p:cNvPr id="173" name="直接连接符​​ 74"/>
              <p:cNvCxnSpPr/>
              <p:nvPr/>
            </p:nvCxnSpPr>
            <p:spPr>
              <a:xfrm flipH="1">
                <a:off x="7552775" y="4494262"/>
                <a:ext cx="54402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直接连接符​​ 76"/>
              <p:cNvCxnSpPr/>
              <p:nvPr/>
            </p:nvCxnSpPr>
            <p:spPr>
              <a:xfrm rot="10800000" flipV="1">
                <a:off x="6947451" y="4494262"/>
                <a:ext cx="605324" cy="335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直接连接符​​ 78"/>
              <p:cNvCxnSpPr/>
              <p:nvPr/>
            </p:nvCxnSpPr>
            <p:spPr>
              <a:xfrm rot="5400000" flipH="1" flipV="1">
                <a:off x="6731020" y="4296053"/>
                <a:ext cx="448187" cy="1532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6" name="任意多边形​​ 81"/>
              <p:cNvSpPr/>
              <p:nvPr/>
            </p:nvSpPr>
            <p:spPr>
              <a:xfrm>
                <a:off x="6705367" y="3475777"/>
                <a:ext cx="265070" cy="603845"/>
              </a:xfrm>
              <a:custGeom>
                <a:avLst/>
                <a:gdLst>
                  <a:gd name="connsiteX0" fmla="*/ 316327 w 316327"/>
                  <a:gd name="connsiteY0" fmla="*/ 685800 h 685800"/>
                  <a:gd name="connsiteX1" fmla="*/ 87727 w 316327"/>
                  <a:gd name="connsiteY1" fmla="*/ 621792 h 685800"/>
                  <a:gd name="connsiteX2" fmla="*/ 5431 w 316327"/>
                  <a:gd name="connsiteY2" fmla="*/ 329184 h 685800"/>
                  <a:gd name="connsiteX3" fmla="*/ 14575 w 316327"/>
                  <a:gd name="connsiteY3" fmla="*/ 0 h 685800"/>
                </a:gdLst>
                <a:ahLst/>
                <a:cxnLst>
                  <a:cxn ang="0">
                    <a:pos x="connsiteX0" y="connsiteY0"/>
                  </a:cxn>
                  <a:cxn ang="0">
                    <a:pos x="connsiteX1" y="connsiteY1"/>
                  </a:cxn>
                  <a:cxn ang="0">
                    <a:pos x="connsiteX2" y="connsiteY2"/>
                  </a:cxn>
                  <a:cxn ang="0">
                    <a:pos x="connsiteX3" y="connsiteY3"/>
                  </a:cxn>
                </a:cxnLst>
                <a:rect l="l" t="t" r="r" b="b"/>
                <a:pathLst>
                  <a:path w="316327" h="685800">
                    <a:moveTo>
                      <a:pt x="316327" y="685800"/>
                    </a:moveTo>
                    <a:cubicBezTo>
                      <a:pt x="227935" y="683514"/>
                      <a:pt x="139543" y="681228"/>
                      <a:pt x="87727" y="621792"/>
                    </a:cubicBezTo>
                    <a:cubicBezTo>
                      <a:pt x="35911" y="562356"/>
                      <a:pt x="17623" y="432816"/>
                      <a:pt x="5431" y="329184"/>
                    </a:cubicBezTo>
                    <a:cubicBezTo>
                      <a:pt x="-6761" y="225552"/>
                      <a:pt x="3907" y="112776"/>
                      <a:pt x="14575" y="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7" name="直接连接符​​ 85"/>
              <p:cNvCxnSpPr>
                <a:stCxn id="176" idx="3"/>
              </p:cNvCxnSpPr>
              <p:nvPr/>
            </p:nvCxnSpPr>
            <p:spPr>
              <a:xfrm flipH="1" flipV="1">
                <a:off x="6705367" y="2992701"/>
                <a:ext cx="12213" cy="4830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直接连接符​​ 87"/>
              <p:cNvCxnSpPr>
                <a:stCxn id="161" idx="5"/>
              </p:cNvCxnSpPr>
              <p:nvPr/>
            </p:nvCxnSpPr>
            <p:spPr>
              <a:xfrm flipV="1">
                <a:off x="6225503" y="2995797"/>
                <a:ext cx="485971" cy="2372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179" name="组合 1035"/>
          <p:cNvGrpSpPr/>
          <p:nvPr/>
        </p:nvGrpSpPr>
        <p:grpSpPr>
          <a:xfrm>
            <a:off x="6184900" y="3930497"/>
            <a:ext cx="2436622" cy="2089303"/>
            <a:chOff x="5512308" y="3708360"/>
            <a:chExt cx="2907792" cy="2372868"/>
          </a:xfrm>
        </p:grpSpPr>
        <p:cxnSp>
          <p:nvCxnSpPr>
            <p:cNvPr id="180" name="直接连接符​​ 92"/>
            <p:cNvCxnSpPr>
              <a:stCxn id="158" idx="4"/>
            </p:cNvCxnSpPr>
            <p:nvPr/>
          </p:nvCxnSpPr>
          <p:spPr>
            <a:xfrm flipH="1" flipV="1">
              <a:off x="7772400" y="6043128"/>
              <a:ext cx="647700" cy="381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1" name="直接连接符​​ 94"/>
            <p:cNvCxnSpPr/>
            <p:nvPr/>
          </p:nvCxnSpPr>
          <p:spPr>
            <a:xfrm flipV="1">
              <a:off x="7772400" y="4901184"/>
              <a:ext cx="38100" cy="11384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2" name="直接连接符​​ 1024"/>
            <p:cNvCxnSpPr/>
            <p:nvPr/>
          </p:nvCxnSpPr>
          <p:spPr>
            <a:xfrm flipH="1" flipV="1">
              <a:off x="7315200" y="4872228"/>
              <a:ext cx="495300" cy="289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3" name="直接连接符​​ 1027"/>
            <p:cNvCxnSpPr/>
            <p:nvPr/>
          </p:nvCxnSpPr>
          <p:spPr>
            <a:xfrm flipV="1">
              <a:off x="7315200" y="4419600"/>
              <a:ext cx="0" cy="44348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4" name="直接连接符​​ 1029"/>
            <p:cNvCxnSpPr/>
            <p:nvPr/>
          </p:nvCxnSpPr>
          <p:spPr>
            <a:xfrm flipH="1" flipV="1">
              <a:off x="7239000" y="4215384"/>
              <a:ext cx="76200" cy="20421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5" name="直接连接符​​ 1032"/>
            <p:cNvCxnSpPr/>
            <p:nvPr/>
          </p:nvCxnSpPr>
          <p:spPr>
            <a:xfrm flipH="1">
              <a:off x="5512308" y="4200144"/>
              <a:ext cx="1726692" cy="351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6" name="直接连接符​​ 1034"/>
            <p:cNvCxnSpPr>
              <a:endCxn id="161" idx="4"/>
            </p:cNvCxnSpPr>
            <p:nvPr/>
          </p:nvCxnSpPr>
          <p:spPr>
            <a:xfrm flipV="1">
              <a:off x="5512308" y="3708360"/>
              <a:ext cx="0" cy="4953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276600" y="3745511"/>
            <a:ext cx="2581981" cy="2426689"/>
            <a:chOff x="3276600" y="2841997"/>
            <a:chExt cx="2581981" cy="2426689"/>
          </a:xfrm>
        </p:grpSpPr>
        <p:pic>
          <p:nvPicPr>
            <p:cNvPr id="190" name="图片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8290" b="19790"/>
            <a:stretch/>
          </p:blipFill>
          <p:spPr bwMode="auto">
            <a:xfrm>
              <a:off x="3276600" y="2841997"/>
              <a:ext cx="2581981" cy="242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椭圆​​ 62"/>
            <p:cNvSpPr/>
            <p:nvPr/>
          </p:nvSpPr>
          <p:spPr>
            <a:xfrm>
              <a:off x="4191000" y="49530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95" name="椭圆​​ 66"/>
            <p:cNvSpPr/>
            <p:nvPr/>
          </p:nvSpPr>
          <p:spPr>
            <a:xfrm>
              <a:off x="3810000" y="37338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210" name="椭圆​​ 66"/>
            <p:cNvSpPr/>
            <p:nvPr/>
          </p:nvSpPr>
          <p:spPr>
            <a:xfrm>
              <a:off x="5181600" y="44196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211" name="椭圆​​ 66"/>
            <p:cNvSpPr/>
            <p:nvPr/>
          </p:nvSpPr>
          <p:spPr>
            <a:xfrm>
              <a:off x="4495800" y="32004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grpSp>
      <p:grpSp>
        <p:nvGrpSpPr>
          <p:cNvPr id="212" name="Group 211"/>
          <p:cNvGrpSpPr/>
          <p:nvPr/>
        </p:nvGrpSpPr>
        <p:grpSpPr>
          <a:xfrm>
            <a:off x="1681090" y="4136264"/>
            <a:ext cx="673397" cy="1208310"/>
            <a:chOff x="5507483" y="896908"/>
            <a:chExt cx="673397" cy="1208310"/>
          </a:xfrm>
        </p:grpSpPr>
        <p:pic>
          <p:nvPicPr>
            <p:cNvPr id="2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7483" y="896908"/>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9880" y="1733743"/>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6" name="Text Placeholder 2"/>
          <p:cNvSpPr txBox="1">
            <a:spLocks/>
          </p:cNvSpPr>
          <p:nvPr/>
        </p:nvSpPr>
        <p:spPr>
          <a:xfrm>
            <a:off x="368940" y="1447800"/>
            <a:ext cx="8380412" cy="1447800"/>
          </a:xfrm>
          <a:prstGeom prst="rect">
            <a:avLst/>
          </a:prstGeom>
        </p:spPr>
        <p:txBody>
          <a:bodyPr vert="horz" lIns="91440" tIns="45720" rIns="91440" bIns="45720" rtlCol="0">
            <a:normAutofit/>
          </a:bodyPr>
          <a:lstStyle>
            <a:lvl1pPr marL="342900" indent="-342900">
              <a:spcBef>
                <a:spcPct val="20000"/>
              </a:spcBef>
              <a:buFontTx/>
              <a:buBlip>
                <a:blip r:embed="rId2"/>
              </a:buBlip>
              <a:defRPr sz="2800"/>
            </a:lvl1pPr>
            <a:lvl2pPr marL="742950" lvl="1" indent="-285750">
              <a:spcBef>
                <a:spcPct val="20000"/>
              </a:spcBef>
              <a:buFontTx/>
              <a:buBlip>
                <a:blip r:embed="rId3"/>
              </a:buBlip>
              <a:defRPr sz="2400"/>
            </a:lvl2pPr>
            <a:lvl3pPr marL="1143000" indent="-228600">
              <a:spcBef>
                <a:spcPct val="20000"/>
              </a:spcBef>
              <a:buFontTx/>
              <a:buBlip>
                <a:blip r:embed="rId3"/>
              </a:buBlip>
              <a:defRPr sz="2400"/>
            </a:lvl3pPr>
            <a:lvl4pPr marL="1600200" indent="-228600">
              <a:spcBef>
                <a:spcPct val="20000"/>
              </a:spcBef>
              <a:buFontTx/>
              <a:buBlip>
                <a:blip r:embed="rId3"/>
              </a:buBlip>
              <a:defRPr sz="2000"/>
            </a:lvl4pPr>
            <a:lvl5pPr marL="2057400" indent="-228600">
              <a:spcBef>
                <a:spcPct val="20000"/>
              </a:spcBef>
              <a:buFontTx/>
              <a:buBlip>
                <a:blip r:embed="rId3"/>
              </a:buBlip>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zh-CN" sz="2400" dirty="0" smtClean="0"/>
              <a:t>Building landmark graphs</a:t>
            </a:r>
          </a:p>
          <a:p>
            <a:r>
              <a:rPr lang="en-US" altLang="zh-CN" sz="2400" dirty="0" smtClean="0"/>
              <a:t>Mining taxi drivers’ knowledge</a:t>
            </a:r>
          </a:p>
          <a:p>
            <a:r>
              <a:rPr lang="en-US" altLang="zh-CN" sz="2400" dirty="0" smtClean="0"/>
              <a:t>Challenges</a:t>
            </a:r>
            <a:endParaRPr lang="en-US" altLang="zh-CN" sz="2400" dirty="0"/>
          </a:p>
          <a:p>
            <a:endParaRPr lang="en-US" sz="2400" dirty="0"/>
          </a:p>
        </p:txBody>
      </p:sp>
    </p:spTree>
    <p:extLst>
      <p:ext uri="{BB962C8B-B14F-4D97-AF65-F5344CB8AC3E}">
        <p14:creationId xmlns:p14="http://schemas.microsoft.com/office/powerpoint/2010/main" val="152359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800"/>
                                  </p:stCondLst>
                                  <p:childTnLst>
                                    <p:set>
                                      <p:cBhvr>
                                        <p:cTn id="10" dur="1" fill="hold">
                                          <p:stCondLst>
                                            <p:cond delay="0"/>
                                          </p:stCondLst>
                                        </p:cTn>
                                        <p:tgtEl>
                                          <p:spTgt spid="212"/>
                                        </p:tgtEl>
                                        <p:attrNameLst>
                                          <p:attrName>style.visibility</p:attrName>
                                        </p:attrNameLst>
                                      </p:cBhvr>
                                      <p:to>
                                        <p:strVal val="visible"/>
                                      </p:to>
                                    </p:set>
                                    <p:animEffect transition="in" filter="fade">
                                      <p:cBhvr>
                                        <p:cTn id="11" dur="500"/>
                                        <p:tgtEl>
                                          <p:spTgt spid="212"/>
                                        </p:tgtEl>
                                      </p:cBhvr>
                                    </p:animEffect>
                                  </p:childTnLst>
                                </p:cTn>
                              </p:par>
                            </p:childTnLst>
                          </p:cTn>
                        </p:par>
                        <p:par>
                          <p:cTn id="12" fill="hold">
                            <p:stCondLst>
                              <p:cond delay="1800"/>
                            </p:stCondLst>
                            <p:childTnLst>
                              <p:par>
                                <p:cTn id="13" presetID="10" presetClass="exit" presetSubtype="0" fill="hold" nodeType="afterEffect">
                                  <p:stCondLst>
                                    <p:cond delay="500"/>
                                  </p:stCondLst>
                                  <p:childTnLst>
                                    <p:animEffect transition="out" filter="fade">
                                      <p:cBhvr>
                                        <p:cTn id="14" dur="500"/>
                                        <p:tgtEl>
                                          <p:spTgt spid="212"/>
                                        </p:tgtEl>
                                      </p:cBhvr>
                                    </p:animEffect>
                                    <p:set>
                                      <p:cBhvr>
                                        <p:cTn id="15" dur="1" fill="hold">
                                          <p:stCondLst>
                                            <p:cond delay="499"/>
                                          </p:stCondLst>
                                        </p:cTn>
                                        <p:tgtEl>
                                          <p:spTgt spid="212"/>
                                        </p:tgtEl>
                                        <p:attrNameLst>
                                          <p:attrName>style.visibility</p:attrName>
                                        </p:attrNameLst>
                                      </p:cBhvr>
                                      <p:to>
                                        <p:strVal val="hidden"/>
                                      </p:to>
                                    </p:set>
                                  </p:childTnLst>
                                </p:cTn>
                              </p:par>
                            </p:childTnLst>
                          </p:cTn>
                        </p:par>
                        <p:par>
                          <p:cTn id="16" fill="hold">
                            <p:stCondLst>
                              <p:cond delay="2800"/>
                            </p:stCondLst>
                            <p:childTnLst>
                              <p:par>
                                <p:cTn id="17" presetID="10"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800"/>
                            </p:stCondLst>
                            <p:childTnLst>
                              <p:par>
                                <p:cTn id="21" presetID="10" presetClass="exit" presetSubtype="0" fill="hold" nodeType="afterEffect">
                                  <p:stCondLst>
                                    <p:cond delay="50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4800"/>
                            </p:stCondLst>
                            <p:childTnLst>
                              <p:par>
                                <p:cTn id="25" presetID="10" presetClass="entr" presetSubtype="0" fill="hold" nodeType="afterEffect">
                                  <p:stCondLst>
                                    <p:cond delay="500"/>
                                  </p:stCondLst>
                                  <p:childTnLst>
                                    <p:set>
                                      <p:cBhvr>
                                        <p:cTn id="26" dur="1" fill="hold">
                                          <p:stCondLst>
                                            <p:cond delay="0"/>
                                          </p:stCondLst>
                                        </p:cTn>
                                        <p:tgtEl>
                                          <p:spTgt spid="152"/>
                                        </p:tgtEl>
                                        <p:attrNameLst>
                                          <p:attrName>style.visibility</p:attrName>
                                        </p:attrNameLst>
                                      </p:cBhvr>
                                      <p:to>
                                        <p:strVal val="visible"/>
                                      </p:to>
                                    </p:set>
                                    <p:animEffect transition="in" filter="fade">
                                      <p:cBhvr>
                                        <p:cTn id="27" dur="500"/>
                                        <p:tgtEl>
                                          <p:spTgt spid="1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9"/>
                                        </p:tgtEl>
                                        <p:attrNameLst>
                                          <p:attrName>style.visibility</p:attrName>
                                        </p:attrNameLst>
                                      </p:cBhvr>
                                      <p:to>
                                        <p:strVal val="visible"/>
                                      </p:to>
                                    </p:set>
                                    <p:animEffect transition="in" filter="wipe(down)">
                                      <p:cBhvr>
                                        <p:cTn id="42" dur="500"/>
                                        <p:tgtEl>
                                          <p:spTgt spid="17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2"/>
                                        </p:tgtEl>
                                        <p:attrNameLst>
                                          <p:attrName>style.visibility</p:attrName>
                                        </p:attrNameLst>
                                      </p:cBhvr>
                                      <p:to>
                                        <p:strVal val="visible"/>
                                      </p:to>
                                    </p:set>
                                    <p:animEffect transition="in" filter="wipe(down)">
                                      <p:cBhvr>
                                        <p:cTn id="47" dur="500"/>
                                        <p:tgtEl>
                                          <p:spTgt spid="1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vert="horz" lIns="91440" tIns="45720" rIns="91440" bIns="45720" rtlCol="0" anchor="ctr">
            <a:normAutofit/>
          </a:bodyPr>
          <a:lstStyle/>
          <a:p>
            <a:pPr algn="l"/>
            <a:r>
              <a:rPr lang="en-US" altLang="zh-CN" sz="4000" spc="-300" dirty="0">
                <a:ln w="3175">
                  <a:noFill/>
                </a:ln>
                <a:latin typeface="Segoe" pitchFamily="34" charset="0"/>
                <a:ea typeface="+mn-ea"/>
                <a:cs typeface="Arial" charset="0"/>
              </a:rPr>
              <a:t>Offline Mining</a:t>
            </a:r>
            <a:endParaRPr lang="zh-CN" altLang="en-US" sz="4000" spc="-300" dirty="0">
              <a:ln w="3175">
                <a:noFill/>
              </a:ln>
              <a:latin typeface="Segoe" pitchFamily="34" charset="0"/>
              <a:ea typeface="+mn-ea"/>
              <a:cs typeface="Arial" charset="0"/>
            </a:endParaRPr>
          </a:p>
        </p:txBody>
      </p:sp>
      <p:pic>
        <p:nvPicPr>
          <p:cNvPr id="4" name="图片 15"/>
          <p:cNvPicPr/>
          <p:nvPr/>
        </p:nvPicPr>
        <p:blipFill>
          <a:blip r:embed="rId2">
            <a:extLst>
              <a:ext uri="{28A0092B-C50C-407E-A947-70E740481C1C}">
                <a14:useLocalDpi xmlns:a14="http://schemas.microsoft.com/office/drawing/2010/main" val="0"/>
              </a:ext>
            </a:extLst>
          </a:blip>
          <a:srcRect/>
          <a:stretch>
            <a:fillRect/>
          </a:stretch>
        </p:blipFill>
        <p:spPr bwMode="auto">
          <a:xfrm>
            <a:off x="1219201" y="3124200"/>
            <a:ext cx="663170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Placeholder 2"/>
          <p:cNvSpPr txBox="1">
            <a:spLocks/>
          </p:cNvSpPr>
          <p:nvPr/>
        </p:nvSpPr>
        <p:spPr>
          <a:xfrm>
            <a:off x="368940" y="1806146"/>
            <a:ext cx="8380412" cy="860854"/>
          </a:xfrm>
          <a:prstGeom prst="rect">
            <a:avLst/>
          </a:prstGeom>
        </p:spPr>
        <p:txBody>
          <a:bodyPr vert="horz" lIns="91440" tIns="45720" rIns="91440" bIns="45720" rtlCol="0">
            <a:normAutofit/>
          </a:bodyPr>
          <a:lstStyle>
            <a:lvl1pPr marL="342900" indent="-342900">
              <a:spcBef>
                <a:spcPct val="20000"/>
              </a:spcBef>
              <a:buFontTx/>
              <a:buBlip>
                <a:blip r:embed="rId3"/>
              </a:buBlip>
              <a:defRPr sz="2800"/>
            </a:lvl1pPr>
            <a:lvl2pPr marL="742950" lvl="1" indent="-285750">
              <a:spcBef>
                <a:spcPct val="20000"/>
              </a:spcBef>
              <a:buFontTx/>
              <a:buBlip>
                <a:blip r:embed="rId4"/>
              </a:buBlip>
              <a:defRPr sz="2400"/>
            </a:lvl2pPr>
            <a:lvl3pPr marL="1143000" indent="-228600">
              <a:spcBef>
                <a:spcPct val="20000"/>
              </a:spcBef>
              <a:buFontTx/>
              <a:buBlip>
                <a:blip r:embed="rId4"/>
              </a:buBlip>
              <a:defRPr sz="2400"/>
            </a:lvl3pPr>
            <a:lvl4pPr marL="1600200" indent="-228600">
              <a:spcBef>
                <a:spcPct val="20000"/>
              </a:spcBef>
              <a:buFontTx/>
              <a:buBlip>
                <a:blip r:embed="rId4"/>
              </a:buBlip>
              <a:defRPr sz="2000"/>
            </a:lvl4pPr>
            <a:lvl5pPr marL="2057400" indent="-228600">
              <a:spcBef>
                <a:spcPct val="20000"/>
              </a:spcBef>
              <a:buFontTx/>
              <a:buBlip>
                <a:blip r:embed="rId4"/>
              </a:buBlip>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zh-CN" sz="2400" dirty="0" smtClean="0"/>
              <a:t>Building landmark graphs</a:t>
            </a:r>
          </a:p>
        </p:txBody>
      </p:sp>
    </p:spTree>
    <p:extLst>
      <p:ext uri="{BB962C8B-B14F-4D97-AF65-F5344CB8AC3E}">
        <p14:creationId xmlns:p14="http://schemas.microsoft.com/office/powerpoint/2010/main" val="287804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vert="horz" lIns="91440" tIns="45720" rIns="91440" bIns="45720" rtlCol="0" anchor="ctr">
            <a:normAutofit/>
          </a:bodyPr>
          <a:lstStyle/>
          <a:p>
            <a:pPr algn="l" fontAlgn="base">
              <a:lnSpc>
                <a:spcPct val="90000"/>
              </a:lnSpc>
              <a:spcAft>
                <a:spcPct val="0"/>
              </a:spcAft>
            </a:pPr>
            <a:r>
              <a:rPr lang="en-US" altLang="zh-CN" sz="4000" spc="-300" dirty="0">
                <a:ln w="3175">
                  <a:noFill/>
                </a:ln>
                <a:latin typeface="Segoe" pitchFamily="34" charset="0"/>
                <a:ea typeface="+mn-ea"/>
                <a:cs typeface="Arial" charset="0"/>
              </a:rPr>
              <a:t>Mining Taxi Drivers’ Knowledge</a:t>
            </a:r>
            <a:endParaRPr lang="zh-CN" altLang="en-US" sz="4000" spc="-300" dirty="0">
              <a:ln w="3175">
                <a:noFill/>
              </a:ln>
              <a:latin typeface="Segoe" pitchFamily="34" charset="0"/>
              <a:ea typeface="+mn-ea"/>
              <a:cs typeface="Arial" charset="0"/>
            </a:endParaRP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4972"/>
          <a:stretch/>
        </p:blipFill>
        <p:spPr bwMode="auto">
          <a:xfrm>
            <a:off x="433127" y="3276600"/>
            <a:ext cx="3644808" cy="150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002"/>
          <a:stretch/>
        </p:blipFill>
        <p:spPr bwMode="auto">
          <a:xfrm>
            <a:off x="433127" y="1600200"/>
            <a:ext cx="356437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778056" y="2264228"/>
            <a:ext cx="321944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6991" y="2569028"/>
            <a:ext cx="315146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607464" y="3407228"/>
            <a:ext cx="9306" cy="106680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997552" y="3407228"/>
            <a:ext cx="218" cy="106680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607152" y="3407228"/>
            <a:ext cx="218" cy="106680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064352" y="3407228"/>
            <a:ext cx="218" cy="106680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445352" y="3407228"/>
            <a:ext cx="218" cy="106680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009590"/>
            <a:ext cx="4471727" cy="146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Placeholder 2"/>
          <p:cNvSpPr txBox="1">
            <a:spLocks/>
          </p:cNvSpPr>
          <p:nvPr/>
        </p:nvSpPr>
        <p:spPr>
          <a:xfrm>
            <a:off x="4078728" y="1600200"/>
            <a:ext cx="4912872" cy="1390908"/>
          </a:xfrm>
          <a:prstGeom prst="rect">
            <a:avLst/>
          </a:prstGeom>
        </p:spPr>
        <p:txBody>
          <a:bodyPr vert="horz" lIns="91440" tIns="45720" rIns="91440" bIns="45720" rtlCol="0">
            <a:normAutofit/>
          </a:bodyPr>
          <a:lstStyle>
            <a:lvl1pPr marL="342900" indent="-342900">
              <a:spcBef>
                <a:spcPct val="20000"/>
              </a:spcBef>
              <a:buFontTx/>
              <a:buBlip>
                <a:blip r:embed="rId5"/>
              </a:buBlip>
              <a:defRPr sz="2800"/>
            </a:lvl1pPr>
            <a:lvl2pPr marL="742950" lvl="1" indent="-285750">
              <a:spcBef>
                <a:spcPct val="20000"/>
              </a:spcBef>
              <a:buFontTx/>
              <a:buBlip>
                <a:blip r:embed="rId6"/>
              </a:buBlip>
              <a:defRPr sz="2400"/>
            </a:lvl2pPr>
            <a:lvl3pPr marL="1143000" indent="-228600">
              <a:spcBef>
                <a:spcPct val="20000"/>
              </a:spcBef>
              <a:buFontTx/>
              <a:buBlip>
                <a:blip r:embed="rId6"/>
              </a:buBlip>
              <a:defRPr sz="2400"/>
            </a:lvl3pPr>
            <a:lvl4pPr marL="1600200" indent="-228600">
              <a:spcBef>
                <a:spcPct val="20000"/>
              </a:spcBef>
              <a:buFontTx/>
              <a:buBlip>
                <a:blip r:embed="rId6"/>
              </a:buBlip>
              <a:defRPr sz="2000"/>
            </a:lvl4pPr>
            <a:lvl5pPr marL="2057400" indent="-228600">
              <a:spcBef>
                <a:spcPct val="20000"/>
              </a:spcBef>
              <a:buFontTx/>
              <a:buBlip>
                <a:blip r:embed="rId6"/>
              </a:buBlip>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zh-CN" sz="2000" dirty="0"/>
              <a:t>Learning travel time distributions for each landmark </a:t>
            </a:r>
            <a:r>
              <a:rPr lang="en-US" altLang="zh-CN" sz="2000" dirty="0" smtClean="0"/>
              <a:t>edge</a:t>
            </a:r>
          </a:p>
          <a:p>
            <a:pPr lvl="1"/>
            <a:r>
              <a:rPr lang="en-US" altLang="zh-CN" sz="1600" dirty="0"/>
              <a:t>Traffic patterns vary in time on an edge</a:t>
            </a:r>
          </a:p>
          <a:p>
            <a:pPr lvl="1"/>
            <a:r>
              <a:rPr lang="en-US" altLang="zh-CN" sz="1600" dirty="0" smtClean="0"/>
              <a:t>Different land edges have different distributions</a:t>
            </a:r>
          </a:p>
        </p:txBody>
      </p:sp>
      <p:grpSp>
        <p:nvGrpSpPr>
          <p:cNvPr id="18" name="Group 17"/>
          <p:cNvGrpSpPr/>
          <p:nvPr/>
        </p:nvGrpSpPr>
        <p:grpSpPr>
          <a:xfrm>
            <a:off x="4249164" y="2895600"/>
            <a:ext cx="4572000" cy="3947734"/>
            <a:chOff x="4249164" y="2895600"/>
            <a:chExt cx="4572000" cy="3947734"/>
          </a:xfrm>
        </p:grpSpPr>
        <p:grpSp>
          <p:nvGrpSpPr>
            <p:cNvPr id="16" name="Group 15"/>
            <p:cNvGrpSpPr/>
            <p:nvPr/>
          </p:nvGrpSpPr>
          <p:grpSpPr>
            <a:xfrm>
              <a:off x="5253143" y="3657600"/>
              <a:ext cx="2824057" cy="3185734"/>
              <a:chOff x="5253143" y="3657600"/>
              <a:chExt cx="2824057" cy="3185734"/>
            </a:xfrm>
          </p:grpSpPr>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3143" y="4648200"/>
                <a:ext cx="2824057" cy="219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5598091" y="3657600"/>
                <a:ext cx="2378664" cy="914400"/>
                <a:chOff x="5546136" y="3810000"/>
                <a:chExt cx="2378664" cy="914400"/>
              </a:xfrm>
            </p:grpSpPr>
            <mc:AlternateContent xmlns:mc="http://schemas.openxmlformats.org/markup-compatibility/2006" xmlns:a14="http://schemas.microsoft.com/office/drawing/2010/main">
              <mc:Choice Requires="a14">
                <p:sp>
                  <p:nvSpPr>
                    <p:cNvPr id="3" name="Rectangle 2"/>
                    <p:cNvSpPr/>
                    <p:nvPr/>
                  </p:nvSpPr>
                  <p:spPr>
                    <a:xfrm>
                      <a:off x="5546136" y="4102370"/>
                      <a:ext cx="2378664" cy="6220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𝑓</m:t>
                            </m:r>
                            <m:d>
                              <m:dPr>
                                <m:ctrlPr>
                                  <a:rPr lang="zh-CN" altLang="zh-CN" i="1">
                                    <a:latin typeface="Cambria Math"/>
                                  </a:rPr>
                                </m:ctrlPr>
                              </m:dPr>
                              <m:e>
                                <m:sSub>
                                  <m:sSubPr>
                                    <m:ctrlPr>
                                      <a:rPr lang="zh-CN" altLang="zh-CN" i="1">
                                        <a:latin typeface="Cambria Math"/>
                                      </a:rPr>
                                    </m:ctrlPr>
                                  </m:sSubPr>
                                  <m:e>
                                    <m:r>
                                      <a:rPr lang="en-US" altLang="zh-CN" i="1">
                                        <a:latin typeface="Cambria Math"/>
                                      </a:rPr>
                                      <m:t>𝑛</m:t>
                                    </m:r>
                                  </m:e>
                                  <m:sub>
                                    <m:r>
                                      <a:rPr lang="en-US" altLang="zh-CN" i="1">
                                        <a:latin typeface="Cambria Math"/>
                                      </a:rPr>
                                      <m:t>𝑖</m:t>
                                    </m:r>
                                  </m:sub>
                                </m:sSub>
                              </m:e>
                            </m:d>
                            <m:r>
                              <a:rPr lang="en-US" altLang="zh-CN" i="1">
                                <a:latin typeface="Cambria Math"/>
                              </a:rPr>
                              <m:t>=</m:t>
                            </m:r>
                            <m:f>
                              <m:fPr>
                                <m:ctrlPr>
                                  <a:rPr lang="zh-CN" altLang="zh-CN" i="1">
                                    <a:latin typeface="Cambria Math"/>
                                  </a:rPr>
                                </m:ctrlPr>
                              </m:fPr>
                              <m:num>
                                <m:r>
                                  <a:rPr lang="en-US" altLang="zh-CN" i="1">
                                    <a:latin typeface="Cambria Math"/>
                                  </a:rPr>
                                  <m:t>1</m:t>
                                </m:r>
                              </m:num>
                              <m:den>
                                <m:r>
                                  <a:rPr lang="en-US" altLang="zh-CN" i="1">
                                    <a:latin typeface="Cambria Math"/>
                                  </a:rPr>
                                  <m:t>1+</m:t>
                                </m:r>
                                <m:sSup>
                                  <m:sSupPr>
                                    <m:ctrlPr>
                                      <a:rPr lang="zh-CN" altLang="zh-CN" i="1">
                                        <a:latin typeface="Cambria Math"/>
                                      </a:rPr>
                                    </m:ctrlPr>
                                  </m:sSupPr>
                                  <m:e>
                                    <m:r>
                                      <a:rPr lang="en-US" altLang="zh-CN" i="1">
                                        <a:latin typeface="Cambria Math"/>
                                      </a:rPr>
                                      <m:t>𝑒</m:t>
                                    </m:r>
                                  </m:e>
                                  <m:sup>
                                    <m:r>
                                      <a:rPr lang="en-US" altLang="zh-CN" i="1">
                                        <a:latin typeface="Cambria Math"/>
                                      </a:rPr>
                                      <m:t>−(</m:t>
                                    </m:r>
                                    <m:r>
                                      <a:rPr lang="en-US" altLang="zh-CN" i="1">
                                        <a:latin typeface="Cambria Math"/>
                                      </a:rPr>
                                      <m:t>𝑎</m:t>
                                    </m:r>
                                    <m:sSub>
                                      <m:sSubPr>
                                        <m:ctrlPr>
                                          <a:rPr lang="zh-CN" altLang="zh-CN" i="1">
                                            <a:latin typeface="Cambria Math"/>
                                          </a:rPr>
                                        </m:ctrlPr>
                                      </m:sSubPr>
                                      <m:e>
                                        <m:r>
                                          <a:rPr lang="en-US" altLang="zh-CN" i="1">
                                            <a:latin typeface="Cambria Math"/>
                                          </a:rPr>
                                          <m:t>𝑛</m:t>
                                        </m:r>
                                      </m:e>
                                      <m:sub>
                                        <m:r>
                                          <a:rPr lang="en-US" altLang="zh-CN" i="1">
                                            <a:latin typeface="Cambria Math"/>
                                          </a:rPr>
                                          <m:t>𝑖</m:t>
                                        </m:r>
                                      </m:sub>
                                    </m:sSub>
                                    <m:r>
                                      <a:rPr lang="en-US" altLang="zh-CN" i="1">
                                        <a:latin typeface="Cambria Math"/>
                                      </a:rPr>
                                      <m:t>+</m:t>
                                    </m:r>
                                    <m:r>
                                      <a:rPr lang="en-US" altLang="zh-CN" i="1">
                                        <a:latin typeface="Cambria Math"/>
                                      </a:rPr>
                                      <m:t>𝑏</m:t>
                                    </m:r>
                                    <m:r>
                                      <a:rPr lang="en-US" altLang="zh-CN" i="1">
                                        <a:latin typeface="Cambria Math"/>
                                      </a:rPr>
                                      <m:t>)</m:t>
                                    </m:r>
                                  </m:sup>
                                </m:sSup>
                              </m:den>
                            </m:f>
                          </m:oMath>
                        </m:oMathPara>
                      </a14:m>
                      <a:endParaRPr lang="zh-CN"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5546136" y="4102370"/>
                      <a:ext cx="2378664" cy="622030"/>
                    </a:xfrm>
                    <a:prstGeom prst="rect">
                      <a:avLst/>
                    </a:prstGeom>
                    <a:blipFill rotWithShape="1">
                      <a:blip r:embed="rId8"/>
                      <a:stretch>
                        <a:fillRect/>
                      </a:stretch>
                    </a:blipFill>
                  </p:spPr>
                  <p:txBody>
                    <a:bodyPr/>
                    <a:lstStyle/>
                    <a:p>
                      <a:r>
                        <a:rPr lang="zh-CN" altLang="en-US">
                          <a:noFill/>
                        </a:rPr>
                        <a:t> </a:t>
                      </a:r>
                    </a:p>
                  </p:txBody>
                </p:sp>
              </mc:Fallback>
            </mc:AlternateContent>
            <p:sp>
              <p:nvSpPr>
                <p:cNvPr id="14" name="Rectangle 13"/>
                <p:cNvSpPr/>
                <p:nvPr/>
              </p:nvSpPr>
              <p:spPr>
                <a:xfrm>
                  <a:off x="5601856" y="3810000"/>
                  <a:ext cx="2079352" cy="338554"/>
                </a:xfrm>
                <a:prstGeom prst="rect">
                  <a:avLst/>
                </a:prstGeom>
              </p:spPr>
              <p:txBody>
                <a:bodyPr wrap="none">
                  <a:spAutoFit/>
                </a:bodyPr>
                <a:lstStyle/>
                <a:p>
                  <a:r>
                    <a:rPr lang="en-US" altLang="zh-CN" sz="1600" dirty="0"/>
                    <a:t>Sigmoid learning curve</a:t>
                  </a:r>
                </a:p>
              </p:txBody>
            </p:sp>
          </p:grpSp>
        </p:grpSp>
        <p:sp>
          <p:nvSpPr>
            <p:cNvPr id="15" name="Rectangle 14"/>
            <p:cNvSpPr/>
            <p:nvPr/>
          </p:nvSpPr>
          <p:spPr>
            <a:xfrm>
              <a:off x="4249164" y="2895600"/>
              <a:ext cx="4572000" cy="707886"/>
            </a:xfrm>
            <a:prstGeom prst="rect">
              <a:avLst/>
            </a:prstGeom>
          </p:spPr>
          <p:txBody>
            <a:bodyPr vert="horz" lIns="91440" tIns="45720" rIns="91440" bIns="45720" rtlCol="0">
              <a:normAutofit/>
            </a:bodyPr>
            <a:lstStyle/>
            <a:p>
              <a:pPr marL="342900" indent="-342900">
                <a:spcBef>
                  <a:spcPct val="20000"/>
                </a:spcBef>
                <a:buFontTx/>
                <a:buBlip>
                  <a:blip r:embed="rId5"/>
                </a:buBlip>
              </a:pPr>
              <a:r>
                <a:rPr lang="en-US" altLang="zh-CN" sz="2000" dirty="0"/>
                <a:t>Differentiate taxi drivers’ experiences in different regions</a:t>
              </a:r>
            </a:p>
          </p:txBody>
        </p:sp>
      </p:grpSp>
    </p:spTree>
    <p:extLst>
      <p:ext uri="{BB962C8B-B14F-4D97-AF65-F5344CB8AC3E}">
        <p14:creationId xmlns:p14="http://schemas.microsoft.com/office/powerpoint/2010/main" val="164827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5"/>
                                        </p:tgtEl>
                                        <p:attrNameLst>
                                          <p:attrName>style.visibility</p:attrName>
                                        </p:attrNameLst>
                                      </p:cBhvr>
                                      <p:to>
                                        <p:strVal val="visible"/>
                                      </p:to>
                                    </p:set>
                                    <p:animEffect transition="in" filter="fade">
                                      <p:cBhvr>
                                        <p:cTn id="47" dur="500"/>
                                        <p:tgtEl>
                                          <p:spTgt spid="307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fontAlgn="base">
              <a:lnSpc>
                <a:spcPct val="90000"/>
              </a:lnSpc>
              <a:spcAft>
                <a:spcPct val="0"/>
              </a:spcAft>
            </a:pPr>
            <a:r>
              <a:rPr lang="en-US" altLang="zh-CN" sz="4000" spc="-300" dirty="0">
                <a:ln w="3175">
                  <a:noFill/>
                </a:ln>
                <a:latin typeface="Segoe" pitchFamily="34" charset="0"/>
                <a:ea typeface="+mn-ea"/>
                <a:cs typeface="Arial" charset="0"/>
              </a:rPr>
              <a:t>System Overview</a:t>
            </a:r>
            <a:endParaRPr lang="zh-CN" altLang="en-US" sz="4000" spc="-300" dirty="0">
              <a:ln w="3175">
                <a:noFill/>
              </a:ln>
              <a:latin typeface="Segoe" pitchFamily="34" charset="0"/>
              <a:ea typeface="+mn-ea"/>
              <a:cs typeface="Arial"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09856" cy="4953000"/>
          </a:xfrm>
          <a:prstGeom prst="rect">
            <a:avLst/>
          </a:prstGeom>
          <a:noFill/>
          <a:ln>
            <a:noFill/>
          </a:ln>
        </p:spPr>
      </p:pic>
      <p:sp>
        <p:nvSpPr>
          <p:cNvPr id="5" name="Rectangle 4"/>
          <p:cNvSpPr/>
          <p:nvPr/>
        </p:nvSpPr>
        <p:spPr>
          <a:xfrm>
            <a:off x="6629400" y="3276600"/>
            <a:ext cx="1225550" cy="64135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4878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vert="horz" lIns="91440" tIns="45720" rIns="91440" bIns="45720" rtlCol="0" anchor="ctr">
            <a:normAutofit/>
          </a:bodyPr>
          <a:lstStyle/>
          <a:p>
            <a:pPr algn="l" fontAlgn="base">
              <a:lnSpc>
                <a:spcPct val="90000"/>
              </a:lnSpc>
              <a:spcAft>
                <a:spcPct val="0"/>
              </a:spcAft>
            </a:pPr>
            <a:r>
              <a:rPr lang="en-US" altLang="zh-CN" sz="4000" spc="-300" dirty="0" smtClean="0">
                <a:ln w="3175">
                  <a:noFill/>
                </a:ln>
                <a:latin typeface="Segoe" pitchFamily="34" charset="0"/>
                <a:ea typeface="+mn-ea"/>
                <a:cs typeface="Arial" charset="0"/>
              </a:rPr>
              <a:t>Online Inference</a:t>
            </a:r>
            <a:endParaRPr lang="zh-CN" altLang="en-US" sz="4000" spc="-300" dirty="0">
              <a:ln w="3175">
                <a:noFill/>
              </a:ln>
              <a:latin typeface="Segoe" pitchFamily="34" charset="0"/>
              <a:ea typeface="+mn-ea"/>
              <a:cs typeface="Arial" charset="0"/>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6858000" cy="2133600"/>
          </a:xfrm>
          <a:prstGeom prst="rect">
            <a:avLst/>
          </a:prstGeom>
          <a:noFill/>
          <a:ln>
            <a:noFill/>
          </a:ln>
        </p:spPr>
      </p:pic>
      <mc:AlternateContent xmlns:mc="http://schemas.openxmlformats.org/markup-compatibility/2006" xmlns:a14="http://schemas.microsoft.com/office/drawing/2010/main">
        <mc:Choice Requires="a14">
          <p:sp>
            <p:nvSpPr>
              <p:cNvPr id="5" name="Text Placeholder 2"/>
              <p:cNvSpPr txBox="1">
                <a:spLocks/>
              </p:cNvSpPr>
              <p:nvPr/>
            </p:nvSpPr>
            <p:spPr>
              <a:xfrm>
                <a:off x="368940" y="1729946"/>
                <a:ext cx="8380412" cy="3299254"/>
              </a:xfrm>
              <a:prstGeom prst="rect">
                <a:avLst/>
              </a:prstGeom>
            </p:spPr>
            <p:txBody>
              <a:bodyPr vert="horz" lIns="91440" tIns="45720" rIns="91440" bIns="45720" rtlCol="0">
                <a:normAutofit/>
              </a:bodyPr>
              <a:lstStyle>
                <a:defPPr>
                  <a:defRPr lang="en-US"/>
                </a:defPPr>
                <a:lvl1pPr marL="342900" indent="-342900">
                  <a:spcBef>
                    <a:spcPct val="20000"/>
                  </a:spcBef>
                  <a:buFontTx/>
                  <a:buBlip>
                    <a:blip r:embed="rId4"/>
                  </a:buBlip>
                  <a:defRPr sz="2400"/>
                </a:lvl1pPr>
                <a:lvl2pPr marL="742950" lvl="1" indent="-285750">
                  <a:spcBef>
                    <a:spcPct val="20000"/>
                  </a:spcBef>
                  <a:buFontTx/>
                  <a:buBlip>
                    <a:blip r:embed="rId5"/>
                  </a:buBlip>
                  <a:defRPr sz="2400"/>
                </a:lvl2pPr>
                <a:lvl3pPr marL="1143000" indent="-228600">
                  <a:spcBef>
                    <a:spcPct val="20000"/>
                  </a:spcBef>
                  <a:buFontTx/>
                  <a:buBlip>
                    <a:blip r:embed="rId5"/>
                  </a:buBlip>
                  <a:defRPr sz="2400"/>
                </a:lvl3pPr>
                <a:lvl4pPr marL="1600200" indent="-228600">
                  <a:spcBef>
                    <a:spcPct val="20000"/>
                  </a:spcBef>
                  <a:buFontTx/>
                  <a:buBlip>
                    <a:blip r:embed="rId5"/>
                  </a:buBlip>
                  <a:defRPr sz="2000"/>
                </a:lvl4pPr>
                <a:lvl5pPr marL="2057400" indent="-228600">
                  <a:spcBef>
                    <a:spcPct val="20000"/>
                  </a:spcBef>
                  <a:buFontTx/>
                  <a:buBlip>
                    <a:blip r:embed="rId5"/>
                  </a:buBlip>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zh-CN" dirty="0" smtClean="0"/>
                  <a:t>Predict feature traffic conditions  (</a:t>
                </a:r>
                <a:r>
                  <a:rPr lang="en-US" altLang="zh-CN" dirty="0" smtClean="0">
                    <a:solidFill>
                      <a:srgbClr val="FF0000"/>
                    </a:solidFill>
                  </a:rPr>
                  <a:t>F</a:t>
                </a:r>
                <a:r>
                  <a:rPr lang="en-US" altLang="zh-CN" dirty="0" smtClean="0"/>
                  <a:t>) on each landmark edge</a:t>
                </a:r>
                <a:endParaRPr lang="en-US" altLang="zh-CN" dirty="0"/>
              </a:p>
              <a:p>
                <a:pPr lvl="1"/>
                <a:r>
                  <a:rPr lang="en-US" altLang="zh-CN" dirty="0"/>
                  <a:t>based on t</a:t>
                </a:r>
                <a:r>
                  <a:rPr lang="en-US" altLang="zh-CN" dirty="0" smtClean="0"/>
                  <a:t>he </a:t>
                </a:r>
                <a:r>
                  <a:rPr lang="en-US" altLang="zh-CN" dirty="0"/>
                  <a:t>historical landmark </a:t>
                </a:r>
                <a:r>
                  <a:rPr lang="en-US" altLang="zh-CN" dirty="0" smtClean="0"/>
                  <a:t>graph (</a:t>
                </a:r>
                <a:r>
                  <a:rPr lang="en-US" altLang="zh-CN" dirty="0" smtClean="0">
                    <a:solidFill>
                      <a:srgbClr val="FF0000"/>
                    </a:solidFill>
                  </a:rPr>
                  <a:t>H</a:t>
                </a:r>
                <a:r>
                  <a:rPr lang="en-US" altLang="zh-CN" dirty="0" smtClean="0"/>
                  <a:t>) and</a:t>
                </a:r>
                <a:endParaRPr lang="en-US" altLang="zh-CN" dirty="0"/>
              </a:p>
              <a:p>
                <a:pPr lvl="1"/>
                <a:r>
                  <a:rPr lang="en-US" altLang="zh-CN" dirty="0" smtClean="0"/>
                  <a:t>the recent GPS trajectories of taxis (</a:t>
                </a:r>
                <a:r>
                  <a:rPr lang="en-US" altLang="zh-CN" dirty="0" smtClean="0">
                    <a:solidFill>
                      <a:srgbClr val="FF0000"/>
                    </a:solidFill>
                  </a:rPr>
                  <a:t>R</a:t>
                </a:r>
                <a:r>
                  <a:rPr lang="en-US" altLang="zh-CN" dirty="0" smtClean="0"/>
                  <a:t>)</a:t>
                </a:r>
              </a:p>
              <a:p>
                <a:pPr lvl="1"/>
                <a:r>
                  <a:rPr lang="en-US" altLang="zh-CN" dirty="0" smtClean="0"/>
                  <a:t>using a </a:t>
                </a:r>
                <a14:m>
                  <m:oMath xmlns:m="http://schemas.openxmlformats.org/officeDocument/2006/math">
                    <m:r>
                      <a:rPr lang="en-US" altLang="zh-CN" i="1">
                        <a:latin typeface="Cambria Math"/>
                      </a:rPr>
                      <m:t>𝑚</m:t>
                    </m:r>
                  </m:oMath>
                </a14:m>
                <a:r>
                  <a:rPr lang="en-US" altLang="zh-CN" dirty="0" err="1"/>
                  <a:t>th</a:t>
                </a:r>
                <a:r>
                  <a:rPr lang="en-US" altLang="zh-CN" dirty="0"/>
                  <a:t>-order Markov chain</a:t>
                </a:r>
                <a:endParaRPr lang="en-US" altLang="zh-CN" dirty="0" smtClean="0"/>
              </a:p>
              <a:p>
                <a:endParaRPr lang="en-US" dirty="0"/>
              </a:p>
            </p:txBody>
          </p:sp>
        </mc:Choice>
        <mc:Fallback xmlns="">
          <p:sp>
            <p:nvSpPr>
              <p:cNvPr id="5" name="Text Placeholder 2"/>
              <p:cNvSpPr txBox="1">
                <a:spLocks noRot="1" noChangeAspect="1" noMove="1" noResize="1" noEditPoints="1" noAdjustHandles="1" noChangeArrowheads="1" noChangeShapeType="1" noTextEdit="1"/>
              </p:cNvSpPr>
              <p:nvPr/>
            </p:nvSpPr>
            <p:spPr>
              <a:xfrm>
                <a:off x="368940" y="1729946"/>
                <a:ext cx="8380412" cy="3299254"/>
              </a:xfrm>
              <a:prstGeom prst="rect">
                <a:avLst/>
              </a:prstGeom>
              <a:blipFill rotWithShape="1">
                <a:blip r:embed="rId6"/>
                <a:stretch>
                  <a:fillRect t="-14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12444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vert="horz" lIns="91440" tIns="45720" rIns="91440" bIns="45720" rtlCol="0" anchor="ctr">
            <a:normAutofit/>
          </a:bodyPr>
          <a:lstStyle/>
          <a:p>
            <a:pPr algn="l" fontAlgn="base">
              <a:lnSpc>
                <a:spcPct val="90000"/>
              </a:lnSpc>
              <a:spcAft>
                <a:spcPct val="0"/>
              </a:spcAft>
            </a:pPr>
            <a:r>
              <a:rPr lang="en-US" altLang="zh-CN" sz="4000" spc="-300" dirty="0">
                <a:ln w="3175">
                  <a:noFill/>
                </a:ln>
                <a:latin typeface="Segoe" pitchFamily="34" charset="0"/>
                <a:cs typeface="Arial" charset="0"/>
              </a:rPr>
              <a:t>Online Inference</a:t>
            </a:r>
            <a:endParaRPr lang="zh-CN" altLang="en-US" sz="4000" spc="-300" dirty="0">
              <a:ln w="3175">
                <a:noFill/>
              </a:ln>
              <a:latin typeface="Segoe" pitchFamily="34" charset="0"/>
              <a:ea typeface="+mn-ea"/>
              <a:cs typeface="Arial"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525963"/>
              </a:xfrm>
            </p:spPr>
            <p:txBody>
              <a:bodyPr vert="horz" lIns="91440" tIns="45720" rIns="91440" bIns="45720" rtlCol="0">
                <a:normAutofit/>
              </a:bodyPr>
              <a:lstStyle/>
              <a:p>
                <a:pPr>
                  <a:buFontTx/>
                  <a:buBlip>
                    <a:blip r:embed="rId3"/>
                  </a:buBlip>
                </a:pPr>
                <a:r>
                  <a:rPr lang="en-US" altLang="zh-CN" sz="2400" dirty="0" smtClean="0"/>
                  <a:t>Model: </a:t>
                </a:r>
                <a14:m>
                  <m:oMath xmlns:m="http://schemas.openxmlformats.org/officeDocument/2006/math">
                    <m:r>
                      <a:rPr lang="en-US" altLang="zh-CN" sz="2400">
                        <a:latin typeface="Cambria Math"/>
                      </a:rPr>
                      <m:t>𝑚</m:t>
                    </m:r>
                  </m:oMath>
                </a14:m>
                <a:r>
                  <a:rPr lang="en-US" altLang="zh-CN" sz="2400" dirty="0" err="1"/>
                  <a:t>th</a:t>
                </a:r>
                <a:r>
                  <a:rPr lang="en-US" altLang="zh-CN" sz="2400" dirty="0"/>
                  <a:t>-order Markov </a:t>
                </a:r>
                <a:r>
                  <a:rPr lang="en-US" altLang="zh-CN" sz="2400" dirty="0" smtClean="0"/>
                  <a:t>Chain:</a:t>
                </a:r>
              </a:p>
              <a:p>
                <a:pPr marL="0" indent="0">
                  <a:buNone/>
                </a:pPr>
                <a:endParaRPr lang="en-US" altLang="zh-CN" sz="2000" dirty="0" smtClean="0"/>
              </a:p>
              <a:p>
                <a:pPr marL="0" indent="0">
                  <a:buNone/>
                </a:pPr>
                <a14:m>
                  <m:oMathPara xmlns:m="http://schemas.openxmlformats.org/officeDocument/2006/math">
                    <m:oMathParaPr>
                      <m:jc m:val="left"/>
                    </m:oMathParaPr>
                    <m:oMath xmlns:m="http://schemas.openxmlformats.org/officeDocument/2006/math">
                      <m:r>
                        <a:rPr lang="en-US" altLang="zh-CN" sz="2000" b="0" i="0" smtClean="0">
                          <a:latin typeface="Cambria Math"/>
                        </a:rPr>
                        <m:t>    </m:t>
                      </m:r>
                      <m:sSub>
                        <m:sSubPr>
                          <m:ctrlPr>
                            <a:rPr lang="zh-CN" altLang="zh-CN" sz="2000" i="1">
                              <a:latin typeface="Cambria Math"/>
                            </a:rPr>
                          </m:ctrlPr>
                        </m:sSubPr>
                        <m:e>
                          <m:r>
                            <a:rPr lang="en-US" altLang="zh-CN" sz="2000">
                              <a:latin typeface="Cambria Math"/>
                            </a:rPr>
                            <m:t>𝑃</m:t>
                          </m:r>
                          <m:r>
                            <a:rPr lang="en-US" altLang="zh-CN" sz="2000">
                              <a:latin typeface="Cambria Math"/>
                            </a:rPr>
                            <m:t>( </m:t>
                          </m:r>
                          <m:r>
                            <a:rPr lang="en-US" altLang="zh-CN" sz="2000">
                              <a:latin typeface="Cambria Math"/>
                            </a:rPr>
                            <m:t>𝑌</m:t>
                          </m:r>
                        </m:e>
                        <m:sub>
                          <m:r>
                            <a:rPr lang="en-US" altLang="zh-CN" sz="2000">
                              <a:latin typeface="Cambria Math"/>
                            </a:rPr>
                            <m:t>𝑛</m:t>
                          </m:r>
                        </m:sub>
                      </m:sSub>
                      <m:r>
                        <a:rPr lang="en-US" altLang="zh-CN" sz="2000">
                          <a:latin typeface="Cambria Math"/>
                        </a:rPr>
                        <m:t>=</m:t>
                      </m:r>
                      <m:sSub>
                        <m:sSubPr>
                          <m:ctrlPr>
                            <a:rPr lang="zh-CN" altLang="zh-CN" sz="2000" i="1">
                              <a:latin typeface="Cambria Math"/>
                            </a:rPr>
                          </m:ctrlPr>
                        </m:sSubPr>
                        <m:e>
                          <m:r>
                            <a:rPr lang="en-US" altLang="zh-CN" sz="2000">
                              <a:latin typeface="Cambria Math"/>
                            </a:rPr>
                            <m:t>𝑦</m:t>
                          </m:r>
                        </m:e>
                        <m:sub>
                          <m:r>
                            <a:rPr lang="en-US" altLang="zh-CN" sz="2000">
                              <a:latin typeface="Cambria Math"/>
                            </a:rPr>
                            <m:t>𝑛</m:t>
                          </m:r>
                        </m:sub>
                      </m:sSub>
                      <m:d>
                        <m:dPr>
                          <m:begChr m:val="|"/>
                          <m:ctrlPr>
                            <a:rPr lang="zh-CN" altLang="zh-CN" sz="2000" i="1">
                              <a:latin typeface="Cambria Math"/>
                            </a:rPr>
                          </m:ctrlPr>
                        </m:dPr>
                        <m:e>
                          <m:sSub>
                            <m:sSubPr>
                              <m:ctrlPr>
                                <a:rPr lang="zh-CN" altLang="zh-CN" sz="2000" i="1">
                                  <a:latin typeface="Cambria Math"/>
                                </a:rPr>
                              </m:ctrlPr>
                            </m:sSubPr>
                            <m:e>
                              <m:r>
                                <a:rPr lang="en-US" altLang="zh-CN" sz="2000">
                                  <a:latin typeface="Cambria Math"/>
                                </a:rPr>
                                <m:t>𝑌</m:t>
                              </m:r>
                            </m:e>
                            <m:sub>
                              <m:r>
                                <a:rPr lang="en-US" altLang="zh-CN" sz="2000">
                                  <a:latin typeface="Cambria Math"/>
                                </a:rPr>
                                <m:t>1</m:t>
                              </m:r>
                            </m:sub>
                          </m:sSub>
                          <m:r>
                            <a:rPr lang="en-US" altLang="zh-CN" sz="2000">
                              <a:latin typeface="Cambria Math"/>
                            </a:rPr>
                            <m:t>=</m:t>
                          </m:r>
                          <m:sSub>
                            <m:sSubPr>
                              <m:ctrlPr>
                                <a:rPr lang="zh-CN" altLang="zh-CN" sz="2000" i="1">
                                  <a:latin typeface="Cambria Math"/>
                                </a:rPr>
                              </m:ctrlPr>
                            </m:sSubPr>
                            <m:e>
                              <m:r>
                                <a:rPr lang="en-US" altLang="zh-CN" sz="2000">
                                  <a:latin typeface="Cambria Math"/>
                                </a:rPr>
                                <m:t>𝑦</m:t>
                              </m:r>
                            </m:e>
                            <m:sub>
                              <m:r>
                                <a:rPr lang="en-US" altLang="zh-CN" sz="2000">
                                  <a:latin typeface="Cambria Math"/>
                                </a:rPr>
                                <m:t>1</m:t>
                              </m:r>
                            </m:sub>
                          </m:sSub>
                          <m:r>
                            <a:rPr lang="en-US" altLang="zh-CN" sz="2000">
                              <a:latin typeface="Cambria Math"/>
                            </a:rPr>
                            <m:t>,</m:t>
                          </m:r>
                          <m:sSub>
                            <m:sSubPr>
                              <m:ctrlPr>
                                <a:rPr lang="zh-CN" altLang="zh-CN" sz="2000" i="1">
                                  <a:latin typeface="Cambria Math"/>
                                </a:rPr>
                              </m:ctrlPr>
                            </m:sSubPr>
                            <m:e>
                              <m:r>
                                <a:rPr lang="en-US" altLang="zh-CN" sz="2000">
                                  <a:latin typeface="Cambria Math"/>
                                </a:rPr>
                                <m:t>𝑌</m:t>
                              </m:r>
                            </m:e>
                            <m:sub>
                              <m:r>
                                <a:rPr lang="en-US" altLang="zh-CN" sz="2000">
                                  <a:latin typeface="Cambria Math"/>
                                </a:rPr>
                                <m:t>2</m:t>
                              </m:r>
                            </m:sub>
                          </m:sSub>
                          <m:r>
                            <a:rPr lang="en-US" altLang="zh-CN" sz="2000">
                              <a:latin typeface="Cambria Math"/>
                            </a:rPr>
                            <m:t>=</m:t>
                          </m:r>
                          <m:sSub>
                            <m:sSubPr>
                              <m:ctrlPr>
                                <a:rPr lang="zh-CN" altLang="zh-CN" sz="2000" i="1">
                                  <a:latin typeface="Cambria Math"/>
                                </a:rPr>
                              </m:ctrlPr>
                            </m:sSubPr>
                            <m:e>
                              <m:r>
                                <a:rPr lang="en-US" altLang="zh-CN" sz="2000">
                                  <a:latin typeface="Cambria Math"/>
                                </a:rPr>
                                <m:t>𝑦</m:t>
                              </m:r>
                            </m:e>
                            <m:sub>
                              <m:r>
                                <a:rPr lang="en-US" altLang="zh-CN" sz="2000">
                                  <a:latin typeface="Cambria Math"/>
                                </a:rPr>
                                <m:t>2</m:t>
                              </m:r>
                            </m:sub>
                          </m:sSub>
                          <m:r>
                            <a:rPr lang="en-US" altLang="zh-CN" sz="2000">
                              <a:latin typeface="Cambria Math"/>
                            </a:rPr>
                            <m:t>,…,</m:t>
                          </m:r>
                          <m:sSub>
                            <m:sSubPr>
                              <m:ctrlPr>
                                <a:rPr lang="zh-CN" altLang="zh-CN" sz="2000" i="1">
                                  <a:latin typeface="Cambria Math"/>
                                </a:rPr>
                              </m:ctrlPr>
                            </m:sSubPr>
                            <m:e>
                              <m:r>
                                <a:rPr lang="en-US" altLang="zh-CN" sz="2000">
                                  <a:latin typeface="Cambria Math"/>
                                </a:rPr>
                                <m:t>𝑌</m:t>
                              </m:r>
                            </m:e>
                            <m:sub>
                              <m:r>
                                <a:rPr lang="en-US" altLang="zh-CN" sz="2000">
                                  <a:latin typeface="Cambria Math"/>
                                </a:rPr>
                                <m:t>𝑛</m:t>
                              </m:r>
                              <m:r>
                                <a:rPr lang="en-US" altLang="zh-CN" sz="2000">
                                  <a:latin typeface="Cambria Math"/>
                                </a:rPr>
                                <m:t>−1</m:t>
                              </m:r>
                            </m:sub>
                          </m:sSub>
                          <m:r>
                            <a:rPr lang="en-US" altLang="zh-CN" sz="2000">
                              <a:latin typeface="Cambria Math"/>
                            </a:rPr>
                            <m:t>=</m:t>
                          </m:r>
                          <m:sSub>
                            <m:sSubPr>
                              <m:ctrlPr>
                                <a:rPr lang="zh-CN" altLang="zh-CN" sz="2000" i="1">
                                  <a:latin typeface="Cambria Math"/>
                                </a:rPr>
                              </m:ctrlPr>
                            </m:sSubPr>
                            <m:e>
                              <m:r>
                                <a:rPr lang="en-US" altLang="zh-CN" sz="2000">
                                  <a:latin typeface="Cambria Math"/>
                                </a:rPr>
                                <m:t>𝑦</m:t>
                              </m:r>
                            </m:e>
                            <m:sub>
                              <m:r>
                                <a:rPr lang="en-US" altLang="zh-CN" sz="2000">
                                  <a:latin typeface="Cambria Math"/>
                                </a:rPr>
                                <m:t>𝑛</m:t>
                              </m:r>
                              <m:r>
                                <a:rPr lang="en-US" altLang="zh-CN" sz="2000">
                                  <a:latin typeface="Cambria Math"/>
                                </a:rPr>
                                <m:t>−1</m:t>
                              </m:r>
                            </m:sub>
                          </m:sSub>
                        </m:e>
                      </m:d>
                    </m:oMath>
                  </m:oMathPara>
                </a14:m>
                <a:endParaRPr lang="zh-CN" altLang="zh-CN" sz="2000" dirty="0"/>
              </a:p>
              <a:p>
                <a:pPr marL="0" indent="0">
                  <a:buNone/>
                </a:pPr>
                <a14:m>
                  <m:oMathPara xmlns:m="http://schemas.openxmlformats.org/officeDocument/2006/math">
                    <m:oMathParaPr>
                      <m:jc m:val="left"/>
                    </m:oMathParaPr>
                    <m:oMath xmlns:m="http://schemas.openxmlformats.org/officeDocument/2006/math">
                      <m:sSub>
                        <m:sSubPr>
                          <m:ctrlPr>
                            <a:rPr lang="zh-CN" altLang="zh-CN" sz="2000" i="1">
                              <a:latin typeface="Cambria Math"/>
                            </a:rPr>
                          </m:ctrlPr>
                        </m:sSubPr>
                        <m:e>
                          <m:r>
                            <a:rPr lang="en-US" altLang="zh-CN" sz="2000">
                              <a:latin typeface="Cambria Math"/>
                            </a:rPr>
                            <m:t>    =</m:t>
                          </m:r>
                          <m:r>
                            <a:rPr lang="en-US" altLang="zh-CN" sz="2000">
                              <a:latin typeface="Cambria Math"/>
                            </a:rPr>
                            <m:t>𝑃</m:t>
                          </m:r>
                          <m:r>
                            <a:rPr lang="en-US" altLang="zh-CN" sz="2000">
                              <a:latin typeface="Cambria Math"/>
                            </a:rPr>
                            <m:t>( </m:t>
                          </m:r>
                          <m:r>
                            <a:rPr lang="en-US" altLang="zh-CN" sz="2000">
                              <a:latin typeface="Cambria Math"/>
                            </a:rPr>
                            <m:t>𝑌</m:t>
                          </m:r>
                        </m:e>
                        <m:sub>
                          <m:r>
                            <a:rPr lang="en-US" altLang="zh-CN" sz="2000">
                              <a:latin typeface="Cambria Math"/>
                            </a:rPr>
                            <m:t>𝑛</m:t>
                          </m:r>
                        </m:sub>
                      </m:sSub>
                      <m:r>
                        <a:rPr lang="en-US" altLang="zh-CN" sz="2000">
                          <a:latin typeface="Cambria Math"/>
                        </a:rPr>
                        <m:t>=</m:t>
                      </m:r>
                      <m:sSub>
                        <m:sSubPr>
                          <m:ctrlPr>
                            <a:rPr lang="zh-CN" altLang="zh-CN" sz="2000" i="1">
                              <a:latin typeface="Cambria Math"/>
                            </a:rPr>
                          </m:ctrlPr>
                        </m:sSubPr>
                        <m:e>
                          <m:r>
                            <a:rPr lang="en-US" altLang="zh-CN" sz="2000">
                              <a:latin typeface="Cambria Math"/>
                            </a:rPr>
                            <m:t>𝑦</m:t>
                          </m:r>
                        </m:e>
                        <m:sub>
                          <m:r>
                            <a:rPr lang="en-US" altLang="zh-CN" sz="2000">
                              <a:latin typeface="Cambria Math"/>
                            </a:rPr>
                            <m:t>𝑛</m:t>
                          </m:r>
                        </m:sub>
                      </m:sSub>
                      <m:d>
                        <m:dPr>
                          <m:begChr m:val="|"/>
                          <m:ctrlPr>
                            <a:rPr lang="en-US" altLang="zh-CN" sz="2000" i="1">
                              <a:latin typeface="Cambria Math"/>
                            </a:rPr>
                          </m:ctrlPr>
                        </m:dPr>
                        <m:e>
                          <m:sSub>
                            <m:sSubPr>
                              <m:ctrlPr>
                                <a:rPr lang="zh-CN" altLang="zh-CN" sz="2000" i="1">
                                  <a:latin typeface="Cambria Math"/>
                                </a:rPr>
                              </m:ctrlPr>
                            </m:sSubPr>
                            <m:e>
                              <m:r>
                                <a:rPr lang="en-US" altLang="zh-CN" sz="2000">
                                  <a:latin typeface="Cambria Math"/>
                                </a:rPr>
                                <m:t>𝑌</m:t>
                              </m:r>
                            </m:e>
                            <m:sub>
                              <m:r>
                                <a:rPr lang="en-US" altLang="zh-CN" sz="2000">
                                  <a:latin typeface="Cambria Math"/>
                                </a:rPr>
                                <m:t>𝑛</m:t>
                              </m:r>
                              <m:r>
                                <a:rPr lang="en-US" altLang="zh-CN" sz="2000">
                                  <a:latin typeface="Cambria Math"/>
                                </a:rPr>
                                <m:t>−</m:t>
                              </m:r>
                              <m:r>
                                <a:rPr lang="en-US" altLang="zh-CN" sz="2000">
                                  <a:latin typeface="Cambria Math"/>
                                </a:rPr>
                                <m:t>𝑚</m:t>
                              </m:r>
                            </m:sub>
                          </m:sSub>
                          <m:r>
                            <a:rPr lang="en-US" altLang="zh-CN" sz="2000">
                              <a:latin typeface="Cambria Math"/>
                            </a:rPr>
                            <m:t>=</m:t>
                          </m:r>
                          <m:sSub>
                            <m:sSubPr>
                              <m:ctrlPr>
                                <a:rPr lang="zh-CN" altLang="zh-CN" sz="2000" i="1">
                                  <a:latin typeface="Cambria Math"/>
                                </a:rPr>
                              </m:ctrlPr>
                            </m:sSubPr>
                            <m:e>
                              <m:r>
                                <a:rPr lang="en-US" altLang="zh-CN" sz="2000">
                                  <a:latin typeface="Cambria Math"/>
                                </a:rPr>
                                <m:t>𝑦</m:t>
                              </m:r>
                            </m:e>
                            <m:sub>
                              <m:r>
                                <a:rPr lang="en-US" altLang="zh-CN" sz="2000">
                                  <a:latin typeface="Cambria Math"/>
                                </a:rPr>
                                <m:t>𝑛</m:t>
                              </m:r>
                              <m:r>
                                <a:rPr lang="en-US" altLang="zh-CN" sz="2000">
                                  <a:latin typeface="Cambria Math"/>
                                </a:rPr>
                                <m:t>−</m:t>
                              </m:r>
                              <m:r>
                                <a:rPr lang="en-US" altLang="zh-CN" sz="2000">
                                  <a:latin typeface="Cambria Math"/>
                                </a:rPr>
                                <m:t>𝑚</m:t>
                              </m:r>
                            </m:sub>
                          </m:sSub>
                          <m:r>
                            <a:rPr lang="en-US" altLang="zh-CN" sz="2000">
                              <a:latin typeface="Cambria Math"/>
                            </a:rPr>
                            <m:t>,…,</m:t>
                          </m:r>
                          <m:sSub>
                            <m:sSubPr>
                              <m:ctrlPr>
                                <a:rPr lang="zh-CN" altLang="zh-CN" sz="2000" i="1">
                                  <a:latin typeface="Cambria Math"/>
                                </a:rPr>
                              </m:ctrlPr>
                            </m:sSubPr>
                            <m:e>
                              <m:r>
                                <a:rPr lang="en-US" altLang="zh-CN" sz="2000">
                                  <a:latin typeface="Cambria Math"/>
                                </a:rPr>
                                <m:t>𝑌</m:t>
                              </m:r>
                            </m:e>
                            <m:sub>
                              <m:r>
                                <a:rPr lang="en-US" altLang="zh-CN" sz="2000">
                                  <a:latin typeface="Cambria Math"/>
                                </a:rPr>
                                <m:t>𝑛</m:t>
                              </m:r>
                              <m:r>
                                <a:rPr lang="en-US" altLang="zh-CN" sz="2000">
                                  <a:latin typeface="Cambria Math"/>
                                </a:rPr>
                                <m:t>−1</m:t>
                              </m:r>
                            </m:sub>
                          </m:sSub>
                          <m:r>
                            <a:rPr lang="en-US" altLang="zh-CN" sz="2000">
                              <a:latin typeface="Cambria Math"/>
                            </a:rPr>
                            <m:t>=</m:t>
                          </m:r>
                          <m:sSub>
                            <m:sSubPr>
                              <m:ctrlPr>
                                <a:rPr lang="zh-CN" altLang="zh-CN" sz="2000" i="1">
                                  <a:latin typeface="Cambria Math"/>
                                </a:rPr>
                              </m:ctrlPr>
                            </m:sSubPr>
                            <m:e>
                              <m:r>
                                <a:rPr lang="en-US" altLang="zh-CN" sz="2000">
                                  <a:latin typeface="Cambria Math"/>
                                </a:rPr>
                                <m:t>𝑦</m:t>
                              </m:r>
                            </m:e>
                            <m:sub>
                              <m:r>
                                <a:rPr lang="en-US" altLang="zh-CN" sz="2000">
                                  <a:latin typeface="Cambria Math"/>
                                </a:rPr>
                                <m:t>𝑛</m:t>
                              </m:r>
                              <m:r>
                                <a:rPr lang="en-US" altLang="zh-CN" sz="2000">
                                  <a:latin typeface="Cambria Math"/>
                                </a:rPr>
                                <m:t>−1</m:t>
                              </m:r>
                            </m:sub>
                          </m:sSub>
                        </m:e>
                      </m:d>
                    </m:oMath>
                  </m:oMathPara>
                </a14:m>
                <a:endParaRPr lang="en-US" altLang="zh-CN" sz="2000" dirty="0"/>
              </a:p>
              <a:p>
                <a:pPr>
                  <a:buFontTx/>
                  <a:buBlip>
                    <a:blip r:embed="rId3"/>
                  </a:buBlip>
                </a:pPr>
                <a:endParaRPr lang="en-US" altLang="zh-CN" sz="2000" dirty="0"/>
              </a:p>
              <a:p>
                <a:pPr>
                  <a:buFontTx/>
                  <a:buBlip>
                    <a:blip r:embed="rId3"/>
                  </a:buBlip>
                </a:pPr>
                <a14:m>
                  <m:oMath xmlns:m="http://schemas.openxmlformats.org/officeDocument/2006/math">
                    <m:r>
                      <a:rPr lang="en-US" altLang="zh-CN" sz="2400">
                        <a:latin typeface="Cambria Math"/>
                      </a:rPr>
                      <m:t>h</m:t>
                    </m:r>
                  </m:oMath>
                </a14:m>
                <a:r>
                  <a:rPr lang="en-US" altLang="zh-CN" sz="2400" dirty="0"/>
                  <a:t>-step ahead transition </a:t>
                </a:r>
                <a:r>
                  <a:rPr lang="en-US" altLang="zh-CN" sz="2400" dirty="0" smtClean="0"/>
                  <a:t>probability</a:t>
                </a:r>
              </a:p>
              <a:p>
                <a:pPr marL="0" indent="0">
                  <a:buNone/>
                </a:pPr>
                <a:endParaRPr lang="en-US" altLang="zh-CN" sz="2000" dirty="0"/>
              </a:p>
              <a:p>
                <a:pPr marL="0" indent="0">
                  <a:buNone/>
                </a:pPr>
                <a:r>
                  <a:rPr lang="en-US" altLang="zh-CN" sz="2000" dirty="0"/>
                  <a:t> </a:t>
                </a:r>
                <a:r>
                  <a:rPr lang="en-US" altLang="zh-CN" sz="2000" dirty="0" smtClean="0"/>
                  <a:t>    </a:t>
                </a:r>
                <a14:m>
                  <m:oMath xmlns:m="http://schemas.openxmlformats.org/officeDocument/2006/math">
                    <m:sSub>
                      <m:sSubPr>
                        <m:ctrlPr>
                          <a:rPr lang="zh-CN" altLang="zh-CN" sz="2000" i="1">
                            <a:latin typeface="Cambria Math"/>
                          </a:rPr>
                        </m:ctrlPr>
                      </m:sSubPr>
                      <m:e>
                        <m:r>
                          <a:rPr lang="en-US" altLang="zh-CN" sz="2000">
                            <a:latin typeface="Cambria Math"/>
                          </a:rPr>
                          <m:t>𝑃</m:t>
                        </m:r>
                        <m:r>
                          <a:rPr lang="en-US" altLang="zh-CN" sz="2000">
                            <a:latin typeface="Cambria Math"/>
                          </a:rPr>
                          <m:t>( </m:t>
                        </m:r>
                        <m:r>
                          <a:rPr lang="en-US" altLang="zh-CN" sz="2000">
                            <a:latin typeface="Cambria Math"/>
                          </a:rPr>
                          <m:t>𝑌</m:t>
                        </m:r>
                      </m:e>
                      <m:sub>
                        <m:r>
                          <a:rPr lang="en-US" altLang="zh-CN" sz="2000">
                            <a:latin typeface="Cambria Math"/>
                          </a:rPr>
                          <m:t>𝑚</m:t>
                        </m:r>
                        <m:r>
                          <a:rPr lang="en-US" altLang="zh-CN" sz="2000">
                            <a:latin typeface="Cambria Math"/>
                          </a:rPr>
                          <m:t>+</m:t>
                        </m:r>
                        <m:r>
                          <a:rPr lang="en-US" altLang="zh-CN" sz="2000">
                            <a:latin typeface="Cambria Math"/>
                          </a:rPr>
                          <m:t>h</m:t>
                        </m:r>
                      </m:sub>
                    </m:sSub>
                    <m:r>
                      <a:rPr lang="en-US" altLang="zh-CN" sz="2000">
                        <a:latin typeface="Cambria Math"/>
                      </a:rPr>
                      <m:t>=</m:t>
                    </m:r>
                    <m:sSub>
                      <m:sSubPr>
                        <m:ctrlPr>
                          <a:rPr lang="zh-CN" altLang="zh-CN" sz="2000" i="1">
                            <a:latin typeface="Cambria Math"/>
                          </a:rPr>
                        </m:ctrlPr>
                      </m:sSubPr>
                      <m:e>
                        <m:r>
                          <a:rPr lang="en-US" altLang="zh-CN" sz="2000">
                            <a:latin typeface="Cambria Math"/>
                          </a:rPr>
                          <m:t>𝑦</m:t>
                        </m:r>
                      </m:e>
                      <m:sub>
                        <m:r>
                          <a:rPr lang="en-US" altLang="zh-CN" sz="2000">
                            <a:latin typeface="Cambria Math"/>
                          </a:rPr>
                          <m:t>𝑚</m:t>
                        </m:r>
                        <m:r>
                          <a:rPr lang="en-US" altLang="zh-CN" sz="2000">
                            <a:latin typeface="Cambria Math"/>
                          </a:rPr>
                          <m:t>+</m:t>
                        </m:r>
                        <m:r>
                          <a:rPr lang="en-US" altLang="zh-CN" sz="2000">
                            <a:latin typeface="Cambria Math"/>
                          </a:rPr>
                          <m:t>h</m:t>
                        </m:r>
                      </m:sub>
                    </m:sSub>
                    <m:d>
                      <m:dPr>
                        <m:begChr m:val="|"/>
                        <m:ctrlPr>
                          <a:rPr lang="zh-CN" altLang="zh-CN" sz="2000" i="1">
                            <a:latin typeface="Cambria Math"/>
                          </a:rPr>
                        </m:ctrlPr>
                      </m:dPr>
                      <m:e>
                        <m:sSub>
                          <m:sSubPr>
                            <m:ctrlPr>
                              <a:rPr lang="zh-CN" altLang="zh-CN" sz="2000" i="1">
                                <a:latin typeface="Cambria Math"/>
                              </a:rPr>
                            </m:ctrlPr>
                          </m:sSubPr>
                          <m:e>
                            <m:r>
                              <a:rPr lang="en-US" altLang="zh-CN" sz="2000">
                                <a:latin typeface="Cambria Math"/>
                              </a:rPr>
                              <m:t>𝑌</m:t>
                            </m:r>
                          </m:e>
                          <m:sub>
                            <m:r>
                              <a:rPr lang="en-US" altLang="zh-CN" sz="2000">
                                <a:latin typeface="Cambria Math"/>
                              </a:rPr>
                              <m:t>1</m:t>
                            </m:r>
                          </m:sub>
                        </m:sSub>
                        <m:r>
                          <a:rPr lang="en-US" altLang="zh-CN" sz="2000">
                            <a:latin typeface="Cambria Math"/>
                          </a:rPr>
                          <m:t>=</m:t>
                        </m:r>
                        <m:sSub>
                          <m:sSubPr>
                            <m:ctrlPr>
                              <a:rPr lang="zh-CN" altLang="zh-CN" sz="2000" i="1">
                                <a:latin typeface="Cambria Math"/>
                              </a:rPr>
                            </m:ctrlPr>
                          </m:sSubPr>
                          <m:e>
                            <m:r>
                              <a:rPr lang="en-US" altLang="zh-CN" sz="2000">
                                <a:latin typeface="Cambria Math"/>
                              </a:rPr>
                              <m:t>𝑦</m:t>
                            </m:r>
                          </m:e>
                          <m:sub>
                            <m:r>
                              <a:rPr lang="en-US" altLang="zh-CN" sz="2000">
                                <a:latin typeface="Cambria Math"/>
                              </a:rPr>
                              <m:t>1</m:t>
                            </m:r>
                          </m:sub>
                        </m:sSub>
                        <m:r>
                          <a:rPr lang="en-US" altLang="zh-CN" sz="2000">
                            <a:latin typeface="Cambria Math"/>
                          </a:rPr>
                          <m:t>,</m:t>
                        </m:r>
                        <m:sSub>
                          <m:sSubPr>
                            <m:ctrlPr>
                              <a:rPr lang="zh-CN" altLang="zh-CN" sz="2000" i="1">
                                <a:latin typeface="Cambria Math"/>
                              </a:rPr>
                            </m:ctrlPr>
                          </m:sSubPr>
                          <m:e>
                            <m:r>
                              <a:rPr lang="en-US" altLang="zh-CN" sz="2000">
                                <a:latin typeface="Cambria Math"/>
                              </a:rPr>
                              <m:t>𝑌</m:t>
                            </m:r>
                          </m:e>
                          <m:sub>
                            <m:r>
                              <a:rPr lang="en-US" altLang="zh-CN" sz="2000">
                                <a:latin typeface="Cambria Math"/>
                              </a:rPr>
                              <m:t>2</m:t>
                            </m:r>
                          </m:sub>
                        </m:sSub>
                        <m:r>
                          <a:rPr lang="en-US" altLang="zh-CN" sz="2000">
                            <a:latin typeface="Cambria Math"/>
                          </a:rPr>
                          <m:t>=</m:t>
                        </m:r>
                        <m:sSub>
                          <m:sSubPr>
                            <m:ctrlPr>
                              <a:rPr lang="zh-CN" altLang="zh-CN" sz="2000" i="1">
                                <a:latin typeface="Cambria Math"/>
                              </a:rPr>
                            </m:ctrlPr>
                          </m:sSubPr>
                          <m:e>
                            <m:r>
                              <a:rPr lang="en-US" altLang="zh-CN" sz="2000">
                                <a:latin typeface="Cambria Math"/>
                              </a:rPr>
                              <m:t>𝑦</m:t>
                            </m:r>
                          </m:e>
                          <m:sub>
                            <m:r>
                              <a:rPr lang="en-US" altLang="zh-CN" sz="2000">
                                <a:latin typeface="Cambria Math"/>
                              </a:rPr>
                              <m:t>2</m:t>
                            </m:r>
                          </m:sub>
                        </m:sSub>
                        <m:r>
                          <a:rPr lang="en-US" altLang="zh-CN" sz="2000">
                            <a:latin typeface="Cambria Math"/>
                          </a:rPr>
                          <m:t>,…,</m:t>
                        </m:r>
                        <m:sSub>
                          <m:sSubPr>
                            <m:ctrlPr>
                              <a:rPr lang="zh-CN" altLang="zh-CN" sz="2000" i="1">
                                <a:latin typeface="Cambria Math"/>
                              </a:rPr>
                            </m:ctrlPr>
                          </m:sSubPr>
                          <m:e>
                            <m:r>
                              <a:rPr lang="en-US" altLang="zh-CN" sz="2000">
                                <a:latin typeface="Cambria Math"/>
                              </a:rPr>
                              <m:t>𝑌</m:t>
                            </m:r>
                          </m:e>
                          <m:sub>
                            <m:r>
                              <a:rPr lang="en-US" altLang="zh-CN" sz="2000">
                                <a:latin typeface="Cambria Math"/>
                              </a:rPr>
                              <m:t>𝑚</m:t>
                            </m:r>
                          </m:sub>
                        </m:sSub>
                        <m:r>
                          <a:rPr lang="en-US" altLang="zh-CN" sz="2000">
                            <a:latin typeface="Cambria Math"/>
                          </a:rPr>
                          <m:t>=</m:t>
                        </m:r>
                        <m:sSub>
                          <m:sSubPr>
                            <m:ctrlPr>
                              <a:rPr lang="zh-CN" altLang="zh-CN" sz="2000" i="1">
                                <a:latin typeface="Cambria Math"/>
                              </a:rPr>
                            </m:ctrlPr>
                          </m:sSubPr>
                          <m:e>
                            <m:r>
                              <a:rPr lang="en-US" altLang="zh-CN" sz="2000">
                                <a:latin typeface="Cambria Math"/>
                              </a:rPr>
                              <m:t>𝑦</m:t>
                            </m:r>
                          </m:e>
                          <m:sub>
                            <m:r>
                              <a:rPr lang="en-US" altLang="zh-CN" sz="2000">
                                <a:latin typeface="Cambria Math"/>
                              </a:rPr>
                              <m:t>𝑚</m:t>
                            </m:r>
                          </m:sub>
                        </m:sSub>
                      </m:e>
                    </m:d>
                  </m:oMath>
                </a14:m>
                <a:endParaRPr lang="en-US" altLang="zh-C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525963"/>
              </a:xfrm>
              <a:blipFill rotWithShape="1">
                <a:blip r:embed="rId4"/>
                <a:stretch>
                  <a:fillRect t="-1078"/>
                </a:stretch>
              </a:blipFill>
            </p:spPr>
            <p:txBody>
              <a:bodyPr/>
              <a:lstStyle/>
              <a:p>
                <a:r>
                  <a:rPr lang="zh-CN" altLang="en-US">
                    <a:noFill/>
                  </a:rPr>
                  <a:t> </a:t>
                </a:r>
              </a:p>
            </p:txBody>
          </p:sp>
        </mc:Fallback>
      </mc:AlternateContent>
      <p:pic>
        <p:nvPicPr>
          <p:cNvPr id="4" name="Content Placeholder 3"/>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953000"/>
            <a:ext cx="5181600" cy="1562100"/>
          </a:xfrm>
          <a:prstGeom prst="rect">
            <a:avLst/>
          </a:prstGeom>
          <a:noFill/>
          <a:ln>
            <a:noFill/>
          </a:ln>
        </p:spPr>
      </p:pic>
    </p:spTree>
    <p:extLst>
      <p:ext uri="{BB962C8B-B14F-4D97-AF65-F5344CB8AC3E}">
        <p14:creationId xmlns:p14="http://schemas.microsoft.com/office/powerpoint/2010/main" val="1024292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vert="horz" lIns="91440" tIns="45720" rIns="91440" bIns="45720" rtlCol="0" anchor="ctr">
            <a:normAutofit/>
          </a:bodyPr>
          <a:lstStyle/>
          <a:p>
            <a:pPr algn="l" fontAlgn="base">
              <a:lnSpc>
                <a:spcPct val="90000"/>
              </a:lnSpc>
              <a:spcAft>
                <a:spcPct val="0"/>
              </a:spcAft>
            </a:pPr>
            <a:r>
              <a:rPr lang="en-US" altLang="zh-CN" sz="4000" spc="-300" dirty="0">
                <a:ln w="3175">
                  <a:noFill/>
                </a:ln>
                <a:latin typeface="Segoe" pitchFamily="34" charset="0"/>
                <a:cs typeface="Arial" charset="0"/>
              </a:rPr>
              <a:t>Online Inference</a:t>
            </a:r>
            <a:endParaRPr lang="zh-CN" altLang="en-US" sz="4000" spc="-300" dirty="0">
              <a:ln w="3175">
                <a:noFill/>
              </a:ln>
              <a:latin typeface="Segoe" pitchFamily="34" charset="0"/>
              <a:cs typeface="Arial"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28800"/>
                <a:ext cx="8229600" cy="4525963"/>
              </a:xfrm>
            </p:spPr>
            <p:txBody>
              <a:bodyPr vert="horz" lIns="91440" tIns="45720" rIns="91440" bIns="45720" rtlCol="0">
                <a:normAutofit/>
              </a:bodyPr>
              <a:lstStyle/>
              <a:p>
                <a:pPr>
                  <a:buFontTx/>
                  <a:buBlip>
                    <a:blip r:embed="rId2"/>
                  </a:buBlip>
                </a:pPr>
                <a:r>
                  <a:rPr lang="en-US" altLang="zh-CN" sz="2800" dirty="0" smtClean="0"/>
                  <a:t>High </a:t>
                </a:r>
                <a:r>
                  <a:rPr lang="en-US" altLang="zh-CN" sz="2800" dirty="0"/>
                  <a:t>dimensional </a:t>
                </a:r>
                <a:r>
                  <a:rPr lang="en-US" altLang="zh-CN" sz="2800" dirty="0" smtClean="0"/>
                  <a:t>embedding</a:t>
                </a:r>
              </a:p>
              <a:p>
                <a:pPr>
                  <a:buFontTx/>
                  <a:buBlip>
                    <a:blip r:embed="rId2"/>
                  </a:buBlip>
                </a:pPr>
                <a:r>
                  <a:rPr lang="en-US" altLang="zh-CN" sz="2800" dirty="0" smtClean="0"/>
                  <a:t>Advantage</a:t>
                </a:r>
                <a:r>
                  <a:rPr lang="en-US" altLang="zh-CN" sz="2400" dirty="0"/>
                  <a:t>: </a:t>
                </a:r>
                <a14:m>
                  <m:oMath xmlns:m="http://schemas.openxmlformats.org/officeDocument/2006/math">
                    <m:sSup>
                      <m:sSupPr>
                        <m:ctrlPr>
                          <a:rPr lang="zh-CN" altLang="zh-CN" sz="2400" i="1">
                            <a:latin typeface="Cambria Math"/>
                          </a:rPr>
                        </m:ctrlPr>
                      </m:sSupPr>
                      <m:e>
                        <m:r>
                          <a:rPr lang="en-US" altLang="zh-CN" sz="2400">
                            <a:latin typeface="Cambria Math"/>
                          </a:rPr>
                          <m:t>ℙ</m:t>
                        </m:r>
                      </m:e>
                      <m:sup>
                        <m:r>
                          <a:rPr lang="en-US" altLang="zh-CN" sz="2400">
                            <a:latin typeface="Cambria Math"/>
                          </a:rPr>
                          <m:t>(</m:t>
                        </m:r>
                        <m:r>
                          <a:rPr lang="en-US" altLang="zh-CN" sz="2400">
                            <a:latin typeface="Cambria Math"/>
                          </a:rPr>
                          <m:t>h</m:t>
                        </m:r>
                        <m:r>
                          <a:rPr lang="en-US" altLang="zh-CN" sz="2400">
                            <a:latin typeface="Cambria Math"/>
                          </a:rPr>
                          <m:t>)</m:t>
                        </m:r>
                      </m:sup>
                    </m:sSup>
                  </m:oMath>
                </a14:m>
                <a:r>
                  <a:rPr lang="en-US" altLang="zh-CN" sz="2400" dirty="0"/>
                  <a:t> and </a:t>
                </a:r>
                <a14:m>
                  <m:oMath xmlns:m="http://schemas.openxmlformats.org/officeDocument/2006/math">
                    <m:sSup>
                      <m:sSupPr>
                        <m:ctrlPr>
                          <a:rPr lang="zh-CN" altLang="zh-CN" sz="2400" i="1">
                            <a:latin typeface="Cambria Math"/>
                          </a:rPr>
                        </m:ctrlPr>
                      </m:sSupPr>
                      <m:e>
                        <m:r>
                          <a:rPr lang="en-US" altLang="zh-CN" sz="2400">
                            <a:latin typeface="Cambria Math"/>
                          </a:rPr>
                          <m:t>𝚸</m:t>
                        </m:r>
                      </m:e>
                      <m:sup>
                        <m:r>
                          <a:rPr lang="en-US" altLang="zh-CN" sz="2400">
                            <a:latin typeface="Cambria Math"/>
                          </a:rPr>
                          <m:t>(</m:t>
                        </m:r>
                        <m:r>
                          <a:rPr lang="en-US" altLang="zh-CN" sz="2400">
                            <a:latin typeface="Cambria Math"/>
                          </a:rPr>
                          <m:t>h</m:t>
                        </m:r>
                        <m:r>
                          <a:rPr lang="en-US" altLang="zh-CN" sz="2400">
                            <a:latin typeface="Cambria Math"/>
                          </a:rPr>
                          <m:t>)</m:t>
                        </m:r>
                      </m:sup>
                    </m:sSup>
                  </m:oMath>
                </a14:m>
                <a:r>
                  <a:rPr lang="en-US" altLang="zh-CN" sz="2400" dirty="0"/>
                  <a:t> can be calculated online (</a:t>
                </a:r>
                <a14:m>
                  <m:oMath xmlns:m="http://schemas.openxmlformats.org/officeDocument/2006/math">
                    <m:r>
                      <a:rPr lang="en-US" altLang="zh-CN" sz="2400">
                        <a:latin typeface="Cambria Math"/>
                      </a:rPr>
                      <m:t>h</m:t>
                    </m:r>
                    <m:r>
                      <a:rPr lang="en-US" altLang="zh-CN" sz="2400">
                        <a:latin typeface="Cambria Math"/>
                      </a:rPr>
                      <m:t>&gt;</m:t>
                    </m:r>
                  </m:oMath>
                </a14:m>
                <a:r>
                  <a:rPr lang="en-US" altLang="zh-CN" sz="2400" dirty="0"/>
                  <a:t>1</a:t>
                </a:r>
                <a:r>
                  <a:rPr lang="en-US" altLang="zh-CN" sz="2400" dirty="0" smtClean="0"/>
                  <a:t>)</a:t>
                </a:r>
                <a:endParaRPr lang="en-US" altLang="zh-CN"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28800"/>
                <a:ext cx="8229600" cy="4525963"/>
              </a:xfrm>
              <a:blipFill rotWithShape="1">
                <a:blip r:embed="rId3"/>
                <a:stretch>
                  <a:fillRect t="-1213"/>
                </a:stretch>
              </a:blipFill>
            </p:spPr>
            <p:txBody>
              <a:bodyPr/>
              <a:lstStyle/>
              <a:p>
                <a:r>
                  <a:rPr lang="zh-CN" altLang="en-US">
                    <a:noFill/>
                  </a:rPr>
                  <a:t> </a:t>
                </a:r>
              </a:p>
            </p:txBody>
          </p:sp>
        </mc:Fallback>
      </mc:AlternateContent>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81400"/>
            <a:ext cx="3810000" cy="2057400"/>
          </a:xfrm>
          <a:prstGeom prst="rect">
            <a:avLst/>
          </a:prstGeom>
          <a:noFill/>
          <a:ln>
            <a:noFill/>
          </a:ln>
        </p:spPr>
      </p:pic>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372949175"/>
                  </p:ext>
                </p:extLst>
              </p:nvPr>
            </p:nvGraphicFramePr>
            <p:xfrm>
              <a:off x="4343400" y="4267200"/>
              <a:ext cx="4572000" cy="1066800"/>
            </p:xfrm>
            <a:graphic>
              <a:graphicData uri="http://schemas.openxmlformats.org/drawingml/2006/table">
                <a:tbl>
                  <a:tblPr firstRow="1" bandRow="1">
                    <a:tableStyleId>{2D5ABB26-0587-4C30-8999-92F81FD0307C}</a:tableStyleId>
                  </a:tblPr>
                  <a:tblGrid>
                    <a:gridCol w="1143000"/>
                    <a:gridCol w="1143000"/>
                    <a:gridCol w="1143000"/>
                    <a:gridCol w="1143000"/>
                  </a:tblGrid>
                  <a:tr h="549822">
                    <a:tc>
                      <a:txBody>
                        <a:bodyPr/>
                        <a:lstStyle/>
                        <a:p>
                          <a:pPr/>
                          <a14:m>
                            <m:oMathPara xmlns:m="http://schemas.openxmlformats.org/officeDocument/2006/math">
                              <m:oMathParaPr>
                                <m:jc m:val="right"/>
                              </m:oMathParaPr>
                              <m:oMath xmlns:m="http://schemas.openxmlformats.org/officeDocument/2006/math">
                                <m:sSup>
                                  <m:sSupPr>
                                    <m:ctrlPr>
                                      <a:rPr lang="zh-CN" altLang="zh-CN" sz="2400" i="1" smtClean="0">
                                        <a:latin typeface="Cambria Math"/>
                                      </a:rPr>
                                    </m:ctrlPr>
                                  </m:sSupPr>
                                  <m:e>
                                    <m:r>
                                      <a:rPr lang="en-US" altLang="zh-CN" sz="2400">
                                        <a:latin typeface="Cambria Math"/>
                                      </a:rPr>
                                      <m:t>𝚸</m:t>
                                    </m:r>
                                  </m:e>
                                  <m:sup>
                                    <m:r>
                                      <a:rPr lang="en-US" altLang="zh-CN" sz="2400">
                                        <a:latin typeface="Cambria Math"/>
                                      </a:rPr>
                                      <m:t>(</m:t>
                                    </m:r>
                                    <m:r>
                                      <a:rPr lang="en-US" altLang="zh-CN" sz="2400" smtClean="0">
                                        <a:latin typeface="Cambria Math"/>
                                      </a:rPr>
                                      <m:t>1</m:t>
                                    </m:r>
                                    <m:r>
                                      <a:rPr lang="en-US" altLang="zh-CN" sz="2400">
                                        <a:latin typeface="Cambria Math"/>
                                      </a:rPr>
                                      <m:t>)</m:t>
                                    </m:r>
                                  </m:sup>
                                </m:sSup>
                                <m:r>
                                  <a:rPr lang="en-US" altLang="zh-CN" sz="2400" smtClean="0">
                                    <a:latin typeface="Cambria Math"/>
                                  </a:rPr>
                                  <m:t>→</m:t>
                                </m:r>
                              </m:oMath>
                            </m:oMathPara>
                          </a14:m>
                          <a:endParaRPr lang="zh-CN" altLang="en-US" sz="2400" dirty="0"/>
                        </a:p>
                      </a:txBody>
                      <a:tcPr/>
                    </a:tc>
                    <a:tc>
                      <a:txBody>
                        <a:bodyPr/>
                        <a:lstStyle/>
                        <a:p>
                          <a:pPr algn="r"/>
                          <a14:m>
                            <m:oMathPara xmlns:m="http://schemas.openxmlformats.org/officeDocument/2006/math">
                              <m:oMathParaPr>
                                <m:jc m:val="right"/>
                              </m:oMathParaPr>
                              <m:oMath xmlns:m="http://schemas.openxmlformats.org/officeDocument/2006/math">
                                <m:sSup>
                                  <m:sSupPr>
                                    <m:ctrlPr>
                                      <a:rPr lang="zh-CN" altLang="zh-CN" sz="2400" i="1" smtClean="0">
                                        <a:latin typeface="Cambria Math"/>
                                      </a:rPr>
                                    </m:ctrlPr>
                                  </m:sSupPr>
                                  <m:e>
                                    <m:r>
                                      <a:rPr lang="en-US" altLang="zh-CN" sz="2400">
                                        <a:latin typeface="Cambria Math"/>
                                      </a:rPr>
                                      <m:t>ℙ</m:t>
                                    </m:r>
                                  </m:e>
                                  <m:sup>
                                    <m:r>
                                      <a:rPr lang="en-US" altLang="zh-CN" sz="2400">
                                        <a:latin typeface="Cambria Math"/>
                                      </a:rPr>
                                      <m:t>(</m:t>
                                    </m:r>
                                    <m:r>
                                      <a:rPr lang="en-US" altLang="zh-CN" sz="2400" smtClean="0">
                                        <a:latin typeface="Cambria Math"/>
                                      </a:rPr>
                                      <m:t>1</m:t>
                                    </m:r>
                                    <m:r>
                                      <a:rPr lang="en-US" altLang="zh-CN" sz="2400">
                                        <a:latin typeface="Cambria Math"/>
                                      </a:rPr>
                                      <m:t>)</m:t>
                                    </m:r>
                                  </m:sup>
                                </m:sSup>
                                <m:r>
                                  <a:rPr lang="en-US" altLang="zh-CN" sz="2400" smtClean="0">
                                    <a:latin typeface="Cambria Math"/>
                                  </a:rPr>
                                  <m:t>→</m:t>
                                </m:r>
                              </m:oMath>
                            </m:oMathPara>
                          </a14:m>
                          <a:endParaRPr lang="zh-CN" altLang="en-US" sz="2400" dirty="0"/>
                        </a:p>
                      </a:txBody>
                      <a:tcPr/>
                    </a:tc>
                    <a:tc>
                      <a:txBody>
                        <a:bodyPr/>
                        <a:lstStyle/>
                        <a:p>
                          <a:pPr algn="r"/>
                          <a14:m>
                            <m:oMathPara xmlns:m="http://schemas.openxmlformats.org/officeDocument/2006/math">
                              <m:oMathParaPr>
                                <m:jc m:val="right"/>
                              </m:oMathParaPr>
                              <m:oMath xmlns:m="http://schemas.openxmlformats.org/officeDocument/2006/math">
                                <m:sSup>
                                  <m:sSupPr>
                                    <m:ctrlPr>
                                      <a:rPr lang="zh-CN" altLang="zh-CN" sz="2400" i="1" smtClean="0">
                                        <a:latin typeface="Cambria Math"/>
                                      </a:rPr>
                                    </m:ctrlPr>
                                  </m:sSupPr>
                                  <m:e>
                                    <m:r>
                                      <a:rPr lang="en-US" altLang="zh-CN" sz="2400">
                                        <a:latin typeface="Cambria Math"/>
                                      </a:rPr>
                                      <m:t>ℙ</m:t>
                                    </m:r>
                                  </m:e>
                                  <m:sup>
                                    <m:r>
                                      <a:rPr lang="en-US" altLang="zh-CN" sz="2400">
                                        <a:latin typeface="Cambria Math"/>
                                      </a:rPr>
                                      <m:t>(</m:t>
                                    </m:r>
                                    <m:r>
                                      <a:rPr lang="en-US" altLang="zh-CN" sz="2400">
                                        <a:latin typeface="Cambria Math"/>
                                      </a:rPr>
                                      <m:t>h</m:t>
                                    </m:r>
                                    <m:r>
                                      <a:rPr lang="en-US" altLang="zh-CN" sz="2400">
                                        <a:latin typeface="Cambria Math"/>
                                      </a:rPr>
                                      <m:t>)</m:t>
                                    </m:r>
                                  </m:sup>
                                </m:sSup>
                                <m:r>
                                  <a:rPr lang="en-US" altLang="zh-CN" sz="2400" smtClean="0">
                                    <a:latin typeface="Cambria Math"/>
                                  </a:rPr>
                                  <m:t>→</m:t>
                                </m:r>
                              </m:oMath>
                            </m:oMathPara>
                          </a14:m>
                          <a:endParaRPr lang="zh-CN" altLang="en-US" sz="2400" dirty="0"/>
                        </a:p>
                      </a:txBody>
                      <a:tcPr/>
                    </a:tc>
                    <a:tc>
                      <a:txBody>
                        <a:bodyPr/>
                        <a:lstStyle/>
                        <a:p>
                          <a:pPr algn="r"/>
                          <a14:m>
                            <m:oMathPara xmlns:m="http://schemas.openxmlformats.org/officeDocument/2006/math">
                              <m:oMathParaPr>
                                <m:jc m:val="left"/>
                              </m:oMathParaPr>
                              <m:oMath xmlns:m="http://schemas.openxmlformats.org/officeDocument/2006/math">
                                <m:sSup>
                                  <m:sSupPr>
                                    <m:ctrlPr>
                                      <a:rPr lang="zh-CN" altLang="zh-CN" sz="2400" i="1" smtClean="0">
                                        <a:latin typeface="Cambria Math"/>
                                      </a:rPr>
                                    </m:ctrlPr>
                                  </m:sSupPr>
                                  <m:e>
                                    <m:r>
                                      <a:rPr lang="en-US" altLang="zh-CN" sz="2400">
                                        <a:latin typeface="Cambria Math"/>
                                      </a:rPr>
                                      <m:t>𝚸</m:t>
                                    </m:r>
                                  </m:e>
                                  <m:sup>
                                    <m:r>
                                      <a:rPr lang="en-US" altLang="zh-CN" sz="2400">
                                        <a:latin typeface="Cambria Math"/>
                                      </a:rPr>
                                      <m:t>(</m:t>
                                    </m:r>
                                    <m:r>
                                      <a:rPr lang="en-US" altLang="zh-CN" sz="2400">
                                        <a:latin typeface="Cambria Math"/>
                                      </a:rPr>
                                      <m:t>h</m:t>
                                    </m:r>
                                    <m:r>
                                      <a:rPr lang="en-US" altLang="zh-CN" sz="2400">
                                        <a:latin typeface="Cambria Math"/>
                                      </a:rPr>
                                      <m:t>)</m:t>
                                    </m:r>
                                  </m:sup>
                                </m:sSup>
                              </m:oMath>
                            </m:oMathPara>
                          </a14:m>
                          <a:endParaRPr lang="zh-CN" altLang="en-US" sz="2400" dirty="0"/>
                        </a:p>
                      </a:txBody>
                      <a:tcPr/>
                    </a:tc>
                  </a:tr>
                  <a:tr h="516978">
                    <a:tc>
                      <a:txBody>
                        <a:bodyPr/>
                        <a:lstStyle/>
                        <a:p>
                          <a:pPr/>
                          <a14:m>
                            <m:oMathPara xmlns:m="http://schemas.openxmlformats.org/officeDocument/2006/math">
                              <m:oMathParaPr>
                                <m:jc m:val="right"/>
                              </m:oMathParaPr>
                              <m:oMath xmlns:m="http://schemas.openxmlformats.org/officeDocument/2006/math">
                                <m:r>
                                  <a:rPr lang="en-US" altLang="zh-CN" sz="2400" smtClean="0">
                                    <a:latin typeface="Cambria Math"/>
                                  </a:rPr>
                                  <m:t>𝐒</m:t>
                                </m:r>
                                <m:r>
                                  <a:rPr lang="en-US" altLang="zh-CN" sz="2400" smtClean="0">
                                    <a:latin typeface="Cambria Math"/>
                                  </a:rPr>
                                  <m:t>→</m:t>
                                </m:r>
                              </m:oMath>
                            </m:oMathPara>
                          </a14:m>
                          <a:endParaRPr lang="zh-CN" altLang="en-US" sz="2400" b="1" i="0" dirty="0"/>
                        </a:p>
                      </a:txBody>
                      <a:tcPr/>
                    </a:tc>
                    <a:tc>
                      <a:txBody>
                        <a:bodyPr/>
                        <a:lstStyle/>
                        <a:p>
                          <a:pPr/>
                          <a14:m>
                            <m:oMathPara xmlns:m="http://schemas.openxmlformats.org/officeDocument/2006/math">
                              <m:oMathParaPr>
                                <m:jc m:val="right"/>
                              </m:oMathParaPr>
                              <m:oMath xmlns:m="http://schemas.openxmlformats.org/officeDocument/2006/math">
                                <m:sSup>
                                  <m:sSupPr>
                                    <m:ctrlPr>
                                      <a:rPr lang="en-US" altLang="zh-CN" sz="2400" i="1" smtClean="0">
                                        <a:latin typeface="Cambria Math"/>
                                      </a:rPr>
                                    </m:ctrlPr>
                                  </m:sSupPr>
                                  <m:e>
                                    <m:r>
                                      <a:rPr lang="en-US" altLang="zh-CN" sz="2400" smtClean="0">
                                        <a:latin typeface="Cambria Math"/>
                                      </a:rPr>
                                      <m:t>𝐒</m:t>
                                    </m:r>
                                  </m:e>
                                  <m:sup>
                                    <m:r>
                                      <a:rPr lang="en-US" altLang="zh-CN" sz="2400" smtClean="0">
                                        <a:latin typeface="Cambria Math"/>
                                      </a:rPr>
                                      <m:t>𝑚</m:t>
                                    </m:r>
                                  </m:sup>
                                </m:sSup>
                                <m:r>
                                  <a:rPr lang="en-US" altLang="zh-CN" sz="2400" smtClean="0">
                                    <a:latin typeface="Cambria Math"/>
                                  </a:rPr>
                                  <m:t>→</m:t>
                                </m:r>
                              </m:oMath>
                            </m:oMathPara>
                          </a14:m>
                          <a:endParaRPr lang="zh-CN"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p>
                                  <m:sSupPr>
                                    <m:ctrlPr>
                                      <a:rPr lang="en-US" altLang="zh-CN" sz="2400" i="1" smtClean="0">
                                        <a:latin typeface="Cambria Math"/>
                                      </a:rPr>
                                    </m:ctrlPr>
                                  </m:sSupPr>
                                  <m:e>
                                    <m:r>
                                      <a:rPr lang="en-US" altLang="zh-CN" sz="2400" smtClean="0">
                                        <a:latin typeface="Cambria Math"/>
                                      </a:rPr>
                                      <m:t>𝐒</m:t>
                                    </m:r>
                                  </m:e>
                                  <m:sup>
                                    <m:r>
                                      <a:rPr lang="en-US" altLang="zh-CN" sz="2400" smtClean="0">
                                        <a:latin typeface="Cambria Math"/>
                                      </a:rPr>
                                      <m:t>𝑚</m:t>
                                    </m:r>
                                  </m:sup>
                                </m:sSup>
                                <m:r>
                                  <a:rPr lang="en-US" altLang="zh-CN" sz="2400" smtClean="0">
                                    <a:latin typeface="Cambria Math"/>
                                  </a:rPr>
                                  <m:t>→</m:t>
                                </m:r>
                              </m:oMath>
                            </m:oMathPara>
                          </a14:m>
                          <a:endParaRPr lang="zh-CN" altLang="en-US" sz="2400" dirty="0"/>
                        </a:p>
                      </a:txBody>
                      <a:tcPr/>
                    </a:tc>
                    <a:tc>
                      <a:txBody>
                        <a:bodyPr/>
                        <a:lstStyle/>
                        <a:p>
                          <a:pPr/>
                          <a14:m>
                            <m:oMathPara xmlns:m="http://schemas.openxmlformats.org/officeDocument/2006/math">
                              <m:oMathParaPr>
                                <m:jc m:val="left"/>
                              </m:oMathParaPr>
                              <m:oMath xmlns:m="http://schemas.openxmlformats.org/officeDocument/2006/math">
                                <m:r>
                                  <a:rPr lang="en-US" altLang="zh-CN" sz="2400" smtClean="0">
                                    <a:latin typeface="Cambria Math"/>
                                  </a:rPr>
                                  <m:t>𝐒</m:t>
                                </m:r>
                              </m:oMath>
                            </m:oMathPara>
                          </a14:m>
                          <a:endParaRPr lang="zh-CN" altLang="en-US" sz="2400" dirty="0"/>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372949175"/>
                  </p:ext>
                </p:extLst>
              </p:nvPr>
            </p:nvGraphicFramePr>
            <p:xfrm>
              <a:off x="4343400" y="4267200"/>
              <a:ext cx="4572000" cy="1066800"/>
            </p:xfrm>
            <a:graphic>
              <a:graphicData uri="http://schemas.openxmlformats.org/drawingml/2006/table">
                <a:tbl>
                  <a:tblPr firstRow="1" bandRow="1">
                    <a:tableStyleId>{2D5ABB26-0587-4C30-8999-92F81FD0307C}</a:tableStyleId>
                  </a:tblPr>
                  <a:tblGrid>
                    <a:gridCol w="1143000"/>
                    <a:gridCol w="1143000"/>
                    <a:gridCol w="1143000"/>
                    <a:gridCol w="1143000"/>
                  </a:tblGrid>
                  <a:tr h="549822">
                    <a:tc>
                      <a:txBody>
                        <a:bodyPr/>
                        <a:lstStyle/>
                        <a:p>
                          <a:endParaRPr lang="zh-CN"/>
                        </a:p>
                      </a:txBody>
                      <a:tcPr>
                        <a:blipFill rotWithShape="1">
                          <a:blip r:embed="rId5"/>
                          <a:stretch>
                            <a:fillRect l="-532" r="-298936" b="-94444"/>
                          </a:stretch>
                        </a:blipFill>
                      </a:tcPr>
                    </a:tc>
                    <a:tc>
                      <a:txBody>
                        <a:bodyPr/>
                        <a:lstStyle/>
                        <a:p>
                          <a:endParaRPr lang="zh-CN"/>
                        </a:p>
                      </a:txBody>
                      <a:tcPr>
                        <a:blipFill rotWithShape="1">
                          <a:blip r:embed="rId5"/>
                          <a:stretch>
                            <a:fillRect l="-101070" r="-200535" b="-94444"/>
                          </a:stretch>
                        </a:blipFill>
                      </a:tcPr>
                    </a:tc>
                    <a:tc>
                      <a:txBody>
                        <a:bodyPr/>
                        <a:lstStyle/>
                        <a:p>
                          <a:endParaRPr lang="zh-CN"/>
                        </a:p>
                      </a:txBody>
                      <a:tcPr>
                        <a:blipFill rotWithShape="1">
                          <a:blip r:embed="rId5"/>
                          <a:stretch>
                            <a:fillRect l="-200000" r="-99468" b="-94444"/>
                          </a:stretch>
                        </a:blipFill>
                      </a:tcPr>
                    </a:tc>
                    <a:tc>
                      <a:txBody>
                        <a:bodyPr/>
                        <a:lstStyle/>
                        <a:p>
                          <a:endParaRPr lang="zh-CN"/>
                        </a:p>
                      </a:txBody>
                      <a:tcPr>
                        <a:blipFill rotWithShape="1">
                          <a:blip r:embed="rId5"/>
                          <a:stretch>
                            <a:fillRect l="-301604" b="-94444"/>
                          </a:stretch>
                        </a:blipFill>
                      </a:tcPr>
                    </a:tc>
                  </a:tr>
                  <a:tr h="516978">
                    <a:tc>
                      <a:txBody>
                        <a:bodyPr/>
                        <a:lstStyle/>
                        <a:p>
                          <a:endParaRPr lang="zh-CN"/>
                        </a:p>
                      </a:txBody>
                      <a:tcPr>
                        <a:blipFill rotWithShape="1">
                          <a:blip r:embed="rId5"/>
                          <a:stretch>
                            <a:fillRect l="-532" t="-105882" r="-298936"/>
                          </a:stretch>
                        </a:blipFill>
                      </a:tcPr>
                    </a:tc>
                    <a:tc>
                      <a:txBody>
                        <a:bodyPr/>
                        <a:lstStyle/>
                        <a:p>
                          <a:endParaRPr lang="zh-CN"/>
                        </a:p>
                      </a:txBody>
                      <a:tcPr>
                        <a:blipFill rotWithShape="1">
                          <a:blip r:embed="rId5"/>
                          <a:stretch>
                            <a:fillRect l="-101070" t="-105882" r="-200535"/>
                          </a:stretch>
                        </a:blipFill>
                      </a:tcPr>
                    </a:tc>
                    <a:tc>
                      <a:txBody>
                        <a:bodyPr/>
                        <a:lstStyle/>
                        <a:p>
                          <a:endParaRPr lang="zh-CN"/>
                        </a:p>
                      </a:txBody>
                      <a:tcPr>
                        <a:blipFill rotWithShape="1">
                          <a:blip r:embed="rId5"/>
                          <a:stretch>
                            <a:fillRect l="-200000" t="-105882" r="-99468"/>
                          </a:stretch>
                        </a:blipFill>
                      </a:tcPr>
                    </a:tc>
                    <a:tc>
                      <a:txBody>
                        <a:bodyPr/>
                        <a:lstStyle/>
                        <a:p>
                          <a:endParaRPr lang="zh-CN"/>
                        </a:p>
                      </a:txBody>
                      <a:tcPr>
                        <a:blipFill rotWithShape="1">
                          <a:blip r:embed="rId5"/>
                          <a:stretch>
                            <a:fillRect l="-301604" t="-105882"/>
                          </a:stretch>
                        </a:blipFill>
                      </a:tcPr>
                    </a:tc>
                  </a:tr>
                </a:tbl>
              </a:graphicData>
            </a:graphic>
          </p:graphicFrame>
        </mc:Fallback>
      </mc:AlternateContent>
    </p:spTree>
    <p:extLst>
      <p:ext uri="{BB962C8B-B14F-4D97-AF65-F5344CB8AC3E}">
        <p14:creationId xmlns:p14="http://schemas.microsoft.com/office/powerpoint/2010/main" val="1553110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09856" cy="4953000"/>
          </a:xfrm>
          <a:prstGeom prst="rect">
            <a:avLst/>
          </a:prstGeom>
          <a:noFill/>
          <a:ln>
            <a:noFill/>
          </a:ln>
        </p:spPr>
      </p:pic>
      <p:sp>
        <p:nvSpPr>
          <p:cNvPr id="5" name="Rectangle 4"/>
          <p:cNvSpPr/>
          <p:nvPr/>
        </p:nvSpPr>
        <p:spPr>
          <a:xfrm>
            <a:off x="1447800" y="1828800"/>
            <a:ext cx="4775200" cy="4599708"/>
          </a:xfrm>
          <a:prstGeom prst="rect">
            <a:avLst/>
          </a:prstGeom>
          <a:noFill/>
          <a:ln w="38100">
            <a:solidFill>
              <a:srgbClr val="150D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7" name="Title 1"/>
          <p:cNvSpPr txBox="1">
            <a:spLocks/>
          </p:cNvSpPr>
          <p:nvPr/>
        </p:nvSpPr>
        <p:spPr>
          <a:xfrm>
            <a:off x="457200" y="274638"/>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lnSpc>
                <a:spcPct val="90000"/>
              </a:lnSpc>
              <a:spcAft>
                <a:spcPct val="0"/>
              </a:spcAft>
            </a:pPr>
            <a:r>
              <a:rPr lang="en-US" altLang="zh-CN" sz="4000" spc="-300" smtClean="0">
                <a:ln w="3175">
                  <a:noFill/>
                </a:ln>
                <a:latin typeface="Segoe" pitchFamily="34" charset="0"/>
                <a:ea typeface="+mn-ea"/>
                <a:cs typeface="Arial" charset="0"/>
              </a:rPr>
              <a:t>System Overview</a:t>
            </a:r>
            <a:endParaRPr lang="zh-CN" altLang="en-US" sz="4000" spc="-300" dirty="0">
              <a:ln w="3175">
                <a:noFill/>
              </a:ln>
              <a:latin typeface="Segoe" pitchFamily="34" charset="0"/>
              <a:ea typeface="+mn-ea"/>
              <a:cs typeface="Arial" charset="0"/>
            </a:endParaRPr>
          </a:p>
        </p:txBody>
      </p:sp>
    </p:spTree>
    <p:extLst>
      <p:ext uri="{BB962C8B-B14F-4D97-AF65-F5344CB8AC3E}">
        <p14:creationId xmlns:p14="http://schemas.microsoft.com/office/powerpoint/2010/main" val="822172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457200"/>
            <a:ext cx="8380412" cy="553998"/>
          </a:xfrm>
        </p:spPr>
        <p:txBody>
          <a:bodyPr>
            <a:normAutofit fontScale="90000"/>
          </a:bodyPr>
          <a:lstStyle/>
          <a:p>
            <a:r>
              <a:rPr lang="en-US" altLang="zh-CN" dirty="0" smtClean="0"/>
              <a:t>Route Computing</a:t>
            </a:r>
            <a:endParaRPr lang="zh-CN" alt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81000" y="1219200"/>
                <a:ext cx="4953000" cy="4366054"/>
              </a:xfrm>
            </p:spPr>
            <p:txBody>
              <a:bodyPr/>
              <a:lstStyle/>
              <a:p>
                <a:r>
                  <a:rPr lang="en-US" altLang="zh-CN" dirty="0" smtClean="0"/>
                  <a:t>Rough routing</a:t>
                </a:r>
              </a:p>
              <a:p>
                <a:pPr lvl="1"/>
                <a:r>
                  <a:rPr lang="en-US" altLang="zh-CN" sz="1800" dirty="0"/>
                  <a:t>Given a user query (</a:t>
                </a:r>
                <a14:m>
                  <m:oMath xmlns:m="http://schemas.openxmlformats.org/officeDocument/2006/math">
                    <m:sSub>
                      <m:sSubPr>
                        <m:ctrlPr>
                          <a:rPr lang="en-US" altLang="zh-CN" sz="1800" i="1">
                            <a:latin typeface="Cambria Math"/>
                          </a:rPr>
                        </m:ctrlPr>
                      </m:sSubPr>
                      <m:e>
                        <m:r>
                          <a:rPr lang="en-US" altLang="zh-CN" sz="1800" i="1">
                            <a:latin typeface="Cambria Math"/>
                          </a:rPr>
                          <m:t>𝑞</m:t>
                        </m:r>
                      </m:e>
                      <m:sub>
                        <m:r>
                          <a:rPr lang="en-US" altLang="zh-CN" sz="1800" i="1">
                            <a:latin typeface="Cambria Math"/>
                          </a:rPr>
                          <m:t>𝑠</m:t>
                        </m:r>
                      </m:sub>
                    </m:sSub>
                    <m:r>
                      <a:rPr lang="en-US" altLang="zh-CN" sz="1800" i="1">
                        <a:latin typeface="Cambria Math"/>
                      </a:rPr>
                      <m:t>, </m:t>
                    </m:r>
                    <m:sSub>
                      <m:sSubPr>
                        <m:ctrlPr>
                          <a:rPr lang="en-US" altLang="zh-CN" sz="1800" i="1">
                            <a:latin typeface="Cambria Math"/>
                          </a:rPr>
                        </m:ctrlPr>
                      </m:sSubPr>
                      <m:e>
                        <m:r>
                          <a:rPr lang="en-US" altLang="zh-CN" sz="1800" i="1">
                            <a:latin typeface="Cambria Math"/>
                          </a:rPr>
                          <m:t>𝑞</m:t>
                        </m:r>
                      </m:e>
                      <m:sub>
                        <m:r>
                          <a:rPr lang="en-US" altLang="zh-CN" sz="1800" i="1">
                            <a:latin typeface="Cambria Math"/>
                          </a:rPr>
                          <m:t>𝑑</m:t>
                        </m:r>
                      </m:sub>
                    </m:sSub>
                  </m:oMath>
                </a14:m>
                <a:r>
                  <a:rPr lang="en-US" altLang="zh-CN" sz="1800" dirty="0"/>
                  <a:t>, </a:t>
                </a:r>
                <a:r>
                  <a:rPr lang="en-US" altLang="zh-CN" sz="1800" i="1" dirty="0"/>
                  <a:t>t, </a:t>
                </a:r>
                <a14:m>
                  <m:oMath xmlns:m="http://schemas.openxmlformats.org/officeDocument/2006/math">
                    <m:r>
                      <a:rPr lang="zh-CN" altLang="en-US" sz="1800" i="1">
                        <a:latin typeface="Cambria Math"/>
                      </a:rPr>
                      <m:t>𝛼</m:t>
                    </m:r>
                  </m:oMath>
                </a14:m>
                <a:r>
                  <a:rPr lang="en-US" altLang="zh-CN" sz="1800" dirty="0"/>
                  <a:t>)</a:t>
                </a:r>
              </a:p>
              <a:p>
                <a:pPr lvl="1"/>
                <a:r>
                  <a:rPr lang="en-US" altLang="zh-CN" sz="1800" dirty="0"/>
                  <a:t>Search a landmark graph for a rough route: a sequence of landmarks</a:t>
                </a:r>
              </a:p>
              <a:p>
                <a:pPr lvl="1"/>
                <a:r>
                  <a:rPr lang="en-US" altLang="zh-CN" sz="1800" dirty="0" smtClean="0"/>
                  <a:t>Using </a:t>
                </a:r>
                <a:r>
                  <a:rPr lang="en-US" altLang="zh-CN" sz="1800" dirty="0"/>
                  <a:t>a time-dependent routing algorithm</a:t>
                </a:r>
              </a:p>
              <a:p>
                <a:endParaRPr lang="en-US" altLang="zh-CN"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81000" y="1219200"/>
                <a:ext cx="4953000" cy="4366054"/>
              </a:xfrm>
              <a:blipFill rotWithShape="1">
                <a:blip r:embed="rId2"/>
                <a:stretch>
                  <a:fillRect t="-1816" r="-1478"/>
                </a:stretch>
              </a:blipFill>
            </p:spPr>
            <p:txBody>
              <a:bodyPr/>
              <a:lstStyle/>
              <a:p>
                <a:r>
                  <a:rPr lang="zh-CN" altLang="en-US">
                    <a:noFill/>
                  </a:rPr>
                  <a:t> </a:t>
                </a:r>
              </a:p>
            </p:txBody>
          </p:sp>
        </mc:Fallback>
      </mc:AlternateContent>
      <p:pic>
        <p:nvPicPr>
          <p:cNvPr id="6" name="Picture 5"/>
          <p:cNvPicPr/>
          <p:nvPr/>
        </p:nvPicPr>
        <p:blipFill rotWithShape="1">
          <a:blip r:embed="rId3">
            <a:extLst>
              <a:ext uri="{28A0092B-C50C-407E-A947-70E740481C1C}">
                <a14:useLocalDpi xmlns:a14="http://schemas.microsoft.com/office/drawing/2010/main" val="0"/>
              </a:ext>
            </a:extLst>
          </a:blip>
          <a:srcRect r="11111"/>
          <a:stretch/>
        </p:blipFill>
        <p:spPr bwMode="auto">
          <a:xfrm>
            <a:off x="5562600" y="1143000"/>
            <a:ext cx="3340100" cy="2590800"/>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4">
            <a:extLst>
              <a:ext uri="{28A0092B-C50C-407E-A947-70E740481C1C}">
                <a14:useLocalDpi xmlns:a14="http://schemas.microsoft.com/office/drawing/2010/main" val="0"/>
              </a:ext>
            </a:extLst>
          </a:blip>
          <a:srcRect l="3193" r="10984"/>
          <a:stretch/>
        </p:blipFill>
        <p:spPr bwMode="auto">
          <a:xfrm>
            <a:off x="5448300" y="3925663"/>
            <a:ext cx="3390900" cy="2475137"/>
          </a:xfrm>
          <a:prstGeom prst="rect">
            <a:avLst/>
          </a:prstGeom>
          <a:noFill/>
          <a:ln>
            <a:noFill/>
          </a:ln>
          <a:extLst>
            <a:ext uri="{53640926-AAD7-44D8-BBD7-CCE9431645EC}">
              <a14:shadowObscured xmlns:a14="http://schemas.microsoft.com/office/drawing/2010/main"/>
            </a:ext>
          </a:extLst>
        </p:spPr>
      </p:pic>
      <p:cxnSp>
        <p:nvCxnSpPr>
          <p:cNvPr id="9" name="Straight Connector 8"/>
          <p:cNvCxnSpPr/>
          <p:nvPr/>
        </p:nvCxnSpPr>
        <p:spPr>
          <a:xfrm>
            <a:off x="6019800" y="5334000"/>
            <a:ext cx="609600"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629400" y="5334000"/>
            <a:ext cx="0" cy="5334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18" name="Picture 17" descr="lm_6000.bmp"/>
          <p:cNvPicPr/>
          <p:nvPr/>
        </p:nvPicPr>
        <p:blipFill>
          <a:blip r:embed="rId5" cstate="print"/>
          <a:srcRect b="11198"/>
          <a:stretch>
            <a:fillRect/>
          </a:stretch>
        </p:blipFill>
        <p:spPr>
          <a:xfrm>
            <a:off x="1066800" y="3657600"/>
            <a:ext cx="3733800" cy="2438400"/>
          </a:xfrm>
          <a:prstGeom prst="rect">
            <a:avLst/>
          </a:prstGeom>
          <a:ln>
            <a:solidFill>
              <a:schemeClr val="tx1"/>
            </a:solidFill>
          </a:ln>
        </p:spPr>
      </p:pic>
      <p:sp>
        <p:nvSpPr>
          <p:cNvPr id="16" name="Rectangle 15"/>
          <p:cNvSpPr/>
          <p:nvPr/>
        </p:nvSpPr>
        <p:spPr>
          <a:xfrm>
            <a:off x="1600200" y="6153090"/>
            <a:ext cx="2120068" cy="338554"/>
          </a:xfrm>
          <a:prstGeom prst="rect">
            <a:avLst/>
          </a:prstGeom>
        </p:spPr>
        <p:txBody>
          <a:bodyPr wrap="none">
            <a:spAutoFit/>
          </a:bodyPr>
          <a:lstStyle/>
          <a:p>
            <a:pPr lvl="1"/>
            <a:r>
              <a:rPr lang="en-US" altLang="zh-CN" sz="1600" dirty="0" smtClean="0"/>
              <a:t>A landmark graph</a:t>
            </a:r>
            <a:endParaRPr lang="zh-CN" altLang="en-US" sz="1600" dirty="0"/>
          </a:p>
        </p:txBody>
      </p:sp>
    </p:spTree>
    <p:extLst>
      <p:ext uri="{BB962C8B-B14F-4D97-AF65-F5344CB8AC3E}">
        <p14:creationId xmlns:p14="http://schemas.microsoft.com/office/powerpoint/2010/main" val="2128244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6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457200"/>
            <a:ext cx="8380412" cy="553998"/>
          </a:xfrm>
        </p:spPr>
        <p:txBody>
          <a:bodyPr>
            <a:normAutofit fontScale="90000"/>
          </a:bodyPr>
          <a:lstStyle/>
          <a:p>
            <a:r>
              <a:rPr lang="en-US" altLang="zh-CN" dirty="0" smtClean="0"/>
              <a:t>Route Computing</a:t>
            </a:r>
            <a:endParaRPr lang="zh-CN" altLang="en-US" dirty="0"/>
          </a:p>
        </p:txBody>
      </p:sp>
      <p:sp>
        <p:nvSpPr>
          <p:cNvPr id="3" name="Text Placeholder 2"/>
          <p:cNvSpPr>
            <a:spLocks noGrp="1"/>
          </p:cNvSpPr>
          <p:nvPr>
            <p:ph type="body" idx="1"/>
          </p:nvPr>
        </p:nvSpPr>
        <p:spPr>
          <a:xfrm>
            <a:off x="381000" y="1425146"/>
            <a:ext cx="8458200" cy="4366054"/>
          </a:xfrm>
        </p:spPr>
        <p:txBody>
          <a:bodyPr>
            <a:normAutofit/>
          </a:bodyPr>
          <a:lstStyle/>
          <a:p>
            <a:r>
              <a:rPr lang="en-US" altLang="zh-CN" sz="2800" dirty="0" smtClean="0"/>
              <a:t>Refined routing</a:t>
            </a:r>
          </a:p>
          <a:p>
            <a:pPr lvl="1"/>
            <a:r>
              <a:rPr lang="en-US" altLang="zh-CN" sz="2000" dirty="0" smtClean="0"/>
              <a:t>Find out the fastest path connecting the consecutive landmarks</a:t>
            </a:r>
          </a:p>
          <a:p>
            <a:pPr lvl="1"/>
            <a:r>
              <a:rPr lang="en-US" altLang="zh-CN" sz="2000" dirty="0" smtClean="0"/>
              <a:t>Can use speed constraints</a:t>
            </a:r>
          </a:p>
          <a:p>
            <a:pPr lvl="1"/>
            <a:r>
              <a:rPr lang="en-US" altLang="zh-CN" sz="2000" dirty="0" smtClean="0"/>
              <a:t>Dynamic programming</a:t>
            </a:r>
          </a:p>
          <a:p>
            <a:r>
              <a:rPr lang="en-US" altLang="zh-CN" sz="2800" dirty="0" smtClean="0"/>
              <a:t>Very efficient</a:t>
            </a:r>
          </a:p>
          <a:p>
            <a:pPr lvl="1"/>
            <a:r>
              <a:rPr lang="en-US" altLang="zh-CN" sz="2000" dirty="0" smtClean="0"/>
              <a:t>Smaller </a:t>
            </a:r>
            <a:r>
              <a:rPr lang="en-US" altLang="zh-CN" sz="2000" dirty="0"/>
              <a:t>search spaces</a:t>
            </a:r>
          </a:p>
          <a:p>
            <a:pPr lvl="1"/>
            <a:r>
              <a:rPr lang="en-US" altLang="zh-CN" sz="2000" dirty="0" smtClean="0"/>
              <a:t>Computed in parallel </a:t>
            </a:r>
            <a:endParaRPr lang="zh-CN" altLang="en-US" sz="2000" dirty="0"/>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52462"/>
          <a:stretch/>
        </p:blipFill>
        <p:spPr bwMode="auto">
          <a:xfrm>
            <a:off x="609600" y="4648200"/>
            <a:ext cx="1950761" cy="157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3" cstate="print"/>
          <a:srcRect/>
          <a:stretch>
            <a:fillRect/>
          </a:stretch>
        </p:blipFill>
        <p:spPr bwMode="auto">
          <a:xfrm>
            <a:off x="4800600" y="3200400"/>
            <a:ext cx="3886200" cy="3048000"/>
          </a:xfrm>
          <a:prstGeom prst="rect">
            <a:avLst/>
          </a:prstGeom>
          <a:noFill/>
          <a:ln w="9525">
            <a:noFill/>
            <a:miter lim="800000"/>
            <a:headEnd/>
            <a:tailEnd/>
          </a:ln>
        </p:spPr>
      </p:pic>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2651" r="1516"/>
          <a:stretch/>
        </p:blipFill>
        <p:spPr bwMode="auto">
          <a:xfrm>
            <a:off x="2743200" y="4648200"/>
            <a:ext cx="1880813" cy="157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953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817602"/>
            <a:ext cx="8380412" cy="553998"/>
          </a:xfrm>
        </p:spPr>
        <p:txBody>
          <a:bodyPr>
            <a:normAutofit fontScale="90000"/>
          </a:bodyPr>
          <a:lstStyle/>
          <a:p>
            <a:r>
              <a:rPr lang="en-US" dirty="0" smtClean="0"/>
              <a:t>What We Do</a:t>
            </a:r>
            <a:endParaRPr lang="en-US" dirty="0"/>
          </a:p>
        </p:txBody>
      </p:sp>
      <p:sp>
        <p:nvSpPr>
          <p:cNvPr id="3" name="Text Placeholder 2"/>
          <p:cNvSpPr>
            <a:spLocks noGrp="1"/>
          </p:cNvSpPr>
          <p:nvPr>
            <p:ph type="body" idx="1"/>
          </p:nvPr>
        </p:nvSpPr>
        <p:spPr>
          <a:xfrm>
            <a:off x="368940" y="1600200"/>
            <a:ext cx="8380412" cy="3299254"/>
          </a:xfrm>
        </p:spPr>
        <p:txBody>
          <a:bodyPr>
            <a:normAutofit/>
          </a:bodyPr>
          <a:lstStyle/>
          <a:p>
            <a:r>
              <a:rPr lang="en-US" altLang="zh-CN" sz="2800" dirty="0" smtClean="0"/>
              <a:t>Finding the </a:t>
            </a:r>
            <a:r>
              <a:rPr lang="en-US" altLang="zh-CN" sz="2800" i="1" dirty="0" smtClean="0">
                <a:solidFill>
                  <a:srgbClr val="0070C0"/>
                </a:solidFill>
              </a:rPr>
              <a:t>customized</a:t>
            </a:r>
            <a:r>
              <a:rPr lang="en-US" altLang="zh-CN" sz="2800" dirty="0" smtClean="0"/>
              <a:t> and </a:t>
            </a:r>
            <a:r>
              <a:rPr lang="en-US" altLang="zh-CN" sz="2800" i="1" dirty="0" smtClean="0">
                <a:solidFill>
                  <a:srgbClr val="0070C0"/>
                </a:solidFill>
              </a:rPr>
              <a:t>practically fastest </a:t>
            </a:r>
            <a:r>
              <a:rPr lang="en-US" altLang="zh-CN" sz="2800" dirty="0" smtClean="0"/>
              <a:t>driving route for a particular user using</a:t>
            </a:r>
          </a:p>
          <a:p>
            <a:pPr lvl="1"/>
            <a:r>
              <a:rPr lang="en-US" altLang="zh-CN" sz="2400" dirty="0"/>
              <a:t>(Historical and real-time) Traffic conditions </a:t>
            </a:r>
          </a:p>
          <a:p>
            <a:pPr lvl="1"/>
            <a:r>
              <a:rPr lang="en-US" altLang="zh-CN" sz="2400" dirty="0"/>
              <a:t>Driver behavior (of taxi drivers and end users</a:t>
            </a:r>
            <a:r>
              <a:rPr lang="en-US" altLang="zh-CN" sz="2400" dirty="0" smtClean="0"/>
              <a:t>)</a:t>
            </a:r>
            <a:endParaRPr lang="en-US" altLang="zh-CN" sz="2400" dirty="0"/>
          </a:p>
        </p:txBody>
      </p:sp>
      <p:grpSp>
        <p:nvGrpSpPr>
          <p:cNvPr id="4" name="Group 3"/>
          <p:cNvGrpSpPr/>
          <p:nvPr/>
        </p:nvGrpSpPr>
        <p:grpSpPr>
          <a:xfrm>
            <a:off x="914400" y="4082016"/>
            <a:ext cx="7434458" cy="2013984"/>
            <a:chOff x="838200" y="4463016"/>
            <a:chExt cx="7434458" cy="2013984"/>
          </a:xfrm>
        </p:grpSpPr>
        <p:pic>
          <p:nvPicPr>
            <p:cNvPr id="5" name="Picture 2" descr="C:\Users\yuzheng\AppData\Local\Microsoft\Windows\Temporary Internet Files\Content.IE5\UWKON0O4\MC9000548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166" y="4463016"/>
              <a:ext cx="1653476" cy="13384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yuzheng\AppData\Local\Microsoft\Windows\Temporary Internet Files\Content.IE5\7WB1D290\MP9004004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570661"/>
              <a:ext cx="1882307" cy="1254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yuzheng\AppData\Local\Microsoft\Windows\Temporary Internet Files\Content.IE5\7WB1D290\MC90013941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648486"/>
              <a:ext cx="1338458" cy="10431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8200" y="6139416"/>
              <a:ext cx="1687395"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Physical Routes</a:t>
              </a:r>
              <a:endParaRPr lang="zh-CN" altLang="en-US" dirty="0">
                <a:solidFill>
                  <a:schemeClr val="tx1"/>
                </a:solidFill>
              </a:endParaRPr>
            </a:p>
          </p:txBody>
        </p:sp>
        <p:sp>
          <p:nvSpPr>
            <p:cNvPr id="9" name="Rectangle 8"/>
            <p:cNvSpPr/>
            <p:nvPr/>
          </p:nvSpPr>
          <p:spPr>
            <a:xfrm>
              <a:off x="3686556" y="6215616"/>
              <a:ext cx="2107063"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Traffic  flows</a:t>
              </a:r>
              <a:endParaRPr lang="zh-CN" altLang="en-US" dirty="0">
                <a:solidFill>
                  <a:schemeClr val="tx1"/>
                </a:solidFill>
              </a:endParaRPr>
            </a:p>
          </p:txBody>
        </p:sp>
        <p:sp>
          <p:nvSpPr>
            <p:cNvPr id="10" name="Rectangle 9"/>
            <p:cNvSpPr/>
            <p:nvPr/>
          </p:nvSpPr>
          <p:spPr>
            <a:xfrm>
              <a:off x="6931816" y="6203540"/>
              <a:ext cx="1259684"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Drivers</a:t>
              </a:r>
              <a:endParaRPr lang="zh-CN" altLang="en-US" dirty="0">
                <a:solidFill>
                  <a:schemeClr val="tx1"/>
                </a:solidFill>
              </a:endParaRPr>
            </a:p>
          </p:txBody>
        </p:sp>
        <p:pic>
          <p:nvPicPr>
            <p:cNvPr id="11" name="Picture 6" descr="C:\Users\yuzheng\AppData\Local\Microsoft\Windows\Temporary Internet Files\Content.IE5\D92USTCZ\MC90043253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0200" y="4884628"/>
              <a:ext cx="505807" cy="5058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yuzheng\AppData\Local\Microsoft\Windows\Temporary Internet Files\Content.IE5\D92USTCZ\MC90043253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927600"/>
              <a:ext cx="505807" cy="5058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7182313"/>
      </p:ext>
    </p:extLst>
  </p:cSld>
  <p:clrMapOvr>
    <a:masterClrMapping/>
  </p:clrMapOvr>
  <p:transition spd="slow">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fontAlgn="base">
              <a:lnSpc>
                <a:spcPct val="90000"/>
              </a:lnSpc>
              <a:spcAft>
                <a:spcPct val="0"/>
              </a:spcAft>
            </a:pPr>
            <a:r>
              <a:rPr lang="en-US" altLang="zh-CN" sz="4000" spc="-300" dirty="0">
                <a:ln w="3175">
                  <a:noFill/>
                </a:ln>
                <a:latin typeface="Segoe" pitchFamily="34" charset="0"/>
                <a:ea typeface="+mn-ea"/>
                <a:cs typeface="Arial" charset="0"/>
              </a:rPr>
              <a:t>Learning an end user’s drive behavior</a:t>
            </a:r>
          </a:p>
        </p:txBody>
      </p:sp>
      <p:pic>
        <p:nvPicPr>
          <p:cNvPr id="4" name="Picture 3"/>
          <p:cNvPicPr/>
          <p:nvPr/>
        </p:nvPicPr>
        <p:blipFill rotWithShape="1">
          <a:blip r:embed="rId2">
            <a:extLst>
              <a:ext uri="{28A0092B-C50C-407E-A947-70E740481C1C}">
                <a14:useLocalDpi xmlns:a14="http://schemas.microsoft.com/office/drawing/2010/main" val="0"/>
              </a:ext>
            </a:extLst>
          </a:blip>
          <a:srcRect r="11111"/>
          <a:stretch/>
        </p:blipFill>
        <p:spPr bwMode="auto">
          <a:xfrm>
            <a:off x="5638800" y="1600200"/>
            <a:ext cx="2895600" cy="2323063"/>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3193" r="10984"/>
          <a:stretch/>
        </p:blipFill>
        <p:spPr bwMode="auto">
          <a:xfrm>
            <a:off x="5715000" y="4191000"/>
            <a:ext cx="2895600" cy="236220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TextBox 5"/>
              <p:cNvSpPr txBox="1"/>
              <p:nvPr/>
            </p:nvSpPr>
            <p:spPr>
              <a:xfrm>
                <a:off x="533400" y="1600200"/>
                <a:ext cx="5562600" cy="1981200"/>
              </a:xfrm>
              <a:prstGeom prst="rect">
                <a:avLst/>
              </a:prstGeom>
            </p:spPr>
            <p:txBody>
              <a:bodyPr vert="horz" lIns="91440" tIns="45720" rIns="91440" bIns="45720" rtlCol="0">
                <a:normAutofit/>
              </a:bodyPr>
              <a:lstStyle>
                <a:defPPr>
                  <a:defRPr lang="en-US"/>
                </a:defPPr>
                <a:lvl1pPr marL="342900" indent="-342900">
                  <a:spcBef>
                    <a:spcPct val="20000"/>
                  </a:spcBef>
                  <a:buFontTx/>
                  <a:buBlip>
                    <a:blip r:embed="rId4"/>
                  </a:buBlip>
                  <a:defRPr sz="2400"/>
                </a:lvl1pPr>
                <a:lvl2pPr marL="742950" lvl="1" indent="-285750">
                  <a:spcBef>
                    <a:spcPct val="20000"/>
                  </a:spcBef>
                  <a:buFontTx/>
                  <a:buBlip>
                    <a:blip r:embed="rId5"/>
                  </a:buBlip>
                  <a:defRPr sz="2400"/>
                </a:lvl2pPr>
                <a:lvl3pPr marL="1143000" indent="-228600">
                  <a:spcBef>
                    <a:spcPct val="20000"/>
                  </a:spcBef>
                  <a:buFontTx/>
                  <a:buBlip>
                    <a:blip r:embed="rId5"/>
                  </a:buBlip>
                  <a:defRPr sz="2400"/>
                </a:lvl3pPr>
                <a:lvl4pPr marL="1600200" indent="-228600">
                  <a:spcBef>
                    <a:spcPct val="20000"/>
                  </a:spcBef>
                  <a:buFontTx/>
                  <a:buBlip>
                    <a:blip r:embed="rId5"/>
                  </a:buBlip>
                  <a:defRPr sz="2000"/>
                </a:lvl4pPr>
                <a:lvl5pPr marL="2057400" indent="-228600">
                  <a:spcBef>
                    <a:spcPct val="20000"/>
                  </a:spcBef>
                  <a:buFontTx/>
                  <a:buBlip>
                    <a:blip r:embed="rId5"/>
                  </a:buBlip>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zh-CN" dirty="0"/>
                  <a:t>D</a:t>
                </a:r>
                <a:r>
                  <a:rPr lang="en-US" altLang="zh-CN" dirty="0" smtClean="0"/>
                  <a:t>rive behavior</a:t>
                </a:r>
              </a:p>
              <a:p>
                <a:pPr lvl="1"/>
                <a:r>
                  <a:rPr lang="en-US" altLang="zh-CN" sz="2000" dirty="0" smtClean="0"/>
                  <a:t>Vary in persons and places</a:t>
                </a:r>
                <a:endParaRPr lang="en-US" altLang="zh-CN" sz="2000" dirty="0"/>
              </a:p>
              <a:p>
                <a:pPr lvl="1"/>
                <a:r>
                  <a:rPr lang="en-US" altLang="zh-CN" sz="2000" dirty="0" smtClean="0"/>
                  <a:t>Vary </a:t>
                </a:r>
                <a:r>
                  <a:rPr lang="en-US" altLang="zh-CN" sz="2000" dirty="0"/>
                  <a:t>in </a:t>
                </a:r>
                <a:r>
                  <a:rPr lang="en-US" altLang="zh-CN" sz="2000" dirty="0" smtClean="0"/>
                  <a:t>progressing </a:t>
                </a:r>
                <a:r>
                  <a:rPr lang="en-US" altLang="zh-CN" sz="2000" dirty="0"/>
                  <a:t>driving </a:t>
                </a:r>
                <a:r>
                  <a:rPr lang="en-US" altLang="zh-CN" sz="2000" dirty="0" smtClean="0"/>
                  <a:t>experiences </a:t>
                </a:r>
                <a:endParaRPr lang="en-US" altLang="zh-CN" sz="2000" dirty="0"/>
              </a:p>
              <a:p>
                <a:pPr lvl="1"/>
                <a:r>
                  <a:rPr lang="en-US" altLang="zh-CN" sz="2000" dirty="0" smtClean="0"/>
                  <a:t>Custom </a:t>
                </a:r>
                <a:r>
                  <a:rPr lang="en-US" altLang="zh-CN" sz="2000" dirty="0"/>
                  <a:t>factor:</a:t>
                </a:r>
                <a:r>
                  <a:rPr lang="en-US" altLang="zh-CN" sz="2000" dirty="0" smtClean="0"/>
                  <a:t> </a:t>
                </a:r>
                <a14:m>
                  <m:oMath xmlns:m="http://schemas.openxmlformats.org/officeDocument/2006/math">
                    <m:r>
                      <a:rPr lang="en-US" altLang="zh-CN" sz="2000">
                        <a:latin typeface="Cambria Math"/>
                      </a:rPr>
                      <m:t>𝜶</m:t>
                    </m:r>
                    <m:r>
                      <a:rPr lang="en-US" altLang="zh-CN" sz="2000">
                        <a:latin typeface="Cambria Math"/>
                      </a:rPr>
                      <m:t>={</m:t>
                    </m:r>
                    <m:sSub>
                      <m:sSubPr>
                        <m:ctrlPr>
                          <a:rPr lang="en-US" altLang="zh-CN" sz="2000" i="1">
                            <a:latin typeface="Cambria Math"/>
                          </a:rPr>
                        </m:ctrlPr>
                      </m:sSubPr>
                      <m:e>
                        <m:r>
                          <a:rPr lang="en-US" altLang="zh-CN" sz="2000">
                            <a:latin typeface="Cambria Math"/>
                          </a:rPr>
                          <m:t>𝛼</m:t>
                        </m:r>
                      </m:e>
                      <m:sub>
                        <m:r>
                          <a:rPr lang="en-US" altLang="zh-CN" sz="2000">
                            <a:latin typeface="Cambria Math"/>
                          </a:rPr>
                          <m:t>1</m:t>
                        </m:r>
                      </m:sub>
                    </m:sSub>
                    <m:r>
                      <a:rPr lang="en-US" altLang="zh-CN" sz="2000">
                        <a:latin typeface="Cambria Math"/>
                      </a:rPr>
                      <m:t>, </m:t>
                    </m:r>
                    <m:sSub>
                      <m:sSubPr>
                        <m:ctrlPr>
                          <a:rPr lang="en-US" altLang="zh-CN" sz="2000" i="1">
                            <a:latin typeface="Cambria Math"/>
                          </a:rPr>
                        </m:ctrlPr>
                      </m:sSubPr>
                      <m:e>
                        <m:r>
                          <a:rPr lang="en-US" altLang="zh-CN" sz="2000">
                            <a:latin typeface="Cambria Math"/>
                          </a:rPr>
                          <m:t>𝛼</m:t>
                        </m:r>
                      </m:e>
                      <m:sub>
                        <m:r>
                          <a:rPr lang="en-US" altLang="zh-CN" sz="2000">
                            <a:latin typeface="Cambria Math"/>
                          </a:rPr>
                          <m:t>2</m:t>
                        </m:r>
                      </m:sub>
                    </m:sSub>
                    <m:r>
                      <a:rPr lang="en-US" altLang="zh-CN" sz="2000">
                        <a:latin typeface="Cambria Math"/>
                      </a:rPr>
                      <m:t>,…,</m:t>
                    </m:r>
                    <m:sSub>
                      <m:sSubPr>
                        <m:ctrlPr>
                          <a:rPr lang="en-US" altLang="zh-CN" sz="2000" i="1">
                            <a:latin typeface="Cambria Math"/>
                          </a:rPr>
                        </m:ctrlPr>
                      </m:sSubPr>
                      <m:e>
                        <m:r>
                          <a:rPr lang="en-US" altLang="zh-CN" sz="2000">
                            <a:latin typeface="Cambria Math"/>
                          </a:rPr>
                          <m:t>𝛼</m:t>
                        </m:r>
                      </m:e>
                      <m:sub>
                        <m:r>
                          <a:rPr lang="en-US" altLang="zh-CN" sz="2000">
                            <a:latin typeface="Cambria Math"/>
                          </a:rPr>
                          <m:t>𝑛</m:t>
                        </m:r>
                      </m:sub>
                    </m:sSub>
                    <m:r>
                      <a:rPr lang="en-US" altLang="zh-CN" sz="2000">
                        <a:latin typeface="Cambria Math"/>
                      </a:rPr>
                      <m:t>}</m:t>
                    </m:r>
                  </m:oMath>
                </a14:m>
                <a:endParaRPr lang="zh-CN" alt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533400" y="1600200"/>
                <a:ext cx="5562600" cy="1981200"/>
              </a:xfrm>
              <a:prstGeom prst="rect">
                <a:avLst/>
              </a:prstGeom>
              <a:blipFill rotWithShape="1">
                <a:blip r:embed="rId6"/>
                <a:stretch>
                  <a:fillRect t="-24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066799" y="3581400"/>
                <a:ext cx="2238305" cy="432491"/>
              </a:xfrm>
              <a:prstGeom prst="rect">
                <a:avLst/>
              </a:prstGeom>
            </p:spPr>
            <p:txBody>
              <a:bodyPr wrap="none">
                <a:spAutoFit/>
              </a:bodyPr>
              <a:lstStyle/>
              <a:p>
                <a14:m>
                  <m:oMath xmlns:m="http://schemas.openxmlformats.org/officeDocument/2006/math">
                    <m:sSup>
                      <m:sSupPr>
                        <m:ctrlPr>
                          <a:rPr lang="zh-CN" altLang="zh-CN" i="1">
                            <a:latin typeface="Cambria Math"/>
                          </a:rPr>
                        </m:ctrlPr>
                      </m:sSupPr>
                      <m:e>
                        <m:acc>
                          <m:accPr>
                            <m:chr m:val="̃"/>
                            <m:ctrlPr>
                              <a:rPr lang="zh-CN" altLang="zh-CN" i="1">
                                <a:latin typeface="Cambria Math"/>
                              </a:rPr>
                            </m:ctrlPr>
                          </m:accPr>
                          <m:e>
                            <m:sSub>
                              <m:sSubPr>
                                <m:ctrlPr>
                                  <a:rPr lang="zh-CN" altLang="zh-CN" i="1">
                                    <a:latin typeface="Cambria Math"/>
                                  </a:rPr>
                                </m:ctrlPr>
                              </m:sSubPr>
                              <m:e>
                                <m:r>
                                  <a:rPr lang="en-US" altLang="zh-CN" i="1">
                                    <a:latin typeface="Cambria Math"/>
                                  </a:rPr>
                                  <m:t>𝛼</m:t>
                                </m:r>
                              </m:e>
                              <m:sub>
                                <m:r>
                                  <a:rPr lang="en-US" altLang="zh-CN" i="1">
                                    <a:latin typeface="Cambria Math"/>
                                  </a:rPr>
                                  <m:t>𝑖</m:t>
                                </m:r>
                              </m:sub>
                            </m:sSub>
                          </m:e>
                        </m:acc>
                      </m:e>
                      <m:sup>
                        <m:d>
                          <m:dPr>
                            <m:ctrlPr>
                              <a:rPr lang="zh-CN" altLang="zh-CN" i="1">
                                <a:latin typeface="Cambria Math"/>
                              </a:rPr>
                            </m:ctrlPr>
                          </m:dPr>
                          <m:e>
                            <m:r>
                              <a:rPr lang="en-US" altLang="zh-CN" i="1">
                                <a:latin typeface="Cambria Math"/>
                              </a:rPr>
                              <m:t>𝑀</m:t>
                            </m:r>
                          </m:e>
                        </m:d>
                      </m:sup>
                    </m:sSup>
                    <m:r>
                      <a:rPr lang="en-US" altLang="zh-CN" i="1">
                        <a:latin typeface="Cambria Math"/>
                      </a:rPr>
                      <m:t>=</m:t>
                    </m:r>
                    <m:sSub>
                      <m:sSubPr>
                        <m:ctrlPr>
                          <a:rPr lang="zh-CN" altLang="zh-CN" i="1">
                            <a:latin typeface="Cambria Math"/>
                          </a:rPr>
                        </m:ctrlPr>
                      </m:sSubPr>
                      <m:e>
                        <m:r>
                          <a:rPr lang="en-US" altLang="zh-CN" i="1">
                            <a:latin typeface="Cambria Math"/>
                          </a:rPr>
                          <m:t>𝐶𝐷𝐹</m:t>
                        </m:r>
                      </m:e>
                      <m:sub>
                        <m:r>
                          <a:rPr lang="en-US" altLang="zh-CN" i="1">
                            <a:latin typeface="Cambria Math"/>
                          </a:rPr>
                          <m:t>𝑖</m:t>
                        </m:r>
                      </m:sub>
                    </m:sSub>
                    <m:d>
                      <m:dPr>
                        <m:ctrlPr>
                          <a:rPr lang="zh-CN" altLang="zh-CN" i="1">
                            <a:latin typeface="Cambria Math"/>
                          </a:rPr>
                        </m:ctrlPr>
                      </m:dPr>
                      <m:e>
                        <m:sSup>
                          <m:sSupPr>
                            <m:ctrlPr>
                              <a:rPr lang="zh-CN" altLang="zh-CN" i="1">
                                <a:latin typeface="Cambria Math"/>
                              </a:rPr>
                            </m:ctrlPr>
                          </m:sSupPr>
                          <m:e>
                            <m:sSub>
                              <m:sSubPr>
                                <m:ctrlPr>
                                  <a:rPr lang="zh-CN" altLang="zh-CN" i="1">
                                    <a:latin typeface="Cambria Math"/>
                                  </a:rPr>
                                </m:ctrlPr>
                              </m:sSubPr>
                              <m:e>
                                <m:r>
                                  <a:rPr lang="en-US" altLang="zh-CN" i="1">
                                    <a:latin typeface="Cambria Math"/>
                                  </a:rPr>
                                  <m:t>𝑇</m:t>
                                </m:r>
                              </m:e>
                              <m:sub>
                                <m:r>
                                  <a:rPr lang="en-US" altLang="zh-CN" i="1">
                                    <a:latin typeface="Cambria Math"/>
                                  </a:rPr>
                                  <m:t>𝑖</m:t>
                                </m:r>
                              </m:sub>
                            </m:sSub>
                          </m:e>
                          <m:sup>
                            <m:r>
                              <a:rPr lang="en-US" altLang="zh-CN" i="1">
                                <a:latin typeface="Cambria Math"/>
                              </a:rPr>
                              <m:t>(</m:t>
                            </m:r>
                            <m:r>
                              <a:rPr lang="en-US" altLang="zh-CN" i="1">
                                <a:latin typeface="Cambria Math"/>
                              </a:rPr>
                              <m:t>𝑀</m:t>
                            </m:r>
                            <m:r>
                              <a:rPr lang="en-US" altLang="zh-CN" i="1">
                                <a:latin typeface="Cambria Math"/>
                              </a:rPr>
                              <m:t>)</m:t>
                            </m:r>
                          </m:sup>
                        </m:sSup>
                      </m:e>
                    </m:d>
                  </m:oMath>
                </a14:m>
                <a:r>
                  <a:rPr lang="en-US" altLang="zh-CN" dirty="0"/>
                  <a:t> </a:t>
                </a:r>
              </a:p>
            </p:txBody>
          </p:sp>
        </mc:Choice>
        <mc:Fallback xmlns="">
          <p:sp>
            <p:nvSpPr>
              <p:cNvPr id="3" name="Rectangle 2"/>
              <p:cNvSpPr>
                <a:spLocks noRot="1" noChangeAspect="1" noMove="1" noResize="1" noEditPoints="1" noAdjustHandles="1" noChangeArrowheads="1" noChangeShapeType="1" noTextEdit="1"/>
              </p:cNvSpPr>
              <p:nvPr/>
            </p:nvSpPr>
            <p:spPr>
              <a:xfrm>
                <a:off x="1066799" y="3581400"/>
                <a:ext cx="2238305" cy="432491"/>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7388" y="4809723"/>
                <a:ext cx="4840412" cy="15910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zh-CN" i="1">
                              <a:latin typeface="Cambria Math"/>
                            </a:rPr>
                          </m:ctrlPr>
                        </m:sSupPr>
                        <m:e>
                          <m:sSub>
                            <m:sSubPr>
                              <m:ctrlPr>
                                <a:rPr lang="zh-CN" altLang="zh-CN" i="1">
                                  <a:latin typeface="Cambria Math"/>
                                </a:rPr>
                              </m:ctrlPr>
                            </m:sSubPr>
                            <m:e>
                              <m:r>
                                <a:rPr lang="en-US" altLang="zh-CN" i="1">
                                  <a:latin typeface="Cambria Math"/>
                                </a:rPr>
                                <m:t>𝛼</m:t>
                              </m:r>
                            </m:e>
                            <m:sub>
                              <m:r>
                                <a:rPr lang="en-US" altLang="zh-CN" i="1">
                                  <a:latin typeface="Cambria Math"/>
                                </a:rPr>
                                <m:t>𝑖</m:t>
                              </m:r>
                            </m:sub>
                          </m:sSub>
                        </m:e>
                        <m:sup>
                          <m:d>
                            <m:dPr>
                              <m:ctrlPr>
                                <a:rPr lang="zh-CN" altLang="zh-CN" i="1">
                                  <a:latin typeface="Cambria Math"/>
                                </a:rPr>
                              </m:ctrlPr>
                            </m:dPr>
                            <m:e>
                              <m:r>
                                <a:rPr lang="en-US" altLang="zh-CN" i="1">
                                  <a:latin typeface="Cambria Math"/>
                                </a:rPr>
                                <m:t>𝑀</m:t>
                              </m:r>
                              <m:r>
                                <a:rPr lang="en-US" altLang="zh-CN" i="1">
                                  <a:latin typeface="Cambria Math"/>
                                </a:rPr>
                                <m:t>+1</m:t>
                              </m:r>
                            </m:e>
                          </m:d>
                        </m:sup>
                      </m:sSup>
                      <m:r>
                        <a:rPr lang="en-US" altLang="zh-CN" i="1">
                          <a:latin typeface="Cambria Math"/>
                        </a:rPr>
                        <m:t>=</m:t>
                      </m:r>
                      <m:f>
                        <m:fPr>
                          <m:ctrlPr>
                            <a:rPr lang="zh-CN" altLang="zh-CN" i="1">
                              <a:latin typeface="Cambria Math"/>
                            </a:rPr>
                          </m:ctrlPr>
                        </m:fPr>
                        <m:num>
                          <m:nary>
                            <m:naryPr>
                              <m:chr m:val="∑"/>
                              <m:ctrlPr>
                                <a:rPr lang="zh-CN" altLang="zh-CN" i="1">
                                  <a:latin typeface="Cambria Math"/>
                                </a:rPr>
                              </m:ctrlPr>
                            </m:naryPr>
                            <m:sub>
                              <m:r>
                                <a:rPr lang="en-US" altLang="zh-CN" i="1">
                                  <a:latin typeface="Cambria Math"/>
                                </a:rPr>
                                <m:t>𝑗</m:t>
                              </m:r>
                              <m:r>
                                <a:rPr lang="en-US" altLang="zh-CN" i="1">
                                  <a:latin typeface="Cambria Math"/>
                                </a:rPr>
                                <m:t>=1</m:t>
                              </m:r>
                            </m:sub>
                            <m:sup>
                              <m:r>
                                <a:rPr lang="en-US" altLang="zh-CN" i="1">
                                  <a:latin typeface="Cambria Math"/>
                                </a:rPr>
                                <m:t>𝑛</m:t>
                              </m:r>
                            </m:sup>
                            <m:e>
                              <m:r>
                                <a:rPr lang="en-US" altLang="zh-CN" i="1">
                                  <a:latin typeface="Cambria Math"/>
                                </a:rPr>
                                <m:t>𝑗</m:t>
                              </m:r>
                              <m:sSup>
                                <m:sSupPr>
                                  <m:ctrlPr>
                                    <a:rPr lang="zh-CN" altLang="zh-CN" i="1">
                                      <a:latin typeface="Cambria Math"/>
                                    </a:rPr>
                                  </m:ctrlPr>
                                </m:sSupPr>
                                <m:e>
                                  <m:acc>
                                    <m:accPr>
                                      <m:chr m:val="̃"/>
                                      <m:ctrlPr>
                                        <a:rPr lang="zh-CN" altLang="zh-CN" i="1">
                                          <a:latin typeface="Cambria Math"/>
                                        </a:rPr>
                                      </m:ctrlPr>
                                    </m:accPr>
                                    <m:e>
                                      <m:sSub>
                                        <m:sSubPr>
                                          <m:ctrlPr>
                                            <a:rPr lang="zh-CN" altLang="zh-CN" i="1">
                                              <a:latin typeface="Cambria Math"/>
                                            </a:rPr>
                                          </m:ctrlPr>
                                        </m:sSubPr>
                                        <m:e>
                                          <m:r>
                                            <a:rPr lang="en-US" altLang="zh-CN" i="1">
                                              <a:latin typeface="Cambria Math"/>
                                            </a:rPr>
                                            <m:t>𝛼</m:t>
                                          </m:r>
                                        </m:e>
                                        <m:sub>
                                          <m:r>
                                            <a:rPr lang="en-US" altLang="zh-CN" i="1">
                                              <a:latin typeface="Cambria Math"/>
                                            </a:rPr>
                                            <m:t>𝑖</m:t>
                                          </m:r>
                                        </m:sub>
                                      </m:sSub>
                                    </m:e>
                                  </m:acc>
                                </m:e>
                                <m:sup>
                                  <m:d>
                                    <m:dPr>
                                      <m:ctrlPr>
                                        <a:rPr lang="zh-CN" altLang="zh-CN" i="1">
                                          <a:latin typeface="Cambria Math"/>
                                        </a:rPr>
                                      </m:ctrlPr>
                                    </m:dPr>
                                    <m:e>
                                      <m:r>
                                        <a:rPr lang="en-US" altLang="zh-CN" i="1">
                                          <a:latin typeface="Cambria Math"/>
                                        </a:rPr>
                                        <m:t>𝑀</m:t>
                                      </m:r>
                                      <m:r>
                                        <a:rPr lang="en-US" altLang="zh-CN" i="1">
                                          <a:latin typeface="Cambria Math"/>
                                        </a:rPr>
                                        <m:t>−</m:t>
                                      </m:r>
                                      <m:r>
                                        <a:rPr lang="en-US" altLang="zh-CN" i="1">
                                          <a:latin typeface="Cambria Math"/>
                                        </a:rPr>
                                        <m:t>𝑛</m:t>
                                      </m:r>
                                      <m:r>
                                        <a:rPr lang="en-US" altLang="zh-CN" i="1">
                                          <a:latin typeface="Cambria Math"/>
                                        </a:rPr>
                                        <m:t>+</m:t>
                                      </m:r>
                                      <m:r>
                                        <a:rPr lang="en-US" altLang="zh-CN" i="1">
                                          <a:latin typeface="Cambria Math"/>
                                        </a:rPr>
                                        <m:t>𝑖</m:t>
                                      </m:r>
                                    </m:e>
                                  </m:d>
                                </m:sup>
                              </m:sSup>
                              <m:r>
                                <a:rPr lang="en-US" altLang="zh-CN" i="1">
                                  <a:latin typeface="Cambria Math"/>
                                </a:rPr>
                                <m:t> </m:t>
                              </m:r>
                            </m:e>
                          </m:nary>
                        </m:num>
                        <m:den>
                          <m:nary>
                            <m:naryPr>
                              <m:chr m:val="∑"/>
                              <m:ctrlPr>
                                <a:rPr lang="zh-CN" altLang="zh-CN" i="1">
                                  <a:latin typeface="Cambria Math"/>
                                </a:rPr>
                              </m:ctrlPr>
                            </m:naryPr>
                            <m:sub>
                              <m:r>
                                <a:rPr lang="en-US" altLang="zh-CN" i="1">
                                  <a:latin typeface="Cambria Math"/>
                                </a:rPr>
                                <m:t>𝑗</m:t>
                              </m:r>
                              <m:r>
                                <a:rPr lang="en-US" altLang="zh-CN" i="1">
                                  <a:latin typeface="Cambria Math"/>
                                </a:rPr>
                                <m:t>=1</m:t>
                              </m:r>
                            </m:sub>
                            <m:sup>
                              <m:r>
                                <a:rPr lang="en-US" altLang="zh-CN" i="1">
                                  <a:latin typeface="Cambria Math"/>
                                </a:rPr>
                                <m:t>𝑛</m:t>
                              </m:r>
                            </m:sup>
                            <m:e>
                              <m:r>
                                <a:rPr lang="en-US" altLang="zh-CN" i="1">
                                  <a:latin typeface="Cambria Math"/>
                                </a:rPr>
                                <m:t>𝑗</m:t>
                              </m:r>
                            </m:e>
                          </m:nary>
                        </m:den>
                      </m:f>
                      <m:r>
                        <a:rPr lang="en-US" altLang="zh-CN" i="1">
                          <a:latin typeface="Cambria Math"/>
                        </a:rPr>
                        <m:t>=</m:t>
                      </m:r>
                      <m:f>
                        <m:fPr>
                          <m:ctrlPr>
                            <a:rPr lang="zh-CN" altLang="zh-CN" i="1">
                              <a:latin typeface="Cambria Math"/>
                            </a:rPr>
                          </m:ctrlPr>
                        </m:fPr>
                        <m:num>
                          <m:r>
                            <a:rPr lang="en-US" altLang="zh-CN" i="1">
                              <a:latin typeface="Cambria Math"/>
                            </a:rPr>
                            <m:t>2</m:t>
                          </m:r>
                        </m:num>
                        <m:den>
                          <m:r>
                            <a:rPr lang="en-US" altLang="zh-CN" i="1">
                              <a:latin typeface="Cambria Math"/>
                            </a:rPr>
                            <m:t>𝑛</m:t>
                          </m:r>
                          <m:r>
                            <a:rPr lang="en-US" altLang="zh-CN" i="1">
                              <a:latin typeface="Cambria Math"/>
                            </a:rPr>
                            <m:t>(</m:t>
                          </m:r>
                          <m:r>
                            <a:rPr lang="en-US" altLang="zh-CN" i="1">
                              <a:latin typeface="Cambria Math"/>
                            </a:rPr>
                            <m:t>𝑛</m:t>
                          </m:r>
                          <m:r>
                            <a:rPr lang="en-US" altLang="zh-CN" i="1">
                              <a:latin typeface="Cambria Math"/>
                            </a:rPr>
                            <m:t>+1)</m:t>
                          </m:r>
                        </m:den>
                      </m:f>
                      <m:nary>
                        <m:naryPr>
                          <m:chr m:val="∑"/>
                          <m:ctrlPr>
                            <a:rPr lang="zh-CN" altLang="zh-CN" i="1">
                              <a:latin typeface="Cambria Math"/>
                            </a:rPr>
                          </m:ctrlPr>
                        </m:naryPr>
                        <m:sub>
                          <m:r>
                            <a:rPr lang="en-US" altLang="zh-CN" i="1">
                              <a:latin typeface="Cambria Math"/>
                            </a:rPr>
                            <m:t>𝑗</m:t>
                          </m:r>
                          <m:r>
                            <a:rPr lang="en-US" altLang="zh-CN" i="1">
                              <a:latin typeface="Cambria Math"/>
                            </a:rPr>
                            <m:t>=1</m:t>
                          </m:r>
                        </m:sub>
                        <m:sup>
                          <m:r>
                            <a:rPr lang="en-US" altLang="zh-CN" i="1">
                              <a:latin typeface="Cambria Math"/>
                            </a:rPr>
                            <m:t>𝑛</m:t>
                          </m:r>
                        </m:sup>
                        <m:e>
                          <m:r>
                            <a:rPr lang="en-US" altLang="zh-CN" i="1">
                              <a:latin typeface="Cambria Math"/>
                            </a:rPr>
                            <m:t>𝑗</m:t>
                          </m:r>
                          <m:sSup>
                            <m:sSupPr>
                              <m:ctrlPr>
                                <a:rPr lang="zh-CN" altLang="zh-CN" i="1">
                                  <a:latin typeface="Cambria Math"/>
                                </a:rPr>
                              </m:ctrlPr>
                            </m:sSupPr>
                            <m:e>
                              <m:acc>
                                <m:accPr>
                                  <m:chr m:val="̃"/>
                                  <m:ctrlPr>
                                    <a:rPr lang="zh-CN" altLang="zh-CN" i="1">
                                      <a:latin typeface="Cambria Math"/>
                                    </a:rPr>
                                  </m:ctrlPr>
                                </m:accPr>
                                <m:e>
                                  <m:sSub>
                                    <m:sSubPr>
                                      <m:ctrlPr>
                                        <a:rPr lang="zh-CN" altLang="zh-CN" i="1">
                                          <a:latin typeface="Cambria Math"/>
                                        </a:rPr>
                                      </m:ctrlPr>
                                    </m:sSubPr>
                                    <m:e>
                                      <m:r>
                                        <a:rPr lang="en-US" altLang="zh-CN" i="1">
                                          <a:latin typeface="Cambria Math"/>
                                        </a:rPr>
                                        <m:t>𝛼</m:t>
                                      </m:r>
                                    </m:e>
                                    <m:sub>
                                      <m:r>
                                        <a:rPr lang="en-US" altLang="zh-CN" i="1">
                                          <a:latin typeface="Cambria Math"/>
                                        </a:rPr>
                                        <m:t>𝑖</m:t>
                                      </m:r>
                                    </m:sub>
                                  </m:sSub>
                                </m:e>
                              </m:acc>
                            </m:e>
                            <m:sup>
                              <m:d>
                                <m:dPr>
                                  <m:ctrlPr>
                                    <a:rPr lang="zh-CN" altLang="zh-CN" i="1">
                                      <a:latin typeface="Cambria Math"/>
                                    </a:rPr>
                                  </m:ctrlPr>
                                </m:dPr>
                                <m:e>
                                  <m:r>
                                    <a:rPr lang="en-US" altLang="zh-CN" i="1">
                                      <a:latin typeface="Cambria Math"/>
                                    </a:rPr>
                                    <m:t>𝑀</m:t>
                                  </m:r>
                                  <m:r>
                                    <a:rPr lang="en-US" altLang="zh-CN" i="1">
                                      <a:latin typeface="Cambria Math"/>
                                    </a:rPr>
                                    <m:t>−</m:t>
                                  </m:r>
                                  <m:r>
                                    <a:rPr lang="en-US" altLang="zh-CN" i="1">
                                      <a:latin typeface="Cambria Math"/>
                                    </a:rPr>
                                    <m:t>𝑛</m:t>
                                  </m:r>
                                  <m:r>
                                    <a:rPr lang="en-US" altLang="zh-CN" i="1">
                                      <a:latin typeface="Cambria Math"/>
                                    </a:rPr>
                                    <m:t>+</m:t>
                                  </m:r>
                                  <m:r>
                                    <a:rPr lang="en-US" altLang="zh-CN" i="1">
                                      <a:latin typeface="Cambria Math"/>
                                    </a:rPr>
                                    <m:t>𝑗</m:t>
                                  </m:r>
                                </m:e>
                              </m:d>
                            </m:sup>
                          </m:sSup>
                        </m:e>
                      </m:nary>
                    </m:oMath>
                  </m:oMathPara>
                </a14:m>
                <a:endParaRPr lang="zh-CN" altLang="en-US" dirty="0"/>
              </a:p>
            </p:txBody>
          </p:sp>
        </mc:Choice>
        <mc:Fallback xmlns="">
          <p:sp>
            <p:nvSpPr>
              <p:cNvPr id="7" name="Rectangle 6"/>
              <p:cNvSpPr>
                <a:spLocks noRot="1" noChangeAspect="1" noMove="1" noResize="1" noEditPoints="1" noAdjustHandles="1" noChangeArrowheads="1" noChangeShapeType="1" noTextEdit="1"/>
              </p:cNvSpPr>
              <p:nvPr/>
            </p:nvSpPr>
            <p:spPr>
              <a:xfrm>
                <a:off x="417388" y="4809723"/>
                <a:ext cx="4840412" cy="1591077"/>
              </a:xfrm>
              <a:prstGeom prst="rect">
                <a:avLst/>
              </a:prstGeom>
              <a:blipFill rotWithShape="1">
                <a:blip r:embed="rId8"/>
                <a:stretch>
                  <a:fillRect/>
                </a:stretch>
              </a:blipFill>
            </p:spPr>
            <p:txBody>
              <a:bodyPr/>
              <a:lstStyle/>
              <a:p>
                <a:r>
                  <a:rPr lang="zh-CN" altLang="en-US">
                    <a:noFill/>
                  </a:rPr>
                  <a:t> </a:t>
                </a:r>
              </a:p>
            </p:txBody>
          </p:sp>
        </mc:Fallback>
      </mc:AlternateContent>
      <p:sp>
        <p:nvSpPr>
          <p:cNvPr id="8" name="Rectangle 7"/>
          <p:cNvSpPr/>
          <p:nvPr/>
        </p:nvSpPr>
        <p:spPr>
          <a:xfrm>
            <a:off x="1032553" y="4191000"/>
            <a:ext cx="2718949" cy="369332"/>
          </a:xfrm>
          <a:prstGeom prst="rect">
            <a:avLst/>
          </a:prstGeom>
        </p:spPr>
        <p:txBody>
          <a:bodyPr wrap="none">
            <a:spAutoFit/>
          </a:bodyPr>
          <a:lstStyle/>
          <a:p>
            <a:r>
              <a:rPr lang="en-US" altLang="zh-CN" dirty="0">
                <a:solidFill>
                  <a:srgbClr val="FF0000"/>
                </a:solidFill>
              </a:rPr>
              <a:t>Weighted Moving Average:</a:t>
            </a:r>
          </a:p>
        </p:txBody>
      </p:sp>
      <p:cxnSp>
        <p:nvCxnSpPr>
          <p:cNvPr id="10" name="Straight Connector 9"/>
          <p:cNvCxnSpPr/>
          <p:nvPr/>
        </p:nvCxnSpPr>
        <p:spPr>
          <a:xfrm>
            <a:off x="6275884" y="5105400"/>
            <a:ext cx="990600"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274104" y="5105400"/>
            <a:ext cx="0" cy="9144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2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vert="horz" lIns="91440" tIns="45720" rIns="91440" bIns="45720" rtlCol="0" anchor="ctr">
            <a:normAutofit/>
          </a:bodyPr>
          <a:lstStyle/>
          <a:p>
            <a:pPr algn="l" fontAlgn="base">
              <a:lnSpc>
                <a:spcPct val="90000"/>
              </a:lnSpc>
              <a:spcAft>
                <a:spcPct val="0"/>
              </a:spcAft>
            </a:pPr>
            <a:r>
              <a:rPr lang="en-US" altLang="zh-CN" sz="4000" spc="-300" dirty="0" smtClean="0">
                <a:ln w="3175">
                  <a:noFill/>
                </a:ln>
                <a:latin typeface="Segoe" pitchFamily="34" charset="0"/>
                <a:ea typeface="+mn-ea"/>
                <a:cs typeface="Arial" charset="0"/>
              </a:rPr>
              <a:t>Evaluations</a:t>
            </a:r>
            <a:endParaRPr lang="zh-CN" altLang="en-US" sz="4000" spc="-300" dirty="0">
              <a:ln w="3175">
                <a:noFill/>
              </a:ln>
              <a:latin typeface="Segoe" pitchFamily="34" charset="0"/>
              <a:ea typeface="+mn-ea"/>
              <a:cs typeface="Arial"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219200"/>
                <a:ext cx="8229600" cy="5334000"/>
              </a:xfrm>
            </p:spPr>
            <p:txBody>
              <a:bodyPr vert="horz" lIns="91440" tIns="45720" rIns="91440" bIns="45720" rtlCol="0">
                <a:normAutofit fontScale="92500" lnSpcReduction="10000"/>
              </a:bodyPr>
              <a:lstStyle/>
              <a:p>
                <a:pPr>
                  <a:buFontTx/>
                  <a:buBlip>
                    <a:blip r:embed="rId2"/>
                  </a:buBlip>
                </a:pPr>
                <a:r>
                  <a:rPr lang="en-US" altLang="zh-CN" sz="2800" dirty="0"/>
                  <a:t>Evaluation on traffic prediction </a:t>
                </a:r>
              </a:p>
              <a:p>
                <a:pPr lvl="1">
                  <a:buFontTx/>
                  <a:buBlip>
                    <a:blip r:embed="rId3"/>
                  </a:buBlip>
                </a:pPr>
                <a:r>
                  <a:rPr lang="en-US" altLang="zh-CN" sz="2400" dirty="0" smtClean="0"/>
                  <a:t>Datasets</a:t>
                </a:r>
              </a:p>
              <a:p>
                <a:pPr lvl="2">
                  <a:buFontTx/>
                  <a:buBlip>
                    <a:blip r:embed="rId3"/>
                  </a:buBlip>
                </a:pPr>
                <a:r>
                  <a:rPr lang="en-US" altLang="zh-CN" sz="1800" dirty="0" smtClean="0"/>
                  <a:t>Beijing </a:t>
                </a:r>
                <a:r>
                  <a:rPr lang="en-US" altLang="zh-CN" sz="1800" dirty="0"/>
                  <a:t>taxi </a:t>
                </a:r>
                <a:r>
                  <a:rPr lang="en-US" altLang="zh-CN" sz="1800" dirty="0" smtClean="0"/>
                  <a:t>trajectories (on landmark graphs)</a:t>
                </a:r>
                <a:endParaRPr lang="en-US" altLang="zh-CN" sz="1800" dirty="0"/>
              </a:p>
              <a:p>
                <a:pPr lvl="2">
                  <a:buFontTx/>
                  <a:buBlip>
                    <a:blip r:embed="rId3"/>
                  </a:buBlip>
                </a:pPr>
                <a:r>
                  <a:rPr lang="en-US" altLang="zh-CN" sz="1800" dirty="0"/>
                  <a:t>Singapore traffic </a:t>
                </a:r>
                <a:r>
                  <a:rPr lang="en-US" altLang="zh-CN" sz="1800" dirty="0" smtClean="0"/>
                  <a:t>data (on road segments)</a:t>
                </a:r>
              </a:p>
              <a:p>
                <a:pPr lvl="1">
                  <a:buFontTx/>
                  <a:buBlip>
                    <a:blip r:embed="rId3"/>
                  </a:buBlip>
                </a:pPr>
                <a:r>
                  <a:rPr lang="en-US" altLang="zh-CN" sz="2200" dirty="0" smtClean="0"/>
                  <a:t>Baselines</a:t>
                </a:r>
              </a:p>
              <a:p>
                <a:pPr lvl="2">
                  <a:buBlip>
                    <a:blip r:embed="rId3"/>
                  </a:buBlip>
                </a:pPr>
                <a:r>
                  <a:rPr lang="en-US" altLang="zh-CN" sz="1800" dirty="0"/>
                  <a:t>H method (T-Drive[GIS’10])</a:t>
                </a:r>
              </a:p>
              <a:p>
                <a:pPr lvl="2">
                  <a:buBlip>
                    <a:blip r:embed="rId3"/>
                  </a:buBlip>
                </a:pPr>
                <a:r>
                  <a:rPr lang="en-US" altLang="zh-CN" sz="1800" dirty="0"/>
                  <a:t>R method (ARIMA with AIC criterion</a:t>
                </a:r>
                <a:r>
                  <a:rPr lang="en-US" altLang="zh-CN" sz="1800" dirty="0" smtClean="0"/>
                  <a:t>)</a:t>
                </a:r>
              </a:p>
              <a:p>
                <a:pPr lvl="1">
                  <a:buBlip>
                    <a:blip r:embed="rId3"/>
                  </a:buBlip>
                </a:pPr>
                <a:r>
                  <a:rPr lang="en-US" altLang="zh-CN" sz="2200" dirty="0" smtClean="0"/>
                  <a:t>Measurement: </a:t>
                </a:r>
                <a14:m>
                  <m:oMath xmlns:m="http://schemas.openxmlformats.org/officeDocument/2006/math">
                    <m:r>
                      <m:rPr>
                        <m:sty m:val="p"/>
                      </m:rPr>
                      <a:rPr lang="en-US" altLang="zh-CN" sz="2000">
                        <a:latin typeface="Cambria Math"/>
                      </a:rPr>
                      <m:t>RMSE</m:t>
                    </m:r>
                    <m:r>
                      <a:rPr lang="en-US" altLang="zh-CN" sz="2000" smtClean="0">
                        <a:latin typeface="Cambria Math"/>
                      </a:rPr>
                      <m:t>=</m:t>
                    </m:r>
                    <m:rad>
                      <m:radPr>
                        <m:degHide m:val="on"/>
                        <m:ctrlPr>
                          <a:rPr lang="zh-CN" altLang="zh-CN" sz="2000" i="1">
                            <a:latin typeface="Cambria Math"/>
                          </a:rPr>
                        </m:ctrlPr>
                      </m:radPr>
                      <m:deg/>
                      <m:e>
                        <m:f>
                          <m:fPr>
                            <m:ctrlPr>
                              <a:rPr lang="zh-CN" altLang="zh-CN" sz="2000" i="1">
                                <a:latin typeface="Cambria Math"/>
                              </a:rPr>
                            </m:ctrlPr>
                          </m:fPr>
                          <m:num>
                            <m:r>
                              <a:rPr lang="en-US" altLang="zh-CN" sz="2000" i="1">
                                <a:latin typeface="Cambria Math"/>
                              </a:rPr>
                              <m:t>1</m:t>
                            </m:r>
                          </m:num>
                          <m:den>
                            <m:r>
                              <a:rPr lang="en-US" altLang="zh-CN" sz="2000" i="1">
                                <a:latin typeface="Cambria Math"/>
                              </a:rPr>
                              <m:t>𝑀</m:t>
                            </m:r>
                          </m:den>
                        </m:f>
                        <m:nary>
                          <m:naryPr>
                            <m:chr m:val="∑"/>
                            <m:supHide m:val="on"/>
                            <m:ctrlPr>
                              <a:rPr lang="zh-CN" altLang="zh-CN" sz="2000" i="1">
                                <a:latin typeface="Cambria Math"/>
                              </a:rPr>
                            </m:ctrlPr>
                          </m:naryPr>
                          <m:sub>
                            <m:r>
                              <a:rPr lang="en-US" altLang="zh-CN" sz="2000" i="1">
                                <a:latin typeface="Cambria Math"/>
                              </a:rPr>
                              <m:t>𝑖</m:t>
                            </m:r>
                          </m:sub>
                          <m:sup/>
                          <m:e>
                            <m:sSup>
                              <m:sSupPr>
                                <m:ctrlPr>
                                  <a:rPr lang="zh-CN" altLang="zh-CN" sz="2000" i="1">
                                    <a:latin typeface="Cambria Math"/>
                                  </a:rPr>
                                </m:ctrlPr>
                              </m:sSupPr>
                              <m:e>
                                <m:d>
                                  <m:dPr>
                                    <m:ctrlPr>
                                      <a:rPr lang="zh-CN" altLang="zh-CN" sz="2000" i="1">
                                        <a:latin typeface="Cambria Math"/>
                                      </a:rPr>
                                    </m:ctrlPr>
                                  </m:dPr>
                                  <m:e>
                                    <m:sSub>
                                      <m:sSubPr>
                                        <m:ctrlPr>
                                          <a:rPr lang="zh-CN" altLang="zh-CN" sz="2000" i="1">
                                            <a:latin typeface="Cambria Math"/>
                                          </a:rPr>
                                        </m:ctrlPr>
                                      </m:sSubPr>
                                      <m:e>
                                        <m:r>
                                          <a:rPr lang="en-US" altLang="zh-CN" sz="2000" i="1">
                                            <a:latin typeface="Cambria Math"/>
                                          </a:rPr>
                                          <m:t>𝑥</m:t>
                                        </m:r>
                                      </m:e>
                                      <m:sub>
                                        <m:r>
                                          <a:rPr lang="en-US" altLang="zh-CN" sz="2000" i="1">
                                            <a:latin typeface="Cambria Math"/>
                                          </a:rPr>
                                          <m:t>𝑖</m:t>
                                        </m:r>
                                      </m:sub>
                                    </m:sSub>
                                    <m:r>
                                      <a:rPr lang="en-US" altLang="zh-CN" sz="2000" i="1">
                                        <a:latin typeface="Cambria Math"/>
                                      </a:rPr>
                                      <m:t>−</m:t>
                                    </m:r>
                                    <m:sSub>
                                      <m:sSubPr>
                                        <m:ctrlPr>
                                          <a:rPr lang="zh-CN" altLang="zh-CN" sz="2000" i="1">
                                            <a:latin typeface="Cambria Math"/>
                                          </a:rPr>
                                        </m:ctrlPr>
                                      </m:sSubPr>
                                      <m:e>
                                        <m:acc>
                                          <m:accPr>
                                            <m:chr m:val="̂"/>
                                            <m:ctrlPr>
                                              <a:rPr lang="zh-CN" altLang="zh-CN" sz="2000" i="1">
                                                <a:latin typeface="Cambria Math"/>
                                              </a:rPr>
                                            </m:ctrlPr>
                                          </m:accPr>
                                          <m:e>
                                            <m:r>
                                              <a:rPr lang="en-US" altLang="zh-CN" sz="2000" i="1">
                                                <a:latin typeface="Cambria Math"/>
                                              </a:rPr>
                                              <m:t>𝑥</m:t>
                                            </m:r>
                                          </m:e>
                                        </m:acc>
                                      </m:e>
                                      <m:sub>
                                        <m:r>
                                          <a:rPr lang="en-US" altLang="zh-CN" sz="2000" i="1">
                                            <a:latin typeface="Cambria Math"/>
                                          </a:rPr>
                                          <m:t>𝑖</m:t>
                                        </m:r>
                                      </m:sub>
                                    </m:sSub>
                                  </m:e>
                                </m:d>
                              </m:e>
                              <m:sup>
                                <m:r>
                                  <a:rPr lang="en-US" altLang="zh-CN" sz="2000" i="1">
                                    <a:latin typeface="Cambria Math"/>
                                  </a:rPr>
                                  <m:t>2</m:t>
                                </m:r>
                              </m:sup>
                            </m:sSup>
                          </m:e>
                        </m:nary>
                      </m:e>
                    </m:rad>
                  </m:oMath>
                </a14:m>
                <a:endParaRPr lang="en-US" altLang="zh-CN" sz="2200" dirty="0"/>
              </a:p>
              <a:p>
                <a:pPr>
                  <a:buFontTx/>
                  <a:buBlip>
                    <a:blip r:embed="rId2"/>
                  </a:buBlip>
                </a:pPr>
                <a:r>
                  <a:rPr lang="en-US" altLang="zh-CN" sz="2800" dirty="0"/>
                  <a:t>Evaluation on the self-adaptive routing</a:t>
                </a:r>
              </a:p>
              <a:p>
                <a:pPr lvl="1">
                  <a:buBlip>
                    <a:blip r:embed="rId3"/>
                  </a:buBlip>
                </a:pPr>
                <a:r>
                  <a:rPr lang="en-US" altLang="zh-CN" sz="2400" dirty="0"/>
                  <a:t>Datasets</a:t>
                </a:r>
              </a:p>
              <a:p>
                <a:pPr lvl="2">
                  <a:buFontTx/>
                  <a:buBlip>
                    <a:blip r:embed="rId3"/>
                  </a:buBlip>
                </a:pPr>
                <a:r>
                  <a:rPr lang="en-US" altLang="zh-CN" sz="1800" dirty="0" smtClean="0"/>
                  <a:t>Beijing taxi trajectories</a:t>
                </a:r>
              </a:p>
              <a:p>
                <a:pPr lvl="2">
                  <a:buBlip>
                    <a:blip r:embed="rId3"/>
                  </a:buBlip>
                </a:pPr>
                <a:r>
                  <a:rPr lang="en-US" altLang="zh-CN" sz="1800" dirty="0" smtClean="0"/>
                  <a:t>Two users’ GPS logs of 1 year</a:t>
                </a:r>
              </a:p>
              <a:p>
                <a:pPr lvl="1">
                  <a:buBlip>
                    <a:blip r:embed="rId3"/>
                  </a:buBlip>
                </a:pPr>
                <a:r>
                  <a:rPr lang="en-US" altLang="zh-CN" sz="2200" dirty="0" smtClean="0"/>
                  <a:t>Baseline: </a:t>
                </a:r>
                <a:r>
                  <a:rPr lang="en-US" altLang="zh-CN" sz="2200" dirty="0"/>
                  <a:t>T-Drive[GIS’10]</a:t>
                </a:r>
              </a:p>
              <a:p>
                <a:pPr lvl="1">
                  <a:buBlip>
                    <a:blip r:embed="rId3"/>
                  </a:buBlip>
                </a:pPr>
                <a:r>
                  <a:rPr lang="en-US" altLang="zh-CN" sz="2200" dirty="0" smtClean="0"/>
                  <a:t>Measurement</a:t>
                </a:r>
                <a:r>
                  <a:rPr lang="en-US" altLang="zh-CN" sz="2200" dirty="0"/>
                  <a:t>: absolute percentage error (APE)</a:t>
                </a:r>
                <a:endParaRPr lang="zh-CN" alt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219200"/>
                <a:ext cx="8229600" cy="5334000"/>
              </a:xfrm>
              <a:blipFill rotWithShape="1">
                <a:blip r:embed="rId4"/>
                <a:stretch>
                  <a:fillRect t="-17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1892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vert="horz" lIns="91440" tIns="45720" rIns="91440" bIns="45720" rtlCol="0" anchor="ctr">
            <a:normAutofit/>
          </a:bodyPr>
          <a:lstStyle/>
          <a:p>
            <a:pPr algn="l" fontAlgn="base">
              <a:lnSpc>
                <a:spcPct val="90000"/>
              </a:lnSpc>
              <a:spcAft>
                <a:spcPct val="0"/>
              </a:spcAft>
            </a:pPr>
            <a:r>
              <a:rPr lang="en-US" altLang="zh-CN" sz="4000" spc="-300" dirty="0" smtClean="0">
                <a:ln w="3175">
                  <a:noFill/>
                </a:ln>
                <a:latin typeface="Segoe" pitchFamily="34" charset="0"/>
                <a:cs typeface="Arial" charset="0"/>
              </a:rPr>
              <a:t>Evaluation – Beijing Datasets</a:t>
            </a:r>
            <a:endParaRPr lang="zh-CN" altLang="en-US" sz="4000" spc="-300" dirty="0">
              <a:ln w="3175">
                <a:noFill/>
              </a:ln>
              <a:latin typeface="Segoe" pitchFamily="34" charset="0"/>
              <a:cs typeface="Arial" charset="0"/>
            </a:endParaRPr>
          </a:p>
        </p:txBody>
      </p:sp>
      <p:sp>
        <p:nvSpPr>
          <p:cNvPr id="3" name="Content Placeholder 2"/>
          <p:cNvSpPr>
            <a:spLocks noGrp="1"/>
          </p:cNvSpPr>
          <p:nvPr>
            <p:ph idx="1"/>
          </p:nvPr>
        </p:nvSpPr>
        <p:spPr>
          <a:xfrm>
            <a:off x="5334000" y="1752600"/>
            <a:ext cx="3962400" cy="4953000"/>
          </a:xfrm>
        </p:spPr>
        <p:txBody>
          <a:bodyPr vert="horz" lIns="91440" tIns="45720" rIns="91440" bIns="45720" rtlCol="0">
            <a:normAutofit/>
          </a:bodyPr>
          <a:lstStyle/>
          <a:p>
            <a:pPr>
              <a:buFontTx/>
              <a:buBlip>
                <a:blip r:embed="rId3"/>
              </a:buBlip>
            </a:pPr>
            <a:r>
              <a:rPr lang="en-US" altLang="zh-CN" sz="2400" dirty="0" smtClean="0"/>
              <a:t>Beijing Taxi Trajectories</a:t>
            </a:r>
          </a:p>
          <a:p>
            <a:pPr lvl="1">
              <a:buFontTx/>
              <a:buBlip>
                <a:blip r:embed="rId3"/>
              </a:buBlip>
            </a:pPr>
            <a:r>
              <a:rPr lang="en-US" altLang="zh-CN" sz="1600" dirty="0" smtClean="0"/>
              <a:t>33,000 </a:t>
            </a:r>
            <a:r>
              <a:rPr lang="en-US" altLang="zh-CN" sz="1600" dirty="0"/>
              <a:t>taxis in 3 months</a:t>
            </a:r>
          </a:p>
          <a:p>
            <a:pPr lvl="1">
              <a:buFontTx/>
              <a:buBlip>
                <a:blip r:embed="rId3"/>
              </a:buBlip>
            </a:pPr>
            <a:r>
              <a:rPr lang="en-US" altLang="zh-CN" sz="1600" dirty="0"/>
              <a:t>Total distance: 400 million km</a:t>
            </a:r>
          </a:p>
          <a:p>
            <a:pPr lvl="1">
              <a:buFontTx/>
              <a:buBlip>
                <a:blip r:embed="rId3"/>
              </a:buBlip>
            </a:pPr>
            <a:r>
              <a:rPr lang="en-US" altLang="zh-CN" sz="1600" dirty="0"/>
              <a:t>Total number of points: </a:t>
            </a:r>
            <a:r>
              <a:rPr lang="en-US" altLang="zh-CN" sz="1600" dirty="0" smtClean="0"/>
              <a:t>790M</a:t>
            </a:r>
          </a:p>
          <a:p>
            <a:pPr lvl="1">
              <a:buFontTx/>
              <a:buBlip>
                <a:blip r:embed="rId3"/>
              </a:buBlip>
            </a:pPr>
            <a:r>
              <a:rPr lang="en-US" altLang="zh-CN" sz="1600" dirty="0" smtClean="0"/>
              <a:t>Average </a:t>
            </a:r>
            <a:r>
              <a:rPr lang="en-US" altLang="zh-CN" sz="1600" dirty="0"/>
              <a:t>sampling interval: </a:t>
            </a:r>
            <a:endParaRPr lang="en-US" altLang="zh-CN" sz="1600" dirty="0" smtClean="0"/>
          </a:p>
          <a:p>
            <a:pPr lvl="1">
              <a:buFontTx/>
              <a:buBlip>
                <a:blip r:embed="rId3"/>
              </a:buBlip>
            </a:pPr>
            <a:r>
              <a:rPr lang="en-US" altLang="zh-CN" sz="1600" dirty="0" smtClean="0"/>
              <a:t>3.1 </a:t>
            </a:r>
            <a:r>
              <a:rPr lang="en-US" altLang="zh-CN" sz="1600" dirty="0"/>
              <a:t>minutes, 600 </a:t>
            </a:r>
            <a:r>
              <a:rPr lang="en-US" altLang="zh-CN" sz="1600" dirty="0" smtClean="0"/>
              <a:t>meters</a:t>
            </a:r>
          </a:p>
          <a:p>
            <a:pPr>
              <a:buFontTx/>
              <a:buBlip>
                <a:blip r:embed="rId3"/>
              </a:buBlip>
            </a:pPr>
            <a:r>
              <a:rPr lang="en-US" altLang="zh-CN" sz="2400" dirty="0" smtClean="0"/>
              <a:t>Beijing </a:t>
            </a:r>
            <a:r>
              <a:rPr lang="en-US" altLang="zh-CN" sz="2400" dirty="0"/>
              <a:t>Road </a:t>
            </a:r>
            <a:r>
              <a:rPr lang="en-US" altLang="zh-CN" sz="2400" dirty="0" smtClean="0"/>
              <a:t>Network</a:t>
            </a:r>
          </a:p>
          <a:p>
            <a:pPr lvl="1">
              <a:buFontTx/>
              <a:buBlip>
                <a:blip r:embed="rId3"/>
              </a:buBlip>
            </a:pPr>
            <a:r>
              <a:rPr lang="en-US" altLang="zh-CN" sz="1600" dirty="0" smtClean="0"/>
              <a:t>106,579 </a:t>
            </a:r>
            <a:r>
              <a:rPr lang="en-US" altLang="zh-CN" sz="1600" dirty="0"/>
              <a:t>road </a:t>
            </a:r>
            <a:r>
              <a:rPr lang="en-US" altLang="zh-CN" sz="1600" dirty="0" smtClean="0"/>
              <a:t>nodes</a:t>
            </a:r>
          </a:p>
          <a:p>
            <a:pPr lvl="1">
              <a:buFontTx/>
              <a:buBlip>
                <a:blip r:embed="rId3"/>
              </a:buBlip>
            </a:pPr>
            <a:r>
              <a:rPr lang="en-US" altLang="zh-CN" sz="1600" dirty="0" smtClean="0"/>
              <a:t>141,380 </a:t>
            </a:r>
            <a:r>
              <a:rPr lang="en-US" altLang="zh-CN" sz="1600" dirty="0"/>
              <a:t>road </a:t>
            </a:r>
            <a:r>
              <a:rPr lang="en-US" altLang="zh-CN" sz="1600" dirty="0" smtClean="0"/>
              <a:t>segments</a:t>
            </a:r>
          </a:p>
          <a:p>
            <a:pPr>
              <a:buFontTx/>
              <a:buBlip>
                <a:blip r:embed="rId3"/>
              </a:buBlip>
            </a:pPr>
            <a:r>
              <a:rPr lang="en-US" altLang="zh-CN" sz="2400" dirty="0" smtClean="0"/>
              <a:t>Driving history of users</a:t>
            </a:r>
          </a:p>
          <a:p>
            <a:pPr lvl="1">
              <a:buFontTx/>
              <a:buBlip>
                <a:blip r:embed="rId3"/>
              </a:buBlip>
            </a:pPr>
            <a:r>
              <a:rPr lang="en-US" altLang="zh-CN" sz="1600" dirty="0" smtClean="0"/>
              <a:t>GPS trajectories from </a:t>
            </a:r>
            <a:r>
              <a:rPr lang="en-US" altLang="zh-CN" sz="1600" dirty="0" err="1" smtClean="0"/>
              <a:t>GeoLife</a:t>
            </a:r>
            <a:r>
              <a:rPr lang="en-US" altLang="zh-CN" sz="1600" dirty="0" smtClean="0"/>
              <a:t> project (Data released)</a:t>
            </a:r>
          </a:p>
          <a:p>
            <a:pPr lvl="1">
              <a:buFontTx/>
              <a:buBlip>
                <a:blip r:embed="rId3"/>
              </a:buBlip>
            </a:pPr>
            <a:endParaRPr lang="en-US" altLang="zh-CN" sz="16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52600"/>
            <a:ext cx="5257800" cy="397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313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vert="horz" lIns="91440" tIns="45720" rIns="91440" bIns="45720" rtlCol="0" anchor="ctr">
            <a:normAutofit/>
          </a:bodyPr>
          <a:lstStyle/>
          <a:p>
            <a:pPr algn="l" fontAlgn="base">
              <a:lnSpc>
                <a:spcPct val="90000"/>
              </a:lnSpc>
              <a:spcAft>
                <a:spcPct val="0"/>
              </a:spcAft>
            </a:pPr>
            <a:r>
              <a:rPr lang="en-US" altLang="zh-CN" sz="4000" spc="-300" dirty="0" smtClean="0">
                <a:ln w="3175">
                  <a:noFill/>
                </a:ln>
                <a:latin typeface="Segoe" pitchFamily="34" charset="0"/>
                <a:ea typeface="+mn-ea"/>
                <a:cs typeface="Arial" charset="0"/>
              </a:rPr>
              <a:t>Evaluations – Singapore Dataset</a:t>
            </a:r>
            <a:endParaRPr lang="zh-CN" altLang="en-US" sz="4000" spc="-300" dirty="0">
              <a:ln w="3175">
                <a:noFill/>
              </a:ln>
              <a:latin typeface="Segoe" pitchFamily="34" charset="0"/>
              <a:ea typeface="+mn-ea"/>
              <a:cs typeface="Arial" charset="0"/>
            </a:endParaRPr>
          </a:p>
        </p:txBody>
      </p:sp>
      <p:sp>
        <p:nvSpPr>
          <p:cNvPr id="3" name="Content Placeholder 2"/>
          <p:cNvSpPr>
            <a:spLocks noGrp="1"/>
          </p:cNvSpPr>
          <p:nvPr>
            <p:ph idx="1"/>
          </p:nvPr>
        </p:nvSpPr>
        <p:spPr>
          <a:xfrm>
            <a:off x="457200" y="1417637"/>
            <a:ext cx="8229600" cy="4525963"/>
          </a:xfrm>
        </p:spPr>
        <p:txBody>
          <a:bodyPr vert="horz" lIns="91440" tIns="45720" rIns="91440" bIns="45720" rtlCol="0">
            <a:normAutofit/>
          </a:bodyPr>
          <a:lstStyle/>
          <a:p>
            <a:pPr>
              <a:buFontTx/>
              <a:buBlip>
                <a:blip r:embed="rId2"/>
              </a:buBlip>
            </a:pPr>
            <a:r>
              <a:rPr lang="en-US" altLang="zh-CN" sz="2400" dirty="0"/>
              <a:t>For </a:t>
            </a:r>
            <a:r>
              <a:rPr lang="en-US" altLang="zh-CN" sz="2400" dirty="0" smtClean="0"/>
              <a:t>evaluating traffic prediction on road segments</a:t>
            </a:r>
            <a:endParaRPr lang="en-US" altLang="zh-CN" sz="2400" dirty="0"/>
          </a:p>
          <a:p>
            <a:pPr lvl="1">
              <a:buFontTx/>
              <a:buBlip>
                <a:blip r:embed="rId2"/>
              </a:buBlip>
            </a:pPr>
            <a:r>
              <a:rPr lang="en-US" altLang="zh-CN" sz="2000" dirty="0" smtClean="0"/>
              <a:t>We select 50 </a:t>
            </a:r>
            <a:r>
              <a:rPr lang="en-US" altLang="zh-CN" sz="2000" dirty="0"/>
              <a:t>road segments </a:t>
            </a:r>
            <a:r>
              <a:rPr lang="en-US" altLang="zh-CN" sz="2000" dirty="0" smtClean="0"/>
              <a:t>with a 43-day  history of traffic conditions</a:t>
            </a:r>
          </a:p>
          <a:p>
            <a:pPr lvl="1">
              <a:buFontTx/>
              <a:buBlip>
                <a:blip r:embed="rId2"/>
              </a:buBlip>
            </a:pPr>
            <a:r>
              <a:rPr lang="en-US" altLang="zh-CN" sz="2000" dirty="0" smtClean="0"/>
              <a:t>Each road segment is associated with an aggregated speed</a:t>
            </a:r>
            <a:endParaRPr lang="en-US" altLang="zh-CN" sz="2000" dirty="0"/>
          </a:p>
          <a:p>
            <a:pPr lvl="1">
              <a:buFontTx/>
              <a:buBlip>
                <a:blip r:embed="rId2"/>
              </a:buBlip>
            </a:pPr>
            <a:r>
              <a:rPr lang="en-US" altLang="zh-CN" sz="2000" dirty="0"/>
              <a:t>Average update interval: 26 minutes</a:t>
            </a:r>
          </a:p>
          <a:p>
            <a:pPr>
              <a:buFontTx/>
              <a:buBlip>
                <a:blip r:embed="rId2"/>
              </a:buBlip>
            </a:pPr>
            <a:endParaRPr lang="zh-CN" alt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249" y="3200400"/>
            <a:ext cx="528435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987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vert="horz" lIns="91440" tIns="45720" rIns="91440" bIns="45720" rtlCol="0" anchor="ctr">
            <a:normAutofit/>
          </a:bodyPr>
          <a:lstStyle/>
          <a:p>
            <a:pPr algn="l" fontAlgn="base">
              <a:lnSpc>
                <a:spcPct val="90000"/>
              </a:lnSpc>
              <a:spcAft>
                <a:spcPct val="0"/>
              </a:spcAft>
            </a:pPr>
            <a:r>
              <a:rPr lang="en-US" altLang="zh-CN" sz="4000" spc="-300" dirty="0" smtClean="0">
                <a:ln w="3175">
                  <a:noFill/>
                </a:ln>
                <a:latin typeface="Segoe" pitchFamily="34" charset="0"/>
                <a:ea typeface="+mn-ea"/>
                <a:cs typeface="Arial" charset="0"/>
              </a:rPr>
              <a:t>Evaluation on Traffic Prediction</a:t>
            </a:r>
            <a:endParaRPr lang="zh-CN" altLang="en-US" sz="4000" spc="-300" dirty="0">
              <a:ln w="3175">
                <a:noFill/>
              </a:ln>
              <a:latin typeface="Segoe" pitchFamily="34" charset="0"/>
              <a:ea typeface="+mn-ea"/>
              <a:cs typeface="Arial" charset="0"/>
            </a:endParaRP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t="8750" r="11454"/>
          <a:stretch/>
        </p:blipFill>
        <p:spPr bwMode="auto">
          <a:xfrm>
            <a:off x="990600" y="1780309"/>
            <a:ext cx="2895600" cy="2133600"/>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r="-206"/>
          <a:stretch/>
        </p:blipFill>
        <p:spPr bwMode="auto">
          <a:xfrm>
            <a:off x="4784436" y="1810327"/>
            <a:ext cx="2743200" cy="21336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t="6558" r="12560"/>
          <a:stretch/>
        </p:blipFill>
        <p:spPr bwMode="auto">
          <a:xfrm>
            <a:off x="838200" y="4114800"/>
            <a:ext cx="2971800" cy="2209800"/>
          </a:xfrm>
          <a:prstGeom prst="rect">
            <a:avLst/>
          </a:prstGeom>
          <a:noFill/>
          <a:ln>
            <a:noFill/>
          </a:ln>
          <a:extLst>
            <a:ext uri="{53640926-AAD7-44D8-BBD7-CCE9431645EC}">
              <a14:shadowObscured xmlns:a14="http://schemas.microsoft.com/office/drawing/2010/main"/>
            </a:ext>
          </a:extLst>
        </p:spPr>
      </p:pic>
      <p:pic>
        <p:nvPicPr>
          <p:cNvPr id="7" name="Picture 6" descr="D:\Papers\www2011\figure\evalu\word\Prediction_m_phi_1.em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4267200"/>
            <a:ext cx="2895600" cy="1905000"/>
          </a:xfrm>
          <a:prstGeom prst="rect">
            <a:avLst/>
          </a:prstGeom>
          <a:noFill/>
          <a:ln>
            <a:noFill/>
          </a:ln>
        </p:spPr>
      </p:pic>
      <p:sp>
        <p:nvSpPr>
          <p:cNvPr id="8" name="TextBox 7"/>
          <p:cNvSpPr txBox="1"/>
          <p:nvPr/>
        </p:nvSpPr>
        <p:spPr>
          <a:xfrm>
            <a:off x="457200" y="1219200"/>
            <a:ext cx="4327236" cy="461665"/>
          </a:xfrm>
          <a:prstGeom prst="rect">
            <a:avLst/>
          </a:prstGeom>
          <a:noFill/>
        </p:spPr>
        <p:txBody>
          <a:bodyPr wrap="square" rtlCol="0">
            <a:spAutoFit/>
          </a:bodyPr>
          <a:lstStyle/>
          <a:p>
            <a:r>
              <a:rPr lang="en-US" altLang="zh-CN" sz="2400" dirty="0" smtClean="0"/>
              <a:t>Beijing Taxi Trajectories</a:t>
            </a:r>
            <a:endParaRPr lang="zh-CN" altLang="en-US" sz="2400" dirty="0"/>
          </a:p>
        </p:txBody>
      </p:sp>
      <p:sp>
        <p:nvSpPr>
          <p:cNvPr id="3" name="Rectangle 2"/>
          <p:cNvSpPr/>
          <p:nvPr/>
        </p:nvSpPr>
        <p:spPr>
          <a:xfrm>
            <a:off x="152400" y="6400800"/>
            <a:ext cx="8305800" cy="400110"/>
          </a:xfrm>
          <a:prstGeom prst="rect">
            <a:avLst/>
          </a:prstGeom>
        </p:spPr>
        <p:txBody>
          <a:bodyPr wrap="square">
            <a:spAutoFit/>
          </a:bodyPr>
          <a:lstStyle/>
          <a:p>
            <a:pPr lvl="2"/>
            <a:r>
              <a:rPr lang="en-US" altLang="zh-CN" sz="2000" dirty="0"/>
              <a:t>Two months for offline, 12 days for online (6 weekdays, 6 weekends)</a:t>
            </a:r>
          </a:p>
        </p:txBody>
      </p:sp>
    </p:spTree>
    <p:extLst>
      <p:ext uri="{BB962C8B-B14F-4D97-AF65-F5344CB8AC3E}">
        <p14:creationId xmlns:p14="http://schemas.microsoft.com/office/powerpoint/2010/main" val="359798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fontAlgn="base">
              <a:lnSpc>
                <a:spcPct val="90000"/>
              </a:lnSpc>
              <a:spcAft>
                <a:spcPct val="0"/>
              </a:spcAft>
            </a:pPr>
            <a:r>
              <a:rPr lang="en-US" altLang="zh-CN" sz="4000" spc="-300" dirty="0">
                <a:ln w="3175">
                  <a:noFill/>
                </a:ln>
                <a:latin typeface="Segoe" pitchFamily="34" charset="0"/>
                <a:cs typeface="Arial" charset="0"/>
              </a:rPr>
              <a:t>Evaluation on Traffic Prediction</a:t>
            </a:r>
            <a:endParaRPr lang="zh-CN" altLang="en-US" sz="4000" spc="-300" dirty="0">
              <a:ln w="3175">
                <a:noFill/>
              </a:ln>
              <a:latin typeface="Segoe" pitchFamily="34" charset="0"/>
              <a:ea typeface="+mn-ea"/>
              <a:cs typeface="Arial" charset="0"/>
            </a:endParaRPr>
          </a:p>
        </p:txBody>
      </p:sp>
      <p:sp>
        <p:nvSpPr>
          <p:cNvPr id="8" name="TextBox 7"/>
          <p:cNvSpPr txBox="1"/>
          <p:nvPr/>
        </p:nvSpPr>
        <p:spPr>
          <a:xfrm>
            <a:off x="457200" y="1367135"/>
            <a:ext cx="4114800" cy="461665"/>
          </a:xfrm>
          <a:prstGeom prst="rect">
            <a:avLst/>
          </a:prstGeom>
          <a:noFill/>
        </p:spPr>
        <p:txBody>
          <a:bodyPr wrap="square" rtlCol="0">
            <a:spAutoFit/>
          </a:bodyPr>
          <a:lstStyle/>
          <a:p>
            <a:r>
              <a:rPr lang="en-US" altLang="zh-CN" sz="2400" dirty="0" smtClean="0"/>
              <a:t>The Singapore Dataset</a:t>
            </a:r>
            <a:endParaRPr lang="zh-CN" altLang="en-US" sz="2400" dirty="0"/>
          </a:p>
        </p:txBody>
      </p:sp>
      <mc:AlternateContent xmlns:mc="http://schemas.openxmlformats.org/markup-compatibility/2006" xmlns:a14="http://schemas.microsoft.com/office/drawing/2010/main">
        <mc:Choice Requires="a14">
          <p:graphicFrame>
            <p:nvGraphicFramePr>
              <p:cNvPr id="9" name="Content Placeholder 8"/>
              <p:cNvGraphicFramePr>
                <a:graphicFrameLocks noGrp="1"/>
              </p:cNvGraphicFramePr>
              <p:nvPr>
                <p:ph idx="1"/>
                <p:extLst>
                  <p:ext uri="{D42A27DB-BD31-4B8C-83A1-F6EECF244321}">
                    <p14:modId xmlns:p14="http://schemas.microsoft.com/office/powerpoint/2010/main" val="1355332457"/>
                  </p:ext>
                </p:extLst>
              </p:nvPr>
            </p:nvGraphicFramePr>
            <p:xfrm>
              <a:off x="1870362" y="1981200"/>
              <a:ext cx="6054438" cy="2133601"/>
            </p:xfrm>
            <a:graphic>
              <a:graphicData uri="http://schemas.openxmlformats.org/drawingml/2006/table">
                <a:tbl>
                  <a:tblPr firstRow="1" firstCol="1" bandRow="1">
                    <a:tableStyleId>{5C22544A-7EE6-4342-B048-85BDC9FD1C3A}</a:tableStyleId>
                  </a:tblPr>
                  <a:tblGrid>
                    <a:gridCol w="2456068"/>
                    <a:gridCol w="1921970"/>
                    <a:gridCol w="1676400"/>
                  </a:tblGrid>
                  <a:tr h="542825">
                    <a:tc rowSpan="2">
                      <a:txBody>
                        <a:bodyPr/>
                        <a:lstStyle/>
                        <a:p>
                          <a:pPr algn="ctr">
                            <a:spcAft>
                              <a:spcPts val="0"/>
                            </a:spcAft>
                          </a:pPr>
                          <a:r>
                            <a:rPr lang="en-US" sz="1800" dirty="0">
                              <a:effectLst/>
                            </a:rPr>
                            <a:t>Methods</a:t>
                          </a:r>
                          <a:endParaRPr lang="zh-CN" sz="1800" dirty="0">
                            <a:effectLst/>
                            <a:latin typeface="Times New Roman"/>
                            <a:ea typeface="宋体"/>
                          </a:endParaRPr>
                        </a:p>
                      </a:txBody>
                      <a:tcPr marL="68580" marR="68580" marT="0" marB="0" anchor="ctr"/>
                    </a:tc>
                    <a:tc gridSpan="2">
                      <a:txBody>
                        <a:bodyPr/>
                        <a:lstStyle/>
                        <a:p>
                          <a:pPr algn="ctr">
                            <a:spcAft>
                              <a:spcPts val="0"/>
                            </a:spcAft>
                          </a:pPr>
                          <a:r>
                            <a:rPr lang="en-US" sz="1800" dirty="0" smtClean="0">
                              <a:effectLst/>
                            </a:rPr>
                            <a:t>Overall Precision </a:t>
                          </a:r>
                          <a:r>
                            <a:rPr lang="en-US" sz="1800" dirty="0">
                              <a:effectLst/>
                            </a:rPr>
                            <a:t>(over </a:t>
                          </a:r>
                          <a14:m>
                            <m:oMath xmlns:m="http://schemas.openxmlformats.org/officeDocument/2006/math">
                              <m:r>
                                <a:rPr lang="en-US" sz="1800">
                                  <a:effectLst/>
                                  <a:latin typeface="Cambria Math"/>
                                </a:rPr>
                                <m:t>𝜑</m:t>
                              </m:r>
                            </m:oMath>
                          </a14:m>
                          <a:r>
                            <a:rPr lang="en-US" sz="1800" dirty="0">
                              <a:effectLst/>
                            </a:rPr>
                            <a:t>)</a:t>
                          </a:r>
                          <a:endParaRPr lang="zh-CN" sz="1800" dirty="0">
                            <a:effectLst/>
                            <a:latin typeface="Times New Roman"/>
                            <a:ea typeface="宋体"/>
                          </a:endParaRPr>
                        </a:p>
                      </a:txBody>
                      <a:tcPr marL="68580" marR="68580" marT="0" marB="0" anchor="ctr"/>
                    </a:tc>
                    <a:tc hMerge="1">
                      <a:txBody>
                        <a:bodyPr/>
                        <a:lstStyle/>
                        <a:p>
                          <a:endParaRPr lang="zh-CN" altLang="en-US"/>
                        </a:p>
                      </a:txBody>
                      <a:tcPr/>
                    </a:tc>
                  </a:tr>
                  <a:tr h="397694">
                    <a:tc vMerge="1">
                      <a:txBody>
                        <a:bodyPr/>
                        <a:lstStyle/>
                        <a:p>
                          <a:endParaRPr lang="zh-CN" altLang="en-US"/>
                        </a:p>
                      </a:txBody>
                      <a:tcPr/>
                    </a:tc>
                    <a:tc>
                      <a:txBody>
                        <a:bodyPr/>
                        <a:lstStyle/>
                        <a:p>
                          <a:pPr algn="ctr">
                            <a:spcAft>
                              <a:spcPts val="0"/>
                            </a:spcAft>
                          </a:pPr>
                          <a:r>
                            <a:rPr lang="en-US" sz="1800" dirty="0">
                              <a:effectLst/>
                            </a:rPr>
                            <a:t>90min</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a:effectLst/>
                            </a:rPr>
                            <a:t>120min</a:t>
                          </a:r>
                          <a:endParaRPr lang="zh-CN" sz="1800">
                            <a:effectLst/>
                            <a:latin typeface="Times New Roman"/>
                            <a:ea typeface="宋体"/>
                          </a:endParaRPr>
                        </a:p>
                      </a:txBody>
                      <a:tcPr marL="68580" marR="68580" marT="0" marB="0" anchor="ctr"/>
                    </a:tc>
                  </a:tr>
                  <a:tr h="397694">
                    <a:tc>
                      <a:txBody>
                        <a:bodyPr/>
                        <a:lstStyle/>
                        <a:p>
                          <a:pPr algn="ctr">
                            <a:spcAft>
                              <a:spcPts val="0"/>
                            </a:spcAft>
                          </a:pPr>
                          <a:r>
                            <a:rPr lang="en-US" sz="1800" dirty="0">
                              <a:effectLst/>
                            </a:rPr>
                            <a:t>H(T-Drive)</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0.686</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0.689</a:t>
                          </a:r>
                          <a:endParaRPr lang="zh-CN" sz="1800" dirty="0">
                            <a:effectLst/>
                            <a:latin typeface="Times New Roman"/>
                            <a:ea typeface="宋体"/>
                          </a:endParaRPr>
                        </a:p>
                      </a:txBody>
                      <a:tcPr marL="68580" marR="68580" marT="0" marB="0" anchor="ctr"/>
                    </a:tc>
                  </a:tr>
                  <a:tr h="397694">
                    <a:tc>
                      <a:txBody>
                        <a:bodyPr/>
                        <a:lstStyle/>
                        <a:p>
                          <a:pPr algn="ctr">
                            <a:spcAft>
                              <a:spcPts val="0"/>
                            </a:spcAft>
                          </a:pPr>
                          <a:r>
                            <a:rPr lang="en-US" sz="1800">
                              <a:effectLst/>
                            </a:rPr>
                            <a:t>R(ARIMA)</a:t>
                          </a:r>
                          <a:endParaRPr lang="zh-CN" sz="1800">
                            <a:effectLst/>
                            <a:latin typeface="Times New Roman"/>
                            <a:ea typeface="宋体"/>
                          </a:endParaRPr>
                        </a:p>
                      </a:txBody>
                      <a:tcPr marL="68580" marR="68580" marT="0" marB="0" anchor="ctr"/>
                    </a:tc>
                    <a:tc>
                      <a:txBody>
                        <a:bodyPr/>
                        <a:lstStyle/>
                        <a:p>
                          <a:pPr algn="ctr">
                            <a:spcAft>
                              <a:spcPts val="0"/>
                            </a:spcAft>
                          </a:pPr>
                          <a:r>
                            <a:rPr lang="en-US" sz="1800">
                              <a:effectLst/>
                            </a:rPr>
                            <a:t>0.643</a:t>
                          </a:r>
                          <a:endParaRPr lang="zh-CN" sz="1800">
                            <a:effectLst/>
                            <a:latin typeface="Times New Roman"/>
                            <a:ea typeface="宋体"/>
                          </a:endParaRPr>
                        </a:p>
                      </a:txBody>
                      <a:tcPr marL="68580" marR="68580" marT="0" marB="0" anchor="ctr"/>
                    </a:tc>
                    <a:tc>
                      <a:txBody>
                        <a:bodyPr/>
                        <a:lstStyle/>
                        <a:p>
                          <a:pPr algn="ctr">
                            <a:spcAft>
                              <a:spcPts val="0"/>
                            </a:spcAft>
                          </a:pPr>
                          <a:r>
                            <a:rPr lang="en-US" sz="1800" dirty="0">
                              <a:effectLst/>
                            </a:rPr>
                            <a:t>0.651</a:t>
                          </a:r>
                          <a:endParaRPr lang="zh-CN" sz="1800" dirty="0">
                            <a:effectLst/>
                            <a:latin typeface="Times New Roman"/>
                            <a:ea typeface="宋体"/>
                          </a:endParaRPr>
                        </a:p>
                      </a:txBody>
                      <a:tcPr marL="68580" marR="68580" marT="0" marB="0" anchor="ctr"/>
                    </a:tc>
                  </a:tr>
                  <a:tr h="397694">
                    <a:tc>
                      <a:txBody>
                        <a:bodyPr/>
                        <a:lstStyle/>
                        <a:p>
                          <a:pPr algn="ctr">
                            <a:spcAft>
                              <a:spcPts val="0"/>
                            </a:spcAft>
                          </a:pPr>
                          <a:r>
                            <a:rPr lang="en-US" sz="1800" dirty="0" smtClean="0">
                              <a:effectLst/>
                            </a:rPr>
                            <a:t>Ours (H+R)</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0.683</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0.688</a:t>
                          </a:r>
                          <a:endParaRPr lang="zh-CN" sz="1800" dirty="0">
                            <a:effectLst/>
                            <a:latin typeface="Times New Roman"/>
                            <a:ea typeface="宋体"/>
                          </a:endParaRPr>
                        </a:p>
                      </a:txBody>
                      <a:tcPr marL="68580" marR="68580" marT="0" marB="0" anchor="ctr"/>
                    </a:tc>
                  </a:tr>
                </a:tbl>
              </a:graphicData>
            </a:graphic>
          </p:graphicFrame>
        </mc:Choice>
        <mc:Fallback xmlns="">
          <p:graphicFrame>
            <p:nvGraphicFramePr>
              <p:cNvPr id="9" name="Content Placeholder 8"/>
              <p:cNvGraphicFramePr>
                <a:graphicFrameLocks noGrp="1"/>
              </p:cNvGraphicFramePr>
              <p:nvPr>
                <p:ph idx="1"/>
                <p:extLst>
                  <p:ext uri="{D42A27DB-BD31-4B8C-83A1-F6EECF244321}">
                    <p14:modId xmlns:p14="http://schemas.microsoft.com/office/powerpoint/2010/main" val="1355332457"/>
                  </p:ext>
                </p:extLst>
              </p:nvPr>
            </p:nvGraphicFramePr>
            <p:xfrm>
              <a:off x="1870362" y="1981200"/>
              <a:ext cx="6054438" cy="2133601"/>
            </p:xfrm>
            <a:graphic>
              <a:graphicData uri="http://schemas.openxmlformats.org/drawingml/2006/table">
                <a:tbl>
                  <a:tblPr firstRow="1" firstCol="1" bandRow="1">
                    <a:tableStyleId>{5C22544A-7EE6-4342-B048-85BDC9FD1C3A}</a:tableStyleId>
                  </a:tblPr>
                  <a:tblGrid>
                    <a:gridCol w="2456068"/>
                    <a:gridCol w="1921970"/>
                    <a:gridCol w="1676400"/>
                  </a:tblGrid>
                  <a:tr h="542825">
                    <a:tc rowSpan="2">
                      <a:txBody>
                        <a:bodyPr/>
                        <a:lstStyle/>
                        <a:p>
                          <a:pPr algn="ctr">
                            <a:spcAft>
                              <a:spcPts val="0"/>
                            </a:spcAft>
                          </a:pPr>
                          <a:r>
                            <a:rPr lang="en-US" sz="1800" dirty="0">
                              <a:effectLst/>
                            </a:rPr>
                            <a:t>Methods</a:t>
                          </a:r>
                          <a:endParaRPr lang="zh-CN" sz="1800" dirty="0">
                            <a:effectLst/>
                            <a:latin typeface="Times New Roman"/>
                            <a:ea typeface="宋体"/>
                          </a:endParaRPr>
                        </a:p>
                      </a:txBody>
                      <a:tcPr marL="68580" marR="68580" marT="0" marB="0" anchor="ctr"/>
                    </a:tc>
                    <a:tc gridSpan="2">
                      <a:txBody>
                        <a:bodyPr/>
                        <a:lstStyle/>
                        <a:p>
                          <a:endParaRPr lang="zh-CN"/>
                        </a:p>
                      </a:txBody>
                      <a:tcPr marL="68580" marR="68580" marT="0" marB="0" anchor="ctr">
                        <a:blipFill rotWithShape="1">
                          <a:blip r:embed="rId2"/>
                          <a:stretch>
                            <a:fillRect l="-68475" b="-307865"/>
                          </a:stretch>
                        </a:blipFill>
                      </a:tcPr>
                    </a:tc>
                    <a:tc hMerge="1">
                      <a:txBody>
                        <a:bodyPr/>
                        <a:lstStyle/>
                        <a:p>
                          <a:endParaRPr lang="zh-CN" altLang="en-US"/>
                        </a:p>
                      </a:txBody>
                      <a:tcPr/>
                    </a:tc>
                  </a:tr>
                  <a:tr h="397694">
                    <a:tc vMerge="1">
                      <a:txBody>
                        <a:bodyPr/>
                        <a:lstStyle/>
                        <a:p>
                          <a:endParaRPr lang="zh-CN" altLang="en-US"/>
                        </a:p>
                      </a:txBody>
                      <a:tcPr/>
                    </a:tc>
                    <a:tc>
                      <a:txBody>
                        <a:bodyPr/>
                        <a:lstStyle/>
                        <a:p>
                          <a:pPr algn="ctr">
                            <a:spcAft>
                              <a:spcPts val="0"/>
                            </a:spcAft>
                          </a:pPr>
                          <a:r>
                            <a:rPr lang="en-US" sz="1800" dirty="0">
                              <a:effectLst/>
                            </a:rPr>
                            <a:t>90min</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a:effectLst/>
                            </a:rPr>
                            <a:t>120min</a:t>
                          </a:r>
                          <a:endParaRPr lang="zh-CN" sz="1800">
                            <a:effectLst/>
                            <a:latin typeface="Times New Roman"/>
                            <a:ea typeface="宋体"/>
                          </a:endParaRPr>
                        </a:p>
                      </a:txBody>
                      <a:tcPr marL="68580" marR="68580" marT="0" marB="0" anchor="ctr"/>
                    </a:tc>
                  </a:tr>
                  <a:tr h="397694">
                    <a:tc>
                      <a:txBody>
                        <a:bodyPr/>
                        <a:lstStyle/>
                        <a:p>
                          <a:pPr algn="ctr">
                            <a:spcAft>
                              <a:spcPts val="0"/>
                            </a:spcAft>
                          </a:pPr>
                          <a:r>
                            <a:rPr lang="en-US" sz="1800" dirty="0">
                              <a:effectLst/>
                            </a:rPr>
                            <a:t>H(T-Drive)</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0.686</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0.689</a:t>
                          </a:r>
                          <a:endParaRPr lang="zh-CN" sz="1800" dirty="0">
                            <a:effectLst/>
                            <a:latin typeface="Times New Roman"/>
                            <a:ea typeface="宋体"/>
                          </a:endParaRPr>
                        </a:p>
                      </a:txBody>
                      <a:tcPr marL="68580" marR="68580" marT="0" marB="0" anchor="ctr"/>
                    </a:tc>
                  </a:tr>
                  <a:tr h="397694">
                    <a:tc>
                      <a:txBody>
                        <a:bodyPr/>
                        <a:lstStyle/>
                        <a:p>
                          <a:pPr algn="ctr">
                            <a:spcAft>
                              <a:spcPts val="0"/>
                            </a:spcAft>
                          </a:pPr>
                          <a:r>
                            <a:rPr lang="en-US" sz="1800">
                              <a:effectLst/>
                            </a:rPr>
                            <a:t>R(ARIMA)</a:t>
                          </a:r>
                          <a:endParaRPr lang="zh-CN" sz="1800">
                            <a:effectLst/>
                            <a:latin typeface="Times New Roman"/>
                            <a:ea typeface="宋体"/>
                          </a:endParaRPr>
                        </a:p>
                      </a:txBody>
                      <a:tcPr marL="68580" marR="68580" marT="0" marB="0" anchor="ctr"/>
                    </a:tc>
                    <a:tc>
                      <a:txBody>
                        <a:bodyPr/>
                        <a:lstStyle/>
                        <a:p>
                          <a:pPr algn="ctr">
                            <a:spcAft>
                              <a:spcPts val="0"/>
                            </a:spcAft>
                          </a:pPr>
                          <a:r>
                            <a:rPr lang="en-US" sz="1800">
                              <a:effectLst/>
                            </a:rPr>
                            <a:t>0.643</a:t>
                          </a:r>
                          <a:endParaRPr lang="zh-CN" sz="1800">
                            <a:effectLst/>
                            <a:latin typeface="Times New Roman"/>
                            <a:ea typeface="宋体"/>
                          </a:endParaRPr>
                        </a:p>
                      </a:txBody>
                      <a:tcPr marL="68580" marR="68580" marT="0" marB="0" anchor="ctr"/>
                    </a:tc>
                    <a:tc>
                      <a:txBody>
                        <a:bodyPr/>
                        <a:lstStyle/>
                        <a:p>
                          <a:pPr algn="ctr">
                            <a:spcAft>
                              <a:spcPts val="0"/>
                            </a:spcAft>
                          </a:pPr>
                          <a:r>
                            <a:rPr lang="en-US" sz="1800" dirty="0">
                              <a:effectLst/>
                            </a:rPr>
                            <a:t>0.651</a:t>
                          </a:r>
                          <a:endParaRPr lang="zh-CN" sz="1800" dirty="0">
                            <a:effectLst/>
                            <a:latin typeface="Times New Roman"/>
                            <a:ea typeface="宋体"/>
                          </a:endParaRPr>
                        </a:p>
                      </a:txBody>
                      <a:tcPr marL="68580" marR="68580" marT="0" marB="0" anchor="ctr"/>
                    </a:tc>
                  </a:tr>
                  <a:tr h="397694">
                    <a:tc>
                      <a:txBody>
                        <a:bodyPr/>
                        <a:lstStyle/>
                        <a:p>
                          <a:pPr algn="ctr">
                            <a:spcAft>
                              <a:spcPts val="0"/>
                            </a:spcAft>
                          </a:pPr>
                          <a:r>
                            <a:rPr lang="en-US" sz="1800" dirty="0" smtClean="0">
                              <a:effectLst/>
                            </a:rPr>
                            <a:t>Ours (H+R)</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0.683</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0.688</a:t>
                          </a:r>
                          <a:endParaRPr lang="zh-CN" sz="1800" dirty="0">
                            <a:effectLst/>
                            <a:latin typeface="Times New Roman"/>
                            <a:ea typeface="宋体"/>
                          </a:endParaRPr>
                        </a:p>
                      </a:txBody>
                      <a:tcPr marL="68580" marR="68580" marT="0" marB="0" anchor="ctr"/>
                    </a:tc>
                  </a:tr>
                </a:tbl>
              </a:graphicData>
            </a:graphic>
          </p:graphicFrame>
        </mc:Fallback>
      </mc:AlternateContent>
      <p:sp>
        <p:nvSpPr>
          <p:cNvPr id="13" name="TextBox 12"/>
          <p:cNvSpPr txBox="1"/>
          <p:nvPr/>
        </p:nvSpPr>
        <p:spPr>
          <a:xfrm>
            <a:off x="4191000" y="3464004"/>
            <a:ext cx="533400" cy="1107996"/>
          </a:xfrm>
          <a:prstGeom prst="rect">
            <a:avLst/>
          </a:prstGeom>
          <a:noFill/>
        </p:spPr>
        <p:txBody>
          <a:bodyPr wrap="square" rtlCol="0">
            <a:spAutoFit/>
          </a:bodyPr>
          <a:lstStyle/>
          <a:p>
            <a:r>
              <a:rPr lang="en-US" altLang="zh-CN" sz="6600" dirty="0" smtClean="0">
                <a:solidFill>
                  <a:srgbClr val="FF0000"/>
                </a:solidFill>
              </a:rPr>
              <a:t>?</a:t>
            </a:r>
            <a:endParaRPr lang="zh-CN" altLang="en-US" sz="6600" dirty="0">
              <a:solidFill>
                <a:srgbClr val="FF0000"/>
              </a:solidFill>
            </a:endParaRPr>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1631948" y="4495800"/>
            <a:ext cx="6673852" cy="1940004"/>
          </a:xfrm>
          <a:prstGeom prst="rect">
            <a:avLst/>
          </a:prstGeom>
          <a:noFill/>
          <a:ln>
            <a:noFill/>
          </a:ln>
        </p:spPr>
      </p:pic>
    </p:spTree>
    <p:extLst>
      <p:ext uri="{BB962C8B-B14F-4D97-AF65-F5344CB8AC3E}">
        <p14:creationId xmlns:p14="http://schemas.microsoft.com/office/powerpoint/2010/main" val="380254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fontAlgn="base">
              <a:lnSpc>
                <a:spcPct val="90000"/>
              </a:lnSpc>
              <a:spcAft>
                <a:spcPct val="0"/>
              </a:spcAft>
            </a:pPr>
            <a:r>
              <a:rPr lang="en-US" altLang="zh-CN" sz="4000" spc="-300" dirty="0">
                <a:ln w="3175">
                  <a:noFill/>
                </a:ln>
                <a:latin typeface="Segoe" pitchFamily="34" charset="0"/>
                <a:cs typeface="Arial" charset="0"/>
              </a:rPr>
              <a:t>Evaluation on Traffic Prediction</a:t>
            </a:r>
            <a:endParaRPr lang="zh-CN" altLang="en-US" sz="4000" spc="-300" dirty="0">
              <a:ln w="3175">
                <a:noFill/>
              </a:ln>
              <a:latin typeface="Segoe" pitchFamily="34" charset="0"/>
              <a:cs typeface="Arial" charset="0"/>
            </a:endParaRPr>
          </a:p>
        </p:txBody>
      </p:sp>
      <p:sp>
        <p:nvSpPr>
          <p:cNvPr id="8" name="TextBox 7"/>
          <p:cNvSpPr txBox="1"/>
          <p:nvPr/>
        </p:nvSpPr>
        <p:spPr>
          <a:xfrm>
            <a:off x="457200" y="1208732"/>
            <a:ext cx="4114800" cy="461665"/>
          </a:xfrm>
          <a:prstGeom prst="rect">
            <a:avLst/>
          </a:prstGeom>
          <a:noFill/>
        </p:spPr>
        <p:txBody>
          <a:bodyPr wrap="square" rtlCol="0">
            <a:spAutoFit/>
          </a:bodyPr>
          <a:lstStyle/>
          <a:p>
            <a:r>
              <a:rPr lang="en-US" altLang="zh-CN" sz="2400" dirty="0"/>
              <a:t>The Singapore Dataset</a:t>
            </a:r>
            <a:endParaRPr lang="zh-CN" altLang="en-US" sz="2400" dirty="0"/>
          </a:p>
        </p:txBody>
      </p:sp>
      <p:pic>
        <p:nvPicPr>
          <p:cNvPr id="10" name="Picture 9"/>
          <p:cNvPicPr/>
          <p:nvPr/>
        </p:nvPicPr>
        <p:blipFill rotWithShape="1">
          <a:blip r:embed="rId2" cstate="print">
            <a:extLst>
              <a:ext uri="{28A0092B-C50C-407E-A947-70E740481C1C}">
                <a14:useLocalDpi xmlns:a14="http://schemas.microsoft.com/office/drawing/2010/main" val="0"/>
              </a:ext>
            </a:extLst>
          </a:blip>
          <a:srcRect l="4727" t="3594" r="12363"/>
          <a:stretch/>
        </p:blipFill>
        <p:spPr bwMode="auto">
          <a:xfrm>
            <a:off x="5727700" y="1752600"/>
            <a:ext cx="2959100" cy="2362200"/>
          </a:xfrm>
          <a:prstGeom prst="rect">
            <a:avLst/>
          </a:prstGeom>
          <a:noFill/>
          <a:ln>
            <a:noFill/>
          </a:ln>
          <a:extLst>
            <a:ext uri="{53640926-AAD7-44D8-BBD7-CCE9431645EC}">
              <a14:shadowObscured xmlns:a14="http://schemas.microsoft.com/office/drawing/2010/main"/>
            </a:ext>
          </a:extLst>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4876800" cy="4269432"/>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193423993"/>
              </p:ext>
            </p:extLst>
          </p:nvPr>
        </p:nvGraphicFramePr>
        <p:xfrm>
          <a:off x="5410200" y="4419599"/>
          <a:ext cx="3429000" cy="1828801"/>
        </p:xfrm>
        <a:graphic>
          <a:graphicData uri="http://schemas.openxmlformats.org/drawingml/2006/table">
            <a:tbl>
              <a:tblPr firstRow="1" firstCol="1" bandRow="1">
                <a:tableStyleId>{5C22544A-7EE6-4342-B048-85BDC9FD1C3A}</a:tableStyleId>
              </a:tblPr>
              <a:tblGrid>
                <a:gridCol w="1090843"/>
                <a:gridCol w="1156103"/>
                <a:gridCol w="1182054"/>
              </a:tblGrid>
              <a:tr h="685123">
                <a:tc>
                  <a:txBody>
                    <a:bodyPr/>
                    <a:lstStyle/>
                    <a:p>
                      <a:pPr algn="ctr">
                        <a:spcAft>
                          <a:spcPts val="0"/>
                        </a:spcAft>
                      </a:pPr>
                      <a:r>
                        <a:rPr lang="en-US" sz="1800" dirty="0">
                          <a:effectLst/>
                        </a:rPr>
                        <a:t>Datasets</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On all segments</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On good segments</a:t>
                      </a:r>
                      <a:endParaRPr lang="zh-CN" sz="1800" dirty="0">
                        <a:effectLst/>
                        <a:latin typeface="Times New Roman"/>
                        <a:ea typeface="宋体"/>
                      </a:endParaRPr>
                    </a:p>
                  </a:txBody>
                  <a:tcPr marL="68580" marR="68580" marT="0" marB="0" anchor="ctr"/>
                </a:tc>
              </a:tr>
              <a:tr h="685123">
                <a:tc>
                  <a:txBody>
                    <a:bodyPr/>
                    <a:lstStyle/>
                    <a:p>
                      <a:pPr algn="ctr">
                        <a:spcAft>
                          <a:spcPts val="0"/>
                        </a:spcAft>
                      </a:pPr>
                      <a:r>
                        <a:rPr lang="en-US" sz="1800" dirty="0" smtClean="0">
                          <a:effectLst/>
                        </a:rPr>
                        <a:t>Beijing</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kern="1200" dirty="0">
                          <a:solidFill>
                            <a:schemeClr val="dk1"/>
                          </a:solidFill>
                          <a:effectLst/>
                          <a:latin typeface="+mn-lt"/>
                          <a:ea typeface="+mn-ea"/>
                          <a:cs typeface="+mn-cs"/>
                        </a:rPr>
                        <a:t>3.1</a:t>
                      </a:r>
                      <a:endParaRPr lang="zh-CN" sz="1800" kern="120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en-US" sz="1800" dirty="0">
                          <a:effectLst/>
                        </a:rPr>
                        <a:t>8.7</a:t>
                      </a:r>
                      <a:endParaRPr lang="zh-CN" sz="1800" dirty="0">
                        <a:effectLst/>
                        <a:latin typeface="Times New Roman"/>
                        <a:ea typeface="宋体"/>
                      </a:endParaRPr>
                    </a:p>
                  </a:txBody>
                  <a:tcPr marL="68580" marR="68580" marT="0" marB="0" anchor="ctr"/>
                </a:tc>
              </a:tr>
              <a:tr h="458555">
                <a:tc>
                  <a:txBody>
                    <a:bodyPr/>
                    <a:lstStyle/>
                    <a:p>
                      <a:pPr algn="ctr">
                        <a:spcAft>
                          <a:spcPts val="0"/>
                        </a:spcAft>
                      </a:pPr>
                      <a:r>
                        <a:rPr lang="en-US" sz="1800" dirty="0">
                          <a:effectLst/>
                        </a:rPr>
                        <a:t>Singapore</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1.9</a:t>
                      </a:r>
                      <a:endParaRPr lang="zh-CN" sz="1800" dirty="0">
                        <a:effectLst/>
                        <a:latin typeface="Times New Roman"/>
                        <a:ea typeface="宋体"/>
                      </a:endParaRPr>
                    </a:p>
                  </a:txBody>
                  <a:tcPr marL="68580" marR="68580" marT="0" marB="0" anchor="ctr"/>
                </a:tc>
                <a:tc>
                  <a:txBody>
                    <a:bodyPr/>
                    <a:lstStyle/>
                    <a:p>
                      <a:pPr algn="ctr">
                        <a:spcAft>
                          <a:spcPts val="0"/>
                        </a:spcAft>
                      </a:pPr>
                      <a:r>
                        <a:rPr lang="en-US" sz="1800" dirty="0">
                          <a:effectLst/>
                        </a:rPr>
                        <a:t>2.5</a:t>
                      </a:r>
                      <a:endParaRPr lang="zh-CN" sz="1800" dirty="0">
                        <a:effectLst/>
                        <a:latin typeface="Times New Roman"/>
                        <a:ea typeface="宋体"/>
                      </a:endParaRPr>
                    </a:p>
                  </a:txBody>
                  <a:tcPr marL="68580" marR="68580" marT="0" marB="0" anchor="ctr"/>
                </a:tc>
              </a:tr>
            </a:tbl>
          </a:graphicData>
        </a:graphic>
      </p:graphicFrame>
    </p:spTree>
    <p:extLst>
      <p:ext uri="{BB962C8B-B14F-4D97-AF65-F5344CB8AC3E}">
        <p14:creationId xmlns:p14="http://schemas.microsoft.com/office/powerpoint/2010/main" val="35580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vert="horz" lIns="91440" tIns="45720" rIns="91440" bIns="45720" rtlCol="0">
            <a:normAutofit/>
          </a:bodyPr>
          <a:lstStyle/>
          <a:p>
            <a:pPr>
              <a:buFontTx/>
              <a:buBlip>
                <a:blip r:embed="rId3"/>
              </a:buBlip>
            </a:pPr>
            <a:r>
              <a:rPr lang="en-US" altLang="zh-CN" sz="2400" dirty="0"/>
              <a:t>User </a:t>
            </a:r>
            <a:r>
              <a:rPr lang="en-US" altLang="zh-CN" sz="2400" dirty="0" smtClean="0"/>
              <a:t>A on different routes</a:t>
            </a:r>
            <a:endParaRPr lang="en-US" altLang="zh-CN" sz="2400" dirty="0"/>
          </a:p>
          <a:p>
            <a:pPr>
              <a:buFontTx/>
              <a:buBlip>
                <a:blip r:embed="rId3"/>
              </a:buBlip>
            </a:pPr>
            <a:endParaRPr lang="en-US" altLang="zh-CN" sz="2400" dirty="0"/>
          </a:p>
          <a:p>
            <a:pPr>
              <a:buFontTx/>
              <a:buBlip>
                <a:blip r:embed="rId3"/>
              </a:buBlip>
            </a:pPr>
            <a:endParaRPr lang="en-US" altLang="zh-CN" sz="2400" dirty="0"/>
          </a:p>
          <a:p>
            <a:pPr>
              <a:buFontTx/>
              <a:buBlip>
                <a:blip r:embed="rId3"/>
              </a:buBlip>
            </a:pPr>
            <a:endParaRPr lang="en-US" altLang="zh-CN" sz="2400" dirty="0" smtClean="0"/>
          </a:p>
          <a:p>
            <a:pPr>
              <a:buFontTx/>
              <a:buBlip>
                <a:blip r:embed="rId3"/>
              </a:buBlip>
            </a:pPr>
            <a:endParaRPr lang="en-US" altLang="zh-CN" sz="2400" dirty="0" smtClean="0"/>
          </a:p>
          <a:p>
            <a:pPr>
              <a:buFontTx/>
              <a:buBlip>
                <a:blip r:embed="rId3"/>
              </a:buBlip>
            </a:pPr>
            <a:endParaRPr lang="en-US" altLang="zh-CN" sz="2400" dirty="0"/>
          </a:p>
          <a:p>
            <a:pPr>
              <a:buFontTx/>
              <a:buBlip>
                <a:blip r:embed="rId3"/>
              </a:buBlip>
            </a:pPr>
            <a:r>
              <a:rPr lang="en-US" altLang="zh-CN" sz="2400" dirty="0"/>
              <a:t>Two </a:t>
            </a:r>
            <a:r>
              <a:rPr lang="en-US" altLang="zh-CN" sz="2400" dirty="0" smtClean="0"/>
              <a:t>users on the </a:t>
            </a:r>
            <a:r>
              <a:rPr lang="en-US" altLang="zh-CN" sz="2400" smtClean="0"/>
              <a:t>same route</a:t>
            </a:r>
            <a:endParaRPr lang="en-US" altLang="zh-CN" sz="2400" dirty="0"/>
          </a:p>
        </p:txBody>
      </p:sp>
      <p:pic>
        <p:nvPicPr>
          <p:cNvPr id="5" name="Picture 4"/>
          <p:cNvPicPr/>
          <p:nvPr/>
        </p:nvPicPr>
        <p:blipFill rotWithShape="1">
          <a:blip r:embed="rId4" cstate="print">
            <a:extLst>
              <a:ext uri="{28A0092B-C50C-407E-A947-70E740481C1C}">
                <a14:useLocalDpi xmlns:a14="http://schemas.microsoft.com/office/drawing/2010/main" val="0"/>
              </a:ext>
            </a:extLst>
          </a:blip>
          <a:srcRect t="4558" r="13281"/>
          <a:stretch/>
        </p:blipFill>
        <p:spPr bwMode="auto">
          <a:xfrm>
            <a:off x="4800600" y="1676400"/>
            <a:ext cx="3200400" cy="2209800"/>
          </a:xfrm>
          <a:prstGeom prst="rect">
            <a:avLst/>
          </a:prstGeom>
          <a:noFill/>
          <a:ln>
            <a:noFill/>
          </a:ln>
          <a:extLst>
            <a:ext uri="{53640926-AAD7-44D8-BBD7-CCE9431645EC}">
              <a14:shadowObscured xmlns:a14="http://schemas.microsoft.com/office/drawing/2010/main"/>
            </a:ext>
          </a:extLst>
        </p:spPr>
      </p:pic>
      <p:sp>
        <p:nvSpPr>
          <p:cNvPr id="9" name="Title 1"/>
          <p:cNvSpPr txBox="1">
            <a:spLocks/>
          </p:cNvSpPr>
          <p:nvPr/>
        </p:nvSpPr>
        <p:spPr>
          <a:xfrm>
            <a:off x="609600" y="76200"/>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lnSpc>
                <a:spcPct val="90000"/>
              </a:lnSpc>
              <a:spcAft>
                <a:spcPct val="0"/>
              </a:spcAft>
            </a:pPr>
            <a:r>
              <a:rPr lang="en-US" altLang="zh-CN" sz="4000" spc="-300" dirty="0" smtClean="0">
                <a:ln w="3175">
                  <a:noFill/>
                </a:ln>
                <a:latin typeface="Segoe" pitchFamily="34" charset="0"/>
                <a:cs typeface="Arial" charset="0"/>
              </a:rPr>
              <a:t>Evaluation on Routing</a:t>
            </a:r>
            <a:endParaRPr lang="zh-CN" altLang="en-US" sz="4000" spc="-300" dirty="0">
              <a:ln w="3175">
                <a:noFill/>
              </a:ln>
              <a:latin typeface="Segoe" pitchFamily="34" charset="0"/>
              <a:cs typeface="Arial" charset="0"/>
            </a:endParaRPr>
          </a:p>
        </p:txBody>
      </p:sp>
      <p:grpSp>
        <p:nvGrpSpPr>
          <p:cNvPr id="14" name="Group 13"/>
          <p:cNvGrpSpPr/>
          <p:nvPr/>
        </p:nvGrpSpPr>
        <p:grpSpPr>
          <a:xfrm>
            <a:off x="714837" y="4419600"/>
            <a:ext cx="8058323" cy="2209800"/>
            <a:chOff x="714837" y="4419600"/>
            <a:chExt cx="8058323" cy="2209800"/>
          </a:xfrm>
        </p:grpSpPr>
        <p:grpSp>
          <p:nvGrpSpPr>
            <p:cNvPr id="2" name="Group 1"/>
            <p:cNvGrpSpPr/>
            <p:nvPr/>
          </p:nvGrpSpPr>
          <p:grpSpPr>
            <a:xfrm>
              <a:off x="1143000" y="4419600"/>
              <a:ext cx="6934200" cy="2209800"/>
              <a:chOff x="1143000" y="4495800"/>
              <a:chExt cx="6934200" cy="2209800"/>
            </a:xfrm>
          </p:grpSpPr>
          <p:pic>
            <p:nvPicPr>
              <p:cNvPr id="6" name="Picture 5"/>
              <p:cNvPicPr/>
              <p:nvPr/>
            </p:nvPicPr>
            <p:blipFill rotWithShape="1">
              <a:blip r:embed="rId5" cstate="print">
                <a:extLst>
                  <a:ext uri="{28A0092B-C50C-407E-A947-70E740481C1C}">
                    <a14:useLocalDpi xmlns:a14="http://schemas.microsoft.com/office/drawing/2010/main" val="0"/>
                  </a:ext>
                </a:extLst>
              </a:blip>
              <a:srcRect t="7163" r="12290"/>
              <a:stretch/>
            </p:blipFill>
            <p:spPr bwMode="auto">
              <a:xfrm>
                <a:off x="1143000" y="4648200"/>
                <a:ext cx="3352800" cy="2057400"/>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6" cstate="print">
                <a:extLst>
                  <a:ext uri="{28A0092B-C50C-407E-A947-70E740481C1C}">
                    <a14:useLocalDpi xmlns:a14="http://schemas.microsoft.com/office/drawing/2010/main" val="0"/>
                  </a:ext>
                </a:extLst>
              </a:blip>
              <a:srcRect t="7439" r="8577"/>
              <a:stretch/>
            </p:blipFill>
            <p:spPr bwMode="auto">
              <a:xfrm>
                <a:off x="4648200" y="4495800"/>
                <a:ext cx="3429000" cy="2209800"/>
              </a:xfrm>
              <a:prstGeom prst="rect">
                <a:avLst/>
              </a:prstGeom>
              <a:noFill/>
              <a:ln>
                <a:noFill/>
              </a:ln>
              <a:extLst>
                <a:ext uri="{53640926-AAD7-44D8-BBD7-CCE9431645EC}">
                  <a14:shadowObscured xmlns:a14="http://schemas.microsoft.com/office/drawing/2010/main"/>
                </a:ext>
              </a:extLst>
            </p:spPr>
          </p:pic>
        </p:grpSp>
        <p:sp>
          <p:nvSpPr>
            <p:cNvPr id="8" name="Rectangle 7"/>
            <p:cNvSpPr/>
            <p:nvPr/>
          </p:nvSpPr>
          <p:spPr>
            <a:xfrm>
              <a:off x="714837" y="6260068"/>
              <a:ext cx="856325" cy="369332"/>
            </a:xfrm>
            <a:prstGeom prst="rect">
              <a:avLst/>
            </a:prstGeom>
          </p:spPr>
          <p:txBody>
            <a:bodyPr wrap="none">
              <a:spAutoFit/>
            </a:bodyPr>
            <a:lstStyle/>
            <a:p>
              <a:r>
                <a:rPr lang="en-US" altLang="zh-CN" dirty="0"/>
                <a:t>User A </a:t>
              </a:r>
              <a:endParaRPr lang="en-US" dirty="0"/>
            </a:p>
          </p:txBody>
        </p:sp>
        <p:sp>
          <p:nvSpPr>
            <p:cNvPr id="10" name="Rectangle 9"/>
            <p:cNvSpPr/>
            <p:nvPr/>
          </p:nvSpPr>
          <p:spPr>
            <a:xfrm>
              <a:off x="7916835" y="6260068"/>
              <a:ext cx="856325" cy="369332"/>
            </a:xfrm>
            <a:prstGeom prst="rect">
              <a:avLst/>
            </a:prstGeom>
          </p:spPr>
          <p:txBody>
            <a:bodyPr wrap="none">
              <a:spAutoFit/>
            </a:bodyPr>
            <a:lstStyle/>
            <a:p>
              <a:r>
                <a:rPr lang="en-US" altLang="zh-CN" dirty="0"/>
                <a:t>User </a:t>
              </a:r>
              <a:r>
                <a:rPr lang="en-US" altLang="zh-CN" dirty="0" smtClean="0"/>
                <a:t>B </a:t>
              </a:r>
              <a:endParaRPr lang="en-US" dirty="0"/>
            </a:p>
          </p:txBody>
        </p:sp>
      </p:grpSp>
      <p:grpSp>
        <p:nvGrpSpPr>
          <p:cNvPr id="13" name="Group 12"/>
          <p:cNvGrpSpPr/>
          <p:nvPr/>
        </p:nvGrpSpPr>
        <p:grpSpPr>
          <a:xfrm>
            <a:off x="665479" y="1752600"/>
            <a:ext cx="8172841" cy="2133600"/>
            <a:chOff x="665479" y="1752600"/>
            <a:chExt cx="8172841" cy="2133600"/>
          </a:xfrm>
        </p:grpSpPr>
        <p:pic>
          <p:nvPicPr>
            <p:cNvPr id="4" name="Picture 3"/>
            <p:cNvPicPr/>
            <p:nvPr/>
          </p:nvPicPr>
          <p:blipFill rotWithShape="1">
            <a:blip r:embed="rId7" cstate="print">
              <a:extLst>
                <a:ext uri="{28A0092B-C50C-407E-A947-70E740481C1C}">
                  <a14:useLocalDpi xmlns:a14="http://schemas.microsoft.com/office/drawing/2010/main" val="0"/>
                </a:ext>
              </a:extLst>
            </a:blip>
            <a:srcRect t="5473" r="14475"/>
            <a:stretch/>
          </p:blipFill>
          <p:spPr bwMode="auto">
            <a:xfrm>
              <a:off x="1143000" y="1752600"/>
              <a:ext cx="3352800" cy="2133600"/>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665479" y="3276600"/>
              <a:ext cx="977319" cy="369332"/>
            </a:xfrm>
            <a:prstGeom prst="rect">
              <a:avLst/>
            </a:prstGeom>
          </p:spPr>
          <p:txBody>
            <a:bodyPr wrap="none">
              <a:spAutoFit/>
            </a:bodyPr>
            <a:lstStyle/>
            <a:p>
              <a:r>
                <a:rPr lang="en-US" altLang="zh-CN" dirty="0" smtClean="0"/>
                <a:t>Route </a:t>
              </a:r>
              <a:r>
                <a:rPr lang="en-US" altLang="zh-CN" dirty="0"/>
                <a:t>A </a:t>
              </a:r>
              <a:endParaRPr lang="en-US" dirty="0"/>
            </a:p>
          </p:txBody>
        </p:sp>
        <p:sp>
          <p:nvSpPr>
            <p:cNvPr id="12" name="Rectangle 11"/>
            <p:cNvSpPr/>
            <p:nvPr/>
          </p:nvSpPr>
          <p:spPr>
            <a:xfrm>
              <a:off x="7921915" y="3511788"/>
              <a:ext cx="916405" cy="369332"/>
            </a:xfrm>
            <a:prstGeom prst="rect">
              <a:avLst/>
            </a:prstGeom>
          </p:spPr>
          <p:txBody>
            <a:bodyPr wrap="none">
              <a:spAutoFit/>
            </a:bodyPr>
            <a:lstStyle/>
            <a:p>
              <a:r>
                <a:rPr lang="en-US" altLang="zh-CN" dirty="0" smtClean="0"/>
                <a:t>Route B</a:t>
              </a:r>
              <a:endParaRPr lang="en-US" dirty="0"/>
            </a:p>
          </p:txBody>
        </p:sp>
      </p:grpSp>
    </p:spTree>
    <p:extLst>
      <p:ext uri="{BB962C8B-B14F-4D97-AF65-F5344CB8AC3E}">
        <p14:creationId xmlns:p14="http://schemas.microsoft.com/office/powerpoint/2010/main" val="230953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fontAlgn="base">
              <a:lnSpc>
                <a:spcPct val="90000"/>
              </a:lnSpc>
              <a:spcAft>
                <a:spcPct val="0"/>
              </a:spcAft>
            </a:pPr>
            <a:r>
              <a:rPr lang="en-US" altLang="zh-CN" sz="4000" spc="-300" dirty="0">
                <a:ln w="3175">
                  <a:noFill/>
                </a:ln>
                <a:latin typeface="Segoe" pitchFamily="34" charset="0"/>
                <a:ea typeface="+mn-ea"/>
                <a:cs typeface="Arial" charset="0"/>
              </a:rPr>
              <a:t>Conclusion</a:t>
            </a:r>
            <a:endParaRPr lang="zh-CN" altLang="en-US" sz="4000" spc="-300" dirty="0">
              <a:ln w="3175">
                <a:noFill/>
              </a:ln>
              <a:latin typeface="Segoe" pitchFamily="34" charset="0"/>
              <a:ea typeface="+mn-ea"/>
              <a:cs typeface="Arial" charset="0"/>
            </a:endParaRPr>
          </a:p>
        </p:txBody>
      </p:sp>
      <p:sp>
        <p:nvSpPr>
          <p:cNvPr id="3" name="Content Placeholder 2"/>
          <p:cNvSpPr>
            <a:spLocks noGrp="1"/>
          </p:cNvSpPr>
          <p:nvPr>
            <p:ph idx="1"/>
          </p:nvPr>
        </p:nvSpPr>
        <p:spPr/>
        <p:txBody>
          <a:bodyPr vert="horz" lIns="91440" tIns="45720" rIns="91440" bIns="45720" rtlCol="0">
            <a:normAutofit/>
          </a:bodyPr>
          <a:lstStyle/>
          <a:p>
            <a:pPr>
              <a:buFontTx/>
              <a:buBlip>
                <a:blip r:embed="rId2"/>
              </a:buBlip>
            </a:pPr>
            <a:r>
              <a:rPr lang="en-US" altLang="zh-CN" sz="2400" dirty="0"/>
              <a:t>Model traffic patterns and taxi drivers’ intelligence with landmark graphs</a:t>
            </a:r>
          </a:p>
          <a:p>
            <a:pPr>
              <a:buFontTx/>
              <a:buBlip>
                <a:blip r:embed="rId2"/>
              </a:buBlip>
            </a:pPr>
            <a:r>
              <a:rPr lang="en-US" altLang="zh-CN" sz="2400" dirty="0"/>
              <a:t>Historical + Real time </a:t>
            </a:r>
            <a:r>
              <a:rPr lang="en-US" altLang="zh-CN" sz="2400" dirty="0">
                <a:sym typeface="Wingdings" pitchFamily="2" charset="2"/>
              </a:rPr>
              <a:t> Future (m-</a:t>
            </a:r>
            <a:r>
              <a:rPr lang="en-US" altLang="zh-CN" sz="2400" dirty="0" err="1">
                <a:sym typeface="Wingdings" pitchFamily="2" charset="2"/>
              </a:rPr>
              <a:t>th</a:t>
            </a:r>
            <a:r>
              <a:rPr lang="en-US" altLang="zh-CN" sz="2400" dirty="0">
                <a:sym typeface="Wingdings" pitchFamily="2" charset="2"/>
              </a:rPr>
              <a:t> order Markov model)</a:t>
            </a:r>
          </a:p>
          <a:p>
            <a:pPr>
              <a:buFontTx/>
              <a:buBlip>
                <a:blip r:embed="rId2"/>
              </a:buBlip>
            </a:pPr>
            <a:r>
              <a:rPr lang="en-US" altLang="zh-CN" sz="2400" dirty="0">
                <a:sym typeface="Wingdings" pitchFamily="2" charset="2"/>
              </a:rPr>
              <a:t>Two stage routing algorithm</a:t>
            </a:r>
          </a:p>
          <a:p>
            <a:pPr>
              <a:buFontTx/>
              <a:buBlip>
                <a:blip r:embed="rId2"/>
              </a:buBlip>
            </a:pPr>
            <a:r>
              <a:rPr lang="en-US" altLang="zh-CN" sz="2400" dirty="0">
                <a:sym typeface="Wingdings" pitchFamily="2" charset="2"/>
              </a:rPr>
              <a:t>Self-adaptive to a user’s drive </a:t>
            </a:r>
            <a:r>
              <a:rPr lang="en-US" altLang="zh-CN" sz="2400" dirty="0" smtClean="0">
                <a:sym typeface="Wingdings" pitchFamily="2" charset="2"/>
              </a:rPr>
              <a:t>behavior</a:t>
            </a:r>
          </a:p>
          <a:p>
            <a:pPr marL="0" indent="0">
              <a:buNone/>
            </a:pPr>
            <a:endParaRPr lang="en-US" altLang="zh-CN" sz="2400" dirty="0">
              <a:sym typeface="Wingdings" pitchFamily="2" charset="2"/>
            </a:endParaRPr>
          </a:p>
          <a:p>
            <a:pPr>
              <a:buFontTx/>
              <a:buBlip>
                <a:blip r:embed="rId2"/>
              </a:buBlip>
            </a:pPr>
            <a:r>
              <a:rPr lang="en-US" altLang="zh-CN" sz="2400" dirty="0" smtClean="0">
                <a:sym typeface="Wingdings" pitchFamily="2" charset="2"/>
              </a:rPr>
              <a:t>The practically fastest path is</a:t>
            </a:r>
            <a:endParaRPr lang="en-US" altLang="zh-CN" sz="2400" dirty="0">
              <a:sym typeface="Wingdings" pitchFamily="2" charset="2"/>
            </a:endParaRPr>
          </a:p>
          <a:p>
            <a:pPr lvl="1">
              <a:buBlip>
                <a:blip r:embed="rId3"/>
              </a:buBlip>
            </a:pPr>
            <a:r>
              <a:rPr lang="en-US" altLang="zh-CN" sz="2000" dirty="0">
                <a:sym typeface="Wingdings" pitchFamily="2" charset="2"/>
              </a:rPr>
              <a:t>Time-dependent</a:t>
            </a:r>
          </a:p>
          <a:p>
            <a:pPr lvl="1">
              <a:buFontTx/>
              <a:buBlip>
                <a:blip r:embed="rId3"/>
              </a:buBlip>
            </a:pPr>
            <a:r>
              <a:rPr lang="en-US" altLang="zh-CN" sz="2000" dirty="0" smtClean="0">
                <a:sym typeface="Wingdings" pitchFamily="2" charset="2"/>
              </a:rPr>
              <a:t>User-specific </a:t>
            </a:r>
            <a:r>
              <a:rPr lang="en-US" altLang="zh-CN" sz="2000" dirty="0" smtClean="0">
                <a:solidFill>
                  <a:schemeClr val="bg1">
                    <a:lumMod val="50000"/>
                  </a:schemeClr>
                </a:solidFill>
                <a:sym typeface="Wingdings" pitchFamily="2" charset="2"/>
              </a:rPr>
              <a:t>(for </a:t>
            </a:r>
            <a:r>
              <a:rPr lang="en-US" altLang="zh-CN" sz="2000" dirty="0">
                <a:solidFill>
                  <a:schemeClr val="bg1">
                    <a:lumMod val="50000"/>
                  </a:schemeClr>
                </a:solidFill>
                <a:sym typeface="Wingdings" pitchFamily="2" charset="2"/>
              </a:rPr>
              <a:t>a particular </a:t>
            </a:r>
            <a:r>
              <a:rPr lang="en-US" altLang="zh-CN" sz="2000" dirty="0" smtClean="0">
                <a:solidFill>
                  <a:schemeClr val="bg1">
                    <a:lumMod val="50000"/>
                  </a:schemeClr>
                </a:solidFill>
                <a:sym typeface="Wingdings" pitchFamily="2" charset="2"/>
              </a:rPr>
              <a:t>user)</a:t>
            </a:r>
            <a:endParaRPr lang="en-US" altLang="zh-CN" sz="2000" dirty="0">
              <a:solidFill>
                <a:schemeClr val="bg1">
                  <a:lumMod val="50000"/>
                </a:schemeClr>
              </a:solidFill>
              <a:sym typeface="Wingdings" pitchFamily="2" charset="2"/>
            </a:endParaRPr>
          </a:p>
          <a:p>
            <a:pPr lvl="1">
              <a:buFontTx/>
              <a:buBlip>
                <a:blip r:embed="rId3"/>
              </a:buBlip>
            </a:pPr>
            <a:r>
              <a:rPr lang="en-US" altLang="zh-CN" sz="2000" dirty="0" smtClean="0">
                <a:sym typeface="Wingdings" pitchFamily="2" charset="2"/>
              </a:rPr>
              <a:t>Self-adaptive</a:t>
            </a:r>
            <a:endParaRPr lang="zh-CN" altLang="en-US" sz="2000" dirty="0"/>
          </a:p>
        </p:txBody>
      </p:sp>
    </p:spTree>
    <p:extLst>
      <p:ext uri="{BB962C8B-B14F-4D97-AF65-F5344CB8AC3E}">
        <p14:creationId xmlns:p14="http://schemas.microsoft.com/office/powerpoint/2010/main" val="3967673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Autofit/>
          </a:bodyPr>
          <a:lstStyle/>
          <a:p>
            <a:r>
              <a:rPr lang="en-US" altLang="zh-CN" sz="7200" dirty="0" smtClean="0"/>
              <a:t>Thanks!</a:t>
            </a:r>
            <a:endParaRPr lang="zh-CN" altLang="en-US" sz="7200" dirty="0"/>
          </a:p>
        </p:txBody>
      </p:sp>
      <p:sp>
        <p:nvSpPr>
          <p:cNvPr id="3" name="Title 1"/>
          <p:cNvSpPr txBox="1">
            <a:spLocks/>
          </p:cNvSpPr>
          <p:nvPr/>
        </p:nvSpPr>
        <p:spPr>
          <a:xfrm>
            <a:off x="1828800" y="4648200"/>
            <a:ext cx="6172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ltLang="zh-CN" sz="2400" dirty="0" smtClean="0">
                <a:solidFill>
                  <a:srgbClr val="0070C0"/>
                </a:solidFill>
              </a:rPr>
              <a:t>Yu Zheng</a:t>
            </a:r>
          </a:p>
          <a:p>
            <a:pPr algn="r"/>
            <a:r>
              <a:rPr lang="en-US" altLang="zh-CN" sz="2400" dirty="0" smtClean="0">
                <a:solidFill>
                  <a:srgbClr val="0070C0"/>
                </a:solidFill>
              </a:rPr>
              <a:t>yuzheng@microsoft.com</a:t>
            </a:r>
            <a:endParaRPr lang="zh-CN" altLang="en-US" sz="2400" dirty="0">
              <a:solidFill>
                <a:srgbClr val="0070C0"/>
              </a:solidFill>
            </a:endParaRPr>
          </a:p>
        </p:txBody>
      </p:sp>
      <p:sp>
        <p:nvSpPr>
          <p:cNvPr id="4" name="Title 1"/>
          <p:cNvSpPr txBox="1">
            <a:spLocks/>
          </p:cNvSpPr>
          <p:nvPr/>
        </p:nvSpPr>
        <p:spPr>
          <a:xfrm>
            <a:off x="1143000" y="762000"/>
            <a:ext cx="7086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smtClean="0">
                <a:solidFill>
                  <a:srgbClr val="0070C0"/>
                </a:solidFill>
              </a:rPr>
              <a:t>Released Datasets:</a:t>
            </a:r>
          </a:p>
          <a:p>
            <a:pPr algn="l"/>
            <a:r>
              <a:rPr lang="en-US" altLang="zh-CN" sz="2400" dirty="0" smtClean="0">
                <a:solidFill>
                  <a:srgbClr val="C00000"/>
                </a:solidFill>
              </a:rPr>
              <a:t>T-Drive</a:t>
            </a:r>
            <a:r>
              <a:rPr lang="en-US" altLang="zh-CN" sz="2400" dirty="0" smtClean="0"/>
              <a:t>: taxi trajectories</a:t>
            </a:r>
          </a:p>
          <a:p>
            <a:pPr algn="l"/>
            <a:r>
              <a:rPr lang="en-US" altLang="zh-CN" sz="2400" dirty="0" err="1" smtClean="0">
                <a:solidFill>
                  <a:srgbClr val="C00000"/>
                </a:solidFill>
              </a:rPr>
              <a:t>GeoLife</a:t>
            </a:r>
            <a:r>
              <a:rPr lang="en-US" altLang="zh-CN" sz="2400" dirty="0" smtClean="0"/>
              <a:t>: user-generated GPS trajectories</a:t>
            </a:r>
            <a:endParaRPr lang="zh-CN" altLang="en-US" sz="2400" dirty="0"/>
          </a:p>
        </p:txBody>
      </p:sp>
    </p:spTree>
    <p:extLst>
      <p:ext uri="{BB962C8B-B14F-4D97-AF65-F5344CB8AC3E}">
        <p14:creationId xmlns:p14="http://schemas.microsoft.com/office/powerpoint/2010/main" val="2538374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lstStyle/>
          <a:p>
            <a:pPr algn="l"/>
            <a:r>
              <a:rPr lang="en-US" altLang="zh-CN" dirty="0" smtClean="0"/>
              <a:t>Application Scenarios</a:t>
            </a:r>
            <a:endParaRPr lang="zh-CN" altLang="en-US" dirty="0"/>
          </a:p>
        </p:txBody>
      </p:sp>
      <p:grpSp>
        <p:nvGrpSpPr>
          <p:cNvPr id="31" name="Group 30"/>
          <p:cNvGrpSpPr/>
          <p:nvPr/>
        </p:nvGrpSpPr>
        <p:grpSpPr>
          <a:xfrm>
            <a:off x="330200" y="1516616"/>
            <a:ext cx="2641600" cy="5055652"/>
            <a:chOff x="254000" y="1415016"/>
            <a:chExt cx="2641600" cy="5055652"/>
          </a:xfrm>
        </p:grpSpPr>
        <p:grpSp>
          <p:nvGrpSpPr>
            <p:cNvPr id="25" name="Group 24"/>
            <p:cNvGrpSpPr/>
            <p:nvPr/>
          </p:nvGrpSpPr>
          <p:grpSpPr>
            <a:xfrm>
              <a:off x="254000" y="1709184"/>
              <a:ext cx="2641600" cy="4761484"/>
              <a:chOff x="228600" y="1371600"/>
              <a:chExt cx="2641600" cy="4761484"/>
            </a:xfrm>
          </p:grpSpPr>
          <p:grpSp>
            <p:nvGrpSpPr>
              <p:cNvPr id="13" name="Group 12"/>
              <p:cNvGrpSpPr/>
              <p:nvPr/>
            </p:nvGrpSpPr>
            <p:grpSpPr>
              <a:xfrm>
                <a:off x="228600" y="1371600"/>
                <a:ext cx="2641600" cy="4761484"/>
                <a:chOff x="228600" y="1600200"/>
                <a:chExt cx="2641600" cy="4761484"/>
              </a:xfrm>
            </p:grpSpPr>
            <p:pic>
              <p:nvPicPr>
                <p:cNvPr id="1026" name="Picture 2" descr="C:\Users\yuzheng\Desktop\T-Mobile-s-HTC-HD7-Now-Available-2.jpg"/>
                <p:cNvPicPr>
                  <a:picLocks noChangeAspect="1" noChangeArrowheads="1"/>
                </p:cNvPicPr>
                <p:nvPr/>
              </p:nvPicPr>
              <p:blipFill rotWithShape="1">
                <a:blip r:embed="rId3">
                  <a:extLst>
                    <a:ext uri="{28A0092B-C50C-407E-A947-70E740481C1C}">
                      <a14:useLocalDpi xmlns:a14="http://schemas.microsoft.com/office/drawing/2010/main" val="0"/>
                    </a:ext>
                  </a:extLst>
                </a:blip>
                <a:srcRect l="21359" r="23163"/>
                <a:stretch/>
              </p:blipFill>
              <p:spPr bwMode="auto">
                <a:xfrm>
                  <a:off x="228600" y="1600200"/>
                  <a:ext cx="2641600" cy="47614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3728" y="1845467"/>
                  <a:ext cx="3048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1979611" y="1845467"/>
                  <a:ext cx="609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570" r="6757"/>
              <a:stretch/>
            </p:blipFill>
            <p:spPr bwMode="auto">
              <a:xfrm>
                <a:off x="469900" y="2194560"/>
                <a:ext cx="220725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133600" y="1788243"/>
                <a:ext cx="609600" cy="116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b="1" dirty="0" smtClean="0"/>
                  <a:t>8:30</a:t>
                </a:r>
                <a:endParaRPr lang="zh-CN" altLang="en-US" sz="1100" b="1" dirty="0"/>
              </a:p>
            </p:txBody>
          </p:sp>
        </p:grpSp>
        <p:sp>
          <p:nvSpPr>
            <p:cNvPr id="34" name="Rectangle 33"/>
            <p:cNvSpPr/>
            <p:nvPr/>
          </p:nvSpPr>
          <p:spPr>
            <a:xfrm>
              <a:off x="711200" y="1415016"/>
              <a:ext cx="1577184"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Driver A</a:t>
              </a:r>
              <a:endParaRPr lang="zh-CN" altLang="en-US" dirty="0">
                <a:solidFill>
                  <a:schemeClr val="tx1"/>
                </a:solidFill>
              </a:endParaRPr>
            </a:p>
          </p:txBody>
        </p:sp>
      </p:grpSp>
      <p:grpSp>
        <p:nvGrpSpPr>
          <p:cNvPr id="32" name="Group 31"/>
          <p:cNvGrpSpPr/>
          <p:nvPr/>
        </p:nvGrpSpPr>
        <p:grpSpPr>
          <a:xfrm>
            <a:off x="3284680" y="1516616"/>
            <a:ext cx="2641600" cy="5074628"/>
            <a:chOff x="3170380" y="1415016"/>
            <a:chExt cx="2641600" cy="5074628"/>
          </a:xfrm>
        </p:grpSpPr>
        <p:grpSp>
          <p:nvGrpSpPr>
            <p:cNvPr id="26" name="Group 25"/>
            <p:cNvGrpSpPr/>
            <p:nvPr/>
          </p:nvGrpSpPr>
          <p:grpSpPr>
            <a:xfrm>
              <a:off x="3170380" y="1728160"/>
              <a:ext cx="2641600" cy="4761484"/>
              <a:chOff x="3170380" y="1390576"/>
              <a:chExt cx="2641600" cy="4761484"/>
            </a:xfrm>
          </p:grpSpPr>
          <p:grpSp>
            <p:nvGrpSpPr>
              <p:cNvPr id="17" name="Group 16"/>
              <p:cNvGrpSpPr/>
              <p:nvPr/>
            </p:nvGrpSpPr>
            <p:grpSpPr>
              <a:xfrm>
                <a:off x="3170380" y="1390576"/>
                <a:ext cx="2641600" cy="4761484"/>
                <a:chOff x="228600" y="1600200"/>
                <a:chExt cx="2641600" cy="4761484"/>
              </a:xfrm>
            </p:grpSpPr>
            <p:pic>
              <p:nvPicPr>
                <p:cNvPr id="18" name="Picture 2" descr="C:\Users\yuzheng\Desktop\T-Mobile-s-HTC-HD7-Now-Available-2.jpg"/>
                <p:cNvPicPr>
                  <a:picLocks noChangeAspect="1" noChangeArrowheads="1"/>
                </p:cNvPicPr>
                <p:nvPr/>
              </p:nvPicPr>
              <p:blipFill rotWithShape="1">
                <a:blip r:embed="rId3">
                  <a:extLst>
                    <a:ext uri="{28A0092B-C50C-407E-A947-70E740481C1C}">
                      <a14:useLocalDpi xmlns:a14="http://schemas.microsoft.com/office/drawing/2010/main" val="0"/>
                    </a:ext>
                  </a:extLst>
                </a:blip>
                <a:srcRect l="21359" r="23163"/>
                <a:stretch/>
              </p:blipFill>
              <p:spPr bwMode="auto">
                <a:xfrm>
                  <a:off x="228600" y="1600200"/>
                  <a:ext cx="2641600" cy="476148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93728" y="1845467"/>
                  <a:ext cx="3048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19"/>
                <p:cNvSpPr/>
                <p:nvPr/>
              </p:nvSpPr>
              <p:spPr>
                <a:xfrm>
                  <a:off x="1979611" y="1845467"/>
                  <a:ext cx="609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78" t="1668" r="2971"/>
              <a:stretch/>
            </p:blipFill>
            <p:spPr bwMode="auto">
              <a:xfrm>
                <a:off x="3399270" y="2194560"/>
                <a:ext cx="2219035" cy="314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5075380" y="1828800"/>
                <a:ext cx="533400" cy="116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b="1" dirty="0" smtClean="0"/>
                  <a:t>13:20</a:t>
                </a:r>
                <a:endParaRPr lang="zh-CN" altLang="en-US" sz="1100" b="1" dirty="0"/>
              </a:p>
            </p:txBody>
          </p:sp>
        </p:grpSp>
        <p:sp>
          <p:nvSpPr>
            <p:cNvPr id="35" name="Rectangle 34"/>
            <p:cNvSpPr/>
            <p:nvPr/>
          </p:nvSpPr>
          <p:spPr>
            <a:xfrm>
              <a:off x="3643549" y="1415016"/>
              <a:ext cx="1577184"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Driver A</a:t>
              </a:r>
              <a:endParaRPr lang="zh-CN" altLang="en-US" dirty="0">
                <a:solidFill>
                  <a:schemeClr val="tx1"/>
                </a:solidFill>
              </a:endParaRPr>
            </a:p>
          </p:txBody>
        </p:sp>
      </p:grpSp>
      <p:grpSp>
        <p:nvGrpSpPr>
          <p:cNvPr id="33" name="Group 32"/>
          <p:cNvGrpSpPr/>
          <p:nvPr/>
        </p:nvGrpSpPr>
        <p:grpSpPr>
          <a:xfrm>
            <a:off x="6210300" y="1549400"/>
            <a:ext cx="2641600" cy="5022868"/>
            <a:chOff x="6197600" y="1447800"/>
            <a:chExt cx="2641600" cy="5022868"/>
          </a:xfrm>
        </p:grpSpPr>
        <p:grpSp>
          <p:nvGrpSpPr>
            <p:cNvPr id="27" name="Group 26"/>
            <p:cNvGrpSpPr/>
            <p:nvPr/>
          </p:nvGrpSpPr>
          <p:grpSpPr>
            <a:xfrm>
              <a:off x="6197600" y="1709184"/>
              <a:ext cx="2641600" cy="4761484"/>
              <a:chOff x="6121400" y="1371600"/>
              <a:chExt cx="2641600" cy="4761484"/>
            </a:xfrm>
          </p:grpSpPr>
          <p:grpSp>
            <p:nvGrpSpPr>
              <p:cNvPr id="21" name="Group 20"/>
              <p:cNvGrpSpPr/>
              <p:nvPr/>
            </p:nvGrpSpPr>
            <p:grpSpPr>
              <a:xfrm>
                <a:off x="6121400" y="1371600"/>
                <a:ext cx="2641600" cy="4761484"/>
                <a:chOff x="228600" y="1600200"/>
                <a:chExt cx="2641600" cy="4761484"/>
              </a:xfrm>
            </p:grpSpPr>
            <p:pic>
              <p:nvPicPr>
                <p:cNvPr id="22" name="Picture 2" descr="C:\Users\yuzheng\Desktop\T-Mobile-s-HTC-HD7-Now-Available-2.jpg"/>
                <p:cNvPicPr>
                  <a:picLocks noChangeAspect="1" noChangeArrowheads="1"/>
                </p:cNvPicPr>
                <p:nvPr/>
              </p:nvPicPr>
              <p:blipFill rotWithShape="1">
                <a:blip r:embed="rId3">
                  <a:extLst>
                    <a:ext uri="{28A0092B-C50C-407E-A947-70E740481C1C}">
                      <a14:useLocalDpi xmlns:a14="http://schemas.microsoft.com/office/drawing/2010/main" val="0"/>
                    </a:ext>
                  </a:extLst>
                </a:blip>
                <a:srcRect l="21359" r="23163"/>
                <a:stretch/>
              </p:blipFill>
              <p:spPr bwMode="auto">
                <a:xfrm>
                  <a:off x="228600" y="1600200"/>
                  <a:ext cx="2641600" cy="476148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93728" y="1845467"/>
                  <a:ext cx="3048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23"/>
                <p:cNvSpPr/>
                <p:nvPr/>
              </p:nvSpPr>
              <p:spPr>
                <a:xfrm>
                  <a:off x="1979611" y="1845467"/>
                  <a:ext cx="609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570" r="6757"/>
              <a:stretch/>
            </p:blipFill>
            <p:spPr bwMode="auto">
              <a:xfrm>
                <a:off x="6375514" y="2194560"/>
                <a:ext cx="220725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8049373" y="1788243"/>
                <a:ext cx="533400" cy="116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b="1" dirty="0" smtClean="0"/>
                  <a:t>13:20</a:t>
                </a:r>
                <a:endParaRPr lang="zh-CN" altLang="en-US" sz="1100" b="1" dirty="0"/>
              </a:p>
            </p:txBody>
          </p:sp>
        </p:grpSp>
        <p:sp>
          <p:nvSpPr>
            <p:cNvPr id="36" name="Rectangle 35"/>
            <p:cNvSpPr/>
            <p:nvPr/>
          </p:nvSpPr>
          <p:spPr>
            <a:xfrm>
              <a:off x="6759669" y="1447800"/>
              <a:ext cx="1577184"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Driver B</a:t>
              </a:r>
              <a:endParaRPr lang="zh-CN" altLang="en-US" dirty="0">
                <a:solidFill>
                  <a:schemeClr val="tx1"/>
                </a:solidFill>
              </a:endParaRPr>
            </a:p>
          </p:txBody>
        </p:sp>
      </p:grpSp>
    </p:spTree>
    <p:extLst>
      <p:ext uri="{BB962C8B-B14F-4D97-AF65-F5344CB8AC3E}">
        <p14:creationId xmlns:p14="http://schemas.microsoft.com/office/powerpoint/2010/main" val="357643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lang="en-US" altLang="zh-CN" dirty="0"/>
              <a:t>Application Scenarios</a:t>
            </a:r>
            <a:endParaRPr lang="zh-CN" altLang="en-US" dirty="0"/>
          </a:p>
        </p:txBody>
      </p:sp>
      <p:grpSp>
        <p:nvGrpSpPr>
          <p:cNvPr id="4" name="Group 3"/>
          <p:cNvGrpSpPr/>
          <p:nvPr/>
        </p:nvGrpSpPr>
        <p:grpSpPr>
          <a:xfrm>
            <a:off x="762000" y="1572142"/>
            <a:ext cx="2641600" cy="5022868"/>
            <a:chOff x="6197600" y="1447800"/>
            <a:chExt cx="2641600" cy="5022868"/>
          </a:xfrm>
        </p:grpSpPr>
        <p:grpSp>
          <p:nvGrpSpPr>
            <p:cNvPr id="5" name="Group 4"/>
            <p:cNvGrpSpPr/>
            <p:nvPr/>
          </p:nvGrpSpPr>
          <p:grpSpPr>
            <a:xfrm>
              <a:off x="6197600" y="1709184"/>
              <a:ext cx="2641600" cy="4761484"/>
              <a:chOff x="6121400" y="1371600"/>
              <a:chExt cx="2641600" cy="4761484"/>
            </a:xfrm>
          </p:grpSpPr>
          <p:grpSp>
            <p:nvGrpSpPr>
              <p:cNvPr id="7" name="Group 6"/>
              <p:cNvGrpSpPr/>
              <p:nvPr/>
            </p:nvGrpSpPr>
            <p:grpSpPr>
              <a:xfrm>
                <a:off x="6121400" y="1371600"/>
                <a:ext cx="2641600" cy="4761484"/>
                <a:chOff x="228600" y="1600200"/>
                <a:chExt cx="2641600" cy="4761484"/>
              </a:xfrm>
            </p:grpSpPr>
            <p:pic>
              <p:nvPicPr>
                <p:cNvPr id="10" name="Picture 2" descr="C:\Users\yuzheng\Desktop\T-Mobile-s-HTC-HD7-Now-Available-2.jpg"/>
                <p:cNvPicPr>
                  <a:picLocks noChangeAspect="1" noChangeArrowheads="1"/>
                </p:cNvPicPr>
                <p:nvPr/>
              </p:nvPicPr>
              <p:blipFill rotWithShape="1">
                <a:blip r:embed="rId2">
                  <a:extLst>
                    <a:ext uri="{28A0092B-C50C-407E-A947-70E740481C1C}">
                      <a14:useLocalDpi xmlns:a14="http://schemas.microsoft.com/office/drawing/2010/main" val="0"/>
                    </a:ext>
                  </a:extLst>
                </a:blip>
                <a:srcRect l="21359" r="23163"/>
                <a:stretch/>
              </p:blipFill>
              <p:spPr bwMode="auto">
                <a:xfrm>
                  <a:off x="228600" y="1600200"/>
                  <a:ext cx="2641600" cy="476148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93728" y="1845467"/>
                  <a:ext cx="3048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p:cNvSpPr/>
                <p:nvPr/>
              </p:nvSpPr>
              <p:spPr>
                <a:xfrm>
                  <a:off x="1979611" y="1845467"/>
                  <a:ext cx="609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70" r="6757"/>
              <a:stretch/>
            </p:blipFill>
            <p:spPr bwMode="auto">
              <a:xfrm>
                <a:off x="6375514" y="2194560"/>
                <a:ext cx="220725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049373" y="1788243"/>
                <a:ext cx="533400" cy="116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b="1" dirty="0" smtClean="0"/>
                  <a:t>13:20</a:t>
                </a:r>
                <a:endParaRPr lang="zh-CN" altLang="en-US" sz="1100" b="1" dirty="0"/>
              </a:p>
            </p:txBody>
          </p:sp>
        </p:grpSp>
        <p:sp>
          <p:nvSpPr>
            <p:cNvPr id="6" name="Rectangle 5"/>
            <p:cNvSpPr/>
            <p:nvPr/>
          </p:nvSpPr>
          <p:spPr>
            <a:xfrm>
              <a:off x="6759669" y="1447800"/>
              <a:ext cx="1577184"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Driver B</a:t>
              </a:r>
              <a:endParaRPr lang="zh-CN" altLang="en-US" dirty="0">
                <a:solidFill>
                  <a:schemeClr val="tx1"/>
                </a:solidFill>
              </a:endParaRPr>
            </a:p>
          </p:txBody>
        </p:sp>
      </p:grpSp>
      <p:grpSp>
        <p:nvGrpSpPr>
          <p:cNvPr id="27" name="Group 26"/>
          <p:cNvGrpSpPr/>
          <p:nvPr/>
        </p:nvGrpSpPr>
        <p:grpSpPr>
          <a:xfrm>
            <a:off x="3667916" y="1516616"/>
            <a:ext cx="4485484" cy="5074628"/>
            <a:chOff x="3667916" y="1516616"/>
            <a:chExt cx="4485484" cy="5074628"/>
          </a:xfrm>
        </p:grpSpPr>
        <p:grpSp>
          <p:nvGrpSpPr>
            <p:cNvPr id="13" name="Group 12"/>
            <p:cNvGrpSpPr/>
            <p:nvPr/>
          </p:nvGrpSpPr>
          <p:grpSpPr>
            <a:xfrm>
              <a:off x="5511800" y="1516616"/>
              <a:ext cx="2641600" cy="5074628"/>
              <a:chOff x="3170380" y="1415016"/>
              <a:chExt cx="2641600" cy="5074628"/>
            </a:xfrm>
          </p:grpSpPr>
          <p:grpSp>
            <p:nvGrpSpPr>
              <p:cNvPr id="14" name="Group 13"/>
              <p:cNvGrpSpPr/>
              <p:nvPr/>
            </p:nvGrpSpPr>
            <p:grpSpPr>
              <a:xfrm>
                <a:off x="3170380" y="1728160"/>
                <a:ext cx="2641600" cy="4761484"/>
                <a:chOff x="3170380" y="1390576"/>
                <a:chExt cx="2641600" cy="4761484"/>
              </a:xfrm>
            </p:grpSpPr>
            <p:grpSp>
              <p:nvGrpSpPr>
                <p:cNvPr id="16" name="Group 15"/>
                <p:cNvGrpSpPr/>
                <p:nvPr/>
              </p:nvGrpSpPr>
              <p:grpSpPr>
                <a:xfrm>
                  <a:off x="3170380" y="1390576"/>
                  <a:ext cx="2641600" cy="4761484"/>
                  <a:chOff x="228600" y="1600200"/>
                  <a:chExt cx="2641600" cy="4761484"/>
                </a:xfrm>
              </p:grpSpPr>
              <p:pic>
                <p:nvPicPr>
                  <p:cNvPr id="19" name="Picture 2" descr="C:\Users\yuzheng\Desktop\T-Mobile-s-HTC-HD7-Now-Available-2.jpg"/>
                  <p:cNvPicPr>
                    <a:picLocks noChangeAspect="1" noChangeArrowheads="1"/>
                  </p:cNvPicPr>
                  <p:nvPr/>
                </p:nvPicPr>
                <p:blipFill rotWithShape="1">
                  <a:blip r:embed="rId2">
                    <a:extLst>
                      <a:ext uri="{28A0092B-C50C-407E-A947-70E740481C1C}">
                        <a14:useLocalDpi xmlns:a14="http://schemas.microsoft.com/office/drawing/2010/main" val="0"/>
                      </a:ext>
                    </a:extLst>
                  </a:blip>
                  <a:srcRect l="21359" r="23163"/>
                  <a:stretch/>
                </p:blipFill>
                <p:spPr bwMode="auto">
                  <a:xfrm>
                    <a:off x="228600" y="1600200"/>
                    <a:ext cx="2641600" cy="476148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593728" y="1845467"/>
                    <a:ext cx="3048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20"/>
                  <p:cNvSpPr/>
                  <p:nvPr/>
                </p:nvSpPr>
                <p:spPr>
                  <a:xfrm>
                    <a:off x="1979611" y="1845467"/>
                    <a:ext cx="609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78" t="1668" r="2971"/>
                <a:stretch/>
              </p:blipFill>
              <p:spPr bwMode="auto">
                <a:xfrm>
                  <a:off x="3399270" y="2194560"/>
                  <a:ext cx="2219035" cy="314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5075380" y="1828800"/>
                  <a:ext cx="533400" cy="116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b="1" dirty="0" smtClean="0"/>
                    <a:t>13:20</a:t>
                  </a:r>
                  <a:endParaRPr lang="zh-CN" altLang="en-US" sz="1100" b="1" dirty="0"/>
                </a:p>
              </p:txBody>
            </p:sp>
          </p:grpSp>
          <p:sp>
            <p:nvSpPr>
              <p:cNvPr id="15" name="Rectangle 14"/>
              <p:cNvSpPr/>
              <p:nvPr/>
            </p:nvSpPr>
            <p:spPr>
              <a:xfrm>
                <a:off x="3643549" y="1415016"/>
                <a:ext cx="1577184"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Driver B</a:t>
                </a:r>
                <a:endParaRPr lang="zh-CN" altLang="en-US" dirty="0">
                  <a:solidFill>
                    <a:schemeClr val="tx1"/>
                  </a:solidFill>
                </a:endParaRPr>
              </a:p>
            </p:txBody>
          </p:sp>
        </p:grpSp>
        <p:grpSp>
          <p:nvGrpSpPr>
            <p:cNvPr id="26" name="Group 25"/>
            <p:cNvGrpSpPr/>
            <p:nvPr/>
          </p:nvGrpSpPr>
          <p:grpSpPr>
            <a:xfrm>
              <a:off x="3667916" y="3429000"/>
              <a:ext cx="1589884" cy="1246786"/>
              <a:chOff x="3667916" y="3429000"/>
              <a:chExt cx="1589884" cy="1246786"/>
            </a:xfrm>
          </p:grpSpPr>
          <p:sp>
            <p:nvSpPr>
              <p:cNvPr id="23" name="Right Arrow 22"/>
              <p:cNvSpPr/>
              <p:nvPr/>
            </p:nvSpPr>
            <p:spPr>
              <a:xfrm>
                <a:off x="3667916" y="4343400"/>
                <a:ext cx="1589884" cy="33238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p:cNvSpPr/>
              <p:nvPr/>
            </p:nvSpPr>
            <p:spPr>
              <a:xfrm>
                <a:off x="3680616" y="3429000"/>
                <a:ext cx="1577184" cy="810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Log user B’s driving routes for 1 month</a:t>
                </a:r>
                <a:endParaRPr lang="zh-CN" altLang="en-US" dirty="0">
                  <a:solidFill>
                    <a:schemeClr val="tx1"/>
                  </a:solidFill>
                </a:endParaRPr>
              </a:p>
            </p:txBody>
          </p:sp>
        </p:grpSp>
      </p:grpSp>
    </p:spTree>
    <p:extLst>
      <p:ext uri="{BB962C8B-B14F-4D97-AF65-F5344CB8AC3E}">
        <p14:creationId xmlns:p14="http://schemas.microsoft.com/office/powerpoint/2010/main" val="76307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12" y="0"/>
            <a:ext cx="9158512" cy="6874330"/>
            <a:chOff x="0" y="532244"/>
            <a:chExt cx="9042400" cy="6325756"/>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16"/>
            <a:stretch/>
          </p:blipFill>
          <p:spPr bwMode="auto">
            <a:xfrm>
              <a:off x="0" y="532244"/>
              <a:ext cx="9042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316"/>
            <a:stretch/>
          </p:blipFill>
          <p:spPr bwMode="auto">
            <a:xfrm>
              <a:off x="0" y="3771900"/>
              <a:ext cx="48006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5636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457200"/>
            <a:ext cx="8380412" cy="553998"/>
          </a:xfrm>
        </p:spPr>
        <p:txBody>
          <a:bodyPr>
            <a:normAutofit/>
          </a:bodyPr>
          <a:lstStyle/>
          <a:p>
            <a:r>
              <a:rPr lang="en-US" sz="3300" dirty="0" smtClean="0"/>
              <a:t>Motivation</a:t>
            </a:r>
            <a:endParaRPr lang="en-US" sz="3300" dirty="0"/>
          </a:p>
        </p:txBody>
      </p:sp>
      <p:sp>
        <p:nvSpPr>
          <p:cNvPr id="6" name="Text Placeholder 5"/>
          <p:cNvSpPr>
            <a:spLocks noGrp="1"/>
          </p:cNvSpPr>
          <p:nvPr>
            <p:ph type="body" idx="1"/>
          </p:nvPr>
        </p:nvSpPr>
        <p:spPr>
          <a:xfrm>
            <a:off x="381000" y="1066800"/>
            <a:ext cx="8380412" cy="1295400"/>
          </a:xfrm>
        </p:spPr>
        <p:txBody>
          <a:bodyPr>
            <a:normAutofit/>
          </a:bodyPr>
          <a:lstStyle/>
          <a:p>
            <a:r>
              <a:rPr lang="en-US" sz="2500" dirty="0" smtClean="0"/>
              <a:t>Taxi drivers are </a:t>
            </a:r>
            <a:r>
              <a:rPr lang="en-US" sz="2500" b="1" dirty="0" smtClean="0">
                <a:solidFill>
                  <a:srgbClr val="FF0000"/>
                </a:solidFill>
              </a:rPr>
              <a:t>experienced</a:t>
            </a:r>
            <a:r>
              <a:rPr lang="en-US" sz="2500" dirty="0" smtClean="0"/>
              <a:t> drivers</a:t>
            </a:r>
          </a:p>
          <a:p>
            <a:r>
              <a:rPr lang="en-US" sz="2500" dirty="0" smtClean="0"/>
              <a:t>GPS-equipped taxis are </a:t>
            </a:r>
            <a:r>
              <a:rPr lang="en-US" sz="2500" b="1" dirty="0" smtClean="0">
                <a:solidFill>
                  <a:srgbClr val="FF0000"/>
                </a:solidFill>
              </a:rPr>
              <a:t>mobile sensors</a:t>
            </a:r>
          </a:p>
        </p:txBody>
      </p:sp>
      <p:pic>
        <p:nvPicPr>
          <p:cNvPr id="7" name="Picture 6" descr="C:\Users\yuzheng\AppData\Local\Microsoft\Windows\Temporary Internet Files\Content.IE5\D92USTCZ\MM90018924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14678"/>
            <a:ext cx="477315" cy="482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yuzheng\AppData\Local\Microsoft\Windows\Temporary Internet Files\Content.IE5\KCMYQ8BW\MM900189243[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391429"/>
            <a:ext cx="999132" cy="360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yuzheng\AppData\Local\Microsoft\Windows\Temporary Internet Files\Content.IE5\7RJIAGBI\MC90043265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41241"/>
            <a:ext cx="799542" cy="799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http://www.yooyoo360.com/photo/2009-3-14/pic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4141241"/>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http://www.csrpro.cn/images/goods/20090701/4c965125cf62f26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3400" y="4284151"/>
            <a:ext cx="765512" cy="56392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p:cNvSpPr/>
          <p:nvPr/>
        </p:nvSpPr>
        <p:spPr>
          <a:xfrm rot="5400000">
            <a:off x="2654715" y="3019857"/>
            <a:ext cx="457201" cy="4376368"/>
          </a:xfrm>
          <a:prstGeom prst="rightBrace">
            <a:avLst>
              <a:gd name="adj1" fmla="val 8333"/>
              <a:gd name="adj2" fmla="val 50418"/>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2" name="Picture 4" descr="C:\Users\yuzheng\AppData\Local\Microsoft\Windows\Temporary Internet Files\Content.IE5\7WB1D290\MP90040046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9736" y="4321635"/>
            <a:ext cx="2699372" cy="17988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52600" y="6314387"/>
            <a:ext cx="2152376" cy="36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Human Intelligence</a:t>
            </a:r>
            <a:endParaRPr lang="en-US" sz="1600" b="1" dirty="0">
              <a:solidFill>
                <a:schemeClr val="tx1"/>
              </a:solidFill>
            </a:endParaRPr>
          </a:p>
        </p:txBody>
      </p:sp>
      <p:sp>
        <p:nvSpPr>
          <p:cNvPr id="14" name="Rectangle 13"/>
          <p:cNvSpPr/>
          <p:nvPr/>
        </p:nvSpPr>
        <p:spPr>
          <a:xfrm>
            <a:off x="6172200" y="6303504"/>
            <a:ext cx="2152376" cy="36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Traffic patterns</a:t>
            </a:r>
            <a:endParaRPr lang="en-US" sz="1600" b="1" dirty="0">
              <a:solidFill>
                <a:schemeClr val="tx1"/>
              </a:solidFill>
            </a:endParaRPr>
          </a:p>
        </p:txBody>
      </p:sp>
      <p:sp>
        <p:nvSpPr>
          <p:cNvPr id="3" name="Down Arrow 2"/>
          <p:cNvSpPr/>
          <p:nvPr/>
        </p:nvSpPr>
        <p:spPr>
          <a:xfrm rot="1929508">
            <a:off x="3696849" y="3673534"/>
            <a:ext cx="304800" cy="513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Down Arrow 21"/>
          <p:cNvSpPr/>
          <p:nvPr/>
        </p:nvSpPr>
        <p:spPr>
          <a:xfrm rot="19743824">
            <a:off x="6214410" y="3660579"/>
            <a:ext cx="304800" cy="513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2166161"/>
            <a:ext cx="4934221"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v-jinyua\Pictures\brai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6500" y="5520847"/>
            <a:ext cx="782657" cy="78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59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6014219"/>
              </p:ext>
            </p:extLst>
          </p:nvPr>
        </p:nvGraphicFramePr>
        <p:xfrm>
          <a:off x="1066800" y="457200"/>
          <a:ext cx="6858000" cy="6019794"/>
        </p:xfrm>
        <a:graphic>
          <a:graphicData uri="http://schemas.openxmlformats.org/drawingml/2006/table">
            <a:tbl>
              <a:tblPr firstRow="1" firstCol="1" bandRow="1">
                <a:tableStyleId>{5C22544A-7EE6-4342-B048-85BDC9FD1C3A}</a:tableStyleId>
              </a:tblPr>
              <a:tblGrid>
                <a:gridCol w="946727"/>
                <a:gridCol w="1962727"/>
                <a:gridCol w="1916546"/>
                <a:gridCol w="2032000"/>
              </a:tblGrid>
              <a:tr h="315388">
                <a:tc>
                  <a:txBody>
                    <a:bodyPr/>
                    <a:lstStyle/>
                    <a:p>
                      <a:pPr algn="ctr">
                        <a:spcAft>
                          <a:spcPts val="0"/>
                        </a:spcAft>
                      </a:pPr>
                      <a:r>
                        <a:rPr lang="en-US" sz="1200" dirty="0">
                          <a:effectLst/>
                        </a:rPr>
                        <a:t>Rank </a:t>
                      </a:r>
                      <a:endParaRPr lang="zh-CN" sz="1200" dirty="0">
                        <a:effectLst/>
                        <a:latin typeface="Calibri"/>
                        <a:ea typeface="宋体"/>
                      </a:endParaRPr>
                    </a:p>
                  </a:txBody>
                  <a:tcPr marL="47566" marR="47566" marT="23783" marB="23783"/>
                </a:tc>
                <a:tc>
                  <a:txBody>
                    <a:bodyPr/>
                    <a:lstStyle/>
                    <a:p>
                      <a:pPr algn="ctr">
                        <a:spcAft>
                          <a:spcPts val="0"/>
                        </a:spcAft>
                      </a:pPr>
                      <a:r>
                        <a:rPr lang="en-US" sz="1200" dirty="0">
                          <a:effectLst/>
                        </a:rPr>
                        <a:t>Cities </a:t>
                      </a:r>
                      <a:endParaRPr lang="zh-CN" sz="1200" dirty="0">
                        <a:effectLst/>
                        <a:latin typeface="Calibri"/>
                        <a:ea typeface="宋体"/>
                      </a:endParaRPr>
                    </a:p>
                  </a:txBody>
                  <a:tcPr marL="47566" marR="47566" marT="23783" marB="23783"/>
                </a:tc>
                <a:tc>
                  <a:txBody>
                    <a:bodyPr/>
                    <a:lstStyle/>
                    <a:p>
                      <a:pPr algn="ctr">
                        <a:spcAft>
                          <a:spcPts val="0"/>
                        </a:spcAft>
                      </a:pPr>
                      <a:r>
                        <a:rPr lang="en-US" sz="1200" dirty="0">
                          <a:effectLst/>
                        </a:rPr>
                        <a:t>Country/Region </a:t>
                      </a:r>
                      <a:endParaRPr lang="zh-CN" sz="1200" dirty="0">
                        <a:effectLst/>
                        <a:latin typeface="Calibri"/>
                        <a:ea typeface="宋体"/>
                      </a:endParaRPr>
                    </a:p>
                  </a:txBody>
                  <a:tcPr marL="47566" marR="47566" marT="23783" marB="23783"/>
                </a:tc>
                <a:tc>
                  <a:txBody>
                    <a:bodyPr/>
                    <a:lstStyle/>
                    <a:p>
                      <a:pPr algn="ctr">
                        <a:spcAft>
                          <a:spcPts val="0"/>
                        </a:spcAft>
                      </a:pPr>
                      <a:r>
                        <a:rPr lang="en-US" sz="1200" dirty="0">
                          <a:effectLst/>
                        </a:rPr>
                        <a:t>Taxicabs </a:t>
                      </a:r>
                      <a:endParaRPr lang="zh-CN" sz="1200" dirty="0">
                        <a:effectLst/>
                        <a:latin typeface="Calibri"/>
                        <a:ea typeface="宋体"/>
                      </a:endParaRPr>
                    </a:p>
                  </a:txBody>
                  <a:tcPr marL="47566" marR="47566" marT="23783" marB="23783"/>
                </a:tc>
              </a:tr>
              <a:tr h="255755">
                <a:tc>
                  <a:txBody>
                    <a:bodyPr/>
                    <a:lstStyle/>
                    <a:p>
                      <a:pPr algn="ctr">
                        <a:spcAft>
                          <a:spcPts val="0"/>
                        </a:spcAft>
                      </a:pPr>
                      <a:r>
                        <a:rPr lang="en-US" sz="1200" dirty="0">
                          <a:effectLst/>
                        </a:rPr>
                        <a:t>1 </a:t>
                      </a:r>
                      <a:endParaRPr lang="zh-CN" sz="1200" dirty="0">
                        <a:effectLst/>
                        <a:latin typeface="Calibri"/>
                        <a:ea typeface="宋体"/>
                      </a:endParaRPr>
                    </a:p>
                  </a:txBody>
                  <a:tcPr marL="47566" marR="47566" marT="23783" marB="23783"/>
                </a:tc>
                <a:tc>
                  <a:txBody>
                    <a:bodyPr/>
                    <a:lstStyle/>
                    <a:p>
                      <a:pPr algn="ctr">
                        <a:spcAft>
                          <a:spcPts val="0"/>
                        </a:spcAft>
                      </a:pPr>
                      <a:r>
                        <a:rPr lang="en-US" sz="1200" dirty="0">
                          <a:effectLst/>
                        </a:rPr>
                        <a:t>The Mexico city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Mexico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103,000+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2 </a:t>
                      </a:r>
                      <a:endParaRPr lang="zh-CN" sz="1200" dirty="0">
                        <a:effectLst/>
                        <a:latin typeface="Calibri"/>
                        <a:ea typeface="宋体"/>
                      </a:endParaRPr>
                    </a:p>
                  </a:txBody>
                  <a:tcPr marL="47566" marR="47566" marT="23783" marB="23783"/>
                </a:tc>
                <a:tc>
                  <a:txBody>
                    <a:bodyPr/>
                    <a:lstStyle/>
                    <a:p>
                      <a:pPr algn="ctr">
                        <a:spcAft>
                          <a:spcPts val="0"/>
                        </a:spcAft>
                      </a:pPr>
                      <a:r>
                        <a:rPr lang="en-US" sz="1200" dirty="0">
                          <a:effectLst/>
                        </a:rPr>
                        <a:t>Bangkok </a:t>
                      </a:r>
                      <a:endParaRPr lang="zh-CN" sz="1200" dirty="0">
                        <a:effectLst/>
                        <a:latin typeface="Calibri"/>
                        <a:ea typeface="宋体"/>
                      </a:endParaRPr>
                    </a:p>
                  </a:txBody>
                  <a:tcPr marL="47566" marR="47566" marT="23783" marB="23783"/>
                </a:tc>
                <a:tc>
                  <a:txBody>
                    <a:bodyPr/>
                    <a:lstStyle/>
                    <a:p>
                      <a:pPr algn="ctr">
                        <a:spcAft>
                          <a:spcPts val="0"/>
                        </a:spcAft>
                      </a:pPr>
                      <a:r>
                        <a:rPr lang="en-US" sz="1200" dirty="0">
                          <a:effectLst/>
                        </a:rPr>
                        <a:t>Thailand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80,000+ </a:t>
                      </a:r>
                      <a:endParaRPr lang="zh-CN" sz="1200">
                        <a:effectLst/>
                        <a:latin typeface="Calibri"/>
                        <a:ea typeface="宋体"/>
                      </a:endParaRPr>
                    </a:p>
                  </a:txBody>
                  <a:tcPr marL="47566" marR="47566" marT="23783" marB="23783"/>
                </a:tc>
              </a:tr>
              <a:tr h="282032">
                <a:tc>
                  <a:txBody>
                    <a:bodyPr/>
                    <a:lstStyle/>
                    <a:p>
                      <a:pPr algn="ctr">
                        <a:spcAft>
                          <a:spcPts val="0"/>
                        </a:spcAft>
                      </a:pPr>
                      <a:r>
                        <a:rPr lang="en-US" sz="1200" dirty="0">
                          <a:effectLst/>
                        </a:rPr>
                        <a:t>3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Seoul </a:t>
                      </a:r>
                      <a:endParaRPr lang="zh-CN" sz="1200">
                        <a:effectLst/>
                        <a:latin typeface="Calibri"/>
                        <a:ea typeface="宋体"/>
                      </a:endParaRPr>
                    </a:p>
                  </a:txBody>
                  <a:tcPr marL="47566" marR="47566" marT="23783" marB="23783"/>
                </a:tc>
                <a:tc>
                  <a:txBody>
                    <a:bodyPr/>
                    <a:lstStyle/>
                    <a:p>
                      <a:pPr algn="ctr">
                        <a:spcAft>
                          <a:spcPts val="0"/>
                        </a:spcAft>
                      </a:pPr>
                      <a:r>
                        <a:rPr lang="en-US" sz="1200" dirty="0">
                          <a:effectLst/>
                        </a:rPr>
                        <a:t>South Korea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73,000+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4 </a:t>
                      </a:r>
                      <a:endParaRPr lang="zh-CN" sz="1200" dirty="0">
                        <a:effectLst/>
                        <a:latin typeface="Calibri"/>
                        <a:ea typeface="宋体"/>
                      </a:endParaRPr>
                    </a:p>
                  </a:txBody>
                  <a:tcPr marL="47566" marR="47566" marT="23783" marB="23783"/>
                </a:tc>
                <a:tc>
                  <a:txBody>
                    <a:bodyPr/>
                    <a:lstStyle/>
                    <a:p>
                      <a:pPr algn="ctr">
                        <a:spcAft>
                          <a:spcPts val="0"/>
                        </a:spcAft>
                      </a:pPr>
                      <a:r>
                        <a:rPr lang="en-US" sz="1200" b="1" dirty="0">
                          <a:solidFill>
                            <a:srgbClr val="FF0000"/>
                          </a:solidFill>
                          <a:effectLst/>
                        </a:rPr>
                        <a:t>Beijing </a:t>
                      </a:r>
                      <a:endParaRPr lang="zh-CN" sz="1200" b="1" dirty="0">
                        <a:solidFill>
                          <a:srgbClr val="FF0000"/>
                        </a:solidFill>
                        <a:effectLst/>
                        <a:latin typeface="Calibri"/>
                        <a:ea typeface="宋体"/>
                      </a:endParaRPr>
                    </a:p>
                  </a:txBody>
                  <a:tcPr marL="47566" marR="47566" marT="23783" marB="23783"/>
                </a:tc>
                <a:tc>
                  <a:txBody>
                    <a:bodyPr/>
                    <a:lstStyle/>
                    <a:p>
                      <a:pPr algn="ctr">
                        <a:spcAft>
                          <a:spcPts val="0"/>
                        </a:spcAft>
                      </a:pPr>
                      <a:r>
                        <a:rPr lang="en-US" sz="1200" b="1" dirty="0">
                          <a:solidFill>
                            <a:srgbClr val="FF0000"/>
                          </a:solidFill>
                          <a:effectLst/>
                        </a:rPr>
                        <a:t>China </a:t>
                      </a:r>
                      <a:endParaRPr lang="zh-CN" sz="1200" b="1" dirty="0">
                        <a:solidFill>
                          <a:srgbClr val="FF0000"/>
                        </a:solidFill>
                        <a:effectLst/>
                        <a:latin typeface="Calibri"/>
                        <a:ea typeface="宋体"/>
                      </a:endParaRPr>
                    </a:p>
                  </a:txBody>
                  <a:tcPr marL="47566" marR="47566" marT="23783" marB="23783"/>
                </a:tc>
                <a:tc>
                  <a:txBody>
                    <a:bodyPr/>
                    <a:lstStyle/>
                    <a:p>
                      <a:pPr algn="ctr">
                        <a:spcAft>
                          <a:spcPts val="0"/>
                        </a:spcAft>
                      </a:pPr>
                      <a:r>
                        <a:rPr lang="en-US" sz="1200" b="1" dirty="0" smtClean="0">
                          <a:solidFill>
                            <a:srgbClr val="FF0000"/>
                          </a:solidFill>
                          <a:effectLst/>
                        </a:rPr>
                        <a:t>67,000 </a:t>
                      </a:r>
                      <a:endParaRPr lang="zh-CN" sz="1200" b="1" dirty="0">
                        <a:solidFill>
                          <a:srgbClr val="FF0000"/>
                        </a:solidFill>
                        <a:effectLst/>
                        <a:latin typeface="Calibri"/>
                        <a:ea typeface="宋体"/>
                      </a:endParaRPr>
                    </a:p>
                  </a:txBody>
                  <a:tcPr marL="47566" marR="47566" marT="23783" marB="23783"/>
                </a:tc>
              </a:tr>
              <a:tr h="255755">
                <a:tc>
                  <a:txBody>
                    <a:bodyPr/>
                    <a:lstStyle/>
                    <a:p>
                      <a:pPr algn="ctr">
                        <a:spcAft>
                          <a:spcPts val="0"/>
                        </a:spcAft>
                      </a:pPr>
                      <a:r>
                        <a:rPr lang="en-US" sz="1200" dirty="0">
                          <a:effectLst/>
                        </a:rPr>
                        <a:t>5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Tokyo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Japan </a:t>
                      </a:r>
                      <a:endParaRPr lang="zh-CN" sz="1200">
                        <a:effectLst/>
                        <a:latin typeface="Calibri"/>
                        <a:ea typeface="宋体"/>
                      </a:endParaRPr>
                    </a:p>
                  </a:txBody>
                  <a:tcPr marL="47566" marR="47566" marT="23783" marB="23783"/>
                </a:tc>
                <a:tc>
                  <a:txBody>
                    <a:bodyPr/>
                    <a:lstStyle/>
                    <a:p>
                      <a:pPr algn="ctr">
                        <a:spcAft>
                          <a:spcPts val="0"/>
                        </a:spcAft>
                      </a:pPr>
                      <a:r>
                        <a:rPr lang="en-US" sz="1200" dirty="0">
                          <a:effectLst/>
                        </a:rPr>
                        <a:t>60,000 </a:t>
                      </a:r>
                      <a:endParaRPr lang="zh-CN" sz="1200" dirty="0">
                        <a:effectLst/>
                        <a:latin typeface="Calibri"/>
                        <a:ea typeface="宋体"/>
                      </a:endParaRPr>
                    </a:p>
                  </a:txBody>
                  <a:tcPr marL="47566" marR="47566" marT="23783" marB="23783"/>
                </a:tc>
              </a:tr>
              <a:tr h="255755">
                <a:tc>
                  <a:txBody>
                    <a:bodyPr/>
                    <a:lstStyle/>
                    <a:p>
                      <a:pPr algn="ctr">
                        <a:spcAft>
                          <a:spcPts val="0"/>
                        </a:spcAft>
                      </a:pPr>
                      <a:r>
                        <a:rPr lang="en-US" sz="1200" dirty="0">
                          <a:effectLst/>
                        </a:rPr>
                        <a:t>6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Shanghai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China </a:t>
                      </a:r>
                      <a:endParaRPr lang="zh-CN" sz="1200">
                        <a:effectLst/>
                        <a:latin typeface="Calibri"/>
                        <a:ea typeface="宋体"/>
                      </a:endParaRPr>
                    </a:p>
                  </a:txBody>
                  <a:tcPr marL="47566" marR="47566" marT="23783" marB="23783"/>
                </a:tc>
                <a:tc>
                  <a:txBody>
                    <a:bodyPr/>
                    <a:lstStyle/>
                    <a:p>
                      <a:pPr algn="ctr">
                        <a:spcAft>
                          <a:spcPts val="0"/>
                        </a:spcAft>
                      </a:pPr>
                      <a:r>
                        <a:rPr lang="en-US" sz="1200" dirty="0">
                          <a:effectLst/>
                        </a:rPr>
                        <a:t>50,000+ </a:t>
                      </a:r>
                      <a:endParaRPr lang="zh-CN" sz="1200" dirty="0">
                        <a:effectLst/>
                        <a:latin typeface="Calibri"/>
                        <a:ea typeface="宋体"/>
                      </a:endParaRPr>
                    </a:p>
                  </a:txBody>
                  <a:tcPr marL="47566" marR="47566" marT="23783" marB="23783"/>
                </a:tc>
              </a:tr>
              <a:tr h="255755">
                <a:tc>
                  <a:txBody>
                    <a:bodyPr/>
                    <a:lstStyle/>
                    <a:p>
                      <a:pPr algn="ctr">
                        <a:spcAft>
                          <a:spcPts val="0"/>
                        </a:spcAft>
                      </a:pPr>
                      <a:r>
                        <a:rPr lang="en-US" sz="1200" dirty="0">
                          <a:effectLst/>
                        </a:rPr>
                        <a:t>7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New York City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USA </a:t>
                      </a:r>
                      <a:endParaRPr lang="zh-CN" sz="1200">
                        <a:effectLst/>
                        <a:latin typeface="Calibri"/>
                        <a:ea typeface="宋体"/>
                      </a:endParaRPr>
                    </a:p>
                  </a:txBody>
                  <a:tcPr marL="47566" marR="47566" marT="23783" marB="23783"/>
                </a:tc>
                <a:tc>
                  <a:txBody>
                    <a:bodyPr/>
                    <a:lstStyle/>
                    <a:p>
                      <a:pPr algn="ctr">
                        <a:spcAft>
                          <a:spcPts val="0"/>
                        </a:spcAft>
                      </a:pPr>
                      <a:r>
                        <a:rPr lang="en-US" sz="1200" dirty="0">
                          <a:effectLst/>
                        </a:rPr>
                        <a:t>48,300 </a:t>
                      </a:r>
                      <a:endParaRPr lang="zh-CN" sz="1200" dirty="0">
                        <a:effectLst/>
                        <a:latin typeface="Calibri"/>
                        <a:ea typeface="宋体"/>
                      </a:endParaRPr>
                    </a:p>
                  </a:txBody>
                  <a:tcPr marL="47566" marR="47566" marT="23783" marB="23783"/>
                </a:tc>
              </a:tr>
              <a:tr h="255755">
                <a:tc>
                  <a:txBody>
                    <a:bodyPr/>
                    <a:lstStyle/>
                    <a:p>
                      <a:pPr algn="ctr">
                        <a:spcAft>
                          <a:spcPts val="0"/>
                        </a:spcAft>
                      </a:pPr>
                      <a:r>
                        <a:rPr lang="en-US" sz="1200" dirty="0">
                          <a:effectLst/>
                        </a:rPr>
                        <a:t>8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buenos aires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Argentina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45,000 </a:t>
                      </a:r>
                      <a:endParaRPr lang="zh-CN" sz="1200">
                        <a:effectLst/>
                        <a:latin typeface="Calibri"/>
                        <a:ea typeface="宋体"/>
                      </a:endParaRPr>
                    </a:p>
                  </a:txBody>
                  <a:tcPr marL="47566" marR="47566" marT="23783" marB="23783"/>
                </a:tc>
              </a:tr>
              <a:tr h="307274">
                <a:tc>
                  <a:txBody>
                    <a:bodyPr/>
                    <a:lstStyle/>
                    <a:p>
                      <a:pPr algn="ctr">
                        <a:spcAft>
                          <a:spcPts val="0"/>
                        </a:spcAft>
                      </a:pPr>
                      <a:r>
                        <a:rPr lang="en-US" sz="1200" dirty="0">
                          <a:effectLst/>
                        </a:rPr>
                        <a:t>9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Moscow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Russia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40,000 (1000,000)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10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St.Paul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Brazil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37,000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11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Tianjin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China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35,000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12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Taipei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Taiwan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31,000+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13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New Taipei City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Taiwan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23,500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14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Singapore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Singapore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23,000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15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Osaka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Japan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20,000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16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Hong Kong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China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18,000+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17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Wuhan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China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18,000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18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London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England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17,000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19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Harbin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China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17,000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20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Guangzhou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China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16,000+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21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Shenyang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China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15,000+ </a:t>
                      </a:r>
                      <a:endParaRPr lang="zh-CN" sz="1200">
                        <a:effectLst/>
                        <a:latin typeface="Calibri"/>
                        <a:ea typeface="宋体"/>
                      </a:endParaRPr>
                    </a:p>
                  </a:txBody>
                  <a:tcPr marL="47566" marR="47566" marT="23783" marB="23783"/>
                </a:tc>
              </a:tr>
              <a:tr h="255755">
                <a:tc>
                  <a:txBody>
                    <a:bodyPr/>
                    <a:lstStyle/>
                    <a:p>
                      <a:pPr algn="ctr">
                        <a:spcAft>
                          <a:spcPts val="0"/>
                        </a:spcAft>
                      </a:pPr>
                      <a:r>
                        <a:rPr lang="en-US" sz="1200" dirty="0">
                          <a:effectLst/>
                        </a:rPr>
                        <a:t>22 </a:t>
                      </a:r>
                      <a:endParaRPr lang="zh-CN" sz="1200" dirty="0">
                        <a:effectLst/>
                        <a:latin typeface="Calibri"/>
                        <a:ea typeface="宋体"/>
                      </a:endParaRPr>
                    </a:p>
                  </a:txBody>
                  <a:tcPr marL="47566" marR="47566" marT="23783" marB="23783"/>
                </a:tc>
                <a:tc>
                  <a:txBody>
                    <a:bodyPr/>
                    <a:lstStyle/>
                    <a:p>
                      <a:pPr algn="ctr">
                        <a:spcAft>
                          <a:spcPts val="0"/>
                        </a:spcAft>
                      </a:pPr>
                      <a:r>
                        <a:rPr lang="en-US" sz="1200">
                          <a:effectLst/>
                        </a:rPr>
                        <a:t>Paris </a:t>
                      </a:r>
                      <a:endParaRPr lang="zh-CN" sz="1200">
                        <a:effectLst/>
                        <a:latin typeface="Calibri"/>
                        <a:ea typeface="宋体"/>
                      </a:endParaRPr>
                    </a:p>
                  </a:txBody>
                  <a:tcPr marL="47566" marR="47566" marT="23783" marB="23783"/>
                </a:tc>
                <a:tc>
                  <a:txBody>
                    <a:bodyPr/>
                    <a:lstStyle/>
                    <a:p>
                      <a:pPr algn="ctr">
                        <a:spcAft>
                          <a:spcPts val="0"/>
                        </a:spcAft>
                      </a:pPr>
                      <a:r>
                        <a:rPr lang="en-US" sz="1200">
                          <a:effectLst/>
                        </a:rPr>
                        <a:t>France </a:t>
                      </a:r>
                      <a:endParaRPr lang="zh-CN" sz="1200">
                        <a:effectLst/>
                        <a:latin typeface="Calibri"/>
                        <a:ea typeface="宋体"/>
                      </a:endParaRPr>
                    </a:p>
                  </a:txBody>
                  <a:tcPr marL="47566" marR="47566" marT="23783" marB="23783"/>
                </a:tc>
                <a:tc>
                  <a:txBody>
                    <a:bodyPr/>
                    <a:lstStyle/>
                    <a:p>
                      <a:pPr algn="ctr">
                        <a:spcAft>
                          <a:spcPts val="0"/>
                        </a:spcAft>
                      </a:pPr>
                      <a:r>
                        <a:rPr lang="en-US" sz="1200" dirty="0">
                          <a:effectLst/>
                        </a:rPr>
                        <a:t>15,000 </a:t>
                      </a:r>
                      <a:endParaRPr lang="zh-CN" sz="1200" dirty="0">
                        <a:effectLst/>
                        <a:latin typeface="Calibri"/>
                        <a:ea typeface="宋体"/>
                      </a:endParaRPr>
                    </a:p>
                  </a:txBody>
                  <a:tcPr marL="47566" marR="47566" marT="23783" marB="23783"/>
                </a:tc>
              </a:tr>
            </a:tbl>
          </a:graphicData>
        </a:graphic>
      </p:graphicFrame>
    </p:spTree>
    <p:extLst>
      <p:ext uri="{BB962C8B-B14F-4D97-AF65-F5344CB8AC3E}">
        <p14:creationId xmlns:p14="http://schemas.microsoft.com/office/powerpoint/2010/main" val="209543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817602"/>
            <a:ext cx="8380412" cy="553998"/>
          </a:xfrm>
        </p:spPr>
        <p:txBody>
          <a:bodyPr>
            <a:normAutofit fontScale="90000"/>
          </a:bodyPr>
          <a:lstStyle/>
          <a:p>
            <a:r>
              <a:rPr lang="en-US" dirty="0" smtClean="0"/>
              <a:t>What We Do</a:t>
            </a:r>
            <a:endParaRPr lang="en-US" dirty="0"/>
          </a:p>
        </p:txBody>
      </p:sp>
      <p:sp>
        <p:nvSpPr>
          <p:cNvPr id="3" name="Text Placeholder 2"/>
          <p:cNvSpPr>
            <a:spLocks noGrp="1"/>
          </p:cNvSpPr>
          <p:nvPr>
            <p:ph type="body" idx="1"/>
          </p:nvPr>
        </p:nvSpPr>
        <p:spPr>
          <a:xfrm>
            <a:off x="382588" y="1828800"/>
            <a:ext cx="8380412" cy="3299254"/>
          </a:xfrm>
        </p:spPr>
        <p:txBody>
          <a:bodyPr>
            <a:normAutofit/>
          </a:bodyPr>
          <a:lstStyle/>
          <a:p>
            <a:r>
              <a:rPr lang="en-US" altLang="zh-CN" sz="2800" dirty="0" smtClean="0"/>
              <a:t>A </a:t>
            </a:r>
            <a:r>
              <a:rPr lang="en-US" altLang="zh-CN" sz="2800" i="1" dirty="0" smtClean="0">
                <a:solidFill>
                  <a:srgbClr val="0070C0"/>
                </a:solidFill>
              </a:rPr>
              <a:t>time-dependent</a:t>
            </a:r>
            <a:r>
              <a:rPr lang="en-US" altLang="zh-CN" sz="2800" dirty="0" smtClean="0"/>
              <a:t>, </a:t>
            </a:r>
            <a:r>
              <a:rPr lang="en-US" altLang="zh-CN" sz="2800" dirty="0" smtClean="0">
                <a:solidFill>
                  <a:srgbClr val="0070C0"/>
                </a:solidFill>
              </a:rPr>
              <a:t>user-specific</a:t>
            </a:r>
            <a:r>
              <a:rPr lang="en-US" altLang="zh-CN" sz="2800" dirty="0" smtClean="0"/>
              <a:t>, and </a:t>
            </a:r>
            <a:r>
              <a:rPr lang="en-US" altLang="zh-CN" sz="2800" dirty="0" smtClean="0">
                <a:solidFill>
                  <a:srgbClr val="0070C0"/>
                </a:solidFill>
              </a:rPr>
              <a:t>self-adaptive</a:t>
            </a:r>
            <a:r>
              <a:rPr lang="en-US" altLang="zh-CN" sz="2800" dirty="0" smtClean="0"/>
              <a:t> driving directions service using</a:t>
            </a:r>
          </a:p>
          <a:p>
            <a:pPr lvl="1"/>
            <a:r>
              <a:rPr lang="en-US" altLang="zh-CN" sz="2400" dirty="0"/>
              <a:t>GPS trajectories of a large number of taxicabs</a:t>
            </a:r>
          </a:p>
          <a:p>
            <a:pPr lvl="1"/>
            <a:r>
              <a:rPr lang="en-US" altLang="zh-CN" sz="2400" dirty="0"/>
              <a:t>GPS log of an end user</a:t>
            </a:r>
          </a:p>
          <a:p>
            <a:pPr marL="0" indent="0">
              <a:buNone/>
            </a:pPr>
            <a:endParaRPr lang="en-US" sz="2400" dirty="0" smtClean="0"/>
          </a:p>
        </p:txBody>
      </p:sp>
      <p:grpSp>
        <p:nvGrpSpPr>
          <p:cNvPr id="4" name="Group 3"/>
          <p:cNvGrpSpPr/>
          <p:nvPr/>
        </p:nvGrpSpPr>
        <p:grpSpPr>
          <a:xfrm>
            <a:off x="838200" y="4082016"/>
            <a:ext cx="7434458" cy="2013984"/>
            <a:chOff x="838200" y="4463016"/>
            <a:chExt cx="7434458" cy="2013984"/>
          </a:xfrm>
        </p:grpSpPr>
        <p:pic>
          <p:nvPicPr>
            <p:cNvPr id="5" name="Picture 2" descr="C:\Users\yuzheng\AppData\Local\Microsoft\Windows\Temporary Internet Files\Content.IE5\UWKON0O4\MC9000548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166" y="4463016"/>
              <a:ext cx="1653476" cy="13384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yuzheng\AppData\Local\Microsoft\Windows\Temporary Internet Files\Content.IE5\7WB1D290\MP9004004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570661"/>
              <a:ext cx="1882307" cy="1254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yuzheng\AppData\Local\Microsoft\Windows\Temporary Internet Files\Content.IE5\7WB1D290\MC90013941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648486"/>
              <a:ext cx="1338458" cy="10431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8200" y="6139416"/>
              <a:ext cx="1687395"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Physical Routes</a:t>
              </a:r>
              <a:endParaRPr lang="zh-CN" altLang="en-US" dirty="0">
                <a:solidFill>
                  <a:schemeClr val="tx1"/>
                </a:solidFill>
              </a:endParaRPr>
            </a:p>
          </p:txBody>
        </p:sp>
        <p:sp>
          <p:nvSpPr>
            <p:cNvPr id="9" name="Rectangle 8"/>
            <p:cNvSpPr/>
            <p:nvPr/>
          </p:nvSpPr>
          <p:spPr>
            <a:xfrm>
              <a:off x="3686556" y="6215616"/>
              <a:ext cx="2107063"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Traffic  flows</a:t>
              </a:r>
              <a:endParaRPr lang="zh-CN" altLang="en-US" dirty="0">
                <a:solidFill>
                  <a:schemeClr val="tx1"/>
                </a:solidFill>
              </a:endParaRPr>
            </a:p>
          </p:txBody>
        </p:sp>
        <p:sp>
          <p:nvSpPr>
            <p:cNvPr id="10" name="Rectangle 9"/>
            <p:cNvSpPr/>
            <p:nvPr/>
          </p:nvSpPr>
          <p:spPr>
            <a:xfrm>
              <a:off x="6931816" y="6203540"/>
              <a:ext cx="1259684"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Drivers</a:t>
              </a:r>
              <a:endParaRPr lang="zh-CN" altLang="en-US" dirty="0">
                <a:solidFill>
                  <a:schemeClr val="tx1"/>
                </a:solidFill>
              </a:endParaRPr>
            </a:p>
          </p:txBody>
        </p:sp>
        <p:pic>
          <p:nvPicPr>
            <p:cNvPr id="11" name="Picture 6" descr="C:\Users\yuzheng\AppData\Local\Microsoft\Windows\Temporary Internet Files\Content.IE5\D92USTCZ\MC90043253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0200" y="4884628"/>
              <a:ext cx="505807" cy="5058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yuzheng\AppData\Local\Microsoft\Windows\Temporary Internet Files\Content.IE5\D92USTCZ\MC90043253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927600"/>
              <a:ext cx="505807" cy="5058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377506"/>
      </p:ext>
    </p:extLst>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l"/>
            <a:r>
              <a:rPr lang="en-US" altLang="zh-CN" sz="4000" spc="-300" dirty="0">
                <a:ln w="3175">
                  <a:noFill/>
                </a:ln>
                <a:latin typeface="Segoe" pitchFamily="34" charset="0"/>
                <a:ea typeface="+mn-ea"/>
                <a:cs typeface="Arial" charset="0"/>
              </a:rPr>
              <a:t>System</a:t>
            </a:r>
            <a:r>
              <a:rPr lang="en-US" altLang="zh-CN" dirty="0" smtClean="0"/>
              <a:t> Overview</a:t>
            </a:r>
            <a:endParaRPr lang="zh-CN" alt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7086600" cy="5105400"/>
          </a:xfrm>
          <a:prstGeom prst="rect">
            <a:avLst/>
          </a:prstGeom>
          <a:noFill/>
          <a:ln>
            <a:noFill/>
          </a:ln>
        </p:spPr>
      </p:pic>
      <p:sp>
        <p:nvSpPr>
          <p:cNvPr id="3" name="Rectangle 2"/>
          <p:cNvSpPr/>
          <p:nvPr/>
        </p:nvSpPr>
        <p:spPr>
          <a:xfrm>
            <a:off x="6400800" y="1704108"/>
            <a:ext cx="1771072" cy="47244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1466272" y="1704108"/>
            <a:ext cx="4858328" cy="4724400"/>
          </a:xfrm>
          <a:prstGeom prst="rect">
            <a:avLst/>
          </a:prstGeom>
          <a:noFill/>
          <a:ln w="38100">
            <a:solidFill>
              <a:srgbClr val="150D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6" name="Rectangle 5"/>
          <p:cNvSpPr/>
          <p:nvPr/>
        </p:nvSpPr>
        <p:spPr>
          <a:xfrm>
            <a:off x="6889750" y="2101850"/>
            <a:ext cx="1225550" cy="64135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858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3"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5" grpId="2" animBg="1"/>
      <p:bldP spid="5" grpId="3"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3660</TotalTime>
  <Words>1247</Words>
  <Application>Microsoft Office PowerPoint</Application>
  <PresentationFormat>On-screen Show (4:3)</PresentationFormat>
  <Paragraphs>299</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Driving with Knowledge from the Physical World</vt:lpstr>
      <vt:lpstr>What We Do</vt:lpstr>
      <vt:lpstr>Application Scenarios</vt:lpstr>
      <vt:lpstr>Application Scenarios</vt:lpstr>
      <vt:lpstr>PowerPoint Presentation</vt:lpstr>
      <vt:lpstr>Motivation</vt:lpstr>
      <vt:lpstr>PowerPoint Presentation</vt:lpstr>
      <vt:lpstr>What We Do</vt:lpstr>
      <vt:lpstr>System Overview</vt:lpstr>
      <vt:lpstr>Offline Mining</vt:lpstr>
      <vt:lpstr>Offline Mining</vt:lpstr>
      <vt:lpstr>Mining Taxi Drivers’ Knowledge</vt:lpstr>
      <vt:lpstr>System Overview</vt:lpstr>
      <vt:lpstr>Online Inference</vt:lpstr>
      <vt:lpstr>Online Inference</vt:lpstr>
      <vt:lpstr>Online Inference</vt:lpstr>
      <vt:lpstr>PowerPoint Presentation</vt:lpstr>
      <vt:lpstr>Route Computing</vt:lpstr>
      <vt:lpstr>Route Computing</vt:lpstr>
      <vt:lpstr>Learning an end user’s drive behavior</vt:lpstr>
      <vt:lpstr>Evaluations</vt:lpstr>
      <vt:lpstr>Evaluation – Beijing Datasets</vt:lpstr>
      <vt:lpstr>Evaluations – Singapore Dataset</vt:lpstr>
      <vt:lpstr>Evaluation on Traffic Prediction</vt:lpstr>
      <vt:lpstr>Evaluation on Traffic Prediction</vt:lpstr>
      <vt:lpstr>Evaluation on Traffic Prediction</vt:lpstr>
      <vt:lpstr>PowerPoint Presentation</vt:lpstr>
      <vt:lpstr>Conclusion</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with Knowledge from the Physical World</dc:title>
  <dc:creator>Jing Yuan (MSR Student-Person Consulting)</dc:creator>
  <cp:lastModifiedBy>Yu Zheng</cp:lastModifiedBy>
  <cp:revision>162</cp:revision>
  <dcterms:created xsi:type="dcterms:W3CDTF">2006-08-16T00:00:00Z</dcterms:created>
  <dcterms:modified xsi:type="dcterms:W3CDTF">2011-08-20T18:35:42Z</dcterms:modified>
</cp:coreProperties>
</file>