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279" r:id="rId3"/>
    <p:sldId id="261" r:id="rId4"/>
    <p:sldId id="265" r:id="rId5"/>
    <p:sldId id="268" r:id="rId6"/>
    <p:sldId id="289" r:id="rId7"/>
    <p:sldId id="269" r:id="rId8"/>
    <p:sldId id="256" r:id="rId9"/>
    <p:sldId id="282" r:id="rId10"/>
    <p:sldId id="292" r:id="rId11"/>
    <p:sldId id="280" r:id="rId12"/>
    <p:sldId id="291" r:id="rId13"/>
    <p:sldId id="281" r:id="rId14"/>
    <p:sldId id="283" r:id="rId15"/>
    <p:sldId id="284" r:id="rId16"/>
    <p:sldId id="285" r:id="rId17"/>
    <p:sldId id="297" r:id="rId18"/>
    <p:sldId id="298" r:id="rId19"/>
    <p:sldId id="295" r:id="rId20"/>
    <p:sldId id="293" r:id="rId21"/>
    <p:sldId id="270" r:id="rId22"/>
    <p:sldId id="28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47FF"/>
    <a:srgbClr val="0033CC"/>
    <a:srgbClr val="301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10" autoAdjust="0"/>
  </p:normalViewPr>
  <p:slideViewPr>
    <p:cSldViewPr>
      <p:cViewPr varScale="1">
        <p:scale>
          <a:sx n="85" d="100"/>
          <a:sy n="85" d="100"/>
        </p:scale>
        <p:origin x="-71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1EDA2-8BEE-4B8C-9761-6301935EC351}" type="datetimeFigureOut">
              <a:rPr lang="zh-CN" altLang="en-US" smtClean="0"/>
              <a:t>2012/1/11</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B080AD-B33F-4254-9C37-8250C2DB56F8}" type="slidenum">
              <a:rPr lang="zh-CN" altLang="en-US" smtClean="0"/>
              <a:t>‹#›</a:t>
            </a:fld>
            <a:endParaRPr lang="zh-CN" altLang="en-US"/>
          </a:p>
        </p:txBody>
      </p:sp>
    </p:spTree>
    <p:extLst>
      <p:ext uri="{BB962C8B-B14F-4D97-AF65-F5344CB8AC3E}">
        <p14:creationId xmlns:p14="http://schemas.microsoft.com/office/powerpoint/2010/main" val="1070206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 am Yu Zheng</a:t>
            </a:r>
            <a:r>
              <a:rPr lang="en-US" altLang="zh-CN" baseline="0" dirty="0" smtClean="0"/>
              <a:t> from web search and mining group.</a:t>
            </a:r>
          </a:p>
          <a:p>
            <a:r>
              <a:rPr lang="en-US" altLang="zh-CN" baseline="0" dirty="0" smtClean="0"/>
              <a:t>I am here presenting our recent project titled urban computing, which aims to sense and understand city dynamics so as to provide people with a better life in cities and a better city for life.</a:t>
            </a:r>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a:t>
            </a:fld>
            <a:endParaRPr lang="zh-CN" altLang="en-US"/>
          </a:p>
        </p:txBody>
      </p:sp>
    </p:spTree>
    <p:extLst>
      <p:ext uri="{BB962C8B-B14F-4D97-AF65-F5344CB8AC3E}">
        <p14:creationId xmlns:p14="http://schemas.microsoft.com/office/powerpoint/2010/main" val="2043156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zh-CN" dirty="0" smtClean="0"/>
              <a:t>Before</a:t>
            </a:r>
            <a:r>
              <a:rPr lang="en-US" altLang="zh-CN" baseline="0" dirty="0" smtClean="0"/>
              <a:t> entering into details, I’d like to mentions some related work you could be imagining. </a:t>
            </a:r>
            <a:endParaRPr lang="en-US" altLang="zh-CN" dirty="0" smtClean="0"/>
          </a:p>
          <a:p>
            <a:pPr marL="0" indent="0">
              <a:buNone/>
            </a:pPr>
            <a:endParaRPr lang="en-US" altLang="zh-CN" dirty="0" smtClean="0"/>
          </a:p>
          <a:p>
            <a:pPr marL="228600" indent="-228600">
              <a:buAutoNum type="arabicPeriod"/>
            </a:pPr>
            <a:r>
              <a:rPr lang="en-US" altLang="zh-CN" dirty="0" smtClean="0"/>
              <a:t>There is a</a:t>
            </a:r>
            <a:r>
              <a:rPr lang="en-US" altLang="zh-CN" baseline="0" dirty="0" smtClean="0"/>
              <a:t> brunch of work detecting traffic conditions on roads. The difference between us is very clear. Specifically,</a:t>
            </a:r>
            <a:r>
              <a:rPr lang="en-US" altLang="zh-CN" dirty="0" smtClean="0"/>
              <a:t> </a:t>
            </a:r>
            <a:r>
              <a:rPr lang="en-US" altLang="zh-CN" baseline="0" dirty="0" smtClean="0"/>
              <a:t>we do not care traffic conditions on a single road segment. Instead, we aim to model people’s mobility between geographical regions, trying to identify the root causes of the problem. </a:t>
            </a:r>
          </a:p>
          <a:p>
            <a:pPr marL="228600" indent="-228600">
              <a:buAutoNum type="arabicPeriod"/>
            </a:pPr>
            <a:endParaRPr lang="en-US" altLang="zh-CN" baseline="0" dirty="0" smtClean="0"/>
          </a:p>
          <a:p>
            <a:pPr marL="228600" indent="-228600">
              <a:buAutoNum type="arabicPeriod"/>
            </a:pPr>
            <a:endParaRPr lang="en-US" altLang="zh-CN" baseline="0" dirty="0" smtClean="0"/>
          </a:p>
          <a:p>
            <a:pPr marL="228600" indent="-228600">
              <a:buAutoNum type="arabicPeriod"/>
            </a:pPr>
            <a:r>
              <a:rPr lang="en-US" altLang="zh-CN" baseline="0" dirty="0" smtClean="0"/>
              <a:t>There are some projects proposed the concept of city sensing `which expects to provide people with a better sharing and social experience in urban area by participatory sensing. We share some similar vision. But, we are using taxicabs to sensing the city, and focus on improving urban planning, which I have never see before.</a:t>
            </a:r>
          </a:p>
          <a:p>
            <a:pPr marL="228600" indent="-228600">
              <a:buAutoNum type="arabicPeriod"/>
            </a:pPr>
            <a:endParaRPr lang="en-US" altLang="zh-CN" baseline="0" dirty="0" smtClean="0"/>
          </a:p>
          <a:p>
            <a:pPr marL="0" indent="0">
              <a:buNone/>
            </a:pPr>
            <a:r>
              <a:rPr lang="en-US" altLang="zh-CN" baseline="0" dirty="0" smtClean="0"/>
              <a:t>Now, let me elaborate on the methodology of this work.</a:t>
            </a:r>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10</a:t>
            </a:fld>
            <a:endParaRPr lang="zh-CN" altLang="en-US"/>
          </a:p>
        </p:txBody>
      </p:sp>
    </p:spTree>
    <p:extLst>
      <p:ext uri="{BB962C8B-B14F-4D97-AF65-F5344CB8AC3E}">
        <p14:creationId xmlns:p14="http://schemas.microsoft.com/office/powerpoint/2010/main" val="386747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Partition a city into regions using major roads, such as high-way and ring roads.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Here, each region stands for a community including some neighborhoods and low-level road segments </a:t>
            </a:r>
          </a:p>
          <a:p>
            <a:r>
              <a:rPr lang="en-US" sz="1200" b="0" i="0" u="none" strike="noStrike" kern="1200" baseline="0" dirty="0" smtClean="0">
                <a:solidFill>
                  <a:schemeClr val="tx1"/>
                </a:solidFill>
                <a:latin typeface="+mn-lt"/>
                <a:ea typeface="+mn-ea"/>
                <a:cs typeface="+mn-cs"/>
              </a:rPr>
              <a:t>Traffic problems appearing on roads are just observations while regions are the root causes of the problem, because People live in regions and travel between regions.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Actually, partition a city into regions using road network is a NP hard problem in computational geometry. But, we fulfill this challenging task very effectively and efficiently using an image segmentation method, which has been regarded as great contribution to the society by the reviewers. </a:t>
            </a:r>
            <a:endParaRPr lang="zh-CN" altLang="en-US" dirty="0"/>
          </a:p>
        </p:txBody>
      </p:sp>
      <p:sp>
        <p:nvSpPr>
          <p:cNvPr id="4" name="Slide Number Placeholder 3"/>
          <p:cNvSpPr>
            <a:spLocks noGrp="1"/>
          </p:cNvSpPr>
          <p:nvPr>
            <p:ph type="sldNum" sz="quarter" idx="10"/>
          </p:nvPr>
        </p:nvSpPr>
        <p:spPr/>
        <p:txBody>
          <a:bodyPr/>
          <a:lstStyle/>
          <a:p>
            <a:fld id="{D030627E-4F05-4038-A204-35F04F2A5FC7}" type="slidenum">
              <a:rPr lang="zh-CN" altLang="en-US" smtClean="0"/>
              <a:t>11</a:t>
            </a:fld>
            <a:endParaRPr lang="zh-CN" altLang="en-US"/>
          </a:p>
        </p:txBody>
      </p:sp>
    </p:spTree>
    <p:extLst>
      <p:ext uri="{BB962C8B-B14F-4D97-AF65-F5344CB8AC3E}">
        <p14:creationId xmlns:p14="http://schemas.microsoft.com/office/powerpoint/2010/main" val="1832520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Further, we partition the taxi trajectories into some portion</a:t>
            </a:r>
            <a:r>
              <a:rPr lang="en-US" altLang="zh-CN" baseline="0" dirty="0" smtClean="0"/>
              <a:t> according to traffic conditions using a data-driven method. For example, in Beijing, work day has been into 4 time slots corresponding to morning rush hours and evening rush hours, etc. it is not redefined. </a:t>
            </a:r>
            <a:endParaRPr lang="zh-CN" altLang="en-US" dirty="0"/>
          </a:p>
        </p:txBody>
      </p:sp>
      <p:sp>
        <p:nvSpPr>
          <p:cNvPr id="4" name="Slide Number Placeholder 3"/>
          <p:cNvSpPr>
            <a:spLocks noGrp="1"/>
          </p:cNvSpPr>
          <p:nvPr>
            <p:ph type="sldNum" sz="quarter" idx="10"/>
          </p:nvPr>
        </p:nvSpPr>
        <p:spPr/>
        <p:txBody>
          <a:bodyPr/>
          <a:lstStyle/>
          <a:p>
            <a:fld id="{D030627E-4F05-4038-A204-35F04F2A5FC7}" type="slidenum">
              <a:rPr lang="zh-CN" altLang="en-US" smtClean="0"/>
              <a:t>12</a:t>
            </a:fld>
            <a:endParaRPr lang="zh-CN" altLang="en-US"/>
          </a:p>
        </p:txBody>
      </p:sp>
    </p:spTree>
    <p:extLst>
      <p:ext uri="{BB962C8B-B14F-4D97-AF65-F5344CB8AC3E}">
        <p14:creationId xmlns:p14="http://schemas.microsoft.com/office/powerpoint/2010/main" val="1734406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13</a:t>
            </a:fld>
            <a:endParaRPr lang="zh-CN" altLang="en-US"/>
          </a:p>
        </p:txBody>
      </p:sp>
    </p:spTree>
    <p:extLst>
      <p:ext uri="{BB962C8B-B14F-4D97-AF65-F5344CB8AC3E}">
        <p14:creationId xmlns:p14="http://schemas.microsoft.com/office/powerpoint/2010/main" val="4098858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 identify three features representing the</a:t>
            </a:r>
            <a:r>
              <a:rPr lang="en-US" altLang="zh-CN" baseline="0" dirty="0" smtClean="0"/>
              <a:t> connectivity between any two regions.</a:t>
            </a:r>
          </a:p>
          <a:p>
            <a:r>
              <a:rPr lang="en-US" altLang="zh-CN" baseline="0" dirty="0" smtClean="0"/>
              <a:t>The first one is the number of taxis traveling between the two regions.</a:t>
            </a:r>
          </a:p>
          <a:p>
            <a:r>
              <a:rPr lang="en-US" altLang="zh-CN" baseline="0" dirty="0" smtClean="0"/>
              <a:t>The other is the expectation of the speeds of these taxis. </a:t>
            </a:r>
          </a:p>
          <a:p>
            <a:r>
              <a:rPr lang="en-US" altLang="zh-CN" baseline="0" dirty="0" smtClean="0"/>
              <a:t>The third one is a ratio between the average of actual travel distances and the Euclidian distance between the centers of the two regions. </a:t>
            </a:r>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14</a:t>
            </a:fld>
            <a:endParaRPr lang="zh-CN" altLang="en-US"/>
          </a:p>
        </p:txBody>
      </p:sp>
    </p:spTree>
    <p:extLst>
      <p:ext uri="{BB962C8B-B14F-4D97-AF65-F5344CB8AC3E}">
        <p14:creationId xmlns:p14="http://schemas.microsoft.com/office/powerpoint/2010/main" val="125704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We first select</a:t>
            </a:r>
            <a:r>
              <a:rPr lang="en-US" baseline="0" dirty="0" smtClean="0"/>
              <a:t> the edges with the traffic volume above the average, and then detect the skyline edges according to the other two features. Here, we aim to find out the region pairs with a very poor connectivity, that is the edges with a big theta, ……. In fact they are the points from this blue curve. </a:t>
            </a:r>
            <a:endParaRPr lang="en-US" dirty="0"/>
          </a:p>
        </p:txBody>
      </p:sp>
      <p:sp>
        <p:nvSpPr>
          <p:cNvPr id="4" name="Slide Number Placeholder 3"/>
          <p:cNvSpPr>
            <a:spLocks noGrp="1"/>
          </p:cNvSpPr>
          <p:nvPr>
            <p:ph type="sldNum" sz="quarter" idx="10"/>
          </p:nvPr>
        </p:nvSpPr>
        <p:spPr/>
        <p:txBody>
          <a:bodyPr/>
          <a:lstStyle/>
          <a:p>
            <a:fld id="{D030627E-4F05-4038-A204-35F04F2A5FC7}" type="slidenum">
              <a:rPr lang="zh-CN" altLang="en-US" smtClean="0"/>
              <a:t>15</a:t>
            </a:fld>
            <a:endParaRPr lang="zh-CN" altLang="en-US"/>
          </a:p>
        </p:txBody>
      </p:sp>
    </p:spTree>
    <p:extLst>
      <p:ext uri="{BB962C8B-B14F-4D97-AF65-F5344CB8AC3E}">
        <p14:creationId xmlns:p14="http://schemas.microsoft.com/office/powerpoint/2010/main" val="403454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For each time slot</a:t>
            </a:r>
            <a:r>
              <a:rPr lang="en-US" baseline="0" dirty="0" smtClean="0"/>
              <a:t> we can obtain some skyline edges. Now, we formulate some skyline graph by associating these skyline edges. For example, spatially overlapping and temporally adjacent. </a:t>
            </a:r>
            <a:endParaRPr lang="en-US" dirty="0"/>
          </a:p>
        </p:txBody>
      </p:sp>
      <p:sp>
        <p:nvSpPr>
          <p:cNvPr id="4" name="Slide Number Placeholder 3"/>
          <p:cNvSpPr>
            <a:spLocks noGrp="1"/>
          </p:cNvSpPr>
          <p:nvPr>
            <p:ph type="sldNum" sz="quarter" idx="10"/>
          </p:nvPr>
        </p:nvSpPr>
        <p:spPr/>
        <p:txBody>
          <a:bodyPr/>
          <a:lstStyle/>
          <a:p>
            <a:fld id="{D030627E-4F05-4038-A204-35F04F2A5FC7}" type="slidenum">
              <a:rPr lang="zh-CN" altLang="en-US" smtClean="0"/>
              <a:t>16</a:t>
            </a:fld>
            <a:endParaRPr lang="zh-CN" altLang="en-US"/>
          </a:p>
        </p:txBody>
      </p:sp>
    </p:spTree>
    <p:extLst>
      <p:ext uri="{BB962C8B-B14F-4D97-AF65-F5344CB8AC3E}">
        <p14:creationId xmlns:p14="http://schemas.microsoft.com/office/powerpoint/2010/main" val="399910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This slide shows the results we detected</a:t>
            </a:r>
            <a:r>
              <a:rPr lang="en-US" altLang="zh-CN" baseline="0" dirty="0" smtClean="0"/>
              <a:t> from the data of the past two years. The depth of the color represents the frequency of the problem occurred. We have compared these results with the heat map of Beijing. </a:t>
            </a:r>
          </a:p>
          <a:p>
            <a:r>
              <a:rPr lang="en-US" altLang="zh-CN" baseline="0" dirty="0" smtClean="0"/>
              <a:t>On the one hand, some problematic region pairs occurred in 2009 while disappeared in 2010. On the other hand, the number of the flawed region pairs increased, which indicates that the traffic conditions in Beijing becomes worse. By comparing the results of the two years, we can evaluate the urban planning carried out in 2009.</a:t>
            </a:r>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17</a:t>
            </a:fld>
            <a:endParaRPr lang="zh-CN" altLang="en-US"/>
          </a:p>
        </p:txBody>
      </p:sp>
    </p:spTree>
    <p:extLst>
      <p:ext uri="{BB962C8B-B14F-4D97-AF65-F5344CB8AC3E}">
        <p14:creationId xmlns:p14="http://schemas.microsoft.com/office/powerpoint/2010/main" val="207124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19</a:t>
            </a:fld>
            <a:endParaRPr lang="zh-CN" altLang="en-US"/>
          </a:p>
        </p:txBody>
      </p:sp>
    </p:spTree>
    <p:extLst>
      <p:ext uri="{BB962C8B-B14F-4D97-AF65-F5344CB8AC3E}">
        <p14:creationId xmlns:p14="http://schemas.microsoft.com/office/powerpoint/2010/main" val="3799794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To understand</a:t>
            </a:r>
            <a:r>
              <a:rPr lang="en-US" altLang="zh-CN" baseline="0" dirty="0" smtClean="0"/>
              <a:t> the detected flaws, we further explore the purpose the each trip generated between these two regions. Specifically, we analyze the POI distribution around the source and destination of each trip.</a:t>
            </a:r>
            <a:endParaRPr lang="en-US" altLang="zh-CN" dirty="0" smtClean="0"/>
          </a:p>
          <a:p>
            <a:endParaRPr lang="en-US" altLang="zh-CN" dirty="0" smtClean="0"/>
          </a:p>
          <a:p>
            <a:r>
              <a:rPr lang="en-US" altLang="zh-CN" sz="1200" kern="1200" dirty="0" smtClean="0">
                <a:solidFill>
                  <a:schemeClr val="tx1"/>
                </a:solidFill>
                <a:effectLst/>
                <a:latin typeface="+mn-lt"/>
                <a:ea typeface="+mn-ea"/>
                <a:cs typeface="+mn-cs"/>
              </a:rPr>
              <a:t>Meanwhile, we use trip distance as trip weight when computing trip purpose. A longer</a:t>
            </a:r>
            <a:r>
              <a:rPr lang="en-US" altLang="zh-CN" sz="1200" kern="1200" baseline="0" dirty="0" smtClean="0">
                <a:solidFill>
                  <a:schemeClr val="tx1"/>
                </a:solidFill>
                <a:effectLst/>
                <a:latin typeface="+mn-lt"/>
                <a:ea typeface="+mn-ea"/>
                <a:cs typeface="+mn-cs"/>
              </a:rPr>
              <a:t> distance </a:t>
            </a:r>
            <a:r>
              <a:rPr lang="en-US" altLang="zh-CN" sz="1200" kern="1200" dirty="0" smtClean="0">
                <a:solidFill>
                  <a:schemeClr val="tx1"/>
                </a:solidFill>
                <a:effectLst/>
                <a:latin typeface="+mn-lt"/>
                <a:ea typeface="+mn-ea"/>
                <a:cs typeface="+mn-cs"/>
              </a:rPr>
              <a:t>infers that people have more urgent demand for taking this trip. </a:t>
            </a:r>
            <a:endParaRPr lang="zh-CN" altLang="zh-CN" sz="1200" kern="1200" dirty="0" smtClean="0">
              <a:solidFill>
                <a:schemeClr val="tx1"/>
              </a:solidFill>
              <a:effectLst/>
              <a:latin typeface="+mn-lt"/>
              <a:ea typeface="+mn-ea"/>
              <a:cs typeface="+mn-cs"/>
            </a:endParaRPr>
          </a:p>
          <a:p>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20</a:t>
            </a:fld>
            <a:endParaRPr lang="zh-CN" altLang="en-US"/>
          </a:p>
        </p:txBody>
      </p:sp>
    </p:spTree>
    <p:extLst>
      <p:ext uri="{BB962C8B-B14F-4D97-AF65-F5344CB8AC3E}">
        <p14:creationId xmlns:p14="http://schemas.microsoft.com/office/powerpoint/2010/main" val="203545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To date, people are relying on two worlds. One is the digital world or called virtual world, which has been well organized by the Internet we are using. The other is the physical world which contains</a:t>
            </a:r>
            <a:r>
              <a:rPr lang="en-US" altLang="zh-CN" sz="1200" kern="1200" baseline="0" dirty="0" smtClean="0">
                <a:solidFill>
                  <a:schemeClr val="tx1"/>
                </a:solidFill>
                <a:effectLst/>
                <a:latin typeface="+mn-lt"/>
                <a:ea typeface="+mn-ea"/>
                <a:cs typeface="+mn-cs"/>
              </a:rPr>
              <a:t> rich knowledge while still stays less-connected and ineffectively managed. </a:t>
            </a:r>
          </a:p>
          <a:p>
            <a:endParaRPr lang="en-US" altLang="zh-CN" sz="1200" kern="1200" baseline="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Further,</a:t>
            </a:r>
            <a:r>
              <a:rPr lang="en-US" altLang="zh-CN" sz="1200" kern="1200" baseline="0" dirty="0" smtClean="0">
                <a:solidFill>
                  <a:schemeClr val="tx1"/>
                </a:solidFill>
                <a:effectLst/>
                <a:latin typeface="+mn-lt"/>
                <a:ea typeface="+mn-ea"/>
                <a:cs typeface="+mn-cs"/>
              </a:rPr>
              <a:t> the physical world</a:t>
            </a:r>
            <a:r>
              <a:rPr lang="en-US" altLang="zh-CN" sz="1200" kern="1200" dirty="0" smtClean="0">
                <a:solidFill>
                  <a:schemeClr val="tx1"/>
                </a:solidFill>
                <a:effectLst/>
                <a:latin typeface="+mn-lt"/>
                <a:ea typeface="+mn-ea"/>
                <a:cs typeface="+mn-cs"/>
              </a:rPr>
              <a:t> can</a:t>
            </a:r>
            <a:r>
              <a:rPr lang="en-US" altLang="zh-CN" sz="1200" kern="1200" baseline="0" dirty="0" smtClean="0">
                <a:solidFill>
                  <a:schemeClr val="tx1"/>
                </a:solidFill>
                <a:effectLst/>
                <a:latin typeface="+mn-lt"/>
                <a:ea typeface="+mn-ea"/>
                <a:cs typeface="+mn-cs"/>
              </a:rPr>
              <a:t> be partitioned into</a:t>
            </a:r>
            <a:r>
              <a:rPr lang="en-US" altLang="zh-CN" sz="1200" kern="1200" dirty="0" smtClean="0">
                <a:solidFill>
                  <a:schemeClr val="tx1"/>
                </a:solidFill>
                <a:effectLst/>
                <a:latin typeface="+mn-lt"/>
                <a:ea typeface="+mn-ea"/>
                <a:cs typeface="+mn-cs"/>
              </a:rPr>
              <a:t> three</a:t>
            </a:r>
            <a:r>
              <a:rPr lang="en-US" altLang="zh-CN" sz="1200" kern="1200" baseline="0" dirty="0" smtClean="0">
                <a:solidFill>
                  <a:schemeClr val="tx1"/>
                </a:solidFill>
                <a:effectLst/>
                <a:latin typeface="+mn-lt"/>
                <a:ea typeface="+mn-ea"/>
                <a:cs typeface="+mn-cs"/>
              </a:rPr>
              <a:t> kinds of places</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a:t>
            </a: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Urban areas are more complex and interesting spaces than the other two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 terms of what and who would participate in an application or system. </a:t>
            </a:r>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2</a:t>
            </a:fld>
            <a:endParaRPr lang="zh-CN" altLang="en-US"/>
          </a:p>
        </p:txBody>
      </p:sp>
    </p:spTree>
    <p:extLst>
      <p:ext uri="{BB962C8B-B14F-4D97-AF65-F5344CB8AC3E}">
        <p14:creationId xmlns:p14="http://schemas.microsoft.com/office/powerpoint/2010/main" val="2239426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identified some opportunities for potential real-world deployment.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Singapore also has a variety of sensors installed in urban area, and they are eager to getting new technologies for urban planning. The land use authority of Singapore has offered us the API to access their traffic data, based on which we have carried out some real experiments.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we are working with the STB team in shanghai and third parties, trying to test our technology on streaming insight platform in shanghai and </a:t>
            </a:r>
            <a:r>
              <a:rPr lang="en-US" baseline="0" dirty="0" err="1" smtClean="0"/>
              <a:t>hangzhou</a:t>
            </a:r>
            <a:r>
              <a:rPr lang="en-US" baseline="0" dirty="0" smtClean="0"/>
              <a:t> cities. Urban computing can be a killer application built on MS cloud computing platform, demonstration our ability of innovation and operation to government.</a:t>
            </a:r>
          </a:p>
        </p:txBody>
      </p:sp>
      <p:sp>
        <p:nvSpPr>
          <p:cNvPr id="4" name="Slide Number Placeholder 3"/>
          <p:cNvSpPr>
            <a:spLocks noGrp="1"/>
          </p:cNvSpPr>
          <p:nvPr>
            <p:ph type="sldNum" sz="quarter" idx="10"/>
          </p:nvPr>
        </p:nvSpPr>
        <p:spPr/>
        <p:txBody>
          <a:bodyPr/>
          <a:lstStyle/>
          <a:p>
            <a:fld id="{9A3A0F24-B198-4633-94A9-53628955B374}" type="slidenum">
              <a:rPr lang="en-US" smtClean="0"/>
              <a:t>21</a:t>
            </a:fld>
            <a:endParaRPr lang="en-US" dirty="0"/>
          </a:p>
        </p:txBody>
      </p:sp>
    </p:spTree>
    <p:extLst>
      <p:ext uri="{BB962C8B-B14F-4D97-AF65-F5344CB8AC3E}">
        <p14:creationId xmlns:p14="http://schemas.microsoft.com/office/powerpoint/2010/main" val="264009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So far,… increase to 70% by 2050.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There is no doubt that we are facing the greatest challenges caused by increasing population, traffic jams, and pollutions.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From these two figures you can see how fast the cites are evolving.</a:t>
            </a:r>
          </a:p>
          <a:p>
            <a:r>
              <a:rPr lang="en-US" altLang="zh-CN" sz="1200" b="0" i="0" u="none" strike="noStrike" kern="1200" baseline="0" dirty="0" smtClean="0">
                <a:solidFill>
                  <a:schemeClr val="tx1"/>
                </a:solidFill>
                <a:latin typeface="+mn-lt"/>
                <a:ea typeface="+mn-ea"/>
                <a:cs typeface="+mn-cs"/>
              </a:rPr>
              <a:t>So, on the one hand, it is a great opportunity for improving people’s lives in cities. On the other hand, it would be a potential economic and environmental disaster if we fail in handling it.</a:t>
            </a:r>
          </a:p>
          <a:p>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3</a:t>
            </a:fld>
            <a:endParaRPr lang="zh-CN" altLang="en-US"/>
          </a:p>
        </p:txBody>
      </p:sp>
    </p:spTree>
    <p:extLst>
      <p:ext uri="{BB962C8B-B14F-4D97-AF65-F5344CB8AC3E}">
        <p14:creationId xmlns:p14="http://schemas.microsoft.com/office/powerpoint/2010/main" val="424573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Under</a:t>
            </a:r>
            <a:r>
              <a:rPr lang="en-US" altLang="zh-CN" baseline="0" dirty="0" smtClean="0"/>
              <a:t> such kind of circumstance, we come up with the concept of urban computing. There are three key features here.1. everything 2. city-wide computing instead of on one road or in a building.3. the purpose of this computing is to serve people and the city. urban computing enables a ecosystem by sensing, mining and understanding city dynamics so as to improve the urban environment. In short, better life, better city; better understanding, better improvement. </a:t>
            </a:r>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4</a:t>
            </a:fld>
            <a:endParaRPr lang="zh-CN" altLang="en-US"/>
          </a:p>
        </p:txBody>
      </p:sp>
    </p:spTree>
    <p:extLst>
      <p:ext uri="{BB962C8B-B14F-4D97-AF65-F5344CB8AC3E}">
        <p14:creationId xmlns:p14="http://schemas.microsoft.com/office/powerpoint/2010/main" val="205848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Big cities faced with the challenges caused by urbanization usually have a large number of taxicabs traversing in urban areas. For example, Beijing has.  </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GPS-equipped taxicabs can be viewed as ubiquitous mobile sensors constantly probing a city’s rhythm and pulse, such as traffic flows on road surfaces and city-wide travel patterns of people. </a:t>
            </a:r>
            <a:endParaRPr lang="en-US" baseline="0" dirty="0" smtClean="0"/>
          </a:p>
        </p:txBody>
      </p:sp>
      <p:sp>
        <p:nvSpPr>
          <p:cNvPr id="4" name="Slide Number Placeholder 3"/>
          <p:cNvSpPr>
            <a:spLocks noGrp="1"/>
          </p:cNvSpPr>
          <p:nvPr>
            <p:ph type="sldNum" sz="quarter" idx="10"/>
          </p:nvPr>
        </p:nvSpPr>
        <p:spPr/>
        <p:txBody>
          <a:bodyPr/>
          <a:lstStyle/>
          <a:p>
            <a:fld id="{D030627E-4F05-4038-A204-35F04F2A5FC7}" type="slidenum">
              <a:rPr lang="zh-CN" altLang="en-US" smtClean="0"/>
              <a:t>5</a:t>
            </a:fld>
            <a:endParaRPr lang="zh-CN" altLang="en-US"/>
          </a:p>
        </p:txBody>
      </p:sp>
    </p:spTree>
    <p:extLst>
      <p:ext uri="{BB962C8B-B14F-4D97-AF65-F5344CB8AC3E}">
        <p14:creationId xmlns:p14="http://schemas.microsoft.com/office/powerpoint/2010/main" val="424782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6</a:t>
            </a:fld>
            <a:endParaRPr lang="zh-CN" altLang="en-US"/>
          </a:p>
        </p:txBody>
      </p:sp>
    </p:spTree>
    <p:extLst>
      <p:ext uri="{BB962C8B-B14F-4D97-AF65-F5344CB8AC3E}">
        <p14:creationId xmlns:p14="http://schemas.microsoft.com/office/powerpoint/2010/main" val="38341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D030627E-4F05-4038-A204-35F04F2A5FC7}" type="slidenum">
              <a:rPr lang="zh-CN" altLang="en-US" smtClean="0"/>
              <a:t>7</a:t>
            </a:fld>
            <a:endParaRPr lang="zh-CN" altLang="en-US"/>
          </a:p>
        </p:txBody>
      </p:sp>
    </p:spTree>
    <p:extLst>
      <p:ext uri="{BB962C8B-B14F-4D97-AF65-F5344CB8AC3E}">
        <p14:creationId xmlns:p14="http://schemas.microsoft.com/office/powerpoint/2010/main" val="29921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upper-left figure plots the trajectory data generated by over 33,000 taxicabs in a period of three months in Beijing. </a:t>
            </a: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By mining such data,</a:t>
            </a:r>
            <a:r>
              <a:rPr lang="en-US" altLang="zh-CN" sz="1200" kern="1200" baseline="0" dirty="0" smtClean="0">
                <a:solidFill>
                  <a:schemeClr val="tx1"/>
                </a:solidFill>
                <a:effectLst/>
                <a:latin typeface="+mn-lt"/>
                <a:ea typeface="+mn-ea"/>
                <a:cs typeface="+mn-cs"/>
              </a:rPr>
              <a:t> we first enable a smart driving direction service for end uses. This system provides a user with time-dependent and practically fast driving routes to a destination. The insight lies in two aspects. One is taxi drivers are experienced drivers who can find the fastest driving path to a destination based on their knowledge. The other is GPS-equipped cabs are mobile sensors probing the traffic flow on road surfaces. So, the taxi trajectories imply both human intelligence and traffic patterns. As a result, this service saves 5 minutes in a 30-minute trip on average. The first publication reporting this work won the best paper runner-up award in ACM GIS 2010, and featured by MIT technology review. </a:t>
            </a:r>
          </a:p>
          <a:p>
            <a:r>
              <a:rPr lang="en-US" altLang="zh-CN" sz="1200" kern="1200" baseline="0" dirty="0" smtClean="0">
                <a:solidFill>
                  <a:schemeClr val="tx1"/>
                </a:solidFill>
                <a:effectLst/>
                <a:latin typeface="+mn-lt"/>
                <a:ea typeface="+mn-ea"/>
                <a:cs typeface="+mn-cs"/>
              </a:rPr>
              <a:t>   Later, we predict traffic conditions by combing historical and real-time taxi trajectories, and model the drive behavior of a particular end user. The improvement leads to a personalized and self-adaptive driving direction service for a particular user. That is a fast driving path just for you. This work contributes to saving time of a driver and dispersing traffic flows to some extent (as different people could take different fast paths). Due to its novelty, this was published on KDD this year and got a follow-up report by MIT TR.  Due to the time constraints, I cannot go into details. </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 the second example, we detect anomalies in a city according to the taxi trajectories. The anomaly could be caused by sudden accidents, such as traffic control, protests, concerts, parades, celebrations, and large-scale sale promotion. In many cases, the anomaly occurs before the corresponding accident actually happens. For example, in Germany, in a celebration a lot of people moved to a plaza which cannot hold them. As a result, many people get killed in a stampede. If detecting the unusual mobility pattern of people in this region in advance, we can solve the problem early and avoid the happening of the tragedy.</a:t>
            </a:r>
            <a:endParaRPr lang="zh-CN" altLang="zh-CN" sz="1200" kern="1200" dirty="0" smtClean="0">
              <a:solidFill>
                <a:schemeClr val="tx1"/>
              </a:solidFill>
              <a:effectLst/>
              <a:latin typeface="+mn-lt"/>
              <a:ea typeface="+mn-ea"/>
              <a:cs typeface="+mn-cs"/>
            </a:endParaRP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a:t>
            </a:r>
            <a:r>
              <a:rPr lang="en-US" altLang="zh-CN" sz="1200" kern="1200" baseline="0" dirty="0" smtClean="0">
                <a:solidFill>
                  <a:schemeClr val="tx1"/>
                </a:solidFill>
                <a:effectLst/>
                <a:latin typeface="+mn-lt"/>
                <a:ea typeface="+mn-ea"/>
                <a:cs typeface="+mn-cs"/>
              </a:rPr>
              <a:t> t</a:t>
            </a:r>
            <a:r>
              <a:rPr lang="en-US" altLang="zh-CN" sz="1200" kern="1200" dirty="0" smtClean="0">
                <a:solidFill>
                  <a:schemeClr val="tx1"/>
                </a:solidFill>
                <a:effectLst/>
                <a:latin typeface="+mn-lt"/>
                <a:ea typeface="+mn-ea"/>
                <a:cs typeface="+mn-cs"/>
              </a:rPr>
              <a:t>he third example, we built</a:t>
            </a:r>
            <a:r>
              <a:rPr lang="en-US" altLang="zh-CN" sz="1200" kern="1200" baseline="0" dirty="0" smtClean="0">
                <a:solidFill>
                  <a:schemeClr val="tx1"/>
                </a:solidFill>
                <a:effectLst/>
                <a:latin typeface="+mn-lt"/>
                <a:ea typeface="+mn-ea"/>
                <a:cs typeface="+mn-cs"/>
              </a:rPr>
              <a:t> an passenger-cabbie recommender system</a:t>
            </a:r>
            <a:r>
              <a:rPr lang="en-US" altLang="zh-CN" sz="1200" kern="1200" dirty="0" smtClean="0">
                <a:solidFill>
                  <a:schemeClr val="tx1"/>
                </a:solidFill>
                <a:effectLst/>
                <a:latin typeface="+mn-lt"/>
                <a:ea typeface="+mn-ea"/>
                <a:cs typeface="+mn-cs"/>
              </a:rPr>
              <a:t> by mining cabs’ behavior in picking up and dropping of taxis. First, it offers taxi drivers some locations towards which they can quickly find a passenger and maximize the profit of the next trip. Second,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it provides passengers with some places within</a:t>
            </a:r>
            <a:r>
              <a:rPr lang="en-US" altLang="zh-CN" sz="1200" kern="1200" baseline="0" dirty="0" smtClean="0">
                <a:solidFill>
                  <a:schemeClr val="tx1"/>
                </a:solidFill>
                <a:effectLst/>
                <a:latin typeface="+mn-lt"/>
                <a:ea typeface="+mn-ea"/>
                <a:cs typeface="+mn-cs"/>
              </a:rPr>
              <a:t> a walking distance</a:t>
            </a:r>
            <a:r>
              <a:rPr lang="en-US" altLang="zh-CN" sz="1200" kern="1200" dirty="0" smtClean="0">
                <a:solidFill>
                  <a:schemeClr val="tx1"/>
                </a:solidFill>
                <a:effectLst/>
                <a:latin typeface="+mn-lt"/>
                <a:ea typeface="+mn-ea"/>
                <a:cs typeface="+mn-cs"/>
              </a:rPr>
              <a:t> where they can easily take a vacant taxicab. Actually,</a:t>
            </a:r>
            <a:r>
              <a:rPr lang="en-US" altLang="zh-CN" sz="1200" kern="1200" baseline="0" dirty="0" smtClean="0">
                <a:solidFill>
                  <a:schemeClr val="tx1"/>
                </a:solidFill>
                <a:effectLst/>
                <a:latin typeface="+mn-lt"/>
                <a:ea typeface="+mn-ea"/>
                <a:cs typeface="+mn-cs"/>
              </a:rPr>
              <a:t> the work is not easy, especially for the taxi driver recommendations, as you have to build a sophisticated probabilistic model to online calculate the cost and gain of taxi to different places according to its present location. This work was presented on </a:t>
            </a:r>
            <a:r>
              <a:rPr lang="en-US" altLang="zh-CN" sz="1200" kern="1200" baseline="0" dirty="0" err="1" smtClean="0">
                <a:solidFill>
                  <a:schemeClr val="tx1"/>
                </a:solidFill>
                <a:effectLst/>
                <a:latin typeface="+mn-lt"/>
                <a:ea typeface="+mn-ea"/>
                <a:cs typeface="+mn-cs"/>
              </a:rPr>
              <a:t>Ubicomp</a:t>
            </a:r>
            <a:r>
              <a:rPr lang="en-US" altLang="zh-CN" sz="1200" kern="1200" baseline="0" dirty="0" smtClean="0">
                <a:solidFill>
                  <a:schemeClr val="tx1"/>
                </a:solidFill>
                <a:effectLst/>
                <a:latin typeface="+mn-lt"/>
                <a:ea typeface="+mn-ea"/>
                <a:cs typeface="+mn-cs"/>
              </a:rPr>
              <a:t> 2011.</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 the last example, we perform urban computing for urban planning,</a:t>
            </a:r>
            <a:r>
              <a:rPr lang="en-US" altLang="zh-CN" sz="1200" kern="1200" baseline="0" dirty="0" smtClean="0">
                <a:solidFill>
                  <a:schemeClr val="tx1"/>
                </a:solidFill>
                <a:effectLst/>
                <a:latin typeface="+mn-lt"/>
                <a:ea typeface="+mn-ea"/>
                <a:cs typeface="+mn-cs"/>
              </a:rPr>
              <a:t> which is the way to fundamentally solve the traffic problem in a city. Specifically, this work </a:t>
            </a:r>
            <a:r>
              <a:rPr lang="en-US" altLang="zh-CN" sz="1200" kern="1200" dirty="0" smtClean="0">
                <a:solidFill>
                  <a:schemeClr val="tx1"/>
                </a:solidFill>
                <a:effectLst/>
                <a:latin typeface="+mn-lt"/>
                <a:ea typeface="+mn-ea"/>
                <a:cs typeface="+mn-cs"/>
              </a:rPr>
              <a:t>identify less-effective</a:t>
            </a:r>
            <a:r>
              <a:rPr lang="en-US" altLang="zh-CN" sz="1200" kern="1200" baseline="0" dirty="0" smtClean="0">
                <a:solidFill>
                  <a:schemeClr val="tx1"/>
                </a:solidFill>
                <a:effectLst/>
                <a:latin typeface="+mn-lt"/>
                <a:ea typeface="+mn-ea"/>
                <a:cs typeface="+mn-cs"/>
              </a:rPr>
              <a:t> city configurations</a:t>
            </a:r>
            <a:r>
              <a:rPr lang="en-US" altLang="zh-CN" sz="1200" kern="1200" dirty="0" smtClean="0">
                <a:solidFill>
                  <a:schemeClr val="tx1"/>
                </a:solidFill>
                <a:effectLst/>
                <a:latin typeface="+mn-lt"/>
                <a:ea typeface="+mn-ea"/>
                <a:cs typeface="+mn-cs"/>
              </a:rPr>
              <a:t> by analyzing</a:t>
            </a:r>
            <a:r>
              <a:rPr lang="en-US" altLang="zh-CN" sz="1200" kern="1200" baseline="0" dirty="0" smtClean="0">
                <a:solidFill>
                  <a:schemeClr val="tx1"/>
                </a:solidFill>
                <a:effectLst/>
                <a:latin typeface="+mn-lt"/>
                <a:ea typeface="+mn-ea"/>
                <a:cs typeface="+mn-cs"/>
              </a:rPr>
              <a:t> people’s urban mobility learned from </a:t>
            </a:r>
            <a:r>
              <a:rPr lang="en-US" altLang="zh-CN" sz="1200" kern="1200" dirty="0" smtClean="0">
                <a:solidFill>
                  <a:schemeClr val="tx1"/>
                </a:solidFill>
                <a:effectLst/>
                <a:latin typeface="+mn-lt"/>
                <a:ea typeface="+mn-ea"/>
                <a:cs typeface="+mn-cs"/>
              </a:rPr>
              <a:t>the taxi trajectories over a certain period. Therefore, this technology can evaluate city configurations, and </a:t>
            </a:r>
            <a:r>
              <a:rPr lang="en-US" altLang="zh-CN" sz="2400" kern="1200" dirty="0" smtClean="0">
                <a:solidFill>
                  <a:schemeClr val="tx1"/>
                </a:solidFill>
                <a:effectLst/>
                <a:latin typeface="+mn-lt"/>
                <a:ea typeface="+mn-ea"/>
                <a:cs typeface="+mn-cs"/>
              </a:rPr>
              <a:t>s</a:t>
            </a:r>
            <a:r>
              <a:rPr lang="en-US" altLang="zh-CN" sz="2400" dirty="0" smtClean="0"/>
              <a:t>uggest potential improvement to city planners</a:t>
            </a:r>
            <a:r>
              <a:rPr lang="en-US" altLang="zh-CN"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8</a:t>
            </a:fld>
            <a:endParaRPr lang="zh-CN" altLang="en-US"/>
          </a:p>
        </p:txBody>
      </p:sp>
    </p:spTree>
    <p:extLst>
      <p:ext uri="{BB962C8B-B14F-4D97-AF65-F5344CB8AC3E}">
        <p14:creationId xmlns:p14="http://schemas.microsoft.com/office/powerpoint/2010/main" val="334163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challenge of this</a:t>
            </a:r>
            <a:r>
              <a:rPr lang="en-US" baseline="0" dirty="0" smtClean="0"/>
              <a:t> research lies in two aspects.</a:t>
            </a:r>
          </a:p>
          <a:p>
            <a:r>
              <a:rPr lang="en-US" baseline="0" dirty="0" smtClean="0"/>
              <a:t>The first is city-wide traffic modeling. Here, it should be the city-wide mobility patterns of people instead of traffic conditions on a single road.</a:t>
            </a:r>
          </a:p>
          <a:p>
            <a:endParaRPr lang="en-US" baseline="0" dirty="0" smtClean="0"/>
          </a:p>
          <a:p>
            <a:r>
              <a:rPr lang="en-US" baseline="0" dirty="0" smtClean="0"/>
              <a:t>Second, we need to identify the root causes of the problem, instead of finding some observations. We are not detecting traffic jams which are only observations. </a:t>
            </a:r>
          </a:p>
          <a:p>
            <a:endParaRPr lang="en-US" baseline="0" dirty="0" smtClean="0"/>
          </a:p>
          <a:p>
            <a:r>
              <a:rPr lang="en-US" baseline="0" dirty="0" smtClean="0"/>
              <a:t>We carried out this work using the data generated in the same period of the consecutive two years, and evaluate them with Beijing maps and some real city planning of Beijing.</a:t>
            </a:r>
            <a:endParaRPr lang="en-US" dirty="0"/>
          </a:p>
        </p:txBody>
      </p:sp>
      <p:sp>
        <p:nvSpPr>
          <p:cNvPr id="4" name="Slide Number Placeholder 3"/>
          <p:cNvSpPr>
            <a:spLocks noGrp="1"/>
          </p:cNvSpPr>
          <p:nvPr>
            <p:ph type="sldNum" sz="quarter" idx="10"/>
          </p:nvPr>
        </p:nvSpPr>
        <p:spPr/>
        <p:txBody>
          <a:bodyPr/>
          <a:lstStyle/>
          <a:p>
            <a:fld id="{D030627E-4F05-4038-A204-35F04F2A5FC7}" type="slidenum">
              <a:rPr lang="zh-CN" altLang="en-US" smtClean="0"/>
              <a:t>9</a:t>
            </a:fld>
            <a:endParaRPr lang="zh-CN" altLang="en-US"/>
          </a:p>
        </p:txBody>
      </p:sp>
    </p:spTree>
    <p:extLst>
      <p:ext uri="{BB962C8B-B14F-4D97-AF65-F5344CB8AC3E}">
        <p14:creationId xmlns:p14="http://schemas.microsoft.com/office/powerpoint/2010/main" val="76861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1595" y="1187659"/>
            <a:ext cx="8380412" cy="553998"/>
          </a:xfrm>
        </p:spPr>
        <p:txBody>
          <a:bodyPr/>
          <a:lstStyle>
            <a:lvl1pPr algn="l" rtl="0" fontAlgn="base">
              <a:lnSpc>
                <a:spcPct val="90000"/>
              </a:lnSpc>
              <a:spcBef>
                <a:spcPct val="0"/>
              </a:spcBef>
              <a:spcAft>
                <a:spcPct val="0"/>
              </a:spcAft>
              <a:defRPr lang="en-US" sz="4000" spc="-300" dirty="0">
                <a:ln w="3175">
                  <a:noFill/>
                </a:ln>
                <a:solidFill>
                  <a:schemeClr val="tx1"/>
                </a:solidFill>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080056"/>
            <a:ext cx="8380412" cy="4366054"/>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2"/>
          </p:nvPr>
        </p:nvSpPr>
        <p:spPr>
          <a:xfrm>
            <a:off x="7070725" y="6221413"/>
            <a:ext cx="1905000" cy="457200"/>
          </a:xfrm>
          <a:prstGeom prst="rect">
            <a:avLst/>
          </a:prstGeom>
          <a:ln/>
        </p:spPr>
        <p:txBody>
          <a:bodyPr lIns="91425" tIns="45713" rIns="91425" bIns="45713"/>
          <a:lstStyle>
            <a:lvl1pPr algn="r">
              <a:defRPr sz="1700"/>
            </a:lvl1pPr>
          </a:lstStyle>
          <a:p>
            <a:pPr>
              <a:defRPr/>
            </a:pPr>
            <a:fld id="{05F79666-4A2A-48BF-BA9C-3DB79E90F9E5}" type="slidenum">
              <a:rPr lang="zh-CN" altLang="en-US" smtClean="0"/>
              <a:pPr>
                <a:defRPr/>
              </a:pPr>
              <a:t>‹#›</a:t>
            </a:fld>
            <a:endParaRPr lang="en-US" altLang="zh-CN" dirty="0"/>
          </a:p>
        </p:txBody>
      </p:sp>
    </p:spTree>
    <p:extLst>
      <p:ext uri="{BB962C8B-B14F-4D97-AF65-F5344CB8AC3E}">
        <p14:creationId xmlns:p14="http://schemas.microsoft.com/office/powerpoint/2010/main" val="3094566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36.png"/><Relationship Id="rId7"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emf"/><Relationship Id="rId5" Type="http://schemas.openxmlformats.org/officeDocument/2006/relationships/image" Target="../media/image210.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1.emf"/><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mailto:yuzheng@microsoft.com" TargetMode="External"/><Relationship Id="rId1" Type="http://schemas.openxmlformats.org/officeDocument/2006/relationships/slideLayout" Target="../slideLayouts/slideLayout2.xml"/><Relationship Id="rId4" Type="http://schemas.openxmlformats.org/officeDocument/2006/relationships/hyperlink" Target="http://research.microsoft.com/en-us/people/yuzhe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normAutofit fontScale="90000"/>
          </a:bodyPr>
          <a:lstStyle/>
          <a:p>
            <a:r>
              <a:rPr lang="en-US" altLang="zh-CN" sz="4800" b="1" dirty="0" smtClean="0"/>
              <a:t>Urban Computing</a:t>
            </a:r>
            <a:br>
              <a:rPr lang="en-US" altLang="zh-CN" sz="4800" b="1" dirty="0" smtClean="0"/>
            </a:br>
            <a:r>
              <a:rPr lang="en-US" altLang="zh-CN" sz="2700" dirty="0" smtClean="0">
                <a:solidFill>
                  <a:srgbClr val="00B0F0"/>
                </a:solidFill>
              </a:rPr>
              <a:t>-Providing a </a:t>
            </a:r>
            <a:r>
              <a:rPr lang="en-US" altLang="zh-CN" sz="2700" dirty="0">
                <a:solidFill>
                  <a:srgbClr val="00B0F0"/>
                </a:solidFill>
              </a:rPr>
              <a:t>better life in </a:t>
            </a:r>
            <a:r>
              <a:rPr lang="en-US" altLang="zh-CN" sz="2700" dirty="0" smtClean="0">
                <a:solidFill>
                  <a:srgbClr val="00B0F0"/>
                </a:solidFill>
              </a:rPr>
              <a:t>cities and a better city for lives</a:t>
            </a:r>
            <a:endParaRPr lang="zh-CN" altLang="en-US" sz="2700" dirty="0">
              <a:solidFill>
                <a:srgbClr val="00B0F0"/>
              </a:solidFill>
            </a:endParaRPr>
          </a:p>
        </p:txBody>
      </p:sp>
      <p:sp>
        <p:nvSpPr>
          <p:cNvPr id="4" name="Subtitle 3"/>
          <p:cNvSpPr>
            <a:spLocks noGrp="1"/>
          </p:cNvSpPr>
          <p:nvPr>
            <p:ph type="subTitle" idx="1"/>
          </p:nvPr>
        </p:nvSpPr>
        <p:spPr>
          <a:xfrm>
            <a:off x="1371600" y="2209800"/>
            <a:ext cx="6400800" cy="1752600"/>
          </a:xfrm>
        </p:spPr>
        <p:txBody>
          <a:bodyPr/>
          <a:lstStyle/>
          <a:p>
            <a:r>
              <a:rPr lang="en-US" altLang="zh-CN" b="1" dirty="0" smtClean="0">
                <a:solidFill>
                  <a:srgbClr val="0070C0"/>
                </a:solidFill>
              </a:rPr>
              <a:t>Yu Zheng </a:t>
            </a:r>
            <a:endParaRPr lang="en-US" altLang="zh-CN" b="1" dirty="0" smtClean="0">
              <a:solidFill>
                <a:srgbClr val="0070C0"/>
              </a:solidFill>
            </a:endParaRPr>
          </a:p>
          <a:p>
            <a:r>
              <a:rPr lang="en-US" altLang="zh-CN" sz="2800" dirty="0" smtClean="0"/>
              <a:t>Web </a:t>
            </a:r>
            <a:r>
              <a:rPr lang="en-US" altLang="zh-CN" sz="2800" dirty="0" smtClean="0"/>
              <a:t>Search &amp; Mining Group</a:t>
            </a:r>
            <a:endParaRPr lang="zh-CN" altLang="en-US" sz="2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6" y="3886200"/>
            <a:ext cx="9216000" cy="302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387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95" y="609600"/>
            <a:ext cx="8380412" cy="553998"/>
          </a:xfrm>
        </p:spPr>
        <p:txBody>
          <a:bodyPr>
            <a:normAutofit fontScale="90000"/>
          </a:bodyPr>
          <a:lstStyle/>
          <a:p>
            <a:r>
              <a:rPr lang="en-US" altLang="zh-CN" dirty="0" smtClean="0"/>
              <a:t>Related Work</a:t>
            </a:r>
            <a:endParaRPr lang="zh-CN" altLang="en-US" dirty="0"/>
          </a:p>
        </p:txBody>
      </p:sp>
      <p:sp>
        <p:nvSpPr>
          <p:cNvPr id="3" name="Text Placeholder 2"/>
          <p:cNvSpPr>
            <a:spLocks noGrp="1"/>
          </p:cNvSpPr>
          <p:nvPr>
            <p:ph type="body" idx="1"/>
          </p:nvPr>
        </p:nvSpPr>
        <p:spPr>
          <a:xfrm>
            <a:off x="381000" y="1447800"/>
            <a:ext cx="8380412" cy="4769710"/>
          </a:xfrm>
        </p:spPr>
        <p:txBody>
          <a:bodyPr>
            <a:normAutofit/>
          </a:bodyPr>
          <a:lstStyle/>
          <a:p>
            <a:r>
              <a:rPr lang="en-US" altLang="zh-CN" dirty="0"/>
              <a:t>Traffic </a:t>
            </a:r>
            <a:r>
              <a:rPr lang="en-US" altLang="zh-CN" dirty="0" smtClean="0"/>
              <a:t>Condition Estimation</a:t>
            </a:r>
            <a:endParaRPr lang="en-US" altLang="zh-CN" dirty="0"/>
          </a:p>
          <a:p>
            <a:pPr lvl="1"/>
            <a:r>
              <a:rPr lang="en-US" altLang="zh-CN" sz="2000" dirty="0"/>
              <a:t>Mobile Millennium – </a:t>
            </a:r>
            <a:r>
              <a:rPr lang="en-US" altLang="zh-CN" sz="2000" dirty="0" smtClean="0"/>
              <a:t>U.C. </a:t>
            </a:r>
            <a:r>
              <a:rPr lang="en-US" altLang="zh-CN" sz="2000" dirty="0"/>
              <a:t>Berkeley</a:t>
            </a:r>
          </a:p>
          <a:p>
            <a:pPr lvl="1"/>
            <a:r>
              <a:rPr lang="en-US" altLang="zh-CN" sz="2000" dirty="0" err="1"/>
              <a:t>CarTel</a:t>
            </a:r>
            <a:r>
              <a:rPr lang="en-US" altLang="zh-CN" sz="2000" dirty="0"/>
              <a:t> </a:t>
            </a:r>
            <a:r>
              <a:rPr lang="en-US" altLang="zh-CN" sz="2000" dirty="0" smtClean="0"/>
              <a:t>– MIT</a:t>
            </a:r>
          </a:p>
          <a:p>
            <a:pPr lvl="1"/>
            <a:r>
              <a:rPr lang="en-US" altLang="zh-CN" sz="2000" dirty="0" err="1" smtClean="0"/>
              <a:t>ClearFlow</a:t>
            </a:r>
            <a:r>
              <a:rPr lang="en-US" altLang="zh-CN" sz="2000" dirty="0" smtClean="0"/>
              <a:t> – MSR Redmond</a:t>
            </a:r>
          </a:p>
          <a:p>
            <a:pPr lvl="1"/>
            <a:r>
              <a:rPr lang="en-US" altLang="zh-CN" sz="2400" dirty="0" smtClean="0"/>
              <a:t>…</a:t>
            </a:r>
            <a:endParaRPr lang="en-US" altLang="zh-CN" sz="2400" dirty="0"/>
          </a:p>
          <a:p>
            <a:r>
              <a:rPr lang="en-US" altLang="zh-CN" dirty="0" smtClean="0"/>
              <a:t>City Sensing </a:t>
            </a:r>
          </a:p>
          <a:p>
            <a:pPr lvl="1"/>
            <a:r>
              <a:rPr lang="en-US" altLang="zh-CN" sz="2000" dirty="0" smtClean="0"/>
              <a:t>Sensible City - MIT</a:t>
            </a:r>
          </a:p>
          <a:p>
            <a:pPr lvl="1"/>
            <a:r>
              <a:rPr lang="en-US" altLang="zh-CN" sz="2000" dirty="0" smtClean="0"/>
              <a:t>Urban Sensing – UCLA</a:t>
            </a:r>
          </a:p>
          <a:p>
            <a:pPr lvl="1"/>
            <a:r>
              <a:rPr lang="en-US" altLang="zh-CN" sz="2000" dirty="0" smtClean="0"/>
              <a:t>Metro Sensing- Dartmouth</a:t>
            </a:r>
          </a:p>
          <a:p>
            <a:pPr lvl="1"/>
            <a:r>
              <a:rPr lang="en-US" altLang="zh-CN" sz="2000" dirty="0" smtClean="0"/>
              <a:t>…</a:t>
            </a:r>
          </a:p>
          <a:p>
            <a:endParaRPr lang="zh-CN"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55955"/>
            <a:ext cx="2209800" cy="189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271234"/>
            <a:ext cx="2209800" cy="155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29503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47" t="431" r="264" b="643"/>
          <a:stretch/>
        </p:blipFill>
        <p:spPr bwMode="auto">
          <a:xfrm>
            <a:off x="2133600" y="2743200"/>
            <a:ext cx="4648200" cy="37338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228600"/>
            <a:ext cx="8229600" cy="1020762"/>
          </a:xfrm>
        </p:spPr>
        <p:txBody>
          <a:bodyPr vert="horz" lIns="91440" tIns="45720" rIns="91440" bIns="45720" rtlCol="0" anchor="ctr">
            <a:normAutofit/>
          </a:bodyPr>
          <a:lstStyle/>
          <a:p>
            <a:pPr algn="l" fontAlgn="base">
              <a:lnSpc>
                <a:spcPct val="90000"/>
              </a:lnSpc>
              <a:spcAft>
                <a:spcPct val="0"/>
              </a:spcAft>
            </a:pPr>
            <a:r>
              <a:rPr lang="en-US" altLang="zh-CN" sz="4000" spc="-300" dirty="0" smtClean="0">
                <a:ln w="3175">
                  <a:noFill/>
                </a:ln>
                <a:latin typeface="Segoe" pitchFamily="34" charset="0"/>
                <a:ea typeface="+mn-ea"/>
                <a:cs typeface="Arial" charset="0"/>
              </a:rPr>
              <a:t>City-Wide Traffic Modeling</a:t>
            </a:r>
            <a:endParaRPr lang="zh-CN" altLang="en-US" sz="4000" spc="-300" dirty="0">
              <a:ln w="3175">
                <a:noFill/>
              </a:ln>
              <a:latin typeface="Segoe" pitchFamily="34" charset="0"/>
              <a:ea typeface="+mn-ea"/>
              <a:cs typeface="Arial" charset="0"/>
            </a:endParaRPr>
          </a:p>
        </p:txBody>
      </p:sp>
      <p:pic>
        <p:nvPicPr>
          <p:cNvPr id="7" name="Picture 6"/>
          <p:cNvPicPr/>
          <p:nvPr/>
        </p:nvPicPr>
        <p:blipFill rotWithShape="1">
          <a:blip r:embed="rId5">
            <a:extLst>
              <a:ext uri="{28A0092B-C50C-407E-A947-70E740481C1C}">
                <a14:useLocalDpi xmlns:a14="http://schemas.microsoft.com/office/drawing/2010/main" val="0"/>
              </a:ext>
            </a:extLst>
          </a:blip>
          <a:srcRect l="447" t="431" r="264" b="643"/>
          <a:stretch/>
        </p:blipFill>
        <p:spPr bwMode="auto">
          <a:xfrm>
            <a:off x="2133600" y="2743200"/>
            <a:ext cx="4648200" cy="3733800"/>
          </a:xfrm>
          <a:prstGeom prst="rect">
            <a:avLst/>
          </a:prstGeom>
          <a:ln>
            <a:noFill/>
          </a:ln>
          <a:extLst>
            <a:ext uri="{53640926-AAD7-44D8-BBD7-CCE9431645EC}">
              <a14:shadowObscured xmlns:a14="http://schemas.microsoft.com/office/drawing/2010/main"/>
            </a:ext>
          </a:extLst>
        </p:spPr>
      </p:pic>
      <p:sp>
        <p:nvSpPr>
          <p:cNvPr id="8" name="Text Placeholder 2"/>
          <p:cNvSpPr txBox="1">
            <a:spLocks/>
          </p:cNvSpPr>
          <p:nvPr/>
        </p:nvSpPr>
        <p:spPr>
          <a:xfrm>
            <a:off x="382588" y="1348946"/>
            <a:ext cx="8380412" cy="1394254"/>
          </a:xfrm>
          <a:prstGeom prst="rect">
            <a:avLst/>
          </a:prstGeom>
        </p:spPr>
        <p:txBody>
          <a:bodyPr vert="horz" lIns="91440" tIns="45720" rIns="91440" bIns="45720" rtlCol="0">
            <a:normAutofit/>
          </a:bodyPr>
          <a:lstStyle>
            <a:lvl1pPr marL="342900" indent="-342900">
              <a:spcBef>
                <a:spcPct val="20000"/>
              </a:spcBef>
              <a:buFontTx/>
              <a:buBlip>
                <a:blip r:embed="rId6"/>
              </a:buBlip>
              <a:defRPr sz="2800"/>
            </a:lvl1pPr>
            <a:lvl2pPr marL="742950" lvl="1" indent="-285750">
              <a:spcBef>
                <a:spcPct val="20000"/>
              </a:spcBef>
              <a:buFontTx/>
              <a:buBlip>
                <a:blip r:embed="rId7"/>
              </a:buBlip>
              <a:defRPr sz="2400"/>
            </a:lvl2pPr>
            <a:lvl3pPr marL="1143000" indent="-228600">
              <a:spcBef>
                <a:spcPct val="20000"/>
              </a:spcBef>
              <a:buFontTx/>
              <a:buBlip>
                <a:blip r:embed="rId7"/>
              </a:buBlip>
              <a:defRPr sz="2400"/>
            </a:lvl3pPr>
            <a:lvl4pPr marL="1600200" indent="-228600">
              <a:spcBef>
                <a:spcPct val="20000"/>
              </a:spcBef>
              <a:buFontTx/>
              <a:buBlip>
                <a:blip r:embed="rId7"/>
              </a:buBlip>
              <a:defRPr sz="2000"/>
            </a:lvl4pPr>
            <a:lvl5pPr marL="2057400" indent="-228600">
              <a:spcBef>
                <a:spcPct val="20000"/>
              </a:spcBef>
              <a:buFontTx/>
              <a:buBlip>
                <a:blip r:embed="rId7"/>
              </a:buBlip>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smtClean="0"/>
              <a:t>Partition a city into regions with major roads</a:t>
            </a:r>
          </a:p>
          <a:p>
            <a:r>
              <a:rPr lang="en-US" altLang="zh-CN" dirty="0" smtClean="0"/>
              <a:t>Regions </a:t>
            </a:r>
            <a:r>
              <a:rPr lang="en-US" altLang="zh-CN" dirty="0"/>
              <a:t>are </a:t>
            </a:r>
            <a:r>
              <a:rPr lang="en-US" altLang="zh-CN" dirty="0" smtClean="0"/>
              <a:t>root causes of the problem</a:t>
            </a:r>
            <a:endParaRPr lang="en-US" altLang="zh-CN" dirty="0"/>
          </a:p>
          <a:p>
            <a:endParaRPr lang="en-US" altLang="zh-CN" dirty="0" smtClean="0"/>
          </a:p>
        </p:txBody>
      </p:sp>
    </p:spTree>
    <p:extLst>
      <p:ext uri="{BB962C8B-B14F-4D97-AF65-F5344CB8AC3E}">
        <p14:creationId xmlns:p14="http://schemas.microsoft.com/office/powerpoint/2010/main" val="219071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1595" y="381000"/>
            <a:ext cx="8380412" cy="553998"/>
          </a:xfrm>
        </p:spPr>
        <p:txBody>
          <a:bodyPr>
            <a:normAutofit fontScale="90000"/>
          </a:bodyPr>
          <a:lstStyle/>
          <a:p>
            <a:r>
              <a:rPr lang="en-US" altLang="zh-CN" dirty="0"/>
              <a:t>City-Wide Traffic Modeling</a:t>
            </a:r>
            <a:endParaRPr lang="en-US" dirty="0"/>
          </a:p>
        </p:txBody>
      </p:sp>
      <p:sp>
        <p:nvSpPr>
          <p:cNvPr id="56" name="Text Placeholder 2"/>
          <p:cNvSpPr txBox="1">
            <a:spLocks/>
          </p:cNvSpPr>
          <p:nvPr/>
        </p:nvSpPr>
        <p:spPr>
          <a:xfrm>
            <a:off x="368940" y="1143000"/>
            <a:ext cx="8380412" cy="4572000"/>
          </a:xfrm>
          <a:prstGeom prst="rect">
            <a:avLst/>
          </a:prstGeom>
        </p:spPr>
        <p:txBody>
          <a:bodyPr vert="horz" lIns="91440" tIns="45720" rIns="91440" bIns="45720" rtlCol="0">
            <a:normAutofit/>
          </a:bodyPr>
          <a:lstStyle>
            <a:lvl1pPr marL="342900" indent="-342900">
              <a:spcBef>
                <a:spcPct val="20000"/>
              </a:spcBef>
              <a:buFontTx/>
              <a:buBlip>
                <a:blip r:embed="rId3"/>
              </a:buBlip>
              <a:defRPr sz="2800"/>
            </a:lvl1pPr>
            <a:lvl2pPr marL="742950" lvl="1" indent="-285750">
              <a:spcBef>
                <a:spcPct val="20000"/>
              </a:spcBef>
              <a:buFontTx/>
              <a:buBlip>
                <a:blip r:embed="rId4"/>
              </a:buBlip>
              <a:defRPr sz="2400"/>
            </a:lvl2pPr>
            <a:lvl3pPr marL="1143000" indent="-228600">
              <a:spcBef>
                <a:spcPct val="20000"/>
              </a:spcBef>
              <a:buFontTx/>
              <a:buBlip>
                <a:blip r:embed="rId4"/>
              </a:buBlip>
              <a:defRPr sz="2400"/>
            </a:lvl3pPr>
            <a:lvl4pPr marL="1600200" indent="-228600">
              <a:spcBef>
                <a:spcPct val="20000"/>
              </a:spcBef>
              <a:buFontTx/>
              <a:buBlip>
                <a:blip r:embed="rId4"/>
              </a:buBlip>
              <a:defRPr sz="2000"/>
            </a:lvl4pPr>
            <a:lvl5pPr marL="2057400" indent="-228600">
              <a:spcBef>
                <a:spcPct val="20000"/>
              </a:spcBef>
              <a:buFontTx/>
              <a:buBlip>
                <a:blip r:embed="rId4"/>
              </a:buBlip>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sz="2400" dirty="0" smtClean="0"/>
              <a:t>Partition the dataset by time slots (a data-driven method</a:t>
            </a:r>
            <a:r>
              <a:rPr lang="en-US" altLang="zh-CN" sz="2000" dirty="0" smtClean="0"/>
              <a:t>)</a:t>
            </a:r>
          </a:p>
          <a:p>
            <a:endParaRPr lang="en-US" altLang="zh-CN" sz="2400" dirty="0"/>
          </a:p>
          <a:p>
            <a:endParaRPr lang="en-US" altLang="zh-CN" sz="2400" dirty="0" smtClean="0"/>
          </a:p>
          <a:p>
            <a:endParaRPr lang="en-US" altLang="zh-CN" sz="2400" dirty="0"/>
          </a:p>
          <a:p>
            <a:endParaRPr lang="en-US" altLang="zh-CN" sz="2400" dirty="0" smtClean="0"/>
          </a:p>
          <a:p>
            <a:endParaRPr lang="en-US" altLang="zh-CN" sz="2400" dirty="0"/>
          </a:p>
          <a:p>
            <a:endParaRPr lang="en-US" altLang="zh-CN" sz="2400" dirty="0" smtClean="0"/>
          </a:p>
          <a:p>
            <a:endParaRPr lang="en-US" altLang="zh-CN" sz="2400" dirty="0" smtClean="0"/>
          </a:p>
          <a:p>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4119100840"/>
              </p:ext>
            </p:extLst>
          </p:nvPr>
        </p:nvGraphicFramePr>
        <p:xfrm>
          <a:off x="2133600" y="5105400"/>
          <a:ext cx="5029199" cy="1600200"/>
        </p:xfrm>
        <a:graphic>
          <a:graphicData uri="http://schemas.openxmlformats.org/drawingml/2006/table">
            <a:tbl>
              <a:tblPr firstRow="1" firstCol="1" bandRow="1">
                <a:tableStyleId>{5C22544A-7EE6-4342-B048-85BDC9FD1C3A}</a:tableStyleId>
              </a:tblPr>
              <a:tblGrid>
                <a:gridCol w="1056719"/>
                <a:gridCol w="2054731"/>
                <a:gridCol w="1917749"/>
              </a:tblGrid>
              <a:tr h="320040">
                <a:tc>
                  <a:txBody>
                    <a:bodyPr/>
                    <a:lstStyle/>
                    <a:p>
                      <a:pPr algn="ctr">
                        <a:spcAft>
                          <a:spcPts val="0"/>
                        </a:spcAft>
                      </a:pPr>
                      <a:r>
                        <a:rPr lang="en-US" sz="1400" dirty="0">
                          <a:effectLst/>
                        </a:rPr>
                        <a:t>Time</a:t>
                      </a:r>
                      <a:endParaRPr lang="zh-CN" sz="1800" dirty="0">
                        <a:effectLst/>
                        <a:latin typeface="Times New Roman"/>
                        <a:ea typeface="Times New Roman"/>
                        <a:cs typeface="Times New Roman"/>
                      </a:endParaRPr>
                    </a:p>
                  </a:txBody>
                  <a:tcPr marL="68580" marR="68580" marT="0" marB="0"/>
                </a:tc>
                <a:tc>
                  <a:txBody>
                    <a:bodyPr/>
                    <a:lstStyle/>
                    <a:p>
                      <a:pPr algn="ctr">
                        <a:spcAft>
                          <a:spcPts val="0"/>
                        </a:spcAft>
                      </a:pPr>
                      <a:r>
                        <a:rPr lang="en-US" sz="1400" dirty="0">
                          <a:effectLst/>
                        </a:rPr>
                        <a:t>Work day</a:t>
                      </a:r>
                      <a:endParaRPr lang="zh-CN" sz="1800" dirty="0">
                        <a:effectLst/>
                        <a:latin typeface="Times New Roman"/>
                        <a:ea typeface="Times New Roman"/>
                        <a:cs typeface="Times New Roman"/>
                      </a:endParaRPr>
                    </a:p>
                  </a:txBody>
                  <a:tcPr marL="68580" marR="68580" marT="0" marB="0"/>
                </a:tc>
                <a:tc>
                  <a:txBody>
                    <a:bodyPr/>
                    <a:lstStyle/>
                    <a:p>
                      <a:pPr algn="ctr">
                        <a:spcAft>
                          <a:spcPts val="0"/>
                        </a:spcAft>
                      </a:pPr>
                      <a:r>
                        <a:rPr lang="en-US" sz="1400" dirty="0" smtClean="0">
                          <a:effectLst/>
                        </a:rPr>
                        <a:t>Non-Workday</a:t>
                      </a:r>
                      <a:endParaRPr lang="zh-CN" sz="1800" dirty="0">
                        <a:effectLst/>
                        <a:latin typeface="Times New Roman"/>
                        <a:ea typeface="Times New Roman"/>
                        <a:cs typeface="Times New Roman"/>
                      </a:endParaRPr>
                    </a:p>
                  </a:txBody>
                  <a:tcPr marL="68580" marR="68580" marT="0" marB="0"/>
                </a:tc>
              </a:tr>
              <a:tr h="320040">
                <a:tc>
                  <a:txBody>
                    <a:bodyPr/>
                    <a:lstStyle/>
                    <a:p>
                      <a:pPr algn="ctr">
                        <a:spcAft>
                          <a:spcPts val="0"/>
                        </a:spcAft>
                      </a:pPr>
                      <a:r>
                        <a:rPr lang="en-US" sz="1400">
                          <a:effectLst/>
                        </a:rPr>
                        <a:t>Slot 1</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a:effectLst/>
                        </a:rPr>
                        <a:t>7:00am-10:30am</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a:effectLst/>
                        </a:rPr>
                        <a:t>9:00am-12:30pm</a:t>
                      </a:r>
                      <a:endParaRPr lang="zh-CN" sz="1800">
                        <a:effectLst/>
                        <a:latin typeface="Times New Roman"/>
                        <a:ea typeface="Times New Roman"/>
                        <a:cs typeface="Times New Roman"/>
                      </a:endParaRPr>
                    </a:p>
                  </a:txBody>
                  <a:tcPr marL="68580" marR="68580" marT="0" marB="0" anchor="ctr"/>
                </a:tc>
              </a:tr>
              <a:tr h="320040">
                <a:tc>
                  <a:txBody>
                    <a:bodyPr/>
                    <a:lstStyle/>
                    <a:p>
                      <a:pPr algn="ctr">
                        <a:spcAft>
                          <a:spcPts val="0"/>
                        </a:spcAft>
                      </a:pPr>
                      <a:r>
                        <a:rPr lang="en-US" sz="1400">
                          <a:effectLst/>
                        </a:rPr>
                        <a:t>Slot 2</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a:effectLst/>
                        </a:rPr>
                        <a:t>10:30am-4:00pm</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a:effectLst/>
                        </a:rPr>
                        <a:t>12:30pm-7:30pm</a:t>
                      </a:r>
                      <a:endParaRPr lang="zh-CN" sz="1800">
                        <a:effectLst/>
                        <a:latin typeface="Times New Roman"/>
                        <a:ea typeface="Times New Roman"/>
                        <a:cs typeface="Times New Roman"/>
                      </a:endParaRPr>
                    </a:p>
                  </a:txBody>
                  <a:tcPr marL="68580" marR="68580" marT="0" marB="0" anchor="ctr"/>
                </a:tc>
              </a:tr>
              <a:tr h="320040">
                <a:tc>
                  <a:txBody>
                    <a:bodyPr/>
                    <a:lstStyle/>
                    <a:p>
                      <a:pPr algn="ctr">
                        <a:spcAft>
                          <a:spcPts val="0"/>
                        </a:spcAft>
                      </a:pPr>
                      <a:r>
                        <a:rPr lang="en-US" sz="1400">
                          <a:effectLst/>
                        </a:rPr>
                        <a:t>Slot 3</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a:effectLst/>
                        </a:rPr>
                        <a:t>4:00pm-7:30pm</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a:effectLst/>
                        </a:rPr>
                        <a:t>7:30pm-9:00am</a:t>
                      </a:r>
                      <a:endParaRPr lang="zh-CN" sz="1800">
                        <a:effectLst/>
                        <a:latin typeface="Times New Roman"/>
                        <a:ea typeface="Times New Roman"/>
                        <a:cs typeface="Times New Roman"/>
                      </a:endParaRPr>
                    </a:p>
                  </a:txBody>
                  <a:tcPr marL="68580" marR="68580" marT="0" marB="0" anchor="ctr"/>
                </a:tc>
              </a:tr>
              <a:tr h="320040">
                <a:tc>
                  <a:txBody>
                    <a:bodyPr/>
                    <a:lstStyle/>
                    <a:p>
                      <a:pPr algn="ctr">
                        <a:spcAft>
                          <a:spcPts val="0"/>
                        </a:spcAft>
                      </a:pPr>
                      <a:r>
                        <a:rPr lang="en-US" sz="1400">
                          <a:effectLst/>
                        </a:rPr>
                        <a:t>Slot 4</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a:effectLst/>
                        </a:rPr>
                        <a:t>7:30pm-7:00am</a:t>
                      </a:r>
                      <a:endParaRPr lang="zh-CN" sz="1800">
                        <a:effectLst/>
                        <a:latin typeface="Times New Roman"/>
                        <a:ea typeface="Times New Roman"/>
                        <a:cs typeface="Times New Roman"/>
                      </a:endParaRPr>
                    </a:p>
                  </a:txBody>
                  <a:tcPr marL="68580" marR="68580" marT="0" marB="0" anchor="ctr"/>
                </a:tc>
                <a:tc>
                  <a:txBody>
                    <a:bodyPr/>
                    <a:lstStyle/>
                    <a:p>
                      <a:pPr algn="ctr">
                        <a:spcAft>
                          <a:spcPts val="0"/>
                        </a:spcAft>
                      </a:pPr>
                      <a:r>
                        <a:rPr lang="en-US" sz="1400" dirty="0">
                          <a:effectLst/>
                        </a:rPr>
                        <a:t> </a:t>
                      </a:r>
                      <a:endParaRPr lang="zh-CN" sz="1800" dirty="0">
                        <a:effectLst/>
                        <a:latin typeface="Times New Roman"/>
                        <a:ea typeface="Times New Roman"/>
                        <a:cs typeface="Times New Roman"/>
                      </a:endParaRPr>
                    </a:p>
                  </a:txBody>
                  <a:tcPr marL="68580" marR="68580" marT="0" marB="0" anchor="ctr"/>
                </a:tc>
              </a:tr>
            </a:tbl>
          </a:graphicData>
        </a:graphic>
      </p:graphicFrame>
      <p:pic>
        <p:nvPicPr>
          <p:cNvPr id="58" name="Picture 57"/>
          <p:cNvPicPr/>
          <p:nvPr/>
        </p:nvPicPr>
        <p:blipFill rotWithShape="1">
          <a:blip r:embed="rId5" cstate="print">
            <a:extLst>
              <a:ext uri="{28A0092B-C50C-407E-A947-70E740481C1C}">
                <a14:useLocalDpi xmlns:a14="http://schemas.microsoft.com/office/drawing/2010/main" val="0"/>
              </a:ext>
            </a:extLst>
          </a:blip>
          <a:srcRect r="2684"/>
          <a:stretch/>
        </p:blipFill>
        <p:spPr bwMode="auto">
          <a:xfrm>
            <a:off x="876300" y="2069068"/>
            <a:ext cx="3238500" cy="2516778"/>
          </a:xfrm>
          <a:prstGeom prst="rect">
            <a:avLst/>
          </a:prstGeom>
          <a:noFill/>
          <a:ln>
            <a:noFill/>
          </a:ln>
          <a:extLst>
            <a:ext uri="{53640926-AAD7-44D8-BBD7-CCE9431645EC}">
              <a14:shadowObscured xmlns:a14="http://schemas.microsoft.com/office/drawing/2010/main"/>
            </a:ext>
          </a:extLst>
        </p:spPr>
      </p:pic>
      <p:pic>
        <p:nvPicPr>
          <p:cNvPr id="59" name="Picture 58"/>
          <p:cNvPicPr/>
          <p:nvPr/>
        </p:nvPicPr>
        <p:blipFill rotWithShape="1">
          <a:blip r:embed="rId6" cstate="print">
            <a:extLst>
              <a:ext uri="{28A0092B-C50C-407E-A947-70E740481C1C}">
                <a14:useLocalDpi xmlns:a14="http://schemas.microsoft.com/office/drawing/2010/main" val="0"/>
              </a:ext>
            </a:extLst>
          </a:blip>
          <a:srcRect r="3691"/>
          <a:stretch/>
        </p:blipFill>
        <p:spPr bwMode="auto">
          <a:xfrm>
            <a:off x="4800600" y="2069068"/>
            <a:ext cx="3281516" cy="2516777"/>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2133600" y="4583668"/>
            <a:ext cx="1012392" cy="369332"/>
          </a:xfrm>
          <a:prstGeom prst="rect">
            <a:avLst/>
          </a:prstGeom>
        </p:spPr>
        <p:txBody>
          <a:bodyPr wrap="none">
            <a:spAutoFit/>
          </a:bodyPr>
          <a:lstStyle/>
          <a:p>
            <a:pPr algn="ctr">
              <a:spcAft>
                <a:spcPts val="0"/>
              </a:spcAft>
            </a:pPr>
            <a:r>
              <a:rPr lang="en-US" altLang="zh-CN" dirty="0" smtClean="0"/>
              <a:t>Workday</a:t>
            </a:r>
            <a:endParaRPr lang="zh-CN" altLang="zh-CN" sz="2400" dirty="0">
              <a:latin typeface="Times New Roman"/>
              <a:ea typeface="Times New Roman"/>
              <a:cs typeface="Times New Roman"/>
            </a:endParaRPr>
          </a:p>
        </p:txBody>
      </p:sp>
      <p:sp>
        <p:nvSpPr>
          <p:cNvPr id="9" name="Rectangle 8"/>
          <p:cNvSpPr/>
          <p:nvPr/>
        </p:nvSpPr>
        <p:spPr>
          <a:xfrm>
            <a:off x="6164454" y="4583668"/>
            <a:ext cx="1443152" cy="369332"/>
          </a:xfrm>
          <a:prstGeom prst="rect">
            <a:avLst/>
          </a:prstGeom>
        </p:spPr>
        <p:txBody>
          <a:bodyPr wrap="none">
            <a:spAutoFit/>
          </a:bodyPr>
          <a:lstStyle/>
          <a:p>
            <a:pPr algn="ctr">
              <a:spcAft>
                <a:spcPts val="0"/>
              </a:spcAft>
            </a:pPr>
            <a:r>
              <a:rPr lang="en-US" altLang="zh-CN" dirty="0" smtClean="0"/>
              <a:t>Non-workday</a:t>
            </a:r>
            <a:endParaRPr lang="zh-CN" altLang="zh-CN" sz="2400" dirty="0">
              <a:latin typeface="Times New Roman"/>
              <a:ea typeface="Times New Roman"/>
              <a:cs typeface="Times New Roman"/>
            </a:endParaRPr>
          </a:p>
        </p:txBody>
      </p:sp>
    </p:spTree>
    <p:extLst>
      <p:ext uri="{BB962C8B-B14F-4D97-AF65-F5344CB8AC3E}">
        <p14:creationId xmlns:p14="http://schemas.microsoft.com/office/powerpoint/2010/main" val="14324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95" y="609600"/>
            <a:ext cx="8380412" cy="553998"/>
          </a:xfrm>
        </p:spPr>
        <p:txBody>
          <a:bodyPr>
            <a:normAutofit fontScale="90000"/>
          </a:bodyPr>
          <a:lstStyle/>
          <a:p>
            <a:r>
              <a:rPr lang="en-US" altLang="zh-CN" dirty="0"/>
              <a:t>City-Wide Traffic Modeling</a:t>
            </a:r>
            <a:endParaRPr lang="zh-CN" altLang="en-US" dirty="0"/>
          </a:p>
        </p:txBody>
      </p:sp>
      <p:sp>
        <p:nvSpPr>
          <p:cNvPr id="3" name="Text Placeholder 2"/>
          <p:cNvSpPr>
            <a:spLocks noGrp="1"/>
          </p:cNvSpPr>
          <p:nvPr>
            <p:ph type="body" idx="1"/>
          </p:nvPr>
        </p:nvSpPr>
        <p:spPr>
          <a:xfrm>
            <a:off x="381000" y="1447800"/>
            <a:ext cx="8380412" cy="4366054"/>
          </a:xfrm>
        </p:spPr>
        <p:txBody>
          <a:bodyPr>
            <a:normAutofit/>
          </a:bodyPr>
          <a:lstStyle/>
          <a:p>
            <a:r>
              <a:rPr lang="en-US" altLang="zh-CN" sz="2400" dirty="0"/>
              <a:t>Project taxi trajectories onto these </a:t>
            </a:r>
            <a:r>
              <a:rPr lang="en-US" altLang="zh-CN" sz="2400" dirty="0" smtClean="0"/>
              <a:t>regions</a:t>
            </a:r>
          </a:p>
          <a:p>
            <a:r>
              <a:rPr lang="en-US" altLang="zh-CN" sz="2400" dirty="0" smtClean="0"/>
              <a:t>Building a region graph for each time slot</a:t>
            </a:r>
            <a:endParaRPr lang="en-US" altLang="zh-CN" sz="2400" dirty="0"/>
          </a:p>
          <a:p>
            <a:endParaRPr lang="zh-CN" alt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2590800"/>
            <a:ext cx="5486400" cy="383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750" t="5954" r="12335" b="18411"/>
          <a:stretch/>
        </p:blipFill>
        <p:spPr bwMode="auto">
          <a:xfrm>
            <a:off x="1879600" y="2590799"/>
            <a:ext cx="5486400" cy="383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123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381000" y="1219200"/>
                <a:ext cx="8380412" cy="4876800"/>
              </a:xfrm>
            </p:spPr>
            <p:txBody>
              <a:bodyPr/>
              <a:lstStyle/>
              <a:p>
                <a:r>
                  <a:rPr lang="en-US" altLang="zh-CN" dirty="0" smtClean="0"/>
                  <a:t>Extracting features from each edge</a:t>
                </a:r>
              </a:p>
              <a:p>
                <a:pPr lvl="1"/>
                <a:r>
                  <a:rPr lang="en-US" altLang="zh-CN" sz="2400" dirty="0" smtClean="0"/>
                  <a:t>|S|: Number of taxis</a:t>
                </a:r>
              </a:p>
              <a:p>
                <a:pPr lvl="1"/>
                <a:r>
                  <a:rPr lang="en-US" altLang="zh-CN" sz="2400" dirty="0" smtClean="0"/>
                  <a:t>E(v): Expectation of speed</a:t>
                </a:r>
              </a:p>
              <a:p>
                <a:pPr lvl="1"/>
                <a14:m>
                  <m:oMath xmlns:m="http://schemas.openxmlformats.org/officeDocument/2006/math">
                    <m:r>
                      <a:rPr lang="en-US" altLang="zh-CN" sz="2400" i="1">
                        <a:latin typeface="Cambria Math"/>
                      </a:rPr>
                      <m:t>𝜃</m:t>
                    </m:r>
                    <m:r>
                      <a:rPr lang="en-US" altLang="zh-CN" sz="2400" i="1">
                        <a:latin typeface="Cambria Math"/>
                      </a:rPr>
                      <m:t>=</m:t>
                    </m:r>
                    <m:f>
                      <m:fPr>
                        <m:type m:val="lin"/>
                        <m:ctrlPr>
                          <a:rPr lang="zh-CN" altLang="zh-CN" sz="2400" i="1">
                            <a:latin typeface="Cambria Math"/>
                          </a:rPr>
                        </m:ctrlPr>
                      </m:fPr>
                      <m:num>
                        <m:r>
                          <a:rPr lang="en-US" altLang="zh-CN" sz="2400" i="1">
                            <a:latin typeface="Cambria Math"/>
                          </a:rPr>
                          <m:t>𝐸</m:t>
                        </m:r>
                        <m:d>
                          <m:dPr>
                            <m:ctrlPr>
                              <a:rPr lang="zh-CN" altLang="zh-CN" sz="2400" i="1">
                                <a:latin typeface="Cambria Math"/>
                              </a:rPr>
                            </m:ctrlPr>
                          </m:dPr>
                          <m:e>
                            <m:r>
                              <a:rPr lang="en-US" altLang="zh-CN" sz="2400" i="1">
                                <a:latin typeface="Cambria Math"/>
                              </a:rPr>
                              <m:t>𝐷</m:t>
                            </m:r>
                          </m:e>
                        </m:d>
                      </m:num>
                      <m:den>
                        <m:r>
                          <a:rPr lang="en-US" altLang="zh-CN" sz="2400" i="1">
                            <a:latin typeface="Cambria Math"/>
                          </a:rPr>
                          <m:t>𝐶𝑒𝑛𝐷𝑖𝑠𝑡</m:t>
                        </m:r>
                        <m:r>
                          <a:rPr lang="en-US" altLang="zh-CN" sz="2400" i="1">
                            <a:latin typeface="Cambria Math"/>
                          </a:rPr>
                          <m:t>(</m:t>
                        </m:r>
                        <m:sSub>
                          <m:sSubPr>
                            <m:ctrlPr>
                              <a:rPr lang="zh-CN" altLang="zh-CN" sz="2400" i="1">
                                <a:latin typeface="Cambria Math"/>
                              </a:rPr>
                            </m:ctrlPr>
                          </m:sSubPr>
                          <m:e>
                            <m:r>
                              <a:rPr lang="en-US" altLang="zh-CN" sz="2400" i="1">
                                <a:latin typeface="Cambria Math"/>
                              </a:rPr>
                              <m:t>𝑟</m:t>
                            </m:r>
                          </m:e>
                          <m:sub>
                            <m:r>
                              <a:rPr lang="en-US" altLang="zh-CN" sz="2400" i="1">
                                <a:latin typeface="Cambria Math"/>
                              </a:rPr>
                              <m:t>1</m:t>
                            </m:r>
                          </m:sub>
                        </m:sSub>
                        <m:r>
                          <a:rPr lang="en-US" altLang="zh-CN" sz="2400" i="1">
                            <a:latin typeface="Cambria Math"/>
                          </a:rPr>
                          <m:t>,</m:t>
                        </m:r>
                        <m:sSub>
                          <m:sSubPr>
                            <m:ctrlPr>
                              <a:rPr lang="zh-CN" altLang="zh-CN" sz="2400" i="1">
                                <a:latin typeface="Cambria Math"/>
                              </a:rPr>
                            </m:ctrlPr>
                          </m:sSubPr>
                          <m:e>
                            <m:r>
                              <a:rPr lang="en-US" altLang="zh-CN" sz="2400" i="1">
                                <a:latin typeface="Cambria Math"/>
                              </a:rPr>
                              <m:t> </m:t>
                            </m:r>
                            <m:r>
                              <a:rPr lang="en-US" altLang="zh-CN" sz="2400" i="1">
                                <a:latin typeface="Cambria Math"/>
                              </a:rPr>
                              <m:t>𝑟</m:t>
                            </m:r>
                          </m:e>
                          <m:sub>
                            <m:r>
                              <a:rPr lang="en-US" altLang="zh-CN" sz="2400" b="0" i="1" smtClean="0">
                                <a:latin typeface="Cambria Math"/>
                              </a:rPr>
                              <m:t>3</m:t>
                            </m:r>
                          </m:sub>
                        </m:sSub>
                        <m:r>
                          <a:rPr lang="en-US" altLang="zh-CN" sz="2400" i="1">
                            <a:latin typeface="Cambria Math"/>
                          </a:rPr>
                          <m:t>)</m:t>
                        </m:r>
                      </m:den>
                    </m:f>
                  </m:oMath>
                </a14:m>
                <a:endParaRPr lang="en-US" altLang="zh-CN" sz="2400" dirty="0" smtClean="0"/>
              </a:p>
              <a:p>
                <a:pPr lvl="1"/>
                <a:endParaRPr lang="zh-CN" altLang="en-US"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381000" y="1219200"/>
                <a:ext cx="8380412" cy="4876800"/>
              </a:xfrm>
              <a:blipFill rotWithShape="1">
                <a:blip r:embed="rId3"/>
                <a:stretch>
                  <a:fillRect t="-1625"/>
                </a:stretch>
              </a:blipFill>
            </p:spPr>
            <p:txBody>
              <a:bodyPr/>
              <a:lstStyle/>
              <a:p>
                <a:r>
                  <a:rPr lang="en-US">
                    <a:noFill/>
                  </a:rPr>
                  <a:t> </a:t>
                </a:r>
              </a:p>
            </p:txBody>
          </p:sp>
        </mc:Fallback>
      </mc:AlternateContent>
      <p:pic>
        <p:nvPicPr>
          <p:cNvPr id="4" name="Picture 3"/>
          <p:cNvPicPr/>
          <p:nvPr/>
        </p:nvPicPr>
        <p:blipFill rotWithShape="1">
          <a:blip r:embed="rId4">
            <a:extLst>
              <a:ext uri="{28A0092B-C50C-407E-A947-70E740481C1C}">
                <a14:useLocalDpi xmlns:a14="http://schemas.microsoft.com/office/drawing/2010/main" val="0"/>
              </a:ext>
            </a:extLst>
          </a:blip>
          <a:srcRect r="39859"/>
          <a:stretch/>
        </p:blipFill>
        <p:spPr bwMode="auto">
          <a:xfrm>
            <a:off x="5486400" y="1913570"/>
            <a:ext cx="3200400" cy="1667830"/>
          </a:xfrm>
          <a:prstGeom prst="rect">
            <a:avLst/>
          </a:prstGeom>
          <a:noFill/>
          <a:ln>
            <a:noFill/>
          </a:ln>
        </p:spPr>
      </p:pic>
      <p:grpSp>
        <p:nvGrpSpPr>
          <p:cNvPr id="10" name="Group 9"/>
          <p:cNvGrpSpPr/>
          <p:nvPr/>
        </p:nvGrpSpPr>
        <p:grpSpPr>
          <a:xfrm>
            <a:off x="5867400" y="2599370"/>
            <a:ext cx="2781128" cy="685800"/>
            <a:chOff x="1295400" y="4800600"/>
            <a:chExt cx="2781128" cy="685800"/>
          </a:xfrm>
        </p:grpSpPr>
        <p:cxnSp>
          <p:nvCxnSpPr>
            <p:cNvPr id="6" name="Straight Arrow Connector 5"/>
            <p:cNvCxnSpPr/>
            <p:nvPr/>
          </p:nvCxnSpPr>
          <p:spPr>
            <a:xfrm>
              <a:off x="1295400" y="4800600"/>
              <a:ext cx="2362200" cy="148115"/>
            </a:xfrm>
            <a:prstGeom prst="straightConnector1">
              <a:avLst/>
            </a:prstGeom>
            <a:ln w="19050">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2590800" y="5147846"/>
                  <a:ext cx="1485728" cy="338554"/>
                </a:xfrm>
                <a:prstGeom prst="rect">
                  <a:avLst/>
                </a:prstGeom>
              </p:spPr>
              <p:txBody>
                <a:bodyPr wrap="none">
                  <a:spAutoFit/>
                </a:bodyPr>
                <a:lstStyle/>
                <a:p>
                  <a14:m>
                    <m:oMath xmlns:m="http://schemas.openxmlformats.org/officeDocument/2006/math">
                      <m:r>
                        <a:rPr lang="en-US" altLang="zh-CN" sz="1600" i="1" smtClean="0">
                          <a:latin typeface="Cambria Math"/>
                        </a:rPr>
                        <m:t>𝐶𝑒𝑛𝐷𝑖𝑠𝑡</m:t>
                      </m:r>
                      <m:r>
                        <a:rPr lang="en-US" altLang="zh-CN" sz="1600" i="1" smtClean="0">
                          <a:latin typeface="Cambria Math"/>
                        </a:rPr>
                        <m:t>(</m:t>
                      </m:r>
                      <m:sSub>
                        <m:sSubPr>
                          <m:ctrlPr>
                            <a:rPr lang="zh-CN" altLang="zh-CN" sz="1600" i="1">
                              <a:latin typeface="Cambria Math"/>
                            </a:rPr>
                          </m:ctrlPr>
                        </m:sSubPr>
                        <m:e>
                          <m:r>
                            <a:rPr lang="en-US" altLang="zh-CN" sz="1600" i="1">
                              <a:latin typeface="Cambria Math"/>
                            </a:rPr>
                            <m:t>𝑟</m:t>
                          </m:r>
                        </m:e>
                        <m:sub>
                          <m:r>
                            <a:rPr lang="en-US" altLang="zh-CN" sz="1600" i="1">
                              <a:latin typeface="Cambria Math"/>
                            </a:rPr>
                            <m:t>1</m:t>
                          </m:r>
                        </m:sub>
                      </m:sSub>
                      <m:r>
                        <a:rPr lang="en-US" altLang="zh-CN" sz="1600" i="1">
                          <a:latin typeface="Cambria Math"/>
                        </a:rPr>
                        <m:t>,</m:t>
                      </m:r>
                      <m:sSub>
                        <m:sSubPr>
                          <m:ctrlPr>
                            <a:rPr lang="zh-CN" altLang="zh-CN" sz="1600" i="1">
                              <a:latin typeface="Cambria Math"/>
                            </a:rPr>
                          </m:ctrlPr>
                        </m:sSubPr>
                        <m:e>
                          <m:r>
                            <a:rPr lang="en-US" altLang="zh-CN" sz="1600" i="1">
                              <a:latin typeface="Cambria Math"/>
                            </a:rPr>
                            <m:t> </m:t>
                          </m:r>
                          <m:r>
                            <a:rPr lang="en-US" altLang="zh-CN" sz="1600" i="1">
                              <a:latin typeface="Cambria Math"/>
                            </a:rPr>
                            <m:t>𝑟</m:t>
                          </m:r>
                        </m:e>
                        <m:sub>
                          <m:r>
                            <a:rPr lang="en-US" altLang="zh-CN" sz="1600" b="0" i="1" smtClean="0">
                              <a:latin typeface="Cambria Math"/>
                            </a:rPr>
                            <m:t>3</m:t>
                          </m:r>
                        </m:sub>
                      </m:sSub>
                    </m:oMath>
                  </a14:m>
                  <a:r>
                    <a:rPr lang="en-US" altLang="zh-CN" sz="1600" dirty="0" smtClean="0"/>
                    <a:t>)</a:t>
                  </a:r>
                  <a:endParaRPr lang="zh-CN" altLang="en-US" sz="1600" dirty="0"/>
                </a:p>
              </p:txBody>
            </p:sp>
          </mc:Choice>
          <mc:Fallback xmlns="">
            <p:sp>
              <p:nvSpPr>
                <p:cNvPr id="7" name="Rectangle 6"/>
                <p:cNvSpPr>
                  <a:spLocks noRot="1" noChangeAspect="1" noMove="1" noResize="1" noEditPoints="1" noAdjustHandles="1" noChangeArrowheads="1" noChangeShapeType="1" noTextEdit="1"/>
                </p:cNvSpPr>
                <p:nvPr/>
              </p:nvSpPr>
              <p:spPr>
                <a:xfrm>
                  <a:off x="2590800" y="5147846"/>
                  <a:ext cx="1485728" cy="338554"/>
                </a:xfrm>
                <a:prstGeom prst="rect">
                  <a:avLst/>
                </a:prstGeom>
                <a:blipFill rotWithShape="1">
                  <a:blip r:embed="rId5"/>
                  <a:stretch>
                    <a:fillRect t="-5357" r="-820" b="-21429"/>
                  </a:stretch>
                </a:blipFill>
              </p:spPr>
              <p:txBody>
                <a:bodyPr/>
                <a:lstStyle/>
                <a:p>
                  <a:r>
                    <a:rPr lang="zh-CN" altLang="en-US">
                      <a:noFill/>
                    </a:rPr>
                    <a:t> </a:t>
                  </a:r>
                </a:p>
              </p:txBody>
            </p:sp>
          </mc:Fallback>
        </mc:AlternateContent>
      </p:grpSp>
      <p:pic>
        <p:nvPicPr>
          <p:cNvPr id="9" name="Picture 8" descr="C:\Users\yuzheng\Desktop\RegionPairsthan3.emf"/>
          <p:cNvPicPr/>
          <p:nvPr/>
        </p:nvPicPr>
        <p:blipFill rotWithShape="1">
          <a:blip r:embed="rId6" cstate="print">
            <a:extLst>
              <a:ext uri="{28A0092B-C50C-407E-A947-70E740481C1C}">
                <a14:useLocalDpi xmlns:a14="http://schemas.microsoft.com/office/drawing/2010/main" val="0"/>
              </a:ext>
            </a:extLst>
          </a:blip>
          <a:srcRect l="7142" t="7261" r="20507" b="5938"/>
          <a:stretch/>
        </p:blipFill>
        <p:spPr bwMode="auto">
          <a:xfrm>
            <a:off x="720725" y="3276600"/>
            <a:ext cx="3851275" cy="3505200"/>
          </a:xfrm>
          <a:prstGeom prst="rect">
            <a:avLst/>
          </a:prstGeom>
          <a:noFill/>
          <a:ln>
            <a:noFill/>
          </a:ln>
          <a:extLst>
            <a:ext uri="{53640926-AAD7-44D8-BBD7-CCE9431645EC}">
              <a14:shadowObscured xmlns:a14="http://schemas.microsoft.com/office/drawing/2010/main"/>
            </a:ext>
          </a:extLst>
        </p:spPr>
      </p:pic>
      <p:grpSp>
        <p:nvGrpSpPr>
          <p:cNvPr id="13" name="Group 12"/>
          <p:cNvGrpSpPr/>
          <p:nvPr/>
        </p:nvGrpSpPr>
        <p:grpSpPr>
          <a:xfrm>
            <a:off x="5334000" y="3886200"/>
            <a:ext cx="3200400" cy="2819400"/>
            <a:chOff x="5334000" y="3886200"/>
            <a:chExt cx="3200400" cy="2819400"/>
          </a:xfrm>
        </p:grpSpPr>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886200"/>
              <a:ext cx="3200400" cy="2362200"/>
            </a:xfrm>
            <a:prstGeom prst="rect">
              <a:avLst/>
            </a:prstGeom>
            <a:noFill/>
            <a:ln>
              <a:noFill/>
            </a:ln>
          </p:spPr>
        </p:pic>
        <mc:AlternateContent xmlns:mc="http://schemas.openxmlformats.org/markup-compatibility/2006" xmlns:a14="http://schemas.microsoft.com/office/drawing/2010/main">
          <mc:Choice Requires="a14">
            <p:sp>
              <p:nvSpPr>
                <p:cNvPr id="12" name="Rectangle 11"/>
                <p:cNvSpPr/>
                <p:nvPr/>
              </p:nvSpPr>
              <p:spPr>
                <a:xfrm>
                  <a:off x="6096000" y="6313954"/>
                  <a:ext cx="2291333"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𝑎</m:t>
                            </m:r>
                          </m:e>
                          <m:sub>
                            <m:r>
                              <a:rPr lang="en-US" altLang="zh-CN" b="0" i="1" smtClean="0">
                                <a:latin typeface="Cambria Math"/>
                              </a:rPr>
                              <m:t>𝑖𝑗</m:t>
                            </m:r>
                          </m:sub>
                        </m:sSub>
                        <m:r>
                          <a:rPr lang="en-US" altLang="zh-CN" b="0" i="1" smtClean="0">
                            <a:latin typeface="Cambria Math"/>
                          </a:rPr>
                          <m:t>=</m:t>
                        </m:r>
                        <m:r>
                          <a:rPr lang="en-US" altLang="zh-CN" i="1">
                            <a:latin typeface="Cambria Math"/>
                          </a:rPr>
                          <m:t>&lt;</m:t>
                        </m:r>
                        <m:d>
                          <m:dPr>
                            <m:begChr m:val="|"/>
                            <m:endChr m:val="|"/>
                            <m:ctrlPr>
                              <a:rPr lang="zh-CN" altLang="zh-CN" i="1">
                                <a:latin typeface="Cambria Math"/>
                              </a:rPr>
                            </m:ctrlPr>
                          </m:dPr>
                          <m:e>
                            <m:r>
                              <a:rPr lang="en-US" altLang="zh-CN" b="1" i="1">
                                <a:latin typeface="Cambria Math"/>
                              </a:rPr>
                              <m:t>𝑺</m:t>
                            </m:r>
                          </m:e>
                        </m:d>
                        <m:r>
                          <a:rPr lang="en-US" altLang="zh-CN" i="1">
                            <a:latin typeface="Cambria Math"/>
                          </a:rPr>
                          <m:t>, </m:t>
                        </m:r>
                        <m:r>
                          <a:rPr lang="en-US" altLang="zh-CN" i="1">
                            <a:latin typeface="Cambria Math"/>
                          </a:rPr>
                          <m:t>𝐸</m:t>
                        </m:r>
                        <m:d>
                          <m:dPr>
                            <m:ctrlPr>
                              <a:rPr lang="zh-CN" altLang="zh-CN" i="1">
                                <a:latin typeface="Cambria Math"/>
                              </a:rPr>
                            </m:ctrlPr>
                          </m:dPr>
                          <m:e>
                            <m:r>
                              <a:rPr lang="en-US" altLang="zh-CN" i="1">
                                <a:latin typeface="Cambria Math"/>
                              </a:rPr>
                              <m:t>𝑉</m:t>
                            </m:r>
                          </m:e>
                        </m:d>
                        <m:r>
                          <a:rPr lang="en-US" altLang="zh-CN" i="1">
                            <a:latin typeface="Cambria Math"/>
                          </a:rPr>
                          <m:t>, </m:t>
                        </m:r>
                        <m:r>
                          <a:rPr lang="en-US" altLang="zh-CN" i="1">
                            <a:latin typeface="Cambria Math"/>
                          </a:rPr>
                          <m:t>𝜃</m:t>
                        </m:r>
                        <m:r>
                          <a:rPr lang="en-US" altLang="zh-CN" i="1">
                            <a:latin typeface="Cambria Math"/>
                          </a:rPr>
                          <m:t>&gt;</m:t>
                        </m:r>
                      </m:oMath>
                    </m:oMathPara>
                  </a14:m>
                  <a:endParaRPr lang="zh-CN" alt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6096000" y="6313954"/>
                  <a:ext cx="2291333" cy="391646"/>
                </a:xfrm>
                <a:prstGeom prst="rect">
                  <a:avLst/>
                </a:prstGeom>
                <a:blipFill rotWithShape="1">
                  <a:blip r:embed="rId8"/>
                  <a:stretch>
                    <a:fillRect b="-7813"/>
                  </a:stretch>
                </a:blipFill>
              </p:spPr>
              <p:txBody>
                <a:bodyPr/>
                <a:lstStyle/>
                <a:p>
                  <a:r>
                    <a:rPr lang="zh-CN" altLang="en-US">
                      <a:noFill/>
                    </a:rPr>
                    <a:t> </a:t>
                  </a:r>
                </a:p>
              </p:txBody>
            </p:sp>
          </mc:Fallback>
        </mc:AlternateContent>
      </p:grpSp>
      <p:sp>
        <p:nvSpPr>
          <p:cNvPr id="14" name="Title 1"/>
          <p:cNvSpPr>
            <a:spLocks noGrp="1"/>
          </p:cNvSpPr>
          <p:nvPr>
            <p:ph type="title"/>
          </p:nvPr>
        </p:nvSpPr>
        <p:spPr>
          <a:xfrm>
            <a:off x="401595" y="533400"/>
            <a:ext cx="8380412" cy="553998"/>
          </a:xfrm>
        </p:spPr>
        <p:txBody>
          <a:bodyPr>
            <a:normAutofit fontScale="90000"/>
          </a:bodyPr>
          <a:lstStyle/>
          <a:p>
            <a:r>
              <a:rPr lang="en-US" altLang="zh-CN" dirty="0"/>
              <a:t>Finding Problematic Edges</a:t>
            </a:r>
            <a:endParaRPr lang="zh-CN" altLang="en-US" dirty="0"/>
          </a:p>
        </p:txBody>
      </p:sp>
    </p:spTree>
    <p:extLst>
      <p:ext uri="{BB962C8B-B14F-4D97-AF65-F5344CB8AC3E}">
        <p14:creationId xmlns:p14="http://schemas.microsoft.com/office/powerpoint/2010/main" val="1898258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95" y="533400"/>
            <a:ext cx="8380412" cy="553998"/>
          </a:xfrm>
        </p:spPr>
        <p:txBody>
          <a:bodyPr>
            <a:normAutofit fontScale="90000"/>
          </a:bodyPr>
          <a:lstStyle/>
          <a:p>
            <a:r>
              <a:rPr lang="en-US" altLang="zh-CN" dirty="0"/>
              <a:t>Finding </a:t>
            </a:r>
            <a:r>
              <a:rPr lang="en-US" altLang="zh-CN" dirty="0" smtClean="0"/>
              <a:t>Problematic Edges</a:t>
            </a:r>
            <a:endParaRPr lang="zh-CN" altLang="en-US"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381000" y="1219200"/>
                <a:ext cx="8380412" cy="4724400"/>
              </a:xfrm>
            </p:spPr>
            <p:txBody>
              <a:bodyPr>
                <a:normAutofit/>
              </a:bodyPr>
              <a:lstStyle/>
              <a:p>
                <a:r>
                  <a:rPr lang="en-US" altLang="zh-CN" sz="2800" dirty="0" smtClean="0"/>
                  <a:t>Select edges with |S| above average</a:t>
                </a:r>
              </a:p>
              <a:p>
                <a:r>
                  <a:rPr lang="en-US" altLang="zh-CN" sz="2800" dirty="0" smtClean="0"/>
                  <a:t>Detect Skyline edges according to &lt;</a:t>
                </a:r>
                <a:r>
                  <a:rPr lang="en-US" altLang="zh-CN" sz="2800" dirty="0"/>
                  <a:t> </a:t>
                </a:r>
                <a14:m>
                  <m:oMath xmlns:m="http://schemas.openxmlformats.org/officeDocument/2006/math">
                    <m:r>
                      <a:rPr lang="en-US" altLang="zh-CN" sz="2800" i="1">
                        <a:latin typeface="Cambria Math"/>
                      </a:rPr>
                      <m:t>𝐸</m:t>
                    </m:r>
                    <m:d>
                      <m:dPr>
                        <m:ctrlPr>
                          <a:rPr lang="zh-CN" altLang="zh-CN" sz="2800" i="1">
                            <a:latin typeface="Cambria Math"/>
                          </a:rPr>
                        </m:ctrlPr>
                      </m:dPr>
                      <m:e>
                        <m:r>
                          <a:rPr lang="en-US" altLang="zh-CN" sz="2800" i="1">
                            <a:latin typeface="Cambria Math"/>
                          </a:rPr>
                          <m:t>𝑉</m:t>
                        </m:r>
                      </m:e>
                    </m:d>
                    <m:r>
                      <a:rPr lang="en-US" altLang="zh-CN" sz="2800" i="1">
                        <a:latin typeface="Cambria Math"/>
                      </a:rPr>
                      <m:t>, </m:t>
                    </m:r>
                    <m:r>
                      <a:rPr lang="en-US" altLang="zh-CN" sz="2800" i="1">
                        <a:latin typeface="Cambria Math"/>
                      </a:rPr>
                      <m:t>𝜃</m:t>
                    </m:r>
                    <m:r>
                      <a:rPr lang="en-US" altLang="zh-CN" sz="2800" i="1">
                        <a:latin typeface="Cambria Math"/>
                      </a:rPr>
                      <m:t> </m:t>
                    </m:r>
                  </m:oMath>
                </a14:m>
                <a:r>
                  <a:rPr lang="en-US" altLang="zh-CN" sz="2800" dirty="0" smtClean="0"/>
                  <a:t>&gt;</a:t>
                </a:r>
              </a:p>
              <a:p>
                <a:pPr marL="457200" lvl="1" indent="0">
                  <a:buNone/>
                </a:pPr>
                <a:r>
                  <a:rPr lang="en-US" altLang="zh-CN" sz="2400" dirty="0" smtClean="0"/>
                  <a:t>       Select edges with </a:t>
                </a:r>
                <a:r>
                  <a:rPr lang="en-US" altLang="zh-CN" sz="2400" b="1" dirty="0" smtClean="0">
                    <a:solidFill>
                      <a:srgbClr val="C00000"/>
                    </a:solidFill>
                  </a:rPr>
                  <a:t>big</a:t>
                </a:r>
                <a:r>
                  <a:rPr lang="en-US" altLang="zh-CN" sz="2400" dirty="0" smtClean="0"/>
                  <a:t> </a:t>
                </a:r>
                <a14:m>
                  <m:oMath xmlns:m="http://schemas.openxmlformats.org/officeDocument/2006/math">
                    <m:r>
                      <a:rPr lang="en-US" altLang="zh-CN" sz="2400" i="1">
                        <a:latin typeface="Cambria Math"/>
                      </a:rPr>
                      <m:t>𝜃</m:t>
                    </m:r>
                    <m:r>
                      <a:rPr lang="en-US" altLang="zh-CN" sz="2400" i="1">
                        <a:latin typeface="Cambria Math"/>
                      </a:rPr>
                      <m:t> </m:t>
                    </m:r>
                  </m:oMath>
                </a14:m>
                <a:r>
                  <a:rPr lang="en-US" altLang="zh-CN" sz="2400" dirty="0" smtClean="0"/>
                  <a:t> and </a:t>
                </a:r>
                <a:r>
                  <a:rPr lang="en-US" altLang="zh-CN" sz="2400" b="1" dirty="0" smtClean="0">
                    <a:solidFill>
                      <a:srgbClr val="C00000"/>
                    </a:solidFill>
                  </a:rPr>
                  <a:t>small</a:t>
                </a:r>
                <a:r>
                  <a:rPr lang="en-US" altLang="zh-CN" sz="2400" dirty="0" smtClean="0"/>
                  <a:t> </a:t>
                </a:r>
                <a14:m>
                  <m:oMath xmlns:m="http://schemas.openxmlformats.org/officeDocument/2006/math">
                    <m:r>
                      <a:rPr lang="en-US" altLang="zh-CN" sz="2400" i="1">
                        <a:latin typeface="Cambria Math"/>
                      </a:rPr>
                      <m:t>𝐸</m:t>
                    </m:r>
                    <m:d>
                      <m:dPr>
                        <m:ctrlPr>
                          <a:rPr lang="zh-CN" altLang="zh-CN" sz="2400" i="1">
                            <a:latin typeface="Cambria Math"/>
                          </a:rPr>
                        </m:ctrlPr>
                      </m:dPr>
                      <m:e>
                        <m:r>
                          <a:rPr lang="en-US" altLang="zh-CN" sz="2400" i="1">
                            <a:latin typeface="Cambria Math"/>
                          </a:rPr>
                          <m:t>𝑉</m:t>
                        </m:r>
                      </m:e>
                    </m:d>
                  </m:oMath>
                </a14:m>
                <a:endParaRPr lang="en-US" altLang="zh-CN" sz="2400" dirty="0" smtClean="0"/>
              </a:p>
              <a:p>
                <a:pPr lvl="1"/>
                <a:endParaRPr lang="en-US" altLang="zh-CN" sz="2400" dirty="0" smtClean="0"/>
              </a:p>
              <a:p>
                <a:pPr marL="457200" lvl="1" indent="0">
                  <a:buNone/>
                </a:pPr>
                <a:endParaRPr lang="zh-CN" altLang="en-US" sz="2400"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381000" y="1219200"/>
                <a:ext cx="8380412" cy="4724400"/>
              </a:xfrm>
              <a:blipFill rotWithShape="1">
                <a:blip r:embed="rId3"/>
                <a:stretch>
                  <a:fillRect t="-1161"/>
                </a:stretch>
              </a:blipFill>
            </p:spPr>
            <p:txBody>
              <a:bodyPr/>
              <a:lstStyle/>
              <a:p>
                <a:r>
                  <a:rPr lang="zh-CN" altLang="en-US">
                    <a:noFill/>
                  </a:rPr>
                  <a:t> </a:t>
                </a:r>
              </a:p>
            </p:txBody>
          </p:sp>
        </mc:Fallback>
      </mc:AlternateContent>
      <p:pic>
        <p:nvPicPr>
          <p:cNvPr id="5" name="Picture 4"/>
          <p:cNvPicPr/>
          <p:nvPr/>
        </p:nvPicPr>
        <p:blipFill rotWithShape="1">
          <a:blip r:embed="rId4">
            <a:extLst>
              <a:ext uri="{28A0092B-C50C-407E-A947-70E740481C1C}">
                <a14:useLocalDpi xmlns:a14="http://schemas.microsoft.com/office/drawing/2010/main" val="0"/>
              </a:ext>
            </a:extLst>
          </a:blip>
          <a:srcRect r="40915"/>
          <a:stretch/>
        </p:blipFill>
        <p:spPr bwMode="auto">
          <a:xfrm>
            <a:off x="2438400" y="3352800"/>
            <a:ext cx="3886200" cy="2895600"/>
          </a:xfrm>
          <a:prstGeom prst="rect">
            <a:avLst/>
          </a:prstGeom>
          <a:noFill/>
          <a:ln>
            <a:noFill/>
          </a:ln>
        </p:spPr>
      </p:pic>
    </p:spTree>
    <p:extLst>
      <p:ext uri="{BB962C8B-B14F-4D97-AF65-F5344CB8AC3E}">
        <p14:creationId xmlns:p14="http://schemas.microsoft.com/office/powerpoint/2010/main" val="189620138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380412" cy="553998"/>
          </a:xfrm>
        </p:spPr>
        <p:txBody>
          <a:bodyPr>
            <a:normAutofit fontScale="90000"/>
          </a:bodyPr>
          <a:lstStyle/>
          <a:p>
            <a:r>
              <a:rPr lang="en-US" altLang="zh-CN" dirty="0" smtClean="0"/>
              <a:t>Making Sense of  Individual Problematic  Edges</a:t>
            </a:r>
            <a:endParaRPr lang="zh-CN" altLang="en-US" dirty="0"/>
          </a:p>
        </p:txBody>
      </p:sp>
      <p:sp>
        <p:nvSpPr>
          <p:cNvPr id="3" name="Text Placeholder 2"/>
          <p:cNvSpPr>
            <a:spLocks noGrp="1"/>
          </p:cNvSpPr>
          <p:nvPr>
            <p:ph type="body" idx="1"/>
          </p:nvPr>
        </p:nvSpPr>
        <p:spPr>
          <a:xfrm>
            <a:off x="228600" y="1707290"/>
            <a:ext cx="4113212" cy="4152051"/>
          </a:xfrm>
        </p:spPr>
        <p:txBody>
          <a:bodyPr>
            <a:normAutofit/>
          </a:bodyPr>
          <a:lstStyle/>
          <a:p>
            <a:r>
              <a:rPr lang="en-US" altLang="zh-CN" sz="2400" dirty="0" smtClean="0"/>
              <a:t>Formulate skyline graphs for each day</a:t>
            </a:r>
          </a:p>
          <a:p>
            <a:r>
              <a:rPr lang="en-US" altLang="zh-CN" sz="2400" dirty="0" smtClean="0"/>
              <a:t>Mining frequent sub-graph patterns across days</a:t>
            </a:r>
          </a:p>
          <a:p>
            <a:pPr lvl="1"/>
            <a:r>
              <a:rPr lang="en-US" altLang="zh-CN" sz="1800" dirty="0" smtClean="0"/>
              <a:t>To avoid false alert</a:t>
            </a:r>
          </a:p>
          <a:p>
            <a:pPr lvl="1"/>
            <a:r>
              <a:rPr lang="en-US" altLang="zh-CN" sz="1800" dirty="0" smtClean="0"/>
              <a:t>Deep understanding</a:t>
            </a:r>
          </a:p>
          <a:p>
            <a:r>
              <a:rPr lang="en-US" altLang="zh-CN" sz="2200" dirty="0" smtClean="0"/>
              <a:t>Find correlation among patterns</a:t>
            </a:r>
            <a:endParaRPr lang="en-US" altLang="zh-CN" sz="2200" dirty="0"/>
          </a:p>
        </p:txBody>
      </p:sp>
      <p:pic>
        <p:nvPicPr>
          <p:cNvPr id="5" name="Picture 4"/>
          <p:cNvPicPr/>
          <p:nvPr/>
        </p:nvPicPr>
        <p:blipFill rotWithShape="1">
          <a:blip r:embed="rId3">
            <a:extLst>
              <a:ext uri="{28A0092B-C50C-407E-A947-70E740481C1C}">
                <a14:useLocalDpi xmlns:a14="http://schemas.microsoft.com/office/drawing/2010/main" val="0"/>
              </a:ext>
            </a:extLst>
          </a:blip>
          <a:srcRect l="34831" r="32584" b="23413"/>
          <a:stretch/>
        </p:blipFill>
        <p:spPr bwMode="auto">
          <a:xfrm>
            <a:off x="6126772" y="1517670"/>
            <a:ext cx="1539411" cy="3682980"/>
          </a:xfrm>
          <a:prstGeom prst="rect">
            <a:avLst/>
          </a:prstGeom>
          <a:noFill/>
          <a:ln>
            <a:noFill/>
          </a:ln>
        </p:spPr>
      </p:pic>
      <p:pic>
        <p:nvPicPr>
          <p:cNvPr id="6" name="Picture 5"/>
          <p:cNvPicPr/>
          <p:nvPr/>
        </p:nvPicPr>
        <p:blipFill rotWithShape="1">
          <a:blip r:embed="rId3">
            <a:extLst>
              <a:ext uri="{28A0092B-C50C-407E-A947-70E740481C1C}">
                <a14:useLocalDpi xmlns:a14="http://schemas.microsoft.com/office/drawing/2010/main" val="0"/>
              </a:ext>
            </a:extLst>
          </a:blip>
          <a:srcRect l="64744" r="5343" b="23413"/>
          <a:stretch/>
        </p:blipFill>
        <p:spPr bwMode="auto">
          <a:xfrm>
            <a:off x="7538399" y="1517755"/>
            <a:ext cx="1413164" cy="3682980"/>
          </a:xfrm>
          <a:prstGeom prst="rect">
            <a:avLst/>
          </a:prstGeom>
          <a:noFill/>
          <a:ln>
            <a:noFill/>
          </a:ln>
        </p:spPr>
      </p:pic>
      <p:pic>
        <p:nvPicPr>
          <p:cNvPr id="7" name="Picture 6"/>
          <p:cNvPicPr/>
          <p:nvPr/>
        </p:nvPicPr>
        <p:blipFill rotWithShape="1">
          <a:blip r:embed="rId3">
            <a:extLst>
              <a:ext uri="{28A0092B-C50C-407E-A947-70E740481C1C}">
                <a14:useLocalDpi xmlns:a14="http://schemas.microsoft.com/office/drawing/2010/main" val="0"/>
              </a:ext>
            </a:extLst>
          </a:blip>
          <a:srcRect l="-499" t="76324" r="4644" b="-432"/>
          <a:stretch/>
        </p:blipFill>
        <p:spPr bwMode="auto">
          <a:xfrm>
            <a:off x="4463143" y="5279687"/>
            <a:ext cx="4528457" cy="1159309"/>
          </a:xfrm>
          <a:prstGeom prst="rect">
            <a:avLst/>
          </a:prstGeom>
          <a:noFill/>
          <a:ln>
            <a:noFill/>
          </a:ln>
        </p:spPr>
      </p:pic>
      <p:grpSp>
        <p:nvGrpSpPr>
          <p:cNvPr id="9" name="Group 8"/>
          <p:cNvGrpSpPr/>
          <p:nvPr/>
        </p:nvGrpSpPr>
        <p:grpSpPr>
          <a:xfrm>
            <a:off x="4191000" y="1520508"/>
            <a:ext cx="2005622" cy="3686472"/>
            <a:chOff x="4343400" y="1520508"/>
            <a:chExt cx="2005622" cy="3686472"/>
          </a:xfrm>
        </p:grpSpPr>
        <p:pic>
          <p:nvPicPr>
            <p:cNvPr id="4" name="Picture 3"/>
            <p:cNvPicPr/>
            <p:nvPr/>
          </p:nvPicPr>
          <p:blipFill rotWithShape="1">
            <a:blip r:embed="rId3">
              <a:extLst>
                <a:ext uri="{28A0092B-C50C-407E-A947-70E740481C1C}">
                  <a14:useLocalDpi xmlns:a14="http://schemas.microsoft.com/office/drawing/2010/main" val="0"/>
                </a:ext>
              </a:extLst>
            </a:blip>
            <a:srcRect r="63846" b="23413"/>
            <a:stretch/>
          </p:blipFill>
          <p:spPr bwMode="auto">
            <a:xfrm>
              <a:off x="4640943" y="1520508"/>
              <a:ext cx="1708079" cy="3682979"/>
            </a:xfrm>
            <a:prstGeom prst="rect">
              <a:avLst/>
            </a:prstGeom>
            <a:noFill/>
            <a:ln>
              <a:noFill/>
            </a:ln>
          </p:spPr>
        </p:pic>
        <p:pic>
          <p:nvPicPr>
            <p:cNvPr id="8" name="Picture 7"/>
            <p:cNvPicPr/>
            <p:nvPr/>
          </p:nvPicPr>
          <p:blipFill rotWithShape="1">
            <a:blip r:embed="rId3">
              <a:extLst>
                <a:ext uri="{28A0092B-C50C-407E-A947-70E740481C1C}">
                  <a14:useLocalDpi xmlns:a14="http://schemas.microsoft.com/office/drawing/2010/main" val="0"/>
                </a:ext>
              </a:extLst>
            </a:blip>
            <a:srcRect l="94552" r="-540" b="23413"/>
            <a:stretch/>
          </p:blipFill>
          <p:spPr bwMode="auto">
            <a:xfrm>
              <a:off x="4343400" y="1524000"/>
              <a:ext cx="282864" cy="3682980"/>
            </a:xfrm>
            <a:prstGeom prst="rect">
              <a:avLst/>
            </a:prstGeom>
            <a:noFill/>
            <a:ln>
              <a:noFill/>
            </a:ln>
          </p:spPr>
        </p:pic>
      </p:grpSp>
      <p:grpSp>
        <p:nvGrpSpPr>
          <p:cNvPr id="13" name="Group 12"/>
          <p:cNvGrpSpPr/>
          <p:nvPr/>
        </p:nvGrpSpPr>
        <p:grpSpPr>
          <a:xfrm>
            <a:off x="4800600" y="1828800"/>
            <a:ext cx="990600" cy="990600"/>
            <a:chOff x="4953000" y="1828800"/>
            <a:chExt cx="990600" cy="990600"/>
          </a:xfrm>
        </p:grpSpPr>
        <p:sp>
          <p:nvSpPr>
            <p:cNvPr id="10" name="Rectangle 9"/>
            <p:cNvSpPr/>
            <p:nvPr/>
          </p:nvSpPr>
          <p:spPr>
            <a:xfrm>
              <a:off x="4953000" y="1828800"/>
              <a:ext cx="762000" cy="3048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5181600" y="2514600"/>
              <a:ext cx="762000" cy="3048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11"/>
          <p:cNvSpPr/>
          <p:nvPr/>
        </p:nvSpPr>
        <p:spPr>
          <a:xfrm>
            <a:off x="4770120" y="4053840"/>
            <a:ext cx="1005840" cy="3048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24400" y="3952875"/>
            <a:ext cx="4191000" cy="12192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Group 18"/>
          <p:cNvGrpSpPr/>
          <p:nvPr/>
        </p:nvGrpSpPr>
        <p:grpSpPr>
          <a:xfrm>
            <a:off x="6324600" y="3991434"/>
            <a:ext cx="2514600" cy="1129206"/>
            <a:chOff x="6477000" y="3991434"/>
            <a:chExt cx="2514600" cy="1129206"/>
          </a:xfrm>
        </p:grpSpPr>
        <p:sp>
          <p:nvSpPr>
            <p:cNvPr id="15" name="Rectangle 14"/>
            <p:cNvSpPr/>
            <p:nvPr/>
          </p:nvSpPr>
          <p:spPr>
            <a:xfrm>
              <a:off x="6477000" y="4760291"/>
              <a:ext cx="762000" cy="3048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rot="17642996">
              <a:off x="7076241" y="4220034"/>
              <a:ext cx="762000" cy="3048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rot="5400000">
              <a:off x="8001000" y="4572000"/>
              <a:ext cx="762000" cy="3048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p:cNvSpPr/>
            <p:nvPr/>
          </p:nvSpPr>
          <p:spPr>
            <a:xfrm rot="5400000">
              <a:off x="8458200" y="4587240"/>
              <a:ext cx="762000" cy="3048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0" name="Rectangle 19"/>
              <p:cNvSpPr/>
              <p:nvPr/>
            </p:nvSpPr>
            <p:spPr>
              <a:xfrm>
                <a:off x="914400" y="4720530"/>
                <a:ext cx="2287549" cy="400110"/>
              </a:xfrm>
              <a:prstGeom prst="rect">
                <a:avLst/>
              </a:prstGeom>
            </p:spPr>
            <p:txBody>
              <a:bodyPr wrap="none">
                <a:spAutoFit/>
              </a:bodyPr>
              <a:lstStyle/>
              <a:p>
                <a:r>
                  <a:rPr lang="zh-CN" altLang="zh-CN" dirty="0"/>
                  <a:t> </a:t>
                </a:r>
                <a14:m>
                  <m:oMath xmlns:m="http://schemas.openxmlformats.org/officeDocument/2006/math">
                    <m:sSub>
                      <m:sSubPr>
                        <m:ctrlPr>
                          <a:rPr lang="zh-CN" altLang="zh-CN" i="1">
                            <a:latin typeface="Cambria Math"/>
                          </a:rPr>
                        </m:ctrlPr>
                      </m:sSubPr>
                      <m:e>
                        <m:r>
                          <a:rPr lang="en-US" altLang="zh-CN" i="1">
                            <a:latin typeface="Cambria Math"/>
                          </a:rPr>
                          <m:t>(</m:t>
                        </m:r>
                        <m:r>
                          <a:rPr lang="en-US" altLang="zh-CN" i="1">
                            <a:latin typeface="Cambria Math"/>
                          </a:rPr>
                          <m:t>𝑟</m:t>
                        </m:r>
                      </m:e>
                      <m:sub>
                        <m:r>
                          <a:rPr lang="en-US" altLang="zh-CN" i="1">
                            <a:latin typeface="Cambria Math"/>
                          </a:rPr>
                          <m:t>3</m:t>
                        </m:r>
                      </m:sub>
                    </m:sSub>
                    <m:r>
                      <a:rPr lang="en-US" altLang="zh-CN" i="1">
                        <a:latin typeface="Cambria Math"/>
                      </a:rPr>
                      <m:t>→</m:t>
                    </m:r>
                    <m:sSub>
                      <m:sSubPr>
                        <m:ctrlPr>
                          <a:rPr lang="zh-CN" altLang="zh-CN" i="1">
                            <a:latin typeface="Cambria Math"/>
                          </a:rPr>
                        </m:ctrlPr>
                      </m:sSubPr>
                      <m:e>
                        <m:r>
                          <a:rPr lang="en-US" altLang="zh-CN" i="1">
                            <a:latin typeface="Cambria Math"/>
                          </a:rPr>
                          <m:t> </m:t>
                        </m:r>
                        <m:r>
                          <a:rPr lang="en-US" altLang="zh-CN" i="1">
                            <a:latin typeface="Cambria Math"/>
                          </a:rPr>
                          <m:t>𝑟</m:t>
                        </m:r>
                      </m:e>
                      <m:sub>
                        <m:r>
                          <a:rPr lang="en-US" altLang="zh-CN" i="1">
                            <a:latin typeface="Cambria Math"/>
                          </a:rPr>
                          <m:t>6</m:t>
                        </m:r>
                      </m:sub>
                    </m:sSub>
                    <m:r>
                      <a:rPr lang="en-US" altLang="zh-CN" i="1">
                        <a:latin typeface="Cambria Math"/>
                      </a:rPr>
                      <m:t>)⇒</m:t>
                    </m:r>
                    <m:sSub>
                      <m:sSubPr>
                        <m:ctrlPr>
                          <a:rPr lang="zh-CN" altLang="zh-CN" i="1">
                            <a:latin typeface="Cambria Math"/>
                          </a:rPr>
                        </m:ctrlPr>
                      </m:sSubPr>
                      <m:e>
                        <m:r>
                          <a:rPr lang="en-US" altLang="zh-CN" i="1">
                            <a:latin typeface="Cambria Math"/>
                          </a:rPr>
                          <m:t>(</m:t>
                        </m:r>
                        <m:r>
                          <a:rPr lang="en-US" altLang="zh-CN" i="1">
                            <a:latin typeface="Cambria Math"/>
                          </a:rPr>
                          <m:t>𝑟</m:t>
                        </m:r>
                      </m:e>
                      <m:sub>
                        <m:r>
                          <a:rPr lang="en-US" altLang="zh-CN" i="1">
                            <a:latin typeface="Cambria Math"/>
                          </a:rPr>
                          <m:t>4</m:t>
                        </m:r>
                      </m:sub>
                    </m:sSub>
                    <m:r>
                      <a:rPr lang="en-US" altLang="zh-CN" i="1">
                        <a:latin typeface="Cambria Math"/>
                      </a:rPr>
                      <m:t>→</m:t>
                    </m:r>
                    <m:sSub>
                      <m:sSubPr>
                        <m:ctrlPr>
                          <a:rPr lang="zh-CN" altLang="zh-CN" i="1">
                            <a:latin typeface="Cambria Math"/>
                          </a:rPr>
                        </m:ctrlPr>
                      </m:sSubPr>
                      <m:e>
                        <m:r>
                          <a:rPr lang="en-US" altLang="zh-CN" i="1">
                            <a:latin typeface="Cambria Math"/>
                          </a:rPr>
                          <m:t> </m:t>
                        </m:r>
                        <m:r>
                          <a:rPr lang="en-US" altLang="zh-CN" i="1">
                            <a:latin typeface="Cambria Math"/>
                          </a:rPr>
                          <m:t>𝑟</m:t>
                        </m:r>
                      </m:e>
                      <m:sub>
                        <m:r>
                          <a:rPr lang="en-US" altLang="zh-CN" i="1">
                            <a:latin typeface="Cambria Math"/>
                          </a:rPr>
                          <m:t>5</m:t>
                        </m:r>
                      </m:sub>
                    </m:sSub>
                    <m:r>
                      <a:rPr lang="en-US" altLang="zh-CN" i="1">
                        <a:latin typeface="Cambria Math"/>
                      </a:rPr>
                      <m:t>)</m:t>
                    </m:r>
                  </m:oMath>
                </a14:m>
                <a:endParaRPr lang="zh-CN" alt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914400" y="4720530"/>
                <a:ext cx="2287549" cy="400110"/>
              </a:xfrm>
              <a:prstGeom prst="rect">
                <a:avLst/>
              </a:prstGeom>
              <a:blipFill rotWithShape="1">
                <a:blip r:embed="rId4"/>
                <a:stretch>
                  <a:fillRect b="-3030"/>
                </a:stretch>
              </a:blipFill>
            </p:spPr>
            <p:txBody>
              <a:bodyPr/>
              <a:lstStyle/>
              <a:p>
                <a:r>
                  <a:rPr lang="en-US">
                    <a:noFill/>
                  </a:rPr>
                  <a:t> </a:t>
                </a:r>
              </a:p>
            </p:txBody>
          </p:sp>
        </mc:Fallback>
      </mc:AlternateContent>
    </p:spTree>
    <p:extLst>
      <p:ext uri="{BB962C8B-B14F-4D97-AF65-F5344CB8AC3E}">
        <p14:creationId xmlns:p14="http://schemas.microsoft.com/office/powerpoint/2010/main" val="3491816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1863" b="10880"/>
          <a:stretch/>
        </p:blipFill>
        <p:spPr bwMode="auto">
          <a:xfrm>
            <a:off x="762000" y="304800"/>
            <a:ext cx="3505200" cy="2590800"/>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4" cstate="print">
            <a:extLst>
              <a:ext uri="{28A0092B-C50C-407E-A947-70E740481C1C}">
                <a14:useLocalDpi xmlns:a14="http://schemas.microsoft.com/office/drawing/2010/main" val="0"/>
              </a:ext>
            </a:extLst>
          </a:blip>
          <a:srcRect l="1631" t="1818" r="-1" b="14978"/>
          <a:stretch/>
        </p:blipFill>
        <p:spPr bwMode="auto">
          <a:xfrm>
            <a:off x="4836160" y="356711"/>
            <a:ext cx="3774440" cy="2538889"/>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1351" r="669" b="13642"/>
          <a:stretch/>
        </p:blipFill>
        <p:spPr bwMode="auto">
          <a:xfrm>
            <a:off x="762000" y="3733800"/>
            <a:ext cx="3505200" cy="2590800"/>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6" cstate="print">
            <a:extLst>
              <a:ext uri="{28A0092B-C50C-407E-A947-70E740481C1C}">
                <a14:useLocalDpi xmlns:a14="http://schemas.microsoft.com/office/drawing/2010/main" val="0"/>
              </a:ext>
            </a:extLst>
          </a:blip>
          <a:srcRect t="1687" b="14602"/>
          <a:stretch/>
        </p:blipFill>
        <p:spPr bwMode="auto">
          <a:xfrm>
            <a:off x="4953000" y="3733800"/>
            <a:ext cx="3657600" cy="2590800"/>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304800" y="1143000"/>
            <a:ext cx="3048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b="1" dirty="0" smtClean="0">
                <a:solidFill>
                  <a:srgbClr val="C00000"/>
                </a:solidFill>
              </a:rPr>
              <a:t>2009</a:t>
            </a:r>
            <a:endParaRPr lang="zh-CN" altLang="en-US" b="1" dirty="0">
              <a:solidFill>
                <a:srgbClr val="C00000"/>
              </a:solidFill>
            </a:endParaRPr>
          </a:p>
        </p:txBody>
      </p:sp>
      <p:sp>
        <p:nvSpPr>
          <p:cNvPr id="9" name="Rectangle 8"/>
          <p:cNvSpPr/>
          <p:nvPr/>
        </p:nvSpPr>
        <p:spPr>
          <a:xfrm>
            <a:off x="304800" y="4800600"/>
            <a:ext cx="3048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b="1" dirty="0" smtClean="0">
                <a:solidFill>
                  <a:srgbClr val="C00000"/>
                </a:solidFill>
              </a:rPr>
              <a:t>2010</a:t>
            </a:r>
            <a:endParaRPr lang="zh-CN" altLang="en-US" b="1" dirty="0">
              <a:solidFill>
                <a:srgbClr val="C00000"/>
              </a:solidFill>
            </a:endParaRPr>
          </a:p>
        </p:txBody>
      </p:sp>
      <p:sp>
        <p:nvSpPr>
          <p:cNvPr id="10" name="Rectangle 9"/>
          <p:cNvSpPr/>
          <p:nvPr/>
        </p:nvSpPr>
        <p:spPr>
          <a:xfrm>
            <a:off x="1905000" y="3124200"/>
            <a:ext cx="1012392" cy="369332"/>
          </a:xfrm>
          <a:prstGeom prst="rect">
            <a:avLst/>
          </a:prstGeom>
        </p:spPr>
        <p:txBody>
          <a:bodyPr wrap="none">
            <a:spAutoFit/>
          </a:bodyPr>
          <a:lstStyle/>
          <a:p>
            <a:pPr algn="ctr">
              <a:spcAft>
                <a:spcPts val="0"/>
              </a:spcAft>
            </a:pPr>
            <a:r>
              <a:rPr lang="en-US" altLang="zh-CN" dirty="0" smtClean="0"/>
              <a:t>Workday</a:t>
            </a:r>
            <a:endParaRPr lang="zh-CN" altLang="zh-CN" sz="2400" dirty="0">
              <a:latin typeface="Times New Roman"/>
              <a:ea typeface="Times New Roman"/>
              <a:cs typeface="Times New Roman"/>
            </a:endParaRPr>
          </a:p>
        </p:txBody>
      </p:sp>
      <p:sp>
        <p:nvSpPr>
          <p:cNvPr id="11" name="Rectangle 10"/>
          <p:cNvSpPr/>
          <p:nvPr/>
        </p:nvSpPr>
        <p:spPr>
          <a:xfrm>
            <a:off x="6117666" y="3124200"/>
            <a:ext cx="1502334" cy="369332"/>
          </a:xfrm>
          <a:prstGeom prst="rect">
            <a:avLst/>
          </a:prstGeom>
        </p:spPr>
        <p:txBody>
          <a:bodyPr wrap="none">
            <a:spAutoFit/>
          </a:bodyPr>
          <a:lstStyle/>
          <a:p>
            <a:pPr algn="ctr">
              <a:spcAft>
                <a:spcPts val="0"/>
              </a:spcAft>
            </a:pPr>
            <a:r>
              <a:rPr lang="en-US" altLang="zh-CN" dirty="0" smtClean="0"/>
              <a:t>Non-work </a:t>
            </a:r>
            <a:r>
              <a:rPr lang="en-US" altLang="zh-CN" dirty="0"/>
              <a:t>day</a:t>
            </a:r>
            <a:endParaRPr lang="zh-CN" altLang="zh-CN" sz="2400" dirty="0">
              <a:latin typeface="Times New Roman"/>
              <a:ea typeface="Times New Roman"/>
              <a:cs typeface="Times New Roman"/>
            </a:endParaRPr>
          </a:p>
        </p:txBody>
      </p:sp>
    </p:spTree>
    <p:extLst>
      <p:ext uri="{BB962C8B-B14F-4D97-AF65-F5344CB8AC3E}">
        <p14:creationId xmlns:p14="http://schemas.microsoft.com/office/powerpoint/2010/main" val="266855305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eolife04\d$\users\v-yanchl\Videos\Corel\WanghuquRoa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16" y="304800"/>
            <a:ext cx="382158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olife04\d$\users\v-yanchl\Videos\street view photos\望京西路.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24400" y="346624"/>
            <a:ext cx="3905246" cy="2929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yuzheng\Desktop\WP_0004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00566"/>
            <a:ext cx="3905246" cy="2927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715808" y="2895600"/>
            <a:ext cx="913838" cy="369332"/>
          </a:xfrm>
          <a:prstGeom prst="rect">
            <a:avLst/>
          </a:prstGeom>
        </p:spPr>
        <p:txBody>
          <a:bodyPr wrap="square">
            <a:spAutoFit/>
          </a:bodyPr>
          <a:lstStyle/>
          <a:p>
            <a:pPr algn="ctr">
              <a:spcAft>
                <a:spcPts val="0"/>
              </a:spcAft>
            </a:pPr>
            <a:r>
              <a:rPr lang="en-US" altLang="zh-CN" b="1" dirty="0" smtClean="0">
                <a:solidFill>
                  <a:srgbClr val="FFFF00"/>
                </a:solidFill>
              </a:rPr>
              <a:t>2009</a:t>
            </a:r>
            <a:endParaRPr lang="zh-CN" altLang="zh-CN" sz="2400" b="1" dirty="0">
              <a:solidFill>
                <a:srgbClr val="FFFF00"/>
              </a:solidFill>
              <a:latin typeface="Times New Roman"/>
              <a:ea typeface="Times New Roman"/>
              <a:cs typeface="Times New Roman"/>
            </a:endParaRPr>
          </a:p>
        </p:txBody>
      </p:sp>
      <p:sp>
        <p:nvSpPr>
          <p:cNvPr id="10" name="Rectangle 9"/>
          <p:cNvSpPr/>
          <p:nvPr/>
        </p:nvSpPr>
        <p:spPr>
          <a:xfrm>
            <a:off x="7696200" y="6158602"/>
            <a:ext cx="1009084" cy="369332"/>
          </a:xfrm>
          <a:prstGeom prst="rect">
            <a:avLst/>
          </a:prstGeom>
        </p:spPr>
        <p:txBody>
          <a:bodyPr wrap="square">
            <a:spAutoFit/>
          </a:bodyPr>
          <a:lstStyle/>
          <a:p>
            <a:pPr algn="ctr">
              <a:spcAft>
                <a:spcPts val="0"/>
              </a:spcAft>
            </a:pPr>
            <a:r>
              <a:rPr lang="en-US" altLang="zh-CN" b="1" dirty="0" smtClean="0">
                <a:solidFill>
                  <a:srgbClr val="FFFF00"/>
                </a:solidFill>
              </a:rPr>
              <a:t>2010</a:t>
            </a:r>
            <a:endParaRPr lang="zh-CN" altLang="zh-CN" sz="2400" b="1" dirty="0">
              <a:solidFill>
                <a:srgbClr val="FFFF00"/>
              </a:solidFill>
              <a:latin typeface="Times New Roman"/>
              <a:ea typeface="Times New Roman"/>
              <a:cs typeface="Times New Roman"/>
            </a:endParaRPr>
          </a:p>
        </p:txBody>
      </p:sp>
      <p:pic>
        <p:nvPicPr>
          <p:cNvPr id="2053" name="Picture 5" descr="C:\Users\yuzheng\Desktop\WP_0004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416" y="3600566"/>
            <a:ext cx="3905666" cy="292736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828800" y="1828800"/>
            <a:ext cx="1532704" cy="523220"/>
            <a:chOff x="1828800" y="1828800"/>
            <a:chExt cx="1532704" cy="523220"/>
          </a:xfrm>
        </p:grpSpPr>
        <p:sp>
          <p:nvSpPr>
            <p:cNvPr id="11" name="Bent Arrow 10"/>
            <p:cNvSpPr/>
            <p:nvPr/>
          </p:nvSpPr>
          <p:spPr>
            <a:xfrm rot="10800000">
              <a:off x="1828800" y="1887811"/>
              <a:ext cx="228600" cy="398189"/>
            </a:xfrm>
            <a:prstGeom prst="bentArrow">
              <a:avLst>
                <a:gd name="adj1" fmla="val 1250"/>
                <a:gd name="adj2" fmla="val 10104"/>
                <a:gd name="adj3" fmla="val 16667"/>
                <a:gd name="adj4" fmla="val 437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Rectangle 15"/>
            <p:cNvSpPr/>
            <p:nvPr/>
          </p:nvSpPr>
          <p:spPr>
            <a:xfrm>
              <a:off x="2133600" y="1828800"/>
              <a:ext cx="1227904" cy="523220"/>
            </a:xfrm>
            <a:prstGeom prst="rect">
              <a:avLst/>
            </a:prstGeom>
            <a:noFill/>
          </p:spPr>
          <p:txBody>
            <a:bodyPr wrap="square">
              <a:spAutoFit/>
            </a:bodyPr>
            <a:lstStyle/>
            <a:p>
              <a:pPr algn="ctr">
                <a:spcAft>
                  <a:spcPts val="0"/>
                </a:spcAft>
              </a:pPr>
              <a:r>
                <a:rPr lang="en-US" altLang="zh-CN" sz="1400" b="1" dirty="0" smtClean="0"/>
                <a:t>An additional entrance</a:t>
              </a:r>
              <a:endParaRPr lang="zh-CN" altLang="zh-CN" b="1" dirty="0">
                <a:latin typeface="Times New Roman"/>
                <a:ea typeface="Times New Roman"/>
                <a:cs typeface="Times New Roman"/>
              </a:endParaRPr>
            </a:p>
          </p:txBody>
        </p:sp>
      </p:grpSp>
      <p:grpSp>
        <p:nvGrpSpPr>
          <p:cNvPr id="13" name="Group 12"/>
          <p:cNvGrpSpPr/>
          <p:nvPr/>
        </p:nvGrpSpPr>
        <p:grpSpPr>
          <a:xfrm>
            <a:off x="990600" y="758825"/>
            <a:ext cx="1250953" cy="1021036"/>
            <a:chOff x="990600" y="758825"/>
            <a:chExt cx="1250953" cy="1021036"/>
          </a:xfrm>
        </p:grpSpPr>
        <p:sp>
          <p:nvSpPr>
            <p:cNvPr id="8" name="Freeform 7"/>
            <p:cNvSpPr/>
            <p:nvPr/>
          </p:nvSpPr>
          <p:spPr>
            <a:xfrm>
              <a:off x="2146300" y="758825"/>
              <a:ext cx="95253" cy="1021036"/>
            </a:xfrm>
            <a:custGeom>
              <a:avLst/>
              <a:gdLst>
                <a:gd name="connsiteX0" fmla="*/ 95253 w 95253"/>
                <a:gd name="connsiteY0" fmla="*/ 0 h 885825"/>
                <a:gd name="connsiteX1" fmla="*/ 76203 w 95253"/>
                <a:gd name="connsiteY1" fmla="*/ 47625 h 885825"/>
                <a:gd name="connsiteX2" fmla="*/ 47628 w 95253"/>
                <a:gd name="connsiteY2" fmla="*/ 133350 h 885825"/>
                <a:gd name="connsiteX3" fmla="*/ 38103 w 95253"/>
                <a:gd name="connsiteY3" fmla="*/ 161925 h 885825"/>
                <a:gd name="connsiteX4" fmla="*/ 28578 w 95253"/>
                <a:gd name="connsiteY4" fmla="*/ 190500 h 885825"/>
                <a:gd name="connsiteX5" fmla="*/ 9528 w 95253"/>
                <a:gd name="connsiteY5" fmla="*/ 523875 h 885825"/>
                <a:gd name="connsiteX6" fmla="*/ 3 w 95253"/>
                <a:gd name="connsiteY6" fmla="*/ 885825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3" h="885825">
                  <a:moveTo>
                    <a:pt x="95253" y="0"/>
                  </a:moveTo>
                  <a:cubicBezTo>
                    <a:pt x="88903" y="15875"/>
                    <a:pt x="82046" y="31557"/>
                    <a:pt x="76203" y="47625"/>
                  </a:cubicBezTo>
                  <a:lnTo>
                    <a:pt x="47628" y="133350"/>
                  </a:lnTo>
                  <a:lnTo>
                    <a:pt x="38103" y="161925"/>
                  </a:lnTo>
                  <a:lnTo>
                    <a:pt x="28578" y="190500"/>
                  </a:lnTo>
                  <a:cubicBezTo>
                    <a:pt x="22228" y="301625"/>
                    <a:pt x="12899" y="412620"/>
                    <a:pt x="9528" y="523875"/>
                  </a:cubicBezTo>
                  <a:cubicBezTo>
                    <a:pt x="-478" y="854068"/>
                    <a:pt x="3" y="733377"/>
                    <a:pt x="3" y="885825"/>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990600" y="762000"/>
              <a:ext cx="1227904" cy="738664"/>
            </a:xfrm>
            <a:prstGeom prst="rect">
              <a:avLst/>
            </a:prstGeom>
            <a:noFill/>
          </p:spPr>
          <p:txBody>
            <a:bodyPr wrap="square">
              <a:spAutoFit/>
            </a:bodyPr>
            <a:lstStyle/>
            <a:p>
              <a:pPr algn="ctr">
                <a:spcAft>
                  <a:spcPts val="0"/>
                </a:spcAft>
              </a:pPr>
              <a:r>
                <a:rPr lang="en-US" altLang="zh-CN" sz="1400" b="1" dirty="0" smtClean="0">
                  <a:solidFill>
                    <a:srgbClr val="00B050"/>
                  </a:solidFill>
                </a:rPr>
                <a:t>A new road launched in August 2009 </a:t>
              </a:r>
              <a:endParaRPr lang="zh-CN" altLang="zh-CN" b="1" dirty="0">
                <a:solidFill>
                  <a:srgbClr val="00B050"/>
                </a:solidFill>
                <a:latin typeface="Times New Roman"/>
                <a:ea typeface="Times New Roman"/>
                <a:cs typeface="Times New Roman"/>
              </a:endParaRPr>
            </a:p>
          </p:txBody>
        </p:sp>
      </p:grpSp>
    </p:spTree>
    <p:extLst>
      <p:ext uri="{BB962C8B-B14F-4D97-AF65-F5344CB8AC3E}">
        <p14:creationId xmlns:p14="http://schemas.microsoft.com/office/powerpoint/2010/main" val="243432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053"/>
                                        </p:tgtEl>
                                        <p:attrNameLst>
                                          <p:attrName>style.visibility</p:attrName>
                                        </p:attrNameLst>
                                      </p:cBhvr>
                                      <p:to>
                                        <p:strVal val="visible"/>
                                      </p:to>
                                    </p:set>
                                    <p:animEffect transition="in" filter="fade">
                                      <p:cBhvr>
                                        <p:cTn id="18"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6200" y="914400"/>
            <a:ext cx="4568283" cy="4724400"/>
            <a:chOff x="-76200" y="914400"/>
            <a:chExt cx="4568283" cy="4724400"/>
          </a:xfrm>
        </p:grpSpPr>
        <p:pic>
          <p:nvPicPr>
            <p:cNvPr id="5" name="Picture 4"/>
            <p:cNvPicPr/>
            <p:nvPr/>
          </p:nvPicPr>
          <p:blipFill rotWithShape="1">
            <a:blip r:embed="rId3">
              <a:extLst>
                <a:ext uri="{28A0092B-C50C-407E-A947-70E740481C1C}">
                  <a14:useLocalDpi xmlns:a14="http://schemas.microsoft.com/office/drawing/2010/main" val="0"/>
                </a:ext>
              </a:extLst>
            </a:blip>
            <a:srcRect l="13690" t="10072" r="7500" b="9915"/>
            <a:stretch/>
          </p:blipFill>
          <p:spPr bwMode="auto">
            <a:xfrm>
              <a:off x="377283" y="2819400"/>
              <a:ext cx="4114800" cy="2819400"/>
            </a:xfrm>
            <a:prstGeom prst="rect">
              <a:avLst/>
            </a:prstGeom>
            <a:noFill/>
            <a:ln>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Rectangle 7"/>
                <p:cNvSpPr/>
                <p:nvPr/>
              </p:nvSpPr>
              <p:spPr>
                <a:xfrm>
                  <a:off x="-76200" y="1524000"/>
                  <a:ext cx="3876675" cy="923330"/>
                </a:xfrm>
                <a:prstGeom prst="rect">
                  <a:avLst/>
                </a:prstGeom>
              </p:spPr>
              <p:txBody>
                <a:bodyPr wrap="square">
                  <a:spAutoFit/>
                </a:bodyPr>
                <a:lstStyle/>
                <a:p>
                  <a:pPr lvl="1"/>
                  <a14:m>
                    <m:oMath xmlns:m="http://schemas.openxmlformats.org/officeDocument/2006/math">
                      <m:sSub>
                        <m:sSubPr>
                          <m:ctrlPr>
                            <a:rPr lang="zh-CN" altLang="zh-CN" i="1">
                              <a:latin typeface="Cambria Math"/>
                            </a:rPr>
                          </m:ctrlPr>
                        </m:sSubPr>
                        <m:e>
                          <m:r>
                            <a:rPr lang="en-US" altLang="zh-CN" i="1">
                              <a:latin typeface="Cambria Math"/>
                            </a:rPr>
                            <m:t>𝑟</m:t>
                          </m:r>
                        </m:e>
                        <m:sub>
                          <m:r>
                            <a:rPr lang="en-US" altLang="zh-CN" i="1">
                              <a:latin typeface="Cambria Math"/>
                            </a:rPr>
                            <m:t>1</m:t>
                          </m:r>
                        </m:sub>
                      </m:sSub>
                      <m:r>
                        <a:rPr lang="en-US" altLang="zh-CN" i="1">
                          <a:latin typeface="Cambria Math"/>
                        </a:rPr>
                        <m:t> </m:t>
                      </m:r>
                    </m:oMath>
                  </a14:m>
                  <a:r>
                    <a:rPr lang="en-US" altLang="zh-CN" dirty="0" smtClean="0"/>
                    <a:t>:  </a:t>
                  </a:r>
                  <a:r>
                    <a:rPr lang="en-US" altLang="zh-CN" dirty="0" err="1" smtClean="0"/>
                    <a:t>Guomao</a:t>
                  </a:r>
                  <a:r>
                    <a:rPr lang="en-US" altLang="zh-CN" dirty="0" smtClean="0"/>
                    <a:t>  (In CBD of Beijing)</a:t>
                  </a:r>
                </a:p>
                <a:p>
                  <a:pPr lvl="1"/>
                  <a14:m>
                    <m:oMath xmlns:m="http://schemas.openxmlformats.org/officeDocument/2006/math">
                      <m:sSub>
                        <m:sSubPr>
                          <m:ctrlPr>
                            <a:rPr lang="zh-CN" altLang="zh-CN" i="1">
                              <a:latin typeface="Cambria Math"/>
                            </a:rPr>
                          </m:ctrlPr>
                        </m:sSubPr>
                        <m:e>
                          <m:r>
                            <a:rPr lang="en-US" altLang="zh-CN" i="1">
                              <a:latin typeface="Cambria Math"/>
                            </a:rPr>
                            <m:t>𝑟</m:t>
                          </m:r>
                        </m:e>
                        <m:sub>
                          <m:r>
                            <a:rPr lang="en-US" altLang="zh-CN" i="1">
                              <a:latin typeface="Cambria Math"/>
                            </a:rPr>
                            <m:t>2</m:t>
                          </m:r>
                        </m:sub>
                      </m:sSub>
                    </m:oMath>
                  </a14:m>
                  <a:r>
                    <a:rPr lang="en-US" altLang="zh-CN" dirty="0" smtClean="0"/>
                    <a:t>:   </a:t>
                  </a:r>
                  <a:r>
                    <a:rPr lang="en-US" altLang="zh-CN" dirty="0" err="1" smtClean="0"/>
                    <a:t>Houhai</a:t>
                  </a:r>
                  <a:r>
                    <a:rPr lang="en-US" altLang="zh-CN" dirty="0" smtClean="0"/>
                    <a:t>     (A bar street)</a:t>
                  </a:r>
                </a:p>
                <a:p>
                  <a:pPr lvl="1"/>
                  <a:r>
                    <a:rPr lang="en-US" altLang="zh-CN" b="1" dirty="0" smtClean="0">
                      <a:solidFill>
                        <a:srgbClr val="00B050"/>
                      </a:solidFill>
                    </a:rPr>
                    <a:t>Line 4</a:t>
                  </a:r>
                  <a:r>
                    <a:rPr lang="en-US" altLang="zh-CN" dirty="0" smtClean="0"/>
                    <a:t> launched in 2010</a:t>
                  </a:r>
                  <a:endParaRPr lang="en-US" altLang="zh-CN" dirty="0"/>
                </a:p>
              </p:txBody>
            </p:sp>
          </mc:Choice>
          <mc:Fallback xmlns="">
            <p:sp>
              <p:nvSpPr>
                <p:cNvPr id="8" name="Rectangle 7"/>
                <p:cNvSpPr>
                  <a:spLocks noRot="1" noChangeAspect="1" noMove="1" noResize="1" noEditPoints="1" noAdjustHandles="1" noChangeArrowheads="1" noChangeShapeType="1" noTextEdit="1"/>
                </p:cNvSpPr>
                <p:nvPr/>
              </p:nvSpPr>
              <p:spPr>
                <a:xfrm>
                  <a:off x="-76200" y="1524000"/>
                  <a:ext cx="3876675" cy="923330"/>
                </a:xfrm>
                <a:prstGeom prst="rect">
                  <a:avLst/>
                </a:prstGeom>
                <a:blipFill rotWithShape="1">
                  <a:blip r:embed="rId4"/>
                  <a:stretch>
                    <a:fillRect t="-3311" b="-9934"/>
                  </a:stretch>
                </a:blipFill>
              </p:spPr>
              <p:txBody>
                <a:bodyPr/>
                <a:lstStyle/>
                <a:p>
                  <a:r>
                    <a:rPr lang="zh-CN" altLang="en-US">
                      <a:noFill/>
                    </a:rPr>
                    <a:t> </a:t>
                  </a:r>
                </a:p>
              </p:txBody>
            </p:sp>
          </mc:Fallback>
        </mc:AlternateContent>
        <p:sp>
          <p:nvSpPr>
            <p:cNvPr id="13" name="Rectangle 12"/>
            <p:cNvSpPr/>
            <p:nvPr/>
          </p:nvSpPr>
          <p:spPr>
            <a:xfrm>
              <a:off x="-76200" y="914400"/>
              <a:ext cx="1905000" cy="400110"/>
            </a:xfrm>
            <a:prstGeom prst="rect">
              <a:avLst/>
            </a:prstGeom>
          </p:spPr>
          <p:txBody>
            <a:bodyPr wrap="square" anchor="ctr" anchorCtr="0">
              <a:spAutoFit/>
            </a:bodyPr>
            <a:lstStyle/>
            <a:p>
              <a:pPr lvl="1"/>
              <a:r>
                <a:rPr lang="en-US" altLang="zh-CN" sz="2000" b="1" dirty="0"/>
                <a:t>Example 2</a:t>
              </a:r>
            </a:p>
          </p:txBody>
        </p:sp>
      </p:grpSp>
      <p:grpSp>
        <p:nvGrpSpPr>
          <p:cNvPr id="16" name="Group 15"/>
          <p:cNvGrpSpPr/>
          <p:nvPr/>
        </p:nvGrpSpPr>
        <p:grpSpPr>
          <a:xfrm>
            <a:off x="4215160" y="914400"/>
            <a:ext cx="4700240" cy="4724400"/>
            <a:chOff x="4215160" y="914400"/>
            <a:chExt cx="4700240" cy="4724400"/>
          </a:xfrm>
        </p:grpSpPr>
        <p:pic>
          <p:nvPicPr>
            <p:cNvPr id="4" name="Picture 3"/>
            <p:cNvPicPr/>
            <p:nvPr/>
          </p:nvPicPr>
          <p:blipFill rotWithShape="1">
            <a:blip r:embed="rId5">
              <a:extLst>
                <a:ext uri="{28A0092B-C50C-407E-A947-70E740481C1C}">
                  <a14:useLocalDpi xmlns:a14="http://schemas.microsoft.com/office/drawing/2010/main" val="0"/>
                </a:ext>
              </a:extLst>
            </a:blip>
            <a:srcRect l="2205" t="49252" r="1202" b="4104"/>
            <a:stretch/>
          </p:blipFill>
          <p:spPr bwMode="auto">
            <a:xfrm>
              <a:off x="4724400" y="2819400"/>
              <a:ext cx="4191000" cy="2819400"/>
            </a:xfrm>
            <a:prstGeom prst="rect">
              <a:avLst/>
            </a:prstGeom>
            <a:noFill/>
            <a:ln>
              <a:solidFill>
                <a:schemeClr val="tx1"/>
              </a:solidFill>
            </a:ln>
            <a:extLst>
              <a:ext uri="{53640926-AAD7-44D8-BBD7-CCE9431645EC}">
                <a14:shadowObscured xmlns:a14="http://schemas.microsoft.com/office/drawing/2010/main"/>
              </a:ext>
            </a:extLst>
          </p:spPr>
        </p:pic>
        <p:sp>
          <p:nvSpPr>
            <p:cNvPr id="11" name="Rectangle 10"/>
            <p:cNvSpPr/>
            <p:nvPr/>
          </p:nvSpPr>
          <p:spPr>
            <a:xfrm>
              <a:off x="4267200" y="914400"/>
              <a:ext cx="2272098" cy="400110"/>
            </a:xfrm>
            <a:prstGeom prst="rect">
              <a:avLst/>
            </a:prstGeom>
          </p:spPr>
          <p:txBody>
            <a:bodyPr wrap="square">
              <a:spAutoFit/>
            </a:bodyPr>
            <a:lstStyle/>
            <a:p>
              <a:pPr lvl="1"/>
              <a:r>
                <a:rPr lang="en-US" altLang="zh-CN" sz="2000" b="1" dirty="0" smtClean="0"/>
                <a:t>Example 3</a:t>
              </a:r>
              <a:endParaRPr lang="zh-CN" altLang="en-US" sz="2000" b="1" dirty="0"/>
            </a:p>
          </p:txBody>
        </p:sp>
        <mc:AlternateContent xmlns:mc="http://schemas.openxmlformats.org/markup-compatibility/2006" xmlns:a14="http://schemas.microsoft.com/office/drawing/2010/main">
          <mc:Choice Requires="a14">
            <p:sp>
              <p:nvSpPr>
                <p:cNvPr id="2" name="Rectangle 1"/>
                <p:cNvSpPr/>
                <p:nvPr/>
              </p:nvSpPr>
              <p:spPr>
                <a:xfrm>
                  <a:off x="4648200" y="1981200"/>
                  <a:ext cx="3276600" cy="369332"/>
                </a:xfrm>
                <a:prstGeom prst="rect">
                  <a:avLst/>
                </a:prstGeom>
              </p:spPr>
              <p:txBody>
                <a:bodyPr wrap="square">
                  <a:spAutoFit/>
                </a:bodyPr>
                <a:lstStyle/>
                <a:p>
                  <a14:m>
                    <m:oMath xmlns:m="http://schemas.openxmlformats.org/officeDocument/2006/math">
                      <m:sSub>
                        <m:sSubPr>
                          <m:ctrlPr>
                            <a:rPr lang="zh-CN" altLang="zh-CN" i="1" smtClean="0">
                              <a:latin typeface="Cambria Math"/>
                            </a:rPr>
                          </m:ctrlPr>
                        </m:sSubPr>
                        <m:e>
                          <m:r>
                            <a:rPr lang="en-US" altLang="zh-CN" i="1">
                              <a:latin typeface="Cambria Math"/>
                            </a:rPr>
                            <m:t>(</m:t>
                          </m:r>
                          <m:r>
                            <a:rPr lang="en-US" altLang="zh-CN" i="1">
                              <a:latin typeface="Cambria Math"/>
                            </a:rPr>
                            <m:t>𝑟</m:t>
                          </m:r>
                        </m:e>
                        <m:sub>
                          <m:r>
                            <a:rPr lang="en-US" altLang="zh-CN" i="1">
                              <a:latin typeface="Cambria Math"/>
                            </a:rPr>
                            <m:t>1</m:t>
                          </m:r>
                        </m:sub>
                      </m:sSub>
                      <m:r>
                        <a:rPr lang="en-US" altLang="zh-CN" i="1">
                          <a:latin typeface="Cambria Math"/>
                        </a:rPr>
                        <m:t>→</m:t>
                      </m:r>
                      <m:sSub>
                        <m:sSubPr>
                          <m:ctrlPr>
                            <a:rPr lang="zh-CN" altLang="zh-CN" i="1">
                              <a:latin typeface="Cambria Math"/>
                            </a:rPr>
                          </m:ctrlPr>
                        </m:sSubPr>
                        <m:e>
                          <m:r>
                            <a:rPr lang="en-US" altLang="zh-CN" i="1">
                              <a:latin typeface="Cambria Math"/>
                            </a:rPr>
                            <m:t> </m:t>
                          </m:r>
                          <m:r>
                            <a:rPr lang="en-US" altLang="zh-CN" i="1">
                              <a:latin typeface="Cambria Math"/>
                            </a:rPr>
                            <m:t>𝑟</m:t>
                          </m:r>
                        </m:e>
                        <m:sub>
                          <m:r>
                            <a:rPr lang="en-US" altLang="zh-CN" i="1">
                              <a:latin typeface="Cambria Math"/>
                            </a:rPr>
                            <m:t>2</m:t>
                          </m:r>
                        </m:sub>
                      </m:sSub>
                      <m:r>
                        <a:rPr lang="en-US" altLang="zh-CN" i="1">
                          <a:latin typeface="Cambria Math"/>
                        </a:rPr>
                        <m:t>)⇒</m:t>
                      </m:r>
                      <m:r>
                        <a:rPr lang="en-US" altLang="zh-CN">
                          <a:latin typeface="Cambria Math"/>
                        </a:rPr>
                        <m:t>[</m:t>
                      </m:r>
                      <m:sSub>
                        <m:sSubPr>
                          <m:ctrlPr>
                            <a:rPr lang="zh-CN" altLang="zh-CN" i="1">
                              <a:latin typeface="Cambria Math"/>
                            </a:rPr>
                          </m:ctrlPr>
                        </m:sSubPr>
                        <m:e>
                          <m:r>
                            <a:rPr lang="en-US" altLang="zh-CN" i="1">
                              <a:latin typeface="Cambria Math"/>
                            </a:rPr>
                            <m:t>(</m:t>
                          </m:r>
                          <m:r>
                            <a:rPr lang="en-US" altLang="zh-CN" i="1">
                              <a:latin typeface="Cambria Math"/>
                            </a:rPr>
                            <m:t>𝑟</m:t>
                          </m:r>
                        </m:e>
                        <m:sub>
                          <m:r>
                            <a:rPr lang="en-US" altLang="zh-CN" i="1">
                              <a:latin typeface="Cambria Math"/>
                            </a:rPr>
                            <m:t>2</m:t>
                          </m:r>
                        </m:sub>
                      </m:sSub>
                      <m:r>
                        <a:rPr lang="en-US" altLang="zh-CN" i="1">
                          <a:latin typeface="Cambria Math"/>
                        </a:rPr>
                        <m:t>→</m:t>
                      </m:r>
                      <m:sSub>
                        <m:sSubPr>
                          <m:ctrlPr>
                            <a:rPr lang="zh-CN" altLang="zh-CN" i="1">
                              <a:latin typeface="Cambria Math"/>
                            </a:rPr>
                          </m:ctrlPr>
                        </m:sSubPr>
                        <m:e>
                          <m:r>
                            <a:rPr lang="en-US" altLang="zh-CN" i="1">
                              <a:latin typeface="Cambria Math"/>
                            </a:rPr>
                            <m:t> </m:t>
                          </m:r>
                          <m:r>
                            <a:rPr lang="en-US" altLang="zh-CN" i="1">
                              <a:latin typeface="Cambria Math"/>
                            </a:rPr>
                            <m:t>𝑟</m:t>
                          </m:r>
                        </m:e>
                        <m:sub>
                          <m:r>
                            <a:rPr lang="en-US" altLang="zh-CN" i="1">
                              <a:latin typeface="Cambria Math"/>
                            </a:rPr>
                            <m:t>4</m:t>
                          </m:r>
                        </m:sub>
                      </m:sSub>
                      <m:r>
                        <a:rPr lang="en-US" altLang="zh-CN" i="1">
                          <a:latin typeface="Cambria Math"/>
                        </a:rPr>
                        <m:t>)</m:t>
                      </m:r>
                    </m:oMath>
                  </a14:m>
                  <a:r>
                    <a:rPr lang="en-US" altLang="zh-CN" dirty="0"/>
                    <a:t>,</a:t>
                  </a:r>
                  <a14:m>
                    <m:oMath xmlns:m="http://schemas.openxmlformats.org/officeDocument/2006/math">
                      <m:r>
                        <a:rPr lang="en-US" altLang="zh-CN">
                          <a:latin typeface="Cambria Math"/>
                        </a:rPr>
                        <m:t> </m:t>
                      </m:r>
                      <m:sSub>
                        <m:sSubPr>
                          <m:ctrlPr>
                            <a:rPr lang="zh-CN" altLang="zh-CN" i="1">
                              <a:latin typeface="Cambria Math"/>
                            </a:rPr>
                          </m:ctrlPr>
                        </m:sSubPr>
                        <m:e>
                          <m:r>
                            <a:rPr lang="en-US" altLang="zh-CN" i="1">
                              <a:latin typeface="Cambria Math"/>
                            </a:rPr>
                            <m:t>(</m:t>
                          </m:r>
                          <m:r>
                            <a:rPr lang="en-US" altLang="zh-CN" i="1">
                              <a:latin typeface="Cambria Math"/>
                            </a:rPr>
                            <m:t>𝑟</m:t>
                          </m:r>
                        </m:e>
                        <m:sub>
                          <m:r>
                            <a:rPr lang="en-US" altLang="zh-CN" i="1">
                              <a:latin typeface="Cambria Math"/>
                            </a:rPr>
                            <m:t>1</m:t>
                          </m:r>
                        </m:sub>
                      </m:sSub>
                      <m:r>
                        <a:rPr lang="en-US" altLang="zh-CN" i="1">
                          <a:latin typeface="Cambria Math"/>
                        </a:rPr>
                        <m:t>→</m:t>
                      </m:r>
                      <m:sSub>
                        <m:sSubPr>
                          <m:ctrlPr>
                            <a:rPr lang="zh-CN" altLang="zh-CN" i="1">
                              <a:latin typeface="Cambria Math"/>
                            </a:rPr>
                          </m:ctrlPr>
                        </m:sSubPr>
                        <m:e>
                          <m:r>
                            <a:rPr lang="en-US" altLang="zh-CN" i="1">
                              <a:latin typeface="Cambria Math"/>
                            </a:rPr>
                            <m:t> </m:t>
                          </m:r>
                          <m:r>
                            <a:rPr lang="en-US" altLang="zh-CN" i="1">
                              <a:latin typeface="Cambria Math"/>
                            </a:rPr>
                            <m:t>𝑟</m:t>
                          </m:r>
                        </m:e>
                        <m:sub>
                          <m:r>
                            <a:rPr lang="en-US" altLang="zh-CN" i="1">
                              <a:latin typeface="Cambria Math"/>
                            </a:rPr>
                            <m:t>3</m:t>
                          </m:r>
                        </m:sub>
                      </m:sSub>
                      <m:r>
                        <a:rPr lang="en-US" altLang="zh-CN" i="1">
                          <a:latin typeface="Cambria Math"/>
                        </a:rPr>
                        <m:t>)</m:t>
                      </m:r>
                    </m:oMath>
                  </a14:m>
                  <a:r>
                    <a:rPr lang="en-US" altLang="zh-CN" dirty="0"/>
                    <a:t>]</a:t>
                  </a:r>
                  <a:endParaRPr lang="zh-CN" altLang="en-US" dirty="0"/>
                </a:p>
              </p:txBody>
            </p:sp>
          </mc:Choice>
          <mc:Fallback xmlns="">
            <p:sp>
              <p:nvSpPr>
                <p:cNvPr id="2" name="Rectangle 1"/>
                <p:cNvSpPr>
                  <a:spLocks noRot="1" noChangeAspect="1" noMove="1" noResize="1" noEditPoints="1" noAdjustHandles="1" noChangeArrowheads="1" noChangeShapeType="1" noTextEdit="1"/>
                </p:cNvSpPr>
                <p:nvPr/>
              </p:nvSpPr>
              <p:spPr>
                <a:xfrm>
                  <a:off x="4648200" y="1981200"/>
                  <a:ext cx="3276600" cy="369332"/>
                </a:xfrm>
                <a:prstGeom prst="rect">
                  <a:avLst/>
                </a:prstGeom>
                <a:blipFill rotWithShape="1">
                  <a:blip r:embed="rId6"/>
                  <a:stretch>
                    <a:fillRect l="-559" t="-8197" b="-24590"/>
                  </a:stretch>
                </a:blipFill>
              </p:spPr>
              <p:txBody>
                <a:bodyPr/>
                <a:lstStyle/>
                <a:p>
                  <a:r>
                    <a:rPr lang="zh-CN" altLang="en-US">
                      <a:noFill/>
                    </a:rPr>
                    <a:t> </a:t>
                  </a:r>
                </a:p>
              </p:txBody>
            </p:sp>
          </mc:Fallback>
        </mc:AlternateContent>
        <p:sp>
          <p:nvSpPr>
            <p:cNvPr id="14" name="Rectangle 13"/>
            <p:cNvSpPr/>
            <p:nvPr/>
          </p:nvSpPr>
          <p:spPr>
            <a:xfrm>
              <a:off x="4215160" y="1632313"/>
              <a:ext cx="2410596" cy="369332"/>
            </a:xfrm>
            <a:prstGeom prst="rect">
              <a:avLst/>
            </a:prstGeom>
          </p:spPr>
          <p:txBody>
            <a:bodyPr wrap="none">
              <a:spAutoFit/>
            </a:bodyPr>
            <a:lstStyle/>
            <a:p>
              <a:pPr lvl="1" algn="ctr"/>
              <a:r>
                <a:rPr lang="en-US" altLang="zh-CN" dirty="0"/>
                <a:t>Finding correlation</a:t>
              </a:r>
              <a:endParaRPr lang="zh-CN" altLang="en-US" dirty="0"/>
            </a:p>
          </p:txBody>
        </p:sp>
      </p:grpSp>
      <p:sp>
        <p:nvSpPr>
          <p:cNvPr id="3" name="Freeform 2"/>
          <p:cNvSpPr/>
          <p:nvPr/>
        </p:nvSpPr>
        <p:spPr>
          <a:xfrm>
            <a:off x="390525" y="3654699"/>
            <a:ext cx="1143044" cy="1917426"/>
          </a:xfrm>
          <a:custGeom>
            <a:avLst/>
            <a:gdLst>
              <a:gd name="connsiteX0" fmla="*/ 0 w 1143044"/>
              <a:gd name="connsiteY0" fmla="*/ 126726 h 1917426"/>
              <a:gd name="connsiteX1" fmla="*/ 276225 w 1143044"/>
              <a:gd name="connsiteY1" fmla="*/ 117201 h 1917426"/>
              <a:gd name="connsiteX2" fmla="*/ 304800 w 1143044"/>
              <a:gd name="connsiteY2" fmla="*/ 107676 h 1917426"/>
              <a:gd name="connsiteX3" fmla="*/ 400050 w 1143044"/>
              <a:gd name="connsiteY3" fmla="*/ 79101 h 1917426"/>
              <a:gd name="connsiteX4" fmla="*/ 428625 w 1143044"/>
              <a:gd name="connsiteY4" fmla="*/ 69576 h 1917426"/>
              <a:gd name="connsiteX5" fmla="*/ 457200 w 1143044"/>
              <a:gd name="connsiteY5" fmla="*/ 60051 h 1917426"/>
              <a:gd name="connsiteX6" fmla="*/ 523875 w 1143044"/>
              <a:gd name="connsiteY6" fmla="*/ 50526 h 1917426"/>
              <a:gd name="connsiteX7" fmla="*/ 1066800 w 1143044"/>
              <a:gd name="connsiteY7" fmla="*/ 136251 h 1917426"/>
              <a:gd name="connsiteX8" fmla="*/ 1076325 w 1143044"/>
              <a:gd name="connsiteY8" fmla="*/ 164826 h 1917426"/>
              <a:gd name="connsiteX9" fmla="*/ 1085850 w 1143044"/>
              <a:gd name="connsiteY9" fmla="*/ 241026 h 1917426"/>
              <a:gd name="connsiteX10" fmla="*/ 1095375 w 1143044"/>
              <a:gd name="connsiteY10" fmla="*/ 269601 h 1917426"/>
              <a:gd name="connsiteX11" fmla="*/ 1114425 w 1143044"/>
              <a:gd name="connsiteY11" fmla="*/ 1241151 h 1917426"/>
              <a:gd name="connsiteX12" fmla="*/ 1123950 w 1143044"/>
              <a:gd name="connsiteY12" fmla="*/ 1345926 h 1917426"/>
              <a:gd name="connsiteX13" fmla="*/ 1133475 w 1143044"/>
              <a:gd name="connsiteY13" fmla="*/ 1545951 h 1917426"/>
              <a:gd name="connsiteX14" fmla="*/ 1143000 w 1143044"/>
              <a:gd name="connsiteY14" fmla="*/ 1917426 h 191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44" h="1917426">
                <a:moveTo>
                  <a:pt x="0" y="126726"/>
                </a:moveTo>
                <a:cubicBezTo>
                  <a:pt x="92075" y="123551"/>
                  <a:pt x="184275" y="122948"/>
                  <a:pt x="276225" y="117201"/>
                </a:cubicBezTo>
                <a:cubicBezTo>
                  <a:pt x="286246" y="116575"/>
                  <a:pt x="295146" y="110434"/>
                  <a:pt x="304800" y="107676"/>
                </a:cubicBezTo>
                <a:cubicBezTo>
                  <a:pt x="405567" y="78886"/>
                  <a:pt x="264237" y="124372"/>
                  <a:pt x="400050" y="79101"/>
                </a:cubicBezTo>
                <a:lnTo>
                  <a:pt x="428625" y="69576"/>
                </a:lnTo>
                <a:cubicBezTo>
                  <a:pt x="438150" y="66401"/>
                  <a:pt x="447261" y="61471"/>
                  <a:pt x="457200" y="60051"/>
                </a:cubicBezTo>
                <a:lnTo>
                  <a:pt x="523875" y="50526"/>
                </a:lnTo>
                <a:cubicBezTo>
                  <a:pt x="1182921" y="62295"/>
                  <a:pt x="1020816" y="-116661"/>
                  <a:pt x="1066800" y="136251"/>
                </a:cubicBezTo>
                <a:cubicBezTo>
                  <a:pt x="1068596" y="146129"/>
                  <a:pt x="1073150" y="155301"/>
                  <a:pt x="1076325" y="164826"/>
                </a:cubicBezTo>
                <a:cubicBezTo>
                  <a:pt x="1079500" y="190226"/>
                  <a:pt x="1081271" y="215841"/>
                  <a:pt x="1085850" y="241026"/>
                </a:cubicBezTo>
                <a:cubicBezTo>
                  <a:pt x="1087646" y="250904"/>
                  <a:pt x="1094982" y="259568"/>
                  <a:pt x="1095375" y="269601"/>
                </a:cubicBezTo>
                <a:cubicBezTo>
                  <a:pt x="1100087" y="389754"/>
                  <a:pt x="1111510" y="1146418"/>
                  <a:pt x="1114425" y="1241151"/>
                </a:cubicBezTo>
                <a:cubicBezTo>
                  <a:pt x="1115504" y="1276203"/>
                  <a:pt x="1121762" y="1310925"/>
                  <a:pt x="1123950" y="1345926"/>
                </a:cubicBezTo>
                <a:cubicBezTo>
                  <a:pt x="1128114" y="1412547"/>
                  <a:pt x="1130753" y="1479256"/>
                  <a:pt x="1133475" y="1545951"/>
                </a:cubicBezTo>
                <a:cubicBezTo>
                  <a:pt x="1144247" y="1809853"/>
                  <a:pt x="1143000" y="1738496"/>
                  <a:pt x="1143000" y="1917426"/>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Oval 5"/>
          <p:cNvSpPr/>
          <p:nvPr/>
        </p:nvSpPr>
        <p:spPr>
          <a:xfrm>
            <a:off x="1400186" y="3938585"/>
            <a:ext cx="152400" cy="1524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793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0" presetClass="emph" presetSubtype="0" fill="hold" grpId="1" nodeType="afterEffect">
                                  <p:stCondLst>
                                    <p:cond delay="500"/>
                                  </p:stCondLst>
                                  <p:childTnLst>
                                    <p:animClr clrSpc="hsl" dir="cw">
                                      <p:cBhvr override="childStyle">
                                        <p:cTn id="10" dur="500" fill="hold"/>
                                        <p:tgtEl>
                                          <p:spTgt spid="3"/>
                                        </p:tgtEl>
                                        <p:attrNameLst>
                                          <p:attrName>style.color</p:attrName>
                                        </p:attrNameLst>
                                      </p:cBhvr>
                                      <p:by>
                                        <p:hsl h="0" s="12549" l="25098"/>
                                      </p:by>
                                    </p:animClr>
                                    <p:animClr clrSpc="hsl" dir="cw">
                                      <p:cBhvr>
                                        <p:cTn id="11" dur="500" fill="hold"/>
                                        <p:tgtEl>
                                          <p:spTgt spid="3"/>
                                        </p:tgtEl>
                                        <p:attrNameLst>
                                          <p:attrName>fillcolor</p:attrName>
                                        </p:attrNameLst>
                                      </p:cBhvr>
                                      <p:by>
                                        <p:hsl h="0" s="12549" l="25098"/>
                                      </p:by>
                                    </p:animClr>
                                    <p:animClr clrSpc="hsl" dir="cw">
                                      <p:cBhvr>
                                        <p:cTn id="12" dur="500" fill="hold"/>
                                        <p:tgtEl>
                                          <p:spTgt spid="3"/>
                                        </p:tgtEl>
                                        <p:attrNameLst>
                                          <p:attrName>stroke.color</p:attrName>
                                        </p:attrNameLst>
                                      </p:cBhvr>
                                      <p:by>
                                        <p:hsl h="0" s="12549" l="25098"/>
                                      </p:by>
                                    </p:animClr>
                                    <p:set>
                                      <p:cBhvr>
                                        <p:cTn id="13" dur="500" fill="hold"/>
                                        <p:tgtEl>
                                          <p:spTgt spid="3"/>
                                        </p:tgtEl>
                                        <p:attrNameLst>
                                          <p:attrName>fill.type</p:attrName>
                                        </p:attrNameLst>
                                      </p:cBhvr>
                                      <p:to>
                                        <p:strVal val="solid"/>
                                      </p:to>
                                    </p:set>
                                  </p:childTnLst>
                                </p:cTn>
                              </p:par>
                            </p:childTnLst>
                          </p:cTn>
                        </p:par>
                        <p:par>
                          <p:cTn id="14" fill="hold">
                            <p:stCondLst>
                              <p:cond delay="1500"/>
                            </p:stCondLst>
                            <p:childTnLst>
                              <p:par>
                                <p:cTn id="15" presetID="10" presetClass="exit" presetSubtype="0" fill="hold" grpId="2" nodeType="after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500"/>
                            </p:stCondLst>
                            <p:childTnLst>
                              <p:par>
                                <p:cTn id="23" presetID="10" presetClass="exit" presetSubtype="0" fill="hold" grpId="1" nodeType="afterEffect">
                                  <p:stCondLst>
                                    <p:cond delay="5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079500" y="238436"/>
            <a:ext cx="7162800" cy="2971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2" name="Picture 4" descr="C:\Users\yuzheng\Desktop\LBSN images\125375768818_netwo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201" y="492436"/>
            <a:ext cx="1582614" cy="12446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yuzheng\Desktop\LBSN images\computer-hardware-and-networkin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0" y="721036"/>
            <a:ext cx="17272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yuzheng\Desktop\LBSN images\Computer-Networ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949637"/>
            <a:ext cx="16002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yuzheng\Desktop\LBSN images\mesh_topology.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8816" y="1711636"/>
            <a:ext cx="1481384" cy="12824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endCxn id="2056" idx="1"/>
          </p:cNvCxnSpPr>
          <p:nvPr/>
        </p:nvCxnSpPr>
        <p:spPr>
          <a:xfrm>
            <a:off x="3200400" y="1864036"/>
            <a:ext cx="728416" cy="488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10200" y="1737050"/>
            <a:ext cx="609600" cy="615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410200" y="721036"/>
            <a:ext cx="609600" cy="228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191000" y="1368736"/>
            <a:ext cx="76200"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352800" y="949637"/>
            <a:ext cx="525401" cy="165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781300" y="2016436"/>
            <a:ext cx="1333500" cy="28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953000" y="1711636"/>
            <a:ext cx="914400" cy="25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460815" y="1864036"/>
            <a:ext cx="1066985" cy="488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257800" y="1368736"/>
            <a:ext cx="76200"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3615500" y="1549712"/>
            <a:ext cx="499300"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14600" y="2108460"/>
            <a:ext cx="1600200" cy="746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1549712"/>
            <a:ext cx="1371600" cy="314324"/>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162800" y="2561504"/>
            <a:ext cx="1676400" cy="369332"/>
          </a:xfrm>
          <a:prstGeom prst="rect">
            <a:avLst/>
          </a:prstGeom>
        </p:spPr>
        <p:txBody>
          <a:bodyPr wrap="square">
            <a:spAutoFit/>
          </a:bodyPr>
          <a:lstStyle/>
          <a:p>
            <a:r>
              <a:rPr lang="en-US" altLang="zh-CN" b="1" dirty="0" smtClean="0">
                <a:solidFill>
                  <a:srgbClr val="0070C0"/>
                </a:solidFill>
              </a:rPr>
              <a:t>Virtual World</a:t>
            </a:r>
            <a:endParaRPr lang="zh-CN" altLang="en-US" b="1" dirty="0">
              <a:solidFill>
                <a:srgbClr val="0070C0"/>
              </a:solidFill>
            </a:endParaRPr>
          </a:p>
        </p:txBody>
      </p:sp>
      <p:cxnSp>
        <p:nvCxnSpPr>
          <p:cNvPr id="35" name="Straight Connector 34"/>
          <p:cNvCxnSpPr/>
          <p:nvPr/>
        </p:nvCxnSpPr>
        <p:spPr>
          <a:xfrm>
            <a:off x="228600" y="3464236"/>
            <a:ext cx="8763000"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057" name="Picture 9" descr="C:\Users\yuzheng\AppData\Local\Microsoft\Windows\Temporary Internet Files\Content.IE5\M8ET83VO\MP900406459[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4221946"/>
            <a:ext cx="236220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yuzheng\AppData\Local\Microsoft\Windows\Temporary Internet Files\Content.IE5\V8R4AJ5M\MP900399686[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4221946"/>
            <a:ext cx="2386612" cy="190929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yuzheng\AppData\Local\Microsoft\Windows\Temporary Internet Files\Content.IE5\M8ET83VO\MP900177559[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4221946"/>
            <a:ext cx="2877808" cy="188976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7162800" y="3628304"/>
            <a:ext cx="1676400" cy="369332"/>
          </a:xfrm>
          <a:prstGeom prst="rect">
            <a:avLst/>
          </a:prstGeom>
        </p:spPr>
        <p:txBody>
          <a:bodyPr wrap="square">
            <a:spAutoFit/>
          </a:bodyPr>
          <a:lstStyle/>
          <a:p>
            <a:r>
              <a:rPr lang="en-US" altLang="zh-CN" b="1" dirty="0">
                <a:solidFill>
                  <a:srgbClr val="0070C0"/>
                </a:solidFill>
              </a:rPr>
              <a:t>Physical World</a:t>
            </a:r>
            <a:endParaRPr lang="zh-CN" altLang="en-US" b="1" dirty="0">
              <a:solidFill>
                <a:srgbClr val="0070C0"/>
              </a:solidFill>
            </a:endParaRPr>
          </a:p>
        </p:txBody>
      </p:sp>
      <p:sp>
        <p:nvSpPr>
          <p:cNvPr id="51" name="Rectangle 50"/>
          <p:cNvSpPr/>
          <p:nvPr/>
        </p:nvSpPr>
        <p:spPr>
          <a:xfrm>
            <a:off x="914400" y="6158978"/>
            <a:ext cx="1676400" cy="369332"/>
          </a:xfrm>
          <a:prstGeom prst="rect">
            <a:avLst/>
          </a:prstGeom>
        </p:spPr>
        <p:txBody>
          <a:bodyPr wrap="square">
            <a:spAutoFit/>
          </a:bodyPr>
          <a:lstStyle/>
          <a:p>
            <a:r>
              <a:rPr lang="en-US" altLang="zh-CN" b="1" dirty="0" smtClean="0"/>
              <a:t>Rural Spaces</a:t>
            </a:r>
            <a:endParaRPr lang="zh-CN" altLang="en-US" b="1" dirty="0"/>
          </a:p>
        </p:txBody>
      </p:sp>
      <p:sp>
        <p:nvSpPr>
          <p:cNvPr id="52" name="Rectangle 51"/>
          <p:cNvSpPr/>
          <p:nvPr/>
        </p:nvSpPr>
        <p:spPr>
          <a:xfrm>
            <a:off x="3724904" y="6171423"/>
            <a:ext cx="1676400" cy="369332"/>
          </a:xfrm>
          <a:prstGeom prst="rect">
            <a:avLst/>
          </a:prstGeom>
        </p:spPr>
        <p:txBody>
          <a:bodyPr wrap="square">
            <a:spAutoFit/>
          </a:bodyPr>
          <a:lstStyle/>
          <a:p>
            <a:r>
              <a:rPr lang="en-US" altLang="zh-CN" b="1" dirty="0" smtClean="0"/>
              <a:t>Urban Spaces</a:t>
            </a:r>
            <a:endParaRPr lang="zh-CN" altLang="en-US" b="1" dirty="0"/>
          </a:p>
        </p:txBody>
      </p:sp>
      <p:sp>
        <p:nvSpPr>
          <p:cNvPr id="53" name="Rectangle 52"/>
          <p:cNvSpPr/>
          <p:nvPr/>
        </p:nvSpPr>
        <p:spPr>
          <a:xfrm>
            <a:off x="6527800" y="6183868"/>
            <a:ext cx="1930400" cy="369332"/>
          </a:xfrm>
          <a:prstGeom prst="rect">
            <a:avLst/>
          </a:prstGeom>
        </p:spPr>
        <p:txBody>
          <a:bodyPr wrap="square">
            <a:spAutoFit/>
          </a:bodyPr>
          <a:lstStyle/>
          <a:p>
            <a:r>
              <a:rPr lang="en-US" altLang="zh-CN" b="1" dirty="0" smtClean="0"/>
              <a:t>Indoor Spaces</a:t>
            </a:r>
            <a:endParaRPr lang="zh-CN" altLang="en-US" b="1" dirty="0"/>
          </a:p>
        </p:txBody>
      </p:sp>
    </p:spTree>
    <p:extLst>
      <p:ext uri="{BB962C8B-B14F-4D97-AF65-F5344CB8AC3E}">
        <p14:creationId xmlns:p14="http://schemas.microsoft.com/office/powerpoint/2010/main" val="3979755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95" y="457200"/>
            <a:ext cx="8380412" cy="553998"/>
          </a:xfrm>
        </p:spPr>
        <p:txBody>
          <a:bodyPr>
            <a:normAutofit fontScale="90000"/>
          </a:bodyPr>
          <a:lstStyle/>
          <a:p>
            <a:r>
              <a:rPr lang="en-US" altLang="zh-CN" dirty="0" smtClean="0"/>
              <a:t>Future Work</a:t>
            </a:r>
            <a:endParaRPr lang="zh-CN" altLang="en-US" dirty="0"/>
          </a:p>
        </p:txBody>
      </p:sp>
      <p:sp>
        <p:nvSpPr>
          <p:cNvPr id="3" name="Text Placeholder 2"/>
          <p:cNvSpPr>
            <a:spLocks noGrp="1"/>
          </p:cNvSpPr>
          <p:nvPr>
            <p:ph type="body" idx="1"/>
          </p:nvPr>
        </p:nvSpPr>
        <p:spPr>
          <a:xfrm>
            <a:off x="381000" y="1295400"/>
            <a:ext cx="8380412" cy="4366054"/>
          </a:xfrm>
        </p:spPr>
        <p:txBody>
          <a:bodyPr/>
          <a:lstStyle/>
          <a:p>
            <a:r>
              <a:rPr lang="en-US" altLang="zh-CN" dirty="0" smtClean="0"/>
              <a:t>Analyzing the purpose of trips</a:t>
            </a:r>
          </a:p>
          <a:p>
            <a:pPr lvl="1"/>
            <a:r>
              <a:rPr lang="en-US" altLang="zh-CN" sz="2400" dirty="0"/>
              <a:t>Why and when</a:t>
            </a:r>
          </a:p>
          <a:p>
            <a:pPr lvl="1"/>
            <a:r>
              <a:rPr lang="en-US" altLang="zh-CN" sz="2400" dirty="0" smtClean="0"/>
              <a:t>POIs</a:t>
            </a:r>
          </a:p>
        </p:txBody>
      </p:sp>
      <p:pic>
        <p:nvPicPr>
          <p:cNvPr id="4" name="Picture 3"/>
          <p:cNvPicPr/>
          <p:nvPr/>
        </p:nvPicPr>
        <p:blipFill>
          <a:blip r:embed="rId3" cstate="print"/>
          <a:srcRect/>
          <a:stretch>
            <a:fillRect/>
          </a:stretch>
        </p:blipFill>
        <p:spPr bwMode="auto">
          <a:xfrm>
            <a:off x="602344" y="3200400"/>
            <a:ext cx="3055256" cy="205740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719169077"/>
              </p:ext>
            </p:extLst>
          </p:nvPr>
        </p:nvGraphicFramePr>
        <p:xfrm>
          <a:off x="4114800" y="2286000"/>
          <a:ext cx="4724400" cy="4038597"/>
        </p:xfrm>
        <a:graphic>
          <a:graphicData uri="http://schemas.openxmlformats.org/drawingml/2006/table">
            <a:tbl>
              <a:tblPr firstRow="1" firstCol="1" bandRow="1">
                <a:tableStyleId>{5C22544A-7EE6-4342-B048-85BDC9FD1C3A}</a:tableStyleId>
              </a:tblPr>
              <a:tblGrid>
                <a:gridCol w="1697831"/>
                <a:gridCol w="3026569"/>
              </a:tblGrid>
              <a:tr h="425737">
                <a:tc>
                  <a:txBody>
                    <a:bodyPr/>
                    <a:lstStyle/>
                    <a:p>
                      <a:pPr algn="ctr">
                        <a:spcAft>
                          <a:spcPts val="400"/>
                        </a:spcAft>
                      </a:pPr>
                      <a:r>
                        <a:rPr lang="en-US" sz="1400" dirty="0">
                          <a:effectLst/>
                        </a:rPr>
                        <a:t>Human demands</a:t>
                      </a:r>
                      <a:endParaRPr lang="zh-CN" sz="1600" dirty="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POI sub-categories</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dirty="0">
                          <a:effectLst/>
                        </a:rPr>
                        <a:t>Home</a:t>
                      </a:r>
                      <a:endParaRPr lang="zh-CN" sz="1600" dirty="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Apartment building</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dirty="0">
                          <a:effectLst/>
                        </a:rPr>
                        <a:t>Work</a:t>
                      </a:r>
                      <a:endParaRPr lang="zh-CN" sz="1600" dirty="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Government &amp; Office building</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Education</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School, Training center</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Food</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Restaurant</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Entertainment</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Museum, Movie theater, Club</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Outdoor</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Park, Sports field, Interests</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Shopping</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Shop, Store, Mall, Outlet</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Transportation</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Airport, Railway &amp; Bus station</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Health care</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Hospital, Medical center, Pharmacy</a:t>
                      </a:r>
                      <a:endParaRPr lang="zh-CN" sz="1600" dirty="0">
                        <a:effectLst/>
                        <a:latin typeface="Times New Roman"/>
                        <a:ea typeface="宋体"/>
                        <a:cs typeface="Times New Roman"/>
                      </a:endParaRPr>
                    </a:p>
                  </a:txBody>
                  <a:tcPr marL="68580" marR="68580" marT="0" marB="0" anchor="ctr" anchorCtr="1"/>
                </a:tc>
              </a:tr>
              <a:tr h="361286">
                <a:tc>
                  <a:txBody>
                    <a:bodyPr/>
                    <a:lstStyle/>
                    <a:p>
                      <a:pPr algn="ctr">
                        <a:spcAft>
                          <a:spcPts val="400"/>
                        </a:spcAft>
                      </a:pPr>
                      <a:r>
                        <a:rPr lang="en-US" sz="1400">
                          <a:effectLst/>
                        </a:rPr>
                        <a:t>Car service</a:t>
                      </a:r>
                      <a:endParaRPr lang="zh-CN" sz="1600">
                        <a:effectLst/>
                        <a:latin typeface="Times New Roman"/>
                        <a:ea typeface="宋体"/>
                        <a:cs typeface="Times New Roman"/>
                      </a:endParaRPr>
                    </a:p>
                  </a:txBody>
                  <a:tcPr marL="68580" marR="68580" marT="0" marB="0" anchor="ctr" anchorCtr="1"/>
                </a:tc>
                <a:tc>
                  <a:txBody>
                    <a:bodyPr/>
                    <a:lstStyle/>
                    <a:p>
                      <a:pPr algn="ctr">
                        <a:spcAft>
                          <a:spcPts val="400"/>
                        </a:spcAft>
                      </a:pPr>
                      <a:r>
                        <a:rPr lang="en-US" sz="1400" dirty="0">
                          <a:effectLst/>
                        </a:rPr>
                        <a:t>Car sale, Car </a:t>
                      </a:r>
                      <a:r>
                        <a:rPr lang="en-US" sz="1400" dirty="0" smtClean="0">
                          <a:effectLst/>
                        </a:rPr>
                        <a:t>repair, </a:t>
                      </a:r>
                      <a:r>
                        <a:rPr lang="en-US" sz="1400" baseline="0" dirty="0" smtClean="0">
                          <a:effectLst/>
                        </a:rPr>
                        <a:t>gas stations </a:t>
                      </a:r>
                      <a:endParaRPr lang="zh-CN" sz="1600" dirty="0">
                        <a:effectLst/>
                        <a:latin typeface="Times New Roman"/>
                        <a:ea typeface="宋体"/>
                        <a:cs typeface="Times New Roman"/>
                      </a:endParaRPr>
                    </a:p>
                  </a:txBody>
                  <a:tcPr marL="68580" marR="68580" marT="0" marB="0" anchor="ctr" anchorCtr="1"/>
                </a:tc>
              </a:tr>
            </a:tbl>
          </a:graphicData>
        </a:graphic>
      </p:graphicFrame>
      <mc:AlternateContent xmlns:mc="http://schemas.openxmlformats.org/markup-compatibility/2006" xmlns:a14="http://schemas.microsoft.com/office/drawing/2010/main">
        <mc:Choice Requires="a14">
          <p:sp>
            <p:nvSpPr>
              <p:cNvPr id="6" name="Rectangle 5"/>
              <p:cNvSpPr/>
              <p:nvPr/>
            </p:nvSpPr>
            <p:spPr>
              <a:xfrm>
                <a:off x="783417" y="5334000"/>
                <a:ext cx="26931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𝑃</m:t>
                      </m:r>
                      <m:r>
                        <a:rPr lang="en-US" altLang="zh-CN" i="1">
                          <a:latin typeface="Cambria Math"/>
                        </a:rPr>
                        <m:t>={</m:t>
                      </m:r>
                      <m:sSub>
                        <m:sSubPr>
                          <m:ctrlPr>
                            <a:rPr lang="zh-CN" altLang="zh-CN" i="1">
                              <a:latin typeface="Cambria Math"/>
                            </a:rPr>
                          </m:ctrlPr>
                        </m:sSubPr>
                        <m:e>
                          <m:r>
                            <a:rPr lang="en-US" altLang="zh-CN" i="1">
                              <a:latin typeface="Cambria Math"/>
                            </a:rPr>
                            <m:t>𝑎</m:t>
                          </m:r>
                        </m:e>
                        <m:sub>
                          <m:r>
                            <a:rPr lang="en-US" altLang="zh-CN" i="1">
                              <a:latin typeface="Cambria Math"/>
                            </a:rPr>
                            <m:t>1</m:t>
                          </m:r>
                        </m:sub>
                      </m:sSub>
                      <m:r>
                        <a:rPr lang="en-US" altLang="zh-CN" i="1">
                          <a:latin typeface="Cambria Math"/>
                        </a:rPr>
                        <m:t>,</m:t>
                      </m:r>
                      <m:sSub>
                        <m:sSubPr>
                          <m:ctrlPr>
                            <a:rPr lang="zh-CN" altLang="zh-CN" i="1">
                              <a:latin typeface="Cambria Math"/>
                            </a:rPr>
                          </m:ctrlPr>
                        </m:sSubPr>
                        <m:e>
                          <m:r>
                            <a:rPr lang="en-US" altLang="zh-CN" i="1">
                              <a:latin typeface="Cambria Math"/>
                            </a:rPr>
                            <m:t>𝑎</m:t>
                          </m:r>
                        </m:e>
                        <m:sub>
                          <m:r>
                            <a:rPr lang="en-US" altLang="zh-CN" i="1">
                              <a:latin typeface="Cambria Math"/>
                            </a:rPr>
                            <m:t>2</m:t>
                          </m:r>
                        </m:sub>
                      </m:sSub>
                      <m:r>
                        <a:rPr lang="en-US" altLang="zh-CN" i="1">
                          <a:latin typeface="Cambria Math"/>
                        </a:rPr>
                        <m:t>,…,</m:t>
                      </m:r>
                      <m:sSub>
                        <m:sSubPr>
                          <m:ctrlPr>
                            <a:rPr lang="zh-CN" altLang="zh-CN" i="1">
                              <a:latin typeface="Cambria Math"/>
                            </a:rPr>
                          </m:ctrlPr>
                        </m:sSubPr>
                        <m:e>
                          <m:r>
                            <a:rPr lang="en-US" altLang="zh-CN" i="1">
                              <a:latin typeface="Cambria Math"/>
                            </a:rPr>
                            <m:t>𝑎</m:t>
                          </m:r>
                        </m:e>
                        <m:sub>
                          <m:r>
                            <a:rPr lang="en-US" altLang="zh-CN" i="1">
                              <a:latin typeface="Cambria Math"/>
                            </a:rPr>
                            <m:t>𝑖</m:t>
                          </m:r>
                        </m:sub>
                      </m:sSub>
                      <m:r>
                        <a:rPr lang="en-US" altLang="zh-CN" i="1">
                          <a:latin typeface="Cambria Math"/>
                        </a:rPr>
                        <m:t>,…,</m:t>
                      </m:r>
                      <m:sSub>
                        <m:sSubPr>
                          <m:ctrlPr>
                            <a:rPr lang="zh-CN" altLang="zh-CN" i="1">
                              <a:latin typeface="Cambria Math"/>
                            </a:rPr>
                          </m:ctrlPr>
                        </m:sSubPr>
                        <m:e>
                          <m:r>
                            <a:rPr lang="en-US" altLang="zh-CN" i="1">
                              <a:latin typeface="Cambria Math"/>
                            </a:rPr>
                            <m:t>𝑎</m:t>
                          </m:r>
                        </m:e>
                        <m:sub>
                          <m:r>
                            <a:rPr lang="en-US" altLang="zh-CN" i="1">
                              <a:latin typeface="Cambria Math"/>
                            </a:rPr>
                            <m:t>10</m:t>
                          </m:r>
                        </m:sub>
                      </m:sSub>
                      <m:r>
                        <a:rPr lang="en-US" altLang="zh-CN" i="1">
                          <a:latin typeface="Cambria Math"/>
                        </a:rPr>
                        <m:t>}</m:t>
                      </m:r>
                    </m:oMath>
                  </m:oMathPara>
                </a14:m>
                <a:endParaRPr lang="zh-CN" altLang="en-US" dirty="0"/>
              </a:p>
            </p:txBody>
          </p:sp>
        </mc:Choice>
        <mc:Fallback xmlns="">
          <p:sp>
            <p:nvSpPr>
              <p:cNvPr id="6" name="Rectangle 5"/>
              <p:cNvSpPr>
                <a:spLocks noRot="1" noChangeAspect="1" noMove="1" noResize="1" noEditPoints="1" noAdjustHandles="1" noChangeArrowheads="1" noChangeShapeType="1" noTextEdit="1"/>
              </p:cNvSpPr>
              <p:nvPr/>
            </p:nvSpPr>
            <p:spPr>
              <a:xfrm>
                <a:off x="783417" y="5334000"/>
                <a:ext cx="2693110" cy="369332"/>
              </a:xfrm>
              <a:prstGeom prst="rect">
                <a:avLst/>
              </a:prstGeom>
              <a:blipFill rotWithShape="1">
                <a:blip r:embed="rId4"/>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30944" y="5867400"/>
                <a:ext cx="23934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m:t>
                      </m:r>
                      <m:r>
                        <a:rPr lang="en-US" altLang="zh-CN" i="1">
                          <a:latin typeface="Cambria Math"/>
                        </a:rPr>
                        <m:t>𝑃</m:t>
                      </m:r>
                      <m:r>
                        <a:rPr lang="en-US" altLang="zh-CN" i="1">
                          <a:latin typeface="Cambria Math"/>
                        </a:rPr>
                        <m:t>=</m:t>
                      </m:r>
                      <m:r>
                        <a:rPr lang="en-US" altLang="zh-CN" i="1">
                          <a:latin typeface="Cambria Math"/>
                        </a:rPr>
                        <m:t>𝑑𝑖𝑠𝑡</m:t>
                      </m:r>
                      <m:r>
                        <a:rPr lang="en-US" altLang="zh-CN" i="1">
                          <a:latin typeface="Cambria Math"/>
                        </a:rPr>
                        <m:t>∙(</m:t>
                      </m:r>
                      <m:sSub>
                        <m:sSubPr>
                          <m:ctrlPr>
                            <a:rPr lang="zh-CN" altLang="zh-CN" i="1">
                              <a:latin typeface="Cambria Math"/>
                            </a:rPr>
                          </m:ctrlPr>
                        </m:sSubPr>
                        <m:e>
                          <m:r>
                            <a:rPr lang="en-US" altLang="zh-CN" i="1">
                              <a:latin typeface="Cambria Math"/>
                            </a:rPr>
                            <m:t>𝑃</m:t>
                          </m:r>
                        </m:e>
                        <m:sub>
                          <m:r>
                            <a:rPr lang="en-US" altLang="zh-CN" i="1">
                              <a:latin typeface="Cambria Math"/>
                            </a:rPr>
                            <m:t>𝑑</m:t>
                          </m:r>
                        </m:sub>
                      </m:sSub>
                      <m:r>
                        <a:rPr lang="en-US" altLang="zh-CN" i="1">
                          <a:latin typeface="Cambria Math"/>
                        </a:rPr>
                        <m:t>−</m:t>
                      </m:r>
                      <m:sSub>
                        <m:sSubPr>
                          <m:ctrlPr>
                            <a:rPr lang="zh-CN" altLang="zh-CN" i="1">
                              <a:latin typeface="Cambria Math"/>
                            </a:rPr>
                          </m:ctrlPr>
                        </m:sSubPr>
                        <m:e>
                          <m:r>
                            <a:rPr lang="en-US" altLang="zh-CN" i="1">
                              <a:latin typeface="Cambria Math"/>
                            </a:rPr>
                            <m:t>𝑃</m:t>
                          </m:r>
                        </m:e>
                        <m:sub>
                          <m:r>
                            <a:rPr lang="en-US" altLang="zh-CN" i="1">
                              <a:latin typeface="Cambria Math"/>
                            </a:rPr>
                            <m:t>𝑜</m:t>
                          </m:r>
                        </m:sub>
                      </m:sSub>
                      <m:r>
                        <a:rPr lang="en-US" altLang="zh-CN" i="1">
                          <a:latin typeface="Cambria Math"/>
                        </a:rPr>
                        <m:t>).</m:t>
                      </m:r>
                    </m:oMath>
                  </m:oMathPara>
                </a14:m>
                <a:endParaRPr lang="zh-CN" altLang="en-US" dirty="0"/>
              </a:p>
            </p:txBody>
          </p:sp>
        </mc:Choice>
        <mc:Fallback xmlns="">
          <p:sp>
            <p:nvSpPr>
              <p:cNvPr id="7" name="Rectangle 6"/>
              <p:cNvSpPr>
                <a:spLocks noRot="1" noChangeAspect="1" noMove="1" noResize="1" noEditPoints="1" noAdjustHandles="1" noChangeArrowheads="1" noChangeShapeType="1" noTextEdit="1"/>
              </p:cNvSpPr>
              <p:nvPr/>
            </p:nvSpPr>
            <p:spPr>
              <a:xfrm>
                <a:off x="830944" y="5867400"/>
                <a:ext cx="2393476" cy="369332"/>
              </a:xfrm>
              <a:prstGeom prst="rect">
                <a:avLst/>
              </a:prstGeom>
              <a:blipFill rotWithShape="1">
                <a:blip r:embed="rId5"/>
                <a:stretch>
                  <a:fillRect b="-11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6640721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579"/>
            <a:ext cx="8229600" cy="1143000"/>
          </a:xfrm>
        </p:spPr>
        <p:txBody>
          <a:bodyPr/>
          <a:lstStyle/>
          <a:p>
            <a:r>
              <a:rPr lang="en-US" dirty="0" smtClean="0">
                <a:effectLst>
                  <a:outerShdw blurRad="38100" dist="38100" dir="2700000" algn="tl">
                    <a:srgbClr val="000000">
                      <a:alpha val="43137"/>
                    </a:srgbClr>
                  </a:outerShdw>
                </a:effectLst>
                <a:latin typeface="Calibri" pitchFamily="34" charset="0"/>
                <a:cs typeface="Calibri" pitchFamily="34" charset="0"/>
              </a:rPr>
              <a:t>Impact</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Content Placeholder 3"/>
          <p:cNvSpPr>
            <a:spLocks noGrp="1"/>
          </p:cNvSpPr>
          <p:nvPr>
            <p:ph idx="1"/>
          </p:nvPr>
        </p:nvSpPr>
        <p:spPr>
          <a:xfrm>
            <a:off x="457200" y="1141516"/>
            <a:ext cx="8229600" cy="5259284"/>
          </a:xfrm>
        </p:spPr>
        <p:txBody>
          <a:bodyPr vert="horz" lIns="91440" tIns="45720" rIns="91440" bIns="45720" rtlCol="0">
            <a:normAutofit/>
          </a:bodyPr>
          <a:lstStyle/>
          <a:p>
            <a:pPr>
              <a:buFontTx/>
              <a:buBlip>
                <a:blip r:embed="rId3"/>
              </a:buBlip>
            </a:pPr>
            <a:r>
              <a:rPr lang="en-US" sz="2800" dirty="0"/>
              <a:t>High-quality and influential publications</a:t>
            </a:r>
          </a:p>
          <a:p>
            <a:pPr lvl="1"/>
            <a:r>
              <a:rPr lang="en-US" sz="2000" dirty="0"/>
              <a:t>Best paper runner-up award in ACM SIGSPATIAL GIS 2011</a:t>
            </a:r>
          </a:p>
          <a:p>
            <a:pPr lvl="1"/>
            <a:r>
              <a:rPr lang="en-US" sz="2000" dirty="0"/>
              <a:t>Best paper nominee in </a:t>
            </a:r>
            <a:r>
              <a:rPr lang="en-US" sz="2000" dirty="0" err="1"/>
              <a:t>UbiComp</a:t>
            </a:r>
            <a:r>
              <a:rPr lang="en-US" sz="2000" dirty="0"/>
              <a:t> 2011</a:t>
            </a:r>
          </a:p>
          <a:p>
            <a:pPr lvl="1"/>
            <a:r>
              <a:rPr lang="en-US" sz="2000" dirty="0"/>
              <a:t>KDD’11(2), UbiComp’11(2), TKDE(1</a:t>
            </a:r>
            <a:r>
              <a:rPr lang="en-US" sz="2000" dirty="0" smtClean="0"/>
              <a:t>)</a:t>
            </a:r>
            <a:endParaRPr lang="en-US" sz="2000" dirty="0"/>
          </a:p>
          <a:p>
            <a:pPr>
              <a:buFontTx/>
              <a:buBlip>
                <a:blip r:embed="rId3"/>
              </a:buBlip>
            </a:pPr>
            <a:r>
              <a:rPr lang="en-US" sz="2800" dirty="0"/>
              <a:t>Media reports on top-tier presses</a:t>
            </a:r>
          </a:p>
          <a:p>
            <a:pPr lvl="1"/>
            <a:r>
              <a:rPr lang="en-US" sz="2000" dirty="0"/>
              <a:t>MIT Technology Review (3 times, </a:t>
            </a:r>
            <a:r>
              <a:rPr lang="en-US" sz="2000" dirty="0" smtClean="0"/>
              <a:t>featured twice)</a:t>
            </a:r>
          </a:p>
          <a:p>
            <a:pPr lvl="1"/>
            <a:r>
              <a:rPr lang="en-US" sz="2000" dirty="0" smtClean="0"/>
              <a:t>MSNBC news </a:t>
            </a:r>
            <a:r>
              <a:rPr lang="en-US" altLang="zh-CN" sz="2000" dirty="0"/>
              <a:t>(1)</a:t>
            </a:r>
            <a:endParaRPr lang="en-US" sz="2000" dirty="0"/>
          </a:p>
          <a:p>
            <a:pPr lvl="1"/>
            <a:r>
              <a:rPr lang="en-US" sz="2000" dirty="0" err="1"/>
              <a:t>NewScientist</a:t>
            </a:r>
            <a:r>
              <a:rPr lang="en-US" sz="2000" dirty="0"/>
              <a:t> (1)</a:t>
            </a:r>
          </a:p>
          <a:p>
            <a:pPr lvl="1"/>
            <a:r>
              <a:rPr lang="en-US" sz="2000" dirty="0"/>
              <a:t>Many Chinese news…</a:t>
            </a:r>
          </a:p>
          <a:p>
            <a:pPr>
              <a:buFontTx/>
              <a:buBlip>
                <a:blip r:embed="rId3"/>
              </a:buBlip>
            </a:pPr>
            <a:r>
              <a:rPr lang="en-US" sz="2800" dirty="0" smtClean="0"/>
              <a:t>Potential real-world deployment</a:t>
            </a:r>
            <a:endParaRPr lang="en-US" sz="2800" dirty="0"/>
          </a:p>
          <a:p>
            <a:pPr lvl="1"/>
            <a:r>
              <a:rPr lang="en-US" altLang="zh-CN" sz="2000" dirty="0"/>
              <a:t>Governments: Singapore LTA</a:t>
            </a:r>
          </a:p>
          <a:p>
            <a:pPr lvl="1"/>
            <a:r>
              <a:rPr lang="en-US" sz="2000" dirty="0" smtClean="0"/>
              <a:t>MS </a:t>
            </a:r>
            <a:r>
              <a:rPr lang="en-US" sz="2000" dirty="0"/>
              <a:t>product </a:t>
            </a:r>
            <a:r>
              <a:rPr lang="en-US" sz="2000" dirty="0" smtClean="0"/>
              <a:t>team:  </a:t>
            </a:r>
            <a:r>
              <a:rPr lang="en-US" sz="2000" dirty="0"/>
              <a:t>SQL </a:t>
            </a:r>
            <a:r>
              <a:rPr lang="en-US" sz="2000" dirty="0" smtClean="0"/>
              <a:t>Server</a:t>
            </a:r>
          </a:p>
        </p:txBody>
      </p:sp>
      <p:grpSp>
        <p:nvGrpSpPr>
          <p:cNvPr id="3" name="Group 2"/>
          <p:cNvGrpSpPr/>
          <p:nvPr/>
        </p:nvGrpSpPr>
        <p:grpSpPr>
          <a:xfrm>
            <a:off x="3810000" y="3639012"/>
            <a:ext cx="4489450" cy="1143000"/>
            <a:chOff x="3810000" y="3639012"/>
            <a:chExt cx="4489450" cy="1143000"/>
          </a:xfrm>
        </p:grpSpPr>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3639012"/>
              <a:ext cx="858511"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9640" y="3639012"/>
              <a:ext cx="886691"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2884" y="3639012"/>
              <a:ext cx="656166"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1263" y="3639012"/>
              <a:ext cx="958187"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445250" y="3639012"/>
              <a:ext cx="838200" cy="1143000"/>
              <a:chOff x="2662300" y="0"/>
              <a:chExt cx="6457950" cy="7343900"/>
            </a:xfrm>
          </p:grpSpPr>
          <p:pic>
            <p:nvPicPr>
              <p:cNvPr id="10"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231"/>
              <a:stretch/>
            </p:blipFill>
            <p:spPr bwMode="auto">
              <a:xfrm>
                <a:off x="2667866" y="0"/>
                <a:ext cx="6448425" cy="43582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2300" y="4362575"/>
                <a:ext cx="6457950" cy="29813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805281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ctr">
              <a:buNone/>
            </a:pPr>
            <a:endParaRPr lang="en-US" altLang="zh-CN" dirty="0" smtClean="0"/>
          </a:p>
          <a:p>
            <a:pPr marL="0" indent="0" algn="ctr">
              <a:buNone/>
            </a:pPr>
            <a:endParaRPr lang="en-US" altLang="zh-CN" dirty="0"/>
          </a:p>
          <a:p>
            <a:pPr marL="0" indent="0" algn="ctr">
              <a:buNone/>
            </a:pPr>
            <a:r>
              <a:rPr lang="en-US" altLang="zh-CN" sz="4000" dirty="0" smtClean="0"/>
              <a:t>Thanks!</a:t>
            </a:r>
          </a:p>
          <a:p>
            <a:pPr marL="0" indent="0" algn="ctr">
              <a:buNone/>
            </a:pPr>
            <a:endParaRPr lang="en-US" altLang="zh-CN" sz="3600" dirty="0" smtClean="0"/>
          </a:p>
          <a:p>
            <a:pPr marL="0" indent="0" algn="ctr">
              <a:buNone/>
            </a:pPr>
            <a:r>
              <a:rPr lang="en-US" altLang="zh-CN" sz="3600" dirty="0" smtClean="0"/>
              <a:t>Yu Zheng</a:t>
            </a:r>
          </a:p>
          <a:p>
            <a:pPr marL="0" indent="0" algn="ctr">
              <a:buNone/>
            </a:pPr>
            <a:r>
              <a:rPr lang="en-US" altLang="zh-CN" sz="2400" dirty="0" smtClean="0">
                <a:hlinkClick r:id="rId2"/>
              </a:rPr>
              <a:t>yuzheng@microsoft.com</a:t>
            </a:r>
            <a:endParaRPr lang="en-US" altLang="zh-CN" sz="2400" dirty="0" smtClean="0"/>
          </a:p>
          <a:p>
            <a:pPr marL="0" indent="0" algn="ctr">
              <a:buNone/>
            </a:pPr>
            <a:endParaRPr lang="en-US" altLang="zh-CN" sz="2400" dirty="0"/>
          </a:p>
          <a:p>
            <a:pPr marL="0" indent="0" algn="ctr">
              <a:buNone/>
            </a:pPr>
            <a:r>
              <a:rPr lang="en-US" altLang="zh-CN" sz="2400" dirty="0" smtClean="0"/>
              <a:t> </a:t>
            </a:r>
            <a:endParaRPr lang="zh-CN" altLang="en-US" sz="2400" dirty="0"/>
          </a:p>
        </p:txBody>
      </p:sp>
      <p:pic>
        <p:nvPicPr>
          <p:cNvPr id="1026" name="Picture 2" descr="http://research.microsoft.com/en-us/people/yuzheng/yuzhe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2871" y="2928646"/>
            <a:ext cx="1151483" cy="1471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35923" y="4552890"/>
            <a:ext cx="1317477" cy="400110"/>
          </a:xfrm>
          <a:prstGeom prst="rect">
            <a:avLst/>
          </a:prstGeom>
        </p:spPr>
        <p:txBody>
          <a:bodyPr wrap="none">
            <a:spAutoFit/>
          </a:bodyPr>
          <a:lstStyle/>
          <a:p>
            <a:r>
              <a:rPr lang="en-US" altLang="zh-CN" sz="2000" dirty="0">
                <a:hlinkClick r:id="rId4"/>
              </a:rPr>
              <a:t>Homepage</a:t>
            </a:r>
            <a:endParaRPr lang="zh-CN" altLang="en-US" sz="2000" dirty="0"/>
          </a:p>
        </p:txBody>
      </p:sp>
    </p:spTree>
    <p:extLst>
      <p:ext uri="{BB962C8B-B14F-4D97-AF65-F5344CB8AC3E}">
        <p14:creationId xmlns:p14="http://schemas.microsoft.com/office/powerpoint/2010/main" val="646301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Autofit/>
          </a:bodyPr>
          <a:lstStyle/>
          <a:p>
            <a:pPr algn="l"/>
            <a:r>
              <a:rPr lang="en-US" altLang="zh-CN" sz="3600" dirty="0" smtClean="0"/>
              <a:t>Why Urban Computing</a:t>
            </a:r>
            <a:endParaRPr lang="zh-CN" altLang="en-US" sz="3600" dirty="0"/>
          </a:p>
        </p:txBody>
      </p:sp>
      <p:sp>
        <p:nvSpPr>
          <p:cNvPr id="3" name="Content Placeholder 2"/>
          <p:cNvSpPr>
            <a:spLocks noGrp="1"/>
          </p:cNvSpPr>
          <p:nvPr>
            <p:ph idx="1"/>
          </p:nvPr>
        </p:nvSpPr>
        <p:spPr>
          <a:xfrm>
            <a:off x="228600" y="1570037"/>
            <a:ext cx="8534400" cy="1477963"/>
          </a:xfrm>
        </p:spPr>
        <p:txBody>
          <a:bodyPr vert="horz" lIns="91440" tIns="45720" rIns="91440" bIns="45720" rtlCol="0">
            <a:normAutofit/>
          </a:bodyPr>
          <a:lstStyle/>
          <a:p>
            <a:pPr>
              <a:buFontTx/>
              <a:buBlip>
                <a:blip r:embed="rId3"/>
              </a:buBlip>
            </a:pPr>
            <a:r>
              <a:rPr lang="en-US" altLang="zh-CN" sz="2400" dirty="0" smtClean="0"/>
              <a:t>50% of people live in urban areas (just 0.4% of earth surface)</a:t>
            </a:r>
          </a:p>
          <a:p>
            <a:pPr>
              <a:buFontTx/>
              <a:buBlip>
                <a:blip r:embed="rId3"/>
              </a:buBlip>
            </a:pPr>
            <a:r>
              <a:rPr lang="en-US" altLang="zh-CN" sz="2400" dirty="0" smtClean="0"/>
              <a:t>The greatest wave of urbanization is coming</a:t>
            </a:r>
          </a:p>
        </p:txBody>
      </p:sp>
      <p:grpSp>
        <p:nvGrpSpPr>
          <p:cNvPr id="21" name="Group 20"/>
          <p:cNvGrpSpPr/>
          <p:nvPr/>
        </p:nvGrpSpPr>
        <p:grpSpPr>
          <a:xfrm>
            <a:off x="2121851" y="2971800"/>
            <a:ext cx="2450149" cy="3657600"/>
            <a:chOff x="2590800" y="3124200"/>
            <a:chExt cx="2450149" cy="3657600"/>
          </a:xfrm>
        </p:grpSpPr>
        <p:grpSp>
          <p:nvGrpSpPr>
            <p:cNvPr id="19" name="Group 18"/>
            <p:cNvGrpSpPr/>
            <p:nvPr/>
          </p:nvGrpSpPr>
          <p:grpSpPr>
            <a:xfrm>
              <a:off x="2590800" y="3124200"/>
              <a:ext cx="2450149" cy="3200401"/>
              <a:chOff x="990599" y="3019693"/>
              <a:chExt cx="3122000" cy="3660507"/>
            </a:xfrm>
          </p:grpSpPr>
          <p:pic>
            <p:nvPicPr>
              <p:cNvPr id="1035" name="Picture 11" descr="C:\Users\yuzheng\Desktop\LBSN images\00235a2197930c2be3b43c.jpg"/>
              <p:cNvPicPr>
                <a:picLocks noChangeAspect="1" noChangeArrowheads="1"/>
              </p:cNvPicPr>
              <p:nvPr/>
            </p:nvPicPr>
            <p:blipFill rotWithShape="1">
              <a:blip r:embed="rId4">
                <a:extLst>
                  <a:ext uri="{28A0092B-C50C-407E-A947-70E740481C1C}">
                    <a14:useLocalDpi xmlns:a14="http://schemas.microsoft.com/office/drawing/2010/main" val="0"/>
                  </a:ext>
                </a:extLst>
              </a:blip>
              <a:srcRect t="9190"/>
              <a:stretch/>
            </p:blipFill>
            <p:spPr bwMode="auto">
              <a:xfrm>
                <a:off x="990600" y="4797693"/>
                <a:ext cx="3121999" cy="188250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yuzheng\Desktop\LBSN images\beijign.jpg"/>
              <p:cNvPicPr>
                <a:picLocks noChangeAspect="1" noChangeArrowheads="1"/>
              </p:cNvPicPr>
              <p:nvPr/>
            </p:nvPicPr>
            <p:blipFill rotWithShape="1">
              <a:blip r:embed="rId5">
                <a:extLst>
                  <a:ext uri="{28A0092B-C50C-407E-A947-70E740481C1C}">
                    <a14:useLocalDpi xmlns:a14="http://schemas.microsoft.com/office/drawing/2010/main" val="0"/>
                  </a:ext>
                </a:extLst>
              </a:blip>
              <a:srcRect t="8305" b="5564"/>
              <a:stretch/>
            </p:blipFill>
            <p:spPr bwMode="auto">
              <a:xfrm>
                <a:off x="990599" y="3019693"/>
                <a:ext cx="3121999" cy="1778000"/>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37"/>
            <p:cNvSpPr/>
            <p:nvPr/>
          </p:nvSpPr>
          <p:spPr>
            <a:xfrm>
              <a:off x="3483421" y="6412468"/>
              <a:ext cx="1012379" cy="369332"/>
            </a:xfrm>
            <a:prstGeom prst="rect">
              <a:avLst/>
            </a:prstGeom>
          </p:spPr>
          <p:txBody>
            <a:bodyPr wrap="square">
              <a:spAutoFit/>
            </a:bodyPr>
            <a:lstStyle/>
            <a:p>
              <a:r>
                <a:rPr lang="en-US" altLang="zh-CN" dirty="0" smtClean="0"/>
                <a:t>Beijing</a:t>
              </a:r>
              <a:endParaRPr lang="zh-CN" altLang="en-US" dirty="0"/>
            </a:p>
          </p:txBody>
        </p:sp>
      </p:grpSp>
      <p:grpSp>
        <p:nvGrpSpPr>
          <p:cNvPr id="23" name="Group 22"/>
          <p:cNvGrpSpPr/>
          <p:nvPr/>
        </p:nvGrpSpPr>
        <p:grpSpPr>
          <a:xfrm>
            <a:off x="5396237" y="2971801"/>
            <a:ext cx="2680963" cy="3657599"/>
            <a:chOff x="5624837" y="3124201"/>
            <a:chExt cx="2680963" cy="3657599"/>
          </a:xfrm>
        </p:grpSpPr>
        <p:pic>
          <p:nvPicPr>
            <p:cNvPr id="18" name="Picture 9" descr="C:\Users\yuzheng\Desktop\LBSN images\Shanghai-1990-vs-2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4837" y="3124201"/>
              <a:ext cx="2680963" cy="32004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6629400" y="6412468"/>
              <a:ext cx="1219200" cy="369332"/>
            </a:xfrm>
            <a:prstGeom prst="rect">
              <a:avLst/>
            </a:prstGeom>
          </p:spPr>
          <p:txBody>
            <a:bodyPr wrap="square">
              <a:spAutoFit/>
            </a:bodyPr>
            <a:lstStyle/>
            <a:p>
              <a:r>
                <a:rPr lang="en-US" altLang="zh-CN" dirty="0" smtClean="0"/>
                <a:t>Shanghai</a:t>
              </a:r>
              <a:endParaRPr lang="zh-CN" altLang="en-US" dirty="0"/>
            </a:p>
          </p:txBody>
        </p:sp>
      </p:grpSp>
      <p:grpSp>
        <p:nvGrpSpPr>
          <p:cNvPr id="7" name="Group 6"/>
          <p:cNvGrpSpPr/>
          <p:nvPr/>
        </p:nvGrpSpPr>
        <p:grpSpPr>
          <a:xfrm>
            <a:off x="685800" y="3200400"/>
            <a:ext cx="1066800" cy="2518190"/>
            <a:chOff x="457200" y="3200400"/>
            <a:chExt cx="1066800" cy="2518190"/>
          </a:xfrm>
        </p:grpSpPr>
        <p:cxnSp>
          <p:nvCxnSpPr>
            <p:cNvPr id="5" name="Straight Arrow Connector 4"/>
            <p:cNvCxnSpPr/>
            <p:nvPr/>
          </p:nvCxnSpPr>
          <p:spPr>
            <a:xfrm>
              <a:off x="990600" y="3810000"/>
              <a:ext cx="0" cy="1371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6810" y="5349258"/>
              <a:ext cx="734790" cy="369332"/>
            </a:xfrm>
            <a:prstGeom prst="rect">
              <a:avLst/>
            </a:prstGeom>
          </p:spPr>
          <p:txBody>
            <a:bodyPr wrap="square">
              <a:spAutoFit/>
            </a:bodyPr>
            <a:lstStyle/>
            <a:p>
              <a:r>
                <a:rPr lang="en-US" altLang="zh-CN" dirty="0" smtClean="0"/>
                <a:t>2010</a:t>
              </a:r>
              <a:endParaRPr lang="zh-CN" altLang="en-US" dirty="0"/>
            </a:p>
          </p:txBody>
        </p:sp>
        <p:sp>
          <p:nvSpPr>
            <p:cNvPr id="16" name="Rectangle 15"/>
            <p:cNvSpPr/>
            <p:nvPr/>
          </p:nvSpPr>
          <p:spPr>
            <a:xfrm>
              <a:off x="457200" y="3200400"/>
              <a:ext cx="1066800" cy="369332"/>
            </a:xfrm>
            <a:prstGeom prst="rect">
              <a:avLst/>
            </a:prstGeom>
          </p:spPr>
          <p:txBody>
            <a:bodyPr wrap="square">
              <a:spAutoFit/>
            </a:bodyPr>
            <a:lstStyle/>
            <a:p>
              <a:r>
                <a:rPr lang="en-US" altLang="zh-CN" dirty="0" smtClean="0"/>
                <a:t>Years ago</a:t>
              </a:r>
              <a:endParaRPr lang="zh-CN" altLang="en-US" dirty="0"/>
            </a:p>
          </p:txBody>
        </p:sp>
      </p:grpSp>
    </p:spTree>
    <p:extLst>
      <p:ext uri="{BB962C8B-B14F-4D97-AF65-F5344CB8AC3E}">
        <p14:creationId xmlns:p14="http://schemas.microsoft.com/office/powerpoint/2010/main" val="4063100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normAutofit/>
          </a:bodyPr>
          <a:lstStyle/>
          <a:p>
            <a:pPr algn="l"/>
            <a:r>
              <a:rPr lang="en-US" altLang="zh-CN" sz="4000" dirty="0" smtClean="0"/>
              <a:t>What’s Urban Computing</a:t>
            </a:r>
            <a:endParaRPr lang="zh-CN" altLang="en-US" sz="4000" dirty="0"/>
          </a:p>
        </p:txBody>
      </p:sp>
      <p:sp>
        <p:nvSpPr>
          <p:cNvPr id="3" name="Content Placeholder 2"/>
          <p:cNvSpPr>
            <a:spLocks noGrp="1"/>
          </p:cNvSpPr>
          <p:nvPr>
            <p:ph idx="1"/>
          </p:nvPr>
        </p:nvSpPr>
        <p:spPr>
          <a:xfrm>
            <a:off x="457200" y="1752600"/>
            <a:ext cx="8229600" cy="2590800"/>
          </a:xfrm>
        </p:spPr>
        <p:txBody>
          <a:bodyPr>
            <a:normAutofit/>
          </a:bodyPr>
          <a:lstStyle/>
          <a:p>
            <a:pPr marL="0" indent="0" algn="ctr">
              <a:buNone/>
            </a:pPr>
            <a:endParaRPr lang="en-US" altLang="zh-CN" sz="2400" i="1" dirty="0" smtClean="0">
              <a:solidFill>
                <a:srgbClr val="0070C0"/>
              </a:solidFill>
            </a:endParaRPr>
          </a:p>
          <a:p>
            <a:pPr marL="0" indent="0" algn="ctr">
              <a:buNone/>
            </a:pPr>
            <a:r>
              <a:rPr lang="en-US" altLang="zh-CN" sz="2700" i="1" dirty="0" smtClean="0">
                <a:solidFill>
                  <a:srgbClr val="0070C0"/>
                </a:solidFill>
              </a:rPr>
              <a:t>Urban </a:t>
            </a:r>
            <a:r>
              <a:rPr lang="en-US" altLang="zh-CN" sz="2700" i="1" dirty="0">
                <a:solidFill>
                  <a:srgbClr val="0070C0"/>
                </a:solidFill>
              </a:rPr>
              <a:t>computing is emerging as a concept where </a:t>
            </a:r>
            <a:r>
              <a:rPr lang="en-US" altLang="zh-CN" sz="2700" i="1" dirty="0">
                <a:solidFill>
                  <a:srgbClr val="FF0000"/>
                </a:solidFill>
              </a:rPr>
              <a:t>every</a:t>
            </a:r>
            <a:r>
              <a:rPr lang="en-US" altLang="zh-CN" sz="2700" i="1" dirty="0">
                <a:solidFill>
                  <a:srgbClr val="0070C0"/>
                </a:solidFill>
              </a:rPr>
              <a:t> sensor, </a:t>
            </a:r>
            <a:r>
              <a:rPr lang="en-US" altLang="zh-CN" sz="2700" i="1" dirty="0" smtClean="0">
                <a:solidFill>
                  <a:srgbClr val="0070C0"/>
                </a:solidFill>
              </a:rPr>
              <a:t>device, person</a:t>
            </a:r>
            <a:r>
              <a:rPr lang="en-US" altLang="zh-CN" sz="2700" i="1" dirty="0">
                <a:solidFill>
                  <a:srgbClr val="0070C0"/>
                </a:solidFill>
              </a:rPr>
              <a:t>, vehicle, building, and street in the urban areas </a:t>
            </a:r>
            <a:r>
              <a:rPr lang="en-US" altLang="zh-CN" sz="2700" i="1" dirty="0" smtClean="0">
                <a:solidFill>
                  <a:srgbClr val="0070C0"/>
                </a:solidFill>
              </a:rPr>
              <a:t>can </a:t>
            </a:r>
            <a:r>
              <a:rPr lang="en-US" altLang="zh-CN" sz="2700" i="1" dirty="0">
                <a:solidFill>
                  <a:srgbClr val="0070C0"/>
                </a:solidFill>
              </a:rPr>
              <a:t>be used as </a:t>
            </a:r>
            <a:r>
              <a:rPr lang="en-US" altLang="zh-CN" sz="2700" i="1" dirty="0" smtClean="0">
                <a:solidFill>
                  <a:srgbClr val="0070C0"/>
                </a:solidFill>
              </a:rPr>
              <a:t>a </a:t>
            </a:r>
            <a:r>
              <a:rPr lang="en-US" altLang="zh-CN" sz="2700" i="1" dirty="0" smtClean="0">
                <a:solidFill>
                  <a:srgbClr val="FF0000"/>
                </a:solidFill>
              </a:rPr>
              <a:t>component</a:t>
            </a:r>
            <a:r>
              <a:rPr lang="en-US" altLang="zh-CN" sz="2700" i="1" dirty="0" smtClean="0">
                <a:solidFill>
                  <a:srgbClr val="0070C0"/>
                </a:solidFill>
              </a:rPr>
              <a:t> to enable a </a:t>
            </a:r>
            <a:r>
              <a:rPr lang="en-US" altLang="zh-CN" sz="2700" i="1" dirty="0" smtClean="0">
                <a:solidFill>
                  <a:srgbClr val="FF0000"/>
                </a:solidFill>
              </a:rPr>
              <a:t>city-wide</a:t>
            </a:r>
            <a:r>
              <a:rPr lang="en-US" altLang="zh-CN" sz="2700" i="1" dirty="0" smtClean="0">
                <a:solidFill>
                  <a:srgbClr val="0070C0"/>
                </a:solidFill>
              </a:rPr>
              <a:t> computing </a:t>
            </a:r>
            <a:r>
              <a:rPr lang="en-US" altLang="zh-CN" sz="2700" i="1" dirty="0">
                <a:solidFill>
                  <a:srgbClr val="0070C0"/>
                </a:solidFill>
              </a:rPr>
              <a:t>for </a:t>
            </a:r>
            <a:r>
              <a:rPr lang="en-US" altLang="zh-CN" sz="2700" i="1" dirty="0">
                <a:solidFill>
                  <a:srgbClr val="FF0000"/>
                </a:solidFill>
              </a:rPr>
              <a:t>serving people </a:t>
            </a:r>
            <a:r>
              <a:rPr lang="en-US" altLang="zh-CN" sz="2700" i="1" dirty="0" smtClean="0">
                <a:solidFill>
                  <a:srgbClr val="FF0000"/>
                </a:solidFill>
              </a:rPr>
              <a:t>and cities</a:t>
            </a:r>
            <a:r>
              <a:rPr lang="en-US" altLang="zh-CN" sz="2700" i="1" dirty="0" smtClean="0">
                <a:solidFill>
                  <a:srgbClr val="0070C0"/>
                </a:solidFill>
              </a:rPr>
              <a:t>.</a:t>
            </a:r>
            <a:endParaRPr lang="zh-CN" altLang="en-US" sz="2700" i="1" dirty="0">
              <a:solidFill>
                <a:srgbClr val="0070C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6" y="4191000"/>
            <a:ext cx="9216000" cy="271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5652893" y="76200"/>
            <a:ext cx="3567307" cy="2209800"/>
            <a:chOff x="5652893" y="76200"/>
            <a:chExt cx="3567307" cy="2209800"/>
          </a:xfrm>
        </p:grpSpPr>
        <p:grpSp>
          <p:nvGrpSpPr>
            <p:cNvPr id="5" name="Group 4"/>
            <p:cNvGrpSpPr/>
            <p:nvPr/>
          </p:nvGrpSpPr>
          <p:grpSpPr>
            <a:xfrm>
              <a:off x="6864112" y="381000"/>
              <a:ext cx="1606604" cy="1600200"/>
              <a:chOff x="3352800" y="1447800"/>
              <a:chExt cx="2373894" cy="2286000"/>
            </a:xfrm>
          </p:grpSpPr>
          <p:sp>
            <p:nvSpPr>
              <p:cNvPr id="6" name="Oval 5"/>
              <p:cNvSpPr/>
              <p:nvPr/>
            </p:nvSpPr>
            <p:spPr>
              <a:xfrm>
                <a:off x="3352800" y="1447800"/>
                <a:ext cx="2373894" cy="22860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Straight Arrow Connector 6"/>
              <p:cNvCxnSpPr>
                <a:endCxn id="6" idx="1"/>
              </p:cNvCxnSpPr>
              <p:nvPr/>
            </p:nvCxnSpPr>
            <p:spPr>
              <a:xfrm flipV="1">
                <a:off x="3581400" y="1782577"/>
                <a:ext cx="119049" cy="1295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6" idx="3"/>
              </p:cNvCxnSpPr>
              <p:nvPr/>
            </p:nvCxnSpPr>
            <p:spPr>
              <a:xfrm flipH="1" flipV="1">
                <a:off x="3574257" y="3276600"/>
                <a:ext cx="126192" cy="12242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87498" y="1905000"/>
                <a:ext cx="75102" cy="9931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93848" y="3161572"/>
                <a:ext cx="75102" cy="11502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6932202" y="762000"/>
              <a:ext cx="1392492" cy="707886"/>
            </a:xfrm>
            <a:prstGeom prst="rect">
              <a:avLst/>
            </a:prstGeom>
          </p:spPr>
          <p:txBody>
            <a:bodyPr wrap="square">
              <a:spAutoFit/>
            </a:bodyPr>
            <a:lstStyle/>
            <a:p>
              <a:pPr algn="ctr"/>
              <a:r>
                <a:rPr lang="en-US" altLang="zh-CN" sz="2000" b="1" dirty="0" smtClean="0">
                  <a:solidFill>
                    <a:srgbClr val="0033CC"/>
                  </a:solidFill>
                </a:rPr>
                <a:t>Urban Computing</a:t>
              </a:r>
              <a:endParaRPr lang="zh-CN" altLang="en-US" sz="2000" b="1" dirty="0">
                <a:solidFill>
                  <a:srgbClr val="0033CC"/>
                </a:solidFill>
              </a:endParaRPr>
            </a:p>
          </p:txBody>
        </p:sp>
        <p:sp>
          <p:nvSpPr>
            <p:cNvPr id="12" name="Rectangle 11"/>
            <p:cNvSpPr/>
            <p:nvPr/>
          </p:nvSpPr>
          <p:spPr>
            <a:xfrm>
              <a:off x="6858000" y="1916668"/>
              <a:ext cx="1752600" cy="369332"/>
            </a:xfrm>
            <a:prstGeom prst="rect">
              <a:avLst/>
            </a:prstGeom>
            <a:solidFill>
              <a:schemeClr val="bg1"/>
            </a:solidFill>
          </p:spPr>
          <p:txBody>
            <a:bodyPr wrap="square">
              <a:spAutoFit/>
            </a:bodyPr>
            <a:lstStyle/>
            <a:p>
              <a:pPr algn="ctr"/>
              <a:r>
                <a:rPr lang="en-US" altLang="zh-CN" b="1" dirty="0" smtClean="0">
                  <a:solidFill>
                    <a:srgbClr val="0070C0"/>
                  </a:solidFill>
                </a:rPr>
                <a:t>Understanding</a:t>
              </a:r>
              <a:endParaRPr lang="zh-CN" altLang="en-US" b="1" dirty="0">
                <a:solidFill>
                  <a:srgbClr val="0070C0"/>
                </a:solidFill>
              </a:endParaRPr>
            </a:p>
          </p:txBody>
        </p:sp>
        <p:sp>
          <p:nvSpPr>
            <p:cNvPr id="13" name="Rectangle 12"/>
            <p:cNvSpPr/>
            <p:nvPr/>
          </p:nvSpPr>
          <p:spPr>
            <a:xfrm>
              <a:off x="8284908" y="931277"/>
              <a:ext cx="935292" cy="369332"/>
            </a:xfrm>
            <a:prstGeom prst="rect">
              <a:avLst/>
            </a:prstGeom>
            <a:solidFill>
              <a:schemeClr val="bg1"/>
            </a:solidFill>
          </p:spPr>
          <p:txBody>
            <a:bodyPr wrap="square">
              <a:spAutoFit/>
            </a:bodyPr>
            <a:lstStyle/>
            <a:p>
              <a:pPr algn="ctr"/>
              <a:r>
                <a:rPr lang="en-US" altLang="zh-CN" b="1" dirty="0" smtClean="0">
                  <a:solidFill>
                    <a:srgbClr val="0070C0"/>
                  </a:solidFill>
                </a:rPr>
                <a:t>Mining</a:t>
              </a:r>
              <a:endParaRPr lang="zh-CN" altLang="en-US" b="1" dirty="0">
                <a:solidFill>
                  <a:srgbClr val="0070C0"/>
                </a:solidFill>
              </a:endParaRPr>
            </a:p>
          </p:txBody>
        </p:sp>
        <p:sp>
          <p:nvSpPr>
            <p:cNvPr id="14" name="Rectangle 13"/>
            <p:cNvSpPr/>
            <p:nvPr/>
          </p:nvSpPr>
          <p:spPr>
            <a:xfrm>
              <a:off x="7086600" y="76200"/>
              <a:ext cx="1108584" cy="369332"/>
            </a:xfrm>
            <a:prstGeom prst="rect">
              <a:avLst/>
            </a:prstGeom>
            <a:solidFill>
              <a:schemeClr val="bg1"/>
            </a:solidFill>
          </p:spPr>
          <p:txBody>
            <a:bodyPr wrap="square">
              <a:spAutoFit/>
            </a:bodyPr>
            <a:lstStyle/>
            <a:p>
              <a:pPr algn="ctr"/>
              <a:r>
                <a:rPr lang="en-US" altLang="zh-CN" b="1" dirty="0" smtClean="0">
                  <a:solidFill>
                    <a:srgbClr val="0070C0"/>
                  </a:solidFill>
                </a:rPr>
                <a:t>Sensing</a:t>
              </a:r>
              <a:endParaRPr lang="zh-CN" altLang="en-US" b="1" dirty="0">
                <a:solidFill>
                  <a:srgbClr val="0070C0"/>
                </a:solidFill>
              </a:endParaRPr>
            </a:p>
          </p:txBody>
        </p:sp>
        <p:sp>
          <p:nvSpPr>
            <p:cNvPr id="15" name="Rectangle 14"/>
            <p:cNvSpPr/>
            <p:nvPr/>
          </p:nvSpPr>
          <p:spPr>
            <a:xfrm>
              <a:off x="5652893" y="926068"/>
              <a:ext cx="1313237" cy="369332"/>
            </a:xfrm>
            <a:prstGeom prst="rect">
              <a:avLst/>
            </a:prstGeom>
            <a:solidFill>
              <a:schemeClr val="bg1"/>
            </a:solidFill>
          </p:spPr>
          <p:txBody>
            <a:bodyPr wrap="square">
              <a:spAutoFit/>
            </a:bodyPr>
            <a:lstStyle/>
            <a:p>
              <a:pPr algn="ctr"/>
              <a:r>
                <a:rPr lang="en-US" altLang="zh-CN" b="1" dirty="0" smtClean="0">
                  <a:solidFill>
                    <a:srgbClr val="0070C0"/>
                  </a:solidFill>
                </a:rPr>
                <a:t>Improving</a:t>
              </a:r>
              <a:endParaRPr lang="zh-CN" altLang="en-US" b="1" dirty="0">
                <a:solidFill>
                  <a:srgbClr val="0070C0"/>
                </a:solidFill>
              </a:endParaRPr>
            </a:p>
          </p:txBody>
        </p:sp>
      </p:grpSp>
    </p:spTree>
    <p:extLst>
      <p:ext uri="{BB962C8B-B14F-4D97-AF65-F5344CB8AC3E}">
        <p14:creationId xmlns:p14="http://schemas.microsoft.com/office/powerpoint/2010/main" val="28157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yuzheng\Desktop\p_taxi.traffic.j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
            <a:ext cx="4495800" cy="33721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000"/>
          <a:stretch/>
        </p:blipFill>
        <p:spPr bwMode="auto">
          <a:xfrm>
            <a:off x="0" y="1"/>
            <a:ext cx="4633927" cy="337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yuzheng\Desktop\normal_singapore-taxi.jpg"/>
          <p:cNvPicPr>
            <a:picLocks noChangeAspect="1" noChangeArrowheads="1"/>
          </p:cNvPicPr>
          <p:nvPr/>
        </p:nvPicPr>
        <p:blipFill rotWithShape="1">
          <a:blip r:embed="rId5">
            <a:extLst>
              <a:ext uri="{28A0092B-C50C-407E-A947-70E740481C1C}">
                <a14:useLocalDpi xmlns:a14="http://schemas.microsoft.com/office/drawing/2010/main" val="0"/>
              </a:ext>
            </a:extLst>
          </a:blip>
          <a:srcRect l="12635" b="1705"/>
          <a:stretch/>
        </p:blipFill>
        <p:spPr bwMode="auto">
          <a:xfrm>
            <a:off x="5805" y="3398519"/>
            <a:ext cx="4623767" cy="34594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7026"/>
          <a:stretch/>
        </p:blipFill>
        <p:spPr bwMode="auto">
          <a:xfrm>
            <a:off x="4648201" y="3398519"/>
            <a:ext cx="4495800" cy="345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09800" y="3195935"/>
            <a:ext cx="5270376" cy="461665"/>
          </a:xfrm>
          <a:prstGeom prst="rect">
            <a:avLst/>
          </a:prstGeom>
          <a:solidFill>
            <a:schemeClr val="bg1"/>
          </a:solidFill>
        </p:spPr>
        <p:txBody>
          <a:bodyPr wrap="square">
            <a:spAutoFit/>
          </a:bodyPr>
          <a:lstStyle/>
          <a:p>
            <a:r>
              <a:rPr lang="en-US" altLang="zh-CN" sz="2400" dirty="0"/>
              <a:t>GPS-equipped taxis are </a:t>
            </a:r>
            <a:r>
              <a:rPr lang="en-US" altLang="zh-CN" sz="2400" b="1" dirty="0"/>
              <a:t>mobile sensors</a:t>
            </a:r>
          </a:p>
        </p:txBody>
      </p:sp>
    </p:spTree>
    <p:extLst>
      <p:ext uri="{BB962C8B-B14F-4D97-AF65-F5344CB8AC3E}">
        <p14:creationId xmlns:p14="http://schemas.microsoft.com/office/powerpoint/2010/main" val="19636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pic>
        <p:nvPicPr>
          <p:cNvPr id="9" name="taximov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717" y="1859"/>
            <a:ext cx="9140718" cy="6856141"/>
          </a:xfrm>
        </p:spPr>
      </p:pic>
    </p:spTree>
    <p:extLst>
      <p:ext uri="{BB962C8B-B14F-4D97-AF65-F5344CB8AC3E}">
        <p14:creationId xmlns:p14="http://schemas.microsoft.com/office/powerpoint/2010/main" val="206876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39641475"/>
              </p:ext>
            </p:extLst>
          </p:nvPr>
        </p:nvGraphicFramePr>
        <p:xfrm>
          <a:off x="990600" y="228600"/>
          <a:ext cx="7086600" cy="6324601"/>
        </p:xfrm>
        <a:graphic>
          <a:graphicData uri="http://schemas.openxmlformats.org/drawingml/2006/table">
            <a:tbl>
              <a:tblPr firstRow="1" firstCol="1" bandRow="1">
                <a:tableStyleId>{5C22544A-7EE6-4342-B048-85BDC9FD1C3A}</a:tableStyleId>
              </a:tblPr>
              <a:tblGrid>
                <a:gridCol w="978285"/>
                <a:gridCol w="2028151"/>
                <a:gridCol w="1980431"/>
                <a:gridCol w="2099733"/>
              </a:tblGrid>
              <a:tr h="331357">
                <a:tc>
                  <a:txBody>
                    <a:bodyPr/>
                    <a:lstStyle/>
                    <a:p>
                      <a:pPr algn="ctr">
                        <a:spcAft>
                          <a:spcPts val="0"/>
                        </a:spcAft>
                      </a:pPr>
                      <a:r>
                        <a:rPr lang="en-US" sz="1300" dirty="0">
                          <a:effectLst/>
                        </a:rPr>
                        <a:t>Rank </a:t>
                      </a:r>
                      <a:endParaRPr lang="zh-CN" sz="1300" dirty="0">
                        <a:effectLst/>
                        <a:latin typeface="Calibri"/>
                        <a:ea typeface="宋体"/>
                      </a:endParaRPr>
                    </a:p>
                  </a:txBody>
                  <a:tcPr marL="47566" marR="47566" marT="23783" marB="23783"/>
                </a:tc>
                <a:tc>
                  <a:txBody>
                    <a:bodyPr/>
                    <a:lstStyle/>
                    <a:p>
                      <a:pPr algn="ctr">
                        <a:spcAft>
                          <a:spcPts val="0"/>
                        </a:spcAft>
                      </a:pPr>
                      <a:r>
                        <a:rPr lang="en-US" sz="1300" dirty="0">
                          <a:effectLst/>
                        </a:rPr>
                        <a:t>Cities </a:t>
                      </a:r>
                      <a:endParaRPr lang="zh-CN" sz="1300" dirty="0">
                        <a:effectLst/>
                        <a:latin typeface="Calibri"/>
                        <a:ea typeface="宋体"/>
                      </a:endParaRPr>
                    </a:p>
                  </a:txBody>
                  <a:tcPr marL="47566" marR="47566" marT="23783" marB="23783"/>
                </a:tc>
                <a:tc>
                  <a:txBody>
                    <a:bodyPr/>
                    <a:lstStyle/>
                    <a:p>
                      <a:pPr algn="ctr">
                        <a:spcAft>
                          <a:spcPts val="0"/>
                        </a:spcAft>
                      </a:pPr>
                      <a:r>
                        <a:rPr lang="en-US" sz="1300" dirty="0" smtClean="0">
                          <a:effectLst/>
                        </a:rPr>
                        <a:t>Countries/Regions </a:t>
                      </a:r>
                      <a:endParaRPr lang="zh-CN" sz="1300" dirty="0">
                        <a:effectLst/>
                        <a:latin typeface="Calibri"/>
                        <a:ea typeface="宋体"/>
                      </a:endParaRPr>
                    </a:p>
                  </a:txBody>
                  <a:tcPr marL="47566" marR="47566" marT="23783" marB="23783"/>
                </a:tc>
                <a:tc>
                  <a:txBody>
                    <a:bodyPr/>
                    <a:lstStyle/>
                    <a:p>
                      <a:pPr algn="ctr">
                        <a:spcAft>
                          <a:spcPts val="0"/>
                        </a:spcAft>
                      </a:pPr>
                      <a:r>
                        <a:rPr lang="en-US" sz="1300" dirty="0">
                          <a:effectLst/>
                        </a:rPr>
                        <a:t>Taxicabs </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1 </a:t>
                      </a:r>
                      <a:endParaRPr lang="zh-CN" sz="1300" dirty="0">
                        <a:effectLst/>
                        <a:latin typeface="Calibri"/>
                        <a:ea typeface="宋体"/>
                      </a:endParaRPr>
                    </a:p>
                  </a:txBody>
                  <a:tcPr marL="47566" marR="47566" marT="23783" marB="23783"/>
                </a:tc>
                <a:tc>
                  <a:txBody>
                    <a:bodyPr/>
                    <a:lstStyle/>
                    <a:p>
                      <a:pPr algn="ctr">
                        <a:spcAft>
                          <a:spcPts val="0"/>
                        </a:spcAft>
                      </a:pPr>
                      <a:r>
                        <a:rPr lang="en-US" sz="1300" dirty="0">
                          <a:effectLst/>
                        </a:rPr>
                        <a:t>The Mexico city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Mexico </a:t>
                      </a:r>
                      <a:endParaRPr lang="zh-CN" sz="1300">
                        <a:effectLst/>
                        <a:latin typeface="Calibri"/>
                        <a:ea typeface="宋体"/>
                      </a:endParaRPr>
                    </a:p>
                  </a:txBody>
                  <a:tcPr marL="47566" marR="47566" marT="23783" marB="23783"/>
                </a:tc>
                <a:tc>
                  <a:txBody>
                    <a:bodyPr/>
                    <a:lstStyle/>
                    <a:p>
                      <a:pPr algn="ctr">
                        <a:spcAft>
                          <a:spcPts val="0"/>
                        </a:spcAft>
                      </a:pPr>
                      <a:r>
                        <a:rPr lang="en-US" sz="1300" dirty="0" smtClean="0">
                          <a:effectLst/>
                        </a:rPr>
                        <a:t>103,000</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2 </a:t>
                      </a:r>
                      <a:endParaRPr lang="zh-CN" sz="1300" dirty="0">
                        <a:effectLst/>
                        <a:latin typeface="Calibri"/>
                        <a:ea typeface="宋体"/>
                      </a:endParaRPr>
                    </a:p>
                  </a:txBody>
                  <a:tcPr marL="47566" marR="47566" marT="23783" marB="23783"/>
                </a:tc>
                <a:tc>
                  <a:txBody>
                    <a:bodyPr/>
                    <a:lstStyle/>
                    <a:p>
                      <a:pPr algn="ctr">
                        <a:spcAft>
                          <a:spcPts val="0"/>
                        </a:spcAft>
                      </a:pPr>
                      <a:r>
                        <a:rPr lang="en-US" sz="1300" dirty="0">
                          <a:effectLst/>
                        </a:rPr>
                        <a:t>Bangkok </a:t>
                      </a:r>
                      <a:endParaRPr lang="zh-CN" sz="1300" dirty="0">
                        <a:effectLst/>
                        <a:latin typeface="Calibri"/>
                        <a:ea typeface="宋体"/>
                      </a:endParaRPr>
                    </a:p>
                  </a:txBody>
                  <a:tcPr marL="47566" marR="47566" marT="23783" marB="23783"/>
                </a:tc>
                <a:tc>
                  <a:txBody>
                    <a:bodyPr/>
                    <a:lstStyle/>
                    <a:p>
                      <a:pPr algn="ctr">
                        <a:spcAft>
                          <a:spcPts val="0"/>
                        </a:spcAft>
                      </a:pPr>
                      <a:r>
                        <a:rPr lang="en-US" sz="1300" dirty="0">
                          <a:effectLst/>
                        </a:rPr>
                        <a:t>Thailand </a:t>
                      </a:r>
                      <a:endParaRPr lang="zh-CN" sz="1300" dirty="0">
                        <a:effectLst/>
                        <a:latin typeface="Calibri"/>
                        <a:ea typeface="宋体"/>
                      </a:endParaRPr>
                    </a:p>
                  </a:txBody>
                  <a:tcPr marL="47566" marR="47566" marT="23783" marB="23783"/>
                </a:tc>
                <a:tc>
                  <a:txBody>
                    <a:bodyPr/>
                    <a:lstStyle/>
                    <a:p>
                      <a:pPr algn="ctr">
                        <a:spcAft>
                          <a:spcPts val="0"/>
                        </a:spcAft>
                      </a:pPr>
                      <a:r>
                        <a:rPr lang="en-US" sz="1300" dirty="0" smtClean="0">
                          <a:effectLst/>
                        </a:rPr>
                        <a:t>80,000</a:t>
                      </a:r>
                      <a:endParaRPr lang="zh-CN" sz="1300" dirty="0">
                        <a:effectLst/>
                        <a:latin typeface="Calibri"/>
                        <a:ea typeface="宋体"/>
                      </a:endParaRPr>
                    </a:p>
                  </a:txBody>
                  <a:tcPr marL="47566" marR="47566" marT="23783" marB="23783"/>
                </a:tc>
              </a:tr>
              <a:tr h="296312">
                <a:tc>
                  <a:txBody>
                    <a:bodyPr/>
                    <a:lstStyle/>
                    <a:p>
                      <a:pPr algn="ctr">
                        <a:spcAft>
                          <a:spcPts val="0"/>
                        </a:spcAft>
                      </a:pPr>
                      <a:r>
                        <a:rPr lang="en-US" sz="1300" dirty="0">
                          <a:effectLst/>
                        </a:rPr>
                        <a:t>3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Seoul </a:t>
                      </a:r>
                      <a:endParaRPr lang="zh-CN" sz="1300">
                        <a:effectLst/>
                        <a:latin typeface="Calibri"/>
                        <a:ea typeface="宋体"/>
                      </a:endParaRPr>
                    </a:p>
                  </a:txBody>
                  <a:tcPr marL="47566" marR="47566" marT="23783" marB="23783"/>
                </a:tc>
                <a:tc>
                  <a:txBody>
                    <a:bodyPr/>
                    <a:lstStyle/>
                    <a:p>
                      <a:pPr algn="ctr">
                        <a:spcAft>
                          <a:spcPts val="0"/>
                        </a:spcAft>
                      </a:pPr>
                      <a:r>
                        <a:rPr lang="en-US" sz="1300" dirty="0">
                          <a:effectLst/>
                        </a:rPr>
                        <a:t>South Korea </a:t>
                      </a:r>
                      <a:endParaRPr lang="zh-CN" sz="1300" dirty="0">
                        <a:effectLst/>
                        <a:latin typeface="Calibri"/>
                        <a:ea typeface="宋体"/>
                      </a:endParaRPr>
                    </a:p>
                  </a:txBody>
                  <a:tcPr marL="47566" marR="47566" marT="23783" marB="23783"/>
                </a:tc>
                <a:tc>
                  <a:txBody>
                    <a:bodyPr/>
                    <a:lstStyle/>
                    <a:p>
                      <a:pPr algn="ctr">
                        <a:spcAft>
                          <a:spcPts val="0"/>
                        </a:spcAft>
                      </a:pPr>
                      <a:r>
                        <a:rPr lang="en-US" sz="1300" dirty="0" smtClean="0">
                          <a:effectLst/>
                        </a:rPr>
                        <a:t>73,000</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4 </a:t>
                      </a:r>
                      <a:endParaRPr lang="zh-CN" sz="1300" dirty="0">
                        <a:effectLst/>
                        <a:latin typeface="Calibri"/>
                        <a:ea typeface="宋体"/>
                      </a:endParaRPr>
                    </a:p>
                  </a:txBody>
                  <a:tcPr marL="47566" marR="47566" marT="23783" marB="23783"/>
                </a:tc>
                <a:tc>
                  <a:txBody>
                    <a:bodyPr/>
                    <a:lstStyle/>
                    <a:p>
                      <a:pPr algn="ctr">
                        <a:spcAft>
                          <a:spcPts val="0"/>
                        </a:spcAft>
                      </a:pPr>
                      <a:r>
                        <a:rPr lang="en-US" sz="1300" b="1" dirty="0">
                          <a:solidFill>
                            <a:srgbClr val="FF0000"/>
                          </a:solidFill>
                          <a:effectLst/>
                        </a:rPr>
                        <a:t>Beijing </a:t>
                      </a:r>
                      <a:endParaRPr lang="zh-CN" sz="1300" b="1" dirty="0">
                        <a:solidFill>
                          <a:srgbClr val="FF0000"/>
                        </a:solidFill>
                        <a:effectLst/>
                        <a:latin typeface="Calibri"/>
                        <a:ea typeface="宋体"/>
                      </a:endParaRPr>
                    </a:p>
                  </a:txBody>
                  <a:tcPr marL="47566" marR="47566" marT="23783" marB="23783"/>
                </a:tc>
                <a:tc>
                  <a:txBody>
                    <a:bodyPr/>
                    <a:lstStyle/>
                    <a:p>
                      <a:pPr algn="ctr">
                        <a:spcAft>
                          <a:spcPts val="0"/>
                        </a:spcAft>
                      </a:pPr>
                      <a:r>
                        <a:rPr lang="en-US" sz="1300" b="1" dirty="0">
                          <a:solidFill>
                            <a:srgbClr val="FF0000"/>
                          </a:solidFill>
                          <a:effectLst/>
                        </a:rPr>
                        <a:t>China </a:t>
                      </a:r>
                      <a:endParaRPr lang="zh-CN" sz="1300" b="1" dirty="0">
                        <a:solidFill>
                          <a:srgbClr val="FF0000"/>
                        </a:solidFill>
                        <a:effectLst/>
                        <a:latin typeface="Calibri"/>
                        <a:ea typeface="宋体"/>
                      </a:endParaRPr>
                    </a:p>
                  </a:txBody>
                  <a:tcPr marL="47566" marR="47566" marT="23783" marB="23783"/>
                </a:tc>
                <a:tc>
                  <a:txBody>
                    <a:bodyPr/>
                    <a:lstStyle/>
                    <a:p>
                      <a:pPr algn="ctr">
                        <a:spcAft>
                          <a:spcPts val="0"/>
                        </a:spcAft>
                      </a:pPr>
                      <a:r>
                        <a:rPr lang="en-US" sz="1300" b="1" dirty="0" smtClean="0">
                          <a:solidFill>
                            <a:srgbClr val="FF0000"/>
                          </a:solidFill>
                          <a:effectLst/>
                        </a:rPr>
                        <a:t>67,000 </a:t>
                      </a:r>
                      <a:endParaRPr lang="zh-CN" sz="1300" b="1" dirty="0">
                        <a:solidFill>
                          <a:srgbClr val="FF0000"/>
                        </a:solidFill>
                        <a:effectLst/>
                        <a:latin typeface="Calibri"/>
                        <a:ea typeface="宋体"/>
                      </a:endParaRPr>
                    </a:p>
                  </a:txBody>
                  <a:tcPr marL="47566" marR="47566" marT="23783" marB="23783"/>
                </a:tc>
              </a:tr>
              <a:tr h="268705">
                <a:tc>
                  <a:txBody>
                    <a:bodyPr/>
                    <a:lstStyle/>
                    <a:p>
                      <a:pPr algn="ctr">
                        <a:spcAft>
                          <a:spcPts val="0"/>
                        </a:spcAft>
                      </a:pPr>
                      <a:r>
                        <a:rPr lang="en-US" sz="1300" dirty="0">
                          <a:effectLst/>
                        </a:rPr>
                        <a:t>5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Tokyo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Japan </a:t>
                      </a:r>
                      <a:endParaRPr lang="zh-CN" sz="1300">
                        <a:effectLst/>
                        <a:latin typeface="Calibri"/>
                        <a:ea typeface="宋体"/>
                      </a:endParaRPr>
                    </a:p>
                  </a:txBody>
                  <a:tcPr marL="47566" marR="47566" marT="23783" marB="23783"/>
                </a:tc>
                <a:tc>
                  <a:txBody>
                    <a:bodyPr/>
                    <a:lstStyle/>
                    <a:p>
                      <a:pPr algn="ctr">
                        <a:spcAft>
                          <a:spcPts val="0"/>
                        </a:spcAft>
                      </a:pPr>
                      <a:r>
                        <a:rPr lang="en-US" sz="1300" dirty="0">
                          <a:effectLst/>
                        </a:rPr>
                        <a:t>60,000 </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6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Shanghai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China </a:t>
                      </a:r>
                      <a:endParaRPr lang="zh-CN" sz="1300">
                        <a:effectLst/>
                        <a:latin typeface="Calibri"/>
                        <a:ea typeface="宋体"/>
                      </a:endParaRPr>
                    </a:p>
                  </a:txBody>
                  <a:tcPr marL="47566" marR="47566" marT="23783" marB="23783"/>
                </a:tc>
                <a:tc>
                  <a:txBody>
                    <a:bodyPr/>
                    <a:lstStyle/>
                    <a:p>
                      <a:pPr algn="ctr">
                        <a:spcAft>
                          <a:spcPts val="0"/>
                        </a:spcAft>
                      </a:pPr>
                      <a:r>
                        <a:rPr lang="en-US" sz="1300" dirty="0" smtClean="0">
                          <a:effectLst/>
                        </a:rPr>
                        <a:t>50,000</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7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New York City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USA </a:t>
                      </a:r>
                      <a:endParaRPr lang="zh-CN" sz="1300">
                        <a:effectLst/>
                        <a:latin typeface="Calibri"/>
                        <a:ea typeface="宋体"/>
                      </a:endParaRPr>
                    </a:p>
                  </a:txBody>
                  <a:tcPr marL="47566" marR="47566" marT="23783" marB="23783"/>
                </a:tc>
                <a:tc>
                  <a:txBody>
                    <a:bodyPr/>
                    <a:lstStyle/>
                    <a:p>
                      <a:pPr algn="ctr">
                        <a:spcAft>
                          <a:spcPts val="0"/>
                        </a:spcAft>
                      </a:pPr>
                      <a:r>
                        <a:rPr lang="en-US" sz="1300" dirty="0">
                          <a:effectLst/>
                        </a:rPr>
                        <a:t>48,300 </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8 </a:t>
                      </a:r>
                      <a:endParaRPr lang="zh-CN" sz="1300" dirty="0">
                        <a:effectLst/>
                        <a:latin typeface="Calibri"/>
                        <a:ea typeface="宋体"/>
                      </a:endParaRPr>
                    </a:p>
                  </a:txBody>
                  <a:tcPr marL="47566" marR="47566" marT="23783" marB="23783"/>
                </a:tc>
                <a:tc>
                  <a:txBody>
                    <a:bodyPr/>
                    <a:lstStyle/>
                    <a:p>
                      <a:pPr algn="ctr">
                        <a:spcAft>
                          <a:spcPts val="0"/>
                        </a:spcAft>
                      </a:pPr>
                      <a:r>
                        <a:rPr lang="en-US" sz="1300" dirty="0">
                          <a:effectLst/>
                        </a:rPr>
                        <a:t>B</a:t>
                      </a:r>
                      <a:r>
                        <a:rPr lang="en-US" sz="1300" dirty="0" smtClean="0">
                          <a:effectLst/>
                        </a:rPr>
                        <a:t>uenos </a:t>
                      </a:r>
                      <a:r>
                        <a:rPr lang="en-US" sz="1300" dirty="0">
                          <a:effectLst/>
                        </a:rPr>
                        <a:t>A</a:t>
                      </a:r>
                      <a:r>
                        <a:rPr lang="en-US" sz="1300" dirty="0" smtClean="0">
                          <a:effectLst/>
                        </a:rPr>
                        <a:t>ires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Argentina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45,000 </a:t>
                      </a:r>
                      <a:endParaRPr lang="zh-CN" sz="1300">
                        <a:effectLst/>
                        <a:latin typeface="Calibri"/>
                        <a:ea typeface="宋体"/>
                      </a:endParaRPr>
                    </a:p>
                  </a:txBody>
                  <a:tcPr marL="47566" marR="47566" marT="23783" marB="23783"/>
                </a:tc>
              </a:tr>
              <a:tr h="322832">
                <a:tc>
                  <a:txBody>
                    <a:bodyPr/>
                    <a:lstStyle/>
                    <a:p>
                      <a:pPr algn="ctr">
                        <a:spcAft>
                          <a:spcPts val="0"/>
                        </a:spcAft>
                      </a:pPr>
                      <a:r>
                        <a:rPr lang="en-US" sz="1300" dirty="0">
                          <a:effectLst/>
                        </a:rPr>
                        <a:t>9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Moscow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Russia </a:t>
                      </a:r>
                      <a:endParaRPr lang="zh-CN" sz="1300">
                        <a:effectLst/>
                        <a:latin typeface="Calibri"/>
                        <a:ea typeface="宋体"/>
                      </a:endParaRPr>
                    </a:p>
                  </a:txBody>
                  <a:tcPr marL="47566" marR="47566" marT="23783" marB="23783"/>
                </a:tc>
                <a:tc>
                  <a:txBody>
                    <a:bodyPr/>
                    <a:lstStyle/>
                    <a:p>
                      <a:pPr algn="ctr">
                        <a:spcAft>
                          <a:spcPts val="0"/>
                        </a:spcAft>
                      </a:pPr>
                      <a:r>
                        <a:rPr lang="en-US" sz="1300" dirty="0">
                          <a:effectLst/>
                        </a:rPr>
                        <a:t>40,000 </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10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St.Paul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Brazil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37,000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11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Tianjin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China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35,000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12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Taipei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Taiwan </a:t>
                      </a:r>
                      <a:endParaRPr lang="zh-CN" sz="1300">
                        <a:effectLst/>
                        <a:latin typeface="Calibri"/>
                        <a:ea typeface="宋体"/>
                      </a:endParaRPr>
                    </a:p>
                  </a:txBody>
                  <a:tcPr marL="47566" marR="47566" marT="23783" marB="23783"/>
                </a:tc>
                <a:tc>
                  <a:txBody>
                    <a:bodyPr/>
                    <a:lstStyle/>
                    <a:p>
                      <a:pPr algn="ctr">
                        <a:spcAft>
                          <a:spcPts val="0"/>
                        </a:spcAft>
                      </a:pPr>
                      <a:r>
                        <a:rPr lang="en-US" sz="1300" dirty="0" smtClean="0">
                          <a:effectLst/>
                        </a:rPr>
                        <a:t>31,000</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13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New Taipei City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Taiwan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23,500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14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Singapore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Singapore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23,000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15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Osaka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Japan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20,000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16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Hong Kong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China </a:t>
                      </a:r>
                      <a:endParaRPr lang="zh-CN" sz="1300">
                        <a:effectLst/>
                        <a:latin typeface="Calibri"/>
                        <a:ea typeface="宋体"/>
                      </a:endParaRPr>
                    </a:p>
                  </a:txBody>
                  <a:tcPr marL="47566" marR="47566" marT="23783" marB="23783"/>
                </a:tc>
                <a:tc>
                  <a:txBody>
                    <a:bodyPr/>
                    <a:lstStyle/>
                    <a:p>
                      <a:pPr algn="ctr">
                        <a:spcAft>
                          <a:spcPts val="0"/>
                        </a:spcAft>
                      </a:pPr>
                      <a:r>
                        <a:rPr lang="en-US" sz="1300" dirty="0" smtClean="0">
                          <a:effectLst/>
                        </a:rPr>
                        <a:t>18,000</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17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Wuhan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China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18,000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18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London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England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17,000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19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Harbin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China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17,000 </a:t>
                      </a:r>
                      <a:endParaRPr lang="zh-CN" sz="1300">
                        <a:effectLst/>
                        <a:latin typeface="Calibri"/>
                        <a:ea typeface="宋体"/>
                      </a:endParaRPr>
                    </a:p>
                  </a:txBody>
                  <a:tcPr marL="47566" marR="47566" marT="23783" marB="23783"/>
                </a:tc>
              </a:tr>
              <a:tr h="268705">
                <a:tc>
                  <a:txBody>
                    <a:bodyPr/>
                    <a:lstStyle/>
                    <a:p>
                      <a:pPr algn="ctr">
                        <a:spcAft>
                          <a:spcPts val="0"/>
                        </a:spcAft>
                      </a:pPr>
                      <a:r>
                        <a:rPr lang="en-US" sz="1300" dirty="0">
                          <a:effectLst/>
                        </a:rPr>
                        <a:t>20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Guangzhou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China </a:t>
                      </a:r>
                      <a:endParaRPr lang="zh-CN" sz="1300">
                        <a:effectLst/>
                        <a:latin typeface="Calibri"/>
                        <a:ea typeface="宋体"/>
                      </a:endParaRPr>
                    </a:p>
                  </a:txBody>
                  <a:tcPr marL="47566" marR="47566" marT="23783" marB="23783"/>
                </a:tc>
                <a:tc>
                  <a:txBody>
                    <a:bodyPr/>
                    <a:lstStyle/>
                    <a:p>
                      <a:pPr algn="ctr">
                        <a:spcAft>
                          <a:spcPts val="0"/>
                        </a:spcAft>
                      </a:pPr>
                      <a:r>
                        <a:rPr lang="en-US" sz="1300" dirty="0" smtClean="0">
                          <a:effectLst/>
                        </a:rPr>
                        <a:t>16,000</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21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Shenyang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China </a:t>
                      </a:r>
                      <a:endParaRPr lang="zh-CN" sz="1300">
                        <a:effectLst/>
                        <a:latin typeface="Calibri"/>
                        <a:ea typeface="宋体"/>
                      </a:endParaRPr>
                    </a:p>
                  </a:txBody>
                  <a:tcPr marL="47566" marR="47566" marT="23783" marB="23783"/>
                </a:tc>
                <a:tc>
                  <a:txBody>
                    <a:bodyPr/>
                    <a:lstStyle/>
                    <a:p>
                      <a:pPr algn="ctr">
                        <a:spcAft>
                          <a:spcPts val="0"/>
                        </a:spcAft>
                      </a:pPr>
                      <a:r>
                        <a:rPr lang="en-US" sz="1300" dirty="0" smtClean="0">
                          <a:effectLst/>
                        </a:rPr>
                        <a:t>15,000</a:t>
                      </a:r>
                      <a:endParaRPr lang="zh-CN" sz="1300" dirty="0">
                        <a:effectLst/>
                        <a:latin typeface="Calibri"/>
                        <a:ea typeface="宋体"/>
                      </a:endParaRPr>
                    </a:p>
                  </a:txBody>
                  <a:tcPr marL="47566" marR="47566" marT="23783" marB="23783"/>
                </a:tc>
              </a:tr>
              <a:tr h="268705">
                <a:tc>
                  <a:txBody>
                    <a:bodyPr/>
                    <a:lstStyle/>
                    <a:p>
                      <a:pPr algn="ctr">
                        <a:spcAft>
                          <a:spcPts val="0"/>
                        </a:spcAft>
                      </a:pPr>
                      <a:r>
                        <a:rPr lang="en-US" sz="1300" dirty="0">
                          <a:effectLst/>
                        </a:rPr>
                        <a:t>22 </a:t>
                      </a:r>
                      <a:endParaRPr lang="zh-CN" sz="1300" dirty="0">
                        <a:effectLst/>
                        <a:latin typeface="Calibri"/>
                        <a:ea typeface="宋体"/>
                      </a:endParaRPr>
                    </a:p>
                  </a:txBody>
                  <a:tcPr marL="47566" marR="47566" marT="23783" marB="23783"/>
                </a:tc>
                <a:tc>
                  <a:txBody>
                    <a:bodyPr/>
                    <a:lstStyle/>
                    <a:p>
                      <a:pPr algn="ctr">
                        <a:spcAft>
                          <a:spcPts val="0"/>
                        </a:spcAft>
                      </a:pPr>
                      <a:r>
                        <a:rPr lang="en-US" sz="1300">
                          <a:effectLst/>
                        </a:rPr>
                        <a:t>Paris </a:t>
                      </a:r>
                      <a:endParaRPr lang="zh-CN" sz="1300">
                        <a:effectLst/>
                        <a:latin typeface="Calibri"/>
                        <a:ea typeface="宋体"/>
                      </a:endParaRPr>
                    </a:p>
                  </a:txBody>
                  <a:tcPr marL="47566" marR="47566" marT="23783" marB="23783"/>
                </a:tc>
                <a:tc>
                  <a:txBody>
                    <a:bodyPr/>
                    <a:lstStyle/>
                    <a:p>
                      <a:pPr algn="ctr">
                        <a:spcAft>
                          <a:spcPts val="0"/>
                        </a:spcAft>
                      </a:pPr>
                      <a:r>
                        <a:rPr lang="en-US" sz="1300">
                          <a:effectLst/>
                        </a:rPr>
                        <a:t>France </a:t>
                      </a:r>
                      <a:endParaRPr lang="zh-CN" sz="1300">
                        <a:effectLst/>
                        <a:latin typeface="Calibri"/>
                        <a:ea typeface="宋体"/>
                      </a:endParaRPr>
                    </a:p>
                  </a:txBody>
                  <a:tcPr marL="47566" marR="47566" marT="23783" marB="23783"/>
                </a:tc>
                <a:tc>
                  <a:txBody>
                    <a:bodyPr/>
                    <a:lstStyle/>
                    <a:p>
                      <a:pPr algn="ctr">
                        <a:spcAft>
                          <a:spcPts val="0"/>
                        </a:spcAft>
                      </a:pPr>
                      <a:r>
                        <a:rPr lang="en-US" sz="1300" dirty="0">
                          <a:effectLst/>
                        </a:rPr>
                        <a:t>15,000 </a:t>
                      </a:r>
                      <a:endParaRPr lang="zh-CN" sz="1300" dirty="0">
                        <a:effectLst/>
                        <a:latin typeface="Calibri"/>
                        <a:ea typeface="宋体"/>
                      </a:endParaRPr>
                    </a:p>
                  </a:txBody>
                  <a:tcPr marL="47566" marR="47566" marT="23783" marB="23783"/>
                </a:tc>
              </a:tr>
            </a:tbl>
          </a:graphicData>
        </a:graphic>
      </p:graphicFrame>
    </p:spTree>
    <p:extLst>
      <p:ext uri="{BB962C8B-B14F-4D97-AF65-F5344CB8AC3E}">
        <p14:creationId xmlns:p14="http://schemas.microsoft.com/office/powerpoint/2010/main" val="625840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0" t="5954" r="12335" b="18411"/>
          <a:stretch/>
        </p:blipFill>
        <p:spPr bwMode="auto">
          <a:xfrm>
            <a:off x="127000" y="1143472"/>
            <a:ext cx="4309333" cy="300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14299" y="211578"/>
            <a:ext cx="4309333" cy="7226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bg1"/>
                </a:solidFill>
              </a:rPr>
              <a:t>Urban Computing with Taxicabs</a:t>
            </a:r>
            <a:endParaRPr lang="zh-CN" altLang="en-US" sz="2400" b="1" dirty="0">
              <a:solidFill>
                <a:schemeClr val="bg1"/>
              </a:solidFill>
            </a:endParaRPr>
          </a:p>
        </p:txBody>
      </p:sp>
      <p:grpSp>
        <p:nvGrpSpPr>
          <p:cNvPr id="28" name="Group 27"/>
          <p:cNvGrpSpPr/>
          <p:nvPr/>
        </p:nvGrpSpPr>
        <p:grpSpPr>
          <a:xfrm>
            <a:off x="4166528" y="211578"/>
            <a:ext cx="4901272" cy="2226822"/>
            <a:chOff x="4166528" y="211578"/>
            <a:chExt cx="4901272" cy="2226822"/>
          </a:xfrm>
        </p:grpSpPr>
        <p:grpSp>
          <p:nvGrpSpPr>
            <p:cNvPr id="3" name="Group 2"/>
            <p:cNvGrpSpPr/>
            <p:nvPr/>
          </p:nvGrpSpPr>
          <p:grpSpPr>
            <a:xfrm>
              <a:off x="4166528" y="211578"/>
              <a:ext cx="4868944" cy="2226822"/>
              <a:chOff x="4166528" y="211578"/>
              <a:chExt cx="4868944" cy="2226822"/>
            </a:xfrm>
          </p:grpSpPr>
          <p:grpSp>
            <p:nvGrpSpPr>
              <p:cNvPr id="23" name="Group 22"/>
              <p:cNvGrpSpPr/>
              <p:nvPr/>
            </p:nvGrpSpPr>
            <p:grpSpPr>
              <a:xfrm>
                <a:off x="4701165" y="211578"/>
                <a:ext cx="4334307" cy="2226822"/>
                <a:chOff x="4701165" y="135378"/>
                <a:chExt cx="4334307" cy="2226822"/>
              </a:xfrm>
            </p:grpSpPr>
            <p:sp>
              <p:nvSpPr>
                <p:cNvPr id="24" name="Rectangle 23"/>
                <p:cNvSpPr/>
                <p:nvPr/>
              </p:nvSpPr>
              <p:spPr>
                <a:xfrm>
                  <a:off x="4701165" y="135378"/>
                  <a:ext cx="4334307" cy="192202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Group 10"/>
                <p:cNvGrpSpPr/>
                <p:nvPr/>
              </p:nvGrpSpPr>
              <p:grpSpPr>
                <a:xfrm>
                  <a:off x="4724400" y="209549"/>
                  <a:ext cx="4282476" cy="1676401"/>
                  <a:chOff x="76200" y="4343399"/>
                  <a:chExt cx="4282476" cy="1676401"/>
                </a:xfrm>
              </p:grpSpPr>
              <p:pic>
                <p:nvPicPr>
                  <p:cNvPr id="9" name="Picture 8" descr="lm_6000.bmp"/>
                  <p:cNvPicPr/>
                  <p:nvPr/>
                </p:nvPicPr>
                <p:blipFill rotWithShape="1">
                  <a:blip r:embed="rId4" cstate="print"/>
                  <a:srcRect l="7789" b="11198"/>
                  <a:stretch/>
                </p:blipFill>
                <p:spPr>
                  <a:xfrm>
                    <a:off x="76200" y="4343400"/>
                    <a:ext cx="2306782" cy="1676400"/>
                  </a:xfrm>
                  <a:prstGeom prst="rect">
                    <a:avLst/>
                  </a:prstGeom>
                  <a:ln>
                    <a:noFill/>
                  </a:ln>
                </p:spPr>
              </p:pic>
              <p:pic>
                <p:nvPicPr>
                  <p:cNvPr id="1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2651" r="1516"/>
                  <a:stretch/>
                </p:blipFill>
                <p:spPr bwMode="auto">
                  <a:xfrm>
                    <a:off x="2362200" y="4343399"/>
                    <a:ext cx="1996476" cy="16764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32"/>
                <p:cNvSpPr/>
                <p:nvPr/>
              </p:nvSpPr>
              <p:spPr>
                <a:xfrm>
                  <a:off x="5403344" y="2057400"/>
                  <a:ext cx="3124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Finding Smart Driving Directions</a:t>
                  </a:r>
                  <a:endParaRPr lang="zh-CN" altLang="en-US" sz="1400" b="1" dirty="0">
                    <a:solidFill>
                      <a:schemeClr val="tx1"/>
                    </a:solidFill>
                  </a:endParaRPr>
                </a:p>
              </p:txBody>
            </p:sp>
          </p:grpSp>
          <p:sp>
            <p:nvSpPr>
              <p:cNvPr id="2" name="Right Arrow 1"/>
              <p:cNvSpPr/>
              <p:nvPr/>
            </p:nvSpPr>
            <p:spPr>
              <a:xfrm rot="19890920">
                <a:off x="4166528" y="928651"/>
                <a:ext cx="698768" cy="31440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Rectangle 36"/>
            <p:cNvSpPr/>
            <p:nvPr/>
          </p:nvSpPr>
          <p:spPr>
            <a:xfrm>
              <a:off x="4724400" y="1828800"/>
              <a:ext cx="4343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b="1" dirty="0" smtClean="0">
                  <a:solidFill>
                    <a:srgbClr val="0033CC"/>
                  </a:solidFill>
                </a:rPr>
                <a:t>ACM SIGSPAITAL GIS’10 best paper runner-up, KDD’11</a:t>
              </a:r>
              <a:endParaRPr lang="zh-CN" altLang="en-US" sz="1400" b="1" dirty="0">
                <a:solidFill>
                  <a:srgbClr val="0033CC"/>
                </a:solidFill>
              </a:endParaRPr>
            </a:p>
          </p:txBody>
        </p:sp>
      </p:grpSp>
      <p:grpSp>
        <p:nvGrpSpPr>
          <p:cNvPr id="17" name="Group 16"/>
          <p:cNvGrpSpPr/>
          <p:nvPr/>
        </p:nvGrpSpPr>
        <p:grpSpPr>
          <a:xfrm>
            <a:off x="4149060" y="2590800"/>
            <a:ext cx="4874475" cy="1833526"/>
            <a:chOff x="4149060" y="2590800"/>
            <a:chExt cx="4874475" cy="1833526"/>
          </a:xfrm>
        </p:grpSpPr>
        <p:grpSp>
          <p:nvGrpSpPr>
            <p:cNvPr id="4" name="Group 3"/>
            <p:cNvGrpSpPr/>
            <p:nvPr/>
          </p:nvGrpSpPr>
          <p:grpSpPr>
            <a:xfrm>
              <a:off x="4149060" y="2590800"/>
              <a:ext cx="4874475" cy="1828800"/>
              <a:chOff x="4149060" y="2590800"/>
              <a:chExt cx="4874475" cy="1828800"/>
            </a:xfrm>
          </p:grpSpPr>
          <p:grpSp>
            <p:nvGrpSpPr>
              <p:cNvPr id="21" name="Group 20"/>
              <p:cNvGrpSpPr/>
              <p:nvPr/>
            </p:nvGrpSpPr>
            <p:grpSpPr>
              <a:xfrm>
                <a:off x="4689228" y="2590800"/>
                <a:ext cx="4334307" cy="1828800"/>
                <a:chOff x="4652461" y="2343942"/>
                <a:chExt cx="4491539" cy="1828800"/>
              </a:xfrm>
            </p:grpSpPr>
            <p:grpSp>
              <p:nvGrpSpPr>
                <p:cNvPr id="15" name="Group 14"/>
                <p:cNvGrpSpPr/>
                <p:nvPr/>
              </p:nvGrpSpPr>
              <p:grpSpPr>
                <a:xfrm>
                  <a:off x="4652461" y="2343942"/>
                  <a:ext cx="4491539" cy="1524000"/>
                  <a:chOff x="83384" y="3907137"/>
                  <a:chExt cx="4339139" cy="1361061"/>
                </a:xfrm>
              </p:grpSpPr>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112"/>
                  <a:stretch/>
                </p:blipFill>
                <p:spPr bwMode="auto">
                  <a:xfrm>
                    <a:off x="3050923" y="3908149"/>
                    <a:ext cx="1371600" cy="13536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84" y="3908150"/>
                    <a:ext cx="1512577" cy="13600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t="3224"/>
                  <a:stretch/>
                </p:blipFill>
                <p:spPr bwMode="auto">
                  <a:xfrm>
                    <a:off x="1583493" y="3908150"/>
                    <a:ext cx="1474989" cy="13600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83384" y="3907137"/>
                    <a:ext cx="4339139" cy="135470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Rectangle 31"/>
                <p:cNvSpPr/>
                <p:nvPr/>
              </p:nvSpPr>
              <p:spPr>
                <a:xfrm>
                  <a:off x="5328736" y="3867942"/>
                  <a:ext cx="3124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Anomalous Events Detection</a:t>
                  </a:r>
                  <a:endParaRPr lang="zh-CN" altLang="en-US" sz="1400" b="1" dirty="0">
                    <a:solidFill>
                      <a:schemeClr val="tx1"/>
                    </a:solidFill>
                  </a:endParaRPr>
                </a:p>
              </p:txBody>
            </p:sp>
          </p:grpSp>
          <p:sp>
            <p:nvSpPr>
              <p:cNvPr id="29" name="Right Arrow 28"/>
              <p:cNvSpPr/>
              <p:nvPr/>
            </p:nvSpPr>
            <p:spPr>
              <a:xfrm rot="1209144">
                <a:off x="4149060" y="2684145"/>
                <a:ext cx="596045" cy="30480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11"/>
            <p:cNvSpPr/>
            <p:nvPr/>
          </p:nvSpPr>
          <p:spPr>
            <a:xfrm>
              <a:off x="8089049" y="4085772"/>
              <a:ext cx="818878" cy="338554"/>
            </a:xfrm>
            <a:prstGeom prst="rect">
              <a:avLst/>
            </a:prstGeom>
          </p:spPr>
          <p:txBody>
            <a:bodyPr wrap="none">
              <a:spAutoFit/>
            </a:bodyPr>
            <a:lstStyle/>
            <a:p>
              <a:pPr algn="r"/>
              <a:r>
                <a:rPr lang="en-US" altLang="zh-CN" sz="1600" b="1" dirty="0">
                  <a:solidFill>
                    <a:srgbClr val="0033CC"/>
                  </a:solidFill>
                </a:rPr>
                <a:t>KDD’11</a:t>
              </a:r>
              <a:endParaRPr lang="zh-CN" altLang="en-US" sz="1600" b="1" dirty="0">
                <a:solidFill>
                  <a:srgbClr val="0033CC"/>
                </a:solidFill>
              </a:endParaRPr>
            </a:p>
          </p:txBody>
        </p:sp>
      </p:grpSp>
      <p:grpSp>
        <p:nvGrpSpPr>
          <p:cNvPr id="22" name="Group 21"/>
          <p:cNvGrpSpPr/>
          <p:nvPr/>
        </p:nvGrpSpPr>
        <p:grpSpPr>
          <a:xfrm>
            <a:off x="4141524" y="4167109"/>
            <a:ext cx="4901264" cy="2614691"/>
            <a:chOff x="4141524" y="4167109"/>
            <a:chExt cx="4901264" cy="2614691"/>
          </a:xfrm>
        </p:grpSpPr>
        <p:grpSp>
          <p:nvGrpSpPr>
            <p:cNvPr id="5" name="Group 4"/>
            <p:cNvGrpSpPr/>
            <p:nvPr/>
          </p:nvGrpSpPr>
          <p:grpSpPr>
            <a:xfrm>
              <a:off x="4141524" y="4167109"/>
              <a:ext cx="4901264" cy="2614691"/>
              <a:chOff x="4141524" y="4167109"/>
              <a:chExt cx="4901264" cy="2614691"/>
            </a:xfrm>
          </p:grpSpPr>
          <p:grpSp>
            <p:nvGrpSpPr>
              <p:cNvPr id="19" name="Group 18"/>
              <p:cNvGrpSpPr/>
              <p:nvPr/>
            </p:nvGrpSpPr>
            <p:grpSpPr>
              <a:xfrm>
                <a:off x="4708481" y="4554978"/>
                <a:ext cx="4334307" cy="2226822"/>
                <a:chOff x="4715021" y="4584998"/>
                <a:chExt cx="4334307" cy="2226822"/>
              </a:xfrm>
            </p:grpSpPr>
            <p:grpSp>
              <p:nvGrpSpPr>
                <p:cNvPr id="13" name="Group 12"/>
                <p:cNvGrpSpPr/>
                <p:nvPr/>
              </p:nvGrpSpPr>
              <p:grpSpPr>
                <a:xfrm>
                  <a:off x="4715021" y="4584998"/>
                  <a:ext cx="4334307" cy="1922022"/>
                  <a:chOff x="4655461" y="4631178"/>
                  <a:chExt cx="4334307" cy="1922022"/>
                </a:xfrm>
              </p:grpSpPr>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23" t="4224" r="9510"/>
                  <a:stretch/>
                </p:blipFill>
                <p:spPr bwMode="auto">
                  <a:xfrm>
                    <a:off x="4692405" y="4663971"/>
                    <a:ext cx="2359701" cy="17526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5254" r="7477"/>
                  <a:stretch/>
                </p:blipFill>
                <p:spPr bwMode="auto">
                  <a:xfrm>
                    <a:off x="7162800" y="4648200"/>
                    <a:ext cx="1805709" cy="16906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655461" y="4631178"/>
                    <a:ext cx="4334307" cy="192202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Rectangle 34"/>
                <p:cNvSpPr/>
                <p:nvPr/>
              </p:nvSpPr>
              <p:spPr>
                <a:xfrm>
                  <a:off x="5188140" y="6507020"/>
                  <a:ext cx="3581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Passengers-Cabbie Recommender system</a:t>
                  </a:r>
                  <a:endParaRPr lang="zh-CN" altLang="en-US" sz="1400" b="1" dirty="0">
                    <a:solidFill>
                      <a:schemeClr val="tx1"/>
                    </a:solidFill>
                  </a:endParaRPr>
                </a:p>
              </p:txBody>
            </p:sp>
          </p:grpSp>
          <p:sp>
            <p:nvSpPr>
              <p:cNvPr id="30" name="Right Arrow 29"/>
              <p:cNvSpPr/>
              <p:nvPr/>
            </p:nvSpPr>
            <p:spPr>
              <a:xfrm rot="2570898">
                <a:off x="4141524" y="4167109"/>
                <a:ext cx="719282" cy="30480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Rectangle 38"/>
            <p:cNvSpPr/>
            <p:nvPr/>
          </p:nvSpPr>
          <p:spPr>
            <a:xfrm>
              <a:off x="7661013" y="6105508"/>
              <a:ext cx="1345863" cy="338554"/>
            </a:xfrm>
            <a:prstGeom prst="rect">
              <a:avLst/>
            </a:prstGeom>
          </p:spPr>
          <p:txBody>
            <a:bodyPr wrap="square">
              <a:spAutoFit/>
            </a:bodyPr>
            <a:lstStyle/>
            <a:p>
              <a:pPr algn="r"/>
              <a:r>
                <a:rPr lang="en-US" altLang="zh-CN" sz="1600" b="1" dirty="0" smtClean="0">
                  <a:solidFill>
                    <a:srgbClr val="0033CC"/>
                  </a:solidFill>
                </a:rPr>
                <a:t>Ubicomp’11</a:t>
              </a:r>
              <a:endParaRPr lang="zh-CN" altLang="en-US" sz="1600" b="1" dirty="0">
                <a:solidFill>
                  <a:srgbClr val="0033CC"/>
                </a:solidFill>
              </a:endParaRPr>
            </a:p>
          </p:txBody>
        </p:sp>
      </p:grpSp>
      <p:grpSp>
        <p:nvGrpSpPr>
          <p:cNvPr id="25" name="Group 24"/>
          <p:cNvGrpSpPr/>
          <p:nvPr/>
        </p:nvGrpSpPr>
        <p:grpSpPr>
          <a:xfrm>
            <a:off x="114300" y="4037682"/>
            <a:ext cx="4334307" cy="2744118"/>
            <a:chOff x="114300" y="4037682"/>
            <a:chExt cx="4334307" cy="2744118"/>
          </a:xfrm>
        </p:grpSpPr>
        <p:grpSp>
          <p:nvGrpSpPr>
            <p:cNvPr id="10" name="Group 9"/>
            <p:cNvGrpSpPr/>
            <p:nvPr/>
          </p:nvGrpSpPr>
          <p:grpSpPr>
            <a:xfrm>
              <a:off x="114300" y="4037682"/>
              <a:ext cx="4334307" cy="2744118"/>
              <a:chOff x="114300" y="4037682"/>
              <a:chExt cx="4334307" cy="2744118"/>
            </a:xfrm>
          </p:grpSpPr>
          <p:sp>
            <p:nvSpPr>
              <p:cNvPr id="34" name="Rectangle 33"/>
              <p:cNvSpPr/>
              <p:nvPr/>
            </p:nvSpPr>
            <p:spPr>
              <a:xfrm>
                <a:off x="685800" y="6477000"/>
                <a:ext cx="3124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Urban Computing for Urban Planning</a:t>
                </a:r>
                <a:endParaRPr lang="zh-CN" altLang="en-US" sz="1400" b="1" dirty="0">
                  <a:solidFill>
                    <a:schemeClr val="tx1"/>
                  </a:solidFill>
                </a:endParaRPr>
              </a:p>
            </p:txBody>
          </p:sp>
          <p:grpSp>
            <p:nvGrpSpPr>
              <p:cNvPr id="7" name="Group 6"/>
              <p:cNvGrpSpPr/>
              <p:nvPr/>
            </p:nvGrpSpPr>
            <p:grpSpPr>
              <a:xfrm>
                <a:off x="114300" y="4037682"/>
                <a:ext cx="4334307" cy="2439318"/>
                <a:chOff x="114300" y="4037682"/>
                <a:chExt cx="4334307" cy="2439318"/>
              </a:xfrm>
            </p:grpSpPr>
            <p:grpSp>
              <p:nvGrpSpPr>
                <p:cNvPr id="14" name="Group 13"/>
                <p:cNvGrpSpPr/>
                <p:nvPr/>
              </p:nvGrpSpPr>
              <p:grpSpPr>
                <a:xfrm>
                  <a:off x="114300" y="4554978"/>
                  <a:ext cx="4334307" cy="1922022"/>
                  <a:chOff x="4714443" y="2253063"/>
                  <a:chExt cx="4334307" cy="1922022"/>
                </a:xfrm>
              </p:grpSpPr>
              <p:pic>
                <p:nvPicPr>
                  <p:cNvPr id="8" name="Picture 7"/>
                  <p:cNvPicPr/>
                  <p:nvPr/>
                </p:nvPicPr>
                <p:blipFill rotWithShape="1">
                  <a:blip r:embed="rId11" cstate="print">
                    <a:extLst>
                      <a:ext uri="{28A0092B-C50C-407E-A947-70E740481C1C}">
                        <a14:useLocalDpi xmlns:a14="http://schemas.microsoft.com/office/drawing/2010/main" val="0"/>
                      </a:ext>
                    </a:extLst>
                  </a:blip>
                  <a:srcRect l="-1329" r="670" b="-94"/>
                  <a:stretch/>
                </p:blipFill>
                <p:spPr bwMode="auto">
                  <a:xfrm>
                    <a:off x="4724400" y="2286001"/>
                    <a:ext cx="2241044" cy="1856146"/>
                  </a:xfrm>
                  <a:prstGeom prst="rect">
                    <a:avLst/>
                  </a:prstGeom>
                  <a:noFill/>
                  <a:ln>
                    <a:noFill/>
                  </a:ln>
                  <a:extLst>
                    <a:ext uri="{53640926-AAD7-44D8-BBD7-CCE9431645EC}">
                      <a14:shadowObscured xmlns:a14="http://schemas.microsoft.com/office/drawing/2010/main"/>
                    </a:ext>
                  </a:extLst>
                </p:spPr>
              </p:pic>
              <p:pic>
                <p:nvPicPr>
                  <p:cNvPr id="1034" name="Picture 10"/>
                  <p:cNvPicPr>
                    <a:picLocks noChangeAspect="1" noChangeArrowheads="1"/>
                  </p:cNvPicPr>
                  <p:nvPr/>
                </p:nvPicPr>
                <p:blipFill rotWithShape="1">
                  <a:blip r:embed="rId12">
                    <a:extLst>
                      <a:ext uri="{28A0092B-C50C-407E-A947-70E740481C1C}">
                        <a14:useLocalDpi xmlns:a14="http://schemas.microsoft.com/office/drawing/2010/main" val="0"/>
                      </a:ext>
                    </a:extLst>
                  </a:blip>
                  <a:srcRect l="4706" r="14589"/>
                  <a:stretch/>
                </p:blipFill>
                <p:spPr bwMode="auto">
                  <a:xfrm>
                    <a:off x="7086600" y="2286001"/>
                    <a:ext cx="1937176" cy="185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4714443" y="2253063"/>
                    <a:ext cx="4334307" cy="192202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Right Arrow 30"/>
                <p:cNvSpPr/>
                <p:nvPr/>
              </p:nvSpPr>
              <p:spPr>
                <a:xfrm rot="5400000">
                  <a:off x="2045952" y="4230105"/>
                  <a:ext cx="689646" cy="30480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0" name="Rectangle 39"/>
            <p:cNvSpPr/>
            <p:nvPr/>
          </p:nvSpPr>
          <p:spPr>
            <a:xfrm>
              <a:off x="1244779" y="6120022"/>
              <a:ext cx="3178853" cy="338554"/>
            </a:xfrm>
            <a:prstGeom prst="rect">
              <a:avLst/>
            </a:prstGeom>
          </p:spPr>
          <p:txBody>
            <a:bodyPr wrap="square">
              <a:spAutoFit/>
            </a:bodyPr>
            <a:lstStyle/>
            <a:p>
              <a:pPr algn="r"/>
              <a:r>
                <a:rPr lang="en-US" altLang="zh-CN" sz="1600" b="1" dirty="0" smtClean="0">
                  <a:solidFill>
                    <a:srgbClr val="0033CC"/>
                  </a:solidFill>
                </a:rPr>
                <a:t>Ubicomp’11 Best paper nominee</a:t>
              </a:r>
              <a:endParaRPr lang="zh-CN" altLang="en-US" sz="1600" b="1" dirty="0">
                <a:solidFill>
                  <a:srgbClr val="0033CC"/>
                </a:solidFill>
              </a:endParaRPr>
            </a:p>
          </p:txBody>
        </p:sp>
      </p:grpSp>
      <p:sp>
        <p:nvSpPr>
          <p:cNvPr id="36" name="Rectangle 35"/>
          <p:cNvSpPr/>
          <p:nvPr/>
        </p:nvSpPr>
        <p:spPr>
          <a:xfrm>
            <a:off x="127000" y="3810000"/>
            <a:ext cx="2006600" cy="338554"/>
          </a:xfrm>
          <a:prstGeom prst="rect">
            <a:avLst/>
          </a:prstGeom>
        </p:spPr>
        <p:txBody>
          <a:bodyPr wrap="square">
            <a:spAutoFit/>
          </a:bodyPr>
          <a:lstStyle/>
          <a:p>
            <a:r>
              <a:rPr lang="en-US" altLang="zh-CN" sz="1600" b="1" dirty="0" smtClean="0">
                <a:solidFill>
                  <a:schemeClr val="bg1"/>
                </a:solidFill>
              </a:rPr>
              <a:t>33,000+ taxicabs</a:t>
            </a:r>
            <a:endParaRPr lang="zh-CN" altLang="en-US" sz="1600" dirty="0"/>
          </a:p>
        </p:txBody>
      </p:sp>
    </p:spTree>
    <p:extLst>
      <p:ext uri="{BB962C8B-B14F-4D97-AF65-F5344CB8AC3E}">
        <p14:creationId xmlns:p14="http://schemas.microsoft.com/office/powerpoint/2010/main" val="57323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95" y="533400"/>
            <a:ext cx="8380412" cy="553998"/>
          </a:xfrm>
        </p:spPr>
        <p:txBody>
          <a:bodyPr>
            <a:normAutofit fontScale="90000"/>
          </a:bodyPr>
          <a:lstStyle/>
          <a:p>
            <a:r>
              <a:rPr lang="en-US" altLang="zh-CN" dirty="0" smtClean="0"/>
              <a:t>Urban Computing for Urban Planning</a:t>
            </a:r>
            <a:endParaRPr lang="en-US" dirty="0"/>
          </a:p>
        </p:txBody>
      </p:sp>
      <p:sp>
        <p:nvSpPr>
          <p:cNvPr id="3" name="Text Placeholder 2"/>
          <p:cNvSpPr>
            <a:spLocks noGrp="1"/>
          </p:cNvSpPr>
          <p:nvPr>
            <p:ph type="body" idx="1"/>
          </p:nvPr>
        </p:nvSpPr>
        <p:spPr>
          <a:xfrm>
            <a:off x="382588" y="1447800"/>
            <a:ext cx="8380412" cy="4876800"/>
          </a:xfrm>
        </p:spPr>
        <p:txBody>
          <a:bodyPr>
            <a:normAutofit/>
          </a:bodyPr>
          <a:lstStyle/>
          <a:p>
            <a:r>
              <a:rPr lang="en-US" altLang="zh-CN" dirty="0" smtClean="0"/>
              <a:t>Goals</a:t>
            </a:r>
          </a:p>
          <a:p>
            <a:pPr lvl="1"/>
            <a:r>
              <a:rPr lang="en-US" altLang="zh-CN" sz="2400" dirty="0"/>
              <a:t>City-wide traffic modeling</a:t>
            </a:r>
          </a:p>
          <a:p>
            <a:pPr lvl="1"/>
            <a:r>
              <a:rPr lang="en-US" altLang="zh-CN" sz="2400" dirty="0" smtClean="0"/>
              <a:t>Evaluate city configurations</a:t>
            </a:r>
          </a:p>
          <a:p>
            <a:pPr lvl="1"/>
            <a:r>
              <a:rPr lang="en-US" altLang="zh-CN" sz="2400" dirty="0" smtClean="0"/>
              <a:t>Suggest potential improvement to city planners</a:t>
            </a:r>
          </a:p>
          <a:p>
            <a:pPr lvl="1"/>
            <a:r>
              <a:rPr lang="en-US" altLang="zh-CN" sz="2400" dirty="0" smtClean="0"/>
              <a:t>Identify root causes of the problem</a:t>
            </a:r>
          </a:p>
          <a:p>
            <a:r>
              <a:rPr lang="en-US" altLang="zh-CN" dirty="0" smtClean="0"/>
              <a:t>Datasets </a:t>
            </a:r>
          </a:p>
          <a:p>
            <a:pPr lvl="1"/>
            <a:r>
              <a:rPr lang="en-US" altLang="zh-CN" sz="2400" dirty="0" smtClean="0"/>
              <a:t>Taxi trajectories: March to May, 2009 and 2010</a:t>
            </a:r>
          </a:p>
          <a:p>
            <a:pPr lvl="1"/>
            <a:r>
              <a:rPr lang="en-US" altLang="zh-CN" sz="2400" dirty="0" smtClean="0"/>
              <a:t>Beijing maps and POIs</a:t>
            </a:r>
            <a:endParaRPr lang="en-US" altLang="zh-CN" sz="2400" dirty="0"/>
          </a:p>
          <a:p>
            <a:pPr lvl="1"/>
            <a:endParaRPr lang="en-US" altLang="zh-CN" sz="2400" dirty="0" smtClean="0"/>
          </a:p>
          <a:p>
            <a:pPr marL="0" indent="0">
              <a:buNone/>
            </a:pPr>
            <a:endParaRPr lang="en-US" sz="2800" dirty="0" smtClean="0"/>
          </a:p>
        </p:txBody>
      </p:sp>
      <p:sp>
        <p:nvSpPr>
          <p:cNvPr id="4" name="Rectangle 3"/>
          <p:cNvSpPr/>
          <p:nvPr/>
        </p:nvSpPr>
        <p:spPr>
          <a:xfrm>
            <a:off x="457200" y="6324600"/>
            <a:ext cx="8610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smtClean="0">
                <a:solidFill>
                  <a:srgbClr val="0033CC"/>
                </a:solidFill>
              </a:rPr>
              <a:t>Best paper nominee in </a:t>
            </a:r>
            <a:r>
              <a:rPr lang="en-US" altLang="zh-CN" dirty="0" err="1" smtClean="0">
                <a:solidFill>
                  <a:srgbClr val="0033CC"/>
                </a:solidFill>
              </a:rPr>
              <a:t>UbiComp</a:t>
            </a:r>
            <a:r>
              <a:rPr lang="en-US" altLang="zh-CN" dirty="0" smtClean="0">
                <a:solidFill>
                  <a:srgbClr val="0033CC"/>
                </a:solidFill>
              </a:rPr>
              <a:t> 2011</a:t>
            </a:r>
            <a:endParaRPr lang="zh-CN" altLang="en-US" dirty="0">
              <a:solidFill>
                <a:srgbClr val="0033CC"/>
              </a:solidFill>
            </a:endParaRPr>
          </a:p>
        </p:txBody>
      </p:sp>
    </p:spTree>
    <p:extLst>
      <p:ext uri="{BB962C8B-B14F-4D97-AF65-F5344CB8AC3E}">
        <p14:creationId xmlns:p14="http://schemas.microsoft.com/office/powerpoint/2010/main" val="1723300248"/>
      </p:ext>
    </p:extLst>
  </p:cSld>
  <p:clrMapOvr>
    <a:masterClrMapping/>
  </p:clrMapOvr>
  <p:transition spd="slow">
    <p:strips dir="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6959</TotalTime>
  <Words>2634</Words>
  <Application>Microsoft Office PowerPoint</Application>
  <PresentationFormat>On-screen Show (4:3)</PresentationFormat>
  <Paragraphs>345</Paragraphs>
  <Slides>22</Slides>
  <Notes>20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Urban Computing -Providing a better life in cities and a better city for lives</vt:lpstr>
      <vt:lpstr>PowerPoint Presentation</vt:lpstr>
      <vt:lpstr>Why Urban Computing</vt:lpstr>
      <vt:lpstr>What’s Urban Computing</vt:lpstr>
      <vt:lpstr>PowerPoint Presentation</vt:lpstr>
      <vt:lpstr>PowerPoint Presentation</vt:lpstr>
      <vt:lpstr>PowerPoint Presentation</vt:lpstr>
      <vt:lpstr>PowerPoint Presentation</vt:lpstr>
      <vt:lpstr>Urban Computing for Urban Planning</vt:lpstr>
      <vt:lpstr>Related Work</vt:lpstr>
      <vt:lpstr>City-Wide Traffic Modeling</vt:lpstr>
      <vt:lpstr>City-Wide Traffic Modeling</vt:lpstr>
      <vt:lpstr>City-Wide Traffic Modeling</vt:lpstr>
      <vt:lpstr>Finding Problematic Edges</vt:lpstr>
      <vt:lpstr>Finding Problematic Edges</vt:lpstr>
      <vt:lpstr>Making Sense of  Individual Problematic  Edges</vt:lpstr>
      <vt:lpstr>PowerPoint Presentation</vt:lpstr>
      <vt:lpstr>PowerPoint Presentation</vt:lpstr>
      <vt:lpstr>PowerPoint Presentation</vt:lpstr>
      <vt:lpstr>Future Work</vt:lpstr>
      <vt:lpstr>Impact</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Zheng</dc:creator>
  <cp:lastModifiedBy>Yu Zheng</cp:lastModifiedBy>
  <cp:revision>652</cp:revision>
  <dcterms:created xsi:type="dcterms:W3CDTF">2006-08-16T00:00:00Z</dcterms:created>
  <dcterms:modified xsi:type="dcterms:W3CDTF">2012-01-11T02:54:56Z</dcterms:modified>
</cp:coreProperties>
</file>