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53"/>
  </p:notesMasterIdLst>
  <p:handoutMasterIdLst>
    <p:handoutMasterId r:id="rId54"/>
  </p:handoutMasterIdLst>
  <p:sldIdLst>
    <p:sldId id="257" r:id="rId5"/>
    <p:sldId id="306" r:id="rId6"/>
    <p:sldId id="297" r:id="rId7"/>
    <p:sldId id="314" r:id="rId8"/>
    <p:sldId id="345" r:id="rId9"/>
    <p:sldId id="299" r:id="rId10"/>
    <p:sldId id="363" r:id="rId11"/>
    <p:sldId id="293" r:id="rId12"/>
    <p:sldId id="294" r:id="rId13"/>
    <p:sldId id="302" r:id="rId14"/>
    <p:sldId id="315" r:id="rId15"/>
    <p:sldId id="304" r:id="rId16"/>
    <p:sldId id="303" r:id="rId17"/>
    <p:sldId id="301" r:id="rId18"/>
    <p:sldId id="305" r:id="rId19"/>
    <p:sldId id="308" r:id="rId20"/>
    <p:sldId id="331" r:id="rId21"/>
    <p:sldId id="332" r:id="rId22"/>
    <p:sldId id="335" r:id="rId23"/>
    <p:sldId id="347" r:id="rId24"/>
    <p:sldId id="348" r:id="rId25"/>
    <p:sldId id="350" r:id="rId26"/>
    <p:sldId id="351" r:id="rId27"/>
    <p:sldId id="361" r:id="rId28"/>
    <p:sldId id="342" r:id="rId29"/>
    <p:sldId id="310" r:id="rId30"/>
    <p:sldId id="333" r:id="rId31"/>
    <p:sldId id="334" r:id="rId32"/>
    <p:sldId id="353" r:id="rId33"/>
    <p:sldId id="354" r:id="rId34"/>
    <p:sldId id="356" r:id="rId35"/>
    <p:sldId id="355" r:id="rId36"/>
    <p:sldId id="357" r:id="rId37"/>
    <p:sldId id="358" r:id="rId38"/>
    <p:sldId id="352" r:id="rId39"/>
    <p:sldId id="336" r:id="rId40"/>
    <p:sldId id="313" r:id="rId41"/>
    <p:sldId id="359" r:id="rId42"/>
    <p:sldId id="362" r:id="rId43"/>
    <p:sldId id="296" r:id="rId44"/>
    <p:sldId id="360" r:id="rId45"/>
    <p:sldId id="323" r:id="rId46"/>
    <p:sldId id="324" r:id="rId47"/>
    <p:sldId id="326" r:id="rId48"/>
    <p:sldId id="327" r:id="rId49"/>
    <p:sldId id="325" r:id="rId50"/>
    <p:sldId id="328" r:id="rId51"/>
    <p:sldId id="329" r:id="rId5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E0C"/>
    <a:srgbClr val="FFCD2D"/>
    <a:srgbClr val="F1C283"/>
    <a:srgbClr val="CE7E5A"/>
    <a:srgbClr val="CF6A3D"/>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79" autoAdjust="0"/>
    <p:restoredTop sz="94697" autoAdjust="0"/>
  </p:normalViewPr>
  <p:slideViewPr>
    <p:cSldViewPr snapToGrid="0">
      <p:cViewPr varScale="1">
        <p:scale>
          <a:sx n="57" d="100"/>
          <a:sy n="57" d="100"/>
        </p:scale>
        <p:origin x="-65" y="-511"/>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1"/>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38.wmf"/><Relationship Id="rId4" Type="http://schemas.openxmlformats.org/officeDocument/2006/relationships/image" Target="../media/image4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38.wmf"/><Relationship Id="rId4" Type="http://schemas.openxmlformats.org/officeDocument/2006/relationships/image" Target="../media/image4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38.wmf"/><Relationship Id="rId4"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38.wmf"/><Relationship Id="rId4" Type="http://schemas.openxmlformats.org/officeDocument/2006/relationships/image" Target="../media/image4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38.wmf"/><Relationship Id="rId4" Type="http://schemas.openxmlformats.org/officeDocument/2006/relationships/image" Target="../media/image4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5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8.wmf"/><Relationship Id="rId5" Type="http://schemas.openxmlformats.org/officeDocument/2006/relationships/image" Target="../media/image46.wmf"/><Relationship Id="rId4" Type="http://schemas.openxmlformats.org/officeDocument/2006/relationships/image" Target="../media/image5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48.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8/14/2008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8/14/2008 1:46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a:xfrm>
            <a:off x="3124200" y="6356350"/>
            <a:ext cx="3383604" cy="365125"/>
          </a:xfrm>
        </p:spPr>
        <p:txBody>
          <a:bodyPr/>
          <a:lstStyle>
            <a:lvl1pPr>
              <a:defRPr/>
            </a:lvl1pPr>
          </a:lstStyle>
          <a:p>
            <a:r>
              <a:rPr lang="en-US" dirty="0" smtClean="0"/>
              <a:t>Deciding EPR using DPLL + Substitution sets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 Id="rId9"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vmlDrawing" Target="../drawings/vmlDrawing2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6.v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 Id="rId9"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 Id="rId9"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 Id="rId9" Type="http://schemas.openxmlformats.org/officeDocument/2006/relationships/oleObject" Target="../embeddings/oleObject6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31.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 Id="rId9" Type="http://schemas.openxmlformats.org/officeDocument/2006/relationships/oleObject" Target="../embeddings/oleObject75.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vmlDrawing" Target="../drawings/vmlDrawing32.v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vmlDrawing" Target="../drawings/vmlDrawing33.v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34.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4.xml"/><Relationship Id="rId1" Type="http://schemas.openxmlformats.org/officeDocument/2006/relationships/vmlDrawing" Target="../drawings/vmlDrawing35.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4.xml"/><Relationship Id="rId1" Type="http://schemas.openxmlformats.org/officeDocument/2006/relationships/vmlDrawing" Target="../drawings/vmlDrawing36.v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2.bin"/><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 Id="rId9" Type="http://schemas.openxmlformats.org/officeDocument/2006/relationships/oleObject" Target="../embeddings/oleObject8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5.bin"/><Relationship Id="rId2"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oleObject" Target="../embeddings/oleObject94.bin"/><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101.bin"/><Relationship Id="rId2" Type="http://schemas.openxmlformats.org/officeDocument/2006/relationships/slideLayout" Target="../slideLayouts/slideLayout4.xml"/><Relationship Id="rId1" Type="http://schemas.openxmlformats.org/officeDocument/2006/relationships/vmlDrawing" Target="../drawings/vmlDrawing40.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oleObject" Target="../embeddings/oleObject103.bin"/><Relationship Id="rId7" Type="http://schemas.openxmlformats.org/officeDocument/2006/relationships/oleObject" Target="../embeddings/oleObject107.bin"/><Relationship Id="rId2" Type="http://schemas.openxmlformats.org/officeDocument/2006/relationships/slideLayout" Target="../slideLayouts/slideLayout4.xml"/><Relationship Id="rId1" Type="http://schemas.openxmlformats.org/officeDocument/2006/relationships/vmlDrawing" Target="../drawings/vmlDrawing41.vml"/><Relationship Id="rId6" Type="http://schemas.openxmlformats.org/officeDocument/2006/relationships/oleObject" Target="../embeddings/oleObject106.bin"/><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7"/>
            <a:ext cx="7692761" cy="1495794"/>
          </a:xfrm>
        </p:spPr>
        <p:txBody>
          <a:bodyPr/>
          <a:lstStyle/>
          <a:p>
            <a:r>
              <a:rPr smtClean="0"/>
              <a:t>Deciding EPR using DPLL and substitution sets</a:t>
            </a:r>
            <a:endParaRPr lang="en-US" dirty="0"/>
          </a:p>
        </p:txBody>
      </p:sp>
      <p:sp>
        <p:nvSpPr>
          <p:cNvPr id="3" name="Subtitle 2"/>
          <p:cNvSpPr>
            <a:spLocks noGrp="1"/>
          </p:cNvSpPr>
          <p:nvPr>
            <p:ph type="subTitle" idx="1"/>
          </p:nvPr>
        </p:nvSpPr>
        <p:spPr>
          <a:xfrm>
            <a:off x="707508" y="5094118"/>
            <a:ext cx="7692761" cy="941796"/>
          </a:xfrm>
        </p:spPr>
        <p:txBody>
          <a:bodyPr/>
          <a:lstStyle/>
          <a:p>
            <a:r>
              <a:rPr lang="en-US" dirty="0" smtClean="0"/>
              <a:t>Leonardo de Moura and Nikolaj </a:t>
            </a:r>
            <a:r>
              <a:rPr lang="en-US" dirty="0" err="1" smtClean="0"/>
              <a:t>Bjørner</a:t>
            </a:r>
            <a:endParaRPr lang="en-US" dirty="0" smtClean="0"/>
          </a:p>
          <a:p>
            <a:r>
              <a:rPr lang="en-US" dirty="0" smtClean="0"/>
              <a:t>Microsoft Research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Idea</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
        <p:nvSpPr>
          <p:cNvPr id="5" name="TextBox 4"/>
          <p:cNvSpPr txBox="1"/>
          <p:nvPr/>
        </p:nvSpPr>
        <p:spPr>
          <a:xfrm>
            <a:off x="2567302" y="2006149"/>
            <a:ext cx="4780604" cy="461665"/>
          </a:xfrm>
          <a:prstGeom prst="rect">
            <a:avLst/>
          </a:prstGeom>
          <a:noFill/>
        </p:spPr>
        <p:txBody>
          <a:bodyPr wrap="none" rtlCol="0">
            <a:spAutoFit/>
          </a:bodyPr>
          <a:lstStyle/>
          <a:p>
            <a:r>
              <a:rPr lang="en-US" sz="2400" b="1" dirty="0" smtClean="0">
                <a:solidFill>
                  <a:schemeClr val="accent4">
                    <a:lumMod val="50000"/>
                  </a:schemeClr>
                </a:solidFill>
              </a:rPr>
              <a:t>Clause</a:t>
            </a:r>
            <a:r>
              <a:rPr lang="en-US" sz="2400" b="1" dirty="0" smtClean="0">
                <a:solidFill>
                  <a:srgbClr val="00B050"/>
                </a:solidFill>
              </a:rPr>
              <a:t> </a:t>
            </a:r>
            <a:r>
              <a:rPr lang="en-US" sz="2400" dirty="0" smtClean="0">
                <a:solidFill>
                  <a:schemeClr val="bg1"/>
                </a:solidFill>
              </a:rPr>
              <a:t>    ·    </a:t>
            </a:r>
            <a:r>
              <a:rPr lang="en-US" sz="2400" b="1" dirty="0" smtClean="0">
                <a:solidFill>
                  <a:srgbClr val="C00000"/>
                </a:solidFill>
              </a:rPr>
              <a:t>Set of </a:t>
            </a:r>
            <a:r>
              <a:rPr lang="en-US" sz="2400" b="1" i="1" dirty="0" smtClean="0">
                <a:solidFill>
                  <a:srgbClr val="C00000"/>
                </a:solidFill>
              </a:rPr>
              <a:t>Substitutions</a:t>
            </a:r>
          </a:p>
        </p:txBody>
      </p:sp>
      <p:graphicFrame>
        <p:nvGraphicFramePr>
          <p:cNvPr id="6" name="Object 5"/>
          <p:cNvGraphicFramePr>
            <a:graphicFrameLocks noChangeAspect="1"/>
          </p:cNvGraphicFramePr>
          <p:nvPr/>
        </p:nvGraphicFramePr>
        <p:xfrm>
          <a:off x="868363" y="3024188"/>
          <a:ext cx="2525712" cy="425450"/>
        </p:xfrm>
        <a:graphic>
          <a:graphicData uri="http://schemas.openxmlformats.org/presentationml/2006/ole">
            <p:oleObj spid="_x0000_s9218" name="Equation" r:id="rId3" imgW="1206360" imgH="203040" progId="Equation.DSMT4">
              <p:embed/>
            </p:oleObj>
          </a:graphicData>
        </a:graphic>
      </p:graphicFrame>
      <p:graphicFrame>
        <p:nvGraphicFramePr>
          <p:cNvPr id="8" name="Object 7"/>
          <p:cNvGraphicFramePr>
            <a:graphicFrameLocks noChangeAspect="1"/>
          </p:cNvGraphicFramePr>
          <p:nvPr/>
        </p:nvGraphicFramePr>
        <p:xfrm>
          <a:off x="4261652" y="2726244"/>
          <a:ext cx="4445000" cy="1104900"/>
        </p:xfrm>
        <a:graphic>
          <a:graphicData uri="http://schemas.openxmlformats.org/presentationml/2006/ole">
            <p:oleObj spid="_x0000_s9219" name="Equation" r:id="rId4" imgW="1993680" imgH="495000" progId="Equation.DSMT4">
              <p:embed/>
            </p:oleObj>
          </a:graphicData>
        </a:graphic>
      </p:graphicFrame>
      <p:sp>
        <p:nvSpPr>
          <p:cNvPr id="9" name="TextBox 8"/>
          <p:cNvSpPr txBox="1"/>
          <p:nvPr/>
        </p:nvSpPr>
        <p:spPr>
          <a:xfrm>
            <a:off x="873073" y="5414932"/>
            <a:ext cx="7643567" cy="461665"/>
          </a:xfrm>
          <a:prstGeom prst="rect">
            <a:avLst/>
          </a:prstGeom>
          <a:noFill/>
        </p:spPr>
        <p:txBody>
          <a:bodyPr wrap="none" rtlCol="0">
            <a:spAutoFit/>
          </a:bodyPr>
          <a:lstStyle/>
          <a:p>
            <a:r>
              <a:rPr lang="en-US" sz="2400" b="1" i="1" dirty="0" smtClean="0">
                <a:solidFill>
                  <a:schemeClr val="accent2">
                    <a:lumMod val="50000"/>
                  </a:schemeClr>
                </a:solidFill>
              </a:rPr>
              <a:t>Hybrid substitution sets: standard substitution + Set</a:t>
            </a:r>
          </a:p>
        </p:txBody>
      </p:sp>
      <p:sp>
        <p:nvSpPr>
          <p:cNvPr id="10" name="Rectangle 9"/>
          <p:cNvSpPr/>
          <p:nvPr/>
        </p:nvSpPr>
        <p:spPr>
          <a:xfrm>
            <a:off x="3932305" y="3013221"/>
            <a:ext cx="234360" cy="369332"/>
          </a:xfrm>
          <a:prstGeom prst="rect">
            <a:avLst/>
          </a:prstGeom>
        </p:spPr>
        <p:txBody>
          <a:bodyPr wrap="none">
            <a:spAutoFit/>
          </a:bodyPr>
          <a:lstStyle/>
          <a:p>
            <a:r>
              <a:rPr lang="en-US" dirty="0" smtClean="0">
                <a:solidFill>
                  <a:schemeClr val="bg1"/>
                </a:solidFill>
              </a:rPr>
              <a:t>·</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Idea</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
        <p:nvSpPr>
          <p:cNvPr id="5" name="TextBox 4"/>
          <p:cNvSpPr txBox="1"/>
          <p:nvPr/>
        </p:nvSpPr>
        <p:spPr>
          <a:xfrm>
            <a:off x="2567302" y="2006149"/>
            <a:ext cx="4780604" cy="461665"/>
          </a:xfrm>
          <a:prstGeom prst="rect">
            <a:avLst/>
          </a:prstGeom>
          <a:noFill/>
        </p:spPr>
        <p:txBody>
          <a:bodyPr wrap="none" rtlCol="0">
            <a:spAutoFit/>
          </a:bodyPr>
          <a:lstStyle/>
          <a:p>
            <a:r>
              <a:rPr lang="en-US" sz="2400" b="1" dirty="0" smtClean="0">
                <a:solidFill>
                  <a:schemeClr val="accent4">
                    <a:lumMod val="50000"/>
                  </a:schemeClr>
                </a:solidFill>
              </a:rPr>
              <a:t>Clause</a:t>
            </a:r>
            <a:r>
              <a:rPr lang="en-US" sz="2400" b="1" dirty="0" smtClean="0">
                <a:solidFill>
                  <a:srgbClr val="00B050"/>
                </a:solidFill>
              </a:rPr>
              <a:t> </a:t>
            </a:r>
            <a:r>
              <a:rPr lang="en-US" sz="2400" dirty="0" smtClean="0">
                <a:solidFill>
                  <a:schemeClr val="bg1"/>
                </a:solidFill>
              </a:rPr>
              <a:t>    ·    </a:t>
            </a:r>
            <a:r>
              <a:rPr lang="en-US" sz="2400" b="1" dirty="0" smtClean="0">
                <a:solidFill>
                  <a:srgbClr val="C00000"/>
                </a:solidFill>
              </a:rPr>
              <a:t>Set of </a:t>
            </a:r>
            <a:r>
              <a:rPr lang="en-US" sz="2400" b="1" i="1" dirty="0" smtClean="0">
                <a:solidFill>
                  <a:srgbClr val="C00000"/>
                </a:solidFill>
              </a:rPr>
              <a:t>Substitutions</a:t>
            </a:r>
          </a:p>
        </p:txBody>
      </p:sp>
      <p:graphicFrame>
        <p:nvGraphicFramePr>
          <p:cNvPr id="6" name="Object 5"/>
          <p:cNvGraphicFramePr>
            <a:graphicFrameLocks noChangeAspect="1"/>
          </p:cNvGraphicFramePr>
          <p:nvPr/>
        </p:nvGraphicFramePr>
        <p:xfrm>
          <a:off x="868363" y="3024188"/>
          <a:ext cx="2525712" cy="425450"/>
        </p:xfrm>
        <a:graphic>
          <a:graphicData uri="http://schemas.openxmlformats.org/presentationml/2006/ole">
            <p:oleObj spid="_x0000_s17410" name="Equation" r:id="rId3" imgW="1206360" imgH="203040" progId="Equation.DSMT4">
              <p:embed/>
            </p:oleObj>
          </a:graphicData>
        </a:graphic>
      </p:graphicFrame>
      <p:graphicFrame>
        <p:nvGraphicFramePr>
          <p:cNvPr id="8" name="Object 7"/>
          <p:cNvGraphicFramePr>
            <a:graphicFrameLocks noChangeAspect="1"/>
          </p:cNvGraphicFramePr>
          <p:nvPr/>
        </p:nvGraphicFramePr>
        <p:xfrm>
          <a:off x="4261652" y="2726244"/>
          <a:ext cx="4445000" cy="1104900"/>
        </p:xfrm>
        <a:graphic>
          <a:graphicData uri="http://schemas.openxmlformats.org/presentationml/2006/ole">
            <p:oleObj spid="_x0000_s17411" name="Equation" r:id="rId4" imgW="1993680" imgH="495000" progId="Equation.DSMT4">
              <p:embed/>
            </p:oleObj>
          </a:graphicData>
        </a:graphic>
      </p:graphicFrame>
      <p:sp>
        <p:nvSpPr>
          <p:cNvPr id="9" name="TextBox 8"/>
          <p:cNvSpPr txBox="1"/>
          <p:nvPr/>
        </p:nvSpPr>
        <p:spPr>
          <a:xfrm>
            <a:off x="883121" y="5485271"/>
            <a:ext cx="7866384" cy="461665"/>
          </a:xfrm>
          <a:prstGeom prst="rect">
            <a:avLst/>
          </a:prstGeom>
          <a:noFill/>
        </p:spPr>
        <p:txBody>
          <a:bodyPr wrap="none" rtlCol="0">
            <a:spAutoFit/>
          </a:bodyPr>
          <a:lstStyle/>
          <a:p>
            <a:r>
              <a:rPr lang="en-US" sz="2400" b="1" i="1" dirty="0" smtClean="0">
                <a:solidFill>
                  <a:schemeClr val="accent2">
                    <a:lumMod val="50000"/>
                  </a:schemeClr>
                </a:solidFill>
              </a:rPr>
              <a:t>Hybrid substitution sets: standard substitution + BDD</a:t>
            </a:r>
          </a:p>
        </p:txBody>
      </p:sp>
      <p:graphicFrame>
        <p:nvGraphicFramePr>
          <p:cNvPr id="17412" name="Object 4"/>
          <p:cNvGraphicFramePr>
            <a:graphicFrameLocks noChangeAspect="1"/>
          </p:cNvGraphicFramePr>
          <p:nvPr/>
        </p:nvGraphicFramePr>
        <p:xfrm>
          <a:off x="4374905" y="4178945"/>
          <a:ext cx="4162425" cy="452437"/>
        </p:xfrm>
        <a:graphic>
          <a:graphicData uri="http://schemas.openxmlformats.org/presentationml/2006/ole">
            <p:oleObj spid="_x0000_s17412" name="Equation" r:id="rId5" imgW="1866600" imgH="203040" progId="Equation.DSMT4">
              <p:embed/>
            </p:oleObj>
          </a:graphicData>
        </a:graphic>
      </p:graphicFrame>
      <p:graphicFrame>
        <p:nvGraphicFramePr>
          <p:cNvPr id="17413" name="Object 5"/>
          <p:cNvGraphicFramePr>
            <a:graphicFrameLocks noChangeAspect="1"/>
          </p:cNvGraphicFramePr>
          <p:nvPr/>
        </p:nvGraphicFramePr>
        <p:xfrm>
          <a:off x="5398268" y="4716987"/>
          <a:ext cx="3143250" cy="565150"/>
        </p:xfrm>
        <a:graphic>
          <a:graphicData uri="http://schemas.openxmlformats.org/presentationml/2006/ole">
            <p:oleObj spid="_x0000_s17413" name="Equation" r:id="rId6" imgW="1409400" imgH="253800" progId="Equation.DSMT4">
              <p:embed/>
            </p:oleObj>
          </a:graphicData>
        </a:graphic>
      </p:graphicFrame>
      <p:sp>
        <p:nvSpPr>
          <p:cNvPr id="10" name="Rectangle 9"/>
          <p:cNvSpPr/>
          <p:nvPr/>
        </p:nvSpPr>
        <p:spPr>
          <a:xfrm>
            <a:off x="3972499" y="3103657"/>
            <a:ext cx="234360" cy="369332"/>
          </a:xfrm>
          <a:prstGeom prst="rect">
            <a:avLst/>
          </a:prstGeom>
        </p:spPr>
        <p:txBody>
          <a:bodyPr wrap="none">
            <a:spAutoFit/>
          </a:bodyPr>
          <a:lstStyle/>
          <a:p>
            <a:r>
              <a:rPr lang="en-US" dirty="0" smtClean="0">
                <a:solidFill>
                  <a:schemeClr val="bg1"/>
                </a:solidFill>
              </a:rPr>
              <a:t>·</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Idea</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
        <p:nvSpPr>
          <p:cNvPr id="5" name="TextBox 4"/>
          <p:cNvSpPr txBox="1"/>
          <p:nvPr/>
        </p:nvSpPr>
        <p:spPr>
          <a:xfrm>
            <a:off x="2567302" y="2006149"/>
            <a:ext cx="4780604" cy="461665"/>
          </a:xfrm>
          <a:prstGeom prst="rect">
            <a:avLst/>
          </a:prstGeom>
          <a:noFill/>
        </p:spPr>
        <p:txBody>
          <a:bodyPr wrap="none" rtlCol="0">
            <a:spAutoFit/>
          </a:bodyPr>
          <a:lstStyle/>
          <a:p>
            <a:r>
              <a:rPr lang="en-US" sz="2400" b="1" dirty="0" smtClean="0">
                <a:solidFill>
                  <a:schemeClr val="accent4">
                    <a:lumMod val="50000"/>
                  </a:schemeClr>
                </a:solidFill>
              </a:rPr>
              <a:t>Clause</a:t>
            </a:r>
            <a:r>
              <a:rPr lang="en-US" sz="2400" b="1" dirty="0" smtClean="0">
                <a:solidFill>
                  <a:srgbClr val="00B050"/>
                </a:solidFill>
              </a:rPr>
              <a:t> </a:t>
            </a:r>
            <a:r>
              <a:rPr lang="en-US" sz="2400" dirty="0" smtClean="0">
                <a:solidFill>
                  <a:schemeClr val="bg1"/>
                </a:solidFill>
              </a:rPr>
              <a:t>    ·    </a:t>
            </a:r>
            <a:r>
              <a:rPr lang="en-US" sz="2400" b="1" dirty="0" smtClean="0">
                <a:solidFill>
                  <a:srgbClr val="C00000"/>
                </a:solidFill>
              </a:rPr>
              <a:t>Set of </a:t>
            </a:r>
            <a:r>
              <a:rPr lang="en-US" sz="2400" b="1" i="1" dirty="0" smtClean="0">
                <a:solidFill>
                  <a:srgbClr val="C00000"/>
                </a:solidFill>
              </a:rPr>
              <a:t>Substitutions</a:t>
            </a:r>
          </a:p>
        </p:txBody>
      </p:sp>
      <p:graphicFrame>
        <p:nvGraphicFramePr>
          <p:cNvPr id="6" name="Object 5"/>
          <p:cNvGraphicFramePr>
            <a:graphicFrameLocks noChangeAspect="1"/>
          </p:cNvGraphicFramePr>
          <p:nvPr/>
        </p:nvGraphicFramePr>
        <p:xfrm>
          <a:off x="951491" y="3425970"/>
          <a:ext cx="2525712" cy="425450"/>
        </p:xfrm>
        <a:graphic>
          <a:graphicData uri="http://schemas.openxmlformats.org/presentationml/2006/ole">
            <p:oleObj spid="_x0000_s11266" name="Equation" r:id="rId3" imgW="1206360" imgH="203040" progId="Equation.DSMT4">
              <p:embed/>
            </p:oleObj>
          </a:graphicData>
        </a:graphic>
      </p:graphicFrame>
      <p:graphicFrame>
        <p:nvGraphicFramePr>
          <p:cNvPr id="8" name="Object 7"/>
          <p:cNvGraphicFramePr>
            <a:graphicFrameLocks noChangeAspect="1"/>
          </p:cNvGraphicFramePr>
          <p:nvPr/>
        </p:nvGraphicFramePr>
        <p:xfrm>
          <a:off x="4388428" y="2617932"/>
          <a:ext cx="4359275" cy="2124075"/>
        </p:xfrm>
        <a:graphic>
          <a:graphicData uri="http://schemas.openxmlformats.org/presentationml/2006/ole">
            <p:oleObj spid="_x0000_s11267" name="Equation" r:id="rId4" imgW="1955520" imgH="952200" progId="Equation.DSMT4">
              <p:embed/>
            </p:oleObj>
          </a:graphicData>
        </a:graphic>
      </p:graphicFrame>
      <p:sp>
        <p:nvSpPr>
          <p:cNvPr id="9" name="TextBox 8"/>
          <p:cNvSpPr txBox="1"/>
          <p:nvPr/>
        </p:nvSpPr>
        <p:spPr>
          <a:xfrm>
            <a:off x="913266" y="5535512"/>
            <a:ext cx="7866384" cy="461665"/>
          </a:xfrm>
          <a:prstGeom prst="rect">
            <a:avLst/>
          </a:prstGeom>
          <a:noFill/>
        </p:spPr>
        <p:txBody>
          <a:bodyPr wrap="none" rtlCol="0">
            <a:spAutoFit/>
          </a:bodyPr>
          <a:lstStyle/>
          <a:p>
            <a:r>
              <a:rPr lang="en-US" sz="2400" b="1" i="1" dirty="0" smtClean="0">
                <a:solidFill>
                  <a:schemeClr val="accent2">
                    <a:lumMod val="50000"/>
                  </a:schemeClr>
                </a:solidFill>
              </a:rPr>
              <a:t>Hybrid substitution sets: standard substitution + BDD</a:t>
            </a:r>
          </a:p>
        </p:txBody>
      </p:sp>
      <p:sp>
        <p:nvSpPr>
          <p:cNvPr id="10" name="Flowchart: Connector 9"/>
          <p:cNvSpPr/>
          <p:nvPr/>
        </p:nvSpPr>
        <p:spPr bwMode="auto">
          <a:xfrm>
            <a:off x="7063992" y="2954215"/>
            <a:ext cx="763675" cy="542611"/>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x1</a:t>
            </a:r>
            <a:endParaRPr kumimoji="0" lang="en-US" sz="32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Flowchart: Connector 11"/>
          <p:cNvSpPr/>
          <p:nvPr/>
        </p:nvSpPr>
        <p:spPr bwMode="auto">
          <a:xfrm>
            <a:off x="7375490" y="3737989"/>
            <a:ext cx="793819" cy="572756"/>
          </a:xfrm>
          <a:prstGeom prst="flowChartConnector">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y1</a:t>
            </a:r>
          </a:p>
        </p:txBody>
      </p:sp>
      <p:cxnSp>
        <p:nvCxnSpPr>
          <p:cNvPr id="15" name="Straight Connector 14"/>
          <p:cNvCxnSpPr/>
          <p:nvPr/>
        </p:nvCxnSpPr>
        <p:spPr>
          <a:xfrm rot="16200000" flipH="1">
            <a:off x="7169499" y="2798465"/>
            <a:ext cx="200967" cy="7033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022741" y="3415156"/>
            <a:ext cx="234360" cy="369332"/>
          </a:xfrm>
          <a:prstGeom prst="rect">
            <a:avLst/>
          </a:prstGeom>
        </p:spPr>
        <p:txBody>
          <a:bodyPr wrap="none">
            <a:spAutoFit/>
          </a:bodyPr>
          <a:lstStyle/>
          <a:p>
            <a:r>
              <a:rPr lang="en-US" dirty="0" smtClean="0">
                <a:solidFill>
                  <a:schemeClr val="bg1"/>
                </a:solidFill>
              </a:rPr>
              <a:t>·</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Idea</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
        <p:nvSpPr>
          <p:cNvPr id="5" name="TextBox 4"/>
          <p:cNvSpPr txBox="1"/>
          <p:nvPr/>
        </p:nvSpPr>
        <p:spPr>
          <a:xfrm>
            <a:off x="2567302" y="2006149"/>
            <a:ext cx="4780604" cy="461665"/>
          </a:xfrm>
          <a:prstGeom prst="rect">
            <a:avLst/>
          </a:prstGeom>
          <a:noFill/>
        </p:spPr>
        <p:txBody>
          <a:bodyPr wrap="none" rtlCol="0">
            <a:spAutoFit/>
          </a:bodyPr>
          <a:lstStyle/>
          <a:p>
            <a:r>
              <a:rPr lang="en-US" sz="2400" b="1" dirty="0" smtClean="0">
                <a:solidFill>
                  <a:schemeClr val="accent4">
                    <a:lumMod val="50000"/>
                  </a:schemeClr>
                </a:solidFill>
              </a:rPr>
              <a:t>Clause</a:t>
            </a:r>
            <a:r>
              <a:rPr lang="en-US" sz="2400" b="1" dirty="0" smtClean="0">
                <a:solidFill>
                  <a:srgbClr val="00B050"/>
                </a:solidFill>
              </a:rPr>
              <a:t> </a:t>
            </a:r>
            <a:r>
              <a:rPr lang="en-US" sz="2400" dirty="0" smtClean="0">
                <a:solidFill>
                  <a:schemeClr val="bg1"/>
                </a:solidFill>
              </a:rPr>
              <a:t>    ·    </a:t>
            </a:r>
            <a:r>
              <a:rPr lang="en-US" sz="2400" b="1" dirty="0" smtClean="0">
                <a:solidFill>
                  <a:srgbClr val="C00000"/>
                </a:solidFill>
              </a:rPr>
              <a:t>Set of </a:t>
            </a:r>
            <a:r>
              <a:rPr lang="en-US" sz="2400" b="1" i="1" dirty="0" smtClean="0">
                <a:solidFill>
                  <a:srgbClr val="C00000"/>
                </a:solidFill>
              </a:rPr>
              <a:t>Substitutions</a:t>
            </a:r>
          </a:p>
        </p:txBody>
      </p:sp>
      <p:graphicFrame>
        <p:nvGraphicFramePr>
          <p:cNvPr id="6" name="Object 5"/>
          <p:cNvGraphicFramePr>
            <a:graphicFrameLocks noChangeAspect="1"/>
          </p:cNvGraphicFramePr>
          <p:nvPr/>
        </p:nvGraphicFramePr>
        <p:xfrm>
          <a:off x="868363" y="3024188"/>
          <a:ext cx="2525712" cy="425450"/>
        </p:xfrm>
        <a:graphic>
          <a:graphicData uri="http://schemas.openxmlformats.org/presentationml/2006/ole">
            <p:oleObj spid="_x0000_s10242" name="Equation" r:id="rId3" imgW="1206360" imgH="203040" progId="Equation.DSMT4">
              <p:embed/>
            </p:oleObj>
          </a:graphicData>
        </a:graphic>
      </p:graphicFrame>
      <p:graphicFrame>
        <p:nvGraphicFramePr>
          <p:cNvPr id="8" name="Object 7"/>
          <p:cNvGraphicFramePr>
            <a:graphicFrameLocks noChangeAspect="1"/>
          </p:cNvGraphicFramePr>
          <p:nvPr/>
        </p:nvGraphicFramePr>
        <p:xfrm>
          <a:off x="4261652" y="2726244"/>
          <a:ext cx="4445000" cy="1104900"/>
        </p:xfrm>
        <a:graphic>
          <a:graphicData uri="http://schemas.openxmlformats.org/presentationml/2006/ole">
            <p:oleObj spid="_x0000_s10243" name="Equation" r:id="rId4" imgW="1993680" imgH="495000" progId="Equation.DSMT4">
              <p:embed/>
            </p:oleObj>
          </a:graphicData>
        </a:graphic>
      </p:graphicFrame>
      <p:sp>
        <p:nvSpPr>
          <p:cNvPr id="10" name="Content Placeholder 8"/>
          <p:cNvSpPr>
            <a:spLocks noGrp="1"/>
          </p:cNvSpPr>
          <p:nvPr>
            <p:ph idx="1"/>
          </p:nvPr>
        </p:nvSpPr>
        <p:spPr>
          <a:xfrm>
            <a:off x="334032" y="1433650"/>
            <a:ext cx="8382000" cy="4875181"/>
          </a:xfrm>
        </p:spPr>
        <p:txBody>
          <a:bodyPr/>
          <a:lstStyle/>
          <a:p>
            <a:endParaRPr lang="en-US" dirty="0" smtClean="0"/>
          </a:p>
          <a:p>
            <a:endParaRPr lang="en-US" dirty="0" smtClean="0"/>
          </a:p>
          <a:p>
            <a:endParaRPr lang="en-US" dirty="0" smtClean="0"/>
          </a:p>
          <a:p>
            <a:endParaRPr lang="en-US" dirty="0" smtClean="0"/>
          </a:p>
          <a:p>
            <a:pPr>
              <a:buNone/>
            </a:pPr>
            <a:endParaRPr lang="en-US" dirty="0" smtClean="0"/>
          </a:p>
          <a:p>
            <a:r>
              <a:rPr lang="en-US" i="1" dirty="0" smtClean="0"/>
              <a:t>Use </a:t>
            </a:r>
            <a:r>
              <a:rPr lang="en-US" b="1" i="1" dirty="0" smtClean="0"/>
              <a:t>DPLL</a:t>
            </a:r>
            <a:r>
              <a:rPr lang="en-US" i="1" dirty="0" smtClean="0"/>
              <a:t> to split on atoms</a:t>
            </a:r>
          </a:p>
          <a:p>
            <a:endParaRPr lang="en-US" i="1" dirty="0" smtClean="0"/>
          </a:p>
          <a:p>
            <a:r>
              <a:rPr lang="en-US" i="1" dirty="0" smtClean="0"/>
              <a:t>Use </a:t>
            </a:r>
            <a:r>
              <a:rPr lang="en-US" b="1" i="1" dirty="0" smtClean="0"/>
              <a:t>relational algebra </a:t>
            </a:r>
            <a:r>
              <a:rPr lang="en-US" i="1" dirty="0" smtClean="0"/>
              <a:t>to operate on Substitution sets = BDDs + unification</a:t>
            </a:r>
            <a:endParaRPr lang="en-US" i="1" dirty="0"/>
          </a:p>
        </p:txBody>
      </p:sp>
      <p:sp>
        <p:nvSpPr>
          <p:cNvPr id="11" name="Rectangle 10"/>
          <p:cNvSpPr/>
          <p:nvPr/>
        </p:nvSpPr>
        <p:spPr>
          <a:xfrm>
            <a:off x="3932306" y="3143850"/>
            <a:ext cx="234360" cy="369332"/>
          </a:xfrm>
          <a:prstGeom prst="rect">
            <a:avLst/>
          </a:prstGeom>
        </p:spPr>
        <p:txBody>
          <a:bodyPr wrap="none">
            <a:spAutoFit/>
          </a:bodyPr>
          <a:lstStyle/>
          <a:p>
            <a:r>
              <a:rPr lang="en-US" dirty="0" smtClean="0">
                <a:solidFill>
                  <a:schemeClr val="bg1"/>
                </a:solidFill>
              </a:rPr>
              <a: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Example</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graphicFrame>
        <p:nvGraphicFramePr>
          <p:cNvPr id="8197" name="Object 5"/>
          <p:cNvGraphicFramePr>
            <a:graphicFrameLocks noChangeAspect="1"/>
          </p:cNvGraphicFramePr>
          <p:nvPr/>
        </p:nvGraphicFramePr>
        <p:xfrm>
          <a:off x="415925" y="2197100"/>
          <a:ext cx="8208963" cy="536575"/>
        </p:xfrm>
        <a:graphic>
          <a:graphicData uri="http://schemas.openxmlformats.org/presentationml/2006/ole">
            <p:oleObj spid="_x0000_s8197" name="Equation" r:id="rId3" imgW="3682800" imgH="241200" progId="Equation.DSMT4">
              <p:embed/>
            </p:oleObj>
          </a:graphicData>
        </a:graphic>
      </p:graphicFrame>
      <p:graphicFrame>
        <p:nvGraphicFramePr>
          <p:cNvPr id="8198" name="Object 6"/>
          <p:cNvGraphicFramePr>
            <a:graphicFrameLocks noChangeAspect="1"/>
          </p:cNvGraphicFramePr>
          <p:nvPr/>
        </p:nvGraphicFramePr>
        <p:xfrm>
          <a:off x="3641111" y="2957897"/>
          <a:ext cx="2066925" cy="452438"/>
        </p:xfrm>
        <a:graphic>
          <a:graphicData uri="http://schemas.openxmlformats.org/presentationml/2006/ole">
            <p:oleObj spid="_x0000_s8198" name="Equation" r:id="rId4" imgW="927000" imgH="203040" progId="Equation.DSMT4">
              <p:embed/>
            </p:oleObj>
          </a:graphicData>
        </a:graphic>
      </p:graphicFrame>
      <p:graphicFrame>
        <p:nvGraphicFramePr>
          <p:cNvPr id="8199" name="Object 7"/>
          <p:cNvGraphicFramePr>
            <a:graphicFrameLocks noChangeAspect="1"/>
          </p:cNvGraphicFramePr>
          <p:nvPr/>
        </p:nvGraphicFramePr>
        <p:xfrm>
          <a:off x="3674492" y="3733711"/>
          <a:ext cx="2009775" cy="452437"/>
        </p:xfrm>
        <a:graphic>
          <a:graphicData uri="http://schemas.openxmlformats.org/presentationml/2006/ole">
            <p:oleObj spid="_x0000_s8199" name="Equation" r:id="rId5" imgW="901440" imgH="203040" progId="Equation.DSMT4">
              <p:embed/>
            </p:oleObj>
          </a:graphicData>
        </a:graphic>
      </p:graphicFrame>
      <p:graphicFrame>
        <p:nvGraphicFramePr>
          <p:cNvPr id="8200" name="Object 8"/>
          <p:cNvGraphicFramePr>
            <a:graphicFrameLocks noChangeAspect="1"/>
          </p:cNvGraphicFramePr>
          <p:nvPr/>
        </p:nvGraphicFramePr>
        <p:xfrm>
          <a:off x="3775704" y="5580514"/>
          <a:ext cx="2322513" cy="452438"/>
        </p:xfrm>
        <a:graphic>
          <a:graphicData uri="http://schemas.openxmlformats.org/presentationml/2006/ole">
            <p:oleObj spid="_x0000_s8200" name="Equation" r:id="rId6" imgW="1041120" imgH="203040" progId="Equation.DSMT4">
              <p:embed/>
            </p:oleObj>
          </a:graphicData>
        </a:graphic>
      </p:graphicFrame>
      <p:grpSp>
        <p:nvGrpSpPr>
          <p:cNvPr id="17" name="Group 16"/>
          <p:cNvGrpSpPr/>
          <p:nvPr/>
        </p:nvGrpSpPr>
        <p:grpSpPr>
          <a:xfrm>
            <a:off x="869950" y="4746625"/>
            <a:ext cx="7361238" cy="481013"/>
            <a:chOff x="869950" y="4746625"/>
            <a:chExt cx="7361238" cy="481013"/>
          </a:xfrm>
        </p:grpSpPr>
        <p:graphicFrame>
          <p:nvGraphicFramePr>
            <p:cNvPr id="8201" name="Object 9"/>
            <p:cNvGraphicFramePr>
              <a:graphicFrameLocks noChangeAspect="1"/>
            </p:cNvGraphicFramePr>
            <p:nvPr/>
          </p:nvGraphicFramePr>
          <p:xfrm>
            <a:off x="869950" y="4746625"/>
            <a:ext cx="7361238" cy="481013"/>
          </p:xfrm>
          <a:graphic>
            <a:graphicData uri="http://schemas.openxmlformats.org/presentationml/2006/ole">
              <p:oleObj spid="_x0000_s8201" name="Equation" r:id="rId7" imgW="3301920" imgH="215640" progId="Equation.DSMT4">
                <p:embed/>
              </p:oleObj>
            </a:graphicData>
          </a:graphic>
        </p:graphicFrame>
        <p:pic>
          <p:nvPicPr>
            <p:cNvPr id="8202" name="Picture 10"/>
            <p:cNvPicPr>
              <a:picLocks noChangeAspect="1" noChangeArrowheads="1"/>
            </p:cNvPicPr>
            <p:nvPr/>
          </p:nvPicPr>
          <p:blipFill>
            <a:blip r:embed="rId8"/>
            <a:srcRect l="39079" t="60602" r="56573" b="34701"/>
            <a:stretch>
              <a:fillRect/>
            </a:stretch>
          </p:blipFill>
          <p:spPr bwMode="auto">
            <a:xfrm>
              <a:off x="3713600" y="4813160"/>
              <a:ext cx="441789" cy="381838"/>
            </a:xfrm>
            <a:prstGeom prst="rect">
              <a:avLst/>
            </a:prstGeom>
            <a:noFill/>
            <a:ln w="9525">
              <a:noFill/>
              <a:miter lim="800000"/>
              <a:headEnd/>
              <a:tailEnd/>
            </a:ln>
            <a:effectLst/>
          </p:spPr>
        </p:pic>
        <p:pic>
          <p:nvPicPr>
            <p:cNvPr id="16" name="Picture 10"/>
            <p:cNvPicPr>
              <a:picLocks noChangeAspect="1" noChangeArrowheads="1"/>
            </p:cNvPicPr>
            <p:nvPr/>
          </p:nvPicPr>
          <p:blipFill>
            <a:blip r:embed="rId8"/>
            <a:srcRect l="39079" t="60602" r="56573" b="34701"/>
            <a:stretch>
              <a:fillRect/>
            </a:stretch>
          </p:blipFill>
          <p:spPr bwMode="auto">
            <a:xfrm>
              <a:off x="2047249" y="4804788"/>
              <a:ext cx="441789" cy="381838"/>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8697 0.03889 C -0.17552 0.04607 -0.26388 0.05324 -0.30763 0.03889 C -0.35121 0.02454 -0.35034 -0.01181 -0.34947 -0.04792 " pathEditMode="relative" rAng="0" ptsTypes="aaA">
                                      <p:cBhvr>
                                        <p:cTn id="14" dur="2000" fill="hold"/>
                                        <p:tgtEl>
                                          <p:spTgt spid="8198"/>
                                        </p:tgtEl>
                                        <p:attrNameLst>
                                          <p:attrName>ppt_x</p:attrName>
                                          <p:attrName>ppt_y</p:attrName>
                                        </p:attrNameLst>
                                      </p:cBhvr>
                                      <p:rCtr x="-132" y="-36"/>
                                    </p:animMotion>
                                  </p:childTnLst>
                                </p:cTn>
                              </p:par>
                              <p:par>
                                <p:cTn id="15" presetID="0" presetClass="path" presetSubtype="0" accel="50000" decel="50000" fill="hold" nodeType="withEffect">
                                  <p:stCondLst>
                                    <p:cond delay="0"/>
                                  </p:stCondLst>
                                  <p:childTnLst>
                                    <p:animMotion origin="layout" path="M 4.44444E-6 0.00463 C -0.07674 0.01343 -0.15313 0.02246 -0.18542 0.00463 C -0.21754 -0.01296 -0.19271 -0.08564 -0.19428 -0.10138 C -0.19566 -0.11712 -0.19497 -0.1037 -0.19428 -0.09027 " pathEditMode="relative" rAng="0" ptsTypes="aaaA">
                                      <p:cBhvr>
                                        <p:cTn id="16" dur="2000" fill="hold"/>
                                        <p:tgtEl>
                                          <p:spTgt spid="8199"/>
                                        </p:tgtEl>
                                        <p:attrNameLst>
                                          <p:attrName>ppt_x</p:attrName>
                                          <p:attrName>ppt_y</p:attrName>
                                        </p:attrNameLst>
                                      </p:cBhvr>
                                      <p:rCtr x="-109" y="-52"/>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Basic Example</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graphicFrame>
        <p:nvGraphicFramePr>
          <p:cNvPr id="8" name="Object 7"/>
          <p:cNvGraphicFramePr>
            <a:graphicFrameLocks noChangeAspect="1"/>
          </p:cNvGraphicFramePr>
          <p:nvPr/>
        </p:nvGraphicFramePr>
        <p:xfrm>
          <a:off x="6862763" y="2441575"/>
          <a:ext cx="206375" cy="381000"/>
        </p:xfrm>
        <a:graphic>
          <a:graphicData uri="http://schemas.openxmlformats.org/presentationml/2006/ole">
            <p:oleObj spid="_x0000_s12290" name="Equation" r:id="rId3" imgW="114120" imgH="177480" progId="Equation.DSMT4">
              <p:embed/>
            </p:oleObj>
          </a:graphicData>
        </a:graphic>
      </p:graphicFrame>
      <p:graphicFrame>
        <p:nvGraphicFramePr>
          <p:cNvPr id="8197" name="Object 5"/>
          <p:cNvGraphicFramePr>
            <a:graphicFrameLocks noChangeAspect="1"/>
          </p:cNvGraphicFramePr>
          <p:nvPr/>
        </p:nvGraphicFramePr>
        <p:xfrm>
          <a:off x="415925" y="2197100"/>
          <a:ext cx="8208963" cy="536575"/>
        </p:xfrm>
        <a:graphic>
          <a:graphicData uri="http://schemas.openxmlformats.org/presentationml/2006/ole">
            <p:oleObj spid="_x0000_s12291" name="Equation" r:id="rId4" imgW="3682800" imgH="241200" progId="Equation.DSMT4">
              <p:embed/>
            </p:oleObj>
          </a:graphicData>
        </a:graphic>
      </p:graphicFrame>
      <p:graphicFrame>
        <p:nvGraphicFramePr>
          <p:cNvPr id="8198" name="Object 6"/>
          <p:cNvGraphicFramePr>
            <a:graphicFrameLocks noChangeAspect="1"/>
          </p:cNvGraphicFramePr>
          <p:nvPr/>
        </p:nvGraphicFramePr>
        <p:xfrm>
          <a:off x="3514725" y="2957513"/>
          <a:ext cx="2320925" cy="452437"/>
        </p:xfrm>
        <a:graphic>
          <a:graphicData uri="http://schemas.openxmlformats.org/presentationml/2006/ole">
            <p:oleObj spid="_x0000_s12292" name="Equation" r:id="rId5" imgW="1041120" imgH="203040" progId="Equation.DSMT4">
              <p:embed/>
            </p:oleObj>
          </a:graphicData>
        </a:graphic>
      </p:graphicFrame>
      <p:graphicFrame>
        <p:nvGraphicFramePr>
          <p:cNvPr id="8200" name="Object 8"/>
          <p:cNvGraphicFramePr>
            <a:graphicFrameLocks noChangeAspect="1"/>
          </p:cNvGraphicFramePr>
          <p:nvPr/>
        </p:nvGraphicFramePr>
        <p:xfrm>
          <a:off x="2877561" y="5352473"/>
          <a:ext cx="3341687" cy="1047750"/>
        </p:xfrm>
        <a:graphic>
          <a:graphicData uri="http://schemas.openxmlformats.org/presentationml/2006/ole">
            <p:oleObj spid="_x0000_s12294" name="Equation" r:id="rId6" imgW="1498320" imgH="469800" progId="Equation.DSMT4">
              <p:embed/>
            </p:oleObj>
          </a:graphicData>
        </a:graphic>
      </p:graphicFrame>
      <p:grpSp>
        <p:nvGrpSpPr>
          <p:cNvPr id="3" name="Group 16"/>
          <p:cNvGrpSpPr/>
          <p:nvPr/>
        </p:nvGrpSpPr>
        <p:grpSpPr>
          <a:xfrm>
            <a:off x="347663" y="4370388"/>
            <a:ext cx="8578850" cy="1042987"/>
            <a:chOff x="264536" y="4467370"/>
            <a:chExt cx="8578850" cy="1042987"/>
          </a:xfrm>
        </p:grpSpPr>
        <p:graphicFrame>
          <p:nvGraphicFramePr>
            <p:cNvPr id="8201" name="Object 9"/>
            <p:cNvGraphicFramePr>
              <a:graphicFrameLocks noChangeAspect="1"/>
            </p:cNvGraphicFramePr>
            <p:nvPr/>
          </p:nvGraphicFramePr>
          <p:xfrm>
            <a:off x="264536" y="4467370"/>
            <a:ext cx="8578850" cy="1042987"/>
          </p:xfrm>
          <a:graphic>
            <a:graphicData uri="http://schemas.openxmlformats.org/presentationml/2006/ole">
              <p:oleObj spid="_x0000_s12295" name="Equation" r:id="rId7" imgW="3848040" imgH="469800" progId="Equation.DSMT4">
                <p:embed/>
              </p:oleObj>
            </a:graphicData>
          </a:graphic>
        </p:graphicFrame>
        <p:pic>
          <p:nvPicPr>
            <p:cNvPr id="8202" name="Picture 10"/>
            <p:cNvPicPr>
              <a:picLocks noChangeAspect="1" noChangeArrowheads="1"/>
            </p:cNvPicPr>
            <p:nvPr/>
          </p:nvPicPr>
          <p:blipFill>
            <a:blip r:embed="rId8"/>
            <a:srcRect l="39079" t="60602" r="56573" b="34701"/>
            <a:stretch>
              <a:fillRect/>
            </a:stretch>
          </p:blipFill>
          <p:spPr bwMode="auto">
            <a:xfrm>
              <a:off x="3256400" y="4821381"/>
              <a:ext cx="441789" cy="332053"/>
            </a:xfrm>
            <a:prstGeom prst="rect">
              <a:avLst/>
            </a:prstGeom>
            <a:noFill/>
            <a:ln w="9525">
              <a:noFill/>
              <a:miter lim="800000"/>
              <a:headEnd/>
              <a:tailEnd/>
            </a:ln>
            <a:effectLst/>
          </p:spPr>
        </p:pic>
        <p:pic>
          <p:nvPicPr>
            <p:cNvPr id="16" name="Picture 10"/>
            <p:cNvPicPr>
              <a:picLocks noChangeAspect="1" noChangeArrowheads="1"/>
            </p:cNvPicPr>
            <p:nvPr/>
          </p:nvPicPr>
          <p:blipFill>
            <a:blip r:embed="rId8"/>
            <a:srcRect l="39079" t="60602" r="56573" b="34701"/>
            <a:stretch>
              <a:fillRect/>
            </a:stretch>
          </p:blipFill>
          <p:spPr bwMode="auto">
            <a:xfrm>
              <a:off x="1146704" y="4818642"/>
              <a:ext cx="441789" cy="381838"/>
            </a:xfrm>
            <a:prstGeom prst="rect">
              <a:avLst/>
            </a:prstGeom>
            <a:noFill/>
            <a:ln w="9525">
              <a:noFill/>
              <a:miter lim="800000"/>
              <a:headEnd/>
              <a:tailEnd/>
            </a:ln>
            <a:effectLst/>
          </p:spPr>
        </p:pic>
      </p:grpSp>
      <p:graphicFrame>
        <p:nvGraphicFramePr>
          <p:cNvPr id="12296" name="Object 8"/>
          <p:cNvGraphicFramePr>
            <a:graphicFrameLocks noChangeAspect="1"/>
          </p:cNvGraphicFramePr>
          <p:nvPr/>
        </p:nvGraphicFramePr>
        <p:xfrm>
          <a:off x="3500438" y="3678238"/>
          <a:ext cx="2349500" cy="452437"/>
        </p:xfrm>
        <a:graphic>
          <a:graphicData uri="http://schemas.openxmlformats.org/presentationml/2006/ole">
            <p:oleObj spid="_x0000_s12296" name="Equation" r:id="rId9" imgW="1054080" imgH="2030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8697 0.03889 C -0.17361 0.04607 -0.25989 0.05324 -0.3026 0.03889 C -0.34513 0.02454 -0.34444 -0.01181 -0.34357 -0.04792 " pathEditMode="relative" rAng="0" ptsTypes="aaA">
                                      <p:cBhvr>
                                        <p:cTn id="14" dur="2000" fill="hold"/>
                                        <p:tgtEl>
                                          <p:spTgt spid="8198"/>
                                        </p:tgtEl>
                                        <p:attrNameLst>
                                          <p:attrName>ppt_x</p:attrName>
                                          <p:attrName>ppt_y</p:attrName>
                                        </p:attrNameLst>
                                      </p:cBhvr>
                                      <p:rCtr x="-129" y="-36"/>
                                    </p:animMotion>
                                  </p:childTnLst>
                                </p:cTn>
                              </p:par>
                              <p:par>
                                <p:cTn id="15" presetID="0" presetClass="path" presetSubtype="0" accel="50000" decel="50000" fill="hold" nodeType="withEffect">
                                  <p:stCondLst>
                                    <p:cond delay="0"/>
                                  </p:stCondLst>
                                  <p:childTnLst>
                                    <p:animMotion origin="layout" path="M -0.08697 0.03172 C -0.11944 0.04236 -0.15156 0.05324 -0.16736 0.03172 C -0.18298 0.01042 -0.18281 -0.04305 -0.18246 -0.09629 " pathEditMode="relative" rAng="0" ptsTypes="aaA">
                                      <p:cBhvr>
                                        <p:cTn id="16" dur="2000" fill="hold"/>
                                        <p:tgtEl>
                                          <p:spTgt spid="12296"/>
                                        </p:tgtEl>
                                        <p:attrNameLst>
                                          <p:attrName>ppt_x</p:attrName>
                                          <p:attrName>ppt_y</p:attrName>
                                        </p:attrNameLst>
                                      </p:cBhvr>
                                      <p:rCtr x="-48" y="-53"/>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Calculus </a:t>
            </a:r>
            <a:r>
              <a:rPr lang="en-US" dirty="0" smtClean="0"/>
              <a:t>–</a:t>
            </a:r>
            <a:r>
              <a:rPr smtClean="0"/>
              <a:t> 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5" name="Object 4"/>
          <p:cNvGraphicFramePr>
            <a:graphicFrameLocks noChangeAspect="1"/>
          </p:cNvGraphicFramePr>
          <p:nvPr/>
        </p:nvGraphicFramePr>
        <p:xfrm>
          <a:off x="4149481" y="3068131"/>
          <a:ext cx="854598" cy="649494"/>
        </p:xfrm>
        <a:graphic>
          <a:graphicData uri="http://schemas.openxmlformats.org/presentationml/2006/ole">
            <p:oleObj spid="_x0000_s33794" name="Equation" r:id="rId3" imgW="317160" imgH="241200" progId="Equation.DSMT4">
              <p:embed/>
            </p:oleObj>
          </a:graphicData>
        </a:graphic>
      </p:graphicFrame>
      <p:sp>
        <p:nvSpPr>
          <p:cNvPr id="6" name="TextBox 5"/>
          <p:cNvSpPr txBox="1"/>
          <p:nvPr/>
        </p:nvSpPr>
        <p:spPr>
          <a:xfrm>
            <a:off x="2512089" y="2090058"/>
            <a:ext cx="4087722" cy="461665"/>
          </a:xfrm>
          <a:prstGeom prst="rect">
            <a:avLst/>
          </a:prstGeom>
          <a:noFill/>
        </p:spPr>
        <p:txBody>
          <a:bodyPr wrap="none" rtlCol="0">
            <a:spAutoFit/>
          </a:bodyPr>
          <a:lstStyle/>
          <a:p>
            <a:r>
              <a:rPr lang="en-US" sz="2400" dirty="0" smtClean="0">
                <a:solidFill>
                  <a:schemeClr val="bg1"/>
                </a:solidFill>
              </a:rPr>
              <a:t>Partial model || Set of clauses</a:t>
            </a:r>
          </a:p>
        </p:txBody>
      </p:sp>
      <p:graphicFrame>
        <p:nvGraphicFramePr>
          <p:cNvPr id="33795" name="Object 3"/>
          <p:cNvGraphicFramePr>
            <a:graphicFrameLocks noChangeAspect="1"/>
          </p:cNvGraphicFramePr>
          <p:nvPr/>
        </p:nvGraphicFramePr>
        <p:xfrm>
          <a:off x="1977886" y="4153806"/>
          <a:ext cx="6146800" cy="754063"/>
        </p:xfrm>
        <a:graphic>
          <a:graphicData uri="http://schemas.openxmlformats.org/presentationml/2006/ole">
            <p:oleObj spid="_x0000_s33795" name="Equation" r:id="rId4" imgW="2286000" imgH="27936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Calculus </a:t>
            </a:r>
            <a:r>
              <a:rPr lang="en-US" dirty="0" smtClean="0"/>
              <a:t>–</a:t>
            </a:r>
            <a:r>
              <a:rPr smtClean="0"/>
              <a:t> 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5" name="Object 4"/>
          <p:cNvGraphicFramePr>
            <a:graphicFrameLocks noChangeAspect="1"/>
          </p:cNvGraphicFramePr>
          <p:nvPr/>
        </p:nvGraphicFramePr>
        <p:xfrm>
          <a:off x="4129385" y="2967648"/>
          <a:ext cx="854598" cy="649494"/>
        </p:xfrm>
        <a:graphic>
          <a:graphicData uri="http://schemas.openxmlformats.org/presentationml/2006/ole">
            <p:oleObj spid="_x0000_s34818" name="Equation" r:id="rId3" imgW="317160" imgH="241200" progId="Equation.DSMT4">
              <p:embed/>
            </p:oleObj>
          </a:graphicData>
        </a:graphic>
      </p:graphicFrame>
      <p:sp>
        <p:nvSpPr>
          <p:cNvPr id="6" name="TextBox 5"/>
          <p:cNvSpPr txBox="1"/>
          <p:nvPr/>
        </p:nvSpPr>
        <p:spPr>
          <a:xfrm>
            <a:off x="2522137" y="2039816"/>
            <a:ext cx="4087722" cy="461665"/>
          </a:xfrm>
          <a:prstGeom prst="rect">
            <a:avLst/>
          </a:prstGeom>
          <a:noFill/>
        </p:spPr>
        <p:txBody>
          <a:bodyPr wrap="none" rtlCol="0">
            <a:spAutoFit/>
          </a:bodyPr>
          <a:lstStyle/>
          <a:p>
            <a:r>
              <a:rPr lang="en-US" sz="2400" dirty="0" smtClean="0">
                <a:solidFill>
                  <a:schemeClr val="bg1"/>
                </a:solidFill>
              </a:rPr>
              <a:t>Partial model || Set of clauses</a:t>
            </a:r>
          </a:p>
        </p:txBody>
      </p:sp>
      <p:graphicFrame>
        <p:nvGraphicFramePr>
          <p:cNvPr id="33796" name="Object 4"/>
          <p:cNvGraphicFramePr>
            <a:graphicFrameLocks noChangeAspect="1"/>
          </p:cNvGraphicFramePr>
          <p:nvPr/>
        </p:nvGraphicFramePr>
        <p:xfrm>
          <a:off x="908697" y="3997604"/>
          <a:ext cx="7650162" cy="1954213"/>
        </p:xfrm>
        <a:graphic>
          <a:graphicData uri="http://schemas.openxmlformats.org/presentationml/2006/ole">
            <p:oleObj spid="_x0000_s34820" name="Equation" r:id="rId4" imgW="2844720" imgH="7236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Calculus </a:t>
            </a:r>
            <a:r>
              <a:rPr lang="en-US" dirty="0" smtClean="0"/>
              <a:t>–</a:t>
            </a:r>
            <a:r>
              <a:rPr smtClean="0"/>
              <a:t> 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5" name="Object 4"/>
          <p:cNvGraphicFramePr>
            <a:graphicFrameLocks noChangeAspect="1"/>
          </p:cNvGraphicFramePr>
          <p:nvPr/>
        </p:nvGraphicFramePr>
        <p:xfrm>
          <a:off x="3668713" y="2967038"/>
          <a:ext cx="1778000" cy="650875"/>
        </p:xfrm>
        <a:graphic>
          <a:graphicData uri="http://schemas.openxmlformats.org/presentationml/2006/ole">
            <p:oleObj spid="_x0000_s35842" name="Equation" r:id="rId3" imgW="660240" imgH="241200" progId="Equation.DSMT4">
              <p:embed/>
            </p:oleObj>
          </a:graphicData>
        </a:graphic>
      </p:graphicFrame>
      <p:sp>
        <p:nvSpPr>
          <p:cNvPr id="6" name="TextBox 5"/>
          <p:cNvSpPr txBox="1"/>
          <p:nvPr/>
        </p:nvSpPr>
        <p:spPr>
          <a:xfrm>
            <a:off x="514048" y="2069961"/>
            <a:ext cx="8398196" cy="461665"/>
          </a:xfrm>
          <a:prstGeom prst="rect">
            <a:avLst/>
          </a:prstGeom>
          <a:noFill/>
        </p:spPr>
        <p:txBody>
          <a:bodyPr wrap="none" rtlCol="0">
            <a:spAutoFit/>
          </a:bodyPr>
          <a:lstStyle/>
          <a:p>
            <a:r>
              <a:rPr lang="en-US" sz="2400" dirty="0" smtClean="0">
                <a:solidFill>
                  <a:schemeClr val="bg1"/>
                </a:solidFill>
              </a:rPr>
              <a:t>Partial model || Set of clauses || Conflict Clause, Substitutions</a:t>
            </a:r>
          </a:p>
        </p:txBody>
      </p:sp>
      <p:graphicFrame>
        <p:nvGraphicFramePr>
          <p:cNvPr id="33796" name="Object 4"/>
          <p:cNvGraphicFramePr>
            <a:graphicFrameLocks noChangeAspect="1"/>
          </p:cNvGraphicFramePr>
          <p:nvPr/>
        </p:nvGraphicFramePr>
        <p:xfrm>
          <a:off x="1692275" y="3997325"/>
          <a:ext cx="6080125" cy="1954213"/>
        </p:xfrm>
        <a:graphic>
          <a:graphicData uri="http://schemas.openxmlformats.org/presentationml/2006/ole">
            <p:oleObj spid="_x0000_s35843" name="Equation" r:id="rId4" imgW="2260440" imgH="7236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Calculus </a:t>
            </a:r>
            <a:r>
              <a:rPr lang="en-US" dirty="0" smtClean="0"/>
              <a:t>–</a:t>
            </a:r>
            <a:r>
              <a:rPr smtClean="0"/>
              <a:t> 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5" name="Object 4"/>
          <p:cNvGraphicFramePr>
            <a:graphicFrameLocks noChangeAspect="1"/>
          </p:cNvGraphicFramePr>
          <p:nvPr/>
        </p:nvGraphicFramePr>
        <p:xfrm>
          <a:off x="3668713" y="2967038"/>
          <a:ext cx="1778000" cy="650875"/>
        </p:xfrm>
        <a:graphic>
          <a:graphicData uri="http://schemas.openxmlformats.org/presentationml/2006/ole">
            <p:oleObj spid="_x0000_s41986" name="Equation" r:id="rId3" imgW="660240" imgH="241200" progId="Equation.DSMT4">
              <p:embed/>
            </p:oleObj>
          </a:graphicData>
        </a:graphic>
      </p:graphicFrame>
      <p:sp>
        <p:nvSpPr>
          <p:cNvPr id="6" name="TextBox 5"/>
          <p:cNvSpPr txBox="1"/>
          <p:nvPr/>
        </p:nvSpPr>
        <p:spPr>
          <a:xfrm>
            <a:off x="514048" y="2069961"/>
            <a:ext cx="8398196" cy="461665"/>
          </a:xfrm>
          <a:prstGeom prst="rect">
            <a:avLst/>
          </a:prstGeom>
          <a:noFill/>
        </p:spPr>
        <p:txBody>
          <a:bodyPr wrap="none" rtlCol="0">
            <a:spAutoFit/>
          </a:bodyPr>
          <a:lstStyle/>
          <a:p>
            <a:r>
              <a:rPr lang="en-US" sz="2400" dirty="0" smtClean="0">
                <a:solidFill>
                  <a:schemeClr val="bg1"/>
                </a:solidFill>
              </a:rPr>
              <a:t>Partial model || Set of clauses || Conflict Clause, Substitutions</a:t>
            </a:r>
          </a:p>
        </p:txBody>
      </p:sp>
      <p:graphicFrame>
        <p:nvGraphicFramePr>
          <p:cNvPr id="33796" name="Object 4"/>
          <p:cNvGraphicFramePr>
            <a:graphicFrameLocks noChangeAspect="1"/>
          </p:cNvGraphicFramePr>
          <p:nvPr/>
        </p:nvGraphicFramePr>
        <p:xfrm>
          <a:off x="992188" y="3997325"/>
          <a:ext cx="7480300" cy="1954213"/>
        </p:xfrm>
        <a:graphic>
          <a:graphicData uri="http://schemas.openxmlformats.org/presentationml/2006/ole">
            <p:oleObj spid="_x0000_s41987" name="Equation" r:id="rId4" imgW="2781000" imgH="7236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a:t>
            </a:r>
            <a:endParaRPr lang="en-US" dirty="0"/>
          </a:p>
        </p:txBody>
      </p:sp>
      <p:sp>
        <p:nvSpPr>
          <p:cNvPr id="5" name="Content Placeholder 4"/>
          <p:cNvSpPr>
            <a:spLocks noGrp="1"/>
          </p:cNvSpPr>
          <p:nvPr>
            <p:ph idx="1"/>
          </p:nvPr>
        </p:nvSpPr>
        <p:spPr>
          <a:xfrm>
            <a:off x="421194" y="2005728"/>
            <a:ext cx="8382000" cy="457048"/>
          </a:xfrm>
        </p:spPr>
        <p:txBody>
          <a:bodyPr/>
          <a:lstStyle/>
          <a:p>
            <a:pPr>
              <a:buNone/>
            </a:pPr>
            <a:r>
              <a:rPr lang="en-US" dirty="0" smtClean="0"/>
              <a:t>EPR </a:t>
            </a:r>
            <a:r>
              <a:rPr lang="en-US" dirty="0" smtClean="0">
                <a:sym typeface="Symbol"/>
              </a:rPr>
              <a:t></a:t>
            </a:r>
            <a:r>
              <a:rPr lang="en-US" dirty="0" smtClean="0"/>
              <a:t> </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graphicFrame>
        <p:nvGraphicFramePr>
          <p:cNvPr id="6" name="Object 5"/>
          <p:cNvGraphicFramePr>
            <a:graphicFrameLocks noChangeAspect="1"/>
          </p:cNvGraphicFramePr>
          <p:nvPr/>
        </p:nvGraphicFramePr>
        <p:xfrm>
          <a:off x="2161163" y="1706299"/>
          <a:ext cx="5686920" cy="1137384"/>
        </p:xfrm>
        <a:graphic>
          <a:graphicData uri="http://schemas.openxmlformats.org/presentationml/2006/ole">
            <p:oleObj spid="_x0000_s13336" name="Equation" r:id="rId3" imgW="1460160" imgH="291960" progId="Equation.DSMT4">
              <p:embed/>
            </p:oleObj>
          </a:graphicData>
        </a:graphic>
      </p:graphicFrame>
      <p:graphicFrame>
        <p:nvGraphicFramePr>
          <p:cNvPr id="7" name="Object 6"/>
          <p:cNvGraphicFramePr>
            <a:graphicFrameLocks noChangeAspect="1"/>
          </p:cNvGraphicFramePr>
          <p:nvPr/>
        </p:nvGraphicFramePr>
        <p:xfrm>
          <a:off x="1144588" y="3381375"/>
          <a:ext cx="6588125" cy="2051050"/>
        </p:xfrm>
        <a:graphic>
          <a:graphicData uri="http://schemas.openxmlformats.org/presentationml/2006/ole">
            <p:oleObj spid="_x0000_s13337" name="Equation" r:id="rId4" imgW="2286000" imgH="7110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Theorems</a:t>
            </a:r>
            <a:endParaRPr lang="en-US" dirty="0"/>
          </a:p>
        </p:txBody>
      </p:sp>
      <p:sp>
        <p:nvSpPr>
          <p:cNvPr id="3" name="Content Placeholder 2"/>
          <p:cNvSpPr>
            <a:spLocks noGrp="1"/>
          </p:cNvSpPr>
          <p:nvPr>
            <p:ph idx="1"/>
          </p:nvPr>
        </p:nvSpPr>
        <p:spPr>
          <a:xfrm>
            <a:off x="370952" y="1684180"/>
            <a:ext cx="8382000" cy="4164217"/>
          </a:xfrm>
        </p:spPr>
        <p:txBody>
          <a:bodyPr/>
          <a:lstStyle/>
          <a:p>
            <a:r>
              <a:rPr lang="en-US" dirty="0" smtClean="0"/>
              <a:t>Soundness &amp; Completeness – well of course</a:t>
            </a:r>
          </a:p>
          <a:p>
            <a:endParaRPr lang="en-US" dirty="0" smtClean="0"/>
          </a:p>
          <a:p>
            <a:r>
              <a:rPr lang="en-US" dirty="0" smtClean="0"/>
              <a:t>Stuck-freeness – can always make progress</a:t>
            </a:r>
          </a:p>
          <a:p>
            <a:endParaRPr lang="en-US" dirty="0" smtClean="0"/>
          </a:p>
          <a:p>
            <a:r>
              <a:rPr lang="en-US" dirty="0" smtClean="0"/>
              <a:t>Time: </a:t>
            </a:r>
            <a:r>
              <a:rPr lang="en-US" dirty="0" smtClean="0"/>
              <a:t>2-EXP</a:t>
            </a:r>
            <a:endParaRPr lang="en-US" dirty="0" smtClean="0"/>
          </a:p>
          <a:p>
            <a:r>
              <a:rPr lang="en-US" dirty="0" smtClean="0"/>
              <a:t>Space: </a:t>
            </a:r>
            <a:r>
              <a:rPr lang="en-US" dirty="0" smtClean="0"/>
              <a:t>EXP</a:t>
            </a:r>
            <a:r>
              <a:rPr lang="en-US" dirty="0" smtClean="0"/>
              <a:t/>
            </a:r>
            <a:br>
              <a:rPr lang="en-US" dirty="0" smtClean="0"/>
            </a:br>
            <a:r>
              <a:rPr lang="en-US" dirty="0" smtClean="0"/>
              <a:t>		</a:t>
            </a:r>
            <a:br>
              <a:rPr lang="en-US" dirty="0" smtClean="0"/>
            </a:br>
            <a:r>
              <a:rPr lang="en-US" dirty="0" smtClean="0"/>
              <a:t>	</a:t>
            </a:r>
            <a:r>
              <a:rPr lang="en-US" sz="3200" i="1" dirty="0" smtClean="0"/>
              <a:t>but then</a:t>
            </a:r>
            <a:r>
              <a:rPr lang="en-US" sz="3200" i="1" dirty="0" smtClean="0"/>
              <a:t> </a:t>
            </a:r>
            <a:r>
              <a:rPr lang="en-US" sz="3200" dirty="0" smtClean="0"/>
              <a:t>EPR is NTIME complete</a:t>
            </a:r>
            <a:endParaRPr lang="en-US" dirty="0" smtClean="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Calculus </a:t>
            </a:r>
            <a:r>
              <a:rPr lang="en-US" dirty="0" smtClean="0"/>
              <a:t>–</a:t>
            </a:r>
            <a:r>
              <a:rPr smtClean="0"/>
              <a:t> </a:t>
            </a:r>
            <a:r>
              <a:rPr i="1" smtClean="0"/>
              <a:t>S-</a:t>
            </a:r>
            <a:r>
              <a:rPr smtClean="0"/>
              <a:t>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6" name="TextBox 5"/>
          <p:cNvSpPr txBox="1"/>
          <p:nvPr/>
        </p:nvSpPr>
        <p:spPr>
          <a:xfrm>
            <a:off x="785354" y="5285434"/>
            <a:ext cx="2767874" cy="830997"/>
          </a:xfrm>
          <a:prstGeom prst="rect">
            <a:avLst/>
          </a:prstGeom>
          <a:noFill/>
        </p:spPr>
        <p:txBody>
          <a:bodyPr wrap="none" rtlCol="0">
            <a:spAutoFit/>
          </a:bodyPr>
          <a:lstStyle/>
          <a:p>
            <a:r>
              <a:rPr lang="en-US" sz="2400" dirty="0" smtClean="0">
                <a:solidFill>
                  <a:schemeClr val="bg1"/>
                </a:solidFill>
              </a:rPr>
              <a:t>S-</a:t>
            </a:r>
            <a:r>
              <a:rPr lang="en-US" sz="2400" dirty="0" err="1" smtClean="0">
                <a:solidFill>
                  <a:schemeClr val="bg1"/>
                </a:solidFill>
              </a:rPr>
              <a:t>UnitPropagation</a:t>
            </a:r>
            <a:r>
              <a:rPr lang="en-US" sz="2400" dirty="0" smtClean="0">
                <a:solidFill>
                  <a:schemeClr val="bg1"/>
                </a:solidFill>
              </a:rPr>
              <a:t> </a:t>
            </a:r>
          </a:p>
          <a:p>
            <a:r>
              <a:rPr lang="en-US" sz="2400" dirty="0" smtClean="0">
                <a:solidFill>
                  <a:schemeClr val="bg1"/>
                </a:solidFill>
              </a:rPr>
              <a:t>S-Conflict</a:t>
            </a:r>
          </a:p>
        </p:txBody>
      </p:sp>
      <p:graphicFrame>
        <p:nvGraphicFramePr>
          <p:cNvPr id="36868" name="Object 4"/>
          <p:cNvGraphicFramePr>
            <a:graphicFrameLocks noChangeAspect="1"/>
          </p:cNvGraphicFramePr>
          <p:nvPr/>
        </p:nvGraphicFramePr>
        <p:xfrm>
          <a:off x="434256" y="2412257"/>
          <a:ext cx="7615237" cy="536575"/>
        </p:xfrm>
        <a:graphic>
          <a:graphicData uri="http://schemas.openxmlformats.org/presentationml/2006/ole">
            <p:oleObj spid="_x0000_s36868" name="Equation" r:id="rId3" imgW="3416040" imgH="241200" progId="Equation.DSMT4">
              <p:embed/>
            </p:oleObj>
          </a:graphicData>
        </a:graphic>
      </p:graphicFrame>
      <p:graphicFrame>
        <p:nvGraphicFramePr>
          <p:cNvPr id="36869" name="Object 5"/>
          <p:cNvGraphicFramePr>
            <a:graphicFrameLocks noChangeAspect="1"/>
          </p:cNvGraphicFramePr>
          <p:nvPr/>
        </p:nvGraphicFramePr>
        <p:xfrm>
          <a:off x="509947" y="3272915"/>
          <a:ext cx="5916613" cy="452438"/>
        </p:xfrm>
        <a:graphic>
          <a:graphicData uri="http://schemas.openxmlformats.org/presentationml/2006/ole">
            <p:oleObj spid="_x0000_s36869" name="Equation" r:id="rId4" imgW="2654280" imgH="203040" progId="Equation.DSMT4">
              <p:embed/>
            </p:oleObj>
          </a:graphicData>
        </a:graphic>
      </p:graphicFrame>
      <p:graphicFrame>
        <p:nvGraphicFramePr>
          <p:cNvPr id="36873" name="Object 9"/>
          <p:cNvGraphicFramePr>
            <a:graphicFrameLocks noChangeAspect="1"/>
          </p:cNvGraphicFramePr>
          <p:nvPr/>
        </p:nvGraphicFramePr>
        <p:xfrm>
          <a:off x="473106" y="4116772"/>
          <a:ext cx="4303712" cy="452438"/>
        </p:xfrm>
        <a:graphic>
          <a:graphicData uri="http://schemas.openxmlformats.org/presentationml/2006/ole">
            <p:oleObj spid="_x0000_s36873" name="Equation" r:id="rId5" imgW="1930320" imgH="203040" progId="Equation.DSMT4">
              <p:embed/>
            </p:oleObj>
          </a:graphicData>
        </a:graphic>
      </p:graphicFrame>
      <p:sp>
        <p:nvSpPr>
          <p:cNvPr id="15" name="TextBox 14"/>
          <p:cNvSpPr txBox="1"/>
          <p:nvPr/>
        </p:nvSpPr>
        <p:spPr>
          <a:xfrm>
            <a:off x="4179758" y="5283044"/>
            <a:ext cx="4658648" cy="830997"/>
          </a:xfrm>
          <a:prstGeom prst="rect">
            <a:avLst/>
          </a:prstGeom>
          <a:noFill/>
        </p:spPr>
        <p:txBody>
          <a:bodyPr wrap="none" rtlCol="0">
            <a:spAutoFit/>
          </a:bodyPr>
          <a:lstStyle/>
          <a:p>
            <a:r>
              <a:rPr lang="en-US" sz="2400" dirty="0" smtClean="0">
                <a:solidFill>
                  <a:schemeClr val="bg1"/>
                </a:solidFill>
              </a:rPr>
              <a:t>Propagate with all </a:t>
            </a:r>
          </a:p>
          <a:p>
            <a:r>
              <a:rPr lang="en-US" sz="2400" dirty="0" smtClean="0">
                <a:solidFill>
                  <a:schemeClr val="bg1"/>
                </a:solidFill>
              </a:rPr>
              <a:t>substitutions in </a:t>
            </a:r>
            <a:r>
              <a:rPr lang="en-US" sz="2400" dirty="0" smtClean="0">
                <a:solidFill>
                  <a:schemeClr val="bg1"/>
                </a:solidFill>
                <a:sym typeface="Symbol"/>
              </a:rPr>
              <a:t> simultaneously</a:t>
            </a:r>
            <a:endParaRPr lang="en-US" sz="2400" dirty="0" smtClean="0">
              <a:solidFill>
                <a:schemeClr val="bg1"/>
              </a:solidFill>
            </a:endParaRPr>
          </a:p>
        </p:txBody>
      </p:sp>
      <p:sp>
        <p:nvSpPr>
          <p:cNvPr id="16" name="TextBox 15"/>
          <p:cNvSpPr txBox="1"/>
          <p:nvPr/>
        </p:nvSpPr>
        <p:spPr>
          <a:xfrm>
            <a:off x="503433" y="1571946"/>
            <a:ext cx="2941831" cy="461665"/>
          </a:xfrm>
          <a:prstGeom prst="rect">
            <a:avLst/>
          </a:prstGeom>
          <a:noFill/>
        </p:spPr>
        <p:txBody>
          <a:bodyPr wrap="none" rtlCol="0">
            <a:spAutoFit/>
          </a:bodyPr>
          <a:lstStyle/>
          <a:p>
            <a:r>
              <a:rPr lang="en-US" sz="2400" dirty="0" smtClean="0">
                <a:solidFill>
                  <a:schemeClr val="bg1"/>
                </a:solidFill>
              </a:rPr>
              <a:t>Recall basic example</a:t>
            </a:r>
          </a:p>
        </p:txBody>
      </p:sp>
      <p:sp>
        <p:nvSpPr>
          <p:cNvPr id="10" name="TextBox 9"/>
          <p:cNvSpPr txBox="1"/>
          <p:nvPr/>
        </p:nvSpPr>
        <p:spPr>
          <a:xfrm>
            <a:off x="6923314" y="3326005"/>
            <a:ext cx="2009461" cy="400110"/>
          </a:xfrm>
          <a:prstGeom prst="rect">
            <a:avLst/>
          </a:prstGeom>
          <a:noFill/>
        </p:spPr>
        <p:txBody>
          <a:bodyPr wrap="none" rtlCol="0">
            <a:spAutoFit/>
          </a:bodyPr>
          <a:lstStyle/>
          <a:p>
            <a:r>
              <a:rPr lang="en-US" sz="2000" b="1" dirty="0" smtClean="0">
                <a:solidFill>
                  <a:srgbClr val="FF0000"/>
                </a:solidFill>
              </a:rPr>
              <a:t>4</a:t>
            </a:r>
            <a:r>
              <a:rPr lang="en-US" sz="2000" b="1" dirty="0" smtClean="0">
                <a:solidFill>
                  <a:srgbClr val="FF0000"/>
                </a:solidFill>
              </a:rPr>
              <a:t> propagations</a:t>
            </a:r>
            <a:endParaRPr lang="en-US" sz="2000" b="1" dirty="0" smtClean="0">
              <a:solidFill>
                <a:srgbClr val="FF0000"/>
              </a:solidFill>
            </a:endParaRPr>
          </a:p>
        </p:txBody>
      </p:sp>
      <p:sp>
        <p:nvSpPr>
          <p:cNvPr id="11" name="TextBox 10"/>
          <p:cNvSpPr txBox="1"/>
          <p:nvPr/>
        </p:nvSpPr>
        <p:spPr>
          <a:xfrm>
            <a:off x="6924989" y="4101403"/>
            <a:ext cx="1897251" cy="400110"/>
          </a:xfrm>
          <a:prstGeom prst="rect">
            <a:avLst/>
          </a:prstGeom>
          <a:noFill/>
        </p:spPr>
        <p:txBody>
          <a:bodyPr wrap="none" rtlCol="0">
            <a:spAutoFit/>
          </a:bodyPr>
          <a:lstStyle/>
          <a:p>
            <a:r>
              <a:rPr lang="en-US" sz="2000" b="1" dirty="0" smtClean="0">
                <a:solidFill>
                  <a:srgbClr val="FF0000"/>
                </a:solidFill>
              </a:rPr>
              <a:t>1 propagation</a:t>
            </a:r>
            <a:endParaRPr lang="en-US" sz="2000" b="1"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10" name="Content Placeholder 9"/>
          <p:cNvSpPr>
            <a:spLocks noGrp="1"/>
          </p:cNvSpPr>
          <p:nvPr>
            <p:ph idx="1"/>
          </p:nvPr>
        </p:nvSpPr>
        <p:spPr>
          <a:xfrm>
            <a:off x="381000" y="1412875"/>
            <a:ext cx="8382000" cy="3504036"/>
          </a:xfrm>
        </p:spPr>
        <p:txBody>
          <a:bodyPr/>
          <a:lstStyle/>
          <a:p>
            <a:r>
              <a:rPr lang="en-US" b="1" dirty="0" smtClean="0"/>
              <a:t>Property</a:t>
            </a:r>
          </a:p>
          <a:p>
            <a:pPr>
              <a:buNone/>
            </a:pPr>
            <a:r>
              <a:rPr lang="en-US" dirty="0" smtClean="0"/>
              <a:t/>
            </a:r>
            <a:br>
              <a:rPr lang="en-US" dirty="0" smtClean="0"/>
            </a:br>
            <a:r>
              <a:rPr lang="en-US" dirty="0" smtClean="0"/>
              <a:t>	</a:t>
            </a:r>
            <a:r>
              <a:rPr lang="en-US" i="1" dirty="0" smtClean="0"/>
              <a:t>S-</a:t>
            </a:r>
            <a:r>
              <a:rPr lang="en-US" dirty="0" err="1" smtClean="0"/>
              <a:t>UnitPropagation</a:t>
            </a:r>
            <a:r>
              <a:rPr lang="en-US" dirty="0" smtClean="0"/>
              <a:t/>
            </a:r>
            <a:br>
              <a:rPr lang="en-US" dirty="0" smtClean="0"/>
            </a:br>
            <a:r>
              <a:rPr lang="en-US" dirty="0" smtClean="0"/>
              <a:t>	</a:t>
            </a:r>
            <a:r>
              <a:rPr lang="en-US" i="1" dirty="0" smtClean="0"/>
              <a:t>S-</a:t>
            </a:r>
            <a:r>
              <a:rPr lang="en-US" dirty="0" smtClean="0"/>
              <a:t>Conflict</a:t>
            </a:r>
          </a:p>
          <a:p>
            <a:pPr>
              <a:buNone/>
            </a:pPr>
            <a:endParaRPr lang="en-US" dirty="0" smtClean="0"/>
          </a:p>
          <a:p>
            <a:pPr>
              <a:buNone/>
            </a:pPr>
            <a:r>
              <a:rPr lang="en-US" dirty="0" smtClean="0"/>
              <a:t>	can be </a:t>
            </a:r>
            <a:r>
              <a:rPr lang="en-US" b="1" dirty="0" smtClean="0"/>
              <a:t>exponentially</a:t>
            </a:r>
            <a:r>
              <a:rPr lang="en-US" dirty="0" smtClean="0"/>
              <a:t> faster than basic instantiation or resolution.</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Isosceles Triangle 4"/>
          <p:cNvSpPr/>
          <p:nvPr/>
        </p:nvSpPr>
        <p:spPr bwMode="auto">
          <a:xfrm>
            <a:off x="2441749" y="2632667"/>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7-Point Star 5"/>
          <p:cNvSpPr/>
          <p:nvPr/>
        </p:nvSpPr>
        <p:spPr bwMode="auto">
          <a:xfrm>
            <a:off x="5275385" y="2612573"/>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Isosceles Triangle 6"/>
          <p:cNvSpPr/>
          <p:nvPr/>
        </p:nvSpPr>
        <p:spPr bwMode="auto">
          <a:xfrm>
            <a:off x="2332892" y="4312419"/>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7-Point Star 7"/>
          <p:cNvSpPr/>
          <p:nvPr/>
        </p:nvSpPr>
        <p:spPr bwMode="auto">
          <a:xfrm>
            <a:off x="5367494" y="4292322"/>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86020" name="Object 4"/>
          <p:cNvGraphicFramePr>
            <a:graphicFrameLocks noChangeAspect="1"/>
          </p:cNvGraphicFramePr>
          <p:nvPr/>
        </p:nvGraphicFramePr>
        <p:xfrm>
          <a:off x="449298" y="1756124"/>
          <a:ext cx="5916612" cy="452438"/>
        </p:xfrm>
        <a:graphic>
          <a:graphicData uri="http://schemas.openxmlformats.org/presentationml/2006/ole">
            <p:oleObj spid="_x0000_s86020" name="Equation" r:id="rId3" imgW="2654280" imgH="203040" progId="Equation.DSMT4">
              <p:embed/>
            </p:oleObj>
          </a:graphicData>
        </a:graphic>
      </p:graphicFrame>
      <p:graphicFrame>
        <p:nvGraphicFramePr>
          <p:cNvPr id="86021" name="Object 5"/>
          <p:cNvGraphicFramePr>
            <a:graphicFrameLocks noChangeAspect="1"/>
          </p:cNvGraphicFramePr>
          <p:nvPr/>
        </p:nvGraphicFramePr>
        <p:xfrm>
          <a:off x="485217" y="5527989"/>
          <a:ext cx="7615238" cy="536575"/>
        </p:xfrm>
        <a:graphic>
          <a:graphicData uri="http://schemas.openxmlformats.org/presentationml/2006/ole">
            <p:oleObj spid="_x0000_s86021" name="Equation" r:id="rId4" imgW="3416040" imgH="241200" progId="Equation.DSMT4">
              <p:embed/>
            </p:oleObj>
          </a:graphicData>
        </a:graphic>
      </p:graphicFrame>
      <p:graphicFrame>
        <p:nvGraphicFramePr>
          <p:cNvPr id="13" name="Object 12"/>
          <p:cNvGraphicFramePr>
            <a:graphicFrameLocks noChangeAspect="1"/>
          </p:cNvGraphicFramePr>
          <p:nvPr/>
        </p:nvGraphicFramePr>
        <p:xfrm>
          <a:off x="681038" y="2713038"/>
          <a:ext cx="2524125" cy="493712"/>
        </p:xfrm>
        <a:graphic>
          <a:graphicData uri="http://schemas.openxmlformats.org/presentationml/2006/ole">
            <p:oleObj spid="_x0000_s86024" name="Equation" r:id="rId5" imgW="1104840" imgH="215640" progId="Equation.DSMT4">
              <p:embed/>
            </p:oleObj>
          </a:graphicData>
        </a:graphic>
      </p:graphicFrame>
      <p:graphicFrame>
        <p:nvGraphicFramePr>
          <p:cNvPr id="86025" name="Object 9"/>
          <p:cNvGraphicFramePr>
            <a:graphicFrameLocks noChangeAspect="1"/>
          </p:cNvGraphicFramePr>
          <p:nvPr/>
        </p:nvGraphicFramePr>
        <p:xfrm>
          <a:off x="3546492" y="2724761"/>
          <a:ext cx="2524125" cy="493712"/>
        </p:xfrm>
        <a:graphic>
          <a:graphicData uri="http://schemas.openxmlformats.org/presentationml/2006/ole">
            <p:oleObj spid="_x0000_s86025" name="Equation" r:id="rId6" imgW="1104840" imgH="215640" progId="Equation.DSMT4">
              <p:embed/>
            </p:oleObj>
          </a:graphicData>
        </a:graphic>
      </p:graphicFrame>
      <p:graphicFrame>
        <p:nvGraphicFramePr>
          <p:cNvPr id="86026" name="Object 10"/>
          <p:cNvGraphicFramePr>
            <a:graphicFrameLocks noChangeAspect="1"/>
          </p:cNvGraphicFramePr>
          <p:nvPr/>
        </p:nvGraphicFramePr>
        <p:xfrm>
          <a:off x="612374" y="4362642"/>
          <a:ext cx="2524125" cy="493712"/>
        </p:xfrm>
        <a:graphic>
          <a:graphicData uri="http://schemas.openxmlformats.org/presentationml/2006/ole">
            <p:oleObj spid="_x0000_s86026" name="Equation" r:id="rId7" imgW="1104840" imgH="215640" progId="Equation.DSMT4">
              <p:embed/>
            </p:oleObj>
          </a:graphicData>
        </a:graphic>
      </p:graphicFrame>
      <p:graphicFrame>
        <p:nvGraphicFramePr>
          <p:cNvPr id="86027" name="Object 11"/>
          <p:cNvGraphicFramePr>
            <a:graphicFrameLocks noChangeAspect="1"/>
          </p:cNvGraphicFramePr>
          <p:nvPr/>
        </p:nvGraphicFramePr>
        <p:xfrm>
          <a:off x="3707266" y="4362642"/>
          <a:ext cx="2524125" cy="493712"/>
        </p:xfrm>
        <a:graphic>
          <a:graphicData uri="http://schemas.openxmlformats.org/presentationml/2006/ole">
            <p:oleObj spid="_x0000_s86027" name="Equation" r:id="rId8" imgW="1104840" imgH="215640" progId="Equation.DSMT4">
              <p:embed/>
            </p:oleObj>
          </a:graphicData>
        </a:graphic>
      </p:graphicFrame>
      <p:graphicFrame>
        <p:nvGraphicFramePr>
          <p:cNvPr id="86033" name="Object 17"/>
          <p:cNvGraphicFramePr>
            <a:graphicFrameLocks noChangeAspect="1"/>
          </p:cNvGraphicFramePr>
          <p:nvPr/>
        </p:nvGraphicFramePr>
        <p:xfrm>
          <a:off x="6424091" y="4965821"/>
          <a:ext cx="2406650" cy="452437"/>
        </p:xfrm>
        <a:graphic>
          <a:graphicData uri="http://schemas.openxmlformats.org/presentationml/2006/ole">
            <p:oleObj spid="_x0000_s86033" name="Equation" r:id="rId9" imgW="1079280" imgH="2030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inkTgt spid="_x0000_s86038"/>
                                        </p:tgtEl>
                                        <p:attrNameLst>
                                          <p:attrName>style.visibility</p:attrName>
                                        </p:attrNameLst>
                                      </p:cBhvr>
                                      <p:to>
                                        <p:strVal val="visible"/>
                                      </p:to>
                                    </p:set>
                                    <p:animEffect transition="in" filter="wipe(up)">
                                      <p:cBhvr>
                                        <p:cTn id="7" dur="500"/>
                                        <p:tgtEl>
                                          <p:inkTgt spid="_x0000_s8603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inkTgt spid="_x0000_s8603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86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EPR is the next SAT</a:t>
            </a:r>
            <a:endParaRPr lang="en-US" dirty="0"/>
          </a:p>
        </p:txBody>
      </p:sp>
      <p:sp>
        <p:nvSpPr>
          <p:cNvPr id="5" name="Content Placeholder 4"/>
          <p:cNvSpPr>
            <a:spLocks noGrp="1"/>
          </p:cNvSpPr>
          <p:nvPr>
            <p:ph idx="1"/>
          </p:nvPr>
        </p:nvSpPr>
        <p:spPr>
          <a:xfrm>
            <a:off x="457580" y="3570377"/>
            <a:ext cx="8382000" cy="1015663"/>
          </a:xfrm>
        </p:spPr>
        <p:txBody>
          <a:bodyPr/>
          <a:lstStyle/>
          <a:p>
            <a:r>
              <a:rPr lang="en-US" dirty="0" smtClean="0"/>
              <a:t>SAT </a:t>
            </a:r>
            <a:r>
              <a:rPr lang="en-US" dirty="0" smtClean="0">
                <a:sym typeface="Symbol"/>
              </a:rPr>
              <a:t> EPR</a:t>
            </a:r>
          </a:p>
          <a:p>
            <a:endParaRPr lang="en-US" dirty="0" smtClean="0">
              <a:sym typeface="Symbol"/>
            </a:endParaRPr>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graphicFrame>
        <p:nvGraphicFramePr>
          <p:cNvPr id="2209" name="Object 161"/>
          <p:cNvGraphicFramePr>
            <a:graphicFrameLocks noChangeAspect="1"/>
          </p:cNvGraphicFramePr>
          <p:nvPr/>
        </p:nvGraphicFramePr>
        <p:xfrm>
          <a:off x="4222210" y="3263900"/>
          <a:ext cx="2027237" cy="1136650"/>
        </p:xfrm>
        <a:graphic>
          <a:graphicData uri="http://schemas.openxmlformats.org/presentationml/2006/ole">
            <p:oleObj spid="_x0000_s2209" name="Equation" r:id="rId3" imgW="520560" imgH="29196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Isosceles Triangle 4"/>
          <p:cNvSpPr/>
          <p:nvPr/>
        </p:nvSpPr>
        <p:spPr bwMode="auto">
          <a:xfrm>
            <a:off x="2441749" y="2632667"/>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7-Point Star 5"/>
          <p:cNvSpPr/>
          <p:nvPr/>
        </p:nvSpPr>
        <p:spPr bwMode="auto">
          <a:xfrm>
            <a:off x="5275385" y="2612573"/>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Isosceles Triangle 6"/>
          <p:cNvSpPr/>
          <p:nvPr/>
        </p:nvSpPr>
        <p:spPr bwMode="auto">
          <a:xfrm>
            <a:off x="2332892" y="4312419"/>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7-Point Star 7"/>
          <p:cNvSpPr/>
          <p:nvPr/>
        </p:nvSpPr>
        <p:spPr bwMode="auto">
          <a:xfrm>
            <a:off x="5367494" y="4292322"/>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86020" name="Object 4"/>
          <p:cNvGraphicFramePr>
            <a:graphicFrameLocks noChangeAspect="1"/>
          </p:cNvGraphicFramePr>
          <p:nvPr/>
        </p:nvGraphicFramePr>
        <p:xfrm>
          <a:off x="449298" y="1756124"/>
          <a:ext cx="5916612" cy="452438"/>
        </p:xfrm>
        <a:graphic>
          <a:graphicData uri="http://schemas.openxmlformats.org/presentationml/2006/ole">
            <p:oleObj spid="_x0000_s87044" name="Equation" r:id="rId3" imgW="2654280" imgH="203040" progId="Equation.DSMT4">
              <p:embed/>
            </p:oleObj>
          </a:graphicData>
        </a:graphic>
      </p:graphicFrame>
      <p:graphicFrame>
        <p:nvGraphicFramePr>
          <p:cNvPr id="86021" name="Object 5"/>
          <p:cNvGraphicFramePr>
            <a:graphicFrameLocks noChangeAspect="1"/>
          </p:cNvGraphicFramePr>
          <p:nvPr/>
        </p:nvGraphicFramePr>
        <p:xfrm>
          <a:off x="485217" y="5527989"/>
          <a:ext cx="7615238" cy="536575"/>
        </p:xfrm>
        <a:graphic>
          <a:graphicData uri="http://schemas.openxmlformats.org/presentationml/2006/ole">
            <p:oleObj spid="_x0000_s87045" name="Equation" r:id="rId4" imgW="3416040" imgH="241200" progId="Equation.DSMT4">
              <p:embed/>
            </p:oleObj>
          </a:graphicData>
        </a:graphic>
      </p:graphicFrame>
      <p:graphicFrame>
        <p:nvGraphicFramePr>
          <p:cNvPr id="13" name="Object 12"/>
          <p:cNvGraphicFramePr>
            <a:graphicFrameLocks noChangeAspect="1"/>
          </p:cNvGraphicFramePr>
          <p:nvPr/>
        </p:nvGraphicFramePr>
        <p:xfrm>
          <a:off x="681038" y="2713038"/>
          <a:ext cx="2524125" cy="493712"/>
        </p:xfrm>
        <a:graphic>
          <a:graphicData uri="http://schemas.openxmlformats.org/presentationml/2006/ole">
            <p:oleObj spid="_x0000_s87047" name="Equation" r:id="rId5" imgW="1104840" imgH="215640" progId="Equation.DSMT4">
              <p:embed/>
            </p:oleObj>
          </a:graphicData>
        </a:graphic>
      </p:graphicFrame>
      <p:graphicFrame>
        <p:nvGraphicFramePr>
          <p:cNvPr id="86025" name="Object 9"/>
          <p:cNvGraphicFramePr>
            <a:graphicFrameLocks noChangeAspect="1"/>
          </p:cNvGraphicFramePr>
          <p:nvPr/>
        </p:nvGraphicFramePr>
        <p:xfrm>
          <a:off x="3546492" y="2724761"/>
          <a:ext cx="2524125" cy="493712"/>
        </p:xfrm>
        <a:graphic>
          <a:graphicData uri="http://schemas.openxmlformats.org/presentationml/2006/ole">
            <p:oleObj spid="_x0000_s87048" name="Equation" r:id="rId6" imgW="1104840" imgH="215640" progId="Equation.DSMT4">
              <p:embed/>
            </p:oleObj>
          </a:graphicData>
        </a:graphic>
      </p:graphicFrame>
      <p:graphicFrame>
        <p:nvGraphicFramePr>
          <p:cNvPr id="86026" name="Object 10"/>
          <p:cNvGraphicFramePr>
            <a:graphicFrameLocks noChangeAspect="1"/>
          </p:cNvGraphicFramePr>
          <p:nvPr/>
        </p:nvGraphicFramePr>
        <p:xfrm>
          <a:off x="612374" y="4362642"/>
          <a:ext cx="2524125" cy="493712"/>
        </p:xfrm>
        <a:graphic>
          <a:graphicData uri="http://schemas.openxmlformats.org/presentationml/2006/ole">
            <p:oleObj spid="_x0000_s87049" name="Equation" r:id="rId7" imgW="1104840" imgH="215640" progId="Equation.DSMT4">
              <p:embed/>
            </p:oleObj>
          </a:graphicData>
        </a:graphic>
      </p:graphicFrame>
      <p:graphicFrame>
        <p:nvGraphicFramePr>
          <p:cNvPr id="86027" name="Object 11"/>
          <p:cNvGraphicFramePr>
            <a:graphicFrameLocks noChangeAspect="1"/>
          </p:cNvGraphicFramePr>
          <p:nvPr/>
        </p:nvGraphicFramePr>
        <p:xfrm>
          <a:off x="3707266" y="4362642"/>
          <a:ext cx="2524125" cy="493712"/>
        </p:xfrm>
        <a:graphic>
          <a:graphicData uri="http://schemas.openxmlformats.org/presentationml/2006/ole">
            <p:oleObj spid="_x0000_s87050" name="Equation" r:id="rId8" imgW="1104840" imgH="215640" progId="Equation.DSMT4">
              <p:embed/>
            </p:oleObj>
          </a:graphicData>
        </a:graphic>
      </p:graphicFrame>
      <p:graphicFrame>
        <p:nvGraphicFramePr>
          <p:cNvPr id="86034" name="Object 18"/>
          <p:cNvGraphicFramePr>
            <a:graphicFrameLocks noChangeAspect="1"/>
          </p:cNvGraphicFramePr>
          <p:nvPr/>
        </p:nvGraphicFramePr>
        <p:xfrm>
          <a:off x="6500830" y="4267602"/>
          <a:ext cx="2378075" cy="989012"/>
        </p:xfrm>
        <a:graphic>
          <a:graphicData uri="http://schemas.openxmlformats.org/presentationml/2006/ole">
            <p:oleObj spid="_x0000_s87056" name="Equation" r:id="rId9" imgW="1066680" imgH="4442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87052"/>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inkTgt spid="_x0000_s87051"/>
                                        </p:tgtEl>
                                        <p:attrNameLst>
                                          <p:attrName>style.visibility</p:attrName>
                                        </p:attrNameLst>
                                      </p:cBhvr>
                                      <p:to>
                                        <p:strVal val="visible"/>
                                      </p:to>
                                    </p:set>
                                    <p:animEffect transition="in" filter="wipe(up)">
                                      <p:cBhvr>
                                        <p:cTn id="9" dur="500"/>
                                        <p:tgtEl>
                                          <p:inkTgt spid="_x0000_s87051"/>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86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Isosceles Triangle 4"/>
          <p:cNvSpPr/>
          <p:nvPr/>
        </p:nvSpPr>
        <p:spPr bwMode="auto">
          <a:xfrm>
            <a:off x="2441749" y="2632667"/>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7-Point Star 5"/>
          <p:cNvSpPr/>
          <p:nvPr/>
        </p:nvSpPr>
        <p:spPr bwMode="auto">
          <a:xfrm>
            <a:off x="5275385" y="2612573"/>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Isosceles Triangle 6"/>
          <p:cNvSpPr/>
          <p:nvPr/>
        </p:nvSpPr>
        <p:spPr bwMode="auto">
          <a:xfrm>
            <a:off x="2332892" y="4312419"/>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7-Point Star 7"/>
          <p:cNvSpPr/>
          <p:nvPr/>
        </p:nvSpPr>
        <p:spPr bwMode="auto">
          <a:xfrm>
            <a:off x="5367494" y="4292322"/>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86020" name="Object 4"/>
          <p:cNvGraphicFramePr>
            <a:graphicFrameLocks noChangeAspect="1"/>
          </p:cNvGraphicFramePr>
          <p:nvPr/>
        </p:nvGraphicFramePr>
        <p:xfrm>
          <a:off x="449298" y="1756124"/>
          <a:ext cx="5916612" cy="452438"/>
        </p:xfrm>
        <a:graphic>
          <a:graphicData uri="http://schemas.openxmlformats.org/presentationml/2006/ole">
            <p:oleObj spid="_x0000_s89092" name="Equation" r:id="rId3" imgW="2654280" imgH="203040" progId="Equation.DSMT4">
              <p:embed/>
            </p:oleObj>
          </a:graphicData>
        </a:graphic>
      </p:graphicFrame>
      <p:graphicFrame>
        <p:nvGraphicFramePr>
          <p:cNvPr id="86021" name="Object 5"/>
          <p:cNvGraphicFramePr>
            <a:graphicFrameLocks noChangeAspect="1"/>
          </p:cNvGraphicFramePr>
          <p:nvPr/>
        </p:nvGraphicFramePr>
        <p:xfrm>
          <a:off x="485217" y="5527989"/>
          <a:ext cx="7615238" cy="536575"/>
        </p:xfrm>
        <a:graphic>
          <a:graphicData uri="http://schemas.openxmlformats.org/presentationml/2006/ole">
            <p:oleObj spid="_x0000_s89093" name="Equation" r:id="rId4" imgW="3416040" imgH="241200" progId="Equation.DSMT4">
              <p:embed/>
            </p:oleObj>
          </a:graphicData>
        </a:graphic>
      </p:graphicFrame>
      <p:graphicFrame>
        <p:nvGraphicFramePr>
          <p:cNvPr id="13" name="Object 12"/>
          <p:cNvGraphicFramePr>
            <a:graphicFrameLocks noChangeAspect="1"/>
          </p:cNvGraphicFramePr>
          <p:nvPr/>
        </p:nvGraphicFramePr>
        <p:xfrm>
          <a:off x="681038" y="2713038"/>
          <a:ext cx="2524125" cy="493712"/>
        </p:xfrm>
        <a:graphic>
          <a:graphicData uri="http://schemas.openxmlformats.org/presentationml/2006/ole">
            <p:oleObj spid="_x0000_s89095" name="Equation" r:id="rId5" imgW="1104840" imgH="215640" progId="Equation.DSMT4">
              <p:embed/>
            </p:oleObj>
          </a:graphicData>
        </a:graphic>
      </p:graphicFrame>
      <p:graphicFrame>
        <p:nvGraphicFramePr>
          <p:cNvPr id="86025" name="Object 9"/>
          <p:cNvGraphicFramePr>
            <a:graphicFrameLocks noChangeAspect="1"/>
          </p:cNvGraphicFramePr>
          <p:nvPr/>
        </p:nvGraphicFramePr>
        <p:xfrm>
          <a:off x="3546492" y="2724761"/>
          <a:ext cx="2524125" cy="493712"/>
        </p:xfrm>
        <a:graphic>
          <a:graphicData uri="http://schemas.openxmlformats.org/presentationml/2006/ole">
            <p:oleObj spid="_x0000_s89096" name="Equation" r:id="rId6" imgW="1104840" imgH="215640" progId="Equation.DSMT4">
              <p:embed/>
            </p:oleObj>
          </a:graphicData>
        </a:graphic>
      </p:graphicFrame>
      <p:graphicFrame>
        <p:nvGraphicFramePr>
          <p:cNvPr id="86026" name="Object 10"/>
          <p:cNvGraphicFramePr>
            <a:graphicFrameLocks noChangeAspect="1"/>
          </p:cNvGraphicFramePr>
          <p:nvPr/>
        </p:nvGraphicFramePr>
        <p:xfrm>
          <a:off x="612374" y="4362642"/>
          <a:ext cx="2524125" cy="493712"/>
        </p:xfrm>
        <a:graphic>
          <a:graphicData uri="http://schemas.openxmlformats.org/presentationml/2006/ole">
            <p:oleObj spid="_x0000_s89097" name="Equation" r:id="rId7" imgW="1104840" imgH="215640" progId="Equation.DSMT4">
              <p:embed/>
            </p:oleObj>
          </a:graphicData>
        </a:graphic>
      </p:graphicFrame>
      <p:graphicFrame>
        <p:nvGraphicFramePr>
          <p:cNvPr id="86027" name="Object 11"/>
          <p:cNvGraphicFramePr>
            <a:graphicFrameLocks noChangeAspect="1"/>
          </p:cNvGraphicFramePr>
          <p:nvPr/>
        </p:nvGraphicFramePr>
        <p:xfrm>
          <a:off x="3707266" y="4362642"/>
          <a:ext cx="2524125" cy="493712"/>
        </p:xfrm>
        <a:graphic>
          <a:graphicData uri="http://schemas.openxmlformats.org/presentationml/2006/ole">
            <p:oleObj spid="_x0000_s89098" name="Equation" r:id="rId8" imgW="1104840" imgH="215640" progId="Equation.DSMT4">
              <p:embed/>
            </p:oleObj>
          </a:graphicData>
        </a:graphic>
      </p:graphicFrame>
      <p:graphicFrame>
        <p:nvGraphicFramePr>
          <p:cNvPr id="86035" name="Object 19"/>
          <p:cNvGraphicFramePr>
            <a:graphicFrameLocks noChangeAspect="1"/>
          </p:cNvGraphicFramePr>
          <p:nvPr/>
        </p:nvGraphicFramePr>
        <p:xfrm>
          <a:off x="6355374" y="3292125"/>
          <a:ext cx="2492375" cy="1554163"/>
        </p:xfrm>
        <a:graphic>
          <a:graphicData uri="http://schemas.openxmlformats.org/presentationml/2006/ole">
            <p:oleObj spid="_x0000_s89105" name="Equation" r:id="rId9" imgW="1117440" imgH="69840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inkTgt spid="_x0000_s89102"/>
                                        </p:tgtEl>
                                        <p:attrNameLst>
                                          <p:attrName>style.visibility</p:attrName>
                                        </p:attrNameLst>
                                      </p:cBhvr>
                                      <p:to>
                                        <p:strVal val="visible"/>
                                      </p:to>
                                    </p:set>
                                    <p:animEffect transition="in" filter="wipe(up)">
                                      <p:cBhvr>
                                        <p:cTn id="7" dur="500"/>
                                        <p:tgtEl>
                                          <p:inkTgt spid="_x0000_s8910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6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Isosceles Triangle 4"/>
          <p:cNvSpPr/>
          <p:nvPr/>
        </p:nvSpPr>
        <p:spPr bwMode="auto">
          <a:xfrm>
            <a:off x="2441749" y="2632667"/>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7-Point Star 5"/>
          <p:cNvSpPr/>
          <p:nvPr/>
        </p:nvSpPr>
        <p:spPr bwMode="auto">
          <a:xfrm>
            <a:off x="5275385" y="2612573"/>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Isosceles Triangle 6"/>
          <p:cNvSpPr/>
          <p:nvPr/>
        </p:nvSpPr>
        <p:spPr bwMode="auto">
          <a:xfrm>
            <a:off x="2332892" y="4312419"/>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7-Point Star 7"/>
          <p:cNvSpPr/>
          <p:nvPr/>
        </p:nvSpPr>
        <p:spPr bwMode="auto">
          <a:xfrm>
            <a:off x="5367494" y="4292322"/>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86020" name="Object 4"/>
          <p:cNvGraphicFramePr>
            <a:graphicFrameLocks noChangeAspect="1"/>
          </p:cNvGraphicFramePr>
          <p:nvPr/>
        </p:nvGraphicFramePr>
        <p:xfrm>
          <a:off x="449298" y="1756124"/>
          <a:ext cx="5916612" cy="452438"/>
        </p:xfrm>
        <a:graphic>
          <a:graphicData uri="http://schemas.openxmlformats.org/presentationml/2006/ole">
            <p:oleObj spid="_x0000_s88068" name="Equation" r:id="rId3" imgW="2654280" imgH="203040" progId="Equation.DSMT4">
              <p:embed/>
            </p:oleObj>
          </a:graphicData>
        </a:graphic>
      </p:graphicFrame>
      <p:graphicFrame>
        <p:nvGraphicFramePr>
          <p:cNvPr id="86021" name="Object 5"/>
          <p:cNvGraphicFramePr>
            <a:graphicFrameLocks noChangeAspect="1"/>
          </p:cNvGraphicFramePr>
          <p:nvPr/>
        </p:nvGraphicFramePr>
        <p:xfrm>
          <a:off x="485217" y="5527989"/>
          <a:ext cx="7615238" cy="536575"/>
        </p:xfrm>
        <a:graphic>
          <a:graphicData uri="http://schemas.openxmlformats.org/presentationml/2006/ole">
            <p:oleObj spid="_x0000_s88069" name="Equation" r:id="rId4" imgW="3416040" imgH="241200" progId="Equation.DSMT4">
              <p:embed/>
            </p:oleObj>
          </a:graphicData>
        </a:graphic>
      </p:graphicFrame>
      <p:graphicFrame>
        <p:nvGraphicFramePr>
          <p:cNvPr id="13" name="Object 12"/>
          <p:cNvGraphicFramePr>
            <a:graphicFrameLocks noChangeAspect="1"/>
          </p:cNvGraphicFramePr>
          <p:nvPr/>
        </p:nvGraphicFramePr>
        <p:xfrm>
          <a:off x="681038" y="2713038"/>
          <a:ext cx="2524125" cy="493712"/>
        </p:xfrm>
        <a:graphic>
          <a:graphicData uri="http://schemas.openxmlformats.org/presentationml/2006/ole">
            <p:oleObj spid="_x0000_s88071" name="Equation" r:id="rId5" imgW="1104840" imgH="215640" progId="Equation.DSMT4">
              <p:embed/>
            </p:oleObj>
          </a:graphicData>
        </a:graphic>
      </p:graphicFrame>
      <p:graphicFrame>
        <p:nvGraphicFramePr>
          <p:cNvPr id="86025" name="Object 9"/>
          <p:cNvGraphicFramePr>
            <a:graphicFrameLocks noChangeAspect="1"/>
          </p:cNvGraphicFramePr>
          <p:nvPr/>
        </p:nvGraphicFramePr>
        <p:xfrm>
          <a:off x="3546492" y="2724761"/>
          <a:ext cx="2524125" cy="493712"/>
        </p:xfrm>
        <a:graphic>
          <a:graphicData uri="http://schemas.openxmlformats.org/presentationml/2006/ole">
            <p:oleObj spid="_x0000_s88072" name="Equation" r:id="rId6" imgW="1104840" imgH="215640" progId="Equation.DSMT4">
              <p:embed/>
            </p:oleObj>
          </a:graphicData>
        </a:graphic>
      </p:graphicFrame>
      <p:graphicFrame>
        <p:nvGraphicFramePr>
          <p:cNvPr id="86026" name="Object 10"/>
          <p:cNvGraphicFramePr>
            <a:graphicFrameLocks noChangeAspect="1"/>
          </p:cNvGraphicFramePr>
          <p:nvPr/>
        </p:nvGraphicFramePr>
        <p:xfrm>
          <a:off x="612374" y="4362642"/>
          <a:ext cx="2524125" cy="493712"/>
        </p:xfrm>
        <a:graphic>
          <a:graphicData uri="http://schemas.openxmlformats.org/presentationml/2006/ole">
            <p:oleObj spid="_x0000_s88073" name="Equation" r:id="rId7" imgW="1104840" imgH="215640" progId="Equation.DSMT4">
              <p:embed/>
            </p:oleObj>
          </a:graphicData>
        </a:graphic>
      </p:graphicFrame>
      <p:graphicFrame>
        <p:nvGraphicFramePr>
          <p:cNvPr id="86027" name="Object 11"/>
          <p:cNvGraphicFramePr>
            <a:graphicFrameLocks noChangeAspect="1"/>
          </p:cNvGraphicFramePr>
          <p:nvPr/>
        </p:nvGraphicFramePr>
        <p:xfrm>
          <a:off x="3707266" y="4362642"/>
          <a:ext cx="2524125" cy="493712"/>
        </p:xfrm>
        <a:graphic>
          <a:graphicData uri="http://schemas.openxmlformats.org/presentationml/2006/ole">
            <p:oleObj spid="_x0000_s88074" name="Equation" r:id="rId8" imgW="1104840" imgH="215640" progId="Equation.DSMT4">
              <p:embed/>
            </p:oleObj>
          </a:graphicData>
        </a:graphic>
      </p:graphicFrame>
      <p:graphicFrame>
        <p:nvGraphicFramePr>
          <p:cNvPr id="86036" name="Object 20"/>
          <p:cNvGraphicFramePr>
            <a:graphicFrameLocks noChangeAspect="1"/>
          </p:cNvGraphicFramePr>
          <p:nvPr/>
        </p:nvGraphicFramePr>
        <p:xfrm>
          <a:off x="6235805" y="2858966"/>
          <a:ext cx="2492375" cy="2063750"/>
        </p:xfrm>
        <a:graphic>
          <a:graphicData uri="http://schemas.openxmlformats.org/presentationml/2006/ole">
            <p:oleObj spid="_x0000_s88082" name="Equation" r:id="rId9" imgW="1117440" imgH="92700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inkTgt spid="_x0000_s88077"/>
                                        </p:tgtEl>
                                        <p:attrNameLst>
                                          <p:attrName>style.visibility</p:attrName>
                                        </p:attrNameLst>
                                      </p:cBhvr>
                                      <p:to>
                                        <p:strVal val="visible"/>
                                      </p:to>
                                    </p:set>
                                    <p:animEffect transition="in" filter="wipe(up)">
                                      <p:cBhvr>
                                        <p:cTn id="7" dur="500"/>
                                        <p:tgtEl>
                                          <p:inkTgt spid="_x0000_s8807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6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Isosceles Triangle 4"/>
          <p:cNvSpPr/>
          <p:nvPr/>
        </p:nvSpPr>
        <p:spPr bwMode="auto">
          <a:xfrm>
            <a:off x="2441749" y="2632667"/>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7-Point Star 5"/>
          <p:cNvSpPr/>
          <p:nvPr/>
        </p:nvSpPr>
        <p:spPr bwMode="auto">
          <a:xfrm>
            <a:off x="5275385" y="2612573"/>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Isosceles Triangle 6"/>
          <p:cNvSpPr/>
          <p:nvPr/>
        </p:nvSpPr>
        <p:spPr bwMode="auto">
          <a:xfrm>
            <a:off x="2332892" y="4312419"/>
            <a:ext cx="492369" cy="532562"/>
          </a:xfrm>
          <a:prstGeom prst="triangl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7-Point Star 7"/>
          <p:cNvSpPr/>
          <p:nvPr/>
        </p:nvSpPr>
        <p:spPr bwMode="auto">
          <a:xfrm>
            <a:off x="5367494" y="4292322"/>
            <a:ext cx="653142" cy="602901"/>
          </a:xfrm>
          <a:prstGeom prst="star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86020" name="Object 4"/>
          <p:cNvGraphicFramePr>
            <a:graphicFrameLocks noChangeAspect="1"/>
          </p:cNvGraphicFramePr>
          <p:nvPr/>
        </p:nvGraphicFramePr>
        <p:xfrm>
          <a:off x="449298" y="1756124"/>
          <a:ext cx="5916612" cy="452438"/>
        </p:xfrm>
        <a:graphic>
          <a:graphicData uri="http://schemas.openxmlformats.org/presentationml/2006/ole">
            <p:oleObj spid="_x0000_s90116" name="Equation" r:id="rId3" imgW="2654280" imgH="203040" progId="Equation.DSMT4">
              <p:embed/>
            </p:oleObj>
          </a:graphicData>
        </a:graphic>
      </p:graphicFrame>
      <p:graphicFrame>
        <p:nvGraphicFramePr>
          <p:cNvPr id="86021" name="Object 5"/>
          <p:cNvGraphicFramePr>
            <a:graphicFrameLocks noChangeAspect="1"/>
          </p:cNvGraphicFramePr>
          <p:nvPr/>
        </p:nvGraphicFramePr>
        <p:xfrm>
          <a:off x="485217" y="5527989"/>
          <a:ext cx="7615238" cy="536575"/>
        </p:xfrm>
        <a:graphic>
          <a:graphicData uri="http://schemas.openxmlformats.org/presentationml/2006/ole">
            <p:oleObj spid="_x0000_s90117" name="Equation" r:id="rId4" imgW="3416040" imgH="241200" progId="Equation.DSMT4">
              <p:embed/>
            </p:oleObj>
          </a:graphicData>
        </a:graphic>
      </p:graphicFrame>
      <p:graphicFrame>
        <p:nvGraphicFramePr>
          <p:cNvPr id="13" name="Object 12"/>
          <p:cNvGraphicFramePr>
            <a:graphicFrameLocks noChangeAspect="1"/>
          </p:cNvGraphicFramePr>
          <p:nvPr/>
        </p:nvGraphicFramePr>
        <p:xfrm>
          <a:off x="681038" y="2713038"/>
          <a:ext cx="2524125" cy="493712"/>
        </p:xfrm>
        <a:graphic>
          <a:graphicData uri="http://schemas.openxmlformats.org/presentationml/2006/ole">
            <p:oleObj spid="_x0000_s90119" name="Equation" r:id="rId5" imgW="1104840" imgH="215640" progId="Equation.DSMT4">
              <p:embed/>
            </p:oleObj>
          </a:graphicData>
        </a:graphic>
      </p:graphicFrame>
      <p:graphicFrame>
        <p:nvGraphicFramePr>
          <p:cNvPr id="86025" name="Object 9"/>
          <p:cNvGraphicFramePr>
            <a:graphicFrameLocks noChangeAspect="1"/>
          </p:cNvGraphicFramePr>
          <p:nvPr/>
        </p:nvGraphicFramePr>
        <p:xfrm>
          <a:off x="3546492" y="2724761"/>
          <a:ext cx="2524125" cy="493712"/>
        </p:xfrm>
        <a:graphic>
          <a:graphicData uri="http://schemas.openxmlformats.org/presentationml/2006/ole">
            <p:oleObj spid="_x0000_s90120" name="Equation" r:id="rId6" imgW="1104840" imgH="215640" progId="Equation.DSMT4">
              <p:embed/>
            </p:oleObj>
          </a:graphicData>
        </a:graphic>
      </p:graphicFrame>
      <p:graphicFrame>
        <p:nvGraphicFramePr>
          <p:cNvPr id="86026" name="Object 10"/>
          <p:cNvGraphicFramePr>
            <a:graphicFrameLocks noChangeAspect="1"/>
          </p:cNvGraphicFramePr>
          <p:nvPr/>
        </p:nvGraphicFramePr>
        <p:xfrm>
          <a:off x="612374" y="4362642"/>
          <a:ext cx="2524125" cy="493712"/>
        </p:xfrm>
        <a:graphic>
          <a:graphicData uri="http://schemas.openxmlformats.org/presentationml/2006/ole">
            <p:oleObj spid="_x0000_s90121" name="Equation" r:id="rId7" imgW="1104840" imgH="215640" progId="Equation.DSMT4">
              <p:embed/>
            </p:oleObj>
          </a:graphicData>
        </a:graphic>
      </p:graphicFrame>
      <p:graphicFrame>
        <p:nvGraphicFramePr>
          <p:cNvPr id="86027" name="Object 11"/>
          <p:cNvGraphicFramePr>
            <a:graphicFrameLocks noChangeAspect="1"/>
          </p:cNvGraphicFramePr>
          <p:nvPr/>
        </p:nvGraphicFramePr>
        <p:xfrm>
          <a:off x="3707266" y="4362642"/>
          <a:ext cx="2524125" cy="493712"/>
        </p:xfrm>
        <a:graphic>
          <a:graphicData uri="http://schemas.openxmlformats.org/presentationml/2006/ole">
            <p:oleObj spid="_x0000_s90122" name="Equation" r:id="rId8" imgW="1104840" imgH="215640" progId="Equation.DSMT4">
              <p:embed/>
            </p:oleObj>
          </a:graphicData>
        </a:graphic>
      </p:graphicFrame>
      <p:graphicFrame>
        <p:nvGraphicFramePr>
          <p:cNvPr id="86036" name="Object 20"/>
          <p:cNvGraphicFramePr>
            <a:graphicFrameLocks noChangeAspect="1"/>
          </p:cNvGraphicFramePr>
          <p:nvPr/>
        </p:nvGraphicFramePr>
        <p:xfrm>
          <a:off x="6235805" y="2858966"/>
          <a:ext cx="2492375" cy="2063750"/>
        </p:xfrm>
        <a:graphic>
          <a:graphicData uri="http://schemas.openxmlformats.org/presentationml/2006/ole">
            <p:oleObj spid="_x0000_s90127" name="Equation" r:id="rId9" imgW="1117440" imgH="92700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inkTgt spid="_x0000_s90124"/>
                                        </p:tgtEl>
                                        <p:attrNameLst>
                                          <p:attrName>style.visibility</p:attrName>
                                        </p:attrNameLst>
                                      </p:cBhvr>
                                      <p:to>
                                        <p:strVal val="visible"/>
                                      </p:to>
                                    </p:set>
                                    <p:animEffect transition="in" filter="wipe(up)">
                                      <p:cBhvr>
                                        <p:cTn id="7" dur="500"/>
                                        <p:tgtEl>
                                          <p:inkTgt spid="_x0000_s90124"/>
                                        </p:tgtEl>
                                      </p:cBhvr>
                                    </p:animEffect>
                                  </p:childTnLst>
                                </p:cTn>
                              </p:par>
                              <p:par>
                                <p:cTn id="8" presetID="22" presetClass="entr" presetSubtype="1" fill="hold" nodeType="withEffect">
                                  <p:stCondLst>
                                    <p:cond delay="0"/>
                                  </p:stCondLst>
                                  <p:childTnLst>
                                    <p:set>
                                      <p:cBhvr>
                                        <p:cTn id="9" dur="1" fill="hold">
                                          <p:stCondLst>
                                            <p:cond delay="0"/>
                                          </p:stCondLst>
                                        </p:cTn>
                                        <p:tgtEl>
                                          <p:inkTgt spid="_x0000_s90123"/>
                                        </p:tgtEl>
                                        <p:attrNameLst>
                                          <p:attrName>style.visibility</p:attrName>
                                        </p:attrNameLst>
                                      </p:cBhvr>
                                      <p:to>
                                        <p:strVal val="visible"/>
                                      </p:to>
                                    </p:set>
                                    <p:animEffect transition="in" filter="wipe(up)">
                                      <p:cBhvr>
                                        <p:cTn id="10" dur="500"/>
                                        <p:tgtEl>
                                          <p:inkTgt spid="_x0000_s90123"/>
                                        </p:tgtEl>
                                      </p:cBhvr>
                                    </p:animEffect>
                                  </p:childTnLst>
                                </p:cTn>
                              </p:par>
                              <p:par>
                                <p:cTn id="11" presetID="22" presetClass="entr" presetSubtype="1" fill="hold" nodeType="withEffect">
                                  <p:stCondLst>
                                    <p:cond delay="0"/>
                                  </p:stCondLst>
                                  <p:childTnLst>
                                    <p:set>
                                      <p:cBhvr>
                                        <p:cTn id="12" dur="1" fill="hold">
                                          <p:stCondLst>
                                            <p:cond delay="0"/>
                                          </p:stCondLst>
                                        </p:cTn>
                                        <p:tgtEl>
                                          <p:inkTgt spid="_x0000_s90125"/>
                                        </p:tgtEl>
                                        <p:attrNameLst>
                                          <p:attrName>style.visibility</p:attrName>
                                        </p:attrNameLst>
                                      </p:cBhvr>
                                      <p:to>
                                        <p:strVal val="visible"/>
                                      </p:to>
                                    </p:set>
                                    <p:animEffect transition="in" filter="wipe(up)">
                                      <p:cBhvr>
                                        <p:cTn id="13" dur="500"/>
                                        <p:tgtEl>
                                          <p:inkTgt spid="_x0000_s90125"/>
                                        </p:tgtEl>
                                      </p:cBhvr>
                                    </p:animEffect>
                                  </p:childTnLst>
                                </p:cTn>
                              </p:par>
                              <p:par>
                                <p:cTn id="14" presetID="22" presetClass="entr" presetSubtype="1" fill="hold" nodeType="withEffect">
                                  <p:stCondLst>
                                    <p:cond delay="0"/>
                                  </p:stCondLst>
                                  <p:childTnLst>
                                    <p:set>
                                      <p:cBhvr>
                                        <p:cTn id="15" dur="1" fill="hold">
                                          <p:stCondLst>
                                            <p:cond delay="0"/>
                                          </p:stCondLst>
                                        </p:cTn>
                                        <p:tgtEl>
                                          <p:inkTgt spid="_x0000_s90126"/>
                                        </p:tgtEl>
                                        <p:attrNameLst>
                                          <p:attrName>style.visibility</p:attrName>
                                        </p:attrNameLst>
                                      </p:cBhvr>
                                      <p:to>
                                        <p:strVal val="visible"/>
                                      </p:to>
                                    </p:set>
                                    <p:animEffect transition="in" filter="wipe(up)">
                                      <p:cBhvr>
                                        <p:cTn id="16" dur="500"/>
                                        <p:tgtEl>
                                          <p:inkTgt spid="_x0000_s90126"/>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86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a:t>
            </a:r>
            <a:r>
              <a:rPr lang="en-US" dirty="0" smtClean="0"/>
              <a:t>–</a:t>
            </a:r>
            <a:r>
              <a:rPr smtClean="0"/>
              <a:t> </a:t>
            </a:r>
            <a:r>
              <a:rPr i="1" smtClean="0"/>
              <a:t>S-</a:t>
            </a:r>
            <a:r>
              <a:rPr smtClean="0"/>
              <a:t>Transitions</a:t>
            </a:r>
            <a:endParaRPr lang="en-US" dirty="0"/>
          </a:p>
        </p:txBody>
      </p:sp>
      <p:sp>
        <p:nvSpPr>
          <p:cNvPr id="10" name="Content Placeholder 9"/>
          <p:cNvSpPr>
            <a:spLocks noGrp="1"/>
          </p:cNvSpPr>
          <p:nvPr>
            <p:ph idx="1"/>
          </p:nvPr>
        </p:nvSpPr>
        <p:spPr>
          <a:xfrm>
            <a:off x="381000" y="1412875"/>
            <a:ext cx="8382000" cy="4824398"/>
          </a:xfrm>
        </p:spPr>
        <p:txBody>
          <a:bodyPr/>
          <a:lstStyle/>
          <a:p>
            <a:r>
              <a:rPr lang="en-US" b="1" dirty="0" smtClean="0"/>
              <a:t>Property </a:t>
            </a:r>
            <a:r>
              <a:rPr lang="en-US" dirty="0" smtClean="0"/>
              <a:t>what is gained by</a:t>
            </a:r>
            <a:endParaRPr lang="en-US" b="1" dirty="0" smtClean="0"/>
          </a:p>
          <a:p>
            <a:pPr>
              <a:buNone/>
            </a:pPr>
            <a:r>
              <a:rPr lang="en-US" dirty="0" smtClean="0"/>
              <a:t/>
            </a:r>
            <a:br>
              <a:rPr lang="en-US" dirty="0" smtClean="0"/>
            </a:br>
            <a:r>
              <a:rPr lang="en-US" dirty="0" smtClean="0"/>
              <a:t>	</a:t>
            </a:r>
            <a:r>
              <a:rPr lang="en-US" i="1" dirty="0" smtClean="0"/>
              <a:t>S-</a:t>
            </a:r>
            <a:r>
              <a:rPr lang="en-US" dirty="0" err="1" smtClean="0"/>
              <a:t>UnitPropagation</a:t>
            </a:r>
            <a:r>
              <a:rPr lang="en-US" dirty="0" smtClean="0"/>
              <a:t>, </a:t>
            </a:r>
            <a:r>
              <a:rPr lang="en-US" i="1" dirty="0" smtClean="0"/>
              <a:t>S-</a:t>
            </a:r>
            <a:r>
              <a:rPr lang="en-US" dirty="0" smtClean="0"/>
              <a:t>Conflict</a:t>
            </a:r>
          </a:p>
          <a:p>
            <a:pPr>
              <a:buNone/>
            </a:pPr>
            <a:endParaRPr lang="en-US" dirty="0" smtClean="0"/>
          </a:p>
          <a:p>
            <a:pPr>
              <a:buNone/>
            </a:pPr>
            <a:r>
              <a:rPr lang="en-US" dirty="0" smtClean="0"/>
              <a:t>	can be </a:t>
            </a:r>
            <a:r>
              <a:rPr lang="en-US" b="1" dirty="0" smtClean="0"/>
              <a:t>lost </a:t>
            </a:r>
            <a:r>
              <a:rPr lang="en-US" dirty="0" smtClean="0"/>
              <a:t>during conflict resolution.</a:t>
            </a:r>
          </a:p>
          <a:p>
            <a:pPr>
              <a:buNone/>
            </a:pPr>
            <a:endParaRPr lang="en-US" dirty="0" smtClean="0"/>
          </a:p>
          <a:p>
            <a:pPr>
              <a:buNone/>
            </a:pPr>
            <a:r>
              <a:rPr lang="en-US" i="1" dirty="0" smtClean="0"/>
              <a:t>Solutions (in paper):</a:t>
            </a:r>
          </a:p>
          <a:p>
            <a:pPr>
              <a:buNone/>
            </a:pPr>
            <a:r>
              <a:rPr lang="en-US" dirty="0" smtClean="0"/>
              <a:t>	1. </a:t>
            </a:r>
            <a:r>
              <a:rPr lang="en-US" b="1" i="1" dirty="0" smtClean="0"/>
              <a:t>Refine</a:t>
            </a:r>
            <a:r>
              <a:rPr lang="en-US" dirty="0" smtClean="0"/>
              <a:t> decisions, i</a:t>
            </a:r>
            <a:r>
              <a:rPr lang="en-US" dirty="0" smtClean="0"/>
              <a:t>mprecise learning</a:t>
            </a:r>
            <a:endParaRPr lang="en-US" dirty="0" smtClean="0"/>
          </a:p>
          <a:p>
            <a:pPr>
              <a:buNone/>
            </a:pPr>
            <a:r>
              <a:rPr lang="en-US" dirty="0" smtClean="0"/>
              <a:t>	2. </a:t>
            </a:r>
            <a:r>
              <a:rPr lang="en-US" dirty="0" smtClean="0"/>
              <a:t>S</a:t>
            </a:r>
            <a:r>
              <a:rPr lang="en-US" dirty="0" smtClean="0"/>
              <a:t>ingle instance learning</a:t>
            </a:r>
            <a:endParaRPr lang="en-US" dirty="0" smtClean="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Experimental evaluation</a:t>
            </a:r>
            <a:endParaRPr lang="en-US" dirty="0"/>
          </a:p>
        </p:txBody>
      </p:sp>
      <p:sp>
        <p:nvSpPr>
          <p:cNvPr id="3" name="Content Placeholder 2"/>
          <p:cNvSpPr>
            <a:spLocks noGrp="1"/>
          </p:cNvSpPr>
          <p:nvPr>
            <p:ph idx="1"/>
          </p:nvPr>
        </p:nvSpPr>
        <p:spPr>
          <a:xfrm>
            <a:off x="392419" y="1697577"/>
            <a:ext cx="8382000" cy="4173450"/>
          </a:xfrm>
        </p:spPr>
        <p:txBody>
          <a:bodyPr/>
          <a:lstStyle/>
          <a:p>
            <a:r>
              <a:rPr lang="en-US" sz="2800" dirty="0" smtClean="0"/>
              <a:t>Prototype ~6KLOC</a:t>
            </a:r>
          </a:p>
          <a:p>
            <a:pPr lvl="1"/>
            <a:r>
              <a:rPr lang="en-US" sz="2400" dirty="0" smtClean="0"/>
              <a:t>DPLL core, Hybrid substitution sets</a:t>
            </a:r>
          </a:p>
          <a:p>
            <a:endParaRPr lang="en-US" sz="2800" dirty="0" smtClean="0"/>
          </a:p>
          <a:p>
            <a:r>
              <a:rPr lang="en-US" sz="2800" dirty="0" err="1" smtClean="0"/>
              <a:t>BuDDy</a:t>
            </a:r>
            <a:r>
              <a:rPr lang="en-US" sz="2800" dirty="0" smtClean="0"/>
              <a:t> (and CUDD) </a:t>
            </a:r>
          </a:p>
          <a:p>
            <a:pPr lvl="1"/>
            <a:r>
              <a:rPr lang="en-US" sz="2400" dirty="0" err="1" smtClean="0"/>
              <a:t>BuDDy</a:t>
            </a:r>
            <a:r>
              <a:rPr lang="en-US" sz="2400" dirty="0" smtClean="0"/>
              <a:t> caches substitution </a:t>
            </a:r>
            <a:r>
              <a:rPr lang="en-US" sz="2400" dirty="0" smtClean="0"/>
              <a:t>operations for speedup</a:t>
            </a:r>
            <a:endParaRPr lang="en-US" sz="2400" dirty="0" smtClean="0"/>
          </a:p>
          <a:p>
            <a:pPr lvl="1"/>
            <a:endParaRPr lang="en-US" sz="2400" dirty="0" smtClean="0"/>
          </a:p>
          <a:p>
            <a:r>
              <a:rPr lang="en-US" sz="2800" dirty="0" smtClean="0"/>
              <a:t>Examples:</a:t>
            </a:r>
          </a:p>
          <a:p>
            <a:pPr lvl="1"/>
            <a:r>
              <a:rPr lang="en-US" sz="2400" dirty="0" smtClean="0"/>
              <a:t>Concocted examples – exponential speedup over instance and resolution based methods</a:t>
            </a:r>
          </a:p>
          <a:p>
            <a:pPr lvl="1"/>
            <a:r>
              <a:rPr lang="en-US" sz="2400" dirty="0" smtClean="0"/>
              <a:t>CASC-2007: 49/50 </a:t>
            </a:r>
            <a:r>
              <a:rPr lang="en-US" sz="2400" dirty="0" smtClean="0"/>
              <a:t>EPT, </a:t>
            </a:r>
            <a:r>
              <a:rPr lang="en-US" sz="2400" dirty="0" smtClean="0"/>
              <a:t>46/50 </a:t>
            </a:r>
            <a:r>
              <a:rPr lang="en-US" sz="2400" dirty="0" smtClean="0"/>
              <a:t>EPS</a:t>
            </a:r>
            <a:endParaRPr lang="en-US" sz="2400" dirty="0" smtClean="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Beyond</a:t>
            </a:r>
            <a:endParaRPr lang="en-US" dirty="0"/>
          </a:p>
        </p:txBody>
      </p:sp>
      <p:sp>
        <p:nvSpPr>
          <p:cNvPr id="3" name="Content Placeholder 2"/>
          <p:cNvSpPr>
            <a:spLocks noGrp="1"/>
          </p:cNvSpPr>
          <p:nvPr>
            <p:ph idx="1"/>
          </p:nvPr>
        </p:nvSpPr>
        <p:spPr>
          <a:xfrm>
            <a:off x="381000" y="1412875"/>
            <a:ext cx="8382000" cy="1523494"/>
          </a:xfrm>
        </p:spPr>
        <p:txBody>
          <a:bodyPr/>
          <a:lstStyle/>
          <a:p>
            <a:r>
              <a:rPr lang="en-US" dirty="0" smtClean="0"/>
              <a:t>EPR(T)</a:t>
            </a:r>
          </a:p>
          <a:p>
            <a:pPr lvl="1"/>
            <a:r>
              <a:rPr lang="en-US" dirty="0" smtClean="0"/>
              <a:t>EPR(Theory of Equalities) </a:t>
            </a:r>
          </a:p>
          <a:p>
            <a:pPr>
              <a:buNone/>
            </a:pPr>
            <a:endParaRPr lang="en-US" dirty="0" smtClean="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Beyond</a:t>
            </a:r>
            <a:endParaRPr lang="en-US" dirty="0"/>
          </a:p>
        </p:txBody>
      </p:sp>
      <p:sp>
        <p:nvSpPr>
          <p:cNvPr id="3" name="Content Placeholder 2"/>
          <p:cNvSpPr>
            <a:spLocks noGrp="1"/>
          </p:cNvSpPr>
          <p:nvPr>
            <p:ph idx="1"/>
          </p:nvPr>
        </p:nvSpPr>
        <p:spPr>
          <a:xfrm>
            <a:off x="381000" y="1412875"/>
            <a:ext cx="8382000" cy="2082108"/>
          </a:xfrm>
        </p:spPr>
        <p:txBody>
          <a:bodyPr/>
          <a:lstStyle/>
          <a:p>
            <a:r>
              <a:rPr lang="en-US" dirty="0" smtClean="0"/>
              <a:t>EPR(T)</a:t>
            </a:r>
          </a:p>
          <a:p>
            <a:pPr lvl="1"/>
            <a:r>
              <a:rPr lang="en-US" dirty="0" smtClean="0"/>
              <a:t>EPR(Theory of Equalities) </a:t>
            </a:r>
          </a:p>
          <a:p>
            <a:endParaRPr lang="en-US" dirty="0" smtClean="0"/>
          </a:p>
          <a:p>
            <a:r>
              <a:rPr lang="en-US" dirty="0" smtClean="0"/>
              <a:t>SM(EPR + …)</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Rounded Rectangle 4"/>
          <p:cNvSpPr/>
          <p:nvPr/>
        </p:nvSpPr>
        <p:spPr bwMode="auto">
          <a:xfrm>
            <a:off x="6430944" y="3104941"/>
            <a:ext cx="1276141" cy="11656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EPR</a:t>
            </a:r>
          </a:p>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DPLL</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6474489" y="2200589"/>
            <a:ext cx="1182355" cy="71678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Core</a:t>
            </a:r>
          </a:p>
        </p:txBody>
      </p:sp>
      <p:sp>
        <p:nvSpPr>
          <p:cNvPr id="8" name="Up-Down Arrow 7"/>
          <p:cNvSpPr/>
          <p:nvPr/>
        </p:nvSpPr>
        <p:spPr bwMode="auto">
          <a:xfrm>
            <a:off x="6983605" y="2853733"/>
            <a:ext cx="190919" cy="331594"/>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EPR is the next SAT</a:t>
            </a:r>
            <a:endParaRPr lang="en-US" dirty="0"/>
          </a:p>
        </p:txBody>
      </p:sp>
      <p:sp>
        <p:nvSpPr>
          <p:cNvPr id="5" name="Content Placeholder 4"/>
          <p:cNvSpPr>
            <a:spLocks noGrp="1"/>
          </p:cNvSpPr>
          <p:nvPr>
            <p:ph idx="1"/>
          </p:nvPr>
        </p:nvSpPr>
        <p:spPr>
          <a:xfrm>
            <a:off x="367145" y="1371311"/>
            <a:ext cx="8382000" cy="4756687"/>
          </a:xfrm>
        </p:spPr>
        <p:txBody>
          <a:bodyPr/>
          <a:lstStyle/>
          <a:p>
            <a:endParaRPr lang="en-US" dirty="0" smtClean="0">
              <a:sym typeface="Symbol"/>
            </a:endParaRPr>
          </a:p>
          <a:p>
            <a:r>
              <a:rPr lang="en-US" dirty="0" smtClean="0">
                <a:sym typeface="Symbol"/>
              </a:rPr>
              <a:t>QBF  </a:t>
            </a:r>
            <a:r>
              <a:rPr lang="en-US" dirty="0" smtClean="0">
                <a:sym typeface="Symbol"/>
              </a:rPr>
              <a:t>EPR</a:t>
            </a: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pPr>
              <a:buNone/>
            </a:pPr>
            <a:endParaRPr lang="en-US" dirty="0" smtClean="0">
              <a:sym typeface="Symbol"/>
            </a:endParaRPr>
          </a:p>
          <a:p>
            <a:r>
              <a:rPr lang="en-US" sz="2800" dirty="0" smtClean="0">
                <a:sym typeface="Symbol"/>
              </a:rPr>
              <a:t>Limited success for QBF in BMC.</a:t>
            </a:r>
          </a:p>
          <a:p>
            <a:r>
              <a:rPr lang="en-US" sz="2800" dirty="0" smtClean="0">
                <a:sym typeface="Symbol"/>
              </a:rPr>
              <a:t>Could a DPLL(EPR) solver do the trick? </a:t>
            </a:r>
            <a:endParaRPr lang="en-US" sz="2800"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graphicFrame>
        <p:nvGraphicFramePr>
          <p:cNvPr id="6" name="Object 5"/>
          <p:cNvGraphicFramePr>
            <a:graphicFrameLocks noChangeAspect="1"/>
          </p:cNvGraphicFramePr>
          <p:nvPr/>
        </p:nvGraphicFramePr>
        <p:xfrm>
          <a:off x="2950238" y="2461150"/>
          <a:ext cx="5706572" cy="2536254"/>
        </p:xfrm>
        <a:graphic>
          <a:graphicData uri="http://schemas.openxmlformats.org/presentationml/2006/ole">
            <p:oleObj spid="_x0000_s16478" name="Equation" r:id="rId3" imgW="14857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Beyond</a:t>
            </a:r>
            <a:endParaRPr lang="en-US" dirty="0"/>
          </a:p>
        </p:txBody>
      </p:sp>
      <p:sp>
        <p:nvSpPr>
          <p:cNvPr id="3" name="Content Placeholder 2"/>
          <p:cNvSpPr>
            <a:spLocks noGrp="1"/>
          </p:cNvSpPr>
          <p:nvPr>
            <p:ph idx="1"/>
          </p:nvPr>
        </p:nvSpPr>
        <p:spPr>
          <a:xfrm>
            <a:off x="381000" y="1412875"/>
            <a:ext cx="8382000" cy="5096780"/>
          </a:xfrm>
        </p:spPr>
        <p:txBody>
          <a:bodyPr/>
          <a:lstStyle/>
          <a:p>
            <a:r>
              <a:rPr lang="en-US" dirty="0" smtClean="0"/>
              <a:t>EPR(T)</a:t>
            </a:r>
          </a:p>
          <a:p>
            <a:pPr lvl="1"/>
            <a:r>
              <a:rPr lang="en-US" dirty="0" smtClean="0"/>
              <a:t>EPR(Theory of Equalities) </a:t>
            </a:r>
          </a:p>
          <a:p>
            <a:endParaRPr lang="en-US" dirty="0" smtClean="0"/>
          </a:p>
          <a:p>
            <a:r>
              <a:rPr lang="en-US" dirty="0" smtClean="0"/>
              <a:t>SM(EPR + …)</a:t>
            </a:r>
          </a:p>
          <a:p>
            <a:pPr lvl="1"/>
            <a:r>
              <a:rPr lang="en-US" dirty="0" smtClean="0"/>
              <a:t>Some, but not all SAT</a:t>
            </a:r>
            <a:br>
              <a:rPr lang="en-US" dirty="0" smtClean="0"/>
            </a:br>
            <a:r>
              <a:rPr lang="en-US" dirty="0" smtClean="0"/>
              <a:t>techniques can be </a:t>
            </a:r>
            <a:br>
              <a:rPr lang="en-US" dirty="0" smtClean="0"/>
            </a:br>
            <a:r>
              <a:rPr lang="en-US" dirty="0" smtClean="0"/>
              <a:t>used in DPLL(EPR)</a:t>
            </a:r>
            <a:endParaRPr lang="en-US" dirty="0" smtClean="0"/>
          </a:p>
          <a:p>
            <a:pPr>
              <a:buNone/>
            </a:pPr>
            <a:endParaRPr lang="en-US" dirty="0" smtClean="0"/>
          </a:p>
          <a:p>
            <a:r>
              <a:rPr lang="en-US" dirty="0" smtClean="0"/>
              <a:t>BDD variants for substitutions </a:t>
            </a:r>
            <a:endParaRPr lang="en-US" dirty="0" smtClean="0"/>
          </a:p>
          <a:p>
            <a:r>
              <a:rPr lang="en-US" dirty="0" smtClean="0"/>
              <a:t>Iterative squaring, resolution – </a:t>
            </a:r>
            <a:r>
              <a:rPr lang="en-US" sz="1800" dirty="0" smtClean="0"/>
              <a:t>[see N &amp;V</a:t>
            </a:r>
            <a:r>
              <a:rPr lang="en-US" sz="1800" dirty="0" smtClean="0"/>
              <a:t> </a:t>
            </a:r>
            <a:r>
              <a:rPr lang="en-US" sz="1800" dirty="0" smtClean="0"/>
              <a:t>next talk</a:t>
            </a:r>
            <a:r>
              <a:rPr lang="en-US" sz="1800" dirty="0" smtClean="0"/>
              <a:t>] </a:t>
            </a:r>
            <a:endParaRPr lang="en-US" dirty="0" smtClean="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Rounded Rectangle 4"/>
          <p:cNvSpPr/>
          <p:nvPr/>
        </p:nvSpPr>
        <p:spPr bwMode="auto">
          <a:xfrm>
            <a:off x="5566786" y="3104941"/>
            <a:ext cx="1276141" cy="11656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EPR</a:t>
            </a:r>
          </a:p>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DPLL</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7226440" y="3106615"/>
            <a:ext cx="1276141" cy="11656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SAT</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DPLL</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6474489" y="2200589"/>
            <a:ext cx="1182355" cy="71678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Core</a:t>
            </a:r>
          </a:p>
        </p:txBody>
      </p:sp>
      <p:sp>
        <p:nvSpPr>
          <p:cNvPr id="8" name="Left-Right Arrow 7"/>
          <p:cNvSpPr/>
          <p:nvPr/>
        </p:nvSpPr>
        <p:spPr bwMode="auto">
          <a:xfrm>
            <a:off x="6822831" y="3597311"/>
            <a:ext cx="401934" cy="15072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Down Arrow 11"/>
          <p:cNvSpPr/>
          <p:nvPr/>
        </p:nvSpPr>
        <p:spPr bwMode="auto">
          <a:xfrm>
            <a:off x="6953459" y="2914021"/>
            <a:ext cx="170822" cy="74357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sp>
        <p:nvSpPr>
          <p:cNvPr id="5" name="TextBox 4"/>
          <p:cNvSpPr txBox="1"/>
          <p:nvPr/>
        </p:nvSpPr>
        <p:spPr>
          <a:xfrm>
            <a:off x="1673421" y="3141973"/>
            <a:ext cx="6126485" cy="769441"/>
          </a:xfrm>
          <a:prstGeom prst="rect">
            <a:avLst/>
          </a:prstGeom>
          <a:noFill/>
        </p:spPr>
        <p:txBody>
          <a:bodyPr wrap="none" rtlCol="0">
            <a:spAutoFit/>
          </a:bodyPr>
          <a:lstStyle/>
          <a:p>
            <a:pPr algn="ctr"/>
            <a:r>
              <a:rPr lang="en-US" sz="4400" dirty="0" smtClean="0">
                <a:solidFill>
                  <a:schemeClr val="bg1"/>
                </a:solidFill>
              </a:rPr>
              <a:t>This slide is </a:t>
            </a:r>
            <a:r>
              <a:rPr lang="en-US" sz="4400" i="1" dirty="0" smtClean="0">
                <a:solidFill>
                  <a:schemeClr val="bg1"/>
                </a:solidFill>
              </a:rPr>
              <a:t>really </a:t>
            </a:r>
            <a:r>
              <a:rPr lang="en-US" sz="4400" dirty="0" smtClean="0">
                <a:solidFill>
                  <a:schemeClr val="bg1"/>
                </a:solidFill>
              </a:rPr>
              <a:t>empty</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15364" name="Object 4"/>
          <p:cNvGraphicFramePr>
            <a:graphicFrameLocks noChangeAspect="1"/>
          </p:cNvGraphicFramePr>
          <p:nvPr/>
        </p:nvGraphicFramePr>
        <p:xfrm>
          <a:off x="3000812" y="2784666"/>
          <a:ext cx="2535237" cy="1598612"/>
        </p:xfrm>
        <a:graphic>
          <a:graphicData uri="http://schemas.openxmlformats.org/presentationml/2006/ole">
            <p:oleObj spid="_x0000_s26626" name="Equation" r:id="rId3" imgW="1409400" imgH="8888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7" name="Object 6"/>
          <p:cNvGraphicFramePr>
            <a:graphicFrameLocks noChangeAspect="1"/>
          </p:cNvGraphicFramePr>
          <p:nvPr/>
        </p:nvGraphicFramePr>
        <p:xfrm>
          <a:off x="2450250" y="2788618"/>
          <a:ext cx="4105275" cy="1730375"/>
        </p:xfrm>
        <a:graphic>
          <a:graphicData uri="http://schemas.openxmlformats.org/presentationml/2006/ole">
            <p:oleObj spid="_x0000_s27650" name="Equation" r:id="rId3" imgW="2108160" imgH="8888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5" name="Object 4"/>
          <p:cNvGraphicFramePr>
            <a:graphicFrameLocks noChangeAspect="1"/>
          </p:cNvGraphicFramePr>
          <p:nvPr/>
        </p:nvGraphicFramePr>
        <p:xfrm>
          <a:off x="7068481" y="1618124"/>
          <a:ext cx="561109" cy="666317"/>
        </p:xfrm>
        <a:graphic>
          <a:graphicData uri="http://schemas.openxmlformats.org/presentationml/2006/ole">
            <p:oleObj spid="_x0000_s29698" name="Equation" r:id="rId3" imgW="203040" imgH="241200" progId="Equation.DSMT4">
              <p:embed/>
            </p:oleObj>
          </a:graphicData>
        </a:graphic>
      </p:graphicFrame>
      <p:graphicFrame>
        <p:nvGraphicFramePr>
          <p:cNvPr id="19460" name="Object 4"/>
          <p:cNvGraphicFramePr>
            <a:graphicFrameLocks noChangeAspect="1"/>
          </p:cNvGraphicFramePr>
          <p:nvPr/>
        </p:nvGraphicFramePr>
        <p:xfrm>
          <a:off x="6486470" y="2442034"/>
          <a:ext cx="2290762" cy="490538"/>
        </p:xfrm>
        <a:graphic>
          <a:graphicData uri="http://schemas.openxmlformats.org/presentationml/2006/ole">
            <p:oleObj spid="_x0000_s29699" name="Equation" r:id="rId4" imgW="660240" imgH="177480" progId="Equation.DSMT4">
              <p:embed/>
            </p:oleObj>
          </a:graphicData>
        </a:graphic>
      </p:graphicFrame>
      <p:graphicFrame>
        <p:nvGraphicFramePr>
          <p:cNvPr id="19461" name="Object 5"/>
          <p:cNvGraphicFramePr>
            <a:graphicFrameLocks noChangeAspect="1"/>
          </p:cNvGraphicFramePr>
          <p:nvPr/>
        </p:nvGraphicFramePr>
        <p:xfrm>
          <a:off x="4876713" y="2961037"/>
          <a:ext cx="2774950" cy="673100"/>
        </p:xfrm>
        <a:graphic>
          <a:graphicData uri="http://schemas.openxmlformats.org/presentationml/2006/ole">
            <p:oleObj spid="_x0000_s29700" name="Equation" r:id="rId5" imgW="1002960" imgH="241200" progId="Equation.DSMT4">
              <p:embed/>
            </p:oleObj>
          </a:graphicData>
        </a:graphic>
      </p:graphicFrame>
      <p:graphicFrame>
        <p:nvGraphicFramePr>
          <p:cNvPr id="19470" name="Object 14"/>
          <p:cNvGraphicFramePr>
            <a:graphicFrameLocks noChangeAspect="1"/>
          </p:cNvGraphicFramePr>
          <p:nvPr/>
        </p:nvGraphicFramePr>
        <p:xfrm>
          <a:off x="6437469" y="3668889"/>
          <a:ext cx="2290763" cy="490537"/>
        </p:xfrm>
        <a:graphic>
          <a:graphicData uri="http://schemas.openxmlformats.org/presentationml/2006/ole">
            <p:oleObj spid="_x0000_s29702" name="Equation" r:id="rId6" imgW="660240" imgH="177480" progId="Equation.DSMT4">
              <p:embed/>
            </p:oleObj>
          </a:graphicData>
        </a:graphic>
      </p:graphicFrame>
      <p:graphicFrame>
        <p:nvGraphicFramePr>
          <p:cNvPr id="19471" name="Object 15"/>
          <p:cNvGraphicFramePr>
            <a:graphicFrameLocks noChangeAspect="1"/>
          </p:cNvGraphicFramePr>
          <p:nvPr/>
        </p:nvGraphicFramePr>
        <p:xfrm>
          <a:off x="3176919" y="4258582"/>
          <a:ext cx="4530725" cy="673100"/>
        </p:xfrm>
        <a:graphic>
          <a:graphicData uri="http://schemas.openxmlformats.org/presentationml/2006/ole">
            <p:oleObj spid="_x0000_s29703" name="Equation" r:id="rId7" imgW="1638000" imgH="241200" progId="Equation.DSMT4">
              <p:embed/>
            </p:oleObj>
          </a:graphicData>
        </a:graphic>
      </p:graphicFrame>
      <p:graphicFrame>
        <p:nvGraphicFramePr>
          <p:cNvPr id="29704" name="Object 8"/>
          <p:cNvGraphicFramePr>
            <a:graphicFrameLocks noChangeAspect="1"/>
          </p:cNvGraphicFramePr>
          <p:nvPr/>
        </p:nvGraphicFramePr>
        <p:xfrm>
          <a:off x="299438" y="1602989"/>
          <a:ext cx="4105275" cy="1730375"/>
        </p:xfrm>
        <a:graphic>
          <a:graphicData uri="http://schemas.openxmlformats.org/presentationml/2006/ole">
            <p:oleObj spid="_x0000_s29704" name="Equation" r:id="rId8" imgW="2108160" imgH="888840" progId="Equation.DSMT4">
              <p:embed/>
            </p:oleObj>
          </a:graphicData>
        </a:graphic>
      </p:graphicFrame>
      <p:graphicFrame>
        <p:nvGraphicFramePr>
          <p:cNvPr id="29705" name="Object 9"/>
          <p:cNvGraphicFramePr>
            <a:graphicFrameLocks noChangeAspect="1"/>
          </p:cNvGraphicFramePr>
          <p:nvPr/>
        </p:nvGraphicFramePr>
        <p:xfrm>
          <a:off x="0" y="2876336"/>
          <a:ext cx="4105275" cy="1730375"/>
        </p:xfrm>
        <a:graphic>
          <a:graphicData uri="http://schemas.openxmlformats.org/presentationml/2006/ole">
            <p:oleObj spid="_x0000_s29705" name="Equation" r:id="rId9" imgW="2108160" imgH="8888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33633" y="1458097"/>
            <a:ext cx="4349578" cy="184115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19460" name="Object 4"/>
          <p:cNvGraphicFramePr>
            <a:graphicFrameLocks noChangeAspect="1"/>
          </p:cNvGraphicFramePr>
          <p:nvPr/>
        </p:nvGraphicFramePr>
        <p:xfrm>
          <a:off x="6486471" y="2431986"/>
          <a:ext cx="2290762" cy="490538"/>
        </p:xfrm>
        <a:graphic>
          <a:graphicData uri="http://schemas.openxmlformats.org/presentationml/2006/ole">
            <p:oleObj spid="_x0000_s30722" name="Equation" r:id="rId3" imgW="660240" imgH="177480" progId="Equation.DSMT4">
              <p:embed/>
            </p:oleObj>
          </a:graphicData>
        </a:graphic>
      </p:graphicFrame>
      <p:graphicFrame>
        <p:nvGraphicFramePr>
          <p:cNvPr id="19461" name="Object 5"/>
          <p:cNvGraphicFramePr>
            <a:graphicFrameLocks noChangeAspect="1"/>
          </p:cNvGraphicFramePr>
          <p:nvPr/>
        </p:nvGraphicFramePr>
        <p:xfrm>
          <a:off x="4926972" y="1644510"/>
          <a:ext cx="2774950" cy="673100"/>
        </p:xfrm>
        <a:graphic>
          <a:graphicData uri="http://schemas.openxmlformats.org/presentationml/2006/ole">
            <p:oleObj spid="_x0000_s30723" name="Equation" r:id="rId4" imgW="1002960" imgH="241200" progId="Equation.DSMT4">
              <p:embed/>
            </p:oleObj>
          </a:graphicData>
        </a:graphic>
      </p:graphicFrame>
      <p:graphicFrame>
        <p:nvGraphicFramePr>
          <p:cNvPr id="19470" name="Object 14"/>
          <p:cNvGraphicFramePr>
            <a:graphicFrameLocks noChangeAspect="1"/>
          </p:cNvGraphicFramePr>
          <p:nvPr/>
        </p:nvGraphicFramePr>
        <p:xfrm>
          <a:off x="6447518" y="3759324"/>
          <a:ext cx="2290763" cy="490537"/>
        </p:xfrm>
        <a:graphic>
          <a:graphicData uri="http://schemas.openxmlformats.org/presentationml/2006/ole">
            <p:oleObj spid="_x0000_s30725" name="Equation" r:id="rId5" imgW="660240" imgH="177480" progId="Equation.DSMT4">
              <p:embed/>
            </p:oleObj>
          </a:graphicData>
        </a:graphic>
      </p:graphicFrame>
      <p:graphicFrame>
        <p:nvGraphicFramePr>
          <p:cNvPr id="19471" name="Object 15"/>
          <p:cNvGraphicFramePr>
            <a:graphicFrameLocks noChangeAspect="1"/>
          </p:cNvGraphicFramePr>
          <p:nvPr/>
        </p:nvGraphicFramePr>
        <p:xfrm>
          <a:off x="3157905" y="2983750"/>
          <a:ext cx="4530725" cy="673100"/>
        </p:xfrm>
        <a:graphic>
          <a:graphicData uri="http://schemas.openxmlformats.org/presentationml/2006/ole">
            <p:oleObj spid="_x0000_s30726" name="Equation" r:id="rId6" imgW="1638000" imgH="241200" progId="Equation.DSMT4">
              <p:embed/>
            </p:oleObj>
          </a:graphicData>
        </a:graphic>
      </p:graphicFrame>
      <p:graphicFrame>
        <p:nvGraphicFramePr>
          <p:cNvPr id="21512" name="Object 8"/>
          <p:cNvGraphicFramePr>
            <a:graphicFrameLocks noChangeAspect="1"/>
          </p:cNvGraphicFramePr>
          <p:nvPr/>
        </p:nvGraphicFramePr>
        <p:xfrm>
          <a:off x="1332733" y="4311493"/>
          <a:ext cx="6392863" cy="673100"/>
        </p:xfrm>
        <a:graphic>
          <a:graphicData uri="http://schemas.openxmlformats.org/presentationml/2006/ole">
            <p:oleObj spid="_x0000_s30727" name="Equation" r:id="rId7" imgW="2311200" imgH="241200" progId="Equation.DSMT4">
              <p:embed/>
            </p:oleObj>
          </a:graphicData>
        </a:graphic>
      </p:graphicFrame>
      <p:graphicFrame>
        <p:nvGraphicFramePr>
          <p:cNvPr id="30728" name="Object 8"/>
          <p:cNvGraphicFramePr>
            <a:graphicFrameLocks noChangeAspect="1"/>
          </p:cNvGraphicFramePr>
          <p:nvPr/>
        </p:nvGraphicFramePr>
        <p:xfrm>
          <a:off x="447718" y="1553563"/>
          <a:ext cx="4105275" cy="1730375"/>
        </p:xfrm>
        <a:graphic>
          <a:graphicData uri="http://schemas.openxmlformats.org/presentationml/2006/ole">
            <p:oleObj spid="_x0000_s30728" name="Equation" r:id="rId8" imgW="2108160" imgH="8888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19470" name="Object 14"/>
          <p:cNvGraphicFramePr>
            <a:graphicFrameLocks noChangeAspect="1"/>
          </p:cNvGraphicFramePr>
          <p:nvPr/>
        </p:nvGraphicFramePr>
        <p:xfrm>
          <a:off x="4912911" y="2559431"/>
          <a:ext cx="4010025" cy="560388"/>
        </p:xfrm>
        <a:graphic>
          <a:graphicData uri="http://schemas.openxmlformats.org/presentationml/2006/ole">
            <p:oleObj spid="_x0000_s28675" name="Equation" r:id="rId3" imgW="1155600" imgH="203040" progId="Equation.DSMT4">
              <p:embed/>
            </p:oleObj>
          </a:graphicData>
        </a:graphic>
      </p:graphicFrame>
      <p:graphicFrame>
        <p:nvGraphicFramePr>
          <p:cNvPr id="21512" name="Object 8"/>
          <p:cNvGraphicFramePr>
            <a:graphicFrameLocks noChangeAspect="1"/>
          </p:cNvGraphicFramePr>
          <p:nvPr/>
        </p:nvGraphicFramePr>
        <p:xfrm>
          <a:off x="432935" y="1658744"/>
          <a:ext cx="7270750" cy="673100"/>
        </p:xfrm>
        <a:graphic>
          <a:graphicData uri="http://schemas.openxmlformats.org/presentationml/2006/ole">
            <p:oleObj spid="_x0000_s28676" name="Equation" r:id="rId4" imgW="2628720" imgH="241200" progId="Equation.DSMT4">
              <p:embed/>
            </p:oleObj>
          </a:graphicData>
        </a:graphic>
      </p:graphicFrame>
      <p:graphicFrame>
        <p:nvGraphicFramePr>
          <p:cNvPr id="23562" name="Object 10"/>
          <p:cNvGraphicFramePr>
            <a:graphicFrameLocks noChangeAspect="1"/>
          </p:cNvGraphicFramePr>
          <p:nvPr/>
        </p:nvGraphicFramePr>
        <p:xfrm>
          <a:off x="4866847" y="4445996"/>
          <a:ext cx="4010025" cy="560388"/>
        </p:xfrm>
        <a:graphic>
          <a:graphicData uri="http://schemas.openxmlformats.org/presentationml/2006/ole">
            <p:oleObj spid="_x0000_s28677" name="Equation" r:id="rId5" imgW="1155600" imgH="203040" progId="Equation.DSMT4">
              <p:embed/>
            </p:oleObj>
          </a:graphicData>
        </a:graphic>
      </p:graphicFrame>
      <p:graphicFrame>
        <p:nvGraphicFramePr>
          <p:cNvPr id="23563" name="Object 11"/>
          <p:cNvGraphicFramePr>
            <a:graphicFrameLocks noChangeAspect="1"/>
          </p:cNvGraphicFramePr>
          <p:nvPr/>
        </p:nvGraphicFramePr>
        <p:xfrm>
          <a:off x="1257493" y="5020182"/>
          <a:ext cx="6391275" cy="1241425"/>
        </p:xfrm>
        <a:graphic>
          <a:graphicData uri="http://schemas.openxmlformats.org/presentationml/2006/ole">
            <p:oleObj spid="_x0000_s28678" name="Equation" r:id="rId6" imgW="2311200" imgH="444240" progId="Equation.DSMT4">
              <p:embed/>
            </p:oleObj>
          </a:graphicData>
        </a:graphic>
      </p:graphicFrame>
      <p:graphicFrame>
        <p:nvGraphicFramePr>
          <p:cNvPr id="23564" name="Object 12"/>
          <p:cNvGraphicFramePr>
            <a:graphicFrameLocks noChangeAspect="1"/>
          </p:cNvGraphicFramePr>
          <p:nvPr/>
        </p:nvGraphicFramePr>
        <p:xfrm>
          <a:off x="534988" y="4513263"/>
          <a:ext cx="3721100" cy="409575"/>
        </p:xfrm>
        <a:graphic>
          <a:graphicData uri="http://schemas.openxmlformats.org/presentationml/2006/ole">
            <p:oleObj spid="_x0000_s28679" name="Equation" r:id="rId7" imgW="1841400" imgH="203040" progId="Equation.DSMT4">
              <p:embed/>
            </p:oleObj>
          </a:graphicData>
        </a:graphic>
      </p:graphicFrame>
      <p:graphicFrame>
        <p:nvGraphicFramePr>
          <p:cNvPr id="23574" name="Object 22"/>
          <p:cNvGraphicFramePr>
            <a:graphicFrameLocks noChangeAspect="1"/>
          </p:cNvGraphicFramePr>
          <p:nvPr/>
        </p:nvGraphicFramePr>
        <p:xfrm>
          <a:off x="3122630" y="3105831"/>
          <a:ext cx="4530725" cy="1239837"/>
        </p:xfrm>
        <a:graphic>
          <a:graphicData uri="http://schemas.openxmlformats.org/presentationml/2006/ole">
            <p:oleObj spid="_x0000_s28680" name="Equation" r:id="rId8" imgW="1638000" imgH="4442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19460" name="Object 4"/>
          <p:cNvGraphicFramePr>
            <a:graphicFrameLocks noChangeAspect="1"/>
          </p:cNvGraphicFramePr>
          <p:nvPr/>
        </p:nvGraphicFramePr>
        <p:xfrm>
          <a:off x="6426180" y="2502325"/>
          <a:ext cx="2290762" cy="490538"/>
        </p:xfrm>
        <a:graphic>
          <a:graphicData uri="http://schemas.openxmlformats.org/presentationml/2006/ole">
            <p:oleObj spid="_x0000_s31746" name="Equation" r:id="rId3" imgW="660240" imgH="177480" progId="Equation.DSMT4">
              <p:embed/>
            </p:oleObj>
          </a:graphicData>
        </a:graphic>
      </p:graphicFrame>
      <p:graphicFrame>
        <p:nvGraphicFramePr>
          <p:cNvPr id="19470" name="Object 14"/>
          <p:cNvGraphicFramePr>
            <a:graphicFrameLocks noChangeAspect="1"/>
          </p:cNvGraphicFramePr>
          <p:nvPr/>
        </p:nvGraphicFramePr>
        <p:xfrm>
          <a:off x="5133975" y="3735088"/>
          <a:ext cx="4010025" cy="560388"/>
        </p:xfrm>
        <a:graphic>
          <a:graphicData uri="http://schemas.openxmlformats.org/presentationml/2006/ole">
            <p:oleObj spid="_x0000_s31748" name="Equation" r:id="rId4" imgW="1155600" imgH="203040" progId="Equation.DSMT4">
              <p:embed/>
            </p:oleObj>
          </a:graphicData>
        </a:graphic>
      </p:graphicFrame>
      <p:graphicFrame>
        <p:nvGraphicFramePr>
          <p:cNvPr id="19471" name="Object 15"/>
          <p:cNvGraphicFramePr>
            <a:graphicFrameLocks noChangeAspect="1"/>
          </p:cNvGraphicFramePr>
          <p:nvPr/>
        </p:nvGraphicFramePr>
        <p:xfrm>
          <a:off x="3176937" y="1687285"/>
          <a:ext cx="4530725" cy="673100"/>
        </p:xfrm>
        <a:graphic>
          <a:graphicData uri="http://schemas.openxmlformats.org/presentationml/2006/ole">
            <p:oleObj spid="_x0000_s31749" name="Equation" r:id="rId5" imgW="1638000" imgH="241200" progId="Equation.DSMT4">
              <p:embed/>
            </p:oleObj>
          </a:graphicData>
        </a:graphic>
      </p:graphicFrame>
      <p:graphicFrame>
        <p:nvGraphicFramePr>
          <p:cNvPr id="21512" name="Object 8"/>
          <p:cNvGraphicFramePr>
            <a:graphicFrameLocks noChangeAspect="1"/>
          </p:cNvGraphicFramePr>
          <p:nvPr/>
        </p:nvGraphicFramePr>
        <p:xfrm>
          <a:off x="1304663" y="3004894"/>
          <a:ext cx="6391275" cy="673100"/>
        </p:xfrm>
        <a:graphic>
          <a:graphicData uri="http://schemas.openxmlformats.org/presentationml/2006/ole">
            <p:oleObj spid="_x0000_s31750" name="Equation" r:id="rId6" imgW="2311200" imgH="241200" progId="Equation.DSMT4">
              <p:embed/>
            </p:oleObj>
          </a:graphicData>
        </a:graphic>
      </p:graphicFrame>
      <p:graphicFrame>
        <p:nvGraphicFramePr>
          <p:cNvPr id="22536" name="Object 8"/>
          <p:cNvGraphicFramePr>
            <a:graphicFrameLocks noChangeAspect="1"/>
          </p:cNvGraphicFramePr>
          <p:nvPr/>
        </p:nvGraphicFramePr>
        <p:xfrm>
          <a:off x="3152096" y="4281312"/>
          <a:ext cx="4530725" cy="1239837"/>
        </p:xfrm>
        <a:graphic>
          <a:graphicData uri="http://schemas.openxmlformats.org/presentationml/2006/ole">
            <p:oleObj spid="_x0000_s31751" name="Equation" r:id="rId7" imgW="1638000" imgH="444240" progId="Equation.DSMT4">
              <p:embed/>
            </p:oleObj>
          </a:graphicData>
        </a:graphic>
      </p:graphicFrame>
      <p:graphicFrame>
        <p:nvGraphicFramePr>
          <p:cNvPr id="22537" name="Object 9"/>
          <p:cNvGraphicFramePr>
            <a:graphicFrameLocks noChangeAspect="1"/>
          </p:cNvGraphicFramePr>
          <p:nvPr/>
        </p:nvGraphicFramePr>
        <p:xfrm>
          <a:off x="316243" y="3799672"/>
          <a:ext cx="3797930" cy="410587"/>
        </p:xfrm>
        <a:graphic>
          <a:graphicData uri="http://schemas.openxmlformats.org/presentationml/2006/ole">
            <p:oleObj spid="_x0000_s31752" name="Equation" r:id="rId8" imgW="1879560" imgH="2030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Calculus - Example</a:t>
            </a:r>
            <a:endParaRPr lang="en-US" dirty="0"/>
          </a:p>
        </p:txBody>
      </p:sp>
      <p:sp>
        <p:nvSpPr>
          <p:cNvPr id="4" name="Footer Placeholder 3"/>
          <p:cNvSpPr>
            <a:spLocks noGrp="1"/>
          </p:cNvSpPr>
          <p:nvPr>
            <p:ph type="ftr" sz="quarter" idx="10"/>
          </p:nvPr>
        </p:nvSpPr>
        <p:spPr/>
        <p:txBody>
          <a:bodyPr/>
          <a:lstStyle/>
          <a:p>
            <a:r>
              <a:rPr lang="en-US" smtClean="0"/>
              <a:t>Deciding EPR using DPLL + Substitution sets</a:t>
            </a:r>
            <a:endParaRPr lang="en-US" dirty="0"/>
          </a:p>
        </p:txBody>
      </p:sp>
      <p:graphicFrame>
        <p:nvGraphicFramePr>
          <p:cNvPr id="19470" name="Object 14"/>
          <p:cNvGraphicFramePr>
            <a:graphicFrameLocks noChangeAspect="1"/>
          </p:cNvGraphicFramePr>
          <p:nvPr/>
        </p:nvGraphicFramePr>
        <p:xfrm>
          <a:off x="4912911" y="2559431"/>
          <a:ext cx="4010025" cy="560388"/>
        </p:xfrm>
        <a:graphic>
          <a:graphicData uri="http://schemas.openxmlformats.org/presentationml/2006/ole">
            <p:oleObj spid="_x0000_s32771" name="Equation" r:id="rId3" imgW="1155600" imgH="203040" progId="Equation.DSMT4">
              <p:embed/>
            </p:oleObj>
          </a:graphicData>
        </a:graphic>
      </p:graphicFrame>
      <p:graphicFrame>
        <p:nvGraphicFramePr>
          <p:cNvPr id="21512" name="Object 8"/>
          <p:cNvGraphicFramePr>
            <a:graphicFrameLocks noChangeAspect="1"/>
          </p:cNvGraphicFramePr>
          <p:nvPr/>
        </p:nvGraphicFramePr>
        <p:xfrm>
          <a:off x="432935" y="1658744"/>
          <a:ext cx="7270750" cy="673100"/>
        </p:xfrm>
        <a:graphic>
          <a:graphicData uri="http://schemas.openxmlformats.org/presentationml/2006/ole">
            <p:oleObj spid="_x0000_s32772" name="Equation" r:id="rId4" imgW="2628720" imgH="241200" progId="Equation.DSMT4">
              <p:embed/>
            </p:oleObj>
          </a:graphicData>
        </a:graphic>
      </p:graphicFrame>
      <p:graphicFrame>
        <p:nvGraphicFramePr>
          <p:cNvPr id="23562" name="Object 10"/>
          <p:cNvGraphicFramePr>
            <a:graphicFrameLocks noChangeAspect="1"/>
          </p:cNvGraphicFramePr>
          <p:nvPr/>
        </p:nvGraphicFramePr>
        <p:xfrm>
          <a:off x="4866847" y="4445996"/>
          <a:ext cx="4010025" cy="560388"/>
        </p:xfrm>
        <a:graphic>
          <a:graphicData uri="http://schemas.openxmlformats.org/presentationml/2006/ole">
            <p:oleObj spid="_x0000_s32773" name="Equation" r:id="rId5" imgW="1155600" imgH="203040" progId="Equation.DSMT4">
              <p:embed/>
            </p:oleObj>
          </a:graphicData>
        </a:graphic>
      </p:graphicFrame>
      <p:graphicFrame>
        <p:nvGraphicFramePr>
          <p:cNvPr id="23563" name="Object 11"/>
          <p:cNvGraphicFramePr>
            <a:graphicFrameLocks noChangeAspect="1"/>
          </p:cNvGraphicFramePr>
          <p:nvPr/>
        </p:nvGraphicFramePr>
        <p:xfrm>
          <a:off x="1257493" y="5020182"/>
          <a:ext cx="6391275" cy="1241425"/>
        </p:xfrm>
        <a:graphic>
          <a:graphicData uri="http://schemas.openxmlformats.org/presentationml/2006/ole">
            <p:oleObj spid="_x0000_s32774" name="Equation" r:id="rId6" imgW="2311200" imgH="444240" progId="Equation.DSMT4">
              <p:embed/>
            </p:oleObj>
          </a:graphicData>
        </a:graphic>
      </p:graphicFrame>
      <p:graphicFrame>
        <p:nvGraphicFramePr>
          <p:cNvPr id="23564" name="Object 12"/>
          <p:cNvGraphicFramePr>
            <a:graphicFrameLocks noChangeAspect="1"/>
          </p:cNvGraphicFramePr>
          <p:nvPr/>
        </p:nvGraphicFramePr>
        <p:xfrm>
          <a:off x="534988" y="4513263"/>
          <a:ext cx="3721100" cy="409575"/>
        </p:xfrm>
        <a:graphic>
          <a:graphicData uri="http://schemas.openxmlformats.org/presentationml/2006/ole">
            <p:oleObj spid="_x0000_s32775" name="Equation" r:id="rId7" imgW="1841400" imgH="203040" progId="Equation.DSMT4">
              <p:embed/>
            </p:oleObj>
          </a:graphicData>
        </a:graphic>
      </p:graphicFrame>
      <p:graphicFrame>
        <p:nvGraphicFramePr>
          <p:cNvPr id="23574" name="Object 22"/>
          <p:cNvGraphicFramePr>
            <a:graphicFrameLocks noChangeAspect="1"/>
          </p:cNvGraphicFramePr>
          <p:nvPr/>
        </p:nvGraphicFramePr>
        <p:xfrm>
          <a:off x="3122630" y="3105831"/>
          <a:ext cx="4530725" cy="1239837"/>
        </p:xfrm>
        <a:graphic>
          <a:graphicData uri="http://schemas.openxmlformats.org/presentationml/2006/ole">
            <p:oleObj spid="_x0000_s32776" name="Equation" r:id="rId8" imgW="1638000" imgH="4442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Why? EPR is the next </a:t>
            </a:r>
            <a:r>
              <a:rPr sz="4400" smtClean="0"/>
              <a:t>SM(EPR+ </a:t>
            </a:r>
            <a:r>
              <a:rPr lang="en-US" sz="4400" dirty="0" smtClean="0"/>
              <a:t>…)</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graphicFrame>
        <p:nvGraphicFramePr>
          <p:cNvPr id="5" name="Object 4"/>
          <p:cNvGraphicFramePr>
            <a:graphicFrameLocks noChangeAspect="1"/>
          </p:cNvGraphicFramePr>
          <p:nvPr/>
        </p:nvGraphicFramePr>
        <p:xfrm>
          <a:off x="459767" y="2876942"/>
          <a:ext cx="8147153" cy="2640281"/>
        </p:xfrm>
        <a:graphic>
          <a:graphicData uri="http://schemas.openxmlformats.org/presentationml/2006/ole">
            <p:oleObj spid="_x0000_s77855" name="Equation" r:id="rId3" imgW="2743200" imgH="8888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Why?  Array fragment </a:t>
            </a:r>
            <a:r>
              <a:rPr lang="en-US" dirty="0" smtClean="0">
                <a:sym typeface="Symbol"/>
              </a:rPr>
              <a:t> EPR</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Why?  Array fragment </a:t>
            </a:r>
            <a:r>
              <a:rPr lang="en-US" dirty="0" smtClean="0">
                <a:sym typeface="Symbol"/>
              </a:rPr>
              <a:t> EPR</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Contributions</a:t>
            </a:r>
            <a:endParaRPr lang="en-US" dirty="0"/>
          </a:p>
        </p:txBody>
      </p:sp>
      <p:sp>
        <p:nvSpPr>
          <p:cNvPr id="5" name="Content Placeholder 4"/>
          <p:cNvSpPr>
            <a:spLocks noGrp="1"/>
          </p:cNvSpPr>
          <p:nvPr>
            <p:ph idx="1"/>
          </p:nvPr>
        </p:nvSpPr>
        <p:spPr>
          <a:xfrm>
            <a:off x="381000" y="1412875"/>
            <a:ext cx="8382000" cy="4528932"/>
          </a:xfrm>
        </p:spPr>
        <p:txBody>
          <a:bodyPr/>
          <a:lstStyle/>
          <a:p>
            <a:r>
              <a:rPr lang="en-US" dirty="0" smtClean="0"/>
              <a:t>EPR Calculus:</a:t>
            </a:r>
          </a:p>
          <a:p>
            <a:pPr lvl="1"/>
            <a:r>
              <a:rPr lang="en-US" dirty="0" smtClean="0"/>
              <a:t>DPLL + Substitution sets</a:t>
            </a:r>
          </a:p>
          <a:p>
            <a:pPr lvl="1"/>
            <a:endParaRPr lang="en-US" dirty="0" smtClean="0"/>
          </a:p>
          <a:p>
            <a:r>
              <a:rPr lang="en-US" dirty="0" smtClean="0"/>
              <a:t>Exponential Speedups:</a:t>
            </a:r>
          </a:p>
          <a:p>
            <a:pPr lvl="1"/>
            <a:r>
              <a:rPr lang="en-US" dirty="0" smtClean="0"/>
              <a:t>Simultaneous propagation, Conflict resolution</a:t>
            </a:r>
          </a:p>
          <a:p>
            <a:pPr lvl="1"/>
            <a:endParaRPr lang="en-US" dirty="0" smtClean="0"/>
          </a:p>
          <a:p>
            <a:r>
              <a:rPr lang="en-US" dirty="0" smtClean="0"/>
              <a:t>Representation:</a:t>
            </a:r>
          </a:p>
          <a:p>
            <a:pPr lvl="1"/>
            <a:r>
              <a:rPr lang="en-US" dirty="0" smtClean="0"/>
              <a:t>Hybrid substitution sets </a:t>
            </a:r>
            <a:br>
              <a:rPr lang="en-US" dirty="0" smtClean="0"/>
            </a:br>
            <a:r>
              <a:rPr lang="en-US" dirty="0" smtClean="0"/>
              <a:t>		BDDs + substitutions</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Basic </a:t>
            </a:r>
            <a:r>
              <a:rPr smtClean="0"/>
              <a:t>Idea</a:t>
            </a:r>
            <a:endParaRPr lang="en-US" dirty="0"/>
          </a:p>
        </p:txBody>
      </p:sp>
      <p:sp>
        <p:nvSpPr>
          <p:cNvPr id="4" name="Footer Placeholder 3"/>
          <p:cNvSpPr>
            <a:spLocks noGrp="1"/>
          </p:cNvSpPr>
          <p:nvPr>
            <p:ph type="ftr" sz="quarter" idx="10"/>
          </p:nvPr>
        </p:nvSpPr>
        <p:spPr/>
        <p:txBody>
          <a:bodyPr/>
          <a:lstStyle/>
          <a:p>
            <a:r>
              <a:rPr lang="en-US" dirty="0" smtClean="0"/>
              <a:t>Deciding EPR using DPLL + Substitution sets</a:t>
            </a:r>
            <a:endParaRPr lang="en-US" dirty="0"/>
          </a:p>
        </p:txBody>
      </p:sp>
      <p:sp>
        <p:nvSpPr>
          <p:cNvPr id="5" name="TextBox 4"/>
          <p:cNvSpPr txBox="1"/>
          <p:nvPr/>
        </p:nvSpPr>
        <p:spPr>
          <a:xfrm>
            <a:off x="2567302" y="2006149"/>
            <a:ext cx="4211538" cy="461665"/>
          </a:xfrm>
          <a:prstGeom prst="rect">
            <a:avLst/>
          </a:prstGeom>
          <a:noFill/>
        </p:spPr>
        <p:txBody>
          <a:bodyPr wrap="none" rtlCol="0">
            <a:spAutoFit/>
          </a:bodyPr>
          <a:lstStyle/>
          <a:p>
            <a:r>
              <a:rPr lang="en-US" sz="2400" b="1" dirty="0" smtClean="0">
                <a:solidFill>
                  <a:schemeClr val="accent4">
                    <a:lumMod val="50000"/>
                  </a:schemeClr>
                </a:solidFill>
              </a:rPr>
              <a:t>Clause</a:t>
            </a:r>
            <a:r>
              <a:rPr lang="en-US" sz="2400" b="1" dirty="0" smtClean="0">
                <a:solidFill>
                  <a:srgbClr val="00B050"/>
                </a:solidFill>
              </a:rPr>
              <a:t> </a:t>
            </a:r>
            <a:r>
              <a:rPr lang="en-US" sz="2400" dirty="0" smtClean="0">
                <a:solidFill>
                  <a:schemeClr val="bg1"/>
                </a:solidFill>
              </a:rPr>
              <a:t>    </a:t>
            </a:r>
            <a:r>
              <a:rPr lang="en-US" sz="2000" dirty="0" smtClean="0">
                <a:solidFill>
                  <a:schemeClr val="bg1"/>
                </a:solidFill>
              </a:rPr>
              <a:t>·</a:t>
            </a:r>
            <a:r>
              <a:rPr lang="en-US" sz="2400" dirty="0" smtClean="0">
                <a:solidFill>
                  <a:schemeClr val="bg1"/>
                </a:solidFill>
              </a:rPr>
              <a:t>    </a:t>
            </a:r>
            <a:r>
              <a:rPr lang="en-US" sz="2400" b="1" dirty="0" smtClean="0">
                <a:solidFill>
                  <a:srgbClr val="C00000"/>
                </a:solidFill>
              </a:rPr>
              <a:t>Set of Instances</a:t>
            </a:r>
          </a:p>
        </p:txBody>
      </p:sp>
      <p:graphicFrame>
        <p:nvGraphicFramePr>
          <p:cNvPr id="6" name="Object 5"/>
          <p:cNvGraphicFramePr>
            <a:graphicFrameLocks noChangeAspect="1"/>
          </p:cNvGraphicFramePr>
          <p:nvPr/>
        </p:nvGraphicFramePr>
        <p:xfrm>
          <a:off x="868363" y="3024188"/>
          <a:ext cx="2525712" cy="425450"/>
        </p:xfrm>
        <a:graphic>
          <a:graphicData uri="http://schemas.openxmlformats.org/presentationml/2006/ole">
            <p:oleObj spid="_x0000_s7170" name="Equation" r:id="rId3" imgW="1206360" imgH="203040" progId="Equation.DSMT4">
              <p:embed/>
            </p:oleObj>
          </a:graphicData>
        </a:graphic>
      </p:graphicFrame>
      <p:graphicFrame>
        <p:nvGraphicFramePr>
          <p:cNvPr id="8" name="Object 7"/>
          <p:cNvGraphicFramePr>
            <a:graphicFrameLocks noChangeAspect="1"/>
          </p:cNvGraphicFramePr>
          <p:nvPr/>
        </p:nvGraphicFramePr>
        <p:xfrm>
          <a:off x="5370234" y="2715177"/>
          <a:ext cx="3170865" cy="1046901"/>
        </p:xfrm>
        <a:graphic>
          <a:graphicData uri="http://schemas.openxmlformats.org/presentationml/2006/ole">
            <p:oleObj spid="_x0000_s7171" name="Equation" r:id="rId4" imgW="1422360" imgH="469800" progId="Equation.DSMT4">
              <p:embed/>
            </p:oleObj>
          </a:graphicData>
        </a:graphic>
      </p:graphicFrame>
      <p:graphicFrame>
        <p:nvGraphicFramePr>
          <p:cNvPr id="7173" name="Object 5"/>
          <p:cNvGraphicFramePr>
            <a:graphicFrameLocks noChangeAspect="1"/>
          </p:cNvGraphicFramePr>
          <p:nvPr/>
        </p:nvGraphicFramePr>
        <p:xfrm>
          <a:off x="2896716" y="4157227"/>
          <a:ext cx="2630488" cy="1860550"/>
        </p:xfrm>
        <a:graphic>
          <a:graphicData uri="http://schemas.openxmlformats.org/presentationml/2006/ole">
            <p:oleObj spid="_x0000_s7173" name="Equation" r:id="rId5" imgW="1257120" imgH="888840" progId="Equation.DSMT4">
              <p:embed/>
            </p:oleObj>
          </a:graphicData>
        </a:graphic>
      </p:graphicFrame>
      <p:sp>
        <p:nvSpPr>
          <p:cNvPr id="11" name="TextBox 10"/>
          <p:cNvSpPr txBox="1"/>
          <p:nvPr/>
        </p:nvSpPr>
        <p:spPr>
          <a:xfrm>
            <a:off x="612949" y="4280598"/>
            <a:ext cx="1177566" cy="369332"/>
          </a:xfrm>
          <a:prstGeom prst="rect">
            <a:avLst/>
          </a:prstGeom>
          <a:noFill/>
        </p:spPr>
        <p:txBody>
          <a:bodyPr wrap="none" rtlCol="0">
            <a:spAutoFit/>
          </a:bodyPr>
          <a:lstStyle/>
          <a:p>
            <a:r>
              <a:rPr lang="en-US" i="1" dirty="0" smtClean="0">
                <a:solidFill>
                  <a:schemeClr val="bg1"/>
                </a:solidFill>
              </a:rPr>
              <a:t>Instead of</a:t>
            </a:r>
          </a:p>
        </p:txBody>
      </p:sp>
      <p:sp>
        <p:nvSpPr>
          <p:cNvPr id="12" name="Rectangle 11"/>
          <p:cNvSpPr/>
          <p:nvPr/>
        </p:nvSpPr>
        <p:spPr>
          <a:xfrm>
            <a:off x="3912209" y="3063464"/>
            <a:ext cx="234360" cy="369332"/>
          </a:xfrm>
          <a:prstGeom prst="rect">
            <a:avLst/>
          </a:prstGeom>
        </p:spPr>
        <p:txBody>
          <a:bodyPr wrap="none">
            <a:spAutoFit/>
          </a:bodyPr>
          <a:lstStyle/>
          <a:p>
            <a:r>
              <a:rPr lang="en-US" dirty="0" smtClean="0">
                <a:solidFill>
                  <a:schemeClr val="bg1"/>
                </a:solidFill>
              </a:rPr>
              <a:t>·</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9653E325-99EA-4E95-BA23-4921AEB61469}"/>
</file>

<file path=customXml/itemProps2.xml><?xml version="1.0" encoding="utf-8"?>
<ds:datastoreItem xmlns:ds="http://schemas.openxmlformats.org/officeDocument/2006/customXml" ds:itemID="{E7F898CC-13F8-471E-88EA-EFAA80FECF4A}"/>
</file>

<file path=customXml/itemProps3.xml><?xml version="1.0" encoding="utf-8"?>
<ds:datastoreItem xmlns:ds="http://schemas.openxmlformats.org/officeDocument/2006/customXml" ds:itemID="{D9F50A16-2F0A-48CD-98C8-4E4AE3627974}"/>
</file>

<file path=docProps/app.xml><?xml version="1.0" encoding="utf-8"?>
<Properties xmlns="http://schemas.openxmlformats.org/officeDocument/2006/extended-properties" xmlns:vt="http://schemas.openxmlformats.org/officeDocument/2006/docPropsVTypes">
  <Template>MSR_PPT template_07_light</Template>
  <TotalTime>2714</TotalTime>
  <Words>809</Words>
  <Application>Microsoft Office PowerPoint</Application>
  <PresentationFormat>On-screen Show (4:3)</PresentationFormat>
  <Paragraphs>198</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MSR_PPT template_07_light</vt:lpstr>
      <vt:lpstr>Equation</vt:lpstr>
      <vt:lpstr>MathType 6.0 Equation</vt:lpstr>
      <vt:lpstr>Deciding EPR using DPLL and substitution sets</vt:lpstr>
      <vt:lpstr>What</vt:lpstr>
      <vt:lpstr>Why? EPR is the next SAT</vt:lpstr>
      <vt:lpstr>Why? EPR is the next SAT</vt:lpstr>
      <vt:lpstr>Why? EPR is the next SM(EPR+ …)</vt:lpstr>
      <vt:lpstr>Why?  Array fragment  EPR</vt:lpstr>
      <vt:lpstr>Why?  Array fragment  EPR</vt:lpstr>
      <vt:lpstr>Contributions</vt:lpstr>
      <vt:lpstr>How: Basic Idea</vt:lpstr>
      <vt:lpstr>Basic Idea</vt:lpstr>
      <vt:lpstr>Basic Idea</vt:lpstr>
      <vt:lpstr>Basic Idea</vt:lpstr>
      <vt:lpstr>Basic Idea</vt:lpstr>
      <vt:lpstr>Basic Example</vt:lpstr>
      <vt:lpstr>Basic Example</vt:lpstr>
      <vt:lpstr>Calculus – Transitions</vt:lpstr>
      <vt:lpstr>Calculus – Transitions</vt:lpstr>
      <vt:lpstr>Calculus – Transitions</vt:lpstr>
      <vt:lpstr>Calculus – Transitions</vt:lpstr>
      <vt:lpstr>Summary</vt:lpstr>
      <vt:lpstr>Summary</vt:lpstr>
      <vt:lpstr>Summary</vt:lpstr>
      <vt:lpstr>Summary</vt:lpstr>
      <vt:lpstr>Summary</vt:lpstr>
      <vt:lpstr>Slide 25</vt:lpstr>
      <vt:lpstr>Theorems</vt:lpstr>
      <vt:lpstr>Calculus – S-Transitions</vt:lpstr>
      <vt:lpstr>Calculus – S-Transitions</vt:lpstr>
      <vt:lpstr>Calculus – S-Transitions</vt:lpstr>
      <vt:lpstr>Calculus – S-Transitions</vt:lpstr>
      <vt:lpstr>Calculus – S-Transitions</vt:lpstr>
      <vt:lpstr>Calculus – S-Transitions</vt:lpstr>
      <vt:lpstr>Calculus – S-Transitions</vt:lpstr>
      <vt:lpstr>Slide 34</vt:lpstr>
      <vt:lpstr>Slide 35</vt:lpstr>
      <vt:lpstr>Calculus – S-Transitions</vt:lpstr>
      <vt:lpstr>Experimental evaluation</vt:lpstr>
      <vt:lpstr>Beyond</vt:lpstr>
      <vt:lpstr>Beyond</vt:lpstr>
      <vt:lpstr>Beyond</vt:lpstr>
      <vt:lpstr>Slide 41</vt:lpstr>
      <vt:lpstr>Calculus - Example</vt:lpstr>
      <vt:lpstr>Calculus - Example</vt:lpstr>
      <vt:lpstr>Calculus - Example</vt:lpstr>
      <vt:lpstr>Calculus - Example</vt:lpstr>
      <vt:lpstr>Calculus - Example</vt:lpstr>
      <vt:lpstr>Calculus - Example</vt:lpstr>
      <vt:lpstr>Calculus - Example</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152</cp:revision>
  <dcterms:created xsi:type="dcterms:W3CDTF">2007-07-26T21:26:45Z</dcterms:created>
  <dcterms:modified xsi:type="dcterms:W3CDTF">2008-08-15T00:21:01Z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