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75"/>
  </p:notesMasterIdLst>
  <p:handoutMasterIdLst>
    <p:handoutMasterId r:id="rId76"/>
  </p:handoutMasterIdLst>
  <p:sldIdLst>
    <p:sldId id="257" r:id="rId6"/>
    <p:sldId id="505" r:id="rId7"/>
    <p:sldId id="519" r:id="rId8"/>
    <p:sldId id="701" r:id="rId9"/>
    <p:sldId id="618" r:id="rId10"/>
    <p:sldId id="529" r:id="rId11"/>
    <p:sldId id="631" r:id="rId12"/>
    <p:sldId id="693" r:id="rId13"/>
    <p:sldId id="615" r:id="rId14"/>
    <p:sldId id="516" r:id="rId15"/>
    <p:sldId id="530" r:id="rId16"/>
    <p:sldId id="528" r:id="rId17"/>
    <p:sldId id="384" r:id="rId18"/>
    <p:sldId id="420"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9" r:id="rId34"/>
    <p:sldId id="410" r:id="rId35"/>
    <p:sldId id="411" r:id="rId36"/>
    <p:sldId id="555" r:id="rId37"/>
    <p:sldId id="556" r:id="rId38"/>
    <p:sldId id="557" r:id="rId39"/>
    <p:sldId id="558" r:id="rId40"/>
    <p:sldId id="559" r:id="rId41"/>
    <p:sldId id="560" r:id="rId42"/>
    <p:sldId id="561" r:id="rId43"/>
    <p:sldId id="562" r:id="rId44"/>
    <p:sldId id="619" r:id="rId45"/>
    <p:sldId id="567" r:id="rId46"/>
    <p:sldId id="622" r:id="rId47"/>
    <p:sldId id="624" r:id="rId48"/>
    <p:sldId id="620" r:id="rId49"/>
    <p:sldId id="626" r:id="rId50"/>
    <p:sldId id="617" r:id="rId51"/>
    <p:sldId id="616" r:id="rId52"/>
    <p:sldId id="532" r:id="rId53"/>
    <p:sldId id="553" r:id="rId54"/>
    <p:sldId id="696" r:id="rId55"/>
    <p:sldId id="694" r:id="rId56"/>
    <p:sldId id="638" r:id="rId57"/>
    <p:sldId id="643" r:id="rId58"/>
    <p:sldId id="644" r:id="rId59"/>
    <p:sldId id="645" r:id="rId60"/>
    <p:sldId id="646" r:id="rId61"/>
    <p:sldId id="649" r:id="rId62"/>
    <p:sldId id="650" r:id="rId63"/>
    <p:sldId id="691" r:id="rId64"/>
    <p:sldId id="613" r:id="rId65"/>
    <p:sldId id="692" r:id="rId66"/>
    <p:sldId id="540" r:id="rId67"/>
    <p:sldId id="541" r:id="rId68"/>
    <p:sldId id="542" r:id="rId69"/>
    <p:sldId id="543" r:id="rId70"/>
    <p:sldId id="544" r:id="rId71"/>
    <p:sldId id="545" r:id="rId72"/>
    <p:sldId id="689" r:id="rId73"/>
    <p:sldId id="702" r:id="rId74"/>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7C80"/>
    <a:srgbClr val="FFCD2D"/>
    <a:srgbClr val="F1C283"/>
    <a:srgbClr val="CE7E5A"/>
    <a:srgbClr val="CF6A3D"/>
    <a:srgbClr val="D1943B"/>
    <a:srgbClr val="F8F57B"/>
    <a:srgbClr val="D5B953"/>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1" autoAdjust="0"/>
    <p:restoredTop sz="92712" autoAdjust="0"/>
  </p:normalViewPr>
  <p:slideViewPr>
    <p:cSldViewPr>
      <p:cViewPr varScale="1">
        <p:scale>
          <a:sx n="72" d="100"/>
          <a:sy n="72" d="100"/>
        </p:scale>
        <p:origin x="-978"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6036"/>
    </p:cViewPr>
  </p:sorterViewPr>
  <p:notesViewPr>
    <p:cSldViewPr>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manualLayout>
          <c:layoutTarget val="inner"/>
          <c:xMode val="edge"/>
          <c:yMode val="edge"/>
          <c:x val="0"/>
          <c:y val="0"/>
          <c:w val="0.96014492753623193"/>
          <c:h val="0.94169270833333363"/>
        </c:manualLayout>
      </c:layout>
      <c:bar3DChart>
        <c:barDir val="col"/>
        <c:grouping val="percentStacked"/>
        <c:ser>
          <c:idx val="0"/>
          <c:order val="0"/>
          <c:tx>
            <c:strRef>
              <c:f>Sheet1!$A$2</c:f>
              <c:strCache>
                <c:ptCount val="1"/>
                <c:pt idx="0">
                  <c:v>Examples</c:v>
                </c:pt>
              </c:strCache>
            </c:strRef>
          </c:tx>
          <c:dLbls>
            <c:txPr>
              <a:bodyPr/>
              <a:lstStyle/>
              <a:p>
                <a:pPr>
                  <a:defRPr sz="1600"/>
                </a:pPr>
                <a:endParaRPr lang="en-US"/>
              </a:p>
            </c:txPr>
            <c:showVal val="1"/>
            <c:showSerName val="1"/>
            <c:separator>
</c:separator>
          </c:dLbls>
          <c:cat>
            <c:strRef>
              <c:f>Sheet1!$B$1:$C$1</c:f>
              <c:strCache>
                <c:ptCount val="1"/>
                <c:pt idx="0">
                  <c:v>Pages</c:v>
                </c:pt>
              </c:strCache>
            </c:strRef>
          </c:cat>
          <c:val>
            <c:numRef>
              <c:f>Sheet1!$B$2:$C$2</c:f>
              <c:numCache>
                <c:formatCode>0%</c:formatCode>
                <c:ptCount val="1"/>
                <c:pt idx="0">
                  <c:v>0.16845878136201045</c:v>
                </c:pt>
              </c:numCache>
            </c:numRef>
          </c:val>
        </c:ser>
        <c:ser>
          <c:idx val="1"/>
          <c:order val="1"/>
          <c:tx>
            <c:strRef>
              <c:f>Sheet1!$A$3</c:f>
              <c:strCache>
                <c:ptCount val="1"/>
                <c:pt idx="0">
                  <c:v>Server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Sheet1!$B$3:$C$3</c:f>
              <c:numCache>
                <c:formatCode>0%</c:formatCode>
                <c:ptCount val="1"/>
                <c:pt idx="0">
                  <c:v>0.2078853046595</c:v>
                </c:pt>
              </c:numCache>
            </c:numRef>
          </c:val>
        </c:ser>
        <c:ser>
          <c:idx val="2"/>
          <c:order val="2"/>
          <c:tx>
            <c:strRef>
              <c:f>Sheet1!$A$4</c:f>
              <c:strCache>
                <c:ptCount val="1"/>
                <c:pt idx="0">
                  <c:v>Client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Sheet1!$B$4:$C$4</c:f>
              <c:numCache>
                <c:formatCode>0%</c:formatCode>
                <c:ptCount val="1"/>
                <c:pt idx="0">
                  <c:v>0.24372759856631143</c:v>
                </c:pt>
              </c:numCache>
            </c:numRef>
          </c:val>
        </c:ser>
        <c:ser>
          <c:idx val="3"/>
          <c:order val="3"/>
          <c:tx>
            <c:strRef>
              <c:f>Sheet1!$A$5</c:f>
              <c:strCache>
                <c:ptCount val="1"/>
                <c:pt idx="0">
                  <c:v>Messages</c:v>
                </c:pt>
              </c:strCache>
            </c:strRef>
          </c:tx>
          <c:dPt>
            <c:idx val="0"/>
            <c:spPr>
              <a:solidFill>
                <a:srgbClr val="0070C0"/>
              </a:solidFill>
            </c:spPr>
          </c:dPt>
          <c:dLbls>
            <c:dLbl>
              <c:idx val="0"/>
              <c:layout>
                <c:manualLayout>
                  <c:x val="5.4347826086956876E-3"/>
                  <c:y val="1.8229166666666848E-2"/>
                </c:manualLayout>
              </c:layout>
              <c:showVal val="1"/>
              <c:showSerName val="1"/>
            </c:dLbl>
            <c:txPr>
              <a:bodyPr/>
              <a:lstStyle/>
              <a:p>
                <a:pPr>
                  <a:defRPr sz="1600"/>
                </a:pPr>
                <a:endParaRPr lang="en-US"/>
              </a:p>
            </c:txPr>
            <c:showVal val="1"/>
            <c:showSerName val="1"/>
          </c:dLbls>
          <c:cat>
            <c:strRef>
              <c:f>Sheet1!$B$1:$C$1</c:f>
              <c:strCache>
                <c:ptCount val="1"/>
                <c:pt idx="0">
                  <c:v>Pages</c:v>
                </c:pt>
              </c:strCache>
            </c:strRef>
          </c:cat>
          <c:val>
            <c:numRef>
              <c:f>Sheet1!$B$5:$C$5</c:f>
              <c:numCache>
                <c:formatCode>0%</c:formatCode>
                <c:ptCount val="1"/>
                <c:pt idx="0">
                  <c:v>0.35125448028673834</c:v>
                </c:pt>
              </c:numCache>
            </c:numRef>
          </c:val>
        </c:ser>
        <c:ser>
          <c:idx val="4"/>
          <c:order val="4"/>
          <c:tx>
            <c:strRef>
              <c:f>Sheet1!$A$6</c:f>
              <c:strCache>
                <c:ptCount val="1"/>
                <c:pt idx="0">
                  <c:v>Intro</c:v>
                </c:pt>
              </c:strCache>
            </c:strRef>
          </c:tx>
          <c:dLbls>
            <c:txPr>
              <a:bodyPr/>
              <a:lstStyle/>
              <a:p>
                <a:pPr>
                  <a:defRPr sz="1600"/>
                </a:pPr>
                <a:endParaRPr lang="en-US"/>
              </a:p>
            </c:txPr>
            <c:showVal val="1"/>
            <c:showSerName val="1"/>
          </c:dLbls>
          <c:cat>
            <c:strRef>
              <c:f>Sheet1!$B$1:$C$1</c:f>
              <c:strCache>
                <c:ptCount val="1"/>
                <c:pt idx="0">
                  <c:v>Pages</c:v>
                </c:pt>
              </c:strCache>
            </c:strRef>
          </c:cat>
          <c:val>
            <c:numRef>
              <c:f>Sheet1!$B$6:$C$6</c:f>
              <c:numCache>
                <c:formatCode>0%</c:formatCode>
                <c:ptCount val="1"/>
                <c:pt idx="0">
                  <c:v>2.8673835125448497E-2</c:v>
                </c:pt>
              </c:numCache>
            </c:numRef>
          </c:val>
        </c:ser>
        <c:dLbls>
          <c:showVal val="1"/>
        </c:dLbls>
        <c:shape val="box"/>
        <c:axId val="184125312"/>
        <c:axId val="184126848"/>
        <c:axId val="0"/>
      </c:bar3DChart>
      <c:catAx>
        <c:axId val="184125312"/>
        <c:scaling>
          <c:orientation val="minMax"/>
        </c:scaling>
        <c:delete val="1"/>
        <c:axPos val="b"/>
        <c:numFmt formatCode="General" sourceLinked="1"/>
        <c:tickLblPos val="none"/>
        <c:crossAx val="184126848"/>
        <c:crosses val="autoZero"/>
        <c:auto val="1"/>
        <c:lblAlgn val="ctr"/>
        <c:lblOffset val="100"/>
      </c:catAx>
      <c:valAx>
        <c:axId val="184126848"/>
        <c:scaling>
          <c:orientation val="minMax"/>
        </c:scaling>
        <c:delete val="1"/>
        <c:axPos val="l"/>
        <c:numFmt formatCode="0%" sourceLinked="1"/>
        <c:tickLblPos val="none"/>
        <c:crossAx val="184125312"/>
        <c:crosses val="autoZero"/>
        <c:crossBetween val="between"/>
      </c:valAx>
    </c:plotArea>
    <c:plotVisOnly val="1"/>
  </c:chart>
  <c:txPr>
    <a:bodyPr/>
    <a:lstStyle/>
    <a:p>
      <a:pPr>
        <a:defRPr sz="1800"/>
      </a:pPr>
      <a:endParaRPr lang="en-US"/>
    </a:p>
  </c:txPr>
  <c:externalData r:id="rId1"/>
</c:chartSpace>
</file>

<file path=ppt/drawings/_rels/vmlDrawing10.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9/23/2009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 xmlns:p14="http://schemas.microsoft.com/office/powerpoint/2007/7/12/main"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9/23/2009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 xmlns:p14="http://schemas.microsoft.com/office/powerpoint/2007/7/12/main"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 xmlns:a14="http://schemas.microsoft.com/office/drawing/2007/7/7/main">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9/23/2009 9:28 AM</a:t>
            </a:fld>
            <a:endParaRPr lang="en-US">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9/23/2009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9/23/2009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9/23/2009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26A80D-3302-42C9-85B2-FB782F094105}" type="slidenum">
              <a:rPr lang="en-US" smtClean="0"/>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9/23/2009 9:28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07/7/12/main"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 xmlns:p14="http://schemas.microsoft.com/office/powerpoint/2007/7/12/main"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 xmlns:p14="http://schemas.microsoft.com/office/powerpoint/2007/7/12/main" val="10010936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2413"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 xmlns:p14="http://schemas.microsoft.com/office/powerpoint/2007/7/12/main"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8826500" y="-317500"/>
            <a:ext cx="317500" cy="3175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7453313" y="6248400"/>
            <a:ext cx="1398587" cy="38893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07/7/12/main"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 xmlns:p14="http://schemas.microsoft.com/office/powerpoint/2007/7/12/main"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 xmlns:a14="http://schemas.microsoft.com/office/drawing/2007/7/7/main" val="0"/>
              </a:ext>
            </a:extLst>
          </a:blip>
          <a:srcRect/>
          <a:stretch>
            <a:fillRect/>
          </a:stretch>
        </p:blipFill>
        <p:spPr bwMode="auto">
          <a:xfrm>
            <a:off x="0" y="0"/>
            <a:ext cx="9144000" cy="103187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Tree>
    <p:extLst>
      <p:ext uri="{BB962C8B-B14F-4D97-AF65-F5344CB8AC3E}">
        <p14:creationId xmlns="" xmlns:p14="http://schemas.microsoft.com/office/powerpoint/2007/7/12/main"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58.png"/><Relationship Id="rId7" Type="http://schemas.openxmlformats.org/officeDocument/2006/relationships/image" Target="../media/image35.jpeg"/><Relationship Id="rId12"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60.jpeg"/><Relationship Id="rId5" Type="http://schemas.openxmlformats.org/officeDocument/2006/relationships/image" Target="../media/image7.png"/><Relationship Id="rId10" Type="http://schemas.openxmlformats.org/officeDocument/2006/relationships/image" Target="../media/image59.jpeg"/><Relationship Id="rId4" Type="http://schemas.openxmlformats.org/officeDocument/2006/relationships/image" Target="../media/image11.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75.jpeg"/><Relationship Id="rId3" Type="http://schemas.openxmlformats.org/officeDocument/2006/relationships/image" Target="../media/image13.png"/><Relationship Id="rId7" Type="http://schemas.openxmlformats.org/officeDocument/2006/relationships/image" Target="../media/image73.jpeg"/><Relationship Id="rId12" Type="http://schemas.openxmlformats.org/officeDocument/2006/relationships/image" Target="../media/image74.jpeg"/><Relationship Id="rId17" Type="http://schemas.openxmlformats.org/officeDocument/2006/relationships/image" Target="../media/image50.jpeg"/><Relationship Id="rId2" Type="http://schemas.openxmlformats.org/officeDocument/2006/relationships/notesSlide" Target="../notesSlides/notesSlide9.xml"/><Relationship Id="rId16"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51.jpeg"/><Relationship Id="rId5" Type="http://schemas.openxmlformats.org/officeDocument/2006/relationships/image" Target="../media/image7.png"/><Relationship Id="rId15" Type="http://schemas.openxmlformats.org/officeDocument/2006/relationships/image" Target="../media/image76.jpeg"/><Relationship Id="rId10" Type="http://schemas.openxmlformats.org/officeDocument/2006/relationships/image" Target="../media/image28.jpeg"/><Relationship Id="rId4" Type="http://schemas.openxmlformats.org/officeDocument/2006/relationships/image" Target="../media/image14.gif"/><Relationship Id="rId9" Type="http://schemas.openxmlformats.org/officeDocument/2006/relationships/image" Target="../media/image25.jpeg"/><Relationship Id="rId1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png"/><Relationship Id="rId26" Type="http://schemas.openxmlformats.org/officeDocument/2006/relationships/image" Target="../media/image39.jpeg"/><Relationship Id="rId3" Type="http://schemas.openxmlformats.org/officeDocument/2006/relationships/image" Target="../media/image16.jpeg"/><Relationship Id="rId21" Type="http://schemas.openxmlformats.org/officeDocument/2006/relationships/image" Target="../media/image34.jpeg"/><Relationship Id="rId34" Type="http://schemas.openxmlformats.org/officeDocument/2006/relationships/image" Target="../media/image47.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33" Type="http://schemas.openxmlformats.org/officeDocument/2006/relationships/image" Target="../media/image46.jpeg"/><Relationship Id="rId38" Type="http://schemas.openxmlformats.org/officeDocument/2006/relationships/image" Target="../media/image51.jpeg"/><Relationship Id="rId2" Type="http://schemas.openxmlformats.org/officeDocument/2006/relationships/image" Target="../media/image15.jpeg"/><Relationship Id="rId16" Type="http://schemas.openxmlformats.org/officeDocument/2006/relationships/image" Target="../media/image29.jpeg"/><Relationship Id="rId20" Type="http://schemas.openxmlformats.org/officeDocument/2006/relationships/image" Target="../media/image33.jpeg"/><Relationship Id="rId29"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19.gif"/><Relationship Id="rId11" Type="http://schemas.openxmlformats.org/officeDocument/2006/relationships/image" Target="../media/image24.jpeg"/><Relationship Id="rId24" Type="http://schemas.openxmlformats.org/officeDocument/2006/relationships/image" Target="../media/image37.jpeg"/><Relationship Id="rId32" Type="http://schemas.openxmlformats.org/officeDocument/2006/relationships/image" Target="../media/image45.jpeg"/><Relationship Id="rId37" Type="http://schemas.openxmlformats.org/officeDocument/2006/relationships/image" Target="../media/image50.jpeg"/><Relationship Id="rId5" Type="http://schemas.openxmlformats.org/officeDocument/2006/relationships/image" Target="../media/image18.jpeg"/><Relationship Id="rId15" Type="http://schemas.openxmlformats.org/officeDocument/2006/relationships/image" Target="../media/image28.jpeg"/><Relationship Id="rId23" Type="http://schemas.openxmlformats.org/officeDocument/2006/relationships/image" Target="../media/image36.jpeg"/><Relationship Id="rId28" Type="http://schemas.openxmlformats.org/officeDocument/2006/relationships/image" Target="../media/image41.jpeg"/><Relationship Id="rId36" Type="http://schemas.openxmlformats.org/officeDocument/2006/relationships/image" Target="../media/image49.jpeg"/><Relationship Id="rId10" Type="http://schemas.openxmlformats.org/officeDocument/2006/relationships/image" Target="../media/image23.jpeg"/><Relationship Id="rId19" Type="http://schemas.openxmlformats.org/officeDocument/2006/relationships/image" Target="../media/image32.jpeg"/><Relationship Id="rId31" Type="http://schemas.openxmlformats.org/officeDocument/2006/relationships/image" Target="../media/image44.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gif"/><Relationship Id="rId22" Type="http://schemas.openxmlformats.org/officeDocument/2006/relationships/image" Target="../media/image35.jpeg"/><Relationship Id="rId27" Type="http://schemas.openxmlformats.org/officeDocument/2006/relationships/image" Target="../media/image40.jpeg"/><Relationship Id="rId30" Type="http://schemas.openxmlformats.org/officeDocument/2006/relationships/image" Target="../media/image43.jpeg"/><Relationship Id="rId35" Type="http://schemas.openxmlformats.org/officeDocument/2006/relationships/image" Target="../media/image4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95.png"/></Relationships>
</file>

<file path=ppt/slides/_rels/slide6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6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research.microsoft.com/projects/z3"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597" y="1506112"/>
            <a:ext cx="7692761" cy="2243691"/>
          </a:xfrm>
        </p:spPr>
        <p:txBody>
          <a:bodyPr/>
          <a:lstStyle/>
          <a:p>
            <a:r>
              <a:rPr lang="en-US" b="1" dirty="0" smtClean="0"/>
              <a:t>Z3 Tapas: </a:t>
            </a:r>
            <a:br>
              <a:rPr lang="en-US" b="1" dirty="0" smtClean="0"/>
            </a:br>
            <a:r>
              <a:rPr lang="en-US" b="1" dirty="0" smtClean="0"/>
              <a:t>   </a:t>
            </a:r>
            <a:r>
              <a:rPr lang="en-US" b="1" dirty="0" smtClean="0">
                <a:solidFill>
                  <a:srgbClr val="FF0000"/>
                </a:solidFill>
              </a:rPr>
              <a:t>T</a:t>
            </a:r>
            <a:r>
              <a:rPr lang="en-US" b="1" dirty="0" smtClean="0"/>
              <a:t>heory Combinations </a:t>
            </a:r>
            <a:r>
              <a:rPr lang="en-US" b="1" dirty="0" smtClean="0">
                <a:solidFill>
                  <a:srgbClr val="FF0000"/>
                </a:solidFill>
              </a:rPr>
              <a:t>a</a:t>
            </a:r>
            <a:r>
              <a:rPr lang="en-US" b="1" dirty="0" smtClean="0"/>
              <a:t>nd </a:t>
            </a:r>
            <a:r>
              <a:rPr lang="en-US" b="1" dirty="0" smtClean="0">
                <a:solidFill>
                  <a:srgbClr val="FF0000"/>
                </a:solidFill>
              </a:rPr>
              <a:t>P</a:t>
            </a:r>
            <a:r>
              <a:rPr lang="en-US" b="1" dirty="0" smtClean="0"/>
              <a:t>ractical </a:t>
            </a:r>
            <a:r>
              <a:rPr lang="en-US" b="1" dirty="0" smtClean="0">
                <a:solidFill>
                  <a:srgbClr val="FF0000"/>
                </a:solidFill>
              </a:rPr>
              <a:t>A</a:t>
            </a:r>
            <a:r>
              <a:rPr lang="en-US" b="1" dirty="0" smtClean="0"/>
              <a:t>pplication</a:t>
            </a:r>
            <a:r>
              <a:rPr lang="en-US" b="1" dirty="0" smtClean="0">
                <a:solidFill>
                  <a:srgbClr val="FF0000"/>
                </a:solidFill>
              </a:rPr>
              <a:t>s</a:t>
            </a:r>
            <a:endParaRPr lang="en-US" dirty="0">
              <a:solidFill>
                <a:srgbClr val="FF0000"/>
              </a:solidFill>
            </a:endParaRPr>
          </a:p>
        </p:txBody>
      </p:sp>
      <p:sp>
        <p:nvSpPr>
          <p:cNvPr id="11267" name="Subtitle 2"/>
          <p:cNvSpPr>
            <a:spLocks noGrp="1"/>
          </p:cNvSpPr>
          <p:nvPr>
            <p:ph type="subTitle" idx="1"/>
          </p:nvPr>
        </p:nvSpPr>
        <p:spPr>
          <a:xfrm>
            <a:off x="821205" y="5550892"/>
            <a:ext cx="7693025" cy="941796"/>
          </a:xfrm>
          <a:ln/>
        </p:spPr>
        <p:txBody>
          <a:bodyPr/>
          <a:lstStyle/>
          <a:p>
            <a:pPr defTabSz="911225"/>
            <a:r>
              <a:rPr lang="en-US" dirty="0" smtClean="0"/>
              <a:t>Nikolaj </a:t>
            </a:r>
            <a:r>
              <a:rPr lang="en-US" dirty="0" err="1" smtClean="0"/>
              <a:t>Bjørner</a:t>
            </a:r>
            <a:endParaRPr smtClean="0"/>
          </a:p>
          <a:p>
            <a:pPr defTabSz="911225"/>
            <a:r>
              <a:rPr smtClean="0"/>
              <a:t>Microsoft Research</a:t>
            </a:r>
          </a:p>
        </p:txBody>
      </p:sp>
      <p:pic>
        <p:nvPicPr>
          <p:cNvPr id="4" name="Picture 3" descr="risemain.png"/>
          <p:cNvPicPr>
            <a:picLocks noChangeAspect="1"/>
          </p:cNvPicPr>
          <p:nvPr/>
        </p:nvPicPr>
        <p:blipFill>
          <a:blip r:embed="rId3" cstate="print"/>
          <a:srcRect r="72484"/>
          <a:stretch>
            <a:fillRect/>
          </a:stretch>
        </p:blipFill>
        <p:spPr>
          <a:xfrm>
            <a:off x="6930462" y="6028411"/>
            <a:ext cx="2213538" cy="829589"/>
          </a:xfrm>
          <a:prstGeom prst="rect">
            <a:avLst/>
          </a:prstGeom>
        </p:spPr>
      </p:pic>
      <p:sp>
        <p:nvSpPr>
          <p:cNvPr id="5" name="TextBox 4"/>
          <p:cNvSpPr txBox="1"/>
          <p:nvPr/>
        </p:nvSpPr>
        <p:spPr>
          <a:xfrm>
            <a:off x="5221357" y="6162260"/>
            <a:ext cx="1835759" cy="707886"/>
          </a:xfrm>
          <a:prstGeom prst="rect">
            <a:avLst/>
          </a:prstGeom>
          <a:noFill/>
        </p:spPr>
        <p:txBody>
          <a:bodyPr wrap="none" rtlCol="0">
            <a:spAutoFit/>
          </a:bodyPr>
          <a:lstStyle/>
          <a:p>
            <a:r>
              <a:rPr lang="en-US" sz="4000" b="1" i="1" dirty="0" smtClean="0">
                <a:solidFill>
                  <a:schemeClr val="bg1"/>
                </a:solidFill>
              </a:rPr>
              <a:t>FSE &amp;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352800"/>
            <a:ext cx="7690115" cy="750205"/>
          </a:xfrm>
        </p:spPr>
        <p:txBody>
          <a:bodyPr/>
          <a:lstStyle/>
          <a:p>
            <a:r>
              <a:rPr lang="en-US" dirty="0" smtClean="0"/>
              <a:t>What is SMT?</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362498" name="Equation" r:id="rId4" imgW="3302000" imgH="20320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p:oleObj spid="_x0000_s362499" name="Equation" r:id="rId5" imgW="2565360" imgH="43164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8" grpId="0" animBg="1"/>
      <p:bldP spid="20"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2365375"/>
            <a:ext cx="7690115" cy="3739485"/>
          </a:xfrm>
        </p:spPr>
        <p:txBody>
          <a:bodyPr/>
          <a:lstStyle/>
          <a:p>
            <a:r>
              <a:rPr lang="en-US" dirty="0" smtClean="0"/>
              <a:t>Application: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4000" dirty="0" smtClean="0"/>
              <a:t>- </a:t>
            </a:r>
            <a:r>
              <a:rPr lang="en-US" sz="4000" dirty="0" err="1" smtClean="0"/>
              <a:t>Pex</a:t>
            </a:r>
            <a:r>
              <a:rPr lang="en-US" sz="4000" dirty="0" smtClean="0"/>
              <a:t>, SAGE, Yogi, Vigilante</a:t>
            </a:r>
            <a:endParaRPr lang="en-US" dirty="0"/>
          </a:p>
        </p:txBody>
      </p:sp>
      <p:sp>
        <p:nvSpPr>
          <p:cNvPr id="4" name="Text Placeholder 3"/>
          <p:cNvSpPr>
            <a:spLocks noGrp="1"/>
          </p:cNvSpPr>
          <p:nvPr>
            <p:ph type="body" sz="quarter" idx="10"/>
          </p:nvPr>
        </p:nvSpPr>
        <p:spPr>
          <a:xfrm>
            <a:off x="1828800" y="1371600"/>
            <a:ext cx="7043208" cy="4154984"/>
          </a:xfrm>
        </p:spPr>
        <p:txBody>
          <a:bodyPr/>
          <a:lstStyle/>
          <a:p>
            <a:r>
              <a:rPr lang="en-US" dirty="0"/>
              <a:t>Dynamic Symbolic Execution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solidFill>
                  <a:schemeClr val="accent5">
                    <a:lumMod val="60000"/>
                    <a:lumOff val="40000"/>
                  </a:schemeClr>
                </a:solidFill>
              </a:rPr>
              <a:t>Dynamic Symbolic Execution</a:t>
            </a:r>
            <a:endParaRPr sz="4400" spc="-167" dirty="0">
              <a:solidFill>
                <a:schemeClr val="accent5">
                  <a:lumMod val="60000"/>
                  <a:lumOff val="40000"/>
                </a:schemeClr>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cstate="print"/>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a:t>
            </a:r>
            <a:r>
              <a:rPr lang="en-US" sz="1200" dirty="0" err="1" smtClean="0">
                <a:solidFill>
                  <a:srgbClr val="9C42E6"/>
                </a:solidFill>
                <a:latin typeface="Calibri" pitchFamily="34" charset="0"/>
              </a:rPr>
              <a:t>Tillmann</a:t>
            </a:r>
            <a:r>
              <a:rPr lang="en-US" sz="1200" dirty="0" smtClean="0">
                <a:solidFill>
                  <a:srgbClr val="9C42E6"/>
                </a:solidFill>
                <a:latin typeface="Calibri" pitchFamily="34" charset="0"/>
              </a:rPr>
              <a:t> Peli de Halleux (</a:t>
            </a:r>
            <a:r>
              <a:rPr lang="en-US" sz="1200" dirty="0" err="1" smtClean="0">
                <a:solidFill>
                  <a:srgbClr val="9C42E6"/>
                </a:solidFill>
                <a:latin typeface="Calibri" pitchFamily="34" charset="0"/>
              </a:rPr>
              <a:t>Pex</a:t>
            </a:r>
            <a:r>
              <a:rPr lang="en-US" sz="1200" dirty="0" smtClean="0">
                <a:solidFill>
                  <a:srgbClr val="9C42E6"/>
                </a:solidFill>
                <a:latin typeface="Calibri" pitchFamily="34" charset="0"/>
              </a:rPr>
              <a:t>), Patrice </a:t>
            </a:r>
            <a:r>
              <a:rPr lang="en-US" sz="1200" dirty="0" err="1" smtClean="0">
                <a:solidFill>
                  <a:srgbClr val="9C42E6"/>
                </a:solidFill>
                <a:latin typeface="Calibri" pitchFamily="34" charset="0"/>
              </a:rPr>
              <a:t>Godefroid</a:t>
            </a:r>
            <a:r>
              <a:rPr lang="en-US" sz="1200" dirty="0" smtClean="0">
                <a:solidFill>
                  <a:srgbClr val="9C42E6"/>
                </a:solidFill>
                <a:latin typeface="Calibri" pitchFamily="34" charset="0"/>
              </a:rPr>
              <a:t> (SAGE)</a:t>
            </a:r>
          </a:p>
          <a:p>
            <a:r>
              <a:rPr lang="en-US" sz="1200" dirty="0" err="1" smtClean="0">
                <a:solidFill>
                  <a:srgbClr val="9C42E6"/>
                </a:solidFill>
                <a:latin typeface="Calibri" pitchFamily="34" charset="0"/>
              </a:rPr>
              <a:t>Aditya</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Sriram Rajamani (Yogi),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 (Vigilante)</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cstate="print"/>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cstate="print"/>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cstate="print"/>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cstate="print"/>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cstate="print"/>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
        <p:nvSpPr>
          <p:cNvPr id="38" name="TextBox 37"/>
          <p:cNvSpPr txBox="1"/>
          <p:nvPr/>
        </p:nvSpPr>
        <p:spPr>
          <a:xfrm>
            <a:off x="7013271" y="5237702"/>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SAGE</a:t>
            </a:r>
          </a:p>
        </p:txBody>
      </p:sp>
    </p:spTree>
    <p:extLst>
      <p:ext uri="{BB962C8B-B14F-4D97-AF65-F5344CB8AC3E}">
        <p14:creationId xmlns="" xmlns:p14="http://schemas.microsoft.com/office/powerpoint/2007/7/12/main" val="10334224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dirty="0" smtClean="0"/>
              <a:t>Test-case generation with SAGE</a:t>
            </a:r>
            <a:br>
              <a:rPr lang="en-US" sz="4000" dirty="0" smtClean="0"/>
            </a:br>
            <a:r>
              <a:rPr lang="en-US" sz="4000" dirty="0" smtClean="0"/>
              <a:t>for exploring </a:t>
            </a:r>
            <a:r>
              <a:rPr lang="en-US" sz="4000" b="1" u="sng" dirty="0" smtClean="0"/>
              <a:t>x86</a:t>
            </a:r>
            <a:r>
              <a:rPr lang="en-US" sz="4000" dirty="0" smtClean="0"/>
              <a:t> binaries</a:t>
            </a:r>
            <a:endParaRPr lang="en-US" sz="4000" dirty="0"/>
          </a:p>
        </p:txBody>
      </p:sp>
      <p:sp>
        <p:nvSpPr>
          <p:cNvPr id="3" name="Content Placeholder 2"/>
          <p:cNvSpPr>
            <a:spLocks noGrp="1"/>
          </p:cNvSpPr>
          <p:nvPr>
            <p:ph idx="1"/>
          </p:nvPr>
        </p:nvSpPr>
        <p:spPr>
          <a:xfrm>
            <a:off x="274983" y="2023644"/>
            <a:ext cx="8382000" cy="4062651"/>
          </a:xfrm>
        </p:spPr>
        <p:txBody>
          <a:bodyPr/>
          <a:lstStyle/>
          <a:p>
            <a:pPr eaLnBrk="1" hangingPunct="1">
              <a:buFontTx/>
              <a:buNone/>
            </a:pPr>
            <a:r>
              <a:rPr lang="en-US" dirty="0" smtClean="0"/>
              <a:t>Internal user: “WEX Security team”</a:t>
            </a:r>
          </a:p>
          <a:p>
            <a:pPr eaLnBrk="1" hangingPunct="1">
              <a:buFont typeface="Arial" pitchFamily="34" charset="0"/>
              <a:buChar char="•"/>
            </a:pPr>
            <a:r>
              <a:rPr lang="en-US" dirty="0" smtClean="0"/>
              <a:t>Use 100s of dedicated machines 24/7 for months</a:t>
            </a:r>
          </a:p>
          <a:p>
            <a:pPr eaLnBrk="1" hangingPunct="1">
              <a:buFont typeface="Arial" pitchFamily="34" charset="0"/>
              <a:buChar char="•"/>
            </a:pPr>
            <a:r>
              <a:rPr lang="en-US" dirty="0" smtClean="0"/>
              <a:t>Apps</a:t>
            </a:r>
            <a:r>
              <a:rPr lang="en-US" dirty="0"/>
              <a:t>: image processors, media players, file decoders</a:t>
            </a:r>
            <a:r>
              <a:rPr lang="en-US" dirty="0" smtClean="0"/>
              <a:t>,…</a:t>
            </a:r>
          </a:p>
          <a:p>
            <a:pPr eaLnBrk="1" hangingPunct="1">
              <a:buFont typeface="Arial" pitchFamily="34" charset="0"/>
              <a:buChar char="•"/>
            </a:pPr>
            <a:r>
              <a:rPr lang="en-US" dirty="0" smtClean="0"/>
              <a:t>Bugs</a:t>
            </a:r>
            <a:r>
              <a:rPr lang="en-US" dirty="0"/>
              <a:t>: </a:t>
            </a:r>
            <a:r>
              <a:rPr lang="en-US" dirty="0" smtClean="0"/>
              <a:t>Write/read A/</a:t>
            </a:r>
            <a:r>
              <a:rPr lang="en-US" dirty="0" err="1" smtClean="0"/>
              <a:t>Vs</a:t>
            </a:r>
            <a:r>
              <a:rPr lang="en-US" dirty="0"/>
              <a:t>, </a:t>
            </a:r>
            <a:r>
              <a:rPr lang="en-US" dirty="0" smtClean="0"/>
              <a:t>Crash,…</a:t>
            </a:r>
          </a:p>
          <a:p>
            <a:pPr eaLnBrk="1" hangingPunct="1">
              <a:buFont typeface="Arial" pitchFamily="34" charset="0"/>
              <a:buChar char="•"/>
            </a:pPr>
            <a:r>
              <a:rPr lang="en-US" dirty="0" smtClean="0"/>
              <a:t>Uncovered bugs not possible</a:t>
            </a:r>
            <a:br>
              <a:rPr lang="en-US" dirty="0" smtClean="0"/>
            </a:br>
            <a:r>
              <a:rPr lang="en-US" dirty="0" smtClean="0"/>
              <a:t>with “black-box” methods.</a:t>
            </a:r>
          </a:p>
        </p:txBody>
      </p:sp>
      <p:pic>
        <p:nvPicPr>
          <p:cNvPr id="4" name="Picture 3" descr="image.jpg"/>
          <p:cNvPicPr>
            <a:picLocks noChangeAspect="1"/>
          </p:cNvPicPr>
          <p:nvPr/>
        </p:nvPicPr>
        <p:blipFill>
          <a:blip r:embed="rId2" cstate="print">
            <a:extLst>
              <a:ext uri="28A0092B-C50C-407e-A947-70E740481C1C">
                <a14:useLocalDpi xmlns="" xmlns:a14="http://schemas.microsoft.com/office/drawing/2007/7/7/main" val="0"/>
              </a:ext>
            </a:extLst>
          </a:blip>
          <a:srcRect/>
          <a:stretch>
            <a:fillRect/>
          </a:stretch>
        </p:blipFill>
        <p:spPr bwMode="auto">
          <a:xfrm>
            <a:off x="6303308" y="4585446"/>
            <a:ext cx="2840691" cy="2272553"/>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Tree>
    <p:extLst>
      <p:ext uri="{BB962C8B-B14F-4D97-AF65-F5344CB8AC3E}">
        <p14:creationId xmlns="" xmlns:p14="http://schemas.microsoft.com/office/powerpoint/2007/7/12/main" val="31141395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with </a:t>
            </a:r>
            <a:r>
              <a:rPr lang="en-US" dirty="0" err="1" smtClean="0">
                <a:latin typeface="Magneto" pitchFamily="82" charset="0"/>
              </a:rPr>
              <a:t>Pex</a:t>
            </a:r>
            <a:r>
              <a:rPr dirty="0" smtClean="0"/>
              <a:t>: The Spec</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spTree>
    <p:extLst>
      <p:ext uri="{BB962C8B-B14F-4D97-AF65-F5344CB8AC3E}">
        <p14:creationId xmlns="" xmlns:p14="http://schemas.microsoft.com/office/powerpoint/2007/7/12/main" val="2513104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ArrayList: AddItem Test</a:t>
            </a:r>
            <a:endParaRPr lang="en-US" dirty="0"/>
          </a:p>
        </p:txBody>
      </p:sp>
      <p:pic>
        <p:nvPicPr>
          <p:cNvPr id="17" name="Picture 2"/>
          <p:cNvPicPr>
            <a:picLocks noChangeAspect="1" noChangeArrowheads="1"/>
          </p:cNvPicPr>
          <p:nvPr/>
        </p:nvPicPr>
        <p:blipFill>
          <a:blip r:embed="rId2"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81942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smtClean="0"/>
              <a:t>ArrayList</a:t>
            </a:r>
            <a:r>
              <a:rPr dirty="0" smtClean="0"/>
              <a:t>: Starting </a:t>
            </a:r>
            <a:r>
              <a:rPr lang="en-US" dirty="0" err="1" smtClean="0">
                <a:latin typeface="Magneto" pitchFamily="82" charset="0"/>
              </a:rPr>
              <a:t>Pex</a:t>
            </a:r>
            <a:r>
              <a:rPr lang="en-US" dirty="0" smtClean="0">
                <a:latin typeface="Magneto" pitchFamily="82" charset="0"/>
              </a:rPr>
              <a:t> </a:t>
            </a:r>
            <a:r>
              <a:rPr lang="en-US" dirty="0" smtClean="0"/>
              <a:t>…</a:t>
            </a:r>
            <a:endParaRPr lang="en-US" dirty="0"/>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extLst>
      <p:ext uri="{BB962C8B-B14F-4D97-AF65-F5344CB8AC3E}">
        <p14:creationId xmlns="" xmlns:p14="http://schemas.microsoft.com/office/powerpoint/2007/7/12/main" val="9065291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0256768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extLst>
      <p:ext uri="{BB962C8B-B14F-4D97-AF65-F5344CB8AC3E}">
        <p14:creationId xmlns="" xmlns:p14="http://schemas.microsoft.com/office/powerpoint/2007/7/12/main" val="10901188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a:xfrm>
            <a:off x="341243" y="1626983"/>
            <a:ext cx="8382000" cy="5687711"/>
          </a:xfrm>
        </p:spPr>
        <p:txBody>
          <a:bodyPr/>
          <a:lstStyle/>
          <a:p>
            <a:r>
              <a:rPr lang="en-US" dirty="0" smtClean="0"/>
              <a:t>Applications: </a:t>
            </a:r>
          </a:p>
          <a:p>
            <a:pPr lvl="1"/>
            <a:r>
              <a:rPr lang="en-US" dirty="0" smtClean="0"/>
              <a:t>Dynamic Symbolic Execution </a:t>
            </a:r>
          </a:p>
          <a:p>
            <a:pPr lvl="1"/>
            <a:r>
              <a:rPr lang="en-US" dirty="0" smtClean="0"/>
              <a:t>Bit-precise Scalable Static Analysis</a:t>
            </a:r>
          </a:p>
          <a:p>
            <a:pPr lvl="1"/>
            <a:r>
              <a:rPr lang="en-US" dirty="0" smtClean="0"/>
              <a:t>and several others at Microsoft</a:t>
            </a:r>
          </a:p>
          <a:p>
            <a:pPr>
              <a:buNone/>
            </a:pPr>
            <a:endParaRPr lang="en-US" dirty="0" smtClean="0"/>
          </a:p>
          <a:p>
            <a:r>
              <a:rPr lang="en-US" dirty="0" err="1" smtClean="0"/>
              <a:t>Satisfiability</a:t>
            </a:r>
            <a:r>
              <a:rPr lang="en-US" dirty="0" smtClean="0"/>
              <a:t> Modulo Theories: SMT</a:t>
            </a:r>
          </a:p>
          <a:p>
            <a:pPr lvl="1"/>
            <a:r>
              <a:rPr lang="en-US" dirty="0" smtClean="0"/>
              <a:t>Model-based Theory Combination</a:t>
            </a:r>
          </a:p>
          <a:p>
            <a:pPr lvl="1"/>
            <a:endParaRPr lang="en-US" dirty="0" smtClean="0"/>
          </a:p>
          <a:p>
            <a:r>
              <a:rPr lang="en-US" dirty="0" smtClean="0"/>
              <a:t>Shameless, blatant propaganda for the SMT solver Z3</a:t>
            </a:r>
          </a:p>
          <a:p>
            <a:endParaRPr lang="en-US" dirty="0" smtClean="0"/>
          </a:p>
        </p:txBody>
      </p:sp>
      <p:pic>
        <p:nvPicPr>
          <p:cNvPr id="4" name="Picture 3" descr="z3.png"/>
          <p:cNvPicPr>
            <a:picLocks noChangeAspect="1"/>
          </p:cNvPicPr>
          <p:nvPr/>
        </p:nvPicPr>
        <p:blipFill>
          <a:blip r:embed="rId2" cstate="print"/>
          <a:stretch>
            <a:fillRect/>
          </a:stretch>
        </p:blipFill>
        <p:spPr>
          <a:xfrm>
            <a:off x="2900928" y="6232297"/>
            <a:ext cx="1082092" cy="625703"/>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1851151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extLst>
      <p:ext uri="{BB962C8B-B14F-4D97-AF65-F5344CB8AC3E}">
        <p14:creationId xmlns="" xmlns:p14="http://schemas.microsoft.com/office/powerpoint/2007/7/12/main" val="31988728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Picking the next branch to cover</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37841001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sz="3600" smtClean="0"/>
              <a:t>ArrayList: Solve constraints using SMT solver</a:t>
            </a:r>
            <a:endParaRPr lang="en-US" sz="36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Rounded Rectangle 13"/>
          <p:cNvSpPr/>
          <p:nvPr/>
        </p:nvSpPr>
        <p:spPr bwMode="auto">
          <a:xfrm>
            <a:off x="4876800" y="2895600"/>
            <a:ext cx="3505200" cy="2819400"/>
          </a:xfrm>
          <a:prstGeom prst="roundRect">
            <a:avLst>
              <a:gd name="adj" fmla="val 312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912549" y="2949053"/>
            <a:ext cx="1031051" cy="1015663"/>
          </a:xfrm>
          <a:prstGeom prst="rect">
            <a:avLst/>
          </a:prstGeom>
          <a:noFill/>
        </p:spPr>
        <p:txBody>
          <a:bodyPr wrap="none" rtlCol="0">
            <a:spAutoFit/>
          </a:bodyPr>
          <a:lstStyle/>
          <a:p>
            <a:r>
              <a:rPr lang="en-US" sz="6000" dirty="0" smtClean="0">
                <a:solidFill>
                  <a:schemeClr val="bg1"/>
                </a:solidFill>
                <a:latin typeface="Consolas" pitchFamily="49" charset="0"/>
              </a:rPr>
              <a:t>Z3</a:t>
            </a:r>
            <a:endParaRPr lang="en-US" sz="6000" dirty="0">
              <a:solidFill>
                <a:schemeClr val="bg1"/>
              </a:solidFill>
              <a:latin typeface="Consolas" pitchFamily="49" charset="0"/>
            </a:endParaRPr>
          </a:p>
        </p:txBody>
      </p:sp>
      <p:sp>
        <p:nvSpPr>
          <p:cNvPr id="19" name="TextBox 18"/>
          <p:cNvSpPr txBox="1"/>
          <p:nvPr/>
        </p:nvSpPr>
        <p:spPr>
          <a:xfrm>
            <a:off x="4953000" y="3733800"/>
            <a:ext cx="3376245" cy="1815882"/>
          </a:xfrm>
          <a:prstGeom prst="rect">
            <a:avLst/>
          </a:prstGeom>
          <a:noFill/>
        </p:spPr>
        <p:txBody>
          <a:bodyPr wrap="none" rtlCol="0">
            <a:spAutoFit/>
          </a:bodyPr>
          <a:lstStyle/>
          <a:p>
            <a:r>
              <a:rPr lang="en-US" sz="1400" dirty="0" smtClean="0">
                <a:solidFill>
                  <a:schemeClr val="bg1"/>
                </a:solidFill>
              </a:rPr>
              <a:t>Constraint solver</a:t>
            </a:r>
          </a:p>
          <a:p>
            <a:endParaRPr lang="en-US" sz="1400" dirty="0" smtClean="0">
              <a:solidFill>
                <a:schemeClr val="bg1"/>
              </a:solidFill>
            </a:endParaRPr>
          </a:p>
          <a:p>
            <a:r>
              <a:rPr lang="en-US" sz="1400" dirty="0" smtClean="0">
                <a:solidFill>
                  <a:schemeClr val="bg1"/>
                </a:solidFill>
              </a:rPr>
              <a:t>Z3 has decision procedures for</a:t>
            </a:r>
          </a:p>
          <a:p>
            <a:pPr>
              <a:buFontTx/>
              <a:buChar char="-"/>
            </a:pPr>
            <a:r>
              <a:rPr lang="en-US" sz="1400" dirty="0" smtClean="0">
                <a:solidFill>
                  <a:schemeClr val="bg1"/>
                </a:solidFill>
              </a:rPr>
              <a:t> Arrays</a:t>
            </a:r>
          </a:p>
          <a:p>
            <a:pPr>
              <a:buFontTx/>
              <a:buChar char="-"/>
            </a:pPr>
            <a:r>
              <a:rPr lang="en-US" sz="1400" dirty="0" smtClean="0">
                <a:solidFill>
                  <a:schemeClr val="bg1"/>
                </a:solidFill>
              </a:rPr>
              <a:t> Linear integer arithmetic</a:t>
            </a:r>
          </a:p>
          <a:p>
            <a:pPr>
              <a:buFontTx/>
              <a:buChar char="-"/>
            </a:pPr>
            <a:r>
              <a:rPr lang="en-US" sz="1400" dirty="0" smtClean="0">
                <a:solidFill>
                  <a:schemeClr val="bg1"/>
                </a:solidFill>
              </a:rPr>
              <a:t> </a:t>
            </a:r>
            <a:r>
              <a:rPr lang="en-US" sz="1400" dirty="0" err="1" smtClean="0">
                <a:solidFill>
                  <a:schemeClr val="bg1"/>
                </a:solidFill>
              </a:rPr>
              <a:t>Bitvector</a:t>
            </a:r>
            <a:r>
              <a:rPr lang="en-US" sz="1400" dirty="0" smtClean="0">
                <a:solidFill>
                  <a:schemeClr val="bg1"/>
                </a:solidFill>
              </a:rPr>
              <a:t> arithmetic</a:t>
            </a:r>
          </a:p>
          <a:p>
            <a:pPr>
              <a:buFontTx/>
              <a:buChar char="-"/>
            </a:pPr>
            <a:r>
              <a:rPr lang="en-US" sz="1400" dirty="0" smtClean="0">
                <a:solidFill>
                  <a:schemeClr val="bg1"/>
                </a:solidFill>
              </a:rPr>
              <a:t> …</a:t>
            </a:r>
          </a:p>
          <a:p>
            <a:pPr>
              <a:buFontTx/>
              <a:buChar char="-"/>
            </a:pPr>
            <a:r>
              <a:rPr lang="en-US" sz="1400" dirty="0" smtClean="0">
                <a:solidFill>
                  <a:schemeClr val="bg1"/>
                </a:solidFill>
              </a:rPr>
              <a:t> (Everything but floating-point numbers)</a:t>
            </a:r>
            <a:endParaRPr lang="en-US" sz="1400" dirty="0">
              <a:solidFill>
                <a:schemeClr val="bg1"/>
              </a:solidFill>
            </a:endParaRPr>
          </a:p>
        </p:txBody>
      </p:sp>
    </p:spTree>
    <p:extLst>
      <p:ext uri="{BB962C8B-B14F-4D97-AF65-F5344CB8AC3E}">
        <p14:creationId xmlns="" xmlns:p14="http://schemas.microsoft.com/office/powerpoint/2007/7/12/main" val="21858835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a:t>
            </a:r>
            <a:r>
              <a:rPr lang="en-US" sz="4000" dirty="0" smtClean="0"/>
              <a:t>u</a:t>
            </a:r>
            <a:r>
              <a:rPr sz="4000" smtClean="0"/>
              <a:t>n 2, (1, null)</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15686495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 new branch</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1158629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extLst>
      <p:ext uri="{BB962C8B-B14F-4D97-AF65-F5344CB8AC3E}">
        <p14:creationId xmlns="" xmlns:p14="http://schemas.microsoft.com/office/powerpoint/2007/7/12/main" val="9913878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extLst>
      <p:ext uri="{BB962C8B-B14F-4D97-AF65-F5344CB8AC3E}">
        <p14:creationId xmlns="" xmlns:p14="http://schemas.microsoft.com/office/powerpoint/2007/7/12/main" val="13872639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0" name="Picture 1"/>
          <p:cNvPicPr>
            <a:picLocks noChangeAspect="1" noChangeArrowheads="1"/>
          </p:cNvPicPr>
          <p:nvPr/>
        </p:nvPicPr>
        <p:blipFill>
          <a:blip r:embed="rId2" cstate="print"/>
          <a:srcRect l="49375" t="24000" r="3750" b="39000"/>
          <a:stretch>
            <a:fillRect/>
          </a:stretch>
        </p:blipFill>
        <p:spPr bwMode="auto">
          <a:xfrm>
            <a:off x="4572000" y="3733800"/>
            <a:ext cx="4324865" cy="2133600"/>
          </a:xfrm>
          <a:prstGeom prst="rect">
            <a:avLst/>
          </a:prstGeom>
          <a:noFill/>
          <a:ln w="9525">
            <a:noFill/>
            <a:miter lim="800000"/>
            <a:headEnd/>
            <a:tailEnd/>
          </a:ln>
        </p:spPr>
      </p:pic>
    </p:spTree>
    <p:extLst>
      <p:ext uri="{BB962C8B-B14F-4D97-AF65-F5344CB8AC3E}">
        <p14:creationId xmlns="" xmlns:p14="http://schemas.microsoft.com/office/powerpoint/2007/7/12/main" val="12058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600" b="1" dirty="0" smtClean="0"/>
              <a:t>How to test this code?</a:t>
            </a:r>
          </a:p>
          <a:p>
            <a:pPr>
              <a:buNone/>
            </a:pPr>
            <a:r>
              <a:rPr lang="en-US" sz="2800" dirty="0" smtClean="0"/>
              <a:t>(Real code from .NET base class libraries.)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29</a:t>
            </a:fld>
            <a:endParaRPr lang="en-US" dirty="0"/>
          </a:p>
        </p:txBody>
      </p:sp>
      <p:pic>
        <p:nvPicPr>
          <p:cNvPr id="2050" name="Picture 2"/>
          <p:cNvPicPr>
            <a:picLocks noChangeAspect="1" noChangeArrowheads="1"/>
          </p:cNvPicPr>
          <p:nvPr/>
        </p:nvPicPr>
        <p:blipFill>
          <a:blip r:embed="rId3" cstate="print"/>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4151586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4" name="TextBox 3"/>
          <p:cNvSpPr txBox="1"/>
          <p:nvPr/>
        </p:nvSpPr>
        <p:spPr>
          <a:xfrm>
            <a:off x="5167823" y="6248400"/>
            <a:ext cx="3518977" cy="369332"/>
          </a:xfrm>
          <a:prstGeom prst="rect">
            <a:avLst/>
          </a:prstGeom>
          <a:noFill/>
        </p:spPr>
        <p:txBody>
          <a:bodyPr wrap="none" rtlCol="0">
            <a:spAutoFit/>
          </a:bodyPr>
          <a:lstStyle/>
          <a:p>
            <a:r>
              <a:rPr lang="en-US" dirty="0" smtClean="0">
                <a:solidFill>
                  <a:schemeClr val="bg1"/>
                </a:solidFill>
              </a:rPr>
              <a:t>*Title of Bradley &amp; Manna’s book</a:t>
            </a:r>
          </a:p>
        </p:txBody>
      </p:sp>
      <p:sp>
        <p:nvSpPr>
          <p:cNvPr id="5" name="TextBox 4"/>
          <p:cNvSpPr txBox="1"/>
          <p:nvPr/>
        </p:nvSpPr>
        <p:spPr>
          <a:xfrm>
            <a:off x="457200" y="2301657"/>
            <a:ext cx="8451353" cy="3108543"/>
          </a:xfrm>
          <a:prstGeom prst="rect">
            <a:avLst/>
          </a:prstGeom>
          <a:noFill/>
        </p:spPr>
        <p:txBody>
          <a:bodyPr wrap="square" rtlCol="0">
            <a:spAutoFit/>
          </a:bodyPr>
          <a:lstStyle/>
          <a:p>
            <a:r>
              <a:rPr lang="en-US" sz="3200" i="1" dirty="0" smtClean="0">
                <a:solidFill>
                  <a:schemeClr val="bg1"/>
                </a:solidFill>
              </a:rPr>
              <a:t>At the core of every software analysis engine </a:t>
            </a:r>
          </a:p>
          <a:p>
            <a:r>
              <a:rPr lang="en-US" sz="3200" i="1" dirty="0" smtClean="0">
                <a:solidFill>
                  <a:schemeClr val="bg1"/>
                </a:solidFill>
              </a:rPr>
              <a:t>is invariably a component using </a:t>
            </a:r>
            <a:r>
              <a:rPr lang="en-US" sz="3200" b="1" i="1" dirty="0" smtClean="0">
                <a:solidFill>
                  <a:schemeClr val="bg1"/>
                </a:solidFill>
              </a:rPr>
              <a:t>logical </a:t>
            </a:r>
          </a:p>
          <a:p>
            <a:r>
              <a:rPr lang="en-US" sz="3200" b="1" i="1" dirty="0" smtClean="0">
                <a:solidFill>
                  <a:schemeClr val="bg1"/>
                </a:solidFill>
              </a:rPr>
              <a:t>formulas</a:t>
            </a:r>
            <a:r>
              <a:rPr lang="en-US" sz="3200" i="1" dirty="0" smtClean="0">
                <a:solidFill>
                  <a:schemeClr val="bg1"/>
                </a:solidFill>
              </a:rPr>
              <a:t> for describing states and </a:t>
            </a:r>
          </a:p>
          <a:p>
            <a:r>
              <a:rPr lang="en-US" sz="3200" i="1" dirty="0" smtClean="0">
                <a:solidFill>
                  <a:schemeClr val="bg1"/>
                </a:solidFill>
              </a:rPr>
              <a:t>transformations between system states.</a:t>
            </a:r>
          </a:p>
          <a:p>
            <a:endParaRPr lang="en-US" sz="3200" dirty="0" smtClean="0">
              <a:solidFill>
                <a:schemeClr val="bg1"/>
              </a:solidFill>
            </a:endParaRPr>
          </a:p>
          <a:p>
            <a:endParaRPr lang="en-US" dirty="0" smtClean="0">
              <a:solidFill>
                <a:schemeClr val="bg1"/>
              </a:solidFill>
            </a:endParaRPr>
          </a:p>
          <a:p>
            <a:endParaRPr lang="en-US" dirty="0" err="1"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endParaRPr lang="en-US" sz="3600" b="1" dirty="0" smtClean="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30</a:t>
            </a:fld>
            <a:endParaRPr lang="en-US" dirty="0"/>
          </a:p>
        </p:txBody>
      </p:sp>
      <p:pic>
        <p:nvPicPr>
          <p:cNvPr id="1026" name="Picture 2"/>
          <p:cNvPicPr>
            <a:picLocks noChangeAspect="1" noChangeArrowheads="1"/>
          </p:cNvPicPr>
          <p:nvPr/>
        </p:nvPicPr>
        <p:blipFill>
          <a:blip r:embed="rId2" cstate="print"/>
          <a:srcRect r="28691" b="32542"/>
          <a:stretch>
            <a:fillRect/>
          </a:stretch>
        </p:blipFill>
        <p:spPr bwMode="auto">
          <a:xfrm>
            <a:off x="381000" y="1371600"/>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18288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28800" y="5181600"/>
            <a:ext cx="7086600" cy="3048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1819275" y="3810000"/>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581400"/>
            <a:ext cx="7086600" cy="609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62200" y="5562600"/>
            <a:ext cx="67818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Tree>
    <p:extLst>
      <p:ext uri="{BB962C8B-B14F-4D97-AF65-F5344CB8AC3E}">
        <p14:creationId xmlns="" xmlns:p14="http://schemas.microsoft.com/office/powerpoint/2007/7/12/main" val="3652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val="090F14"/>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val="002060"/>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cstate="print"/>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Slide Number Placeholder 4"/>
          <p:cNvSpPr txBox="1">
            <a:spLocks/>
          </p:cNvSpPr>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B4BE8B-82E4-476B-B441-6BD86FD886F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Magneto" pitchFamily="82" charset="0"/>
                <a:cs typeface="Arial" charset="0"/>
              </a:rPr>
              <a:t>Pex</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 Test Input Generation</a:t>
            </a:r>
            <a:r>
              <a:rPr kumimoji="0" lang="en-US" sz="47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Demo</a:t>
            </a:r>
            <a:endParaRPr kumimoji="0" lang="en-US" sz="47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extLst>
      <p:ext uri="{BB962C8B-B14F-4D97-AF65-F5344CB8AC3E}">
        <p14:creationId xmlns="" xmlns:p14="http://schemas.microsoft.com/office/powerpoint/2007/7/12/main" val="3552482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Tree>
    <p:extLst>
      <p:ext uri="{BB962C8B-B14F-4D97-AF65-F5344CB8AC3E}">
        <p14:creationId xmlns="" xmlns:p14="http://schemas.microsoft.com/office/powerpoint/2007/7/12/main" val="93613693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Rounded Rectangle 20"/>
          <p:cNvSpPr/>
          <p:nvPr/>
        </p:nvSpPr>
        <p:spPr bwMode="auto">
          <a:xfrm>
            <a:off x="4953000" y="1524000"/>
            <a:ext cx="1219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0;</a:t>
            </a:r>
          </a:p>
          <a:p>
            <a:pPr defTabSz="1096963" fontAlgn="base">
              <a:spcBef>
                <a:spcPct val="0"/>
              </a:spcBef>
              <a:spcAft>
                <a:spcPct val="0"/>
              </a:spcAft>
            </a:pPr>
            <a:r>
              <a:rPr lang="en-US" sz="1400" dirty="0" smtClean="0">
                <a:solidFill>
                  <a:schemeClr val="bg1"/>
                </a:solidFill>
                <a:latin typeface="Lucida Console" pitchFamily="49" charset="0"/>
              </a:rPr>
              <a:t>a[1] = 0;</a:t>
            </a:r>
          </a:p>
          <a:p>
            <a:pPr defTabSz="1096963" fontAlgn="base">
              <a:spcBef>
                <a:spcPct val="0"/>
              </a:spcBef>
              <a:spcAft>
                <a:spcPct val="0"/>
              </a:spcAft>
            </a:pPr>
            <a:r>
              <a:rPr lang="en-US" sz="1400" dirty="0" smtClean="0">
                <a:solidFill>
                  <a:schemeClr val="bg1"/>
                </a:solidFill>
                <a:latin typeface="Lucida Console" pitchFamily="49" charset="0"/>
              </a:rPr>
              <a:t>a[2] = 0;</a:t>
            </a:r>
          </a:p>
          <a:p>
            <a:pPr defTabSz="1096963" fontAlgn="base">
              <a:spcBef>
                <a:spcPct val="0"/>
              </a:spcBef>
              <a:spcAft>
                <a:spcPct val="0"/>
              </a:spcAft>
            </a:pPr>
            <a:r>
              <a:rPr lang="en-US" sz="1400" dirty="0" smtClean="0">
                <a:solidFill>
                  <a:schemeClr val="bg1"/>
                </a:solidFill>
                <a:latin typeface="Lucida Console" pitchFamily="49" charset="0"/>
              </a:rPr>
              <a:t>a[3] = 0;</a:t>
            </a:r>
          </a:p>
          <a:p>
            <a:pPr defTabSz="1096963" fontAlgn="base">
              <a:spcBef>
                <a:spcPct val="0"/>
              </a:spcBef>
              <a:spcAft>
                <a:spcPct val="0"/>
              </a:spcAft>
            </a:pPr>
            <a:r>
              <a:rPr lang="en-US" sz="1400" dirty="0" smtClean="0">
                <a:solidFill>
                  <a:schemeClr val="bg1"/>
                </a:solidFill>
                <a:latin typeface="Lucida Console" pitchFamily="49" charset="0"/>
              </a:rPr>
              <a:t>…</a:t>
            </a: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213035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5"/>
                                        </p:tgtEl>
                                        <p:attrNameLst>
                                          <p:attrName>fillcolor</p:attrName>
                                        </p:attrNameLst>
                                      </p:cBhvr>
                                      <p:to>
                                        <a:srgbClr val="FFDF79"/>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4343400" y="1676400"/>
            <a:ext cx="3733800" cy="1905000"/>
          </a:xfrm>
          <a:prstGeom prst="cloudCallout">
            <a:avLst>
              <a:gd name="adj1" fmla="val 15167"/>
              <a:gd name="adj2" fmla="val 86601"/>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r>
              <a:rPr lang="en-US" sz="1200" dirty="0" smtClean="0">
                <a:solidFill>
                  <a:schemeClr val="bg1"/>
                </a:solidFill>
              </a:rPr>
              <a:t>Path Condition:</a:t>
            </a:r>
          </a:p>
          <a:p>
            <a:pP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2" name="Picture 2"/>
          <p:cNvPicPr>
            <a:picLocks noChangeAspect="1" noChangeArrowheads="1"/>
          </p:cNvPicPr>
          <p:nvPr/>
        </p:nvPicPr>
        <p:blipFill>
          <a:blip r:embed="rId2" cstate="print"/>
          <a:srcRect/>
          <a:stretch>
            <a:fillRect/>
          </a:stretch>
        </p:blipFill>
        <p:spPr bwMode="auto">
          <a:xfrm>
            <a:off x="5029200" y="1981200"/>
            <a:ext cx="2686050" cy="666750"/>
          </a:xfrm>
          <a:prstGeom prst="rect">
            <a:avLst/>
          </a:prstGeom>
          <a:noFill/>
          <a:ln w="9525">
            <a:noFill/>
            <a:miter lim="800000"/>
            <a:headEnd/>
            <a:tailEnd/>
          </a:ln>
          <a:effectLst/>
        </p:spPr>
      </p:pic>
      <p:sp>
        <p:nvSpPr>
          <p:cNvPr id="23"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4"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28945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1"/>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chemeClr val="accent1"/>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1524000" y="2362200"/>
            <a:ext cx="4191000" cy="1600200"/>
          </a:xfrm>
          <a:prstGeom prst="cloudCallout">
            <a:avLst>
              <a:gd name="adj1" fmla="val -27683"/>
              <a:gd name="adj2" fmla="val 81105"/>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sz="1200" b="0" i="0" u="none" strike="noStrike" cap="none" normalizeH="0" baseline="0" dirty="0" smtClean="0">
                <a:solidFill>
                  <a:schemeClr val="bg1"/>
                </a:solidFill>
                <a:latin typeface="Lucida Console" pitchFamily="49" charset="0"/>
              </a:rPr>
              <a:t>… </a:t>
            </a:r>
            <a:r>
              <a:rPr kumimoji="0" lang="en-US" sz="1200" b="0" i="0" u="none" strike="noStrike" cap="none" normalizeH="0" baseline="0" dirty="0" smtClean="0">
                <a:solidFill>
                  <a:schemeClr val="bg1"/>
                </a:solidFill>
                <a:latin typeface="Arial Unicode MS"/>
                <a:ea typeface="Arial Unicode MS"/>
                <a:cs typeface="Arial Unicode MS"/>
              </a:rPr>
              <a:t>⋀ </a:t>
            </a:r>
            <a:r>
              <a:rPr kumimoji="0" lang="en-US" sz="1200" b="0" i="0" u="none" strike="noStrike" cap="none" normalizeH="0" baseline="0" dirty="0" err="1" smtClean="0">
                <a:solidFill>
                  <a:schemeClr val="bg1"/>
                </a:solidFill>
                <a:latin typeface="Lucida Console" pitchFamily="49" charset="0"/>
              </a:rPr>
              <a:t>magicNum</a:t>
            </a:r>
            <a:r>
              <a:rPr kumimoji="0" lang="en-US" sz="1200" b="0" i="0" u="none" strike="noStrike" cap="none" normalizeH="0" baseline="0" dirty="0" smtClean="0">
                <a:solidFill>
                  <a:schemeClr val="bg1"/>
                </a:solidFill>
                <a:latin typeface="Lucida Console" pitchFamily="49" charset="0"/>
              </a:rPr>
              <a:t> != 0x</a:t>
            </a:r>
            <a:r>
              <a:rPr lang="en-US" sz="1200" dirty="0" smtClean="0">
                <a:solidFill>
                  <a:schemeClr val="bg1"/>
                </a:solidFill>
                <a:latin typeface="Lucida Console" pitchFamily="49" charset="0"/>
              </a:rPr>
              <a:t>95673948</a:t>
            </a:r>
            <a:endParaRPr kumimoji="0" lang="en-US" sz="1200" b="0" i="0" u="none" strike="noStrike" cap="none" normalizeH="0" baseline="0" dirty="0" smtClean="0">
              <a:solidFill>
                <a:schemeClr val="bg1"/>
              </a:solidFill>
              <a:latin typeface="Lucida Console" pitchFamily="49" charset="0"/>
            </a:endParaRPr>
          </a:p>
          <a:p>
            <a:pPr algn="ct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latin typeface="Lucida Console" pitchFamily="49"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909877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chemeClr val="accent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1000" fill="hold"/>
                                        <p:tgtEl>
                                          <p:spTgt spid="21">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dir="cw">
                                      <p:cBhvr override="childStyle">
                                        <p:cTn id="22" dur="1000" fill="hold"/>
                                        <p:tgtEl>
                                          <p:spTgt spid="21">
                                            <p:txEl>
                                              <p:pRg st="1" end="1"/>
                                            </p:txEl>
                                          </p:spTgt>
                                        </p:tgtEl>
                                        <p:attrNameLst>
                                          <p:attrName>style.color</p:attrName>
                                        </p:attrNameLst>
                                      </p:cBhvr>
                                      <p:to>
                                        <a:schemeClr val="bg1"/>
                                      </p:to>
                                    </p:animClr>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1" grpI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Rounded Rectangle 17"/>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0" name="Rounded Rectangle 19"/>
          <p:cNvSpPr/>
          <p:nvPr/>
        </p:nvSpPr>
        <p:spPr bwMode="auto">
          <a:xfrm>
            <a:off x="355592" y="1630208"/>
            <a:ext cx="1600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206;</a:t>
            </a:r>
          </a:p>
          <a:p>
            <a:pPr defTabSz="1096963" fontAlgn="base">
              <a:spcBef>
                <a:spcPct val="0"/>
              </a:spcBef>
              <a:spcAft>
                <a:spcPct val="0"/>
              </a:spcAft>
            </a:pPr>
            <a:r>
              <a:rPr lang="en-US" sz="1400" dirty="0" smtClean="0">
                <a:solidFill>
                  <a:schemeClr val="bg1"/>
                </a:solidFill>
                <a:latin typeface="Lucida Console" pitchFamily="49" charset="0"/>
              </a:rPr>
              <a:t>a[1] = 202;</a:t>
            </a:r>
          </a:p>
          <a:p>
            <a:pPr defTabSz="1096963" fontAlgn="base">
              <a:spcBef>
                <a:spcPct val="0"/>
              </a:spcBef>
              <a:spcAft>
                <a:spcPct val="0"/>
              </a:spcAft>
            </a:pPr>
            <a:r>
              <a:rPr lang="en-US" sz="1400" dirty="0" smtClean="0">
                <a:solidFill>
                  <a:schemeClr val="bg1"/>
                </a:solidFill>
                <a:latin typeface="Lucida Console" pitchFamily="49" charset="0"/>
              </a:rPr>
              <a:t>a[2] = 239;</a:t>
            </a:r>
          </a:p>
          <a:p>
            <a:pPr defTabSz="1096963" fontAlgn="base">
              <a:spcBef>
                <a:spcPct val="0"/>
              </a:spcBef>
              <a:spcAft>
                <a:spcPct val="0"/>
              </a:spcAft>
            </a:pPr>
            <a:r>
              <a:rPr lang="en-US" sz="1400" dirty="0" smtClean="0">
                <a:solidFill>
                  <a:schemeClr val="bg1"/>
                </a:solidFill>
                <a:latin typeface="Lucida Console" pitchFamily="49" charset="0"/>
              </a:rPr>
              <a:t>a[3] = 190;</a:t>
            </a:r>
          </a:p>
          <a:p>
            <a:pPr defTabSz="1096963" fontAlgn="base">
              <a:spcBef>
                <a:spcPct val="0"/>
              </a:spcBef>
              <a:spcAft>
                <a:spcPct val="0"/>
              </a:spcAft>
            </a:pPr>
            <a:endParaRPr lang="en-US" sz="1400" dirty="0" smtClean="0">
              <a:solidFill>
                <a:schemeClr val="bg1"/>
              </a:solidFill>
              <a:latin typeface="Lucida Console" pitchFamily="49" charset="0"/>
            </a:endParaRPr>
          </a:p>
        </p:txBody>
      </p:sp>
      <p:sp>
        <p:nvSpPr>
          <p:cNvPr id="21"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54370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chemeClr val="accent1"/>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2"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extLst>
      <p:ext uri="{BB962C8B-B14F-4D97-AF65-F5344CB8AC3E}">
        <p14:creationId xmlns="" xmlns:p14="http://schemas.microsoft.com/office/powerpoint/2007/7/12/main" val="207829733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2" name="Title 1"/>
          <p:cNvSpPr txBox="1">
            <a:spLocks/>
          </p:cNvSpPr>
          <p:nvPr/>
        </p:nvSpPr>
        <p:spPr>
          <a:xfrm>
            <a:off x="457200" y="203205"/>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p>
            <a:pPr marL="0" marR="0" lvl="0" indent="0" algn="ctr" defTabSz="914027" rtl="0" eaLnBrk="1" fontAlgn="base" latinLnBrk="0" hangingPunct="1">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Automatic Test</a:t>
            </a:r>
            <a:r>
              <a:rPr kumimoji="0" lang="en-US" sz="5400" b="0" i="0" u="none" strike="noStrike" kern="1200" cap="none" spc="-30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Input Generation:</a:t>
            </a:r>
          </a:p>
          <a:p>
            <a:pPr marL="0" marR="0" lvl="0" indent="0" algn="ctr" defTabSz="914027" rtl="0" eaLnBrk="1" fontAlgn="base" latinLnBrk="0" hangingPunct="1">
              <a:lnSpc>
                <a:spcPct val="90000"/>
              </a:lnSpc>
              <a:spcBef>
                <a:spcPct val="0"/>
              </a:spcBef>
              <a:spcAft>
                <a:spcPct val="0"/>
              </a:spcAft>
              <a:buClrTx/>
              <a:buSzTx/>
              <a:buFontTx/>
              <a:buNone/>
              <a:tabLst/>
              <a:defRPr/>
            </a:pPr>
            <a:r>
              <a:rPr lang="en-US" sz="5400" spc="-300" baseline="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Whole-program,</a:t>
            </a:r>
            <a:r>
              <a:rPr lang="en-US" sz="5400" spc="-30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white box code analysis</a:t>
            </a:r>
            <a:endParaRPr kumimoji="0" lang="en-US" sz="5400" b="1" i="0" u="none" strike="noStrike" kern="1200" cap="none" spc="-30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extLst>
      <p:ext uri="{BB962C8B-B14F-4D97-AF65-F5344CB8AC3E}">
        <p14:creationId xmlns="" xmlns:p14="http://schemas.microsoft.com/office/powerpoint/2007/7/12/main" val="74548286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690115" cy="750205"/>
          </a:xfrm>
        </p:spPr>
        <p:txBody>
          <a:bodyPr/>
          <a:lstStyle/>
          <a:p>
            <a:r>
              <a:rPr lang="en-US" dirty="0" smtClean="0"/>
              <a:t>Application:</a:t>
            </a:r>
            <a:endParaRPr lang="en-US" dirty="0"/>
          </a:p>
        </p:txBody>
      </p:sp>
      <p:sp>
        <p:nvSpPr>
          <p:cNvPr id="3" name="Subtitle 2"/>
          <p:cNvSpPr>
            <a:spLocks noGrp="1"/>
          </p:cNvSpPr>
          <p:nvPr>
            <p:ph type="subTitle" idx="1"/>
          </p:nvPr>
        </p:nvSpPr>
        <p:spPr>
          <a:xfrm>
            <a:off x="1752600" y="6082302"/>
            <a:ext cx="6705600" cy="470898"/>
          </a:xfrm>
        </p:spPr>
        <p:txBody>
          <a:bodyPr/>
          <a:lstStyle/>
          <a:p>
            <a:r>
              <a:rPr lang="en-US" dirty="0" err="1" smtClean="0"/>
              <a:t>PREfix</a:t>
            </a:r>
            <a:r>
              <a:rPr lang="en-US" dirty="0" smtClean="0"/>
              <a:t>    [Moy, B., Sielaff 2009]</a:t>
            </a:r>
            <a:endParaRPr lang="en-US" dirty="0"/>
          </a:p>
        </p:txBody>
      </p:sp>
      <p:sp>
        <p:nvSpPr>
          <p:cNvPr id="4" name="Text Placeholder 3"/>
          <p:cNvSpPr>
            <a:spLocks noGrp="1"/>
          </p:cNvSpPr>
          <p:nvPr>
            <p:ph type="body" sz="quarter" idx="10"/>
          </p:nvPr>
        </p:nvSpPr>
        <p:spPr>
          <a:xfrm>
            <a:off x="381000" y="3041809"/>
            <a:ext cx="8412427" cy="2215991"/>
          </a:xfrm>
        </p:spPr>
        <p:txBody>
          <a:bodyPr/>
          <a:lstStyle/>
          <a:p>
            <a:r>
              <a:rPr lang="en-US" sz="7200" dirty="0" smtClean="0"/>
              <a:t>Bit-precise Scalable</a:t>
            </a:r>
          </a:p>
          <a:p>
            <a:r>
              <a:rPr lang="en-US" sz="7200" dirty="0" smtClean="0"/>
              <a:t>Static Analysis</a:t>
            </a:r>
            <a:endParaRPr lang="en-US" sz="72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Calculus of Computation</a:t>
            </a:r>
            <a:endParaRPr lang="en-US" dirty="0"/>
          </a:p>
        </p:txBody>
      </p:sp>
      <p:sp>
        <p:nvSpPr>
          <p:cNvPr id="3" name="Content Placeholder 2"/>
          <p:cNvSpPr>
            <a:spLocks noGrp="1"/>
          </p:cNvSpPr>
          <p:nvPr>
            <p:ph idx="1"/>
          </p:nvPr>
        </p:nvSpPr>
        <p:spPr>
          <a:xfrm>
            <a:off x="381000" y="1066800"/>
            <a:ext cx="8382000" cy="5670783"/>
          </a:xfrm>
        </p:spPr>
        <p:txBody>
          <a:bodyPr/>
          <a:lstStyle/>
          <a:p>
            <a:pPr>
              <a:buNone/>
            </a:pPr>
            <a:r>
              <a:rPr lang="en-US" dirty="0" smtClean="0"/>
              <a:t>Some Microsoft engines:</a:t>
            </a:r>
          </a:p>
          <a:p>
            <a:pPr>
              <a:buFontTx/>
              <a:buChar char="-"/>
            </a:pPr>
            <a:r>
              <a:rPr lang="en-US" sz="2000" b="1" dirty="0" smtClean="0">
                <a:solidFill>
                  <a:srgbClr val="00B050"/>
                </a:solidFill>
              </a:rPr>
              <a:t>SDV: 	</a:t>
            </a:r>
            <a:r>
              <a:rPr lang="en-US" sz="2000" dirty="0" smtClean="0"/>
              <a:t>The Static Driver Verifier</a:t>
            </a:r>
          </a:p>
          <a:p>
            <a:pPr>
              <a:buFontTx/>
              <a:buChar char="-"/>
            </a:pPr>
            <a:r>
              <a:rPr lang="en-US" sz="2000" b="1" dirty="0" err="1" smtClean="0">
                <a:solidFill>
                  <a:srgbClr val="00B050"/>
                </a:solidFill>
              </a:rPr>
              <a:t>PREfix</a:t>
            </a:r>
            <a:r>
              <a:rPr lang="en-US" sz="2000" b="1" dirty="0" smtClean="0">
                <a:solidFill>
                  <a:srgbClr val="00B050"/>
                </a:solidFill>
              </a:rPr>
              <a:t>: 	</a:t>
            </a:r>
            <a:r>
              <a:rPr lang="en-US" sz="2000" dirty="0" smtClean="0"/>
              <a:t>The Static Analysis Engine for C/C++.</a:t>
            </a:r>
          </a:p>
          <a:p>
            <a:pPr>
              <a:buFontTx/>
              <a:buChar char="-"/>
            </a:pPr>
            <a:r>
              <a:rPr lang="en-US" sz="2000" b="1" dirty="0" err="1" smtClean="0">
                <a:solidFill>
                  <a:srgbClr val="00B050"/>
                </a:solidFill>
              </a:rPr>
              <a:t>Pex</a:t>
            </a:r>
            <a:r>
              <a:rPr lang="en-US" sz="2000" b="1" dirty="0" smtClean="0">
                <a:solidFill>
                  <a:srgbClr val="00B050"/>
                </a:solidFill>
              </a:rPr>
              <a:t>: 	</a:t>
            </a:r>
            <a:r>
              <a:rPr lang="en-US" sz="2000" dirty="0" smtClean="0"/>
              <a:t>Program </a:t>
            </a:r>
            <a:r>
              <a:rPr lang="en-US" sz="2000" dirty="0" err="1" smtClean="0"/>
              <a:t>EXploration</a:t>
            </a:r>
            <a:r>
              <a:rPr lang="en-US" sz="2000" dirty="0" smtClean="0"/>
              <a:t> for .NET.</a:t>
            </a:r>
          </a:p>
          <a:p>
            <a:pPr>
              <a:buFontTx/>
              <a:buChar char="-"/>
            </a:pPr>
            <a:r>
              <a:rPr lang="en-US" sz="2000" b="1" dirty="0" smtClean="0">
                <a:solidFill>
                  <a:srgbClr val="00B050"/>
                </a:solidFill>
              </a:rPr>
              <a:t>SAGE: 	</a:t>
            </a:r>
            <a:r>
              <a:rPr lang="en-US" sz="2000" dirty="0" smtClean="0"/>
              <a:t>Scalable Automated Guided Execution </a:t>
            </a:r>
          </a:p>
          <a:p>
            <a:pPr>
              <a:buFontTx/>
              <a:buChar char="-"/>
            </a:pPr>
            <a:r>
              <a:rPr lang="en-US" sz="2000" b="1" dirty="0" smtClean="0">
                <a:solidFill>
                  <a:srgbClr val="00B050"/>
                </a:solidFill>
              </a:rPr>
              <a:t>Spec#: 	</a:t>
            </a:r>
            <a:r>
              <a:rPr lang="en-US" sz="2000" dirty="0" smtClean="0"/>
              <a:t>C# + contracts</a:t>
            </a:r>
          </a:p>
          <a:p>
            <a:pPr>
              <a:buFontTx/>
              <a:buChar char="-"/>
            </a:pPr>
            <a:r>
              <a:rPr lang="en-US" sz="2000" b="1" dirty="0" smtClean="0">
                <a:solidFill>
                  <a:srgbClr val="00B050"/>
                </a:solidFill>
              </a:rPr>
              <a:t>VCC: 	</a:t>
            </a:r>
            <a:r>
              <a:rPr lang="en-US" sz="2000" dirty="0" smtClean="0"/>
              <a:t>Verifying C Compiler for the Viridian Hyper-Visor</a:t>
            </a:r>
          </a:p>
          <a:p>
            <a:pPr>
              <a:buFontTx/>
              <a:buChar char="-"/>
            </a:pPr>
            <a:r>
              <a:rPr lang="en-US" sz="2000" b="1" dirty="0" smtClean="0">
                <a:solidFill>
                  <a:srgbClr val="00B050"/>
                </a:solidFill>
              </a:rPr>
              <a:t>HAVOC: 	</a:t>
            </a:r>
            <a:r>
              <a:rPr lang="en-US" sz="2000" dirty="0" smtClean="0"/>
              <a:t>Heap-Aware Verification of C-code.</a:t>
            </a:r>
          </a:p>
          <a:p>
            <a:pPr>
              <a:buFontTx/>
              <a:buChar char="-"/>
            </a:pPr>
            <a:r>
              <a:rPr lang="en-US" sz="2000" b="1" dirty="0" err="1" smtClean="0">
                <a:solidFill>
                  <a:srgbClr val="00B050"/>
                </a:solidFill>
              </a:rPr>
              <a:t>SpecExplorer</a:t>
            </a:r>
            <a:r>
              <a:rPr lang="en-US" sz="2000" b="1" dirty="0" smtClean="0">
                <a:solidFill>
                  <a:srgbClr val="00B050"/>
                </a:solidFill>
              </a:rPr>
              <a:t>: </a:t>
            </a:r>
            <a:r>
              <a:rPr lang="en-US" sz="2000" dirty="0" smtClean="0"/>
              <a:t>Model-based testing of protocol specs.</a:t>
            </a:r>
          </a:p>
          <a:p>
            <a:pPr>
              <a:buFontTx/>
              <a:buChar char="-"/>
            </a:pPr>
            <a:r>
              <a:rPr lang="en-US" sz="2000" b="1" dirty="0" smtClean="0">
                <a:solidFill>
                  <a:srgbClr val="00B050"/>
                </a:solidFill>
              </a:rPr>
              <a:t>Yogi: 	</a:t>
            </a:r>
            <a:r>
              <a:rPr lang="en-US" sz="2000" dirty="0" smtClean="0"/>
              <a:t>Dynamic symbolic execution + abstraction.</a:t>
            </a:r>
          </a:p>
          <a:p>
            <a:pPr>
              <a:buFontTx/>
              <a:buChar char="-"/>
            </a:pPr>
            <a:r>
              <a:rPr lang="en-US" sz="2000" b="1" dirty="0" smtClean="0">
                <a:solidFill>
                  <a:srgbClr val="00B050"/>
                </a:solidFill>
              </a:rPr>
              <a:t>FORMULA: </a:t>
            </a:r>
            <a:r>
              <a:rPr lang="en-US" sz="2000" dirty="0" smtClean="0"/>
              <a:t>Model-based Design</a:t>
            </a:r>
          </a:p>
          <a:p>
            <a:pPr>
              <a:buFontTx/>
              <a:buChar char="-"/>
            </a:pPr>
            <a:r>
              <a:rPr lang="en-US" sz="2000" b="1" dirty="0" smtClean="0">
                <a:solidFill>
                  <a:srgbClr val="00B050"/>
                </a:solidFill>
              </a:rPr>
              <a:t>F7: 		</a:t>
            </a:r>
            <a:r>
              <a:rPr lang="en-US" sz="2000" dirty="0" smtClean="0"/>
              <a:t>Refinement types for security protocols</a:t>
            </a:r>
          </a:p>
          <a:p>
            <a:pPr>
              <a:buFontTx/>
              <a:buChar char="-"/>
            </a:pPr>
            <a:r>
              <a:rPr lang="en-US" sz="2000" b="1" dirty="0" smtClean="0">
                <a:solidFill>
                  <a:srgbClr val="00B050"/>
                </a:solidFill>
              </a:rPr>
              <a:t>M3: </a:t>
            </a:r>
            <a:r>
              <a:rPr lang="en-US" sz="2000" dirty="0" smtClean="0"/>
              <a:t>		Model Program Modeling</a:t>
            </a:r>
          </a:p>
          <a:p>
            <a:pPr>
              <a:buFontTx/>
              <a:buChar char="-"/>
            </a:pPr>
            <a:r>
              <a:rPr lang="en-US" sz="2000" b="1" dirty="0" smtClean="0">
                <a:solidFill>
                  <a:srgbClr val="00B050"/>
                </a:solidFill>
              </a:rPr>
              <a:t>VS3:</a:t>
            </a:r>
            <a:r>
              <a:rPr lang="en-US" sz="2000" dirty="0" smtClean="0"/>
              <a:t>	Abstract interpretation and Synthesis</a:t>
            </a:r>
          </a:p>
          <a:p>
            <a:pPr>
              <a:buNone/>
            </a:pPr>
            <a:r>
              <a:rPr lang="en-US" sz="2400" dirty="0" smtClean="0"/>
              <a:t>					</a:t>
            </a:r>
          </a:p>
          <a:p>
            <a:pPr>
              <a:buNone/>
            </a:pPr>
            <a:r>
              <a:rPr lang="en-US" sz="2400" b="1" dirty="0" smtClean="0">
                <a:solidFill>
                  <a:srgbClr val="FF0000"/>
                </a:solidFill>
              </a:rPr>
              <a:t>					They all use the SMT solver Z3.</a:t>
            </a:r>
          </a:p>
        </p:txBody>
      </p:sp>
      <p:pic>
        <p:nvPicPr>
          <p:cNvPr id="4" name="Picture 2"/>
          <p:cNvPicPr>
            <a:picLocks noChangeAspect="1" noChangeArrowheads="1"/>
          </p:cNvPicPr>
          <p:nvPr/>
        </p:nvPicPr>
        <p:blipFill>
          <a:blip r:embed="rId2" cstate="print"/>
          <a:srcRect/>
          <a:stretch>
            <a:fillRect/>
          </a:stretch>
        </p:blipFill>
        <p:spPr bwMode="auto">
          <a:xfrm>
            <a:off x="2133600" y="2590800"/>
            <a:ext cx="2600833" cy="1159953"/>
          </a:xfrm>
          <a:prstGeom prst="rect">
            <a:avLst/>
          </a:prstGeom>
          <a:noFill/>
          <a:ln w="9525">
            <a:noFill/>
            <a:miter lim="800000"/>
            <a:headEnd/>
            <a:tailEnd/>
          </a:ln>
          <a:effectLst/>
        </p:spPr>
      </p:pic>
      <p:pic>
        <p:nvPicPr>
          <p:cNvPr id="5" name="Picture 4" descr="homepagelogo.png"/>
          <p:cNvPicPr>
            <a:picLocks noChangeAspect="1"/>
          </p:cNvPicPr>
          <p:nvPr/>
        </p:nvPicPr>
        <p:blipFill>
          <a:blip r:embed="rId3" cstate="print"/>
          <a:stretch>
            <a:fillRect/>
          </a:stretch>
        </p:blipFill>
        <p:spPr>
          <a:xfrm>
            <a:off x="2133600" y="3228975"/>
            <a:ext cx="2857500" cy="1724025"/>
          </a:xfrm>
          <a:prstGeom prst="rect">
            <a:avLst/>
          </a:prstGeom>
        </p:spPr>
      </p:pic>
      <p:pic>
        <p:nvPicPr>
          <p:cNvPr id="7" name="Picture 2"/>
          <p:cNvPicPr>
            <a:picLocks noChangeAspect="1" noChangeArrowheads="1"/>
          </p:cNvPicPr>
          <p:nvPr/>
        </p:nvPicPr>
        <p:blipFill>
          <a:blip r:embed="rId4" cstate="print"/>
          <a:srcRect l="14716" t="28877" r="12676" b="33876"/>
          <a:stretch>
            <a:fillRect/>
          </a:stretch>
        </p:blipFill>
        <p:spPr bwMode="auto">
          <a:xfrm>
            <a:off x="2133600" y="4253428"/>
            <a:ext cx="4411362" cy="1994972"/>
          </a:xfrm>
          <a:prstGeom prst="rect">
            <a:avLst/>
          </a:prstGeom>
          <a:noFill/>
          <a:ln w="9525">
            <a:noFill/>
            <a:miter lim="800000"/>
            <a:headEnd/>
            <a:tailEnd/>
          </a:ln>
          <a:effectLst/>
        </p:spPr>
      </p:pic>
      <p:pic>
        <p:nvPicPr>
          <p:cNvPr id="8" name="Picture 7" descr="yogi_logo.jpg"/>
          <p:cNvPicPr>
            <a:picLocks noChangeAspect="1"/>
          </p:cNvPicPr>
          <p:nvPr/>
        </p:nvPicPr>
        <p:blipFill>
          <a:blip r:embed="rId5" cstate="print"/>
          <a:stretch>
            <a:fillRect/>
          </a:stretch>
        </p:blipFill>
        <p:spPr>
          <a:xfrm>
            <a:off x="2209800" y="4955239"/>
            <a:ext cx="1689100" cy="835961"/>
          </a:xfrm>
          <a:prstGeom prst="rect">
            <a:avLst/>
          </a:prstGeom>
        </p:spPr>
      </p:pic>
      <p:pic>
        <p:nvPicPr>
          <p:cNvPr id="9" name="Picture 8" descr="image.jpg"/>
          <p:cNvPicPr>
            <a:picLocks noChangeAspect="1"/>
          </p:cNvPicPr>
          <p:nvPr/>
        </p:nvPicPr>
        <p:blipFill>
          <a:blip r:embed="rId6" cstate="print">
            <a:extLst>
              <a:ext uri="28A0092B-C50C-407e-A947-70E740481C1C">
                <a14:useLocalDpi xmlns:a14="http://schemas.microsoft.com/office/drawing/2007/7/7/main" xmlns="" val="0"/>
              </a:ext>
            </a:extLst>
          </a:blip>
          <a:srcRect/>
          <a:stretch>
            <a:fillRect/>
          </a:stretch>
        </p:blipFill>
        <p:spPr bwMode="auto">
          <a:xfrm>
            <a:off x="2133600" y="3200400"/>
            <a:ext cx="2895600" cy="231648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pic>
      <p:pic>
        <p:nvPicPr>
          <p:cNvPr id="6" name="Picture 5" descr="SpecSharpLogo-h100-w367.png"/>
          <p:cNvPicPr>
            <a:picLocks noChangeAspect="1"/>
          </p:cNvPicPr>
          <p:nvPr/>
        </p:nvPicPr>
        <p:blipFill>
          <a:blip r:embed="rId7" cstate="print"/>
          <a:stretch>
            <a:fillRect/>
          </a:stretch>
        </p:blipFill>
        <p:spPr>
          <a:xfrm>
            <a:off x="2057400" y="3544684"/>
            <a:ext cx="2969751" cy="798716"/>
          </a:xfrm>
          <a:prstGeom prst="rect">
            <a:avLst/>
          </a:prstGeom>
        </p:spPr>
      </p:pic>
      <p:grpSp>
        <p:nvGrpSpPr>
          <p:cNvPr id="15" name="Group 14"/>
          <p:cNvGrpSpPr/>
          <p:nvPr/>
        </p:nvGrpSpPr>
        <p:grpSpPr>
          <a:xfrm>
            <a:off x="2133600" y="4059818"/>
            <a:ext cx="3119766" cy="740782"/>
            <a:chOff x="6024234" y="4876799"/>
            <a:chExt cx="3119766" cy="740782"/>
          </a:xfrm>
        </p:grpSpPr>
        <p:pic>
          <p:nvPicPr>
            <p:cNvPr id="11" name="Picture 7" descr="logo.gif"/>
            <p:cNvPicPr>
              <a:picLocks noChangeAspect="1"/>
            </p:cNvPicPr>
            <p:nvPr/>
          </p:nvPicPr>
          <p:blipFill>
            <a:blip r:embed="rId8" cstate="print"/>
            <a:stretch>
              <a:fillRect/>
            </a:stretch>
          </p:blipFill>
          <p:spPr>
            <a:xfrm>
              <a:off x="6024234" y="4876799"/>
              <a:ext cx="3119766" cy="740782"/>
            </a:xfrm>
            <a:prstGeom prst="rect">
              <a:avLst/>
            </a:prstGeom>
          </p:spPr>
          <p:style>
            <a:lnRef idx="1">
              <a:schemeClr val="accent4"/>
            </a:lnRef>
            <a:fillRef idx="3">
              <a:schemeClr val="accent4"/>
            </a:fillRef>
            <a:effectRef idx="2">
              <a:schemeClr val="accent4"/>
            </a:effectRef>
            <a:fontRef idx="minor">
              <a:schemeClr val="lt1"/>
            </a:fontRef>
          </p:style>
        </p:pic>
        <p:sp>
          <p:nvSpPr>
            <p:cNvPr id="12" name="TextBox 11"/>
            <p:cNvSpPr txBox="1"/>
            <p:nvPr/>
          </p:nvSpPr>
          <p:spPr>
            <a:xfrm>
              <a:off x="7086600" y="4876800"/>
              <a:ext cx="1231427" cy="461665"/>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2000"/>
                                        <p:tgtEl>
                                          <p:spTgt spid="9"/>
                                        </p:tgtEl>
                                      </p:cBhvr>
                                    </p:animEffect>
                                    <p:set>
                                      <p:cBhvr>
                                        <p:cTn id="39" dur="1" fill="hold">
                                          <p:stCondLst>
                                            <p:cond delay="1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15"/>
                                        </p:tgtEl>
                                      </p:cBhvr>
                                    </p:animEffect>
                                    <p:set>
                                      <p:cBhvr>
                                        <p:cTn id="55" dur="1" fill="hold">
                                          <p:stCondLst>
                                            <p:cond delay="1999"/>
                                          </p:stCondLst>
                                        </p:cTn>
                                        <p:tgtEl>
                                          <p:spTgt spid="1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2000"/>
                                        <p:tgtEl>
                                          <p:spTgt spid="7"/>
                                        </p:tgtEl>
                                      </p:cBhvr>
                                    </p:animEffect>
                                    <p:set>
                                      <p:cBhvr>
                                        <p:cTn id="64" dur="1" fill="hold">
                                          <p:stCondLst>
                                            <p:cond delay="19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here?</a:t>
            </a:r>
            <a:endParaRPr lang="en-US" dirty="0"/>
          </a:p>
        </p:txBody>
      </p:sp>
      <p:sp>
        <p:nvSpPr>
          <p:cNvPr id="5" name="Subtitle 2"/>
          <p:cNvSpPr txBox="1">
            <a:spLocks/>
          </p:cNvSpPr>
          <p:nvPr/>
        </p:nvSpPr>
        <p:spPr bwMode="auto">
          <a:xfrm>
            <a:off x="801756" y="1977886"/>
            <a:ext cx="3863009" cy="3965714"/>
          </a:xfrm>
          <a:prstGeom prst="rect">
            <a:avLst/>
          </a:prstGeom>
          <a:ln>
            <a:solidFill>
              <a:schemeClr val="accent2">
                <a:lumMod val="50000"/>
              </a:schemeClr>
            </a:solidFill>
          </a:ln>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binary_search</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arr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 </a:t>
            </a:r>
            <a:br>
              <a:rPr kumimoji="0" lang="en-US" sz="2000" b="0" i="0" u="none" strike="noStrike" kern="1200" cap="none" spc="0" normalizeH="0" baseline="0" noProof="0" dirty="0" smtClean="0">
                <a:ln>
                  <a:noFill/>
                </a:ln>
                <a:solidFill>
                  <a:schemeClr val="bg1"/>
                </a:solidFill>
                <a:effectLst/>
                <a:uLnTx/>
                <a:uFillTx/>
                <a:latin typeface="+mn-lt"/>
                <a:ea typeface="+mn-ea"/>
                <a:cs typeface="+mn-cs"/>
              </a:rPr>
            </a:b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high,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key)  </a:t>
            </a:r>
          </a:p>
          <a:p>
            <a:r>
              <a:rPr lang="en-US" sz="2000" b="1" dirty="0" smtClean="0">
                <a:solidFill>
                  <a:schemeClr val="bg1"/>
                </a:solidFill>
              </a:rPr>
              <a:t>while</a:t>
            </a:r>
            <a:r>
              <a:rPr lang="en-US" sz="2000" dirty="0" smtClean="0">
                <a:solidFill>
                  <a:schemeClr val="bg1"/>
                </a:solidFill>
              </a:rPr>
              <a:t> (low &lt;= high)  </a:t>
            </a:r>
          </a:p>
          <a:p>
            <a:r>
              <a:rPr lang="en-US" sz="2000" dirty="0" smtClean="0">
                <a:solidFill>
                  <a:schemeClr val="bg1"/>
                </a:solidFill>
              </a:rPr>
              <a:t>    {</a:t>
            </a:r>
          </a:p>
          <a:p>
            <a:r>
              <a:rPr lang="en-US" sz="2000" dirty="0" smtClean="0">
                <a:solidFill>
                  <a:schemeClr val="bg1"/>
                </a:solidFill>
              </a:rPr>
              <a:t>        // Find middle value </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mid = (low + high) / 2;</a:t>
            </a:r>
          </a:p>
          <a:p>
            <a:r>
              <a:rPr lang="en-US" sz="2000" dirty="0" smtClean="0">
                <a:solidFill>
                  <a:schemeClr val="bg1"/>
                </a:solidFill>
              </a:rPr>
              <a:t>        </a:t>
            </a:r>
            <a:r>
              <a:rPr lang="en-US" sz="2000" b="1" dirty="0" err="1" smtClean="0">
                <a:solidFill>
                  <a:schemeClr val="bg1"/>
                </a:solidFill>
              </a:rPr>
              <a:t>int</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a:t>
            </a:r>
            <a:r>
              <a:rPr lang="en-US" sz="2000" dirty="0" err="1" smtClean="0">
                <a:solidFill>
                  <a:schemeClr val="bg1"/>
                </a:solidFill>
              </a:rPr>
              <a:t>arr</a:t>
            </a:r>
            <a:r>
              <a:rPr lang="en-US" sz="2000" dirty="0" smtClean="0">
                <a:solidFill>
                  <a:schemeClr val="bg1"/>
                </a:solidFill>
              </a:rPr>
              <a:t>[mid];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 key) </a:t>
            </a:r>
            <a:r>
              <a:rPr lang="en-US" sz="2000" b="1" dirty="0" smtClean="0">
                <a:solidFill>
                  <a:schemeClr val="bg1"/>
                </a:solidFill>
              </a:rPr>
              <a:t>return</a:t>
            </a:r>
            <a:r>
              <a:rPr lang="en-US" sz="2000" dirty="0" smtClean="0">
                <a:solidFill>
                  <a:schemeClr val="bg1"/>
                </a:solidFill>
              </a:rPr>
              <a:t> mid;</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val</a:t>
            </a:r>
            <a:r>
              <a:rPr lang="en-US" sz="2000" dirty="0" smtClean="0">
                <a:solidFill>
                  <a:schemeClr val="bg1"/>
                </a:solidFill>
              </a:rPr>
              <a:t> &lt; key) low = mid+1;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else</a:t>
            </a:r>
            <a:r>
              <a:rPr lang="en-US" sz="2000" dirty="0" smtClean="0">
                <a:solidFill>
                  <a:schemeClr val="bg1"/>
                </a:solidFill>
              </a:rPr>
              <a:t> high = mid-1;</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b="1" dirty="0" smtClean="0">
                <a:solidFill>
                  <a:schemeClr val="bg1"/>
                </a:solidFill>
              </a:rPr>
              <a:t>return</a:t>
            </a:r>
            <a:r>
              <a:rPr lang="en-US" sz="2000" dirty="0" smtClean="0">
                <a:solidFill>
                  <a:schemeClr val="bg1"/>
                </a:solidFill>
              </a:rPr>
              <a:t> -1;</a:t>
            </a:r>
          </a:p>
          <a:p>
            <a:r>
              <a:rPr lang="en-US" sz="2000" dirty="0" smtClean="0">
                <a:solidFill>
                  <a:schemeClr val="bg1"/>
                </a:solidFill>
              </a:rPr>
              <a:t>}</a:t>
            </a:r>
          </a:p>
        </p:txBody>
      </p:sp>
      <p:sp>
        <p:nvSpPr>
          <p:cNvPr id="6" name="Subtitle 2"/>
          <p:cNvSpPr txBox="1">
            <a:spLocks/>
          </p:cNvSpPr>
          <p:nvPr/>
        </p:nvSpPr>
        <p:spPr bwMode="auto">
          <a:xfrm>
            <a:off x="5486400" y="1958008"/>
            <a:ext cx="3124200" cy="3985592"/>
          </a:xfrm>
          <a:prstGeom prst="rect">
            <a:avLst/>
          </a:prstGeom>
          <a:ln>
            <a:solidFill>
              <a:schemeClr val="accent2">
                <a:lumMod val="50000"/>
              </a:schemeClr>
            </a:solidFill>
          </a:ln>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noAutofit/>
          </a:bodyPr>
          <a:lstStyle/>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1" dirty="0" smtClean="0">
                <a:solidFill>
                  <a:schemeClr val="bg1"/>
                </a:solidFill>
                <a:latin typeface="+mn-lt"/>
              </a:rPr>
              <a:t>void </a:t>
            </a:r>
            <a:r>
              <a:rPr lang="en-US" sz="2000" dirty="0" err="1" smtClean="0">
                <a:solidFill>
                  <a:schemeClr val="bg1"/>
                </a:solidFill>
                <a:latin typeface="+mn-lt"/>
              </a:rPr>
              <a:t>itoa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int</a:t>
            </a:r>
            <a:r>
              <a:rPr kumimoji="0" lang="en-US" sz="2000" b="0" i="0" u="none" strike="noStrike" kern="1200" cap="none" spc="0" normalizeH="0" noProof="0" dirty="0" smtClean="0">
                <a:ln>
                  <a:noFill/>
                </a:ln>
                <a:solidFill>
                  <a:schemeClr val="bg1"/>
                </a:solidFill>
                <a:effectLst/>
                <a:uLnTx/>
                <a:uFillTx/>
                <a:latin typeface="+mn-lt"/>
                <a:ea typeface="+mn-ea"/>
                <a:cs typeface="+mn-cs"/>
              </a:rPr>
              <a:t> </a:t>
            </a:r>
            <a:r>
              <a:rPr lang="en-US" sz="2000" dirty="0" smtClean="0">
                <a:solidFill>
                  <a:schemeClr val="bg1"/>
                </a:solidFill>
                <a:latin typeface="+mn-lt"/>
              </a:rPr>
              <a:t>n, char* s</a:t>
            </a:r>
            <a:r>
              <a:rPr kumimoji="0" lang="en-US" sz="2000" b="0" i="0" u="none" strike="noStrike" kern="1200" cap="none" spc="0" normalizeH="0" noProof="0" dirty="0" smtClean="0">
                <a:ln>
                  <a:noFill/>
                </a:ln>
                <a:solidFill>
                  <a:schemeClr val="bg1"/>
                </a:solidFill>
                <a:effectLst/>
                <a:uLnTx/>
                <a:uFillTx/>
                <a:latin typeface="+mn-lt"/>
                <a:ea typeface="+mn-ea"/>
                <a:cs typeface="+mn-cs"/>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lang="en-US" sz="2000" baseline="0" dirty="0" smtClean="0">
                <a:solidFill>
                  <a:schemeClr val="bg1"/>
                </a:solidFill>
                <a:latin typeface="+mn-lt"/>
              </a:rPr>
              <a:t>if (n &lt; 0)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*s++ = ‘-’;</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n = -n;</a:t>
            </a:r>
            <a:endParaRPr kumimoji="0" lang="en-US" sz="2000" b="0" i="0" u="none" strike="noStrike" kern="1200" cap="none" spc="0" normalizeH="0" noProof="0" dirty="0" smtClean="0">
              <a:ln>
                <a:noFill/>
              </a:ln>
              <a:solidFill>
                <a:schemeClr val="bg1"/>
              </a:solidFill>
              <a:effectLst/>
              <a:uLnTx/>
              <a:uFillTx/>
              <a:latin typeface="+mn-lt"/>
              <a:ea typeface="+mn-ea"/>
              <a:cs typeface="+mn-cs"/>
            </a:endParaRP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baseline="0" dirty="0" smtClean="0">
                <a:solidFill>
                  <a:schemeClr val="bg1"/>
                </a:solidFill>
                <a:latin typeface="+mn-lt"/>
              </a:rPr>
              <a:t>     }</a:t>
            </a:r>
          </a:p>
          <a:p>
            <a:pPr marL="384175" marR="0" lvl="0" indent="-384175" algn="l" defTabSz="912813" rtl="0" eaLnBrk="1" fontAlgn="base" latinLnBrk="0" hangingPunct="1">
              <a:lnSpc>
                <a:spcPct val="90000"/>
              </a:lnSpc>
              <a:spcBef>
                <a:spcPct val="20000"/>
              </a:spcBef>
              <a:spcAft>
                <a:spcPct val="0"/>
              </a:spcAft>
              <a:buClrTx/>
              <a:buSzPct val="90000"/>
              <a:tabLst/>
              <a:defRPr/>
            </a:pPr>
            <a:r>
              <a:rPr kumimoji="0" lang="en-US" sz="2000" b="0" i="0" u="none" strike="noStrike" kern="1200" cap="none" spc="0" normalizeH="0" noProof="0" dirty="0" smtClean="0">
                <a:ln>
                  <a:noFill/>
                </a:ln>
                <a:solidFill>
                  <a:schemeClr val="bg1"/>
                </a:solidFill>
                <a:effectLst/>
                <a:uLnTx/>
                <a:uFillTx/>
                <a:latin typeface="+mn-lt"/>
                <a:ea typeface="+mn-ea"/>
                <a:cs typeface="+mn-cs"/>
              </a:rPr>
              <a:t>     // Add digits to s</a:t>
            </a:r>
          </a:p>
          <a:p>
            <a:pPr marL="384175" marR="0" lvl="0" indent="-384175" algn="l" defTabSz="912813" rtl="0" eaLnBrk="1" fontAlgn="base" latinLnBrk="0" hangingPunct="1">
              <a:lnSpc>
                <a:spcPct val="90000"/>
              </a:lnSpc>
              <a:spcBef>
                <a:spcPct val="20000"/>
              </a:spcBef>
              <a:spcAft>
                <a:spcPct val="0"/>
              </a:spcAft>
              <a:buClrTx/>
              <a:buSzPct val="90000"/>
              <a:tabLst/>
              <a:defRPr/>
            </a:pPr>
            <a:r>
              <a:rPr lang="en-US" sz="2000" dirty="0" smtClean="0">
                <a:solidFill>
                  <a:schemeClr val="bg1"/>
                </a:solidFill>
                <a:latin typeface="+mn-lt"/>
              </a:rPr>
              <a:t>     </a:t>
            </a:r>
            <a:r>
              <a:rPr kumimoji="0" lang="en-US" sz="2000" b="0" i="0" u="none" strike="noStrike" kern="1200" cap="none" spc="0" normalizeH="0" noProof="0" dirty="0" smtClean="0">
                <a:ln>
                  <a:noFill/>
                </a:ln>
                <a:solidFill>
                  <a:schemeClr val="bg1"/>
                </a:solidFill>
                <a:effectLst/>
                <a:uLnTx/>
                <a:uFillTx/>
                <a:latin typeface="+mn-lt"/>
                <a:ea typeface="+mn-ea"/>
                <a:cs typeface="+mn-cs"/>
              </a:rPr>
              <a:t>….</a:t>
            </a:r>
          </a:p>
          <a:p>
            <a:pPr marL="384175" marR="0" lvl="0" indent="-384175" algn="l" defTabSz="912813" rtl="0" eaLnBrk="1" fontAlgn="base" latinLnBrk="0" hangingPunct="1">
              <a:lnSpc>
                <a:spcPct val="90000"/>
              </a:lnSpc>
              <a:spcBef>
                <a:spcPct val="20000"/>
              </a:spcBef>
              <a:spcAft>
                <a:spcPct val="0"/>
              </a:spcAft>
              <a:buClrTx/>
              <a:buSzPct val="90000"/>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Cloud Callout 6"/>
          <p:cNvSpPr/>
          <p:nvPr/>
        </p:nvSpPr>
        <p:spPr bwMode="auto">
          <a:xfrm>
            <a:off x="7391400" y="533400"/>
            <a:ext cx="232410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-INT_MIN=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Cloud Callout 7"/>
          <p:cNvSpPr/>
          <p:nvPr/>
        </p:nvSpPr>
        <p:spPr bwMode="auto">
          <a:xfrm>
            <a:off x="2209800" y="1219200"/>
            <a:ext cx="3562350" cy="1774698"/>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r>
              <a:rPr lang="en-US" dirty="0" smtClean="0">
                <a:solidFill>
                  <a:schemeClr val="tx1"/>
                </a:solidFill>
                <a:effectLst>
                  <a:outerShdw blurRad="38100" dist="38100" dir="2700000" algn="tl">
                    <a:srgbClr val="000000">
                      <a:alpha val="43137"/>
                    </a:srgbClr>
                  </a:outerShdw>
                </a:effectLst>
                <a:latin typeface="Segoe" pitchFamily="34" charset="0"/>
              </a:rPr>
              <a:t>3(INT_MAX+1)/4 +</a:t>
            </a:r>
            <a:br>
              <a:rPr lang="en-US" dirty="0" smtClean="0">
                <a:solidFill>
                  <a:schemeClr val="tx1"/>
                </a:solidFill>
                <a:effectLst>
                  <a:outerShdw blurRad="38100" dist="38100" dir="2700000" algn="tl">
                    <a:srgbClr val="000000">
                      <a:alpha val="43137"/>
                    </a:srgbClr>
                  </a:outerShdw>
                </a:effectLst>
                <a:latin typeface="Segoe" pitchFamily="34" charset="0"/>
              </a:rPr>
            </a:br>
            <a:r>
              <a:rPr lang="en-US" dirty="0" smtClean="0">
                <a:solidFill>
                  <a:schemeClr val="tx1"/>
                </a:solidFill>
                <a:effectLst>
                  <a:outerShdw blurRad="38100" dist="38100" dir="2700000" algn="tl">
                    <a:srgbClr val="000000">
                      <a:alpha val="43137"/>
                    </a:srgbClr>
                  </a:outerShdw>
                </a:effectLst>
                <a:latin typeface="Segoe" pitchFamily="34" charset="0"/>
              </a:rPr>
              <a:t>(INT_MAX+1)/4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 = INT_MIN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Horizontal Scroll 8"/>
          <p:cNvSpPr/>
          <p:nvPr/>
        </p:nvSpPr>
        <p:spPr>
          <a:xfrm>
            <a:off x="457200" y="5410200"/>
            <a:ext cx="29718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Package: </a:t>
            </a:r>
            <a:r>
              <a:rPr lang="en-US" dirty="0" err="1" smtClean="0"/>
              <a:t>java.util.Arrays</a:t>
            </a:r>
            <a:endParaRPr lang="en-US" dirty="0" smtClean="0"/>
          </a:p>
          <a:p>
            <a:r>
              <a:rPr lang="en-US" dirty="0" smtClean="0"/>
              <a:t>Function: </a:t>
            </a:r>
            <a:r>
              <a:rPr lang="en-US" dirty="0" err="1" smtClean="0"/>
              <a:t>binary_search</a:t>
            </a:r>
            <a:endParaRPr lang="en-US" dirty="0"/>
          </a:p>
        </p:txBody>
      </p:sp>
      <p:sp>
        <p:nvSpPr>
          <p:cNvPr id="10" name="Horizontal Scroll 9"/>
          <p:cNvSpPr/>
          <p:nvPr/>
        </p:nvSpPr>
        <p:spPr>
          <a:xfrm>
            <a:off x="4953000" y="5410200"/>
            <a:ext cx="3505200" cy="1371600"/>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dirty="0" smtClean="0"/>
              <a:t>Book: Kernighan and Ritchie</a:t>
            </a:r>
          </a:p>
          <a:p>
            <a:r>
              <a:rPr lang="en-US" dirty="0" smtClean="0"/>
              <a:t>Function: </a:t>
            </a:r>
            <a:r>
              <a:rPr lang="en-US" dirty="0" err="1" smtClean="0"/>
              <a:t>itoa</a:t>
            </a:r>
            <a:r>
              <a:rPr lang="en-US" dirty="0" smtClean="0"/>
              <a:t> (integer to </a:t>
            </a:r>
            <a:r>
              <a:rPr lang="en-US" dirty="0" err="1" smtClean="0"/>
              <a:t>ascii</a:t>
            </a:r>
            <a:r>
              <a:rPr lang="en-US" dirty="0" smtClean="0"/>
              <a:t>)</a:t>
            </a:r>
            <a:endParaRPr lang="en-US" dirty="0"/>
          </a:p>
        </p:txBody>
      </p:sp>
      <p:pic>
        <p:nvPicPr>
          <p:cNvPr id="12" name="Picture 11" descr="thumbnailCARL17PJ.jpg"/>
          <p:cNvPicPr>
            <a:picLocks noChangeAspect="1"/>
          </p:cNvPicPr>
          <p:nvPr/>
        </p:nvPicPr>
        <p:blipFill>
          <a:blip r:embed="rId2" cstate="print"/>
          <a:srcRect l="10000" r="15000"/>
          <a:stretch>
            <a:fillRect/>
          </a:stretch>
        </p:blipFill>
        <p:spPr>
          <a:xfrm>
            <a:off x="8305800" y="5943600"/>
            <a:ext cx="628650" cy="838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4" name="Subtitle 2"/>
          <p:cNvSpPr>
            <a:spLocks noGrp="1"/>
          </p:cNvSpPr>
          <p:nvPr>
            <p:ph type="subTitle" idx="4294967295"/>
          </p:nvPr>
        </p:nvSpPr>
        <p:spPr>
          <a:xfrm>
            <a:off x="152400" y="1524000"/>
            <a:ext cx="3733800" cy="4191000"/>
          </a:xfrm>
          <a:ln w="19050">
            <a:solidFill>
              <a:srgbClr val="0070C0"/>
            </a:solidFill>
          </a:ln>
        </p:spPr>
        <p:txBody>
          <a:bodyPr>
            <a:noAutofit/>
          </a:bodyPr>
          <a:lstStyle/>
          <a:p>
            <a:pPr algn="l">
              <a:buNone/>
            </a:pPr>
            <a:r>
              <a:rPr lang="en-US" sz="1100" dirty="0" smtClean="0"/>
              <a:t>	</a:t>
            </a:r>
            <a:r>
              <a:rPr lang="en-US" sz="1100" dirty="0" err="1" smtClean="0"/>
              <a:t>int</a:t>
            </a:r>
            <a:r>
              <a:rPr lang="en-US" sz="1100" dirty="0" smtClean="0"/>
              <a:t> </a:t>
            </a:r>
            <a:r>
              <a:rPr lang="en-US" sz="1100" dirty="0" err="1" smtClean="0"/>
              <a:t>init_name</a:t>
            </a:r>
            <a:r>
              <a:rPr lang="en-US" sz="1100" dirty="0" smtClean="0"/>
              <a:t>(char **</a:t>
            </a:r>
            <a:r>
              <a:rPr lang="en-US" sz="1100" dirty="0" err="1" smtClean="0"/>
              <a:t>outname</a:t>
            </a:r>
            <a:r>
              <a:rPr lang="en-US" sz="1100" dirty="0" smtClean="0"/>
              <a:t>, </a:t>
            </a:r>
            <a:r>
              <a:rPr lang="en-US" sz="1100" dirty="0" err="1" smtClean="0"/>
              <a:t>uint</a:t>
            </a:r>
            <a:r>
              <a:rPr lang="en-US" sz="1100" dirty="0" smtClean="0"/>
              <a:t> n)</a:t>
            </a:r>
          </a:p>
          <a:p>
            <a:pPr algn="l">
              <a:buNone/>
            </a:pPr>
            <a:r>
              <a:rPr lang="en-US" sz="1100" dirty="0" smtClean="0"/>
              <a:t>	{</a:t>
            </a:r>
          </a:p>
          <a:p>
            <a:pPr algn="l">
              <a:buNone/>
            </a:pPr>
            <a:r>
              <a:rPr lang="en-US" sz="1100" dirty="0" smtClean="0"/>
              <a:t>	    if (n == 0) return 0;</a:t>
            </a:r>
          </a:p>
          <a:p>
            <a:pPr algn="l">
              <a:buNone/>
            </a:pPr>
            <a:r>
              <a:rPr lang="en-US" sz="1100" dirty="0" smtClean="0"/>
              <a:t>	    else if (n &gt; UINT16_MAX) exit(1);</a:t>
            </a:r>
          </a:p>
          <a:p>
            <a:pPr algn="l">
              <a:buNone/>
            </a:pPr>
            <a:r>
              <a:rPr lang="en-US" sz="1100" dirty="0" smtClean="0"/>
              <a:t>	    else if ((*</a:t>
            </a:r>
            <a:r>
              <a:rPr lang="en-US" sz="1100" dirty="0" err="1" smtClean="0"/>
              <a:t>outname</a:t>
            </a:r>
            <a:r>
              <a:rPr lang="en-US" sz="1100" dirty="0" smtClean="0"/>
              <a:t> = </a:t>
            </a:r>
            <a:r>
              <a:rPr lang="en-US" sz="1100" dirty="0" err="1" smtClean="0"/>
              <a:t>malloc</a:t>
            </a:r>
            <a:r>
              <a:rPr lang="en-US" sz="1100" dirty="0" smtClean="0"/>
              <a:t>(n)) == NULL) {</a:t>
            </a:r>
          </a:p>
          <a:p>
            <a:pPr>
              <a:buNone/>
            </a:pPr>
            <a:r>
              <a:rPr lang="en-US" sz="1100" dirty="0" smtClean="0"/>
              <a:t>	        return </a:t>
            </a:r>
            <a:r>
              <a:rPr lang="en-US" sz="1100" dirty="0" smtClean="0">
                <a:solidFill>
                  <a:schemeClr val="accent3">
                    <a:lumMod val="50000"/>
                  </a:schemeClr>
                </a:solidFill>
              </a:rPr>
              <a:t>0xC0000095; // NT_STATUS_NO_MEM</a:t>
            </a:r>
            <a:r>
              <a:rPr lang="en-US" sz="1100" dirty="0" smtClean="0"/>
              <a:t>;</a:t>
            </a:r>
          </a:p>
          <a:p>
            <a:pPr algn="l">
              <a:buNone/>
            </a:pPr>
            <a:r>
              <a:rPr lang="en-US" sz="1100" dirty="0" smtClean="0"/>
              <a:t>	    }</a:t>
            </a:r>
          </a:p>
          <a:p>
            <a:pPr algn="l">
              <a:buNone/>
            </a:pPr>
            <a:r>
              <a:rPr lang="en-US" sz="1100" dirty="0" smtClean="0"/>
              <a:t>	    return 0;</a:t>
            </a:r>
          </a:p>
          <a:p>
            <a:pPr algn="l">
              <a:buNone/>
            </a:pPr>
            <a:r>
              <a:rPr lang="en-US" sz="1100" dirty="0" smtClean="0"/>
              <a:t>	}</a:t>
            </a:r>
          </a:p>
          <a:p>
            <a:pPr algn="l"/>
            <a:endParaRPr lang="en-US" sz="1100" dirty="0" smtClean="0"/>
          </a:p>
          <a:p>
            <a:pPr algn="l">
              <a:buNone/>
            </a:pPr>
            <a:r>
              <a:rPr lang="en-US" sz="1100" dirty="0" smtClean="0"/>
              <a:t>	</a:t>
            </a:r>
            <a:r>
              <a:rPr lang="en-US" sz="1100" dirty="0" err="1" smtClean="0"/>
              <a:t>int</a:t>
            </a:r>
            <a:r>
              <a:rPr lang="en-US" sz="1100" dirty="0" smtClean="0"/>
              <a:t> </a:t>
            </a:r>
            <a:r>
              <a:rPr lang="en-US" sz="1100" dirty="0" err="1" smtClean="0"/>
              <a:t>get_name</a:t>
            </a:r>
            <a:r>
              <a:rPr lang="en-US" sz="1100" dirty="0" smtClean="0"/>
              <a:t>(char* </a:t>
            </a:r>
            <a:r>
              <a:rPr lang="en-US" sz="1100" dirty="0" err="1" smtClean="0"/>
              <a:t>dst</a:t>
            </a:r>
            <a:r>
              <a:rPr lang="en-US" sz="1100" dirty="0" smtClean="0"/>
              <a:t>, </a:t>
            </a:r>
            <a:r>
              <a:rPr lang="en-US" sz="1100" dirty="0" err="1" smtClean="0"/>
              <a:t>uint</a:t>
            </a:r>
            <a:r>
              <a:rPr lang="en-US" sz="1100" dirty="0" smtClean="0"/>
              <a:t> size) </a:t>
            </a:r>
          </a:p>
          <a:p>
            <a:pPr algn="l">
              <a:buNone/>
            </a:pPr>
            <a:r>
              <a:rPr lang="en-US" sz="1100" dirty="0" smtClean="0"/>
              <a:t>	{</a:t>
            </a:r>
          </a:p>
          <a:p>
            <a:pPr algn="l">
              <a:buNone/>
            </a:pPr>
            <a:r>
              <a:rPr lang="en-US" sz="1100" dirty="0" smtClean="0"/>
              <a:t>	    char* name;</a:t>
            </a:r>
          </a:p>
          <a:p>
            <a:pPr algn="l">
              <a:buNone/>
            </a:pPr>
            <a:r>
              <a:rPr lang="en-US" sz="1100" dirty="0" smtClean="0">
                <a:solidFill>
                  <a:schemeClr val="accent3">
                    <a:lumMod val="50000"/>
                  </a:schemeClr>
                </a:solidFill>
              </a:rPr>
              <a:t>	    </a:t>
            </a:r>
            <a:r>
              <a:rPr lang="en-US" sz="1100" dirty="0" err="1" smtClean="0">
                <a:solidFill>
                  <a:schemeClr val="accent3">
                    <a:lumMod val="50000"/>
                  </a:schemeClr>
                </a:solidFill>
              </a:rPr>
              <a:t>int</a:t>
            </a:r>
            <a:r>
              <a:rPr lang="en-US" sz="1100" dirty="0" smtClean="0">
                <a:solidFill>
                  <a:schemeClr val="accent3">
                    <a:lumMod val="50000"/>
                  </a:schemeClr>
                </a:solidFill>
              </a:rPr>
              <a:t> status = 0;</a:t>
            </a:r>
          </a:p>
          <a:p>
            <a:pPr algn="l">
              <a:buNone/>
            </a:pPr>
            <a:r>
              <a:rPr lang="en-US" sz="1100" dirty="0" smtClean="0">
                <a:solidFill>
                  <a:schemeClr val="accent3">
                    <a:lumMod val="50000"/>
                  </a:schemeClr>
                </a:solidFill>
              </a:rPr>
              <a:t>	    status = </a:t>
            </a:r>
            <a:r>
              <a:rPr lang="en-US" sz="1100" dirty="0" err="1" smtClean="0">
                <a:solidFill>
                  <a:schemeClr val="accent3">
                    <a:lumMod val="50000"/>
                  </a:schemeClr>
                </a:solidFill>
              </a:rPr>
              <a:t>init_name</a:t>
            </a:r>
            <a:r>
              <a:rPr lang="en-US" sz="1100" dirty="0" smtClean="0">
                <a:solidFill>
                  <a:schemeClr val="accent3">
                    <a:lumMod val="50000"/>
                  </a:schemeClr>
                </a:solidFill>
              </a:rPr>
              <a:t>(&amp;name, size);</a:t>
            </a:r>
          </a:p>
          <a:p>
            <a:pPr algn="l">
              <a:buNone/>
            </a:pPr>
            <a:r>
              <a:rPr lang="en-US" sz="1100" dirty="0" smtClean="0">
                <a:solidFill>
                  <a:schemeClr val="accent3">
                    <a:lumMod val="50000"/>
                  </a:schemeClr>
                </a:solidFill>
              </a:rPr>
              <a:t>	    if (status != 0) {</a:t>
            </a:r>
          </a:p>
          <a:p>
            <a:pPr algn="l">
              <a:buNone/>
            </a:pPr>
            <a:r>
              <a:rPr lang="en-US" sz="1100" dirty="0" smtClean="0"/>
              <a:t>	        </a:t>
            </a:r>
            <a:r>
              <a:rPr lang="en-US" sz="1100" dirty="0" err="1" smtClean="0"/>
              <a:t>goto</a:t>
            </a:r>
            <a:r>
              <a:rPr lang="en-US" sz="1100" dirty="0" smtClean="0"/>
              <a:t> error;</a:t>
            </a:r>
          </a:p>
          <a:p>
            <a:pPr algn="l">
              <a:buNone/>
            </a:pPr>
            <a:r>
              <a:rPr lang="en-US" sz="1100" dirty="0" smtClean="0"/>
              <a:t>	    }</a:t>
            </a:r>
          </a:p>
          <a:p>
            <a:pPr>
              <a:buNone/>
            </a:pPr>
            <a:r>
              <a:rPr lang="en-US" sz="1100" dirty="0" smtClean="0"/>
              <a:t>	    </a:t>
            </a:r>
            <a:r>
              <a:rPr lang="en-US" sz="1100" dirty="0" err="1" smtClean="0"/>
              <a:t>strcpy</a:t>
            </a:r>
            <a:r>
              <a:rPr lang="en-US" sz="1100" dirty="0" smtClean="0"/>
              <a:t>(</a:t>
            </a:r>
            <a:r>
              <a:rPr lang="en-US" sz="1100" dirty="0" err="1" smtClean="0"/>
              <a:t>dst</a:t>
            </a:r>
            <a:r>
              <a:rPr lang="en-US" sz="1100" dirty="0" smtClean="0"/>
              <a:t>, name);</a:t>
            </a:r>
          </a:p>
          <a:p>
            <a:pPr algn="l">
              <a:buNone/>
            </a:pPr>
            <a:r>
              <a:rPr lang="en-US" sz="1100" dirty="0" smtClean="0"/>
              <a:t>	error:</a:t>
            </a:r>
          </a:p>
          <a:p>
            <a:pPr algn="l">
              <a:buNone/>
            </a:pPr>
            <a:r>
              <a:rPr lang="en-US" sz="1100" dirty="0" smtClean="0"/>
              <a:t>	    return status;</a:t>
            </a:r>
          </a:p>
          <a:p>
            <a:pPr algn="l">
              <a:buNone/>
            </a:pPr>
            <a:r>
              <a:rPr lang="en-US" sz="1100" dirty="0" smtClean="0"/>
              <a:t>	}</a:t>
            </a:r>
          </a:p>
        </p:txBody>
      </p:sp>
      <p:sp>
        <p:nvSpPr>
          <p:cNvPr id="2" name="Title 1"/>
          <p:cNvSpPr>
            <a:spLocks noGrp="1"/>
          </p:cNvSpPr>
          <p:nvPr>
            <p:ph type="ctrTitle" idx="4294967295"/>
          </p:nvPr>
        </p:nvSpPr>
        <p:spPr>
          <a:xfrm>
            <a:off x="457200" y="228600"/>
            <a:ext cx="7620000" cy="838200"/>
          </a:xfrm>
        </p:spPr>
        <p:txBody>
          <a:bodyPr>
            <a:normAutofit/>
          </a:bodyPr>
          <a:lstStyle/>
          <a:p>
            <a:r>
              <a:rPr lang="en-US" sz="4000" dirty="0" smtClean="0"/>
              <a:t>The PREfix Static Analysis Engine</a:t>
            </a:r>
            <a:endParaRPr lang="en-US" sz="4000" dirty="0"/>
          </a:p>
        </p:txBody>
      </p:sp>
      <p:sp>
        <p:nvSpPr>
          <p:cNvPr id="5" name="TextBox 4"/>
          <p:cNvSpPr txBox="1"/>
          <p:nvPr/>
        </p:nvSpPr>
        <p:spPr>
          <a:xfrm>
            <a:off x="228600" y="5791200"/>
            <a:ext cx="3200400" cy="584775"/>
          </a:xfrm>
          <a:prstGeom prst="rect">
            <a:avLst/>
          </a:prstGeom>
          <a:solidFill>
            <a:schemeClr val="accent1"/>
          </a:solidFill>
          <a:ln w="19050">
            <a:solidFill>
              <a:schemeClr val="tx2"/>
            </a:solidFill>
          </a:ln>
        </p:spPr>
        <p:txBody>
          <a:bodyPr wrap="square" rtlCol="0">
            <a:spAutoFit/>
          </a:bodyPr>
          <a:lstStyle/>
          <a:p>
            <a:r>
              <a:rPr lang="en-US" sz="3200" dirty="0" smtClean="0">
                <a:solidFill>
                  <a:schemeClr val="bg1"/>
                </a:solidFill>
              </a:rPr>
              <a:t>C/C++ functions</a:t>
            </a:r>
            <a:endParaRPr lang="en-US" sz="3200" dirty="0">
              <a:solidFill>
                <a:schemeClr val="bg1"/>
              </a:solidFill>
            </a:endParaRPr>
          </a:p>
        </p:txBody>
      </p:sp>
      <p:sp>
        <p:nvSpPr>
          <p:cNvPr id="6" name="Subtitle 2"/>
          <p:cNvSpPr txBox="1">
            <a:spLocks/>
          </p:cNvSpPr>
          <p:nvPr/>
        </p:nvSpPr>
        <p:spPr>
          <a:xfrm>
            <a:off x="4191000" y="1524000"/>
            <a:ext cx="2895600" cy="22860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model for function </a:t>
            </a:r>
            <a:r>
              <a:rPr lang="en-US" sz="1000" u="sng" dirty="0" err="1" smtClean="0">
                <a:solidFill>
                  <a:schemeClr val="accent3">
                    <a:lumMod val="50000"/>
                  </a:schemeClr>
                </a:solidFill>
              </a:rPr>
              <a:t>init_name</a:t>
            </a:r>
            <a:endParaRPr lang="en-US" sz="1000" u="sng" dirty="0" smtClean="0">
              <a:solidFill>
                <a:schemeClr val="accent3">
                  <a:lumMod val="50000"/>
                </a:schemeClr>
              </a:solidFill>
            </a:endParaRPr>
          </a:p>
          <a:p>
            <a:pPr lvl="0">
              <a:spcBef>
                <a:spcPct val="20000"/>
              </a:spcBef>
            </a:pPr>
            <a:r>
              <a:rPr lang="en-US" sz="1000" dirty="0" smtClean="0">
                <a:solidFill>
                  <a:sysClr val="windowText" lastClr="000000"/>
                </a:solidFill>
              </a:rPr>
              <a:t>outcome init_name_0:</a:t>
            </a:r>
          </a:p>
          <a:p>
            <a:pPr lvl="0">
              <a:spcBef>
                <a:spcPct val="20000"/>
              </a:spcBef>
            </a:pPr>
            <a:r>
              <a:rPr lang="en-US" sz="1000" dirty="0" smtClean="0">
                <a:solidFill>
                  <a:sysClr val="windowText" lastClr="000000"/>
                </a:solidFill>
              </a:rPr>
              <a:t>    guards: n == 0</a:t>
            </a:r>
          </a:p>
          <a:p>
            <a:pPr lvl="0">
              <a:spcBef>
                <a:spcPct val="20000"/>
              </a:spcBef>
            </a:pPr>
            <a:r>
              <a:rPr lang="en-US" sz="1000" dirty="0" smtClean="0">
                <a:solidFill>
                  <a:sysClr val="windowText" lastClr="000000"/>
                </a:solidFill>
              </a:rPr>
              <a:t>    results: result == 0</a:t>
            </a:r>
            <a:endParaRPr lang="en-US" sz="1000" dirty="0" smtClean="0">
              <a:solidFill>
                <a:schemeClr val="tx1">
                  <a:tint val="75000"/>
                </a:schemeClr>
              </a:solidFill>
            </a:endParaRPr>
          </a:p>
          <a:p>
            <a:pPr lvl="0">
              <a:spcBef>
                <a:spcPct val="20000"/>
              </a:spcBef>
            </a:pPr>
            <a:r>
              <a:rPr lang="en-US" sz="1000" dirty="0" smtClean="0">
                <a:solidFill>
                  <a:schemeClr val="accent3">
                    <a:lumMod val="50000"/>
                  </a:schemeClr>
                </a:solidFill>
              </a:rPr>
              <a:t>outcome init_name_1:</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results: result == 0xC0000095</a:t>
            </a:r>
          </a:p>
          <a:p>
            <a:pPr lvl="0">
              <a:spcBef>
                <a:spcPct val="20000"/>
              </a:spcBef>
            </a:pPr>
            <a:r>
              <a:rPr lang="en-US" sz="1000" dirty="0" smtClean="0">
                <a:solidFill>
                  <a:schemeClr val="accent3">
                    <a:lumMod val="50000"/>
                  </a:schemeClr>
                </a:solidFill>
              </a:rPr>
              <a:t>outcome init_name_2:</a:t>
            </a:r>
          </a:p>
          <a:p>
            <a:pPr lvl="0">
              <a:spcBef>
                <a:spcPct val="20000"/>
              </a:spcBef>
            </a:pPr>
            <a:r>
              <a:rPr lang="en-US" sz="1000" dirty="0" smtClean="0">
                <a:solidFill>
                  <a:schemeClr val="accent3">
                    <a:lumMod val="50000"/>
                  </a:schemeClr>
                </a:solidFill>
              </a:rPr>
              <a:t>     guards: n &gt; 0|; n &lt;= 65535</a:t>
            </a:r>
          </a:p>
          <a:p>
            <a:pPr lvl="0">
              <a:spcBef>
                <a:spcPct val="20000"/>
              </a:spcBef>
            </a:pPr>
            <a:r>
              <a:rPr lang="en-US" sz="1000" dirty="0" smtClean="0">
                <a:solidFill>
                  <a:schemeClr val="accent3">
                    <a:lumMod val="50000"/>
                  </a:schemeClr>
                </a:solidFill>
              </a:rPr>
              <a:t>     constraints: valid(</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r>
              <a:rPr lang="en-US" sz="1000" dirty="0" smtClean="0">
                <a:solidFill>
                  <a:schemeClr val="accent3">
                    <a:lumMod val="50000"/>
                  </a:schemeClr>
                </a:solidFill>
              </a:rPr>
              <a:t>     results: result == 0; init(*</a:t>
            </a:r>
            <a:r>
              <a:rPr lang="en-US" sz="1000" dirty="0" err="1" smtClean="0">
                <a:solidFill>
                  <a:schemeClr val="accent3">
                    <a:lumMod val="50000"/>
                  </a:schemeClr>
                </a:solidFill>
              </a:rPr>
              <a:t>outname</a:t>
            </a:r>
            <a:r>
              <a:rPr lang="en-US" sz="1000" dirty="0" smtClean="0">
                <a:solidFill>
                  <a:schemeClr val="accent3">
                    <a:lumMod val="50000"/>
                  </a:schemeClr>
                </a:solidFill>
              </a:rPr>
              <a:t>)</a:t>
            </a:r>
          </a:p>
          <a:p>
            <a:pPr lvl="0">
              <a:spcBef>
                <a:spcPct val="20000"/>
              </a:spcBef>
            </a:pP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sp>
        <p:nvSpPr>
          <p:cNvPr id="8" name="Subtitle 2"/>
          <p:cNvSpPr txBox="1">
            <a:spLocks/>
          </p:cNvSpPr>
          <p:nvPr/>
        </p:nvSpPr>
        <p:spPr>
          <a:xfrm>
            <a:off x="4191000" y="3962400"/>
            <a:ext cx="2895600" cy="9906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path for function </a:t>
            </a:r>
            <a:r>
              <a:rPr lang="en-US" sz="1000" u="sng" dirty="0" err="1" smtClean="0">
                <a:solidFill>
                  <a:schemeClr val="accent3">
                    <a:lumMod val="50000"/>
                  </a:schemeClr>
                </a:solidFill>
              </a:rPr>
              <a:t>get_name</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guards: size == 0</a:t>
            </a:r>
          </a:p>
          <a:p>
            <a:pPr lvl="0">
              <a:spcBef>
                <a:spcPct val="20000"/>
              </a:spcBef>
            </a:pPr>
            <a:r>
              <a:rPr lang="en-US" sz="1000" dirty="0" smtClean="0">
                <a:solidFill>
                  <a:schemeClr val="accent3">
                    <a:lumMod val="50000"/>
                  </a:schemeClr>
                </a:solidFill>
              </a:rPr>
              <a:t>    constraints:</a:t>
            </a:r>
          </a:p>
          <a:p>
            <a:pPr lvl="0">
              <a:spcBef>
                <a:spcPct val="20000"/>
              </a:spcBef>
            </a:pPr>
            <a:r>
              <a:rPr lang="en-US" sz="1000" dirty="0" smtClean="0">
                <a:solidFill>
                  <a:schemeClr val="accent3">
                    <a:lumMod val="50000"/>
                  </a:schemeClr>
                </a:solidFill>
              </a:rPr>
              <a:t>    facts: init(</a:t>
            </a:r>
            <a:r>
              <a:rPr lang="en-US" sz="1000" dirty="0" err="1" smtClean="0">
                <a:solidFill>
                  <a:schemeClr val="accent3">
                    <a:lumMod val="50000"/>
                  </a:schemeClr>
                </a:solidFill>
              </a:rPr>
              <a:t>dst</a:t>
            </a:r>
            <a:r>
              <a:rPr lang="en-US" sz="1000" dirty="0" smtClean="0">
                <a:solidFill>
                  <a:schemeClr val="accent3">
                    <a:lumMod val="50000"/>
                  </a:schemeClr>
                </a:solidFill>
              </a:rPr>
              <a:t>); init(size); status == 0</a:t>
            </a:r>
            <a:endParaRPr kumimoji="0" lang="en-US" sz="1000" b="0" i="0" u="none" strike="noStrike" kern="1200" cap="none" spc="0" normalizeH="0" baseline="0" noProof="0" dirty="0" smtClean="0">
              <a:ln>
                <a:noFill/>
              </a:ln>
              <a:solidFill>
                <a:schemeClr val="accent3">
                  <a:lumMod val="50000"/>
                </a:schemeClr>
              </a:solidFill>
              <a:effectLst/>
              <a:uLnTx/>
              <a:uFillTx/>
              <a:latin typeface="+mn-lt"/>
              <a:ea typeface="+mn-ea"/>
              <a:cs typeface="+mn-cs"/>
            </a:endParaRPr>
          </a:p>
        </p:txBody>
      </p:sp>
      <p:cxnSp>
        <p:nvCxnSpPr>
          <p:cNvPr id="10" name="Straight Arrow Connector 9"/>
          <p:cNvCxnSpPr/>
          <p:nvPr/>
        </p:nvCxnSpPr>
        <p:spPr>
          <a:xfrm>
            <a:off x="3048000" y="2057400"/>
            <a:ext cx="1143000"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7239000" y="1905000"/>
            <a:ext cx="140455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models</a:t>
            </a:r>
            <a:endParaRPr lang="en-US" sz="3200" dirty="0">
              <a:solidFill>
                <a:schemeClr val="bg1"/>
              </a:solidFill>
            </a:endParaRPr>
          </a:p>
        </p:txBody>
      </p:sp>
      <p:sp>
        <p:nvSpPr>
          <p:cNvPr id="12" name="TextBox 11"/>
          <p:cNvSpPr txBox="1"/>
          <p:nvPr/>
        </p:nvSpPr>
        <p:spPr>
          <a:xfrm>
            <a:off x="7315200" y="4114800"/>
            <a:ext cx="1109022" cy="584775"/>
          </a:xfrm>
          <a:prstGeom prst="rect">
            <a:avLst/>
          </a:prstGeom>
          <a:solidFill>
            <a:schemeClr val="accent1"/>
          </a:solidFill>
          <a:ln w="19050">
            <a:solidFill>
              <a:schemeClr val="tx2"/>
            </a:solidFill>
          </a:ln>
        </p:spPr>
        <p:txBody>
          <a:bodyPr wrap="none" rtlCol="0">
            <a:spAutoFit/>
          </a:bodyPr>
          <a:lstStyle/>
          <a:p>
            <a:r>
              <a:rPr lang="en-US" sz="3200" dirty="0" smtClean="0">
                <a:solidFill>
                  <a:schemeClr val="bg1"/>
                </a:solidFill>
              </a:rPr>
              <a:t>paths</a:t>
            </a:r>
            <a:endParaRPr lang="en-US" sz="3200" dirty="0">
              <a:solidFill>
                <a:schemeClr val="bg1"/>
              </a:solidFill>
            </a:endParaRPr>
          </a:p>
        </p:txBody>
      </p:sp>
      <p:cxnSp>
        <p:nvCxnSpPr>
          <p:cNvPr id="17" name="Straight Arrow Connector 16"/>
          <p:cNvCxnSpPr>
            <a:stCxn id="6" idx="1"/>
          </p:cNvCxnSpPr>
          <p:nvPr/>
        </p:nvCxnSpPr>
        <p:spPr>
          <a:xfrm rot="10800000" flipV="1">
            <a:off x="2209800" y="2667000"/>
            <a:ext cx="1981200" cy="1676400"/>
          </a:xfrm>
          <a:prstGeom prst="straightConnector1">
            <a:avLst/>
          </a:prstGeom>
          <a:ln>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2438400" y="4267200"/>
            <a:ext cx="1905000" cy="76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1524000" y="5105400"/>
            <a:ext cx="35814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5181600" y="5715000"/>
            <a:ext cx="1694888" cy="584775"/>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dirty="0" smtClean="0">
                <a:solidFill>
                  <a:schemeClr val="bg1"/>
                </a:solidFill>
              </a:rPr>
              <a:t>warnings</a:t>
            </a:r>
            <a:endParaRPr lang="en-US" sz="3200" dirty="0">
              <a:solidFill>
                <a:schemeClr val="bg1"/>
              </a:solidFill>
            </a:endParaRPr>
          </a:p>
        </p:txBody>
      </p:sp>
      <p:sp>
        <p:nvSpPr>
          <p:cNvPr id="20" name="Subtitle 2"/>
          <p:cNvSpPr txBox="1">
            <a:spLocks/>
          </p:cNvSpPr>
          <p:nvPr/>
        </p:nvSpPr>
        <p:spPr>
          <a:xfrm>
            <a:off x="4191000" y="5105400"/>
            <a:ext cx="2895600" cy="533400"/>
          </a:xfrm>
          <a:prstGeom prst="rect">
            <a:avLst/>
          </a:prstGeom>
          <a:ln w="19050">
            <a:solidFill>
              <a:srgbClr val="0070C0"/>
            </a:solidFill>
          </a:ln>
        </p:spPr>
        <p:txBody>
          <a:bodyPr vert="horz" lIns="91440" tIns="45720" rIns="91440" bIns="45720" rtlCol="0">
            <a:noAutofit/>
          </a:bodyPr>
          <a:lstStyle/>
          <a:p>
            <a:pPr lvl="0">
              <a:spcBef>
                <a:spcPct val="20000"/>
              </a:spcBef>
            </a:pPr>
            <a:r>
              <a:rPr lang="en-US" sz="1000" u="sng" dirty="0" smtClean="0">
                <a:solidFill>
                  <a:schemeClr val="accent3">
                    <a:lumMod val="50000"/>
                  </a:schemeClr>
                </a:solidFill>
              </a:rPr>
              <a:t>pre-condition for function </a:t>
            </a:r>
            <a:r>
              <a:rPr lang="en-US" sz="1000" u="sng" dirty="0" err="1" smtClean="0">
                <a:solidFill>
                  <a:schemeClr val="accent3">
                    <a:lumMod val="50000"/>
                  </a:schemeClr>
                </a:solidFill>
              </a:rPr>
              <a:t>strcpy</a:t>
            </a:r>
            <a:endParaRPr lang="en-US" sz="1000" u="sng" dirty="0" smtClean="0">
              <a:solidFill>
                <a:schemeClr val="accent3">
                  <a:lumMod val="50000"/>
                </a:schemeClr>
              </a:solidFill>
            </a:endParaRPr>
          </a:p>
          <a:p>
            <a:pPr lvl="0">
              <a:spcBef>
                <a:spcPct val="20000"/>
              </a:spcBef>
            </a:pPr>
            <a:r>
              <a:rPr lang="en-US" sz="1000" dirty="0" smtClean="0">
                <a:solidFill>
                  <a:schemeClr val="accent3">
                    <a:lumMod val="50000"/>
                  </a:schemeClr>
                </a:solidFill>
              </a:rPr>
              <a:t>    init(</a:t>
            </a:r>
            <a:r>
              <a:rPr lang="en-US" sz="1000" dirty="0" err="1" smtClean="0">
                <a:solidFill>
                  <a:schemeClr val="accent3">
                    <a:lumMod val="50000"/>
                  </a:schemeClr>
                </a:solidFill>
              </a:rPr>
              <a:t>dst</a:t>
            </a:r>
            <a:r>
              <a:rPr lang="en-US" sz="1000" dirty="0" smtClean="0">
                <a:solidFill>
                  <a:schemeClr val="accent3">
                    <a:lumMod val="50000"/>
                  </a:schemeClr>
                </a:solidFill>
              </a:rPr>
              <a:t>) and valid(name)</a:t>
            </a:r>
          </a:p>
        </p:txBody>
      </p:sp>
      <p:sp>
        <p:nvSpPr>
          <p:cNvPr id="19" name="Cloud Callout 18"/>
          <p:cNvSpPr/>
          <p:nvPr/>
        </p:nvSpPr>
        <p:spPr bwMode="auto">
          <a:xfrm>
            <a:off x="6172200" y="3048000"/>
            <a:ext cx="2743200" cy="1676400"/>
          </a:xfrm>
          <a:prstGeom prst="cloudCallou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Can </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Pre-condition be</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violated?</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Callout 17"/>
          <p:cNvSpPr/>
          <p:nvPr/>
        </p:nvSpPr>
        <p:spPr bwMode="auto">
          <a:xfrm>
            <a:off x="7315200" y="4953000"/>
            <a:ext cx="1828800" cy="16002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Yes: name is not</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initialized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40" grpId="0" animBg="1"/>
      <p:bldP spid="20" grpId="0" animBg="1"/>
      <p:bldP spid="19"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42</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3" name="Subtitle 2"/>
          <p:cNvSpPr>
            <a:spLocks noGrp="1"/>
          </p:cNvSpPr>
          <p:nvPr>
            <p:ph type="subTitle" idx="4294967295"/>
          </p:nvPr>
        </p:nvSpPr>
        <p:spPr>
          <a:xfrm>
            <a:off x="1066800" y="2667000"/>
            <a:ext cx="8077200" cy="2895600"/>
          </a:xfrm>
        </p:spPr>
        <p:txBody>
          <a:bodyPr>
            <a:noAutofit/>
          </a:bodyPr>
          <a:lstStyle/>
          <a:p>
            <a:pPr algn="l">
              <a:buNone/>
            </a:pPr>
            <a:r>
              <a:rPr lang="en-US" sz="2000" dirty="0" err="1" smtClean="0">
                <a:solidFill>
                  <a:schemeClr val="bg1"/>
                </a:solidFill>
              </a:rPr>
              <a:t>iElement</a:t>
            </a:r>
            <a:r>
              <a:rPr lang="en-US" sz="2000" dirty="0" smtClean="0">
                <a:solidFill>
                  <a:schemeClr val="bg1"/>
                </a:solidFill>
              </a:rPr>
              <a:t> = </a:t>
            </a:r>
            <a:r>
              <a:rPr lang="en-US" sz="2000" dirty="0" err="1" smtClean="0">
                <a:solidFill>
                  <a:schemeClr val="bg1"/>
                </a:solidFill>
              </a:rPr>
              <a:t>m_nSize</a:t>
            </a:r>
            <a:r>
              <a:rPr lang="en-US" sz="2000" dirty="0" smtClean="0">
                <a:solidFill>
                  <a:schemeClr val="bg1"/>
                </a:solidFill>
              </a:rPr>
              <a:t>;</a:t>
            </a:r>
          </a:p>
          <a:p>
            <a:pPr algn="l">
              <a:buNone/>
            </a:pP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iElement</a:t>
            </a:r>
            <a:r>
              <a:rPr lang="en-US" sz="2000" dirty="0" smtClean="0">
                <a:solidFill>
                  <a:schemeClr val="bg1"/>
                </a:solidFill>
              </a:rPr>
              <a:t> &gt;= </a:t>
            </a:r>
            <a:r>
              <a:rPr lang="en-US" sz="2000" dirty="0" err="1" smtClean="0">
                <a:solidFill>
                  <a:schemeClr val="bg1"/>
                </a:solidFill>
              </a:rPr>
              <a:t>m_nMaxSize</a:t>
            </a:r>
            <a:r>
              <a:rPr lang="en-US" sz="2000" dirty="0" smtClean="0">
                <a:solidFill>
                  <a:schemeClr val="bg1"/>
                </a:solidFill>
              </a:rPr>
              <a:t> )</a:t>
            </a:r>
          </a:p>
          <a:p>
            <a:pPr algn="l">
              <a:buNone/>
            </a:pPr>
            <a:r>
              <a:rPr lang="en-US" sz="2000" dirty="0" smtClean="0">
                <a:solidFill>
                  <a:schemeClr val="bg1"/>
                </a:solidFill>
              </a:rPr>
              <a:t>{</a:t>
            </a:r>
          </a:p>
          <a:p>
            <a:pPr algn="l">
              <a:buNone/>
            </a:pPr>
            <a:r>
              <a:rPr lang="en-US" sz="2000" dirty="0">
                <a:solidFill>
                  <a:schemeClr val="bg1"/>
                </a:solidFill>
              </a:rPr>
              <a:t>	</a:t>
            </a:r>
            <a:r>
              <a:rPr lang="en-US" sz="2000" b="1" dirty="0" err="1" smtClean="0">
                <a:solidFill>
                  <a:schemeClr val="bg1"/>
                </a:solidFill>
              </a:rPr>
              <a:t>bool</a:t>
            </a:r>
            <a:r>
              <a:rPr lang="en-US" sz="2000" dirty="0" smtClean="0">
                <a:solidFill>
                  <a:schemeClr val="bg1"/>
                </a:solidFill>
              </a:rPr>
              <a:t> </a:t>
            </a:r>
            <a:r>
              <a:rPr lang="en-US" sz="2000" dirty="0" err="1" smtClean="0">
                <a:solidFill>
                  <a:schemeClr val="bg1"/>
                </a:solidFill>
              </a:rPr>
              <a:t>bSuccess</a:t>
            </a:r>
            <a:r>
              <a:rPr lang="en-US" sz="2000" dirty="0" smtClean="0">
                <a:solidFill>
                  <a:schemeClr val="bg1"/>
                </a:solidFill>
              </a:rPr>
              <a:t> = </a:t>
            </a:r>
            <a:r>
              <a:rPr lang="en-US" sz="2000" dirty="0" err="1" smtClean="0">
                <a:solidFill>
                  <a:schemeClr val="bg1"/>
                </a:solidFill>
              </a:rPr>
              <a:t>GrowBuffer</a:t>
            </a:r>
            <a:r>
              <a:rPr lang="en-US" sz="2000" dirty="0" smtClean="0">
                <a:solidFill>
                  <a:schemeClr val="bg1"/>
                </a:solidFill>
              </a:rPr>
              <a:t>( iElement+1 );</a:t>
            </a:r>
          </a:p>
          <a:p>
            <a:pPr algn="l">
              <a:buNone/>
            </a:pPr>
            <a:r>
              <a:rPr lang="en-US" sz="2000" dirty="0">
                <a:solidFill>
                  <a:schemeClr val="bg1"/>
                </a:solidFill>
              </a:rPr>
              <a:t>	</a:t>
            </a:r>
            <a:r>
              <a:rPr lang="en-US" sz="2000" dirty="0" smtClean="0">
                <a:solidFill>
                  <a:schemeClr val="bg1"/>
                </a:solidFill>
              </a:rPr>
              <a:t>…</a:t>
            </a:r>
          </a:p>
          <a:p>
            <a:pPr algn="l">
              <a:buNone/>
            </a:pPr>
            <a:r>
              <a:rPr lang="en-US" sz="2000" dirty="0" smtClean="0">
                <a:solidFill>
                  <a:schemeClr val="bg1"/>
                </a:solidFill>
              </a:rPr>
              <a:t>}</a:t>
            </a:r>
          </a:p>
          <a:p>
            <a:pPr algn="l">
              <a:buNone/>
            </a:pPr>
            <a:r>
              <a:rPr lang="en-US" sz="2000" dirty="0" smtClean="0">
                <a:solidFill>
                  <a:schemeClr val="bg1"/>
                </a:solidFill>
              </a:rPr>
              <a:t>::new( </a:t>
            </a:r>
            <a:r>
              <a:rPr lang="en-US" sz="2000" dirty="0" err="1" smtClean="0">
                <a:solidFill>
                  <a:schemeClr val="bg1"/>
                </a:solidFill>
              </a:rPr>
              <a:t>m_pData+iElement</a:t>
            </a:r>
            <a:r>
              <a:rPr lang="en-US" sz="2000" dirty="0" smtClean="0">
                <a:solidFill>
                  <a:schemeClr val="bg1"/>
                </a:solidFill>
              </a:rPr>
              <a:t> ) E( element );</a:t>
            </a:r>
          </a:p>
          <a:p>
            <a:pPr algn="l">
              <a:buNone/>
            </a:pPr>
            <a:r>
              <a:rPr lang="en-US" sz="2000" dirty="0" err="1" smtClean="0">
                <a:solidFill>
                  <a:schemeClr val="bg1"/>
                </a:solidFill>
              </a:rPr>
              <a:t>m_nSize</a:t>
            </a:r>
            <a:r>
              <a:rPr lang="en-US" sz="2000" dirty="0" smtClean="0">
                <a:solidFill>
                  <a:schemeClr val="bg1"/>
                </a:solidFill>
              </a:rPr>
              <a:t>++;</a:t>
            </a:r>
          </a:p>
        </p:txBody>
      </p:sp>
      <p:sp>
        <p:nvSpPr>
          <p:cNvPr id="2" name="Title 1"/>
          <p:cNvSpPr>
            <a:spLocks noGrp="1"/>
          </p:cNvSpPr>
          <p:nvPr>
            <p:ph type="ctrTitle" idx="4294967295"/>
          </p:nvPr>
        </p:nvSpPr>
        <p:spPr>
          <a:xfrm>
            <a:off x="990600" y="152400"/>
            <a:ext cx="6858000" cy="762000"/>
          </a:xfrm>
        </p:spPr>
        <p:txBody>
          <a:bodyPr>
            <a:normAutofit/>
          </a:bodyPr>
          <a:lstStyle/>
          <a:p>
            <a:r>
              <a:rPr lang="en-US" sz="4000" dirty="0" smtClean="0"/>
              <a:t>Overflow on unsigned addition</a:t>
            </a:r>
            <a:endParaRPr lang="en-US" sz="4000" dirty="0"/>
          </a:p>
        </p:txBody>
      </p:sp>
      <p:sp>
        <p:nvSpPr>
          <p:cNvPr id="5" name="Rectangular Callout 4"/>
          <p:cNvSpPr/>
          <p:nvPr/>
        </p:nvSpPr>
        <p:spPr>
          <a:xfrm>
            <a:off x="4267200" y="1447800"/>
            <a:ext cx="4419600" cy="914400"/>
          </a:xfrm>
          <a:prstGeom prst="wedgeRectCallout">
            <a:avLst>
              <a:gd name="adj1" fmla="val -58638"/>
              <a:gd name="adj2" fmla="val 10250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m_nSize</a:t>
            </a:r>
            <a:r>
              <a:rPr lang="en-US" dirty="0" smtClean="0"/>
              <a:t> == </a:t>
            </a:r>
            <a:r>
              <a:rPr lang="en-US" dirty="0" err="1" smtClean="0"/>
              <a:t>m_nMaxSize</a:t>
            </a:r>
            <a:r>
              <a:rPr lang="en-US" dirty="0" smtClean="0"/>
              <a:t> == UINT_MAX</a:t>
            </a:r>
            <a:endParaRPr lang="en-US" dirty="0"/>
          </a:p>
        </p:txBody>
      </p:sp>
      <p:sp>
        <p:nvSpPr>
          <p:cNvPr id="6" name="Explosion 1 5"/>
          <p:cNvSpPr/>
          <p:nvPr/>
        </p:nvSpPr>
        <p:spPr>
          <a:xfrm>
            <a:off x="3657600" y="4800600"/>
            <a:ext cx="29718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Write in unallocated memory</a:t>
            </a:r>
          </a:p>
        </p:txBody>
      </p:sp>
      <p:sp>
        <p:nvSpPr>
          <p:cNvPr id="9" name="Rectangular Callout 8"/>
          <p:cNvSpPr/>
          <p:nvPr/>
        </p:nvSpPr>
        <p:spPr>
          <a:xfrm>
            <a:off x="6553200" y="3200400"/>
            <a:ext cx="2057400" cy="609600"/>
          </a:xfrm>
          <a:prstGeom prst="wedgeRectCallout">
            <a:avLst>
              <a:gd name="adj1" fmla="val -66107"/>
              <a:gd name="adj2" fmla="val 5309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t>iElement</a:t>
            </a:r>
            <a:r>
              <a:rPr lang="en-US" dirty="0" smtClean="0"/>
              <a:t> + 1 == 0</a:t>
            </a:r>
            <a:endParaRPr lang="en-US" dirty="0"/>
          </a:p>
        </p:txBody>
      </p:sp>
      <p:sp>
        <p:nvSpPr>
          <p:cNvPr id="13" name="Explosion 1 12"/>
          <p:cNvSpPr/>
          <p:nvPr/>
        </p:nvSpPr>
        <p:spPr>
          <a:xfrm>
            <a:off x="6172200" y="4495800"/>
            <a:ext cx="2971800" cy="22098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Code was written for address space &lt; 4GB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
            <a:ext cx="7467600" cy="762000"/>
          </a:xfrm>
        </p:spPr>
        <p:txBody>
          <a:bodyPr>
            <a:normAutofit fontScale="90000"/>
          </a:bodyPr>
          <a:lstStyle/>
          <a:p>
            <a:r>
              <a:rPr lang="en-US" sz="3200" dirty="0" smtClean="0"/>
              <a:t> </a:t>
            </a:r>
            <a:r>
              <a:rPr lang="en-US" sz="4000" dirty="0" smtClean="0"/>
              <a:t>Using </a:t>
            </a:r>
            <a:r>
              <a:rPr lang="en-US" sz="4000" dirty="0"/>
              <a:t>an </a:t>
            </a:r>
            <a:r>
              <a:rPr lang="en-US" sz="4000" dirty="0" err="1"/>
              <a:t>overflown</a:t>
            </a:r>
            <a:r>
              <a:rPr lang="en-US" sz="4000" dirty="0"/>
              <a:t> value as </a:t>
            </a:r>
            <a:r>
              <a:rPr lang="en-US" sz="4000" dirty="0" smtClean="0"/>
              <a:t>allocation size</a:t>
            </a:r>
            <a:endParaRPr lang="en-US" sz="3200" dirty="0"/>
          </a:p>
        </p:txBody>
      </p:sp>
      <p:sp>
        <p:nvSpPr>
          <p:cNvPr id="3" name="Subtitle 2"/>
          <p:cNvSpPr>
            <a:spLocks noGrp="1"/>
          </p:cNvSpPr>
          <p:nvPr>
            <p:ph type="subTitle" idx="4294967295"/>
          </p:nvPr>
        </p:nvSpPr>
        <p:spPr>
          <a:xfrm>
            <a:off x="685800" y="2438400"/>
            <a:ext cx="8077200" cy="2895600"/>
          </a:xfrm>
        </p:spPr>
        <p:txBody>
          <a:bodyPr>
            <a:noAutofit/>
          </a:bodyPr>
          <a:lstStyle/>
          <a:p>
            <a:pPr>
              <a:buNone/>
            </a:pPr>
            <a:r>
              <a:rPr lang="en-US" sz="2000" b="1" dirty="0" smtClean="0">
                <a:solidFill>
                  <a:schemeClr val="bg1"/>
                </a:solidFill>
              </a:rPr>
              <a:t>ULONG</a:t>
            </a:r>
            <a:r>
              <a:rPr lang="en-US" sz="2000" dirty="0" smtClean="0">
                <a:solidFill>
                  <a:schemeClr val="bg1"/>
                </a:solidFill>
              </a:rPr>
              <a:t> </a:t>
            </a:r>
            <a:r>
              <a:rPr lang="en-US" sz="2000" dirty="0" err="1" smtClean="0">
                <a:solidFill>
                  <a:schemeClr val="bg1"/>
                </a:solidFill>
              </a:rPr>
              <a:t>AllocationSize</a:t>
            </a:r>
            <a:r>
              <a:rPr lang="en-US" sz="2000" dirty="0" smtClean="0">
                <a:solidFill>
                  <a:schemeClr val="bg1"/>
                </a:solidFill>
              </a:rPr>
              <a:t>;</a:t>
            </a:r>
          </a:p>
          <a:p>
            <a:pPr>
              <a:buNone/>
            </a:pPr>
            <a:r>
              <a:rPr lang="en-US" sz="2000" b="1" dirty="0" smtClean="0">
                <a:solidFill>
                  <a:schemeClr val="bg1"/>
                </a:solidFill>
              </a:rPr>
              <a:t>while</a:t>
            </a: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NULL) {</a:t>
            </a:r>
          </a:p>
          <a:p>
            <a:pPr>
              <a:buNone/>
            </a:pPr>
            <a:r>
              <a:rPr lang="en-US" sz="2000" dirty="0" smtClean="0">
                <a:solidFill>
                  <a:schemeClr val="bg1"/>
                </a:solidFill>
              </a:rPr>
              <a:t>        </a:t>
            </a:r>
            <a:r>
              <a:rPr lang="en-US" sz="2000" b="1" dirty="0" smtClean="0">
                <a:solidFill>
                  <a:schemeClr val="bg1"/>
                </a:solidFill>
              </a:rPr>
              <a:t>if</a:t>
            </a: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 &gt; MAX_ULONG / </a:t>
            </a:r>
            <a:r>
              <a:rPr lang="en-US" sz="2000" dirty="0" err="1" smtClean="0">
                <a:solidFill>
                  <a:schemeClr val="bg1"/>
                </a:solidFill>
              </a:rPr>
              <a:t>sizeof</a:t>
            </a:r>
            <a:r>
              <a:rPr lang="en-US" sz="2000" dirty="0" smtClean="0">
                <a:solidFill>
                  <a:schemeClr val="bg1"/>
                </a:solidFill>
              </a:rPr>
              <a:t>(MYBUFFER)) {                </a:t>
            </a:r>
            <a:r>
              <a:rPr lang="en-US" sz="2000" b="1" dirty="0" smtClean="0">
                <a:solidFill>
                  <a:schemeClr val="bg1"/>
                </a:solidFill>
              </a:rPr>
              <a:t>return</a:t>
            </a:r>
            <a:r>
              <a:rPr lang="en-US" sz="2000" dirty="0" smtClean="0">
                <a:solidFill>
                  <a:schemeClr val="bg1"/>
                </a:solidFill>
              </a:rPr>
              <a:t> NULL;</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NumberOfBuffers</a:t>
            </a:r>
            <a:r>
              <a:rPr lang="en-US" sz="2000" dirty="0" smtClean="0">
                <a:solidFill>
                  <a:schemeClr val="bg1"/>
                </a:solidFill>
              </a:rPr>
              <a:t>++;</a:t>
            </a:r>
            <a:br>
              <a:rPr lang="en-US" sz="2000" dirty="0" smtClean="0">
                <a:solidFill>
                  <a:schemeClr val="bg1"/>
                </a:solidFill>
              </a:rPr>
            </a:br>
            <a:r>
              <a:rPr lang="en-US" sz="2000" dirty="0" smtClean="0">
                <a:solidFill>
                  <a:schemeClr val="bg1"/>
                </a:solidFill>
              </a:rPr>
              <a:t>   </a:t>
            </a:r>
            <a:r>
              <a:rPr lang="en-US" sz="2000" dirty="0" err="1" smtClean="0">
                <a:solidFill>
                  <a:schemeClr val="bg1"/>
                </a:solidFill>
              </a:rPr>
              <a:t>CurrentBuffer</a:t>
            </a:r>
            <a:r>
              <a:rPr lang="en-US" sz="2000" dirty="0" smtClean="0">
                <a:solidFill>
                  <a:schemeClr val="bg1"/>
                </a:solidFill>
              </a:rPr>
              <a:t> = </a:t>
            </a:r>
            <a:r>
              <a:rPr lang="en-US" sz="2000" dirty="0" err="1" smtClean="0">
                <a:solidFill>
                  <a:schemeClr val="bg1"/>
                </a:solidFill>
              </a:rPr>
              <a:t>CurrentBuffer</a:t>
            </a:r>
            <a:r>
              <a:rPr lang="en-US" sz="2000" dirty="0" smtClean="0">
                <a:solidFill>
                  <a:schemeClr val="bg1"/>
                </a:solidFill>
              </a:rPr>
              <a:t>-&gt;</a:t>
            </a:r>
            <a:r>
              <a:rPr lang="en-US" sz="2000" dirty="0" err="1" smtClean="0">
                <a:solidFill>
                  <a:schemeClr val="bg1"/>
                </a:solidFill>
              </a:rPr>
              <a:t>NextBuffer</a:t>
            </a:r>
            <a:r>
              <a:rPr lang="en-US" sz="2000" dirty="0" smtClean="0"/>
              <a:t>;</a:t>
            </a:r>
          </a:p>
          <a:p>
            <a:pPr>
              <a:buNone/>
            </a:pPr>
            <a:r>
              <a:rPr lang="en-US" sz="2000" dirty="0" smtClean="0">
                <a:solidFill>
                  <a:schemeClr val="bg1"/>
                </a:solidFill>
              </a:rPr>
              <a:t>}</a:t>
            </a:r>
            <a:endParaRPr lang="en-US" sz="2000" dirty="0" smtClean="0"/>
          </a:p>
          <a:p>
            <a:pPr>
              <a:buNone/>
            </a:pPr>
            <a:r>
              <a:rPr lang="en-US" sz="2000" dirty="0" err="1" smtClean="0">
                <a:solidFill>
                  <a:schemeClr val="bg1"/>
                </a:solidFill>
              </a:rPr>
              <a:t>AllocationSize</a:t>
            </a:r>
            <a:r>
              <a:rPr lang="en-US" sz="2000" dirty="0" smtClean="0">
                <a:solidFill>
                  <a:schemeClr val="bg1"/>
                </a:solidFill>
              </a:rPr>
              <a:t> = </a:t>
            </a:r>
            <a:r>
              <a:rPr lang="en-US" sz="2000" b="1" dirty="0" err="1" smtClean="0">
                <a:solidFill>
                  <a:schemeClr val="bg1"/>
                </a:solidFill>
              </a:rPr>
              <a:t>sizeof</a:t>
            </a:r>
            <a:r>
              <a:rPr lang="en-US" sz="2000" dirty="0" smtClean="0">
                <a:solidFill>
                  <a:schemeClr val="bg1"/>
                </a:solidFill>
              </a:rPr>
              <a:t>(MYBUFFER)*</a:t>
            </a:r>
            <a:r>
              <a:rPr lang="en-US" sz="2000" dirty="0" err="1" smtClean="0">
                <a:solidFill>
                  <a:schemeClr val="bg1"/>
                </a:solidFill>
              </a:rPr>
              <a:t>NumberOfBuffers</a:t>
            </a:r>
            <a:r>
              <a:rPr lang="en-US" sz="2000" dirty="0" smtClean="0">
                <a:solidFill>
                  <a:schemeClr val="bg1"/>
                </a:solidFill>
              </a:rPr>
              <a:t>;</a:t>
            </a:r>
            <a:endParaRPr lang="en-US" sz="2000" dirty="0">
              <a:solidFill>
                <a:schemeClr val="bg1"/>
              </a:solidFill>
            </a:endParaRPr>
          </a:p>
          <a:p>
            <a:pPr>
              <a:buNone/>
            </a:pPr>
            <a:r>
              <a:rPr lang="en-US" sz="2000" dirty="0" err="1" smtClean="0">
                <a:solidFill>
                  <a:schemeClr val="bg1"/>
                </a:solidFill>
              </a:rPr>
              <a:t>UserBuffersHead</a:t>
            </a:r>
            <a:r>
              <a:rPr lang="en-US" sz="2000" dirty="0" smtClean="0">
                <a:solidFill>
                  <a:schemeClr val="bg1"/>
                </a:solidFill>
              </a:rPr>
              <a:t> = </a:t>
            </a:r>
            <a:r>
              <a:rPr lang="en-US" sz="2000" dirty="0" err="1" smtClean="0">
                <a:solidFill>
                  <a:schemeClr val="bg1"/>
                </a:solidFill>
              </a:rPr>
              <a:t>malloc</a:t>
            </a:r>
            <a:r>
              <a:rPr lang="en-US" sz="2000" dirty="0" smtClean="0">
                <a:solidFill>
                  <a:schemeClr val="bg1"/>
                </a:solidFill>
              </a:rPr>
              <a:t>(</a:t>
            </a:r>
            <a:r>
              <a:rPr lang="en-US" sz="2000" dirty="0" err="1" smtClean="0">
                <a:solidFill>
                  <a:schemeClr val="bg1"/>
                </a:solidFill>
              </a:rPr>
              <a:t>AllocationSize</a:t>
            </a:r>
            <a:r>
              <a:rPr lang="en-US" sz="2000" dirty="0" smtClean="0">
                <a:solidFill>
                  <a:schemeClr val="bg1"/>
                </a:solidFill>
              </a:rPr>
              <a:t>);</a:t>
            </a:r>
            <a:br>
              <a:rPr lang="en-US" sz="2000" dirty="0" smtClean="0">
                <a:solidFill>
                  <a:schemeClr val="bg1"/>
                </a:solidFill>
              </a:rPr>
            </a:br>
            <a:endParaRPr lang="en-US" sz="2000" dirty="0">
              <a:solidFill>
                <a:schemeClr val="bg1"/>
              </a:solidFill>
            </a:endParaRPr>
          </a:p>
        </p:txBody>
      </p:sp>
      <p:sp>
        <p:nvSpPr>
          <p:cNvPr id="10" name="Date Placeholder 9"/>
          <p:cNvSpPr>
            <a:spLocks noGrp="1"/>
          </p:cNvSpPr>
          <p:nvPr>
            <p:ph type="dt" sz="half" idx="4294967295"/>
          </p:nvPr>
        </p:nvSpPr>
        <p:spPr>
          <a:xfrm>
            <a:off x="0" y="6356350"/>
            <a:ext cx="2133600" cy="365125"/>
          </a:xfrm>
          <a:prstGeom prst="rect">
            <a:avLst/>
          </a:prstGeom>
        </p:spPr>
        <p:txBody>
          <a:bodyPr/>
          <a:lstStyle/>
          <a:p>
            <a:r>
              <a:rPr lang="en-US" smtClean="0"/>
              <a:t>6/26/2009</a:t>
            </a:r>
            <a:endParaRPr lang="en-US"/>
          </a:p>
        </p:txBody>
      </p:sp>
      <p:sp>
        <p:nvSpPr>
          <p:cNvPr id="11" name="Slide Number Placeholder 10"/>
          <p:cNvSpPr>
            <a:spLocks noGrp="1"/>
          </p:cNvSpPr>
          <p:nvPr>
            <p:ph type="sldNum" sz="quarter" idx="4294967295"/>
          </p:nvPr>
        </p:nvSpPr>
        <p:spPr>
          <a:xfrm>
            <a:off x="7010400" y="6356350"/>
            <a:ext cx="2133600" cy="365125"/>
          </a:xfrm>
          <a:prstGeom prst="rect">
            <a:avLst/>
          </a:prstGeom>
        </p:spPr>
        <p:txBody>
          <a:bodyPr/>
          <a:lstStyle/>
          <a:p>
            <a:fld id="{E77C7A3F-DB19-4026-9A65-668E3AF35006}" type="slidenum">
              <a:rPr lang="en-US" smtClean="0"/>
              <a:pPr/>
              <a:t>43</a:t>
            </a:fld>
            <a:endParaRPr lang="en-US"/>
          </a:p>
        </p:txBody>
      </p:sp>
      <p:sp>
        <p:nvSpPr>
          <p:cNvPr id="12" name="Footer Placeholder 11"/>
          <p:cNvSpPr>
            <a:spLocks noGrp="1"/>
          </p:cNvSpPr>
          <p:nvPr>
            <p:ph type="ftr" sz="quarter" idx="4294967295"/>
          </p:nvPr>
        </p:nvSpPr>
        <p:spPr>
          <a:xfrm>
            <a:off x="0" y="6356350"/>
            <a:ext cx="2895600" cy="365125"/>
          </a:xfrm>
          <a:prstGeom prst="rect">
            <a:avLst/>
          </a:prstGeom>
        </p:spPr>
        <p:txBody>
          <a:bodyPr/>
          <a:lstStyle/>
          <a:p>
            <a:r>
              <a:rPr lang="en-US" smtClean="0"/>
              <a:t>Constraints in Formal Verification 2009</a:t>
            </a:r>
            <a:endParaRPr lang="en-US"/>
          </a:p>
        </p:txBody>
      </p:sp>
      <p:sp>
        <p:nvSpPr>
          <p:cNvPr id="5" name="Rectangular Callout 4"/>
          <p:cNvSpPr/>
          <p:nvPr/>
        </p:nvSpPr>
        <p:spPr>
          <a:xfrm>
            <a:off x="6248400" y="1905000"/>
            <a:ext cx="1828800" cy="609600"/>
          </a:xfrm>
          <a:prstGeom prst="wedgeRectCallout">
            <a:avLst>
              <a:gd name="adj1" fmla="val -106275"/>
              <a:gd name="adj2" fmla="val 8912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Overflow check</a:t>
            </a:r>
            <a:endParaRPr lang="en-US" dirty="0"/>
          </a:p>
        </p:txBody>
      </p:sp>
      <p:sp>
        <p:nvSpPr>
          <p:cNvPr id="6" name="Explosion 1 5"/>
          <p:cNvSpPr/>
          <p:nvPr/>
        </p:nvSpPr>
        <p:spPr>
          <a:xfrm>
            <a:off x="5410200" y="5181600"/>
            <a:ext cx="2514600" cy="1752600"/>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Possible overflow</a:t>
            </a:r>
            <a:endParaRPr lang="en-US" dirty="0"/>
          </a:p>
        </p:txBody>
      </p:sp>
      <p:sp>
        <p:nvSpPr>
          <p:cNvPr id="9" name="Rectangular Callout 8"/>
          <p:cNvSpPr/>
          <p:nvPr/>
        </p:nvSpPr>
        <p:spPr>
          <a:xfrm>
            <a:off x="5791200" y="3505200"/>
            <a:ext cx="2133600" cy="609600"/>
          </a:xfrm>
          <a:prstGeom prst="wedgeRectCallout">
            <a:avLst>
              <a:gd name="adj1" fmla="val -80552"/>
              <a:gd name="adj2" fmla="val 5011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Increment and exit from loop</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PREfix</a:t>
            </a:r>
            <a:r>
              <a:rPr lang="en-US" dirty="0" smtClean="0"/>
              <a:t> – </a:t>
            </a:r>
            <a:r>
              <a:rPr lang="en-US" sz="3600" dirty="0" smtClean="0"/>
              <a:t>Summary.</a:t>
            </a:r>
            <a:endParaRPr lang="en-US" dirty="0"/>
          </a:p>
        </p:txBody>
      </p:sp>
      <p:sp>
        <p:nvSpPr>
          <p:cNvPr id="4" name="Content Placeholder 3"/>
          <p:cNvSpPr>
            <a:spLocks noGrp="1"/>
          </p:cNvSpPr>
          <p:nvPr>
            <p:ph idx="1"/>
          </p:nvPr>
        </p:nvSpPr>
        <p:spPr>
          <a:xfrm>
            <a:off x="381000" y="1412875"/>
            <a:ext cx="8382000" cy="4765920"/>
          </a:xfrm>
        </p:spPr>
        <p:txBody>
          <a:bodyPr/>
          <a:lstStyle/>
          <a:p>
            <a:r>
              <a:rPr lang="en-US" dirty="0" smtClean="0"/>
              <a:t>Integration of Z3 into </a:t>
            </a:r>
            <a:r>
              <a:rPr lang="en-US" dirty="0" err="1" smtClean="0"/>
              <a:t>PREfix</a:t>
            </a:r>
            <a:r>
              <a:rPr lang="en-US" dirty="0" smtClean="0"/>
              <a:t> </a:t>
            </a:r>
          </a:p>
          <a:p>
            <a:pPr lvl="1"/>
            <a:r>
              <a:rPr lang="en-US" dirty="0" smtClean="0"/>
              <a:t>A recent project with Yannick Moy.</a:t>
            </a:r>
          </a:p>
          <a:p>
            <a:pPr lvl="1"/>
            <a:endParaRPr lang="en-US" dirty="0" smtClean="0"/>
          </a:p>
          <a:p>
            <a:pPr lvl="1"/>
            <a:r>
              <a:rPr lang="en-US" dirty="0" smtClean="0">
                <a:sym typeface="Wingdings" pitchFamily="2" charset="2"/>
              </a:rPr>
              <a:t>: </a:t>
            </a:r>
            <a:r>
              <a:rPr lang="en-US" sz="2400" dirty="0" smtClean="0">
                <a:sym typeface="Wingdings" pitchFamily="2" charset="2"/>
              </a:rPr>
              <a:t>catches more bugs than old version of </a:t>
            </a:r>
            <a:r>
              <a:rPr lang="en-US" sz="2400" dirty="0" err="1" smtClean="0">
                <a:sym typeface="Wingdings" pitchFamily="2" charset="2"/>
              </a:rPr>
              <a:t>PREfix</a:t>
            </a:r>
            <a:r>
              <a:rPr lang="en-US" sz="2400" dirty="0" smtClean="0">
                <a:sym typeface="Wingdings" pitchFamily="2" charset="2"/>
              </a:rPr>
              <a:t> using incomplete ad-hoc solver.</a:t>
            </a:r>
            <a:endParaRPr lang="en-US" dirty="0" smtClean="0">
              <a:sym typeface="Wingdings" pitchFamily="2" charset="2"/>
            </a:endParaRPr>
          </a:p>
          <a:p>
            <a:pPr lvl="1"/>
            <a:r>
              <a:rPr lang="en-US" dirty="0" smtClean="0">
                <a:sym typeface="Wingdings" pitchFamily="2" charset="2"/>
              </a:rPr>
              <a:t>: </a:t>
            </a:r>
            <a:r>
              <a:rPr lang="en-US" sz="2400" dirty="0" smtClean="0">
                <a:sym typeface="Wingdings" pitchFamily="2" charset="2"/>
              </a:rPr>
              <a:t>complete solver for bit-vector operations incurs noticeable overhead compared to incomplete solver.</a:t>
            </a:r>
            <a:endParaRPr lang="en-US" sz="2800" dirty="0" smtClean="0">
              <a:sym typeface="Wingdings" pitchFamily="2" charset="2"/>
            </a:endParaRPr>
          </a:p>
          <a:p>
            <a:pPr lvl="1"/>
            <a:endParaRPr lang="en-US" dirty="0" smtClean="0"/>
          </a:p>
          <a:p>
            <a:r>
              <a:rPr lang="en-US" sz="3200" dirty="0" smtClean="0"/>
              <a:t>Ran v1 through “large Microsoft code-base”</a:t>
            </a:r>
          </a:p>
          <a:p>
            <a:pPr lvl="1"/>
            <a:r>
              <a:rPr lang="en-US" dirty="0" smtClean="0"/>
              <a:t>Filed a few dozen bugs during the first run.</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2667000"/>
            <a:ext cx="8382000" cy="2215991"/>
          </a:xfrm>
        </p:spPr>
        <p:txBody>
          <a:bodyPr/>
          <a:lstStyle/>
          <a:p>
            <a:r>
              <a:rPr lang="en-US" sz="7200" dirty="0" smtClean="0"/>
              <a:t>Additional </a:t>
            </a:r>
          </a:p>
          <a:p>
            <a:r>
              <a:rPr lang="en-US" sz="7200" dirty="0" smtClean="0"/>
              <a:t>applications</a:t>
            </a:r>
            <a:endParaRPr lang="en-US" sz="72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lang="en-US" sz="4000" dirty="0" smtClean="0"/>
              <a:t>Extended Static Checking and Verification</a:t>
            </a:r>
            <a:endParaRPr sz="4000" spc="-167" dirty="0">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cstate="print"/>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803297"/>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a:t>
            </a:r>
            <a:r>
              <a:rPr lang="en-US" sz="1200" dirty="0" err="1" smtClean="0">
                <a:solidFill>
                  <a:srgbClr val="9C42E6"/>
                </a:solidFill>
                <a:latin typeface="Calibri" pitchFamily="34" charset="0"/>
              </a:rPr>
              <a:t>Michał</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Moskal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a:t>
            </a:r>
          </a:p>
          <a:p>
            <a:r>
              <a:rPr lang="en-US" sz="1200" dirty="0" smtClean="0">
                <a:solidFill>
                  <a:srgbClr val="9C42E6"/>
                </a:solidFill>
                <a:latin typeface="Calibri" pitchFamily="34" charset="0"/>
              </a:rPr>
              <a:t>Wolfram Schulte, Ernie Cohen,</a:t>
            </a:r>
          </a:p>
          <a:p>
            <a:r>
              <a:rPr lang="en-US" sz="1200" dirty="0" err="1" smtClean="0">
                <a:solidFill>
                  <a:srgbClr val="9C42E6"/>
                </a:solidFill>
                <a:latin typeface="Calibri" pitchFamily="34" charset="0"/>
              </a:rPr>
              <a:t>Khatib</a:t>
            </a:r>
            <a:r>
              <a:rPr lang="en-US" sz="1200" dirty="0" smtClean="0">
                <a:solidFill>
                  <a:srgbClr val="9C42E6"/>
                </a:solidFill>
                <a:latin typeface="Calibri" pitchFamily="34" charset="0"/>
              </a:rPr>
              <a:t> </a:t>
            </a:r>
            <a:r>
              <a:rPr lang="en-US" sz="1200" dirty="0" err="1" smtClean="0">
                <a:solidFill>
                  <a:srgbClr val="9C42E6"/>
                </a:solidFill>
                <a:latin typeface="Calibri" pitchFamily="34" charset="0"/>
              </a:rPr>
              <a:t>Braghaven</a:t>
            </a:r>
            <a:r>
              <a:rPr lang="en-US" sz="1200" dirty="0" smtClean="0">
                <a:solidFill>
                  <a:srgbClr val="9C42E6"/>
                </a:solidFill>
                <a:latin typeface="Calibri" pitchFamily="34" charset="0"/>
              </a:rPr>
              <a:t>, Cedric </a:t>
            </a:r>
            <a:r>
              <a:rPr lang="en-US" sz="1200" dirty="0" err="1" smtClean="0">
                <a:solidFill>
                  <a:srgbClr val="9C42E6"/>
                </a:solidFill>
                <a:latin typeface="Calibri" pitchFamily="34" charset="0"/>
              </a:rPr>
              <a:t>Fournet</a:t>
            </a:r>
            <a:r>
              <a:rPr lang="en-US" sz="1200" dirty="0" smtClean="0">
                <a:solidFill>
                  <a:srgbClr val="9C42E6"/>
                </a:solidFill>
                <a:latin typeface="Calibri" pitchFamily="34" charset="0"/>
              </a:rPr>
              <a:t>, Andy Gordon, Nikhil </a:t>
            </a:r>
            <a:r>
              <a:rPr lang="en-US" sz="1200" dirty="0" err="1" smtClean="0">
                <a:solidFill>
                  <a:srgbClr val="9C42E6"/>
                </a:solidFill>
                <a:latin typeface="Calibri" pitchFamily="34" charset="0"/>
              </a:rPr>
              <a:t>Swamy</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cstate="print"/>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cstate="print"/>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cstate="print"/>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cstate="print"/>
          <a:stretch>
            <a:fillRect/>
          </a:stretch>
        </p:blipFill>
        <p:spPr>
          <a:xfrm>
            <a:off x="1852798" y="1871728"/>
            <a:ext cx="575442" cy="566672"/>
          </a:xfrm>
          <a:prstGeom prst="rect">
            <a:avLst/>
          </a:prstGeom>
        </p:spPr>
      </p:pic>
      <p:pic>
        <p:nvPicPr>
          <p:cNvPr id="37" name="Picture 36" descr="schulte.jpg"/>
          <p:cNvPicPr>
            <a:picLocks noChangeAspect="1"/>
          </p:cNvPicPr>
          <p:nvPr/>
        </p:nvPicPr>
        <p:blipFill>
          <a:blip r:embed="rId10" cstate="print"/>
          <a:stretch>
            <a:fillRect/>
          </a:stretch>
        </p:blipFill>
        <p:spPr>
          <a:xfrm>
            <a:off x="1340795" y="1881253"/>
            <a:ext cx="552537" cy="552537"/>
          </a:xfrm>
          <a:prstGeom prst="rect">
            <a:avLst/>
          </a:prstGeom>
        </p:spPr>
      </p:pic>
      <p:pic>
        <p:nvPicPr>
          <p:cNvPr id="38" name="Picture 37" descr="michal-new-small.jpg"/>
          <p:cNvPicPr>
            <a:picLocks noChangeAspect="1"/>
          </p:cNvPicPr>
          <p:nvPr/>
        </p:nvPicPr>
        <p:blipFill>
          <a:blip r:embed="rId11"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2" cstate="print"/>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3" cstate="print"/>
          <a:srcRect/>
          <a:stretch>
            <a:fillRect/>
          </a:stretch>
        </p:blipFill>
        <p:spPr bwMode="auto">
          <a:xfrm>
            <a:off x="269143" y="2494818"/>
            <a:ext cx="465504" cy="555338"/>
          </a:xfrm>
          <a:prstGeom prst="rect">
            <a:avLst/>
          </a:prstGeom>
          <a:noFill/>
          <a:ln w="9525">
            <a:noFill/>
            <a:miter lim="800000"/>
            <a:headEnd/>
            <a:tailEnd/>
          </a:ln>
        </p:spPr>
      </p:pic>
      <p:pic>
        <p:nvPicPr>
          <p:cNvPr id="34" name="Picture 33" descr="fournet.jpg"/>
          <p:cNvPicPr>
            <a:picLocks noChangeAspect="1"/>
          </p:cNvPicPr>
          <p:nvPr/>
        </p:nvPicPr>
        <p:blipFill>
          <a:blip r:embed="rId14" cstate="print"/>
          <a:stretch>
            <a:fillRect/>
          </a:stretch>
        </p:blipFill>
        <p:spPr>
          <a:xfrm>
            <a:off x="4660994" y="6061339"/>
            <a:ext cx="553466" cy="632022"/>
          </a:xfrm>
          <a:prstGeom prst="rect">
            <a:avLst/>
          </a:prstGeom>
        </p:spPr>
      </p:pic>
      <p:pic>
        <p:nvPicPr>
          <p:cNvPr id="36" name="Picture 35" descr="andy-gordon.jpg"/>
          <p:cNvPicPr>
            <a:picLocks noChangeAspect="1"/>
          </p:cNvPicPr>
          <p:nvPr/>
        </p:nvPicPr>
        <p:blipFill>
          <a:blip r:embed="rId15" cstate="print"/>
          <a:stretch>
            <a:fillRect/>
          </a:stretch>
        </p:blipFill>
        <p:spPr>
          <a:xfrm>
            <a:off x="5209037" y="6066848"/>
            <a:ext cx="468542" cy="624723"/>
          </a:xfrm>
          <a:prstGeom prst="rect">
            <a:avLst/>
          </a:prstGeom>
        </p:spPr>
      </p:pic>
      <p:pic>
        <p:nvPicPr>
          <p:cNvPr id="41" name="Picture 40" descr="kb1.jpg"/>
          <p:cNvPicPr>
            <a:picLocks noChangeAspect="1"/>
          </p:cNvPicPr>
          <p:nvPr/>
        </p:nvPicPr>
        <p:blipFill>
          <a:blip r:embed="rId16" cstate="print"/>
          <a:srcRect l="46369" t="43695" r="47528" b="44602"/>
          <a:stretch>
            <a:fillRect/>
          </a:stretch>
        </p:blipFill>
        <p:spPr>
          <a:xfrm>
            <a:off x="4201476" y="6060557"/>
            <a:ext cx="503355" cy="608277"/>
          </a:xfrm>
          <a:prstGeom prst="rect">
            <a:avLst/>
          </a:prstGeom>
        </p:spPr>
      </p:pic>
      <p:pic>
        <p:nvPicPr>
          <p:cNvPr id="42" name="Picture 41" descr="nik-cropped.jpg"/>
          <p:cNvPicPr>
            <a:picLocks noChangeAspect="1"/>
          </p:cNvPicPr>
          <p:nvPr/>
        </p:nvPicPr>
        <p:blipFill>
          <a:blip r:embed="rId17" cstate="print"/>
          <a:stretch>
            <a:fillRect/>
          </a:stretch>
        </p:blipFill>
        <p:spPr>
          <a:xfrm>
            <a:off x="5674362" y="6050645"/>
            <a:ext cx="567413" cy="645677"/>
          </a:xfrm>
          <a:prstGeom prst="rect">
            <a:avLst/>
          </a:prstGeom>
        </p:spPr>
      </p:pic>
      <p:sp>
        <p:nvSpPr>
          <p:cNvPr id="43" name="Rounded Rectangle 42"/>
          <p:cNvSpPr/>
          <p:nvPr/>
        </p:nvSpPr>
        <p:spPr>
          <a:xfrm>
            <a:off x="6721555" y="6042227"/>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F7</a:t>
            </a:r>
            <a:endParaRPr lang="en-US" sz="3200" b="1" dirty="0">
              <a:solidFill>
                <a:srgbClr val="FF0000"/>
              </a:solidFill>
              <a:latin typeface="Calibri" pitchFamily="34" charset="0"/>
            </a:endParaRPr>
          </a:p>
        </p:txBody>
      </p:sp>
      <p:sp>
        <p:nvSpPr>
          <p:cNvPr id="44" name="Up Arrow 43"/>
          <p:cNvSpPr/>
          <p:nvPr/>
        </p:nvSpPr>
        <p:spPr bwMode="auto">
          <a:xfrm rot="5400000">
            <a:off x="6391534" y="6211480"/>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Up Arrow 45"/>
          <p:cNvSpPr/>
          <p:nvPr/>
        </p:nvSpPr>
        <p:spPr bwMode="auto">
          <a:xfrm>
            <a:off x="7633253" y="5579166"/>
            <a:ext cx="225287" cy="47707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115478422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pPr lvl="0"/>
            <a:r>
              <a:rPr lang="en-US" sz="4400" dirty="0" smtClean="0">
                <a:solidFill>
                  <a:srgbClr val="F1C283"/>
                </a:solidFill>
              </a:rPr>
              <a:t>Model-based Testing and Design</a:t>
            </a:r>
            <a:endParaRPr lang="en-US" sz="4400" dirty="0">
              <a:solidFill>
                <a:srgbClr val="F1C283"/>
              </a:solidFill>
            </a:endParaRPr>
          </a:p>
        </p:txBody>
      </p:sp>
      <p:graphicFrame>
        <p:nvGraphicFramePr>
          <p:cNvPr id="5" name="Chart 4"/>
          <p:cNvGraphicFramePr/>
          <p:nvPr/>
        </p:nvGraphicFramePr>
        <p:xfrm>
          <a:off x="4562476" y="1790700"/>
          <a:ext cx="5829300" cy="5067300"/>
        </p:xfrm>
        <a:graphic>
          <a:graphicData uri="http://schemas.openxmlformats.org/drawingml/2006/chart">
            <c:chart xmlns:c="http://schemas.openxmlformats.org/drawingml/2006/chart" xmlns:r="http://schemas.openxmlformats.org/officeDocument/2006/relationships" r:id="rId2"/>
          </a:graphicData>
        </a:graphic>
      </p:graphicFrame>
      <p:sp>
        <p:nvSpPr>
          <p:cNvPr id="6" name="Striped Right Arrow 5"/>
          <p:cNvSpPr/>
          <p:nvPr/>
        </p:nvSpPr>
        <p:spPr>
          <a:xfrm>
            <a:off x="4309573" y="4788981"/>
            <a:ext cx="1981200" cy="609600"/>
          </a:xfrm>
          <a:prstGeom prst="strip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Behavioral modeling</a:t>
            </a:r>
            <a:endParaRPr lang="en-US" sz="1200" dirty="0">
              <a:solidFill>
                <a:schemeClr val="bg2"/>
              </a:solidFill>
            </a:endParaRPr>
          </a:p>
        </p:txBody>
      </p:sp>
      <p:sp>
        <p:nvSpPr>
          <p:cNvPr id="7" name="Striped Right Arrow 6"/>
          <p:cNvSpPr/>
          <p:nvPr/>
        </p:nvSpPr>
        <p:spPr>
          <a:xfrm>
            <a:off x="4299524" y="4043729"/>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Scenarios (slicing)</a:t>
            </a:r>
            <a:endParaRPr lang="en-US" sz="1200">
              <a:solidFill>
                <a:schemeClr val="bg2"/>
              </a:solidFill>
            </a:endParaRPr>
          </a:p>
        </p:txBody>
      </p:sp>
      <p:sp>
        <p:nvSpPr>
          <p:cNvPr id="8" name="Striped Right Arrow 7"/>
          <p:cNvSpPr/>
          <p:nvPr/>
        </p:nvSpPr>
        <p:spPr>
          <a:xfrm>
            <a:off x="4319622" y="5478968"/>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Scenarios (slicing)</a:t>
            </a:r>
            <a:endParaRPr lang="en-US" sz="1200" dirty="0">
              <a:solidFill>
                <a:schemeClr val="bg2"/>
              </a:solidFill>
            </a:endParaRPr>
          </a:p>
        </p:txBody>
      </p:sp>
      <p:sp>
        <p:nvSpPr>
          <p:cNvPr id="9" name="Striped Right Arrow 8"/>
          <p:cNvSpPr/>
          <p:nvPr/>
        </p:nvSpPr>
        <p:spPr>
          <a:xfrm>
            <a:off x="4269380" y="3118443"/>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Adapter for testing</a:t>
            </a:r>
            <a:endParaRPr lang="en-US" sz="1200" dirty="0">
              <a:solidFill>
                <a:schemeClr val="bg2"/>
              </a:solidFill>
            </a:endParaRPr>
          </a:p>
        </p:txBody>
      </p:sp>
      <p:sp>
        <p:nvSpPr>
          <p:cNvPr id="11" name="Content Placeholder 18"/>
          <p:cNvSpPr txBox="1">
            <a:spLocks/>
          </p:cNvSpPr>
          <p:nvPr/>
        </p:nvSpPr>
        <p:spPr>
          <a:xfrm>
            <a:off x="381000" y="1828800"/>
            <a:ext cx="4953000" cy="4518160"/>
          </a:xfrm>
          <a:prstGeom prst="rect">
            <a:avLst/>
          </a:prstGeom>
        </p:spPr>
        <p:txBody>
          <a:bodyPr/>
          <a:lstStyle/>
          <a:p>
            <a:pPr marL="414057" lvl="0" indent="-362465">
              <a:lnSpc>
                <a:spcPct val="90000"/>
              </a:lnSpc>
              <a:spcBef>
                <a:spcPct val="20000"/>
              </a:spcBef>
              <a:buSzPct val="90000"/>
              <a:defRPr/>
            </a:pPr>
            <a:r>
              <a:rPr lang="en-US" sz="2000" b="1" dirty="0" smtClean="0">
                <a:solidFill>
                  <a:schemeClr val="bg1"/>
                </a:solidFill>
              </a:rPr>
              <a:t>Example Microsoft protocol:</a:t>
            </a:r>
          </a:p>
          <a:p>
            <a:pPr marL="384954" lvl="0" indent="-384954">
              <a:lnSpc>
                <a:spcPct val="90000"/>
              </a:lnSpc>
              <a:spcBef>
                <a:spcPct val="20000"/>
              </a:spcBef>
              <a:buSzPct val="90000"/>
              <a:buBlip>
                <a:blip r:embed="rId3"/>
              </a:buBlip>
              <a:defRPr/>
            </a:pPr>
            <a:r>
              <a:rPr lang="en-US" dirty="0" smtClean="0">
                <a:solidFill>
                  <a:schemeClr val="bg1"/>
                </a:solidFill>
              </a:rPr>
              <a:t>SMB2 (= remote file) Protocol Specification</a:t>
            </a:r>
          </a:p>
          <a:p>
            <a:pPr marL="384954" lvl="0" indent="-384954">
              <a:lnSpc>
                <a:spcPct val="90000"/>
              </a:lnSpc>
              <a:spcBef>
                <a:spcPct val="20000"/>
              </a:spcBef>
              <a:buSzPct val="90000"/>
              <a:buBlip>
                <a:blip r:embed="rId3"/>
              </a:buBlip>
              <a:defRPr/>
            </a:pPr>
            <a:r>
              <a:rPr lang="en-US" dirty="0" smtClean="0">
                <a:solidFill>
                  <a:schemeClr val="bg1"/>
                </a:solidFill>
              </a:rPr>
              <a:t>200+ other Microsoft Protocols</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endParaRPr lang="en-US" b="1"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b="1" dirty="0" smtClean="0">
                <a:solidFill>
                  <a:schemeClr val="bg1"/>
                </a:solidFill>
                <a:latin typeface="+mn-lt"/>
              </a:rPr>
              <a:t>Tools:</a:t>
            </a:r>
            <a:endParaRPr kumimoji="0" lang="en-US" b="1" i="0" u="none" strike="noStrike" kern="1200" cap="none" spc="0" normalizeH="0" baseline="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r>
              <a:rPr lang="en-US" dirty="0" smtClean="0">
                <a:solidFill>
                  <a:schemeClr val="bg1"/>
                </a:solidFill>
              </a:rPr>
              <a:t>Symbolic Exploration of protocol </a:t>
            </a:r>
          </a:p>
          <a:p>
            <a:pPr marL="384175" lvl="0" indent="-384175">
              <a:lnSpc>
                <a:spcPct val="90000"/>
              </a:lnSpc>
              <a:spcBef>
                <a:spcPct val="20000"/>
              </a:spcBef>
              <a:buSzPct val="90000"/>
            </a:pPr>
            <a:r>
              <a:rPr lang="en-US" dirty="0" smtClean="0">
                <a:solidFill>
                  <a:schemeClr val="bg1"/>
                </a:solidFill>
              </a:rPr>
              <a:t>models to generate tests.</a:t>
            </a:r>
            <a:r>
              <a:rPr lang="en-US" dirty="0" smtClean="0">
                <a:solidFill>
                  <a:schemeClr val="bg1"/>
                </a:solidFill>
                <a:latin typeface="+mn-lt"/>
              </a:rPr>
              <a:t/>
            </a:r>
            <a:br>
              <a:rPr lang="en-US" dirty="0" smtClean="0">
                <a:solidFill>
                  <a:schemeClr val="bg1"/>
                </a:solidFill>
                <a:latin typeface="+mn-lt"/>
              </a:rPr>
            </a:b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Pair-wise independent input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lang="en-US" dirty="0" smtClean="0">
                <a:solidFill>
                  <a:schemeClr val="bg1"/>
                </a:solidFill>
                <a:latin typeface="+mn-lt"/>
              </a:rPr>
              <a:t>g</a:t>
            </a:r>
            <a:r>
              <a:rPr kumimoji="0" lang="en-US" i="0" u="none" strike="noStrike" kern="1200" cap="none" spc="0" normalizeH="0" baseline="0" noProof="0" dirty="0" err="1" smtClean="0">
                <a:ln>
                  <a:noFill/>
                </a:ln>
                <a:solidFill>
                  <a:schemeClr val="bg1"/>
                </a:solidFill>
                <a:effectLst/>
                <a:uLnTx/>
                <a:uFillTx/>
                <a:latin typeface="+mn-lt"/>
                <a:ea typeface="+mn-ea"/>
                <a:cs typeface="+mn-cs"/>
              </a:rPr>
              <a:t>eneration</a:t>
            </a:r>
            <a:r>
              <a:rPr kumimoji="0" lang="en-US" i="0" u="none" strike="noStrike" kern="1200" cap="none" spc="0" normalizeH="0" baseline="0" noProof="0" dirty="0" smtClean="0">
                <a:ln>
                  <a:noFill/>
                </a:ln>
                <a:solidFill>
                  <a:schemeClr val="bg1"/>
                </a:solidFill>
                <a:effectLst/>
                <a:uLnTx/>
                <a:uFillTx/>
                <a:latin typeface="+mn-lt"/>
                <a:ea typeface="+mn-ea"/>
                <a:cs typeface="+mn-cs"/>
              </a:rPr>
              <a:t> for constrained </a:t>
            </a: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algebraic data-types</a:t>
            </a:r>
            <a:r>
              <a:rPr lang="en-US" dirty="0" smtClean="0">
                <a:solidFill>
                  <a:schemeClr val="bg1"/>
                </a:solidFill>
                <a:latin typeface="+mn-lt"/>
              </a:rPr>
              <a:t>.</a:t>
            </a:r>
            <a:endParaRPr kumimoji="0" lang="en-US" i="0" u="none" strike="noStrike" kern="1200" cap="none" spc="0" normalizeH="0" noProof="0" dirty="0" smtClean="0">
              <a:ln>
                <a:noFill/>
              </a:ln>
              <a:solidFill>
                <a:schemeClr val="bg1"/>
              </a:solidFill>
              <a:effectLst/>
              <a:uLnTx/>
              <a:uFillTx/>
              <a:latin typeface="+mn-lt"/>
              <a:ea typeface="+mn-ea"/>
              <a:cs typeface="+mn-cs"/>
            </a:endParaRPr>
          </a:p>
          <a:p>
            <a:pPr marL="384175" lvl="0" indent="-384175">
              <a:lnSpc>
                <a:spcPct val="90000"/>
              </a:lnSpc>
              <a:spcBef>
                <a:spcPct val="20000"/>
              </a:spcBef>
              <a:buSzPct val="90000"/>
            </a:pPr>
            <a:endParaRPr lang="en-US" dirty="0" smtClean="0">
              <a:solidFill>
                <a:schemeClr val="bg1"/>
              </a:solidFill>
              <a:latin typeface="+mn-lt"/>
            </a:endParaRPr>
          </a:p>
          <a:p>
            <a:pPr marL="384175" marR="0" lvl="0" indent="-384175" algn="l" defTabSz="912813" rtl="0" eaLnBrk="1" fontAlgn="base" latinLnBrk="0" hangingPunct="1">
              <a:lnSpc>
                <a:spcPct val="90000"/>
              </a:lnSpc>
              <a:spcBef>
                <a:spcPct val="20000"/>
              </a:spcBef>
              <a:spcAft>
                <a:spcPct val="0"/>
              </a:spcAft>
              <a:buClrTx/>
              <a:buSzPct val="90000"/>
              <a:buFontTx/>
              <a:buNone/>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Design time model debugging using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Model Checking</a:t>
            </a:r>
          </a:p>
          <a:p>
            <a:pPr marL="384175" marR="0" lvl="0" indent="-384175" algn="l" defTabSz="912813" rtl="0" eaLnBrk="1" fontAlgn="base" latinLnBrk="0" hangingPunct="1">
              <a:lnSpc>
                <a:spcPct val="90000"/>
              </a:lnSpc>
              <a:spcBef>
                <a:spcPct val="20000"/>
              </a:spcBef>
              <a:spcAft>
                <a:spcPct val="0"/>
              </a:spcAft>
              <a:buClrTx/>
              <a:buSzPct val="90000"/>
              <a:buFontTx/>
              <a:buChar char="-"/>
              <a:tabLst/>
              <a:defRPr/>
            </a:pPr>
            <a:r>
              <a:rPr lang="en-US" dirty="0" smtClean="0">
                <a:solidFill>
                  <a:schemeClr val="bg1"/>
                </a:solidFill>
                <a:latin typeface="+mn-lt"/>
              </a:rPr>
              <a:t>Bounded Conformance Checking</a:t>
            </a:r>
          </a:p>
          <a:p>
            <a:pPr marL="384175" lvl="0" indent="-384175">
              <a:lnSpc>
                <a:spcPct val="90000"/>
              </a:lnSpc>
              <a:spcBef>
                <a:spcPct val="20000"/>
              </a:spcBef>
              <a:buSzPct val="90000"/>
              <a:buFontTx/>
              <a:buChar char="-"/>
              <a:defRPr/>
            </a:pPr>
            <a:r>
              <a:rPr kumimoji="0" lang="en-US" i="0" u="none" strike="noStrike" kern="1200" cap="none" spc="0" normalizeH="0" baseline="0" noProof="0" dirty="0" smtClean="0">
                <a:ln>
                  <a:noFill/>
                </a:ln>
                <a:solidFill>
                  <a:schemeClr val="bg1"/>
                </a:solidFill>
                <a:effectLst/>
                <a:uLnTx/>
                <a:uFillTx/>
                <a:latin typeface="+mn-lt"/>
                <a:ea typeface="+mn-ea"/>
                <a:cs typeface="+mn-cs"/>
              </a:rPr>
              <a:t>Bounded </a:t>
            </a:r>
            <a:r>
              <a:rPr lang="en-US" dirty="0" smtClean="0">
                <a:solidFill>
                  <a:schemeClr val="bg1"/>
                </a:solidFill>
              </a:rPr>
              <a:t>Input-Output Model Programs</a:t>
            </a:r>
            <a:endParaRPr kumimoji="0" lang="en-US"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a:xfrm>
            <a:off x="5257800" y="6400800"/>
            <a:ext cx="3276600" cy="249299"/>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Margus Veanes, Wolfgang Grieskamp</a:t>
            </a:r>
            <a:endParaRPr lang="en-US" sz="1200" dirty="0">
              <a:solidFill>
                <a:srgbClr val="9C42E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400" y="1295400"/>
            <a:ext cx="7652808" cy="4154984"/>
          </a:xfrm>
        </p:spPr>
        <p:txBody>
          <a:bodyPr/>
          <a:lstStyle/>
          <a:p>
            <a:r>
              <a:rPr lang="en-US" dirty="0" smtClean="0"/>
              <a:t>Theory Combinations</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dirty="0" err="1" smtClean="0"/>
              <a:t>Satisfiability</a:t>
            </a:r>
            <a:r>
              <a:rPr sz="4400" dirty="0" smtClean="0"/>
              <a:t> Modulo Theories (SMT)</a:t>
            </a:r>
            <a:endParaRPr sz="4400" spc="-167" dirty="0">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smtClean="0"/>
              <a:t>Z3: An Efficient SMT Solver</a:t>
            </a:r>
            <a:endParaRPr lang="en-US" dirty="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434178" name="Equation" r:id="rId4" imgW="3302000" imgH="20320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gurevich.jpg"/>
          <p:cNvPicPr>
            <a:picLocks noChangeAspect="1"/>
          </p:cNvPicPr>
          <p:nvPr/>
        </p:nvPicPr>
        <p:blipFill>
          <a:blip r:embed="rId2" cstate="print"/>
          <a:stretch>
            <a:fillRect/>
          </a:stretch>
        </p:blipFill>
        <p:spPr>
          <a:xfrm>
            <a:off x="4114800" y="1066800"/>
            <a:ext cx="1171575" cy="1171575"/>
          </a:xfrm>
          <a:prstGeom prst="rect">
            <a:avLst/>
          </a:prstGeom>
        </p:spPr>
      </p:pic>
      <p:sp>
        <p:nvSpPr>
          <p:cNvPr id="2" name="Title 1"/>
          <p:cNvSpPr>
            <a:spLocks noGrp="1"/>
          </p:cNvSpPr>
          <p:nvPr>
            <p:ph type="title"/>
          </p:nvPr>
        </p:nvSpPr>
        <p:spPr>
          <a:xfrm>
            <a:off x="381000" y="230188"/>
            <a:ext cx="8382000" cy="609398"/>
          </a:xfrm>
        </p:spPr>
        <p:txBody>
          <a:bodyPr/>
          <a:lstStyle/>
          <a:p>
            <a:r>
              <a:rPr lang="en-US" sz="4400" dirty="0" smtClean="0"/>
              <a:t>The inner Research Market @ MSFT</a:t>
            </a:r>
            <a:endParaRPr lang="en-US" sz="4400" dirty="0"/>
          </a:p>
        </p:txBody>
      </p:sp>
      <p:pic>
        <p:nvPicPr>
          <p:cNvPr id="4" name="Picture 3" descr="andy-gordon.jpg"/>
          <p:cNvPicPr>
            <a:picLocks noChangeAspect="1"/>
          </p:cNvPicPr>
          <p:nvPr/>
        </p:nvPicPr>
        <p:blipFill>
          <a:blip r:embed="rId3" cstate="print"/>
          <a:stretch>
            <a:fillRect/>
          </a:stretch>
        </p:blipFill>
        <p:spPr>
          <a:xfrm>
            <a:off x="6172200" y="1676400"/>
            <a:ext cx="1143000" cy="1524000"/>
          </a:xfrm>
          <a:prstGeom prst="rect">
            <a:avLst/>
          </a:prstGeom>
        </p:spPr>
      </p:pic>
      <p:pic>
        <p:nvPicPr>
          <p:cNvPr id="5" name="Picture 4" descr="gonthier.jpg"/>
          <p:cNvPicPr>
            <a:picLocks noChangeAspect="1"/>
          </p:cNvPicPr>
          <p:nvPr/>
        </p:nvPicPr>
        <p:blipFill>
          <a:blip r:embed="rId4" cstate="print"/>
          <a:stretch>
            <a:fillRect/>
          </a:stretch>
        </p:blipFill>
        <p:spPr>
          <a:xfrm>
            <a:off x="3845700" y="3236100"/>
            <a:ext cx="1183500" cy="1183500"/>
          </a:xfrm>
          <a:prstGeom prst="rect">
            <a:avLst/>
          </a:prstGeom>
        </p:spPr>
      </p:pic>
      <p:pic>
        <p:nvPicPr>
          <p:cNvPr id="8" name="Picture 7" descr="josh-berdine.jpg"/>
          <p:cNvPicPr>
            <a:picLocks noChangeAspect="1"/>
          </p:cNvPicPr>
          <p:nvPr/>
        </p:nvPicPr>
        <p:blipFill>
          <a:blip r:embed="rId5" cstate="print"/>
          <a:stretch>
            <a:fillRect/>
          </a:stretch>
        </p:blipFill>
        <p:spPr>
          <a:xfrm>
            <a:off x="7315200" y="1676400"/>
            <a:ext cx="1143000" cy="1143000"/>
          </a:xfrm>
          <a:prstGeom prst="rect">
            <a:avLst/>
          </a:prstGeom>
        </p:spPr>
      </p:pic>
      <p:pic>
        <p:nvPicPr>
          <p:cNvPr id="9" name="Picture 8" descr="lamport.gif"/>
          <p:cNvPicPr>
            <a:picLocks noChangeAspect="1"/>
          </p:cNvPicPr>
          <p:nvPr/>
        </p:nvPicPr>
        <p:blipFill>
          <a:blip r:embed="rId6" cstate="print"/>
          <a:stretch>
            <a:fillRect/>
          </a:stretch>
        </p:blipFill>
        <p:spPr>
          <a:xfrm>
            <a:off x="2743200" y="3962399"/>
            <a:ext cx="1143000" cy="1524001"/>
          </a:xfrm>
          <a:prstGeom prst="rect">
            <a:avLst/>
          </a:prstGeom>
        </p:spPr>
      </p:pic>
      <p:pic>
        <p:nvPicPr>
          <p:cNvPr id="11" name="Picture 10" descr="leonardo.jpg"/>
          <p:cNvPicPr>
            <a:picLocks noChangeAspect="1"/>
          </p:cNvPicPr>
          <p:nvPr/>
        </p:nvPicPr>
        <p:blipFill>
          <a:blip r:embed="rId7" cstate="print"/>
          <a:stretch>
            <a:fillRect/>
          </a:stretch>
        </p:blipFill>
        <p:spPr>
          <a:xfrm>
            <a:off x="7467600" y="4191000"/>
            <a:ext cx="1295400" cy="1295400"/>
          </a:xfrm>
          <a:prstGeom prst="rect">
            <a:avLst/>
          </a:prstGeom>
        </p:spPr>
      </p:pic>
      <p:pic>
        <p:nvPicPr>
          <p:cNvPr id="12" name="Picture 11" descr="lintao-zhang.jpg"/>
          <p:cNvPicPr>
            <a:picLocks noChangeAspect="1"/>
          </p:cNvPicPr>
          <p:nvPr/>
        </p:nvPicPr>
        <p:blipFill>
          <a:blip r:embed="rId8" cstate="print"/>
          <a:stretch>
            <a:fillRect/>
          </a:stretch>
        </p:blipFill>
        <p:spPr>
          <a:xfrm>
            <a:off x="1600200" y="3276600"/>
            <a:ext cx="1136800" cy="1239112"/>
          </a:xfrm>
          <a:prstGeom prst="rect">
            <a:avLst/>
          </a:prstGeom>
        </p:spPr>
      </p:pic>
      <p:pic>
        <p:nvPicPr>
          <p:cNvPr id="13" name="Picture 12" descr="lucasb.jpg"/>
          <p:cNvPicPr>
            <a:picLocks noChangeAspect="1"/>
          </p:cNvPicPr>
          <p:nvPr/>
        </p:nvPicPr>
        <p:blipFill>
          <a:blip r:embed="rId9" cstate="print"/>
          <a:stretch>
            <a:fillRect/>
          </a:stretch>
        </p:blipFill>
        <p:spPr>
          <a:xfrm>
            <a:off x="7315200" y="2819400"/>
            <a:ext cx="1371600" cy="1371600"/>
          </a:xfrm>
          <a:prstGeom prst="rect">
            <a:avLst/>
          </a:prstGeom>
        </p:spPr>
      </p:pic>
      <p:pic>
        <p:nvPicPr>
          <p:cNvPr id="14" name="Picture 13" descr="madanm.jpg"/>
          <p:cNvPicPr>
            <a:picLocks noChangeAspect="1"/>
          </p:cNvPicPr>
          <p:nvPr/>
        </p:nvPicPr>
        <p:blipFill>
          <a:blip r:embed="rId10" cstate="print"/>
          <a:stretch>
            <a:fillRect/>
          </a:stretch>
        </p:blipFill>
        <p:spPr>
          <a:xfrm>
            <a:off x="1676400" y="1600200"/>
            <a:ext cx="1273324" cy="1668325"/>
          </a:xfrm>
          <a:prstGeom prst="rect">
            <a:avLst/>
          </a:prstGeom>
        </p:spPr>
      </p:pic>
      <p:pic>
        <p:nvPicPr>
          <p:cNvPr id="10" name="Picture 9" descr="leino.jpg"/>
          <p:cNvPicPr>
            <a:picLocks noChangeAspect="1"/>
          </p:cNvPicPr>
          <p:nvPr/>
        </p:nvPicPr>
        <p:blipFill>
          <a:blip r:embed="rId11" cstate="print"/>
          <a:stretch>
            <a:fillRect/>
          </a:stretch>
        </p:blipFill>
        <p:spPr>
          <a:xfrm>
            <a:off x="1600200" y="4343400"/>
            <a:ext cx="1143000" cy="1143000"/>
          </a:xfrm>
          <a:prstGeom prst="rect">
            <a:avLst/>
          </a:prstGeom>
        </p:spPr>
      </p:pic>
      <p:pic>
        <p:nvPicPr>
          <p:cNvPr id="15" name="Picture 14" descr="mbarnett.jpg"/>
          <p:cNvPicPr>
            <a:picLocks noChangeAspect="1"/>
          </p:cNvPicPr>
          <p:nvPr/>
        </p:nvPicPr>
        <p:blipFill>
          <a:blip r:embed="rId12" cstate="print"/>
          <a:stretch>
            <a:fillRect/>
          </a:stretch>
        </p:blipFill>
        <p:spPr>
          <a:xfrm>
            <a:off x="3838575" y="2057400"/>
            <a:ext cx="1190625" cy="1190625"/>
          </a:xfrm>
          <a:prstGeom prst="rect">
            <a:avLst/>
          </a:prstGeom>
        </p:spPr>
      </p:pic>
      <p:pic>
        <p:nvPicPr>
          <p:cNvPr id="16" name="Picture 15" descr="nikolait.jpg"/>
          <p:cNvPicPr>
            <a:picLocks noChangeAspect="1"/>
          </p:cNvPicPr>
          <p:nvPr/>
        </p:nvPicPr>
        <p:blipFill>
          <a:blip r:embed="rId13" cstate="print"/>
          <a:stretch>
            <a:fillRect/>
          </a:stretch>
        </p:blipFill>
        <p:spPr>
          <a:xfrm>
            <a:off x="3962400" y="4495800"/>
            <a:ext cx="714375" cy="714375"/>
          </a:xfrm>
          <a:prstGeom prst="rect">
            <a:avLst/>
          </a:prstGeom>
        </p:spPr>
      </p:pic>
      <p:pic>
        <p:nvPicPr>
          <p:cNvPr id="17" name="Picture 16" descr="patrice-godefroid.gif"/>
          <p:cNvPicPr>
            <a:picLocks noChangeAspect="1"/>
          </p:cNvPicPr>
          <p:nvPr/>
        </p:nvPicPr>
        <p:blipFill>
          <a:blip r:embed="rId14" cstate="print"/>
          <a:stretch>
            <a:fillRect/>
          </a:stretch>
        </p:blipFill>
        <p:spPr>
          <a:xfrm>
            <a:off x="3886200" y="4419600"/>
            <a:ext cx="1219200" cy="1254286"/>
          </a:xfrm>
          <a:prstGeom prst="rect">
            <a:avLst/>
          </a:prstGeom>
        </p:spPr>
      </p:pic>
      <p:pic>
        <p:nvPicPr>
          <p:cNvPr id="18" name="Picture 17" descr="nikolait.jpg"/>
          <p:cNvPicPr>
            <a:picLocks noChangeAspect="1"/>
          </p:cNvPicPr>
          <p:nvPr/>
        </p:nvPicPr>
        <p:blipFill>
          <a:blip r:embed="rId13" cstate="print"/>
          <a:stretch>
            <a:fillRect/>
          </a:stretch>
        </p:blipFill>
        <p:spPr>
          <a:xfrm>
            <a:off x="2895600" y="1524000"/>
            <a:ext cx="1295400" cy="1295400"/>
          </a:xfrm>
          <a:prstGeom prst="rect">
            <a:avLst/>
          </a:prstGeom>
        </p:spPr>
      </p:pic>
      <p:pic>
        <p:nvPicPr>
          <p:cNvPr id="19" name="Picture 18" descr="schulte.jpg"/>
          <p:cNvPicPr>
            <a:picLocks noChangeAspect="1"/>
          </p:cNvPicPr>
          <p:nvPr/>
        </p:nvPicPr>
        <p:blipFill>
          <a:blip r:embed="rId15" cstate="print"/>
          <a:stretch>
            <a:fillRect/>
          </a:stretch>
        </p:blipFill>
        <p:spPr>
          <a:xfrm>
            <a:off x="7543800" y="5486400"/>
            <a:ext cx="1190625" cy="1190625"/>
          </a:xfrm>
          <a:prstGeom prst="rect">
            <a:avLst/>
          </a:prstGeom>
        </p:spPr>
      </p:pic>
      <p:pic>
        <p:nvPicPr>
          <p:cNvPr id="20" name="Picture 19" descr="thoare.jpg"/>
          <p:cNvPicPr>
            <a:picLocks noChangeAspect="1"/>
          </p:cNvPicPr>
          <p:nvPr/>
        </p:nvPicPr>
        <p:blipFill>
          <a:blip r:embed="rId16" cstate="print"/>
          <a:stretch>
            <a:fillRect/>
          </a:stretch>
        </p:blipFill>
        <p:spPr>
          <a:xfrm>
            <a:off x="5029200" y="3200401"/>
            <a:ext cx="1307714" cy="1447799"/>
          </a:xfrm>
          <a:prstGeom prst="rect">
            <a:avLst/>
          </a:prstGeom>
        </p:spPr>
      </p:pic>
      <p:pic>
        <p:nvPicPr>
          <p:cNvPr id="21" name="Picture 20" descr="tball.jpg"/>
          <p:cNvPicPr>
            <a:picLocks noChangeAspect="1"/>
          </p:cNvPicPr>
          <p:nvPr/>
        </p:nvPicPr>
        <p:blipFill>
          <a:blip r:embed="rId17" cstate="print"/>
          <a:stretch>
            <a:fillRect/>
          </a:stretch>
        </p:blipFill>
        <p:spPr>
          <a:xfrm>
            <a:off x="5029200" y="2057400"/>
            <a:ext cx="1143000" cy="1143000"/>
          </a:xfrm>
          <a:prstGeom prst="rect">
            <a:avLst/>
          </a:prstGeom>
        </p:spPr>
      </p:pic>
      <p:pic>
        <p:nvPicPr>
          <p:cNvPr id="23" name="Picture 22" descr="shuvendu.jpg"/>
          <p:cNvPicPr>
            <a:picLocks noChangeAspect="1"/>
          </p:cNvPicPr>
          <p:nvPr/>
        </p:nvPicPr>
        <p:blipFill>
          <a:blip r:embed="rId18" cstate="print"/>
          <a:stretch>
            <a:fillRect/>
          </a:stretch>
        </p:blipFill>
        <p:spPr>
          <a:xfrm>
            <a:off x="6324600" y="4572000"/>
            <a:ext cx="1219199" cy="1329265"/>
          </a:xfrm>
          <a:prstGeom prst="rect">
            <a:avLst/>
          </a:prstGeom>
        </p:spPr>
      </p:pic>
      <p:pic>
        <p:nvPicPr>
          <p:cNvPr id="24" name="Picture 23" descr="sumitg.jpg"/>
          <p:cNvPicPr>
            <a:picLocks noChangeAspect="1"/>
          </p:cNvPicPr>
          <p:nvPr/>
        </p:nvPicPr>
        <p:blipFill>
          <a:blip r:embed="rId19" cstate="print"/>
          <a:stretch>
            <a:fillRect/>
          </a:stretch>
        </p:blipFill>
        <p:spPr>
          <a:xfrm>
            <a:off x="6324600" y="3200400"/>
            <a:ext cx="1254760" cy="1447800"/>
          </a:xfrm>
          <a:prstGeom prst="rect">
            <a:avLst/>
          </a:prstGeom>
        </p:spPr>
      </p:pic>
      <p:pic>
        <p:nvPicPr>
          <p:cNvPr id="25" name="Picture 24" descr="rse-fte.jpg"/>
          <p:cNvPicPr>
            <a:picLocks noChangeAspect="1"/>
          </p:cNvPicPr>
          <p:nvPr/>
        </p:nvPicPr>
        <p:blipFill>
          <a:blip r:embed="rId20" cstate="print"/>
          <a:srcRect l="8633" t="19025" r="12236" b="52437"/>
          <a:stretch>
            <a:fillRect/>
          </a:stretch>
        </p:blipFill>
        <p:spPr>
          <a:xfrm>
            <a:off x="914400" y="5486400"/>
            <a:ext cx="5029200" cy="1371600"/>
          </a:xfrm>
          <a:prstGeom prst="rect">
            <a:avLst/>
          </a:prstGeom>
        </p:spPr>
      </p:pic>
      <p:pic>
        <p:nvPicPr>
          <p:cNvPr id="26" name="Picture 25" descr="nsb.jpg"/>
          <p:cNvPicPr>
            <a:picLocks noChangeAspect="1"/>
          </p:cNvPicPr>
          <p:nvPr/>
        </p:nvPicPr>
        <p:blipFill>
          <a:blip r:embed="rId21" cstate="print"/>
          <a:stretch>
            <a:fillRect/>
          </a:stretch>
        </p:blipFill>
        <p:spPr>
          <a:xfrm>
            <a:off x="5943600" y="5638800"/>
            <a:ext cx="732034" cy="685800"/>
          </a:xfrm>
          <a:prstGeom prst="rect">
            <a:avLst/>
          </a:prstGeom>
        </p:spPr>
      </p:pic>
      <p:pic>
        <p:nvPicPr>
          <p:cNvPr id="6" name="Picture 5" descr="jhalleux.jpg"/>
          <p:cNvPicPr>
            <a:picLocks noChangeAspect="1"/>
          </p:cNvPicPr>
          <p:nvPr/>
        </p:nvPicPr>
        <p:blipFill>
          <a:blip r:embed="rId22" cstate="print"/>
          <a:stretch>
            <a:fillRect/>
          </a:stretch>
        </p:blipFill>
        <p:spPr>
          <a:xfrm>
            <a:off x="2743200" y="2762212"/>
            <a:ext cx="1123988" cy="1200188"/>
          </a:xfrm>
          <a:prstGeom prst="rect">
            <a:avLst/>
          </a:prstGeom>
        </p:spPr>
      </p:pic>
      <p:pic>
        <p:nvPicPr>
          <p:cNvPr id="27" name="Picture 26" descr="bycook.jpg"/>
          <p:cNvPicPr>
            <a:picLocks noChangeAspect="1"/>
          </p:cNvPicPr>
          <p:nvPr/>
        </p:nvPicPr>
        <p:blipFill>
          <a:blip r:embed="rId23" cstate="print"/>
          <a:stretch>
            <a:fillRect/>
          </a:stretch>
        </p:blipFill>
        <p:spPr>
          <a:xfrm>
            <a:off x="381000" y="1600200"/>
            <a:ext cx="1295400" cy="1295400"/>
          </a:xfrm>
          <a:prstGeom prst="rect">
            <a:avLst/>
          </a:prstGeom>
        </p:spPr>
      </p:pic>
      <p:pic>
        <p:nvPicPr>
          <p:cNvPr id="28" name="Picture 27" descr="youssefh.jpg"/>
          <p:cNvPicPr>
            <a:picLocks noChangeAspect="1"/>
          </p:cNvPicPr>
          <p:nvPr/>
        </p:nvPicPr>
        <p:blipFill>
          <a:blip r:embed="rId24" cstate="print"/>
          <a:stretch>
            <a:fillRect/>
          </a:stretch>
        </p:blipFill>
        <p:spPr>
          <a:xfrm>
            <a:off x="381000" y="2895600"/>
            <a:ext cx="1295400" cy="1295400"/>
          </a:xfrm>
          <a:prstGeom prst="rect">
            <a:avLst/>
          </a:prstGeom>
        </p:spPr>
      </p:pic>
      <p:pic>
        <p:nvPicPr>
          <p:cNvPr id="29" name="Picture 28" descr="larus.jpg"/>
          <p:cNvPicPr>
            <a:picLocks noChangeAspect="1"/>
          </p:cNvPicPr>
          <p:nvPr/>
        </p:nvPicPr>
        <p:blipFill>
          <a:blip r:embed="rId25" cstate="print"/>
          <a:stretch>
            <a:fillRect/>
          </a:stretch>
        </p:blipFill>
        <p:spPr>
          <a:xfrm>
            <a:off x="7086600" y="5867400"/>
            <a:ext cx="685800" cy="685800"/>
          </a:xfrm>
          <a:prstGeom prst="rect">
            <a:avLst/>
          </a:prstGeom>
        </p:spPr>
      </p:pic>
      <p:pic>
        <p:nvPicPr>
          <p:cNvPr id="30" name="Picture 29" descr="qadeer.jpg"/>
          <p:cNvPicPr>
            <a:picLocks noChangeAspect="1"/>
          </p:cNvPicPr>
          <p:nvPr/>
        </p:nvPicPr>
        <p:blipFill>
          <a:blip r:embed="rId26" cstate="print"/>
          <a:stretch>
            <a:fillRect/>
          </a:stretch>
        </p:blipFill>
        <p:spPr>
          <a:xfrm>
            <a:off x="381000" y="4191000"/>
            <a:ext cx="1295400" cy="1295400"/>
          </a:xfrm>
          <a:prstGeom prst="rect">
            <a:avLst/>
          </a:prstGeom>
        </p:spPr>
      </p:pic>
      <p:pic>
        <p:nvPicPr>
          <p:cNvPr id="31" name="Picture 30" descr="nick.jpg"/>
          <p:cNvPicPr>
            <a:picLocks noChangeAspect="1"/>
          </p:cNvPicPr>
          <p:nvPr/>
        </p:nvPicPr>
        <p:blipFill>
          <a:blip r:embed="rId27" cstate="print"/>
          <a:stretch>
            <a:fillRect/>
          </a:stretch>
        </p:blipFill>
        <p:spPr>
          <a:xfrm>
            <a:off x="5257800" y="1143000"/>
            <a:ext cx="914400" cy="914400"/>
          </a:xfrm>
          <a:prstGeom prst="rect">
            <a:avLst/>
          </a:prstGeom>
        </p:spPr>
      </p:pic>
      <p:pic>
        <p:nvPicPr>
          <p:cNvPr id="33" name="Picture 32" descr="margus.jpg"/>
          <p:cNvPicPr>
            <a:picLocks noChangeAspect="1"/>
          </p:cNvPicPr>
          <p:nvPr/>
        </p:nvPicPr>
        <p:blipFill>
          <a:blip r:embed="rId28" cstate="print"/>
          <a:stretch>
            <a:fillRect/>
          </a:stretch>
        </p:blipFill>
        <p:spPr>
          <a:xfrm>
            <a:off x="0" y="5486400"/>
            <a:ext cx="1133929" cy="1143000"/>
          </a:xfrm>
          <a:prstGeom prst="rect">
            <a:avLst/>
          </a:prstGeom>
        </p:spPr>
      </p:pic>
      <p:pic>
        <p:nvPicPr>
          <p:cNvPr id="35" name="Picture 2"/>
          <p:cNvPicPr>
            <a:picLocks noChangeAspect="1" noChangeArrowheads="1"/>
          </p:cNvPicPr>
          <p:nvPr/>
        </p:nvPicPr>
        <p:blipFill>
          <a:blip r:embed="rId29" cstate="print"/>
          <a:srcRect/>
          <a:stretch>
            <a:fillRect/>
          </a:stretch>
        </p:blipFill>
        <p:spPr bwMode="auto">
          <a:xfrm>
            <a:off x="4876800" y="4648200"/>
            <a:ext cx="911087" cy="914400"/>
          </a:xfrm>
          <a:prstGeom prst="rect">
            <a:avLst/>
          </a:prstGeom>
          <a:noFill/>
          <a:ln w="9525">
            <a:noFill/>
            <a:miter lim="800000"/>
            <a:headEnd/>
            <a:tailEnd/>
          </a:ln>
          <a:effectLst/>
        </p:spPr>
      </p:pic>
      <p:pic>
        <p:nvPicPr>
          <p:cNvPr id="34" name="Picture 33" descr="fournet.jpg"/>
          <p:cNvPicPr>
            <a:picLocks noChangeAspect="1"/>
          </p:cNvPicPr>
          <p:nvPr/>
        </p:nvPicPr>
        <p:blipFill>
          <a:blip r:embed="rId30" cstate="print"/>
          <a:stretch>
            <a:fillRect/>
          </a:stretch>
        </p:blipFill>
        <p:spPr>
          <a:xfrm>
            <a:off x="5628467" y="4495800"/>
            <a:ext cx="1000933" cy="1143000"/>
          </a:xfrm>
          <a:prstGeom prst="rect">
            <a:avLst/>
          </a:prstGeom>
        </p:spPr>
      </p:pic>
      <p:pic>
        <p:nvPicPr>
          <p:cNvPr id="36" name="Picture 35" descr="ethanjackson.png"/>
          <p:cNvPicPr>
            <a:picLocks noChangeAspect="1"/>
          </p:cNvPicPr>
          <p:nvPr/>
        </p:nvPicPr>
        <p:blipFill>
          <a:blip r:embed="rId31" cstate="print"/>
          <a:stretch>
            <a:fillRect/>
          </a:stretch>
        </p:blipFill>
        <p:spPr>
          <a:xfrm>
            <a:off x="5715000" y="6118561"/>
            <a:ext cx="823235" cy="891839"/>
          </a:xfrm>
          <a:prstGeom prst="rect">
            <a:avLst/>
          </a:prstGeom>
        </p:spPr>
      </p:pic>
      <p:pic>
        <p:nvPicPr>
          <p:cNvPr id="37" name="Picture 36" descr="jp_small2.jpg"/>
          <p:cNvPicPr>
            <a:picLocks noChangeAspect="1"/>
          </p:cNvPicPr>
          <p:nvPr/>
        </p:nvPicPr>
        <p:blipFill>
          <a:blip r:embed="rId32" cstate="print"/>
          <a:stretch>
            <a:fillRect/>
          </a:stretch>
        </p:blipFill>
        <p:spPr>
          <a:xfrm>
            <a:off x="6348701" y="5867400"/>
            <a:ext cx="886161" cy="990600"/>
          </a:xfrm>
          <a:prstGeom prst="rect">
            <a:avLst/>
          </a:prstGeom>
          <a:ln>
            <a:noFill/>
          </a:ln>
        </p:spPr>
      </p:pic>
      <p:pic>
        <p:nvPicPr>
          <p:cNvPr id="38" name="Picture 37" descr="chrishaw72.jpg"/>
          <p:cNvPicPr>
            <a:picLocks noChangeAspect="1"/>
          </p:cNvPicPr>
          <p:nvPr/>
        </p:nvPicPr>
        <p:blipFill>
          <a:blip r:embed="rId33" cstate="print"/>
          <a:stretch>
            <a:fillRect/>
          </a:stretch>
        </p:blipFill>
        <p:spPr>
          <a:xfrm>
            <a:off x="2362200" y="4953000"/>
            <a:ext cx="914400" cy="914400"/>
          </a:xfrm>
          <a:prstGeom prst="rect">
            <a:avLst/>
          </a:prstGeom>
        </p:spPr>
      </p:pic>
      <p:pic>
        <p:nvPicPr>
          <p:cNvPr id="39" name="Picture 38" descr="akash.jpg"/>
          <p:cNvPicPr>
            <a:picLocks noChangeAspect="1"/>
          </p:cNvPicPr>
          <p:nvPr/>
        </p:nvPicPr>
        <p:blipFill>
          <a:blip r:embed="rId34" cstate="print"/>
          <a:srcRect l="13333" r="6667" b="25000"/>
          <a:stretch>
            <a:fillRect/>
          </a:stretch>
        </p:blipFill>
        <p:spPr>
          <a:xfrm>
            <a:off x="8229600" y="1371600"/>
            <a:ext cx="914400" cy="1143000"/>
          </a:xfrm>
          <a:prstGeom prst="rect">
            <a:avLst/>
          </a:prstGeom>
        </p:spPr>
      </p:pic>
      <p:pic>
        <p:nvPicPr>
          <p:cNvPr id="40" name="Picture 39" descr="kb180x120.jpg"/>
          <p:cNvPicPr>
            <a:picLocks noChangeAspect="1"/>
          </p:cNvPicPr>
          <p:nvPr/>
        </p:nvPicPr>
        <p:blipFill>
          <a:blip r:embed="rId35" cstate="print"/>
          <a:srcRect l="23333" r="20000" b="10000"/>
          <a:stretch>
            <a:fillRect/>
          </a:stretch>
        </p:blipFill>
        <p:spPr>
          <a:xfrm>
            <a:off x="0" y="3581400"/>
            <a:ext cx="1007533" cy="1066800"/>
          </a:xfrm>
          <a:prstGeom prst="rect">
            <a:avLst/>
          </a:prstGeom>
        </p:spPr>
      </p:pic>
      <p:pic>
        <p:nvPicPr>
          <p:cNvPr id="41" name="Picture 40" descr="wrwg.jpg"/>
          <p:cNvPicPr>
            <a:picLocks noChangeAspect="1"/>
          </p:cNvPicPr>
          <p:nvPr/>
        </p:nvPicPr>
        <p:blipFill>
          <a:blip r:embed="rId36" cstate="print"/>
          <a:srcRect l="18000" r="19623" b="25993"/>
          <a:stretch>
            <a:fillRect/>
          </a:stretch>
        </p:blipFill>
        <p:spPr>
          <a:xfrm>
            <a:off x="1371600" y="1143000"/>
            <a:ext cx="762000" cy="875441"/>
          </a:xfrm>
          <a:prstGeom prst="rect">
            <a:avLst/>
          </a:prstGeom>
        </p:spPr>
      </p:pic>
      <p:pic>
        <p:nvPicPr>
          <p:cNvPr id="42" name="Picture 41" descr="nik-cropped.jpg"/>
          <p:cNvPicPr>
            <a:picLocks noChangeAspect="1"/>
          </p:cNvPicPr>
          <p:nvPr/>
        </p:nvPicPr>
        <p:blipFill>
          <a:blip r:embed="rId37" cstate="print"/>
          <a:stretch>
            <a:fillRect/>
          </a:stretch>
        </p:blipFill>
        <p:spPr>
          <a:xfrm>
            <a:off x="8229600" y="2514600"/>
            <a:ext cx="914400" cy="1040524"/>
          </a:xfrm>
          <a:prstGeom prst="rect">
            <a:avLst/>
          </a:prstGeom>
        </p:spPr>
      </p:pic>
      <p:pic>
        <p:nvPicPr>
          <p:cNvPr id="43" name="Picture 42" descr="michal-new-small.jpg"/>
          <p:cNvPicPr>
            <a:picLocks noChangeAspect="1"/>
          </p:cNvPicPr>
          <p:nvPr/>
        </p:nvPicPr>
        <p:blipFill>
          <a:blip r:embed="rId38" cstate="print"/>
          <a:stretch>
            <a:fillRect/>
          </a:stretch>
        </p:blipFill>
        <p:spPr>
          <a:xfrm>
            <a:off x="0" y="4876800"/>
            <a:ext cx="431856" cy="500845"/>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6602"/>
            <a:ext cx="8382000" cy="553998"/>
          </a:xfrm>
        </p:spPr>
        <p:txBody>
          <a:bodyPr/>
          <a:lstStyle/>
          <a:p>
            <a:r>
              <a:rPr lang="en-US" sz="4000" dirty="0" smtClean="0"/>
              <a:t>Research around Z3</a:t>
            </a:r>
            <a:endParaRPr lang="en-US" sz="4000" dirty="0"/>
          </a:p>
        </p:txBody>
      </p:sp>
      <p:sp>
        <p:nvSpPr>
          <p:cNvPr id="11" name="TextBox 10"/>
          <p:cNvSpPr txBox="1"/>
          <p:nvPr/>
        </p:nvSpPr>
        <p:spPr>
          <a:xfrm>
            <a:off x="0" y="5534561"/>
            <a:ext cx="300082" cy="1077218"/>
          </a:xfrm>
          <a:prstGeom prst="rect">
            <a:avLst/>
          </a:prstGeom>
          <a:noFill/>
        </p:spPr>
        <p:txBody>
          <a:bodyPr wrap="none" rtlCol="0">
            <a:spAutoFit/>
          </a:bodyPr>
          <a:lstStyle/>
          <a:p>
            <a:pPr lvl="0"/>
            <a:r>
              <a:rPr lang="en-US" sz="1600" dirty="0" smtClean="0">
                <a:solidFill>
                  <a:schemeClr val="bg1"/>
                </a:solidFill>
              </a:rPr>
              <a:t>. </a:t>
            </a:r>
          </a:p>
          <a:p>
            <a:r>
              <a:rPr lang="en-US" sz="1600" dirty="0" smtClean="0">
                <a:solidFill>
                  <a:schemeClr val="bg1"/>
                </a:solidFill>
              </a:rPr>
              <a:t>.</a:t>
            </a:r>
          </a:p>
          <a:p>
            <a:pPr lvl="0"/>
            <a:r>
              <a:rPr lang="en-US" sz="1600" dirty="0" smtClean="0">
                <a:solidFill>
                  <a:schemeClr val="bg1"/>
                </a:solidFill>
              </a:rPr>
              <a:t> </a:t>
            </a:r>
          </a:p>
          <a:p>
            <a:r>
              <a:rPr lang="en-US" sz="1600" dirty="0" smtClean="0">
                <a:solidFill>
                  <a:schemeClr val="bg1"/>
                </a:solidFill>
              </a:rPr>
              <a:t>. </a:t>
            </a:r>
          </a:p>
        </p:txBody>
      </p:sp>
      <p:sp>
        <p:nvSpPr>
          <p:cNvPr id="13" name="TextBox 12"/>
          <p:cNvSpPr txBox="1"/>
          <p:nvPr/>
        </p:nvSpPr>
        <p:spPr>
          <a:xfrm>
            <a:off x="2514600" y="6400800"/>
            <a:ext cx="3663375" cy="400110"/>
          </a:xfrm>
          <a:prstGeom prst="rect">
            <a:avLst/>
          </a:prstGeom>
          <a:noFill/>
        </p:spPr>
        <p:txBody>
          <a:bodyPr wrap="none" rtlCol="0">
            <a:spAutoFit/>
          </a:bodyPr>
          <a:lstStyle/>
          <a:p>
            <a:r>
              <a:rPr lang="en-US" sz="2000" b="1" dirty="0" smtClean="0">
                <a:solidFill>
                  <a:srgbClr val="C00000"/>
                </a:solidFill>
              </a:rPr>
              <a:t>Sorry, I can’t cover it all here</a:t>
            </a:r>
          </a:p>
        </p:txBody>
      </p:sp>
      <p:sp>
        <p:nvSpPr>
          <p:cNvPr id="5" name="Rectangle 4"/>
          <p:cNvSpPr/>
          <p:nvPr/>
        </p:nvSpPr>
        <p:spPr bwMode="auto">
          <a:xfrm>
            <a:off x="0" y="1066800"/>
            <a:ext cx="9144000" cy="1447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Decision Procedures</a:t>
            </a:r>
          </a:p>
          <a:p>
            <a:r>
              <a:rPr lang="en-US" sz="1600" dirty="0" smtClean="0">
                <a:solidFill>
                  <a:schemeClr val="tx1"/>
                </a:solidFill>
              </a:rPr>
              <a:t>Modular Difference Logic is Hard 		           	TR 08 B, Blass Gurevich, </a:t>
            </a:r>
            <a:r>
              <a:rPr lang="en-US" sz="1600" dirty="0" err="1" smtClean="0">
                <a:solidFill>
                  <a:schemeClr val="tx1"/>
                </a:solidFill>
              </a:rPr>
              <a:t>Muthuvathi</a:t>
            </a:r>
            <a:r>
              <a:rPr lang="en-US" sz="1600" dirty="0" smtClean="0">
                <a:solidFill>
                  <a:schemeClr val="tx1"/>
                </a:solidFill>
              </a:rPr>
              <a:t>.</a:t>
            </a:r>
          </a:p>
          <a:p>
            <a:r>
              <a:rPr lang="en-US" sz="1600" dirty="0" smtClean="0">
                <a:solidFill>
                  <a:schemeClr val="tx1"/>
                </a:solidFill>
              </a:rPr>
              <a:t>Linear Functional Fixed-points. 			CAV 09  B. &amp; Hendrix. </a:t>
            </a:r>
          </a:p>
          <a:p>
            <a:r>
              <a:rPr lang="en-US" sz="1600" dirty="0" smtClean="0">
                <a:solidFill>
                  <a:schemeClr val="tx1"/>
                </a:solidFill>
              </a:rPr>
              <a:t>A Priori Reductions to Zero for Strategy-Independent </a:t>
            </a:r>
            <a:r>
              <a:rPr lang="en-US" sz="1600" dirty="0" err="1" smtClean="0">
                <a:solidFill>
                  <a:schemeClr val="tx1"/>
                </a:solidFill>
              </a:rPr>
              <a:t>Gröbner</a:t>
            </a:r>
            <a:r>
              <a:rPr lang="en-US" sz="1600" dirty="0" smtClean="0">
                <a:solidFill>
                  <a:schemeClr val="tx1"/>
                </a:solidFill>
              </a:rPr>
              <a:t> Bases SYNASC 09 M&amp; </a:t>
            </a:r>
            <a:r>
              <a:rPr lang="en-US" sz="1600" dirty="0" err="1" smtClean="0">
                <a:solidFill>
                  <a:schemeClr val="tx1"/>
                </a:solidFill>
              </a:rPr>
              <a:t>Passmore</a:t>
            </a:r>
            <a:r>
              <a:rPr lang="en-US" sz="1600" dirty="0" smtClean="0">
                <a:solidFill>
                  <a:schemeClr val="tx1"/>
                </a:solidFill>
              </a:rPr>
              <a:t>. </a:t>
            </a:r>
          </a:p>
          <a:p>
            <a:r>
              <a:rPr lang="en-US" sz="1600" dirty="0" smtClean="0">
                <a:solidFill>
                  <a:schemeClr val="tx1"/>
                </a:solidFill>
              </a:rPr>
              <a:t>Efficient, Generalized Array Decision Procedures 	           	FMCAD 09  M &amp; B</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0" y="2514600"/>
            <a:ext cx="9144000" cy="160020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Combining Decision Procedures</a:t>
            </a:r>
          </a:p>
          <a:p>
            <a:pPr lvl="0"/>
            <a:r>
              <a:rPr lang="en-US" sz="1600" dirty="0" smtClean="0">
                <a:solidFill>
                  <a:schemeClr val="tx1"/>
                </a:solidFill>
              </a:rPr>
              <a:t>Model-based Theory Combination 		           	SMT 07   M &amp; B. . </a:t>
            </a:r>
          </a:p>
          <a:p>
            <a:r>
              <a:rPr lang="en-US" sz="1600" dirty="0" smtClean="0">
                <a:solidFill>
                  <a:schemeClr val="tx1"/>
                </a:solidFill>
              </a:rPr>
              <a:t>Accelerating Lemma learning using DPLL(U)		LPAR 08  B, </a:t>
            </a:r>
            <a:r>
              <a:rPr lang="en-US" sz="1600" dirty="0" err="1" smtClean="0">
                <a:solidFill>
                  <a:schemeClr val="tx1"/>
                </a:solidFill>
              </a:rPr>
              <a:t>Dutetre</a:t>
            </a:r>
            <a:r>
              <a:rPr lang="en-US" sz="1600" dirty="0" smtClean="0">
                <a:solidFill>
                  <a:schemeClr val="tx1"/>
                </a:solidFill>
              </a:rPr>
              <a:t> &amp; M</a:t>
            </a:r>
          </a:p>
          <a:p>
            <a:r>
              <a:rPr lang="en-US" sz="1600" dirty="0" smtClean="0">
                <a:solidFill>
                  <a:schemeClr val="tx1"/>
                </a:solidFill>
              </a:rPr>
              <a:t>Proofs, Refutations and Z3				IWIL 08 M &amp; B</a:t>
            </a:r>
          </a:p>
          <a:p>
            <a:r>
              <a:rPr lang="en-US" sz="1600" dirty="0" smtClean="0">
                <a:solidFill>
                  <a:schemeClr val="tx1"/>
                </a:solidFill>
              </a:rPr>
              <a:t>On Locally Minimal </a:t>
            </a:r>
            <a:r>
              <a:rPr lang="en-US" sz="1600" dirty="0" err="1" smtClean="0">
                <a:solidFill>
                  <a:schemeClr val="tx1"/>
                </a:solidFill>
              </a:rPr>
              <a:t>Nullstellensatz</a:t>
            </a:r>
            <a:r>
              <a:rPr lang="en-US" sz="1600" dirty="0" smtClean="0">
                <a:solidFill>
                  <a:schemeClr val="tx1"/>
                </a:solidFill>
              </a:rPr>
              <a:t> Proofs.		SMT 09  M &amp; </a:t>
            </a:r>
            <a:r>
              <a:rPr lang="en-US" sz="1600" dirty="0" err="1" smtClean="0">
                <a:solidFill>
                  <a:schemeClr val="tx1"/>
                </a:solidFill>
              </a:rPr>
              <a:t>Passmore</a:t>
            </a:r>
            <a:r>
              <a:rPr lang="en-US" sz="1600" dirty="0" smtClean="0">
                <a:solidFill>
                  <a:schemeClr val="tx1"/>
                </a:solidFill>
              </a:rPr>
              <a:t>. </a:t>
            </a:r>
          </a:p>
          <a:p>
            <a:pPr lvl="0"/>
            <a:r>
              <a:rPr lang="en-US" sz="1600" dirty="0" smtClean="0">
                <a:solidFill>
                  <a:schemeClr val="tx1"/>
                </a:solidFill>
              </a:rPr>
              <a:t>A Concurrent Portfolio Approach to SMT Solving		CAV 09   </a:t>
            </a:r>
            <a:r>
              <a:rPr lang="en-US" sz="1600" dirty="0" err="1" smtClean="0">
                <a:solidFill>
                  <a:schemeClr val="tx1"/>
                </a:solidFill>
              </a:rPr>
              <a:t>Wintersteiger</a:t>
            </a:r>
            <a:r>
              <a:rPr lang="en-US" sz="1600" dirty="0" smtClean="0">
                <a:solidFill>
                  <a:schemeClr val="tx1"/>
                </a:solidFill>
              </a:rPr>
              <a:t>, </a:t>
            </a:r>
            <a:r>
              <a:rPr lang="en-US" sz="1600" dirty="0" err="1" smtClean="0">
                <a:solidFill>
                  <a:schemeClr val="tx1"/>
                </a:solidFill>
              </a:rPr>
              <a:t>Hamadi</a:t>
            </a:r>
            <a:r>
              <a:rPr lang="en-US" sz="1600" dirty="0" smtClean="0">
                <a:solidFill>
                  <a:schemeClr val="tx1"/>
                </a:solidFill>
              </a:rPr>
              <a:t> &amp; M</a:t>
            </a:r>
          </a:p>
        </p:txBody>
      </p:sp>
      <p:sp>
        <p:nvSpPr>
          <p:cNvPr id="7" name="Rectangle 6"/>
          <p:cNvSpPr/>
          <p:nvPr/>
        </p:nvSpPr>
        <p:spPr bwMode="auto">
          <a:xfrm>
            <a:off x="0" y="4114800"/>
            <a:ext cx="9144000" cy="2209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Quantifiers, quantifiers, quantifiers</a:t>
            </a:r>
          </a:p>
          <a:p>
            <a:pPr lvl="0"/>
            <a:r>
              <a:rPr lang="en-US" sz="1600" dirty="0" smtClean="0">
                <a:solidFill>
                  <a:schemeClr val="tx1"/>
                </a:solidFill>
              </a:rPr>
              <a:t>Efficient E-matching for SMT Solvers. . 		 	CADE 07 M &amp; B. </a:t>
            </a:r>
          </a:p>
          <a:p>
            <a:pPr lvl="0"/>
            <a:r>
              <a:rPr lang="en-US" sz="1600" dirty="0" smtClean="0">
                <a:solidFill>
                  <a:schemeClr val="tx1"/>
                </a:solidFill>
              </a:rPr>
              <a:t>Relevancy Propagation. 		 		TR 07      M &amp; B. </a:t>
            </a:r>
          </a:p>
          <a:p>
            <a:r>
              <a:rPr lang="en-US" sz="1600" dirty="0" smtClean="0">
                <a:solidFill>
                  <a:schemeClr val="tx1"/>
                </a:solidFill>
              </a:rPr>
              <a:t>Deciding Effectively Propositional Logic using DPLL and substitution sets  IJCAR 08 M &amp; B.</a:t>
            </a:r>
          </a:p>
          <a:p>
            <a:pPr lvl="0"/>
            <a:r>
              <a:rPr lang="en-US" sz="1600" dirty="0" smtClean="0">
                <a:solidFill>
                  <a:schemeClr val="tx1"/>
                </a:solidFill>
              </a:rPr>
              <a:t>Engineering DPLL(T) + saturation. 			IJCAR 08 M &amp; B. </a:t>
            </a:r>
          </a:p>
          <a:p>
            <a:r>
              <a:rPr lang="en-US" sz="1600" dirty="0" smtClean="0">
                <a:solidFill>
                  <a:schemeClr val="tx1"/>
                </a:solidFill>
              </a:rPr>
              <a:t>Complete instantiation for quantified SMT formulas		CAV 09   </a:t>
            </a:r>
            <a:r>
              <a:rPr lang="en-US" sz="1600" dirty="0" err="1" smtClean="0">
                <a:solidFill>
                  <a:schemeClr val="tx1"/>
                </a:solidFill>
              </a:rPr>
              <a:t>Ge</a:t>
            </a:r>
            <a:r>
              <a:rPr lang="en-US" sz="1600" dirty="0" smtClean="0">
                <a:solidFill>
                  <a:schemeClr val="tx1"/>
                </a:solidFill>
              </a:rPr>
              <a:t> &amp; M. </a:t>
            </a:r>
          </a:p>
          <a:p>
            <a:r>
              <a:rPr lang="en-US" sz="1600" dirty="0" smtClean="0">
                <a:solidFill>
                  <a:schemeClr val="tx1"/>
                </a:solidFill>
              </a:rPr>
              <a:t>On deciding </a:t>
            </a:r>
            <a:r>
              <a:rPr lang="en-US" sz="1600" dirty="0" err="1" smtClean="0">
                <a:solidFill>
                  <a:schemeClr val="tx1"/>
                </a:solidFill>
              </a:rPr>
              <a:t>satisfiability</a:t>
            </a:r>
            <a:r>
              <a:rPr lang="en-US" sz="1600" dirty="0" smtClean="0">
                <a:solidFill>
                  <a:schemeClr val="tx1"/>
                </a:solidFill>
              </a:rPr>
              <a:t> by DPLL(</a:t>
            </a:r>
            <a:r>
              <a:rPr lang="en-US" sz="1600" dirty="0" smtClean="0">
                <a:solidFill>
                  <a:schemeClr val="tx1"/>
                </a:solidFill>
                <a:sym typeface="Symbol"/>
              </a:rPr>
              <a:t></a:t>
            </a:r>
            <a:r>
              <a:rPr lang="en-US" sz="1600" dirty="0" smtClean="0">
                <a:solidFill>
                  <a:schemeClr val="tx1"/>
                </a:solidFill>
              </a:rPr>
              <a:t>+ T) and unsound theorem proving. </a:t>
            </a:r>
          </a:p>
          <a:p>
            <a:r>
              <a:rPr lang="en-US" sz="1600" dirty="0" smtClean="0">
                <a:solidFill>
                  <a:schemeClr val="tx1"/>
                </a:solidFill>
              </a:rPr>
              <a:t>						CADE 09  </a:t>
            </a:r>
            <a:r>
              <a:rPr lang="en-US" sz="1600" dirty="0" err="1" smtClean="0">
                <a:solidFill>
                  <a:schemeClr val="tx1"/>
                </a:solidFill>
              </a:rPr>
              <a:t>Bonachina</a:t>
            </a:r>
            <a:r>
              <a:rPr lang="en-US" sz="1600" dirty="0" smtClean="0">
                <a:solidFill>
                  <a:schemeClr val="tx1"/>
                </a:solidFill>
              </a:rPr>
              <a:t>, M &amp; Lynch. </a:t>
            </a:r>
            <a:r>
              <a:rPr lang="en-US" sz="1600" dirty="0" smtClean="0">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 Combination History</a:t>
            </a:r>
            <a:endParaRPr lang="en-US" sz="4800" dirty="0"/>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91535" y="1981200"/>
            <a:ext cx="4211409" cy="2585323"/>
          </a:xfrm>
          <a:prstGeom prst="rect">
            <a:avLst/>
          </a:prstGeom>
          <a:noFill/>
        </p:spPr>
        <p:txBody>
          <a:bodyPr wrap="none" rtlCol="0">
            <a:spAutoFit/>
          </a:bodyPr>
          <a:lstStyle/>
          <a:p>
            <a:r>
              <a:rPr lang="en-US" dirty="0" smtClean="0">
                <a:solidFill>
                  <a:schemeClr val="bg1"/>
                </a:solidFill>
              </a:rPr>
              <a:t>1979 Nelson, </a:t>
            </a:r>
            <a:r>
              <a:rPr lang="en-US" dirty="0" err="1" smtClean="0">
                <a:solidFill>
                  <a:schemeClr val="bg1"/>
                </a:solidFill>
              </a:rPr>
              <a:t>Oppen</a:t>
            </a:r>
            <a:r>
              <a:rPr lang="en-US" dirty="0" smtClean="0">
                <a:solidFill>
                  <a:schemeClr val="bg1"/>
                </a:solidFill>
              </a:rPr>
              <a:t> - Framework</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Tinelli</a:t>
            </a:r>
            <a:r>
              <a:rPr lang="en-US" dirty="0" smtClean="0">
                <a:solidFill>
                  <a:schemeClr val="bg1"/>
                </a:solidFill>
              </a:rPr>
              <a:t> &amp; </a:t>
            </a:r>
            <a:r>
              <a:rPr lang="en-US" dirty="0" err="1" smtClean="0">
                <a:solidFill>
                  <a:schemeClr val="bg1"/>
                </a:solidFill>
              </a:rPr>
              <a:t>Harindi</a:t>
            </a:r>
            <a:r>
              <a:rPr lang="en-US" dirty="0" smtClean="0">
                <a:solidFill>
                  <a:schemeClr val="bg1"/>
                </a:solidFill>
              </a:rPr>
              <a:t>. N.O Fix</a:t>
            </a:r>
          </a:p>
          <a:p>
            <a:endParaRPr lang="en-US" dirty="0" smtClean="0">
              <a:solidFill>
                <a:schemeClr val="bg1"/>
              </a:solidFill>
            </a:endParaRPr>
          </a:p>
          <a:p>
            <a:r>
              <a:rPr lang="en-US" dirty="0" smtClean="0">
                <a:solidFill>
                  <a:schemeClr val="bg1"/>
                </a:solidFill>
              </a:rPr>
              <a:t>2000 Barrett et.al N.O + Rewriting</a:t>
            </a:r>
          </a:p>
          <a:p>
            <a:endParaRPr lang="en-US" dirty="0" smtClean="0">
              <a:solidFill>
                <a:schemeClr val="bg1"/>
              </a:solidFill>
            </a:endParaRPr>
          </a:p>
          <a:p>
            <a:r>
              <a:rPr lang="en-US" dirty="0" smtClean="0">
                <a:solidFill>
                  <a:schemeClr val="bg1"/>
                </a:solidFill>
              </a:rPr>
              <a:t>2002 </a:t>
            </a:r>
            <a:r>
              <a:rPr lang="en-US" dirty="0" err="1" smtClean="0">
                <a:solidFill>
                  <a:schemeClr val="bg1"/>
                </a:solidFill>
              </a:rPr>
              <a:t>Zarba</a:t>
            </a:r>
            <a:r>
              <a:rPr lang="en-US" dirty="0" smtClean="0">
                <a:solidFill>
                  <a:schemeClr val="bg1"/>
                </a:solidFill>
              </a:rPr>
              <a:t> &amp; Manna. “Nice” Theories</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Ghilardi</a:t>
            </a:r>
            <a:r>
              <a:rPr lang="en-US" dirty="0" smtClean="0">
                <a:solidFill>
                  <a:schemeClr val="bg1"/>
                </a:solidFill>
              </a:rPr>
              <a:t> et.al. N.O. Generalized</a:t>
            </a:r>
          </a:p>
        </p:txBody>
      </p:sp>
      <p:sp>
        <p:nvSpPr>
          <p:cNvPr id="12" name="TextBox 11"/>
          <p:cNvSpPr txBox="1"/>
          <p:nvPr/>
        </p:nvSpPr>
        <p:spPr>
          <a:xfrm>
            <a:off x="1143000" y="5943600"/>
            <a:ext cx="7010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r>
              <a:rPr lang="en-US" dirty="0" smtClean="0">
                <a:solidFill>
                  <a:schemeClr val="bg1"/>
                </a:solidFill>
              </a:rPr>
              <a:t>2006 </a:t>
            </a:r>
            <a:r>
              <a:rPr lang="en-US" dirty="0" err="1" smtClean="0">
                <a:solidFill>
                  <a:schemeClr val="bg1"/>
                </a:solidFill>
              </a:rPr>
              <a:t>Bruttomesso</a:t>
            </a:r>
            <a:r>
              <a:rPr lang="en-US" dirty="0" smtClean="0">
                <a:solidFill>
                  <a:schemeClr val="bg1"/>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r>
              <a:rPr lang="en-US" dirty="0" smtClean="0">
                <a:solidFill>
                  <a:schemeClr val="bg1"/>
                </a:solidFill>
              </a:rPr>
              <a:t>1984 </a:t>
            </a:r>
            <a:r>
              <a:rPr lang="en-US" dirty="0" err="1" smtClean="0">
                <a:solidFill>
                  <a:schemeClr val="bg1"/>
                </a:solidFill>
              </a:rPr>
              <a:t>Shostak</a:t>
            </a:r>
            <a:r>
              <a:rPr lang="en-US" dirty="0" smtClean="0">
                <a:solidFill>
                  <a:schemeClr val="bg1"/>
                </a:solidFill>
              </a:rPr>
              <a:t>. Theory solvers</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Cyrluk</a:t>
            </a:r>
            <a:r>
              <a:rPr lang="en-US" dirty="0" smtClean="0">
                <a:solidFill>
                  <a:schemeClr val="bg1"/>
                </a:solidFill>
              </a:rPr>
              <a:t> et.al </a:t>
            </a:r>
            <a:r>
              <a:rPr lang="en-US" dirty="0" err="1" smtClean="0">
                <a:solidFill>
                  <a:schemeClr val="bg1"/>
                </a:solidFill>
              </a:rPr>
              <a:t>Shostak</a:t>
            </a:r>
            <a:r>
              <a:rPr lang="en-US" dirty="0" smtClean="0">
                <a:solidFill>
                  <a:schemeClr val="bg1"/>
                </a:solidFill>
              </a:rPr>
              <a:t> Fix #1</a:t>
            </a:r>
          </a:p>
          <a:p>
            <a:endParaRPr lang="en-US" dirty="0" smtClean="0">
              <a:solidFill>
                <a:schemeClr val="bg1"/>
              </a:solidFill>
            </a:endParaRPr>
          </a:p>
          <a:p>
            <a:r>
              <a:rPr lang="en-US" dirty="0" smtClean="0">
                <a:solidFill>
                  <a:schemeClr val="bg1"/>
                </a:solidFill>
              </a:rPr>
              <a:t>1998 B. </a:t>
            </a:r>
            <a:r>
              <a:rPr lang="en-US" dirty="0" err="1" smtClean="0">
                <a:solidFill>
                  <a:schemeClr val="bg1"/>
                </a:solidFill>
              </a:rPr>
              <a:t>Shostak</a:t>
            </a:r>
            <a:r>
              <a:rPr lang="en-US" dirty="0" smtClean="0">
                <a:solidFill>
                  <a:schemeClr val="bg1"/>
                </a:solidFill>
              </a:rPr>
              <a:t> with Constraints </a:t>
            </a:r>
          </a:p>
          <a:p>
            <a:endParaRPr lang="en-US" dirty="0" smtClean="0">
              <a:solidFill>
                <a:schemeClr val="bg1"/>
              </a:solidFill>
            </a:endParaRPr>
          </a:p>
          <a:p>
            <a:r>
              <a:rPr lang="en-US" dirty="0" smtClean="0">
                <a:solidFill>
                  <a:schemeClr val="bg1"/>
                </a:solidFill>
              </a:rPr>
              <a:t>2001 </a:t>
            </a:r>
            <a:r>
              <a:rPr lang="en-US" dirty="0" err="1" smtClean="0">
                <a:solidFill>
                  <a:schemeClr val="bg1"/>
                </a:solidFill>
              </a:rPr>
              <a:t>Rueß</a:t>
            </a:r>
            <a:r>
              <a:rPr lang="en-US" dirty="0" smtClean="0">
                <a:solidFill>
                  <a:schemeClr val="bg1"/>
                </a:solidFill>
              </a:rPr>
              <a:t> &amp; Shankar </a:t>
            </a:r>
            <a:r>
              <a:rPr lang="en-US" dirty="0" err="1" smtClean="0">
                <a:solidFill>
                  <a:schemeClr val="bg1"/>
                </a:solidFill>
              </a:rPr>
              <a:t>Shostak</a:t>
            </a:r>
            <a:r>
              <a:rPr lang="en-US" dirty="0" smtClean="0">
                <a:solidFill>
                  <a:schemeClr val="bg1"/>
                </a:solidFill>
              </a:rPr>
              <a:t> Fix #2</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Ranise</a:t>
            </a:r>
            <a:r>
              <a:rPr lang="en-US" dirty="0" smtClean="0">
                <a:solidFill>
                  <a:schemeClr val="bg1"/>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r>
              <a:rPr lang="en-US" sz="2400" b="1" dirty="0" smtClean="0">
                <a:solidFill>
                  <a:schemeClr val="bg1"/>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r>
              <a:rPr lang="en-US" sz="2400" b="1" dirty="0" smtClean="0">
                <a:solidFill>
                  <a:schemeClr val="bg1"/>
                </a:solidFill>
              </a:rPr>
              <a:t>Efficiency using rewriting</a:t>
            </a:r>
          </a:p>
        </p:txBody>
      </p:sp>
      <p:sp>
        <p:nvSpPr>
          <p:cNvPr id="26" name="TextBox 25"/>
          <p:cNvSpPr txBox="1"/>
          <p:nvPr/>
        </p:nvSpPr>
        <p:spPr>
          <a:xfrm>
            <a:off x="1419314" y="4812268"/>
            <a:ext cx="6353086"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Segoe" pitchFamily="34" charset="0"/>
              </a:rPr>
              <a:t>2001: </a:t>
            </a:r>
            <a:r>
              <a:rPr lang="en-US" dirty="0" err="1" smtClean="0">
                <a:solidFill>
                  <a:schemeClr val="bg1"/>
                </a:solidFill>
                <a:effectLst>
                  <a:outerShdw blurRad="38100" dist="38100" dir="2700000" algn="tl">
                    <a:srgbClr val="000000">
                      <a:alpha val="43137"/>
                    </a:srgbClr>
                  </a:outerShdw>
                </a:effectLst>
                <a:latin typeface="Segoe" pitchFamily="34" charset="0"/>
              </a:rPr>
              <a:t>Moskewicz</a:t>
            </a:r>
            <a:r>
              <a:rPr lang="en-US" dirty="0" smtClean="0">
                <a:solidFill>
                  <a:schemeClr val="bg1"/>
                </a:solidFill>
                <a:effectLst>
                  <a:outerShdw blurRad="38100" dist="38100" dir="2700000" algn="tl">
                    <a:srgbClr val="000000">
                      <a:alpha val="43137"/>
                    </a:srgbClr>
                  </a:outerShdw>
                </a:effectLst>
                <a:latin typeface="Segoe" pitchFamily="34" charset="0"/>
              </a:rPr>
              <a:t> et.al. Efficient DPLL made guessing cheap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6" name="Object 5"/>
          <p:cNvGraphicFramePr>
            <a:graphicFrameLocks noChangeAspect="1"/>
          </p:cNvGraphicFramePr>
          <p:nvPr/>
        </p:nvGraphicFramePr>
        <p:xfrm>
          <a:off x="1219200" y="2286000"/>
          <a:ext cx="7429500" cy="457200"/>
        </p:xfrm>
        <a:graphic>
          <a:graphicData uri="http://schemas.openxmlformats.org/presentationml/2006/ole">
            <p:oleObj spid="_x0000_s577539" name="Equation" r:id="rId3" imgW="3301920" imgH="203040" progId="Equation.DSMT4">
              <p:embed/>
            </p:oleObj>
          </a:graphicData>
        </a:graphic>
      </p:graphicFrame>
      <p:graphicFrame>
        <p:nvGraphicFramePr>
          <p:cNvPr id="577541" name="Object 5"/>
          <p:cNvGraphicFramePr>
            <a:graphicFrameLocks noChangeAspect="1"/>
          </p:cNvGraphicFramePr>
          <p:nvPr/>
        </p:nvGraphicFramePr>
        <p:xfrm>
          <a:off x="1371600" y="3657600"/>
          <a:ext cx="4457700" cy="971550"/>
        </p:xfrm>
        <a:graphic>
          <a:graphicData uri="http://schemas.openxmlformats.org/presentationml/2006/ole">
            <p:oleObj spid="_x0000_s577541" name="Equation" r:id="rId4" imgW="1981080" imgH="431640" progId="Equation.DSMT4">
              <p:embed/>
            </p:oleObj>
          </a:graphicData>
        </a:graphic>
      </p:graphicFrame>
      <p:sp>
        <p:nvSpPr>
          <p:cNvPr id="14" name="Right Arrow 13"/>
          <p:cNvSpPr/>
          <p:nvPr/>
        </p:nvSpPr>
        <p:spPr bwMode="auto">
          <a:xfrm rot="8627785">
            <a:off x="3378840" y="2865355"/>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rot="6842116">
            <a:off x="3979076" y="3210807"/>
            <a:ext cx="1537029"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ight Arrow 7"/>
          <p:cNvSpPr/>
          <p:nvPr/>
        </p:nvSpPr>
        <p:spPr bwMode="auto">
          <a:xfrm rot="7076414">
            <a:off x="2019136" y="3588143"/>
            <a:ext cx="2751255"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1" name="Object 5"/>
          <p:cNvGraphicFramePr>
            <a:graphicFrameLocks noChangeAspect="1"/>
          </p:cNvGraphicFramePr>
          <p:nvPr/>
        </p:nvGraphicFramePr>
        <p:xfrm>
          <a:off x="1981200" y="2209800"/>
          <a:ext cx="4457700" cy="971550"/>
        </p:xfrm>
        <a:graphic>
          <a:graphicData uri="http://schemas.openxmlformats.org/presentationml/2006/ole">
            <p:oleObj spid="_x0000_s582659" name="Equation" r:id="rId3" imgW="1981080" imgH="431640" progId="Equation.DSMT4">
              <p:embed/>
            </p:oleObj>
          </a:graphicData>
        </a:graphic>
      </p:graphicFrame>
      <p:graphicFrame>
        <p:nvGraphicFramePr>
          <p:cNvPr id="577542" name="Object 6"/>
          <p:cNvGraphicFramePr>
            <a:graphicFrameLocks noChangeAspect="1"/>
          </p:cNvGraphicFramePr>
          <p:nvPr/>
        </p:nvGraphicFramePr>
        <p:xfrm>
          <a:off x="1814513" y="4114800"/>
          <a:ext cx="4286250" cy="1485900"/>
        </p:xfrm>
        <a:graphic>
          <a:graphicData uri="http://schemas.openxmlformats.org/presentationml/2006/ole">
            <p:oleObj spid="_x0000_s582660" name="Equation" r:id="rId4" imgW="1904760" imgH="660240" progId="Equation.DSMT4">
              <p:embed/>
            </p:oleObj>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graphicFrame>
        <p:nvGraphicFramePr>
          <p:cNvPr id="577542" name="Object 6"/>
          <p:cNvGraphicFramePr>
            <a:graphicFrameLocks noChangeAspect="1"/>
          </p:cNvGraphicFramePr>
          <p:nvPr/>
        </p:nvGraphicFramePr>
        <p:xfrm>
          <a:off x="1738313" y="2286000"/>
          <a:ext cx="4286250" cy="1485900"/>
        </p:xfrm>
        <a:graphic>
          <a:graphicData uri="http://schemas.openxmlformats.org/presentationml/2006/ole">
            <p:oleObj spid="_x0000_s583683" name="Equation" r:id="rId3" imgW="1904760" imgH="660240" progId="Equation.DSMT4">
              <p:embed/>
            </p:oleObj>
          </a:graphicData>
        </a:graphic>
      </p:graphicFrame>
      <p:sp>
        <p:nvSpPr>
          <p:cNvPr id="15" name="TextBox 14"/>
          <p:cNvSpPr txBox="1"/>
          <p:nvPr/>
        </p:nvSpPr>
        <p:spPr>
          <a:xfrm>
            <a:off x="381000" y="1524000"/>
            <a:ext cx="2161169" cy="523220"/>
          </a:xfrm>
          <a:prstGeom prst="rect">
            <a:avLst/>
          </a:prstGeom>
          <a:noFill/>
        </p:spPr>
        <p:txBody>
          <a:bodyPr wrap="none" rtlCol="0">
            <a:spAutoFit/>
          </a:bodyPr>
          <a:lstStyle/>
          <a:p>
            <a:r>
              <a:rPr lang="en-US" sz="2800" b="1" dirty="0" smtClean="0">
                <a:solidFill>
                  <a:srgbClr val="0070C0"/>
                </a:solidFill>
              </a:rPr>
              <a:t>Purification</a:t>
            </a:r>
          </a:p>
        </p:txBody>
      </p:sp>
      <p:graphicFrame>
        <p:nvGraphicFramePr>
          <p:cNvPr id="583685" name="Object 5"/>
          <p:cNvGraphicFramePr>
            <a:graphicFrameLocks noChangeAspect="1"/>
          </p:cNvGraphicFramePr>
          <p:nvPr/>
        </p:nvGraphicFramePr>
        <p:xfrm>
          <a:off x="1752600" y="4495800"/>
          <a:ext cx="6029325" cy="1562100"/>
        </p:xfrm>
        <a:graphic>
          <a:graphicData uri="http://schemas.openxmlformats.org/presentationml/2006/ole">
            <p:oleObj spid="_x0000_s583685" name="Equation" r:id="rId4" imgW="2679480" imgH="660240" progId="Equation.DSMT4">
              <p:embed/>
            </p:oleObj>
          </a:graphicData>
        </a:graphic>
      </p:graphicFrame>
      <p:sp>
        <p:nvSpPr>
          <p:cNvPr id="10" name="Right Arrow 9"/>
          <p:cNvSpPr/>
          <p:nvPr/>
        </p:nvSpPr>
        <p:spPr bwMode="auto">
          <a:xfrm rot="2385653">
            <a:off x="4998818" y="3618252"/>
            <a:ext cx="173779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3299716">
            <a:off x="4083607" y="3636503"/>
            <a:ext cx="152852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76200" y="4495800"/>
            <a:ext cx="1707519" cy="461665"/>
          </a:xfrm>
          <a:prstGeom prst="rect">
            <a:avLst/>
          </a:prstGeom>
          <a:noFill/>
        </p:spPr>
        <p:txBody>
          <a:bodyPr wrap="none" rtlCol="0">
            <a:spAutoFit/>
          </a:bodyPr>
          <a:lstStyle/>
          <a:p>
            <a:r>
              <a:rPr lang="en-US" sz="2400" b="1" dirty="0" smtClean="0">
                <a:solidFill>
                  <a:srgbClr val="C00000"/>
                </a:solidFill>
              </a:rPr>
              <a:t>Arithmetic</a:t>
            </a:r>
          </a:p>
        </p:txBody>
      </p:sp>
      <p:sp>
        <p:nvSpPr>
          <p:cNvPr id="9" name="TextBox 8"/>
          <p:cNvSpPr txBox="1"/>
          <p:nvPr/>
        </p:nvSpPr>
        <p:spPr>
          <a:xfrm>
            <a:off x="88877" y="5029200"/>
            <a:ext cx="1282723" cy="461665"/>
          </a:xfrm>
          <a:prstGeom prst="rect">
            <a:avLst/>
          </a:prstGeom>
          <a:noFill/>
        </p:spPr>
        <p:txBody>
          <a:bodyPr wrap="none" rtlCol="0">
            <a:spAutoFit/>
          </a:bodyPr>
          <a:lstStyle/>
          <a:p>
            <a:r>
              <a:rPr lang="en-US" sz="2400" b="1" dirty="0" err="1" smtClean="0">
                <a:solidFill>
                  <a:srgbClr val="C00000"/>
                </a:solidFill>
              </a:rPr>
              <a:t>Arrrays</a:t>
            </a:r>
            <a:endParaRPr lang="en-US" sz="2400" b="1" dirty="0" smtClean="0">
              <a:solidFill>
                <a:srgbClr val="C00000"/>
              </a:solidFill>
            </a:endParaRPr>
          </a:p>
        </p:txBody>
      </p:sp>
      <p:sp>
        <p:nvSpPr>
          <p:cNvPr id="12" name="TextBox 11"/>
          <p:cNvSpPr txBox="1"/>
          <p:nvPr/>
        </p:nvSpPr>
        <p:spPr>
          <a:xfrm>
            <a:off x="99583" y="5562600"/>
            <a:ext cx="1653017" cy="461665"/>
          </a:xfrm>
          <a:prstGeom prst="rect">
            <a:avLst/>
          </a:prstGeom>
          <a:noFill/>
        </p:spPr>
        <p:txBody>
          <a:bodyPr wrap="none" rtlCol="0">
            <a:spAutoFit/>
          </a:bodyPr>
          <a:lstStyle/>
          <a:p>
            <a:r>
              <a:rPr lang="en-US" sz="2400" b="1" dirty="0" smtClean="0">
                <a:solidFill>
                  <a:srgbClr val="C00000"/>
                </a:solidFill>
              </a:rPr>
              <a:t>Functions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p:bldP spid="9"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565160" cy="523220"/>
          </a:xfrm>
          <a:prstGeom prst="rect">
            <a:avLst/>
          </a:prstGeom>
          <a:noFill/>
        </p:spPr>
        <p:txBody>
          <a:bodyPr wrap="none" rtlCol="0">
            <a:spAutoFit/>
          </a:bodyPr>
          <a:lstStyle/>
          <a:p>
            <a:r>
              <a:rPr lang="en-US" sz="2800" b="1" dirty="0" smtClean="0">
                <a:solidFill>
                  <a:srgbClr val="0070C0"/>
                </a:solidFill>
              </a:rPr>
              <a:t>Propositional Abstraction</a:t>
            </a:r>
          </a:p>
        </p:txBody>
      </p:sp>
      <p:graphicFrame>
        <p:nvGraphicFramePr>
          <p:cNvPr id="583685" name="Object 5"/>
          <p:cNvGraphicFramePr>
            <a:graphicFrameLocks noChangeAspect="1"/>
          </p:cNvGraphicFramePr>
          <p:nvPr/>
        </p:nvGraphicFramePr>
        <p:xfrm>
          <a:off x="2514600" y="3581400"/>
          <a:ext cx="6029325" cy="2854325"/>
        </p:xfrm>
        <a:graphic>
          <a:graphicData uri="http://schemas.openxmlformats.org/presentationml/2006/ole">
            <p:oleObj spid="_x0000_s584707" name="Equation" r:id="rId3" imgW="2679480" imgH="1206360" progId="Equation.DSMT4">
              <p:embed/>
            </p:oleObj>
          </a:graphicData>
        </a:graphic>
      </p:graphicFrame>
      <p:graphicFrame>
        <p:nvGraphicFramePr>
          <p:cNvPr id="584708" name="Object 4"/>
          <p:cNvGraphicFramePr>
            <a:graphicFrameLocks noChangeAspect="1"/>
          </p:cNvGraphicFramePr>
          <p:nvPr/>
        </p:nvGraphicFramePr>
        <p:xfrm>
          <a:off x="685800" y="2057400"/>
          <a:ext cx="6029325" cy="1562100"/>
        </p:xfrm>
        <a:graphic>
          <a:graphicData uri="http://schemas.openxmlformats.org/presentationml/2006/ole">
            <p:oleObj spid="_x0000_s584708" name="Equation" r:id="rId4" imgW="2679480" imgH="660240" progId="Equation.DSMT4">
              <p:embed/>
            </p:oleObj>
          </a:graphicData>
        </a:graphic>
      </p:graphicFrame>
      <p:sp>
        <p:nvSpPr>
          <p:cNvPr id="9" name="Right Arrow 8"/>
          <p:cNvSpPr/>
          <p:nvPr/>
        </p:nvSpPr>
        <p:spPr bwMode="auto">
          <a:xfrm rot="2462365">
            <a:off x="1226953" y="3963002"/>
            <a:ext cx="136204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6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4624471" cy="523220"/>
          </a:xfrm>
          <a:prstGeom prst="rect">
            <a:avLst/>
          </a:prstGeom>
          <a:noFill/>
        </p:spPr>
        <p:txBody>
          <a:bodyPr wrap="none" rtlCol="0">
            <a:spAutoFit/>
          </a:bodyPr>
          <a:lstStyle/>
          <a:p>
            <a:r>
              <a:rPr lang="en-US" sz="2800" b="1" dirty="0" smtClean="0">
                <a:solidFill>
                  <a:srgbClr val="0070C0"/>
                </a:solidFill>
              </a:rPr>
              <a:t>Propositional Assignment</a:t>
            </a:r>
          </a:p>
        </p:txBody>
      </p:sp>
      <p:graphicFrame>
        <p:nvGraphicFramePr>
          <p:cNvPr id="583685" name="Object 5"/>
          <p:cNvGraphicFramePr>
            <a:graphicFrameLocks noChangeAspect="1"/>
          </p:cNvGraphicFramePr>
          <p:nvPr/>
        </p:nvGraphicFramePr>
        <p:xfrm>
          <a:off x="838200" y="2057400"/>
          <a:ext cx="6029325" cy="2854325"/>
        </p:xfrm>
        <a:graphic>
          <a:graphicData uri="http://schemas.openxmlformats.org/presentationml/2006/ole">
            <p:oleObj spid="_x0000_s585730" name="Equation" r:id="rId3" imgW="2679480" imgH="1206360" progId="Equation.DSMT4">
              <p:embed/>
            </p:oleObj>
          </a:graphicData>
        </a:graphic>
      </p:graphicFrame>
      <p:sp>
        <p:nvSpPr>
          <p:cNvPr id="9" name="Right Arrow 8"/>
          <p:cNvSpPr/>
          <p:nvPr/>
        </p:nvSpPr>
        <p:spPr bwMode="auto">
          <a:xfrm rot="2462365">
            <a:off x="2907204" y="4613511"/>
            <a:ext cx="1950877"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5732" name="Object 4"/>
          <p:cNvGraphicFramePr>
            <a:graphicFrameLocks noChangeAspect="1"/>
          </p:cNvGraphicFramePr>
          <p:nvPr/>
        </p:nvGraphicFramePr>
        <p:xfrm>
          <a:off x="5410200" y="3276600"/>
          <a:ext cx="1657350" cy="3238500"/>
        </p:xfrm>
        <a:graphic>
          <a:graphicData uri="http://schemas.openxmlformats.org/presentationml/2006/ole">
            <p:oleObj spid="_x0000_s585732" name="Equation" r:id="rId4" imgW="736560" imgH="1371600" progId="Equation.DSMT4">
              <p:embed/>
            </p:oleObj>
          </a:graphicData>
        </a:graphic>
      </p:graphicFrame>
      <p:sp>
        <p:nvSpPr>
          <p:cNvPr id="8" name="TextBox 7"/>
          <p:cNvSpPr txBox="1"/>
          <p:nvPr/>
        </p:nvSpPr>
        <p:spPr>
          <a:xfrm>
            <a:off x="2133600" y="5334000"/>
            <a:ext cx="1945917" cy="369332"/>
          </a:xfrm>
          <a:prstGeom prst="rect">
            <a:avLst/>
          </a:prstGeom>
          <a:noFill/>
        </p:spPr>
        <p:txBody>
          <a:bodyPr wrap="none" rtlCol="0">
            <a:spAutoFit/>
          </a:bodyPr>
          <a:lstStyle/>
          <a:p>
            <a:r>
              <a:rPr lang="en-US" dirty="0" smtClean="0">
                <a:solidFill>
                  <a:schemeClr val="bg1"/>
                </a:solidFill>
              </a:rPr>
              <a:t>Using SAT solver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7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Main components of modern SMT Solvers</a:t>
            </a:r>
            <a:endParaRPr lang="en-US" sz="4000" dirty="0"/>
          </a:p>
        </p:txBody>
      </p:sp>
      <p:sp>
        <p:nvSpPr>
          <p:cNvPr id="15" name="TextBox 14"/>
          <p:cNvSpPr txBox="1"/>
          <p:nvPr/>
        </p:nvSpPr>
        <p:spPr>
          <a:xfrm>
            <a:off x="381000" y="1524000"/>
            <a:ext cx="2779928" cy="523220"/>
          </a:xfrm>
          <a:prstGeom prst="rect">
            <a:avLst/>
          </a:prstGeom>
          <a:noFill/>
        </p:spPr>
        <p:txBody>
          <a:bodyPr wrap="none" rtlCol="0">
            <a:spAutoFit/>
          </a:bodyPr>
          <a:lstStyle/>
          <a:p>
            <a:r>
              <a:rPr lang="en-US" sz="2800" b="1" dirty="0" smtClean="0">
                <a:solidFill>
                  <a:srgbClr val="0070C0"/>
                </a:solidFill>
              </a:rPr>
              <a:t>Theory Solving</a:t>
            </a:r>
          </a:p>
        </p:txBody>
      </p:sp>
      <p:graphicFrame>
        <p:nvGraphicFramePr>
          <p:cNvPr id="583685" name="Object 5"/>
          <p:cNvGraphicFramePr>
            <a:graphicFrameLocks noChangeAspect="1"/>
          </p:cNvGraphicFramePr>
          <p:nvPr/>
        </p:nvGraphicFramePr>
        <p:xfrm>
          <a:off x="2286000" y="2362200"/>
          <a:ext cx="5772150" cy="479425"/>
        </p:xfrm>
        <a:graphic>
          <a:graphicData uri="http://schemas.openxmlformats.org/presentationml/2006/ole">
            <p:oleObj spid="_x0000_s587778" name="Equation" r:id="rId3" imgW="2565360" imgH="203040" progId="Equation.DSMT4">
              <p:embed/>
            </p:oleObj>
          </a:graphicData>
        </a:graphic>
      </p:graphicFrame>
      <p:graphicFrame>
        <p:nvGraphicFramePr>
          <p:cNvPr id="587781" name="Object 5"/>
          <p:cNvGraphicFramePr>
            <a:graphicFrameLocks noChangeAspect="1"/>
          </p:cNvGraphicFramePr>
          <p:nvPr/>
        </p:nvGraphicFramePr>
        <p:xfrm>
          <a:off x="2286000" y="3733800"/>
          <a:ext cx="3600450" cy="479425"/>
        </p:xfrm>
        <a:graphic>
          <a:graphicData uri="http://schemas.openxmlformats.org/presentationml/2006/ole">
            <p:oleObj spid="_x0000_s587781" name="Equation" r:id="rId4" imgW="1600200" imgH="203040" progId="Equation.DSMT4">
              <p:embed/>
            </p:oleObj>
          </a:graphicData>
        </a:graphic>
      </p:graphicFrame>
      <p:graphicFrame>
        <p:nvGraphicFramePr>
          <p:cNvPr id="10" name="Object 9"/>
          <p:cNvGraphicFramePr>
            <a:graphicFrameLocks noChangeAspect="1"/>
          </p:cNvGraphicFramePr>
          <p:nvPr/>
        </p:nvGraphicFramePr>
        <p:xfrm>
          <a:off x="3148313" y="5205413"/>
          <a:ext cx="1652287" cy="433387"/>
        </p:xfrm>
        <a:graphic>
          <a:graphicData uri="http://schemas.openxmlformats.org/presentationml/2006/ole">
            <p:oleObj spid="_x0000_s587782" name="Equation" r:id="rId5" imgW="774360" imgH="203040" progId="Equation.DSMT4">
              <p:embed/>
            </p:oleObj>
          </a:graphicData>
        </a:graphic>
      </p:graphicFrame>
      <p:sp>
        <p:nvSpPr>
          <p:cNvPr id="11" name="Right Arrow 10"/>
          <p:cNvSpPr/>
          <p:nvPr/>
        </p:nvSpPr>
        <p:spPr bwMode="auto">
          <a:xfrm rot="5400000">
            <a:off x="3565041" y="29881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3" name="Object 7"/>
          <p:cNvGraphicFramePr>
            <a:graphicFrameLocks noChangeAspect="1"/>
          </p:cNvGraphicFramePr>
          <p:nvPr/>
        </p:nvGraphicFramePr>
        <p:xfrm>
          <a:off x="4495800" y="3048000"/>
          <a:ext cx="857250" cy="330200"/>
        </p:xfrm>
        <a:graphic>
          <a:graphicData uri="http://schemas.openxmlformats.org/presentationml/2006/ole">
            <p:oleObj spid="_x0000_s587783" name="Equation" r:id="rId6" imgW="380880" imgH="139680" progId="Equation.DSMT4">
              <p:embed/>
            </p:oleObj>
          </a:graphicData>
        </a:graphic>
      </p:graphicFrame>
      <p:sp>
        <p:nvSpPr>
          <p:cNvPr id="13" name="Right Arrow 12"/>
          <p:cNvSpPr/>
          <p:nvPr/>
        </p:nvSpPr>
        <p:spPr bwMode="auto">
          <a:xfrm rot="5400000">
            <a:off x="3565041" y="4435959"/>
            <a:ext cx="718518"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4" name="Object 8"/>
          <p:cNvGraphicFramePr>
            <a:graphicFrameLocks noChangeAspect="1"/>
          </p:cNvGraphicFramePr>
          <p:nvPr/>
        </p:nvGraphicFramePr>
        <p:xfrm>
          <a:off x="4572000" y="4495800"/>
          <a:ext cx="771525" cy="330200"/>
        </p:xfrm>
        <a:graphic>
          <a:graphicData uri="http://schemas.openxmlformats.org/presentationml/2006/ole">
            <p:oleObj spid="_x0000_s587784" name="Equation" r:id="rId7" imgW="342720" imgH="139680" progId="Equation.DSMT4">
              <p:embed/>
            </p:oleObj>
          </a:graphicData>
        </a:graphic>
      </p:graphicFrame>
      <p:sp>
        <p:nvSpPr>
          <p:cNvPr id="16" name="Right Arrow 15"/>
          <p:cNvSpPr/>
          <p:nvPr/>
        </p:nvSpPr>
        <p:spPr bwMode="auto">
          <a:xfrm rot="5400000">
            <a:off x="5372100" y="3771900"/>
            <a:ext cx="21336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587785" name="Object 9"/>
          <p:cNvGraphicFramePr>
            <a:graphicFrameLocks noChangeAspect="1"/>
          </p:cNvGraphicFramePr>
          <p:nvPr/>
        </p:nvGraphicFramePr>
        <p:xfrm>
          <a:off x="6858000" y="3810000"/>
          <a:ext cx="1285875" cy="420687"/>
        </p:xfrm>
        <a:graphic>
          <a:graphicData uri="http://schemas.openxmlformats.org/presentationml/2006/ole">
            <p:oleObj spid="_x0000_s587785" name="Equation" r:id="rId8" imgW="571320" imgH="177480" progId="Equation.DSMT4">
              <p:embed/>
            </p:oleObj>
          </a:graphicData>
        </a:graphic>
      </p:graphicFrame>
      <p:sp>
        <p:nvSpPr>
          <p:cNvPr id="17" name="TextBox 16"/>
          <p:cNvSpPr txBox="1"/>
          <p:nvPr/>
        </p:nvSpPr>
        <p:spPr>
          <a:xfrm>
            <a:off x="457200" y="2357735"/>
            <a:ext cx="1707519" cy="461665"/>
          </a:xfrm>
          <a:prstGeom prst="rect">
            <a:avLst/>
          </a:prstGeom>
          <a:noFill/>
        </p:spPr>
        <p:txBody>
          <a:bodyPr wrap="none" rtlCol="0">
            <a:spAutoFit/>
          </a:bodyPr>
          <a:lstStyle/>
          <a:p>
            <a:r>
              <a:rPr lang="en-US" sz="2400" b="1" dirty="0" smtClean="0">
                <a:solidFill>
                  <a:srgbClr val="C00000"/>
                </a:solidFill>
              </a:rPr>
              <a:t>Arithmetic</a:t>
            </a:r>
          </a:p>
        </p:txBody>
      </p:sp>
      <p:sp>
        <p:nvSpPr>
          <p:cNvPr id="18" name="TextBox 17"/>
          <p:cNvSpPr txBox="1"/>
          <p:nvPr/>
        </p:nvSpPr>
        <p:spPr>
          <a:xfrm>
            <a:off x="533400" y="3733800"/>
            <a:ext cx="1162498" cy="461665"/>
          </a:xfrm>
          <a:prstGeom prst="rect">
            <a:avLst/>
          </a:prstGeom>
          <a:noFill/>
        </p:spPr>
        <p:txBody>
          <a:bodyPr wrap="none" rtlCol="0">
            <a:spAutoFit/>
          </a:bodyPr>
          <a:lstStyle/>
          <a:p>
            <a:r>
              <a:rPr lang="en-US" sz="2400" b="1" dirty="0" smtClean="0">
                <a:solidFill>
                  <a:srgbClr val="C00000"/>
                </a:solidFill>
              </a:rPr>
              <a:t>Arrays</a:t>
            </a:r>
          </a:p>
        </p:txBody>
      </p:sp>
      <p:sp>
        <p:nvSpPr>
          <p:cNvPr id="19" name="TextBox 18"/>
          <p:cNvSpPr txBox="1"/>
          <p:nvPr/>
        </p:nvSpPr>
        <p:spPr>
          <a:xfrm>
            <a:off x="609600" y="5181600"/>
            <a:ext cx="2303836" cy="461665"/>
          </a:xfrm>
          <a:prstGeom prst="rect">
            <a:avLst/>
          </a:prstGeom>
          <a:noFill/>
        </p:spPr>
        <p:txBody>
          <a:bodyPr wrap="none" rtlCol="0">
            <a:spAutoFit/>
          </a:bodyPr>
          <a:lstStyle/>
          <a:p>
            <a:r>
              <a:rPr lang="en-US" sz="2400" b="1" dirty="0" smtClean="0">
                <a:solidFill>
                  <a:srgbClr val="C00000"/>
                </a:solidFill>
              </a:rPr>
              <a:t>Free functions</a:t>
            </a:r>
          </a:p>
        </p:txBody>
      </p:sp>
      <p:sp>
        <p:nvSpPr>
          <p:cNvPr id="20" name="Right Arrow 19"/>
          <p:cNvSpPr/>
          <p:nvPr/>
        </p:nvSpPr>
        <p:spPr bwMode="auto">
          <a:xfrm rot="5400000">
            <a:off x="3657600" y="5715000"/>
            <a:ext cx="533400" cy="5334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3728156" y="6248400"/>
            <a:ext cx="386644" cy="461665"/>
          </a:xfrm>
          <a:prstGeom prst="rect">
            <a:avLst/>
          </a:prstGeom>
          <a:noFill/>
        </p:spPr>
        <p:txBody>
          <a:bodyPr wrap="none" rtlCol="0">
            <a:spAutoFit/>
          </a:bodyPr>
          <a:lstStyle/>
          <a:p>
            <a:r>
              <a:rPr lang="en-US" sz="2400" b="1" dirty="0" smtClean="0">
                <a:solidFill>
                  <a:schemeClr val="bg1"/>
                </a:solidFill>
                <a:sym typeface="Symbol"/>
              </a:rPr>
              <a:t></a:t>
            </a:r>
            <a:endParaRPr lang="en-US" sz="2400" b="1" dirty="0" smtClean="0">
              <a:solidFill>
                <a:schemeClr val="bg1"/>
              </a:solidFill>
            </a:endParaRPr>
          </a:p>
        </p:txBody>
      </p:sp>
      <p:sp>
        <p:nvSpPr>
          <p:cNvPr id="23" name="Oval Callout 22"/>
          <p:cNvSpPr/>
          <p:nvPr/>
        </p:nvSpPr>
        <p:spPr bwMode="auto">
          <a:xfrm>
            <a:off x="4724400" y="4724400"/>
            <a:ext cx="4419600" cy="1676400"/>
          </a:xfrm>
          <a:prstGeom prst="wedgeEllipse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Theories</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exchange equalities between shared variables. But how?</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P spid="22" grpId="0"/>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 Combination History</a:t>
            </a:r>
            <a:endParaRPr lang="en-US" sz="4800" dirty="0"/>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91535" y="1981200"/>
            <a:ext cx="3899465" cy="2585323"/>
          </a:xfrm>
          <a:prstGeom prst="rect">
            <a:avLst/>
          </a:prstGeom>
          <a:noFill/>
        </p:spPr>
        <p:txBody>
          <a:bodyPr wrap="none" rtlCol="0">
            <a:spAutoFit/>
          </a:bodyPr>
          <a:lstStyle/>
          <a:p>
            <a:r>
              <a:rPr lang="en-US" dirty="0" smtClean="0">
                <a:solidFill>
                  <a:schemeClr val="bg1"/>
                </a:solidFill>
              </a:rPr>
              <a:t>1979 Nelson, </a:t>
            </a:r>
            <a:r>
              <a:rPr lang="en-US" dirty="0" err="1" smtClean="0">
                <a:solidFill>
                  <a:schemeClr val="bg1"/>
                </a:solidFill>
              </a:rPr>
              <a:t>Oppen</a:t>
            </a:r>
            <a:r>
              <a:rPr lang="en-US" dirty="0" smtClean="0">
                <a:solidFill>
                  <a:schemeClr val="bg1"/>
                </a:solidFill>
              </a:rPr>
              <a:t> - Framework</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Tinelli</a:t>
            </a:r>
            <a:r>
              <a:rPr lang="en-US" dirty="0" smtClean="0">
                <a:solidFill>
                  <a:schemeClr val="bg1"/>
                </a:solidFill>
              </a:rPr>
              <a:t> &amp; </a:t>
            </a:r>
            <a:r>
              <a:rPr lang="en-US" dirty="0" err="1" smtClean="0">
                <a:solidFill>
                  <a:schemeClr val="bg1"/>
                </a:solidFill>
              </a:rPr>
              <a:t>Harindi</a:t>
            </a:r>
            <a:r>
              <a:rPr lang="en-US" dirty="0" smtClean="0">
                <a:solidFill>
                  <a:schemeClr val="bg1"/>
                </a:solidFill>
              </a:rPr>
              <a:t>. N.O. Fix</a:t>
            </a:r>
          </a:p>
          <a:p>
            <a:endParaRPr lang="en-US" dirty="0" smtClean="0">
              <a:solidFill>
                <a:schemeClr val="bg1"/>
              </a:solidFill>
            </a:endParaRPr>
          </a:p>
          <a:p>
            <a:r>
              <a:rPr lang="en-US" dirty="0" smtClean="0">
                <a:solidFill>
                  <a:schemeClr val="bg1"/>
                </a:solidFill>
              </a:rPr>
              <a:t>2000 Barrett et.al N.O + Rewriting</a:t>
            </a:r>
          </a:p>
          <a:p>
            <a:endParaRPr lang="en-US" dirty="0" smtClean="0">
              <a:solidFill>
                <a:schemeClr val="bg1"/>
              </a:solidFill>
            </a:endParaRPr>
          </a:p>
          <a:p>
            <a:r>
              <a:rPr lang="en-US" dirty="0" smtClean="0">
                <a:solidFill>
                  <a:schemeClr val="bg1"/>
                </a:solidFill>
              </a:rPr>
              <a:t>2002 </a:t>
            </a:r>
            <a:r>
              <a:rPr lang="en-US" dirty="0" err="1" smtClean="0">
                <a:solidFill>
                  <a:schemeClr val="bg1"/>
                </a:solidFill>
              </a:rPr>
              <a:t>Zarba</a:t>
            </a:r>
            <a:r>
              <a:rPr lang="en-US" dirty="0" smtClean="0">
                <a:solidFill>
                  <a:schemeClr val="bg1"/>
                </a:solidFill>
              </a:rPr>
              <a:t> &amp; Manna. Nice Theories</a:t>
            </a:r>
          </a:p>
          <a:p>
            <a:endParaRPr lang="en-US" dirty="0" smtClean="0">
              <a:solidFill>
                <a:schemeClr val="bg1"/>
              </a:solidFill>
            </a:endParaRPr>
          </a:p>
          <a:p>
            <a:pPr algn="ctr"/>
            <a:endParaRPr lang="en-US" dirty="0" smtClean="0">
              <a:solidFill>
                <a:schemeClr val="bg1"/>
              </a:solidFill>
            </a:endParaRPr>
          </a:p>
        </p:txBody>
      </p:sp>
      <p:sp>
        <p:nvSpPr>
          <p:cNvPr id="12" name="TextBox 11"/>
          <p:cNvSpPr txBox="1"/>
          <p:nvPr/>
        </p:nvSpPr>
        <p:spPr>
          <a:xfrm>
            <a:off x="1143000" y="5943600"/>
            <a:ext cx="7010400" cy="400110"/>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r>
              <a:rPr lang="en-US" dirty="0" smtClean="0">
                <a:solidFill>
                  <a:schemeClr val="bg1"/>
                </a:solidFill>
              </a:rPr>
              <a:t>2006 </a:t>
            </a:r>
            <a:r>
              <a:rPr lang="en-US" dirty="0" err="1" smtClean="0">
                <a:solidFill>
                  <a:schemeClr val="bg1"/>
                </a:solidFill>
              </a:rPr>
              <a:t>Bruttomesso</a:t>
            </a:r>
            <a:r>
              <a:rPr lang="en-US" dirty="0" smtClean="0">
                <a:solidFill>
                  <a:schemeClr val="bg1"/>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r>
              <a:rPr lang="en-US" dirty="0" smtClean="0">
                <a:solidFill>
                  <a:schemeClr val="bg1"/>
                </a:solidFill>
              </a:rPr>
              <a:t>1984 </a:t>
            </a:r>
            <a:r>
              <a:rPr lang="en-US" dirty="0" err="1" smtClean="0">
                <a:solidFill>
                  <a:schemeClr val="bg1"/>
                </a:solidFill>
              </a:rPr>
              <a:t>Shostak</a:t>
            </a:r>
            <a:r>
              <a:rPr lang="en-US" dirty="0" smtClean="0">
                <a:solidFill>
                  <a:schemeClr val="bg1"/>
                </a:solidFill>
              </a:rPr>
              <a:t>. Theory solvers</a:t>
            </a:r>
          </a:p>
          <a:p>
            <a:endParaRPr lang="en-US" dirty="0" smtClean="0">
              <a:solidFill>
                <a:schemeClr val="bg1"/>
              </a:solidFill>
            </a:endParaRPr>
          </a:p>
          <a:p>
            <a:r>
              <a:rPr lang="en-US" dirty="0" smtClean="0">
                <a:solidFill>
                  <a:schemeClr val="bg1"/>
                </a:solidFill>
              </a:rPr>
              <a:t>1996 </a:t>
            </a:r>
            <a:r>
              <a:rPr lang="en-US" dirty="0" err="1" smtClean="0">
                <a:solidFill>
                  <a:schemeClr val="bg1"/>
                </a:solidFill>
              </a:rPr>
              <a:t>Cyrluk</a:t>
            </a:r>
            <a:r>
              <a:rPr lang="en-US" dirty="0" smtClean="0">
                <a:solidFill>
                  <a:schemeClr val="bg1"/>
                </a:solidFill>
              </a:rPr>
              <a:t> et.al </a:t>
            </a:r>
            <a:r>
              <a:rPr lang="en-US" dirty="0" err="1" smtClean="0">
                <a:solidFill>
                  <a:schemeClr val="bg1"/>
                </a:solidFill>
              </a:rPr>
              <a:t>Shostak</a:t>
            </a:r>
            <a:r>
              <a:rPr lang="en-US" dirty="0" smtClean="0">
                <a:solidFill>
                  <a:schemeClr val="bg1"/>
                </a:solidFill>
              </a:rPr>
              <a:t> Fix #1</a:t>
            </a:r>
          </a:p>
          <a:p>
            <a:endParaRPr lang="en-US" dirty="0" smtClean="0">
              <a:solidFill>
                <a:schemeClr val="bg1"/>
              </a:solidFill>
            </a:endParaRPr>
          </a:p>
          <a:p>
            <a:r>
              <a:rPr lang="en-US" dirty="0" smtClean="0">
                <a:solidFill>
                  <a:schemeClr val="bg1"/>
                </a:solidFill>
              </a:rPr>
              <a:t>1998 B. </a:t>
            </a:r>
            <a:r>
              <a:rPr lang="en-US" dirty="0" err="1" smtClean="0">
                <a:solidFill>
                  <a:schemeClr val="bg1"/>
                </a:solidFill>
              </a:rPr>
              <a:t>Shostak</a:t>
            </a:r>
            <a:r>
              <a:rPr lang="en-US" dirty="0" smtClean="0">
                <a:solidFill>
                  <a:schemeClr val="bg1"/>
                </a:solidFill>
              </a:rPr>
              <a:t> with Constraints </a:t>
            </a:r>
          </a:p>
          <a:p>
            <a:endParaRPr lang="en-US" dirty="0" smtClean="0">
              <a:solidFill>
                <a:schemeClr val="bg1"/>
              </a:solidFill>
            </a:endParaRPr>
          </a:p>
          <a:p>
            <a:r>
              <a:rPr lang="en-US" dirty="0" smtClean="0">
                <a:solidFill>
                  <a:schemeClr val="bg1"/>
                </a:solidFill>
              </a:rPr>
              <a:t>2001 </a:t>
            </a:r>
            <a:r>
              <a:rPr lang="en-US" dirty="0" err="1" smtClean="0">
                <a:solidFill>
                  <a:schemeClr val="bg1"/>
                </a:solidFill>
              </a:rPr>
              <a:t>Rueß</a:t>
            </a:r>
            <a:r>
              <a:rPr lang="en-US" dirty="0" smtClean="0">
                <a:solidFill>
                  <a:schemeClr val="bg1"/>
                </a:solidFill>
              </a:rPr>
              <a:t> &amp; Shankar </a:t>
            </a:r>
            <a:r>
              <a:rPr lang="en-US" dirty="0" err="1" smtClean="0">
                <a:solidFill>
                  <a:schemeClr val="bg1"/>
                </a:solidFill>
              </a:rPr>
              <a:t>Shostak</a:t>
            </a:r>
            <a:r>
              <a:rPr lang="en-US" dirty="0" smtClean="0">
                <a:solidFill>
                  <a:schemeClr val="bg1"/>
                </a:solidFill>
              </a:rPr>
              <a:t> Fix #2</a:t>
            </a:r>
          </a:p>
          <a:p>
            <a:endParaRPr lang="en-US" dirty="0" smtClean="0">
              <a:solidFill>
                <a:schemeClr val="bg1"/>
              </a:solidFill>
            </a:endParaRPr>
          </a:p>
          <a:p>
            <a:r>
              <a:rPr lang="en-US" dirty="0" smtClean="0">
                <a:solidFill>
                  <a:schemeClr val="bg1"/>
                </a:solidFill>
              </a:rPr>
              <a:t>2004 </a:t>
            </a:r>
            <a:r>
              <a:rPr lang="en-US" dirty="0" err="1" smtClean="0">
                <a:solidFill>
                  <a:schemeClr val="bg1"/>
                </a:solidFill>
              </a:rPr>
              <a:t>Ranise</a:t>
            </a:r>
            <a:r>
              <a:rPr lang="en-US" dirty="0" smtClean="0">
                <a:solidFill>
                  <a:schemeClr val="bg1"/>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r>
              <a:rPr lang="en-US" sz="2400" b="1" dirty="0" smtClean="0">
                <a:solidFill>
                  <a:schemeClr val="bg1"/>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r>
              <a:rPr lang="en-US" sz="2400" b="1" dirty="0" smtClean="0">
                <a:solidFill>
                  <a:schemeClr val="bg1"/>
                </a:solidFill>
              </a:rPr>
              <a:t>Efficiency using rewriting</a:t>
            </a:r>
          </a:p>
        </p:txBody>
      </p:sp>
      <p:sp>
        <p:nvSpPr>
          <p:cNvPr id="26" name="TextBox 25"/>
          <p:cNvSpPr txBox="1"/>
          <p:nvPr/>
        </p:nvSpPr>
        <p:spPr>
          <a:xfrm>
            <a:off x="2273885" y="4812268"/>
            <a:ext cx="4660315"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r>
              <a:rPr lang="en-US" dirty="0" smtClean="0">
                <a:solidFill>
                  <a:schemeClr val="bg1"/>
                </a:solidFill>
                <a:effectLst>
                  <a:outerShdw blurRad="38100" dist="38100" dir="2700000" algn="tl">
                    <a:srgbClr val="000000">
                      <a:alpha val="43137"/>
                    </a:srgbClr>
                  </a:outerShdw>
                </a:effectLst>
                <a:latin typeface="Segoe" pitchFamily="34" charset="0"/>
              </a:rPr>
              <a:t>2001: Efficient DPLL made guessing cheap</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Model-based Combination</a:t>
            </a:r>
            <a:endParaRPr lang="en-US" dirty="0"/>
          </a:p>
        </p:txBody>
      </p:sp>
      <p:sp>
        <p:nvSpPr>
          <p:cNvPr id="4" name="Content Placeholder 3"/>
          <p:cNvSpPr>
            <a:spLocks noGrp="1"/>
          </p:cNvSpPr>
          <p:nvPr>
            <p:ph idx="1"/>
          </p:nvPr>
        </p:nvSpPr>
        <p:spPr>
          <a:xfrm>
            <a:off x="381000" y="1412875"/>
            <a:ext cx="8610600" cy="5383012"/>
          </a:xfrm>
        </p:spPr>
        <p:txBody>
          <a:bodyPr/>
          <a:lstStyle/>
          <a:p>
            <a:pPr>
              <a:buNone/>
            </a:pPr>
            <a:r>
              <a:rPr lang="en-US" dirty="0" smtClean="0"/>
              <a:t>The running example was </a:t>
            </a:r>
            <a:r>
              <a:rPr lang="en-US" i="1" dirty="0" smtClean="0"/>
              <a:t>easy</a:t>
            </a:r>
            <a:r>
              <a:rPr lang="en-US" dirty="0" smtClean="0"/>
              <a:t>. </a:t>
            </a:r>
          </a:p>
          <a:p>
            <a:pPr>
              <a:buNone/>
            </a:pPr>
            <a:r>
              <a:rPr lang="en-US" dirty="0" smtClean="0"/>
              <a:t>But what about:</a:t>
            </a:r>
          </a:p>
          <a:p>
            <a:pPr>
              <a:buNone/>
            </a:pPr>
            <a:endParaRPr lang="en-US" dirty="0" smtClean="0"/>
          </a:p>
          <a:p>
            <a:pPr>
              <a:buNone/>
            </a:pPr>
            <a:endParaRPr lang="en-US" dirty="0" smtClean="0"/>
          </a:p>
          <a:p>
            <a:pPr>
              <a:buNone/>
            </a:pPr>
            <a:endParaRPr lang="en-US" dirty="0" smtClean="0"/>
          </a:p>
          <a:p>
            <a:pPr>
              <a:buNone/>
            </a:pPr>
            <a:r>
              <a:rPr lang="en-US" dirty="0" smtClean="0"/>
              <a:t>Either </a:t>
            </a:r>
            <a:r>
              <a:rPr lang="en-US" i="1" dirty="0" smtClean="0"/>
              <a:t>x = 0 </a:t>
            </a:r>
            <a:r>
              <a:rPr lang="en-US" dirty="0" smtClean="0"/>
              <a:t>or </a:t>
            </a:r>
            <a:r>
              <a:rPr lang="en-US" i="1" dirty="0" smtClean="0"/>
              <a:t>x = 1. </a:t>
            </a:r>
            <a:br>
              <a:rPr lang="en-US" i="1" dirty="0" smtClean="0"/>
            </a:br>
            <a:r>
              <a:rPr lang="en-US" i="1" dirty="0" smtClean="0"/>
              <a:t>	   y = 0 </a:t>
            </a:r>
            <a:r>
              <a:rPr lang="en-US" dirty="0" smtClean="0"/>
              <a:t>or </a:t>
            </a:r>
            <a:r>
              <a:rPr lang="en-US" i="1" dirty="0" smtClean="0"/>
              <a:t>y = 1     (when </a:t>
            </a:r>
            <a:r>
              <a:rPr lang="en-US" i="1" dirty="0" err="1" smtClean="0"/>
              <a:t>x,y</a:t>
            </a:r>
            <a:r>
              <a:rPr lang="en-US" i="1" dirty="0" smtClean="0"/>
              <a:t> are integers)</a:t>
            </a:r>
          </a:p>
          <a:p>
            <a:pPr>
              <a:buNone/>
            </a:pPr>
            <a:r>
              <a:rPr lang="en-US" i="1" dirty="0" smtClean="0"/>
              <a:t> </a:t>
            </a:r>
          </a:p>
          <a:p>
            <a:pPr>
              <a:buNone/>
            </a:pPr>
            <a:r>
              <a:rPr lang="en-US" dirty="0" smtClean="0"/>
              <a:t>Arithmetic module needs to somehow learn</a:t>
            </a:r>
          </a:p>
          <a:p>
            <a:pPr>
              <a:buNone/>
            </a:pPr>
            <a:r>
              <a:rPr lang="en-US" dirty="0" smtClean="0"/>
              <a:t>that </a:t>
            </a:r>
            <a:r>
              <a:rPr lang="en-US" i="1" dirty="0" err="1" smtClean="0"/>
              <a:t>x≠y</a:t>
            </a:r>
            <a:r>
              <a:rPr lang="en-US" i="1" dirty="0" smtClean="0"/>
              <a:t>. </a:t>
            </a:r>
            <a:r>
              <a:rPr lang="en-US" dirty="0" smtClean="0"/>
              <a:t> 			</a:t>
            </a:r>
            <a:r>
              <a:rPr lang="en-US" sz="2000" dirty="0" smtClean="0"/>
              <a:t>- Integer linear arithmetic is </a:t>
            </a:r>
            <a:r>
              <a:rPr lang="en-US" sz="2000" i="1" dirty="0" smtClean="0"/>
              <a:t>non-convex</a:t>
            </a:r>
            <a:r>
              <a:rPr lang="en-US" sz="2000" dirty="0" smtClean="0"/>
              <a:t>.</a:t>
            </a:r>
            <a:endParaRPr lang="en-US" dirty="0"/>
          </a:p>
        </p:txBody>
      </p:sp>
      <p:pic>
        <p:nvPicPr>
          <p:cNvPr id="62466" name="Picture 2"/>
          <p:cNvPicPr>
            <a:picLocks noChangeAspect="1" noChangeArrowheads="1"/>
          </p:cNvPicPr>
          <p:nvPr/>
        </p:nvPicPr>
        <p:blipFill>
          <a:blip r:embed="rId2" cstate="print"/>
          <a:srcRect l="19095" t="27365" r="16567" b="56640"/>
          <a:stretch>
            <a:fillRect/>
          </a:stretch>
        </p:blipFill>
        <p:spPr bwMode="auto">
          <a:xfrm>
            <a:off x="685800" y="2438400"/>
            <a:ext cx="8016735" cy="1606379"/>
          </a:xfrm>
          <a:prstGeom prst="rect">
            <a:avLst/>
          </a:prstGeom>
          <a:noFill/>
          <a:ln w="9525">
            <a:noFill/>
            <a:miter lim="800000"/>
            <a:headEnd/>
            <a:tailEnd/>
          </a:ln>
          <a:effectLst/>
        </p:spPr>
      </p:pic>
    </p:spTree>
    <p:extLst>
      <p:ext uri="{BB962C8B-B14F-4D97-AF65-F5344CB8AC3E}">
        <p14:creationId xmlns="" xmlns:p14="http://schemas.microsoft.com/office/powerpoint/2007/7/12/main" val="42776664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Message </a:t>
            </a:r>
            <a:r>
              <a:rPr lang="en-US" dirty="0" smtClean="0">
                <a:sym typeface="Wingdings" pitchFamily="2" charset="2"/>
              </a:rPr>
              <a:t></a:t>
            </a:r>
            <a:endParaRPr lang="en-US" dirty="0"/>
          </a:p>
        </p:txBody>
      </p:sp>
      <p:pic>
        <p:nvPicPr>
          <p:cNvPr id="5" name="Content Placeholder 4" descr="snakeoil.jpg"/>
          <p:cNvPicPr>
            <a:picLocks noGrp="1" noChangeAspect="1"/>
          </p:cNvPicPr>
          <p:nvPr>
            <p:ph idx="1"/>
          </p:nvPr>
        </p:nvPicPr>
        <p:blipFill>
          <a:blip r:embed="rId2" cstate="print"/>
          <a:stretch>
            <a:fillRect/>
          </a:stretch>
        </p:blipFill>
        <p:spPr>
          <a:xfrm>
            <a:off x="76200" y="2304620"/>
            <a:ext cx="4191000" cy="4553380"/>
          </a:xfrm>
        </p:spPr>
      </p:pic>
      <p:sp>
        <p:nvSpPr>
          <p:cNvPr id="6" name="TextBox 5"/>
          <p:cNvSpPr txBox="1"/>
          <p:nvPr/>
        </p:nvSpPr>
        <p:spPr>
          <a:xfrm>
            <a:off x="4375579" y="1600200"/>
            <a:ext cx="4871847" cy="2062103"/>
          </a:xfrm>
          <a:prstGeom prst="rect">
            <a:avLst/>
          </a:prstGeom>
          <a:noFill/>
        </p:spPr>
        <p:txBody>
          <a:bodyPr wrap="none" rtlCol="0">
            <a:spAutoFit/>
          </a:bodyPr>
          <a:lstStyle/>
          <a:p>
            <a:r>
              <a:rPr lang="en-US" sz="3200" b="1" dirty="0" smtClean="0">
                <a:solidFill>
                  <a:srgbClr val="C00000"/>
                </a:solidFill>
              </a:rPr>
              <a:t>Microsoft’s SMT solver </a:t>
            </a:r>
          </a:p>
          <a:p>
            <a:r>
              <a:rPr lang="en-US" sz="3200" b="1" dirty="0" smtClean="0">
                <a:solidFill>
                  <a:srgbClr val="C00000"/>
                </a:solidFill>
              </a:rPr>
              <a:t>Z3 is the snake oil when</a:t>
            </a:r>
          </a:p>
          <a:p>
            <a:r>
              <a:rPr lang="en-US" sz="3200" b="1" dirty="0" smtClean="0">
                <a:solidFill>
                  <a:srgbClr val="C00000"/>
                </a:solidFill>
              </a:rPr>
              <a:t>rubbed on solves all </a:t>
            </a:r>
          </a:p>
          <a:p>
            <a:r>
              <a:rPr lang="en-US" sz="3200" b="1" dirty="0" smtClean="0">
                <a:solidFill>
                  <a:srgbClr val="C00000"/>
                </a:solidFill>
              </a:rPr>
              <a:t>your problems</a:t>
            </a:r>
          </a:p>
        </p:txBody>
      </p:sp>
      <p:pic>
        <p:nvPicPr>
          <p:cNvPr id="360450" name="Picture 2"/>
          <p:cNvPicPr>
            <a:picLocks noChangeAspect="1" noChangeArrowheads="1"/>
          </p:cNvPicPr>
          <p:nvPr/>
        </p:nvPicPr>
        <p:blipFill>
          <a:blip r:embed="rId3" cstate="print"/>
          <a:srcRect l="30000" t="19000" r="36875" b="46000"/>
          <a:stretch>
            <a:fillRect/>
          </a:stretch>
        </p:blipFill>
        <p:spPr bwMode="auto">
          <a:xfrm>
            <a:off x="4572000" y="3886200"/>
            <a:ext cx="4038600" cy="2667000"/>
          </a:xfrm>
          <a:prstGeom prst="rect">
            <a:avLst/>
          </a:prstGeom>
          <a:ln w="9525">
            <a:noFill/>
            <a:miter lim="800000"/>
            <a:headEnd/>
            <a:tailEnd/>
          </a:ln>
        </p:spPr>
      </p:pic>
      <p:pic>
        <p:nvPicPr>
          <p:cNvPr id="360451" name="Picture 3"/>
          <p:cNvPicPr>
            <a:picLocks noChangeAspect="1" noChangeArrowheads="1"/>
          </p:cNvPicPr>
          <p:nvPr/>
        </p:nvPicPr>
        <p:blipFill>
          <a:blip r:embed="rId4" cstate="print"/>
          <a:srcRect l="17500" t="16000" r="71250" b="65000"/>
          <a:stretch>
            <a:fillRect/>
          </a:stretch>
        </p:blipFill>
        <p:spPr bwMode="auto">
          <a:xfrm>
            <a:off x="8153400" y="5867400"/>
            <a:ext cx="649706" cy="685800"/>
          </a:xfrm>
          <a:prstGeom prst="rect">
            <a:avLst/>
          </a:prstGeom>
          <a:noFill/>
          <a:ln w="9525">
            <a:noFill/>
            <a:miter lim="800000"/>
            <a:headEnd/>
            <a:tailEnd/>
          </a:ln>
        </p:spPr>
      </p:pic>
      <p:sp>
        <p:nvSpPr>
          <p:cNvPr id="7" name="Rectangle 6"/>
          <p:cNvSpPr/>
          <p:nvPr/>
        </p:nvSpPr>
        <p:spPr bwMode="auto">
          <a:xfrm>
            <a:off x="304800" y="3962400"/>
            <a:ext cx="3733800" cy="2667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Z3 Components: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   9% SAT solver</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14% Quantifier engine</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Equality and functions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Arrays</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20% Arithmetic</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10% Bit-vectors</a:t>
            </a:r>
          </a:p>
          <a:p>
            <a:pPr defTabSz="1096963"/>
            <a:r>
              <a:rPr lang="en-US" sz="2000" dirty="0" smtClean="0">
                <a:solidFill>
                  <a:schemeClr val="tx1"/>
                </a:solidFill>
                <a:effectLst>
                  <a:outerShdw blurRad="38100" dist="38100" dir="2700000" algn="tl">
                    <a:srgbClr val="000000">
                      <a:alpha val="43137"/>
                    </a:srgbClr>
                  </a:outerShdw>
                </a:effectLst>
                <a:latin typeface="Segoe" pitchFamily="34" charset="0"/>
              </a:rPr>
              <a:t>….25% Secret Sauce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381000" y="1412875"/>
            <a:ext cx="8382000" cy="4949047"/>
          </a:xfrm>
        </p:spPr>
        <p:txBody>
          <a:bodyPr/>
          <a:lstStyle/>
          <a:p>
            <a:r>
              <a:rPr lang="en-US" sz="3200" dirty="0" smtClean="0"/>
              <a:t>Delayed Theory Combination solution </a:t>
            </a:r>
          </a:p>
          <a:p>
            <a:pPr>
              <a:buNone/>
            </a:pPr>
            <a:r>
              <a:rPr lang="en-US" sz="3200" dirty="0" smtClean="0"/>
              <a:t>				  	[2006 </a:t>
            </a:r>
            <a:r>
              <a:rPr lang="en-US" sz="3200" dirty="0" err="1" smtClean="0"/>
              <a:t>Bruttomesso</a:t>
            </a:r>
            <a:r>
              <a:rPr lang="en-US" sz="3200" dirty="0" smtClean="0"/>
              <a:t> et.al.]</a:t>
            </a:r>
          </a:p>
          <a:p>
            <a:pPr>
              <a:buNone/>
            </a:pPr>
            <a:r>
              <a:rPr lang="en-US" sz="3200" dirty="0" smtClean="0"/>
              <a:t>	Add equality literals for every pair of </a:t>
            </a:r>
            <a:br>
              <a:rPr lang="en-US" sz="3200" dirty="0" smtClean="0"/>
            </a:br>
            <a:r>
              <a:rPr lang="en-US" sz="3200" dirty="0" smtClean="0"/>
              <a:t>shared variables: </a:t>
            </a:r>
          </a:p>
          <a:p>
            <a:endParaRPr lang="en-US" sz="3200" dirty="0" smtClean="0"/>
          </a:p>
          <a:p>
            <a:endParaRPr lang="en-US" sz="3200" dirty="0" smtClean="0"/>
          </a:p>
          <a:p>
            <a:pPr lvl="1"/>
            <a:endParaRPr lang="en-US" sz="2800" dirty="0" smtClean="0"/>
          </a:p>
          <a:p>
            <a:pPr lvl="1">
              <a:buNone/>
            </a:pPr>
            <a:r>
              <a:rPr lang="en-US" sz="2800" dirty="0" smtClean="0">
                <a:sym typeface="Wingdings" pitchFamily="2" charset="2"/>
              </a:rPr>
              <a:t>: </a:t>
            </a:r>
            <a:r>
              <a:rPr lang="en-US" sz="2800" dirty="0" smtClean="0"/>
              <a:t>Solvers work completely independently.</a:t>
            </a:r>
          </a:p>
          <a:p>
            <a:pPr lvl="1">
              <a:buNone/>
            </a:pPr>
            <a:r>
              <a:rPr lang="en-US" sz="2800" dirty="0" smtClean="0">
                <a:sym typeface="Wingdings" pitchFamily="2" charset="2"/>
              </a:rPr>
              <a:t>: Works with non-convex theories.</a:t>
            </a:r>
            <a:endParaRPr lang="en-US" sz="2800" dirty="0" smtClean="0"/>
          </a:p>
          <a:p>
            <a:pPr lvl="1">
              <a:buNone/>
            </a:pPr>
            <a:r>
              <a:rPr lang="en-US" sz="2800" dirty="0" smtClean="0">
                <a:sym typeface="Wingdings" pitchFamily="2" charset="2"/>
              </a:rPr>
              <a:t>: </a:t>
            </a:r>
            <a:r>
              <a:rPr lang="en-US" sz="2800" dirty="0" smtClean="0"/>
              <a:t>O(n</a:t>
            </a:r>
            <a:r>
              <a:rPr lang="en-US" sz="2800" baseline="30000" dirty="0" smtClean="0"/>
              <a:t>2</a:t>
            </a:r>
            <a:r>
              <a:rPr lang="en-US" sz="2800" dirty="0" smtClean="0"/>
              <a:t>) up-front cost. No use of propagation.</a:t>
            </a:r>
          </a:p>
        </p:txBody>
      </p:sp>
      <p:pic>
        <p:nvPicPr>
          <p:cNvPr id="4" name="Picture 2"/>
          <p:cNvPicPr>
            <a:picLocks noChangeAspect="1" noChangeArrowheads="1"/>
          </p:cNvPicPr>
          <p:nvPr/>
        </p:nvPicPr>
        <p:blipFill>
          <a:blip r:embed="rId3" cstate="print"/>
          <a:srcRect l="19095" t="31159" r="16567" b="56640"/>
          <a:stretch>
            <a:fillRect/>
          </a:stretch>
        </p:blipFill>
        <p:spPr bwMode="auto">
          <a:xfrm>
            <a:off x="609600" y="3429000"/>
            <a:ext cx="8016735" cy="1225379"/>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990601" y="4114800"/>
          <a:ext cx="7315200" cy="535127"/>
        </p:xfrm>
        <a:graphic>
          <a:graphicData uri="http://schemas.openxmlformats.org/presentationml/2006/ole">
            <p:oleObj spid="_x0000_s602113" name="Equation" r:id="rId4" imgW="278100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50887"/>
          </a:xfrm>
        </p:spPr>
        <p:txBody>
          <a:bodyPr/>
          <a:lstStyle/>
          <a:p>
            <a:r>
              <a:rPr dirty="0" smtClean="0"/>
              <a:t>Model-based combination</a:t>
            </a:r>
            <a:endParaRPr lang="en-US" dirty="0"/>
          </a:p>
        </p:txBody>
      </p:sp>
      <p:sp>
        <p:nvSpPr>
          <p:cNvPr id="3" name="Content Placeholder 2"/>
          <p:cNvSpPr>
            <a:spLocks noGrp="1"/>
          </p:cNvSpPr>
          <p:nvPr>
            <p:ph idx="1"/>
          </p:nvPr>
        </p:nvSpPr>
        <p:spPr>
          <a:xfrm>
            <a:off x="457200" y="1371600"/>
            <a:ext cx="8382000" cy="5226046"/>
          </a:xfrm>
        </p:spPr>
        <p:txBody>
          <a:bodyPr/>
          <a:lstStyle/>
          <a:p>
            <a:pPr>
              <a:buNone/>
            </a:pPr>
            <a:r>
              <a:rPr lang="en-US" sz="3200" dirty="0" smtClean="0"/>
              <a:t>Idea: </a:t>
            </a:r>
          </a:p>
          <a:p>
            <a:pPr lvl="1"/>
            <a:r>
              <a:rPr lang="en-US" sz="2900" dirty="0" smtClean="0"/>
              <a:t>Have solvers produce models.</a:t>
            </a:r>
          </a:p>
          <a:p>
            <a:pPr lvl="1"/>
            <a:r>
              <a:rPr lang="en-US" sz="2900" dirty="0" smtClean="0"/>
              <a:t>Use models to introduce equalities on demand.</a:t>
            </a:r>
            <a:br>
              <a:rPr lang="en-US" sz="2900" dirty="0" smtClean="0"/>
            </a:br>
            <a:r>
              <a:rPr lang="en-US" sz="2900" dirty="0" smtClean="0"/>
              <a:t>		If </a:t>
            </a:r>
            <a:r>
              <a:rPr lang="en-US" sz="2900" i="1" dirty="0" smtClean="0"/>
              <a:t>M |= </a:t>
            </a:r>
            <a:r>
              <a:rPr lang="en-US" sz="2900" i="1" dirty="0" smtClean="0">
                <a:sym typeface="Symbol"/>
              </a:rPr>
              <a:t>, M |= x = y </a:t>
            </a:r>
            <a:r>
              <a:rPr lang="en-US" sz="2900" dirty="0" smtClean="0">
                <a:sym typeface="Symbol"/>
              </a:rPr>
              <a:t>then guess </a:t>
            </a:r>
            <a:r>
              <a:rPr lang="en-US" sz="2900" i="1" dirty="0" smtClean="0">
                <a:sym typeface="Symbol"/>
              </a:rPr>
              <a:t>x = y</a:t>
            </a:r>
            <a:endParaRPr lang="en-US" sz="2900" dirty="0" smtClean="0">
              <a:sym typeface="Symbol"/>
            </a:endParaRPr>
          </a:p>
          <a:p>
            <a:pPr lvl="1"/>
            <a:endParaRPr lang="en-US" sz="3200" dirty="0" smtClean="0"/>
          </a:p>
          <a:p>
            <a:pPr>
              <a:buNone/>
            </a:pPr>
            <a:r>
              <a:rPr lang="en-US" sz="3200" dirty="0" smtClean="0">
                <a:sym typeface="Wingdings" pitchFamily="2" charset="2"/>
              </a:rPr>
              <a:t>: </a:t>
            </a:r>
            <a:r>
              <a:rPr lang="en-US" sz="2800" dirty="0" smtClean="0">
                <a:sym typeface="Wingdings" pitchFamily="2" charset="2"/>
              </a:rPr>
              <a:t>No up-front </a:t>
            </a:r>
            <a:r>
              <a:rPr lang="en-US" sz="2800" dirty="0" smtClean="0"/>
              <a:t>O(n</a:t>
            </a:r>
            <a:r>
              <a:rPr lang="en-US" sz="2800" baseline="30000" dirty="0" smtClean="0"/>
              <a:t>2</a:t>
            </a:r>
            <a:r>
              <a:rPr lang="en-US" sz="2800" dirty="0" smtClean="0"/>
              <a:t>) </a:t>
            </a:r>
            <a:r>
              <a:rPr lang="en-US" sz="2800" dirty="0" smtClean="0">
                <a:sym typeface="Wingdings" pitchFamily="2" charset="2"/>
              </a:rPr>
              <a:t>cost of adding equalities</a:t>
            </a:r>
            <a:endParaRPr lang="en-US" sz="3200" dirty="0" smtClean="0">
              <a:sym typeface="Wingdings" pitchFamily="2" charset="2"/>
            </a:endParaRPr>
          </a:p>
          <a:p>
            <a:pPr>
              <a:buNone/>
            </a:pPr>
            <a:r>
              <a:rPr lang="en-US" sz="3200" dirty="0" smtClean="0">
                <a:sym typeface="Wingdings" pitchFamily="2" charset="2"/>
              </a:rPr>
              <a:t>: Works with non-convex theories</a:t>
            </a:r>
          </a:p>
          <a:p>
            <a:pPr>
              <a:buNone/>
            </a:pPr>
            <a:r>
              <a:rPr lang="en-US" sz="3200" dirty="0" smtClean="0">
                <a:sym typeface="Wingdings" pitchFamily="2" charset="2"/>
              </a:rPr>
              <a:t>: </a:t>
            </a:r>
            <a:r>
              <a:rPr lang="en-US" sz="2800" dirty="0" smtClean="0">
                <a:sym typeface="Wingdings" pitchFamily="2" charset="2"/>
              </a:rPr>
              <a:t>Models are conservative approximations</a:t>
            </a:r>
            <a:br>
              <a:rPr lang="en-US" sz="2800" dirty="0" smtClean="0">
                <a:sym typeface="Wingdings" pitchFamily="2" charset="2"/>
              </a:rPr>
            </a:br>
            <a:r>
              <a:rPr lang="en-US" sz="2800" dirty="0" smtClean="0">
                <a:sym typeface="Wingdings" pitchFamily="2" charset="2"/>
              </a:rPr>
              <a:t/>
            </a:r>
            <a:br>
              <a:rPr lang="en-US" sz="2800" dirty="0" smtClean="0">
                <a:sym typeface="Wingdings" pitchFamily="2" charset="2"/>
              </a:rPr>
            </a:br>
            <a:r>
              <a:rPr lang="en-US" sz="2800" dirty="0" smtClean="0">
                <a:sym typeface="Wingdings" pitchFamily="2" charset="2"/>
              </a:rPr>
              <a:t>		</a:t>
            </a:r>
            <a:r>
              <a:rPr lang="en-US" sz="3200" dirty="0" smtClean="0"/>
              <a:t> </a:t>
            </a:r>
            <a:r>
              <a:rPr lang="en-US" sz="2800" i="1" dirty="0" smtClean="0"/>
              <a:t>M |= </a:t>
            </a:r>
            <a:r>
              <a:rPr lang="en-US" sz="2800" i="1" dirty="0" smtClean="0">
                <a:sym typeface="Symbol"/>
              </a:rPr>
              <a:t>,  |= x = y </a:t>
            </a:r>
            <a:r>
              <a:rPr lang="en-US" sz="2800" dirty="0" smtClean="0">
                <a:sym typeface="Symbol"/>
              </a:rPr>
              <a:t>implies </a:t>
            </a:r>
            <a:r>
              <a:rPr lang="en-US" sz="2800" i="1" dirty="0" smtClean="0">
                <a:sym typeface="Symbol"/>
              </a:rPr>
              <a:t>M </a:t>
            </a:r>
            <a:r>
              <a:rPr lang="en-US" sz="2800" dirty="0" smtClean="0">
                <a:sym typeface="Symbol"/>
              </a:rPr>
              <a:t>|=</a:t>
            </a:r>
            <a:r>
              <a:rPr lang="en-US" sz="2800" i="1" dirty="0" smtClean="0">
                <a:sym typeface="Symbol"/>
              </a:rPr>
              <a:t>x = y</a:t>
            </a:r>
            <a:endParaRPr lang="en-US" sz="3200" dirty="0" smtClean="0">
              <a:sym typeface="Wingdings" pitchFamily="2" charset="2"/>
            </a:endParaRPr>
          </a:p>
        </p:txBody>
      </p:sp>
      <p:graphicFrame>
        <p:nvGraphicFramePr>
          <p:cNvPr id="4" name="Object 3"/>
          <p:cNvGraphicFramePr>
            <a:graphicFrameLocks noChangeAspect="1"/>
          </p:cNvGraphicFramePr>
          <p:nvPr/>
        </p:nvGraphicFramePr>
        <p:xfrm>
          <a:off x="4114800" y="2006600"/>
          <a:ext cx="914400" cy="198438"/>
        </p:xfrm>
        <a:graphic>
          <a:graphicData uri="http://schemas.openxmlformats.org/presentationml/2006/ole">
            <p:oleObj spid="_x0000_s601089" name="Equation" r:id="rId3" imgW="914400" imgH="198720" progId="Equation.DSMT4">
              <p:embed/>
            </p:oleObj>
          </a:graphicData>
        </a:graphic>
      </p:graphicFrame>
      <p:sp>
        <p:nvSpPr>
          <p:cNvPr id="6010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109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3048000"/>
            <a:ext cx="381000" cy="692727"/>
          </a:xfrm>
          <a:prstGeom prst="rect">
            <a:avLst/>
          </a:prstGeom>
          <a:solidFill>
            <a:schemeClr val="tx1"/>
          </a:solidFill>
        </p:spPr>
      </p:pic>
      <p:pic>
        <p:nvPicPr>
          <p:cNvPr id="1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91000" y="3048000"/>
            <a:ext cx="381000" cy="692727"/>
          </a:xfrm>
          <a:prstGeom prst="rect">
            <a:avLst/>
          </a:prstGeom>
          <a:solidFill>
            <a:schemeClr val="tx1"/>
          </a:solidFill>
        </p:spPr>
      </p:pic>
      <p:pic>
        <p:nvPicPr>
          <p:cNvPr id="1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6019800"/>
            <a:ext cx="381000" cy="692727"/>
          </a:xfrm>
          <a:prstGeom prst="rect">
            <a:avLst/>
          </a:prstGeom>
          <a:solidFill>
            <a:schemeClr val="tx1"/>
          </a:solidFill>
        </p:spPr>
      </p:pic>
      <p:pic>
        <p:nvPicPr>
          <p:cNvPr id="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86200" y="6019800"/>
            <a:ext cx="381000" cy="692727"/>
          </a:xfrm>
          <a:prstGeom prst="rect">
            <a:avLst/>
          </a:prstGeom>
          <a:solidFill>
            <a:schemeClr val="tx1"/>
          </a:solidFill>
        </p:spPr>
      </p:pic>
      <p:pic>
        <p:nvPicPr>
          <p:cNvPr id="21"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05600" y="6019800"/>
            <a:ext cx="381000" cy="692727"/>
          </a:xfrm>
          <a:prstGeom prst="rect">
            <a:avLst/>
          </a:prstGeom>
          <a:solidFill>
            <a:schemeClr val="tx1"/>
          </a:solidFill>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2466" name="Picture 2"/>
          <p:cNvPicPr>
            <a:picLocks noChangeAspect="1" noChangeArrowheads="1"/>
          </p:cNvPicPr>
          <p:nvPr/>
        </p:nvPicPr>
        <p:blipFill>
          <a:blip r:embed="rId2" cstate="print"/>
          <a:srcRect l="19095" t="27365" r="16567" b="56640"/>
          <a:stretch>
            <a:fillRect/>
          </a:stretch>
        </p:blipFill>
        <p:spPr bwMode="auto">
          <a:xfrm>
            <a:off x="605480" y="3299253"/>
            <a:ext cx="8016735" cy="1606379"/>
          </a:xfrm>
          <a:prstGeom prst="rect">
            <a:avLst/>
          </a:prstGeom>
          <a:noFill/>
          <a:ln w="9525">
            <a:noFill/>
            <a:miter lim="800000"/>
            <a:headEnd/>
            <a:tailEnd/>
          </a:ln>
          <a:effectLst/>
        </p:spPr>
      </p:pic>
    </p:spTree>
    <p:extLst>
      <p:ext uri="{BB962C8B-B14F-4D97-AF65-F5344CB8AC3E}">
        <p14:creationId xmlns="" xmlns:p14="http://schemas.microsoft.com/office/powerpoint/2007/7/12/main" val="427766643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3490" name="Picture 2"/>
          <p:cNvPicPr>
            <a:picLocks noChangeAspect="1" noChangeArrowheads="1"/>
          </p:cNvPicPr>
          <p:nvPr/>
        </p:nvPicPr>
        <p:blipFill>
          <a:blip r:embed="rId2" cstate="print"/>
          <a:srcRect l="13865" t="27061" r="10000" b="13801"/>
          <a:stretch>
            <a:fillRect/>
          </a:stretch>
        </p:blipFill>
        <p:spPr bwMode="auto">
          <a:xfrm>
            <a:off x="531341" y="1779373"/>
            <a:ext cx="7735330" cy="4806779"/>
          </a:xfrm>
          <a:prstGeom prst="rect">
            <a:avLst/>
          </a:prstGeom>
          <a:noFill/>
          <a:ln w="9525">
            <a:noFill/>
            <a:miter lim="800000"/>
            <a:headEnd/>
            <a:tailEnd/>
          </a:ln>
          <a:effectLst/>
        </p:spPr>
      </p:pic>
    </p:spTree>
    <p:extLst>
      <p:ext uri="{BB962C8B-B14F-4D97-AF65-F5344CB8AC3E}">
        <p14:creationId xmlns="" xmlns:p14="http://schemas.microsoft.com/office/powerpoint/2007/7/12/main" val="370868504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4514" name="Picture 2"/>
          <p:cNvPicPr>
            <a:picLocks noChangeAspect="1" noChangeArrowheads="1"/>
          </p:cNvPicPr>
          <p:nvPr/>
        </p:nvPicPr>
        <p:blipFill>
          <a:blip r:embed="rId2" cstate="print"/>
          <a:srcRect l="13014" t="28125" r="7324" b="19122"/>
          <a:stretch>
            <a:fillRect/>
          </a:stretch>
        </p:blipFill>
        <p:spPr bwMode="auto">
          <a:xfrm>
            <a:off x="420129" y="2100649"/>
            <a:ext cx="8093676" cy="4287794"/>
          </a:xfrm>
          <a:prstGeom prst="rect">
            <a:avLst/>
          </a:prstGeom>
          <a:noFill/>
          <a:ln w="9525">
            <a:noFill/>
            <a:miter lim="800000"/>
            <a:headEnd/>
            <a:tailEnd/>
          </a:ln>
          <a:effectLst/>
        </p:spPr>
      </p:pic>
    </p:spTree>
    <p:extLst>
      <p:ext uri="{BB962C8B-B14F-4D97-AF65-F5344CB8AC3E}">
        <p14:creationId xmlns="" xmlns:p14="http://schemas.microsoft.com/office/powerpoint/2007/7/12/main" val="2121866488"/>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5538" name="Picture 2"/>
          <p:cNvPicPr>
            <a:picLocks noChangeAspect="1" noChangeArrowheads="1"/>
          </p:cNvPicPr>
          <p:nvPr/>
        </p:nvPicPr>
        <p:blipFill>
          <a:blip r:embed="rId2" cstate="print"/>
          <a:srcRect l="14230" t="26909" r="10000" b="9696"/>
          <a:stretch>
            <a:fillRect/>
          </a:stretch>
        </p:blipFill>
        <p:spPr bwMode="auto">
          <a:xfrm>
            <a:off x="627253" y="1367775"/>
            <a:ext cx="7698259" cy="5152768"/>
          </a:xfrm>
          <a:prstGeom prst="rect">
            <a:avLst/>
          </a:prstGeom>
          <a:noFill/>
          <a:ln w="9525">
            <a:noFill/>
            <a:miter lim="800000"/>
            <a:headEnd/>
            <a:tailEnd/>
          </a:ln>
          <a:effectLst/>
        </p:spPr>
      </p:pic>
    </p:spTree>
    <p:extLst>
      <p:ext uri="{BB962C8B-B14F-4D97-AF65-F5344CB8AC3E}">
        <p14:creationId xmlns="" xmlns:p14="http://schemas.microsoft.com/office/powerpoint/2007/7/12/main" val="84956405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6562" name="Picture 2"/>
          <p:cNvPicPr>
            <a:picLocks noChangeAspect="1" noChangeArrowheads="1"/>
          </p:cNvPicPr>
          <p:nvPr/>
        </p:nvPicPr>
        <p:blipFill>
          <a:blip r:embed="rId2" cstate="print"/>
          <a:srcRect l="13257" t="28277" r="11703" b="12889"/>
          <a:stretch>
            <a:fillRect/>
          </a:stretch>
        </p:blipFill>
        <p:spPr bwMode="auto">
          <a:xfrm>
            <a:off x="729048" y="1767016"/>
            <a:ext cx="7624119" cy="4782065"/>
          </a:xfrm>
          <a:prstGeom prst="rect">
            <a:avLst/>
          </a:prstGeom>
          <a:noFill/>
          <a:ln w="9525">
            <a:noFill/>
            <a:miter lim="800000"/>
            <a:headEnd/>
            <a:tailEnd/>
          </a:ln>
          <a:effectLst/>
        </p:spPr>
      </p:pic>
    </p:spTree>
    <p:extLst>
      <p:ext uri="{BB962C8B-B14F-4D97-AF65-F5344CB8AC3E}">
        <p14:creationId xmlns="" xmlns:p14="http://schemas.microsoft.com/office/powerpoint/2007/7/12/main" val="71076545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7586" name="Picture 2"/>
          <p:cNvPicPr>
            <a:picLocks noChangeAspect="1" noChangeArrowheads="1"/>
          </p:cNvPicPr>
          <p:nvPr/>
        </p:nvPicPr>
        <p:blipFill>
          <a:blip r:embed="rId2" cstate="print"/>
          <a:srcRect l="14595" t="27635" r="6595" b="17483"/>
          <a:stretch>
            <a:fillRect/>
          </a:stretch>
        </p:blipFill>
        <p:spPr bwMode="auto">
          <a:xfrm>
            <a:off x="593124" y="1952368"/>
            <a:ext cx="8007178" cy="4460789"/>
          </a:xfrm>
          <a:prstGeom prst="rect">
            <a:avLst/>
          </a:prstGeom>
          <a:noFill/>
          <a:ln w="9525">
            <a:noFill/>
            <a:miter lim="800000"/>
            <a:headEnd/>
            <a:tailEnd/>
          </a:ln>
          <a:effectLst/>
        </p:spPr>
      </p:pic>
    </p:spTree>
    <p:extLst>
      <p:ext uri="{BB962C8B-B14F-4D97-AF65-F5344CB8AC3E}">
        <p14:creationId xmlns="" xmlns:p14="http://schemas.microsoft.com/office/powerpoint/2007/7/12/main" val="302149280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91000" y="0"/>
            <a:ext cx="4953000" cy="1337441"/>
            <a:chOff x="3810000" y="152400"/>
            <a:chExt cx="4953000" cy="1337441"/>
          </a:xfrm>
        </p:grpSpPr>
        <p:pic>
          <p:nvPicPr>
            <p:cNvPr id="5" name="Picture 2"/>
            <p:cNvPicPr>
              <a:picLocks noChangeAspect="1" noChangeArrowheads="1"/>
            </p:cNvPicPr>
            <p:nvPr/>
          </p:nvPicPr>
          <p:blipFill>
            <a:blip r:embed="rId3" cstate="print"/>
            <a:srcRect l="32500" t="20000" r="21875" b="64097"/>
            <a:stretch>
              <a:fillRect/>
            </a:stretch>
          </p:blipFill>
          <p:spPr bwMode="auto">
            <a:xfrm>
              <a:off x="3810000" y="152400"/>
              <a:ext cx="4953000" cy="1295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2500" t="51000" r="21875" b="41000"/>
            <a:stretch>
              <a:fillRect/>
            </a:stretch>
          </p:blipFill>
          <p:spPr bwMode="auto">
            <a:xfrm>
              <a:off x="3810000" y="838200"/>
              <a:ext cx="4953000" cy="65164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600200"/>
            <a:ext cx="8382000" cy="4949047"/>
          </a:xfrm>
        </p:spPr>
        <p:txBody>
          <a:bodyPr/>
          <a:lstStyle/>
          <a:p>
            <a:r>
              <a:rPr lang="en-US" sz="3200" dirty="0" smtClean="0"/>
              <a:t>SMT solvers are a great fit for software tools</a:t>
            </a:r>
          </a:p>
          <a:p>
            <a:endParaRPr lang="en-US" sz="3200" dirty="0" smtClean="0"/>
          </a:p>
          <a:p>
            <a:r>
              <a:rPr lang="en-US" sz="3200" dirty="0" smtClean="0"/>
              <a:t>Current main applications:</a:t>
            </a:r>
          </a:p>
          <a:p>
            <a:pPr lvl="1"/>
            <a:r>
              <a:rPr lang="en-US" sz="2800" dirty="0" smtClean="0"/>
              <a:t>Test-case generation.</a:t>
            </a:r>
          </a:p>
          <a:p>
            <a:pPr lvl="1"/>
            <a:r>
              <a:rPr lang="en-US" sz="2800" dirty="0" smtClean="0"/>
              <a:t>Verifying compilers.</a:t>
            </a:r>
          </a:p>
          <a:p>
            <a:pPr lvl="1"/>
            <a:r>
              <a:rPr lang="en-US" sz="2800" dirty="0" smtClean="0"/>
              <a:t>Model Checking &amp; Predicate Abstraction.</a:t>
            </a:r>
          </a:p>
          <a:p>
            <a:pPr lvl="1"/>
            <a:r>
              <a:rPr lang="en-US" sz="2800" dirty="0" smtClean="0"/>
              <a:t>Model-based testing and development</a:t>
            </a:r>
          </a:p>
          <a:p>
            <a:pPr>
              <a:buNone/>
            </a:pPr>
            <a:endParaRPr lang="en-US" sz="3200" dirty="0" smtClean="0"/>
          </a:p>
          <a:p>
            <a:r>
              <a:rPr lang="en-US" sz="3200" dirty="0" smtClean="0"/>
              <a:t>Future opportunities in SMT research and applications abound</a:t>
            </a:r>
            <a:endParaRPr lang="en-US" sz="32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4191000" y="0"/>
            <a:ext cx="4953000" cy="1337441"/>
            <a:chOff x="3810000" y="152400"/>
            <a:chExt cx="4953000" cy="1337441"/>
          </a:xfrm>
        </p:grpSpPr>
        <p:pic>
          <p:nvPicPr>
            <p:cNvPr id="5" name="Picture 2"/>
            <p:cNvPicPr>
              <a:picLocks noChangeAspect="1" noChangeArrowheads="1"/>
            </p:cNvPicPr>
            <p:nvPr/>
          </p:nvPicPr>
          <p:blipFill>
            <a:blip r:embed="rId3" cstate="print"/>
            <a:srcRect l="32500" t="20000" r="21875" b="64097"/>
            <a:stretch>
              <a:fillRect/>
            </a:stretch>
          </p:blipFill>
          <p:spPr bwMode="auto">
            <a:xfrm>
              <a:off x="3810000" y="152400"/>
              <a:ext cx="4953000" cy="1295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2500" t="51000" r="21875" b="41000"/>
            <a:stretch>
              <a:fillRect/>
            </a:stretch>
          </p:blipFill>
          <p:spPr bwMode="auto">
            <a:xfrm>
              <a:off x="3810000" y="838200"/>
              <a:ext cx="4953000" cy="65164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600200"/>
            <a:ext cx="8382000" cy="4949047"/>
          </a:xfrm>
        </p:spPr>
        <p:txBody>
          <a:bodyPr/>
          <a:lstStyle/>
          <a:p>
            <a:r>
              <a:rPr lang="en-US" sz="3200" dirty="0" smtClean="0"/>
              <a:t>SMT solvers are a great fit for software tools</a:t>
            </a:r>
          </a:p>
          <a:p>
            <a:endParaRPr lang="en-US" sz="3200" dirty="0" smtClean="0"/>
          </a:p>
          <a:p>
            <a:r>
              <a:rPr lang="en-US" sz="3200" dirty="0" smtClean="0"/>
              <a:t>Applications related to FORMATS?</a:t>
            </a:r>
          </a:p>
          <a:p>
            <a:pPr lvl="1"/>
            <a:r>
              <a:rPr lang="en-US" sz="2800" dirty="0" smtClean="0"/>
              <a:t>Dynamic Simulation </a:t>
            </a:r>
          </a:p>
          <a:p>
            <a:pPr lvl="1"/>
            <a:r>
              <a:rPr lang="en-US" sz="2800" dirty="0" smtClean="0"/>
              <a:t>Variants of Bounded-Model Checking</a:t>
            </a:r>
          </a:p>
          <a:p>
            <a:pPr lvl="1"/>
            <a:r>
              <a:rPr lang="en-US" sz="2800" dirty="0" smtClean="0"/>
              <a:t>Abstractions</a:t>
            </a:r>
          </a:p>
          <a:p>
            <a:pPr lvl="1"/>
            <a:r>
              <a:rPr lang="en-US" sz="2800" dirty="0" smtClean="0"/>
              <a:t>Model-based testing and development</a:t>
            </a:r>
          </a:p>
          <a:p>
            <a:pPr>
              <a:buNone/>
            </a:pPr>
            <a:endParaRPr lang="en-US" sz="3200" dirty="0" smtClean="0"/>
          </a:p>
          <a:p>
            <a:r>
              <a:rPr lang="en-US" sz="3200" dirty="0" smtClean="0"/>
              <a:t>Future opportunities in SMT research and applications abound</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Z3?</a:t>
            </a:r>
            <a:endParaRPr lang="en-US" dirty="0"/>
          </a:p>
        </p:txBody>
      </p:sp>
      <p:sp>
        <p:nvSpPr>
          <p:cNvPr id="3" name="Content Placeholder 2"/>
          <p:cNvSpPr>
            <a:spLocks noGrp="1"/>
          </p:cNvSpPr>
          <p:nvPr>
            <p:ph idx="1"/>
          </p:nvPr>
        </p:nvSpPr>
        <p:spPr>
          <a:xfrm>
            <a:off x="420757" y="1373118"/>
            <a:ext cx="8382000" cy="3250121"/>
          </a:xfrm>
        </p:spPr>
        <p:txBody>
          <a:bodyPr/>
          <a:lstStyle/>
          <a:p>
            <a:pPr>
              <a:buNone/>
            </a:pPr>
            <a:r>
              <a:rPr lang="en-US" dirty="0" smtClean="0"/>
              <a:t>		</a:t>
            </a:r>
          </a:p>
          <a:p>
            <a:pPr>
              <a:buNone/>
            </a:pPr>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6" name="Rectangle 5"/>
          <p:cNvSpPr/>
          <p:nvPr/>
        </p:nvSpPr>
        <p:spPr>
          <a:xfrm>
            <a:off x="2286000" y="1577008"/>
            <a:ext cx="4982818" cy="2004392"/>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400" dirty="0" smtClean="0">
                <a:latin typeface="Calibri" pitchFamily="34" charset="0"/>
              </a:rPr>
              <a:t>Theories</a:t>
            </a:r>
            <a:endParaRPr lang="en-US" sz="2400" dirty="0">
              <a:latin typeface="Calibri" pitchFamily="34" charset="0"/>
            </a:endParaRPr>
          </a:p>
        </p:txBody>
      </p:sp>
      <p:sp>
        <p:nvSpPr>
          <p:cNvPr id="10" name="Rounded Rectangle 9"/>
          <p:cNvSpPr/>
          <p:nvPr/>
        </p:nvSpPr>
        <p:spPr>
          <a:xfrm>
            <a:off x="2438526" y="1995722"/>
            <a:ext cx="2209674" cy="3029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1" name="Rounded Rectangle 10"/>
          <p:cNvSpPr/>
          <p:nvPr/>
        </p:nvSpPr>
        <p:spPr>
          <a:xfrm>
            <a:off x="2438400" y="2354759"/>
            <a:ext cx="2218996" cy="331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Lin-arithmetic</a:t>
            </a:r>
            <a:endParaRPr lang="en-US" sz="2000" b="1" dirty="0">
              <a:latin typeface="Calibri" pitchFamily="34" charset="0"/>
            </a:endParaRPr>
          </a:p>
        </p:txBody>
      </p:sp>
      <p:sp>
        <p:nvSpPr>
          <p:cNvPr id="12" name="Rounded Rectangle 11"/>
          <p:cNvSpPr/>
          <p:nvPr/>
        </p:nvSpPr>
        <p:spPr>
          <a:xfrm>
            <a:off x="4792200" y="2382025"/>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smtClean="0">
                <a:latin typeface="Calibri" pitchFamily="34" charset="0"/>
              </a:rPr>
              <a:t>Groebner</a:t>
            </a:r>
            <a:r>
              <a:rPr lang="en-US" sz="2000" b="1" dirty="0" smtClean="0">
                <a:latin typeface="Calibri" pitchFamily="34" charset="0"/>
              </a:rPr>
              <a:t> basis</a:t>
            </a:r>
            <a:endParaRPr lang="en-US" sz="2000" b="1" dirty="0">
              <a:latin typeface="Calibri" pitchFamily="34" charset="0"/>
            </a:endParaRPr>
          </a:p>
        </p:txBody>
      </p:sp>
      <p:sp>
        <p:nvSpPr>
          <p:cNvPr id="13" name="Rounded Rectangle 12"/>
          <p:cNvSpPr/>
          <p:nvPr/>
        </p:nvSpPr>
        <p:spPr>
          <a:xfrm>
            <a:off x="2415218" y="3119697"/>
            <a:ext cx="4595182" cy="3855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Free (</a:t>
            </a:r>
            <a:r>
              <a:rPr lang="en-US" sz="2000" b="1" dirty="0" err="1" smtClean="0">
                <a:latin typeface="Calibri" pitchFamily="34" charset="0"/>
              </a:rPr>
              <a:t>uninterpreted</a:t>
            </a:r>
            <a:r>
              <a:rPr lang="en-US" sz="2000" b="1" dirty="0" smtClean="0">
                <a:latin typeface="Calibri" pitchFamily="34" charset="0"/>
              </a:rPr>
              <a:t>) functions</a:t>
            </a:r>
            <a:endParaRPr lang="en-US" sz="2000" b="1" dirty="0">
              <a:latin typeface="Calibri" pitchFamily="34" charset="0"/>
            </a:endParaRPr>
          </a:p>
        </p:txBody>
      </p:sp>
      <p:sp>
        <p:nvSpPr>
          <p:cNvPr id="19" name="Rounded Rectangle 18"/>
          <p:cNvSpPr/>
          <p:nvPr/>
        </p:nvSpPr>
        <p:spPr>
          <a:xfrm>
            <a:off x="4800600" y="1988418"/>
            <a:ext cx="2197161" cy="3304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0" name="Rounded Rectangle 39"/>
          <p:cNvSpPr/>
          <p:nvPr/>
        </p:nvSpPr>
        <p:spPr>
          <a:xfrm>
            <a:off x="2286000" y="3810000"/>
            <a:ext cx="19812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E-</a:t>
            </a:r>
            <a:r>
              <a:rPr lang="en-US" sz="1600" b="1" dirty="0" smtClean="0">
                <a:latin typeface="Calibri" pitchFamily="34" charset="0"/>
              </a:rPr>
              <a:t>matching</a:t>
            </a:r>
            <a:endParaRPr lang="en-US" b="1" dirty="0">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err="1" smtClean="0">
                <a:latin typeface="Calibri" pitchFamily="34" charset="0"/>
              </a:rPr>
              <a:t>OCaml</a:t>
            </a:r>
            <a:endParaRPr lang="en-US" b="1" dirty="0">
              <a:latin typeface="Calibri" pitchFamily="34" charset="0"/>
            </a:endParaRPr>
          </a:p>
        </p:txBody>
      </p:sp>
      <p:sp>
        <p:nvSpPr>
          <p:cNvPr id="48" name="Rounded Rectangle 47"/>
          <p:cNvSpPr/>
          <p:nvPr/>
        </p:nvSpPr>
        <p:spPr>
          <a:xfrm>
            <a:off x="7918513" y="2279374"/>
            <a:ext cx="865782"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50" name="Rounded Rectangle 49"/>
          <p:cNvSpPr/>
          <p:nvPr/>
        </p:nvSpPr>
        <p:spPr>
          <a:xfrm>
            <a:off x="7948850" y="2902230"/>
            <a:ext cx="675733" cy="3628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Native</a:t>
            </a:r>
            <a:endParaRPr lang="en-US" sz="2000" b="1" dirty="0">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SMT-LIB</a:t>
            </a:r>
            <a:endParaRPr lang="en-US" sz="2000" b="1" dirty="0">
              <a:latin typeface="Calibri" pitchFamily="34" charset="0"/>
            </a:endParaRPr>
          </a:p>
        </p:txBody>
      </p:sp>
      <p:sp>
        <p:nvSpPr>
          <p:cNvPr id="63" name="Rounded Rectangle 62"/>
          <p:cNvSpPr/>
          <p:nvPr/>
        </p:nvSpPr>
        <p:spPr>
          <a:xfrm>
            <a:off x="5029200" y="3810000"/>
            <a:ext cx="2133600" cy="685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Model Generation:</a:t>
            </a:r>
          </a:p>
          <a:p>
            <a:pPr algn="ctr"/>
            <a:r>
              <a:rPr lang="en-US" b="1" dirty="0" smtClean="0">
                <a:latin typeface="Calibri" pitchFamily="34" charset="0"/>
              </a:rPr>
              <a:t>Finite Models</a:t>
            </a:r>
          </a:p>
        </p:txBody>
      </p:sp>
      <p:sp>
        <p:nvSpPr>
          <p:cNvPr id="65" name="Left Arrow 64"/>
          <p:cNvSpPr/>
          <p:nvPr/>
        </p:nvSpPr>
        <p:spPr bwMode="auto">
          <a:xfrm>
            <a:off x="7301947" y="2941985"/>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Left Arrow 65"/>
          <p:cNvSpPr/>
          <p:nvPr/>
        </p:nvSpPr>
        <p:spPr bwMode="auto">
          <a:xfrm>
            <a:off x="7282071" y="237877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Left Arrow 66"/>
          <p:cNvSpPr/>
          <p:nvPr/>
        </p:nvSpPr>
        <p:spPr bwMode="auto">
          <a:xfrm>
            <a:off x="7275447" y="1736057"/>
            <a:ext cx="636105" cy="251791"/>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8" name="Right Arrow 67"/>
          <p:cNvSpPr/>
          <p:nvPr/>
        </p:nvSpPr>
        <p:spPr bwMode="auto">
          <a:xfrm>
            <a:off x="1550503" y="166977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7" name="Rounded Rectangle 56"/>
          <p:cNvSpPr/>
          <p:nvPr/>
        </p:nvSpPr>
        <p:spPr>
          <a:xfrm>
            <a:off x="258416" y="1602675"/>
            <a:ext cx="1451114" cy="34348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Simplify</a:t>
            </a:r>
            <a:endParaRPr lang="en-US" sz="2000" b="1" dirty="0">
              <a:latin typeface="Calibri" pitchFamily="34" charset="0"/>
            </a:endParaRPr>
          </a:p>
        </p:txBody>
      </p:sp>
      <p:sp>
        <p:nvSpPr>
          <p:cNvPr id="38" name="Rounded Rectangle 37"/>
          <p:cNvSpPr/>
          <p:nvPr/>
        </p:nvSpPr>
        <p:spPr>
          <a:xfrm>
            <a:off x="48006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Comb. Array Logic</a:t>
            </a:r>
            <a:endParaRPr lang="en-US" sz="2000" b="1" dirty="0">
              <a:latin typeface="Calibri" pitchFamily="34" charset="0"/>
            </a:endParaRPr>
          </a:p>
        </p:txBody>
      </p:sp>
      <p:sp>
        <p:nvSpPr>
          <p:cNvPr id="39" name="Rounded Rectangle 38"/>
          <p:cNvSpPr/>
          <p:nvPr/>
        </p:nvSpPr>
        <p:spPr>
          <a:xfrm>
            <a:off x="2438400" y="2743200"/>
            <a:ext cx="2218199" cy="30443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latin typeface="Calibri" pitchFamily="34" charset="0"/>
              </a:rPr>
              <a:t>Recursive </a:t>
            </a:r>
            <a:r>
              <a:rPr lang="en-US" b="1" dirty="0" err="1" smtClean="0">
                <a:latin typeface="Calibri" pitchFamily="34" charset="0"/>
              </a:rPr>
              <a:t>Datatypes</a:t>
            </a:r>
            <a:endParaRPr lang="en-US" b="1" dirty="0">
              <a:latin typeface="Calibri" pitchFamily="34" charset="0"/>
            </a:endParaRPr>
          </a:p>
        </p:txBody>
      </p:sp>
      <p:sp>
        <p:nvSpPr>
          <p:cNvPr id="41" name="Rounded Rectangle 40"/>
          <p:cNvSpPr/>
          <p:nvPr/>
        </p:nvSpPr>
        <p:spPr>
          <a:xfrm>
            <a:off x="2288527" y="4644888"/>
            <a:ext cx="1978673" cy="6891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Quantifiers:</a:t>
            </a:r>
          </a:p>
          <a:p>
            <a:pPr algn="ctr"/>
            <a:r>
              <a:rPr lang="en-US" b="1" dirty="0" smtClean="0">
                <a:latin typeface="Calibri" pitchFamily="34" charset="0"/>
              </a:rPr>
              <a:t>Super-position</a:t>
            </a:r>
            <a:endParaRPr lang="en-US" b="1" dirty="0">
              <a:latin typeface="Calibri" pitchFamily="34" charset="0"/>
            </a:endParaRPr>
          </a:p>
        </p:txBody>
      </p:sp>
      <p:sp>
        <p:nvSpPr>
          <p:cNvPr id="42" name="Rounded Rectangle 41"/>
          <p:cNvSpPr/>
          <p:nvPr/>
        </p:nvSpPr>
        <p:spPr>
          <a:xfrm>
            <a:off x="5029200" y="4648200"/>
            <a:ext cx="2117034" cy="64935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Proof objects</a:t>
            </a:r>
          </a:p>
        </p:txBody>
      </p:sp>
      <p:sp>
        <p:nvSpPr>
          <p:cNvPr id="43" name="Rounded Rectangle 42"/>
          <p:cNvSpPr/>
          <p:nvPr/>
        </p:nvSpPr>
        <p:spPr>
          <a:xfrm>
            <a:off x="2286000" y="5453239"/>
            <a:ext cx="1934568" cy="6427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Parallel Z3</a:t>
            </a:r>
          </a:p>
        </p:txBody>
      </p:sp>
      <p:sp>
        <p:nvSpPr>
          <p:cNvPr id="45" name="Rounded Rectangle 44"/>
          <p:cNvSpPr/>
          <p:nvPr/>
        </p:nvSpPr>
        <p:spPr>
          <a:xfrm>
            <a:off x="5029200" y="5433359"/>
            <a:ext cx="2133600" cy="6626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alibri" pitchFamily="34" charset="0"/>
              </a:rPr>
              <a:t>Assumption tracking</a:t>
            </a:r>
          </a:p>
        </p:txBody>
      </p:sp>
      <p:sp>
        <p:nvSpPr>
          <p:cNvPr id="30" name="TextBox 29"/>
          <p:cNvSpPr txBox="1"/>
          <p:nvPr/>
        </p:nvSpPr>
        <p:spPr>
          <a:xfrm>
            <a:off x="381000" y="6412468"/>
            <a:ext cx="8545929" cy="369332"/>
          </a:xfrm>
          <a:prstGeom prst="rect">
            <a:avLst/>
          </a:prstGeom>
          <a:noFill/>
        </p:spPr>
        <p:txBody>
          <a:bodyPr wrap="none" rtlCol="0">
            <a:spAutoFit/>
          </a:bodyPr>
          <a:lstStyle/>
          <a:p>
            <a:r>
              <a:rPr lang="en-US" dirty="0" smtClean="0">
                <a:solidFill>
                  <a:schemeClr val="bg1"/>
                </a:solidFill>
              </a:rPr>
              <a:t>By Leonardo de Moura &amp; Nikolaj Bjørner </a:t>
            </a:r>
            <a:r>
              <a:rPr lang="en-US" dirty="0" smtClean="0">
                <a:solidFill>
                  <a:schemeClr val="bg1"/>
                </a:solidFill>
                <a:hlinkClick r:id="rId2"/>
              </a:rPr>
              <a:t>http://research.microsoft.com/projects/z3</a:t>
            </a:r>
            <a:r>
              <a:rPr lang="en-US" dirty="0" smtClean="0">
                <a:solidFill>
                  <a:schemeClr val="bg1"/>
                </a:solidFill>
              </a:rPr>
              <a:t> </a:t>
            </a:r>
          </a:p>
        </p:txBody>
      </p:sp>
      <p:pic>
        <p:nvPicPr>
          <p:cNvPr id="31" name="Picture 30" descr="leonardo.jpg"/>
          <p:cNvPicPr>
            <a:picLocks noChangeAspect="1"/>
          </p:cNvPicPr>
          <p:nvPr/>
        </p:nvPicPr>
        <p:blipFill>
          <a:blip r:embed="rId3" cstate="print"/>
          <a:stretch>
            <a:fillRect/>
          </a:stretch>
        </p:blipFill>
        <p:spPr>
          <a:xfrm>
            <a:off x="990600" y="5867400"/>
            <a:ext cx="609600" cy="6096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Some Microsoft Clients</a:t>
            </a:r>
            <a:endParaRPr lang="en-US" dirty="0"/>
          </a:p>
        </p:txBody>
      </p:sp>
      <p:sp>
        <p:nvSpPr>
          <p:cNvPr id="6" name="Left Arrow 5"/>
          <p:cNvSpPr/>
          <p:nvPr/>
        </p:nvSpPr>
        <p:spPr bwMode="auto">
          <a:xfrm rot="19085311">
            <a:off x="4842794" y="3835461"/>
            <a:ext cx="2381460" cy="1169347"/>
          </a:xfrm>
          <a:prstGeom prst="leftArrow">
            <a:avLst/>
          </a:prstGeom>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Finite Program abstraction</a:t>
            </a:r>
          </a:p>
        </p:txBody>
      </p:sp>
      <p:sp>
        <p:nvSpPr>
          <p:cNvPr id="7" name="Right Arrow 6"/>
          <p:cNvSpPr/>
          <p:nvPr/>
        </p:nvSpPr>
        <p:spPr>
          <a:xfrm rot="5400000">
            <a:off x="3452786" y="3812859"/>
            <a:ext cx="1883668" cy="1055915"/>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Hoare</a:t>
            </a:r>
          </a:p>
          <a:p>
            <a:pPr algn="ctr"/>
            <a:r>
              <a:rPr lang="en-US" dirty="0" smtClean="0">
                <a:effectLst>
                  <a:outerShdw blurRad="38100" dist="38100" dir="2700000" algn="tl">
                    <a:srgbClr val="000000">
                      <a:alpha val="43137"/>
                    </a:srgbClr>
                  </a:outerShdw>
                </a:effectLst>
              </a:rPr>
              <a:t>Triples</a:t>
            </a:r>
          </a:p>
        </p:txBody>
      </p:sp>
      <p:pic>
        <p:nvPicPr>
          <p:cNvPr id="8" name="Picture 7" descr="z3.png"/>
          <p:cNvPicPr>
            <a:picLocks noChangeAspect="1"/>
          </p:cNvPicPr>
          <p:nvPr/>
        </p:nvPicPr>
        <p:blipFill>
          <a:blip r:embed="rId3" cstate="print"/>
          <a:stretch>
            <a:fillRect/>
          </a:stretch>
        </p:blipFill>
        <p:spPr>
          <a:xfrm>
            <a:off x="3847831" y="5420549"/>
            <a:ext cx="1227089" cy="709545"/>
          </a:xfrm>
          <a:prstGeom prst="rect">
            <a:avLst/>
          </a:prstGeom>
        </p:spPr>
      </p:pic>
      <p:sp>
        <p:nvSpPr>
          <p:cNvPr id="9" name="Rounded Rectangle 8"/>
          <p:cNvSpPr/>
          <p:nvPr/>
        </p:nvSpPr>
        <p:spPr>
          <a:xfrm>
            <a:off x="3417889" y="2790479"/>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accent1">
                    <a:lumMod val="60000"/>
                    <a:lumOff val="40000"/>
                  </a:schemeClr>
                </a:solidFill>
              </a:rPr>
              <a:t>VCC</a:t>
            </a:r>
            <a:endParaRPr lang="en-US" b="1" dirty="0">
              <a:solidFill>
                <a:schemeClr val="accent1">
                  <a:lumMod val="60000"/>
                  <a:lumOff val="40000"/>
                </a:schemeClr>
              </a:solidFill>
            </a:endParaRPr>
          </a:p>
        </p:txBody>
      </p:sp>
      <p:sp>
        <p:nvSpPr>
          <p:cNvPr id="10" name="Rounded Rectangle 9"/>
          <p:cNvSpPr/>
          <p:nvPr/>
        </p:nvSpPr>
        <p:spPr>
          <a:xfrm>
            <a:off x="3558566" y="1411344"/>
            <a:ext cx="1663839" cy="8273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Hyper-V</a:t>
            </a:r>
            <a:endParaRPr lang="en-US" sz="2800" dirty="0"/>
          </a:p>
        </p:txBody>
      </p:sp>
      <p:sp>
        <p:nvSpPr>
          <p:cNvPr id="11" name="Rounded Rectangle 10"/>
          <p:cNvSpPr/>
          <p:nvPr/>
        </p:nvSpPr>
        <p:spPr>
          <a:xfrm>
            <a:off x="6026275" y="1401294"/>
            <a:ext cx="1718269" cy="86750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Drivers</a:t>
            </a:r>
            <a:endParaRPr lang="en-US" sz="2800" dirty="0"/>
          </a:p>
        </p:txBody>
      </p:sp>
      <p:sp>
        <p:nvSpPr>
          <p:cNvPr id="12" name="Right Arrow 11"/>
          <p:cNvSpPr/>
          <p:nvPr/>
        </p:nvSpPr>
        <p:spPr>
          <a:xfrm rot="2732653">
            <a:off x="1856754" y="3867520"/>
            <a:ext cx="2176912" cy="1007671"/>
          </a:xfrm>
          <a:prstGeom prst="rightArrow">
            <a:avLst/>
          </a:prstGeom>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Is this path feasible?</a:t>
            </a:r>
            <a:endParaRPr lang="en-US" dirty="0">
              <a:effectLst>
                <a:outerShdw blurRad="38100" dist="38100" dir="2700000" algn="tl">
                  <a:srgbClr val="000000">
                    <a:alpha val="43137"/>
                  </a:srgbClr>
                </a:outerShdw>
              </a:effectLst>
            </a:endParaRPr>
          </a:p>
        </p:txBody>
      </p:sp>
      <p:sp>
        <p:nvSpPr>
          <p:cNvPr id="13" name="Rounded Rectangle 12"/>
          <p:cNvSpPr/>
          <p:nvPr/>
        </p:nvSpPr>
        <p:spPr>
          <a:xfrm>
            <a:off x="1052339" y="2790480"/>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PEX</a:t>
            </a:r>
            <a:endParaRPr lang="en-US" b="1" dirty="0">
              <a:solidFill>
                <a:schemeClr val="accent1">
                  <a:lumMod val="60000"/>
                  <a:lumOff val="40000"/>
                </a:schemeClr>
              </a:solidFill>
            </a:endParaRPr>
          </a:p>
        </p:txBody>
      </p:sp>
      <p:sp>
        <p:nvSpPr>
          <p:cNvPr id="14" name="Right Arrow 13"/>
          <p:cNvSpPr/>
          <p:nvPr/>
        </p:nvSpPr>
        <p:spPr>
          <a:xfrm>
            <a:off x="5483981" y="5289427"/>
            <a:ext cx="2009353" cy="7823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Proof</a:t>
            </a:r>
            <a:endParaRPr lang="en-US" sz="2800" dirty="0"/>
          </a:p>
        </p:txBody>
      </p:sp>
      <p:sp>
        <p:nvSpPr>
          <p:cNvPr id="15" name="Left Arrow 14"/>
          <p:cNvSpPr/>
          <p:nvPr/>
        </p:nvSpPr>
        <p:spPr bwMode="auto">
          <a:xfrm>
            <a:off x="1172921" y="5340249"/>
            <a:ext cx="2160395" cy="77372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Model</a:t>
            </a:r>
          </a:p>
        </p:txBody>
      </p:sp>
      <p:sp>
        <p:nvSpPr>
          <p:cNvPr id="16" name="Rounded Rectangle 15"/>
          <p:cNvSpPr/>
          <p:nvPr/>
        </p:nvSpPr>
        <p:spPr>
          <a:xfrm>
            <a:off x="1092534" y="1421392"/>
            <a:ext cx="1840522" cy="78879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.NET BCL</a:t>
            </a:r>
            <a:endParaRPr lang="en-US" sz="2800" dirty="0"/>
          </a:p>
        </p:txBody>
      </p:sp>
      <p:sp>
        <p:nvSpPr>
          <p:cNvPr id="17" name="Rounded Rectangle 16"/>
          <p:cNvSpPr/>
          <p:nvPr/>
        </p:nvSpPr>
        <p:spPr>
          <a:xfrm>
            <a:off x="5847916" y="2760334"/>
            <a:ext cx="2133600" cy="76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accent1">
                    <a:lumMod val="60000"/>
                    <a:lumOff val="40000"/>
                  </a:schemeClr>
                </a:solidFill>
              </a:rPr>
              <a:t>SLAM/SDV</a:t>
            </a:r>
          </a:p>
        </p:txBody>
      </p:sp>
    </p:spTree>
    <p:extLst>
      <p:ext uri="{BB962C8B-B14F-4D97-AF65-F5344CB8AC3E}">
        <p14:creationId xmlns="" xmlns:p14="http://schemas.microsoft.com/office/powerpoint/2007/7/12/main" val="13111211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cstate="print"/>
          <a:srcRect l="29674" t="13565" r="26196" b="18182"/>
          <a:stretch>
            <a:fillRect/>
          </a:stretch>
        </p:blipFill>
        <p:spPr bwMode="auto">
          <a:xfrm>
            <a:off x="1139687" y="0"/>
            <a:ext cx="709470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4AE0F6-A26A-488C-8FCD-1935552EF916}">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15934</TotalTime>
  <Words>2716</Words>
  <Application>Microsoft Office PowerPoint</Application>
  <PresentationFormat>On-screen Show (4:3)</PresentationFormat>
  <Paragraphs>893</Paragraphs>
  <Slides>69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MSR_PPT_all_template_v05_light</vt:lpstr>
      <vt:lpstr>Equation</vt:lpstr>
      <vt:lpstr>Z3 Tapas:     Theory Combinations and Practical Applications</vt:lpstr>
      <vt:lpstr>This Talk</vt:lpstr>
      <vt:lpstr>The Calculus of Computation*</vt:lpstr>
      <vt:lpstr>The Calculus of Computation</vt:lpstr>
      <vt:lpstr>The inner Research Market @ MSFT</vt:lpstr>
      <vt:lpstr>Message </vt:lpstr>
      <vt:lpstr>What is Z3?</vt:lpstr>
      <vt:lpstr>Z3: Some Microsoft Clients</vt:lpstr>
      <vt:lpstr>Slide 9</vt:lpstr>
      <vt:lpstr>What is SMT?</vt:lpstr>
      <vt:lpstr>Satisfiability Modulo Theories (SMT)</vt:lpstr>
      <vt:lpstr>Application:      - Pex, SAGE, Yogi, Vigilante</vt:lpstr>
      <vt:lpstr>Dynamic Symbolic Execution</vt:lpstr>
      <vt:lpstr>Test-case generation with SAGE for exploring x86 binaries</vt:lpstr>
      <vt:lpstr>ArrayList with Pex: The Spec</vt:lpstr>
      <vt:lpstr>ArrayList: AddItem Test</vt:lpstr>
      <vt:lpstr>ArrayList: Starting Pex …</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White box testing in practice</vt:lpstr>
      <vt:lpstr>White box testing in practice</vt:lpstr>
      <vt:lpstr>Slide 31</vt:lpstr>
      <vt:lpstr>Slide 32</vt:lpstr>
      <vt:lpstr>Slide 33</vt:lpstr>
      <vt:lpstr>Slide 34</vt:lpstr>
      <vt:lpstr>Slide 35</vt:lpstr>
      <vt:lpstr>Slide 36</vt:lpstr>
      <vt:lpstr>Slide 37</vt:lpstr>
      <vt:lpstr>Slide 38</vt:lpstr>
      <vt:lpstr>Application:</vt:lpstr>
      <vt:lpstr>What is wrong here?</vt:lpstr>
      <vt:lpstr>The PREfix Static Analysis Engine</vt:lpstr>
      <vt:lpstr>Overflow on unsigned addition</vt:lpstr>
      <vt:lpstr> Using an overflown value as allocation size</vt:lpstr>
      <vt:lpstr>PREfix – Summary.</vt:lpstr>
      <vt:lpstr>Slide 45</vt:lpstr>
      <vt:lpstr>Extended Static Checking and Verification</vt:lpstr>
      <vt:lpstr>Model-based Testing and Design</vt:lpstr>
      <vt:lpstr>Slide 48</vt:lpstr>
      <vt:lpstr>Satisfiability Modulo Theories (SMT)</vt:lpstr>
      <vt:lpstr>Research around Z3</vt:lpstr>
      <vt:lpstr>A Combination History</vt:lpstr>
      <vt:lpstr>Main components of modern SMT Solvers</vt:lpstr>
      <vt:lpstr>Main components of modern SMT Solvers</vt:lpstr>
      <vt:lpstr>Main components of modern SMT Solvers</vt:lpstr>
      <vt:lpstr>Main components of modern SMT Solvers</vt:lpstr>
      <vt:lpstr>Main components of modern SMT Solvers</vt:lpstr>
      <vt:lpstr>Main components of modern SMT Solvers</vt:lpstr>
      <vt:lpstr>A Combination History</vt:lpstr>
      <vt:lpstr>Model-based Combination</vt:lpstr>
      <vt:lpstr>Model-based combination</vt:lpstr>
      <vt:lpstr>Model-based combination</vt:lpstr>
      <vt:lpstr>Model-based - Example</vt:lpstr>
      <vt:lpstr>Model-based - Example</vt:lpstr>
      <vt:lpstr>Model-based - Example</vt:lpstr>
      <vt:lpstr>Model-based - Example</vt:lpstr>
      <vt:lpstr>Model-based - Example</vt:lpstr>
      <vt:lpstr>Model-based - Example</vt:lpstr>
      <vt:lpstr>Conclusions</vt:lpstr>
      <vt:lpstr>Conclusions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nbjorner</cp:lastModifiedBy>
  <cp:revision>1123</cp:revision>
  <dcterms:created xsi:type="dcterms:W3CDTF">2007-06-05T19:21:09Z</dcterms:created>
  <dcterms:modified xsi:type="dcterms:W3CDTF">2009-09-23T16:30:04Z</dcterms:modified>
</cp:coreProperties>
</file>