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81"/>
  </p:notesMasterIdLst>
  <p:handoutMasterIdLst>
    <p:handoutMasterId r:id="rId82"/>
  </p:handoutMasterIdLst>
  <p:sldIdLst>
    <p:sldId id="257" r:id="rId5"/>
    <p:sldId id="452" r:id="rId6"/>
    <p:sldId id="453" r:id="rId7"/>
    <p:sldId id="459" r:id="rId8"/>
    <p:sldId id="301" r:id="rId9"/>
    <p:sldId id="436" r:id="rId10"/>
    <p:sldId id="323" r:id="rId11"/>
    <p:sldId id="324" r:id="rId12"/>
    <p:sldId id="437" r:id="rId13"/>
    <p:sldId id="325" r:id="rId14"/>
    <p:sldId id="327" r:id="rId15"/>
    <p:sldId id="457" r:id="rId16"/>
    <p:sldId id="329" r:id="rId17"/>
    <p:sldId id="330" r:id="rId18"/>
    <p:sldId id="331" r:id="rId19"/>
    <p:sldId id="334" r:id="rId20"/>
    <p:sldId id="335" r:id="rId21"/>
    <p:sldId id="336" r:id="rId22"/>
    <p:sldId id="458" r:id="rId23"/>
    <p:sldId id="337" r:id="rId24"/>
    <p:sldId id="451"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9" r:id="rId54"/>
    <p:sldId id="428" r:id="rId55"/>
    <p:sldId id="431" r:id="rId56"/>
    <p:sldId id="432" r:id="rId57"/>
    <p:sldId id="433" r:id="rId58"/>
    <p:sldId id="434" r:id="rId59"/>
    <p:sldId id="435" r:id="rId60"/>
    <p:sldId id="438" r:id="rId61"/>
    <p:sldId id="439" r:id="rId62"/>
    <p:sldId id="440" r:id="rId63"/>
    <p:sldId id="441" r:id="rId64"/>
    <p:sldId id="442" r:id="rId65"/>
    <p:sldId id="443" r:id="rId66"/>
    <p:sldId id="444" r:id="rId67"/>
    <p:sldId id="445" r:id="rId68"/>
    <p:sldId id="447" r:id="rId69"/>
    <p:sldId id="448" r:id="rId70"/>
    <p:sldId id="449" r:id="rId71"/>
    <p:sldId id="450" r:id="rId72"/>
    <p:sldId id="333" r:id="rId73"/>
    <p:sldId id="346" r:id="rId74"/>
    <p:sldId id="340" r:id="rId75"/>
    <p:sldId id="392" r:id="rId76"/>
    <p:sldId id="339" r:id="rId77"/>
    <p:sldId id="359" r:id="rId78"/>
    <p:sldId id="393" r:id="rId79"/>
    <p:sldId id="456" r:id="rId80"/>
  </p:sldIdLst>
  <p:sldSz cx="9144000" cy="6858000" type="screen4x3"/>
  <p:notesSz cx="7137400" cy="9423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CD2D"/>
    <a:srgbClr val="F1C283"/>
    <a:srgbClr val="CE7E5A"/>
    <a:srgbClr val="CF6A3D"/>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40" autoAdjust="0"/>
    <p:restoredTop sz="87926" autoAdjust="0"/>
  </p:normalViewPr>
  <p:slideViewPr>
    <p:cSldViewPr snapToGrid="0">
      <p:cViewPr varScale="1">
        <p:scale>
          <a:sx n="73" d="100"/>
          <a:sy n="73" d="100"/>
        </p:scale>
        <p:origin x="-366" y="-85"/>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968"/>
        <p:guide pos="224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7.wmf"/><Relationship Id="rId4"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1.wmf"/><Relationship Id="rId4"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5.wmf"/><Relationship Id="rId4"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3.wmf"/><Relationship Id="rId1"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3.wmf"/><Relationship Id="rId1" Type="http://schemas.openxmlformats.org/officeDocument/2006/relationships/image" Target="../media/image38.wmf"/><Relationship Id="rId5" Type="http://schemas.openxmlformats.org/officeDocument/2006/relationships/image" Target="../media/image35.wmf"/><Relationship Id="rId4"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0.wmf"/><Relationship Id="rId5" Type="http://schemas.openxmlformats.org/officeDocument/2006/relationships/image" Target="../media/image47.wmf"/><Relationship Id="rId4"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5.wmf"/><Relationship Id="rId1" Type="http://schemas.openxmlformats.org/officeDocument/2006/relationships/image" Target="../media/image40.wmf"/><Relationship Id="rId5" Type="http://schemas.openxmlformats.org/officeDocument/2006/relationships/image" Target="../media/image50.wmf"/><Relationship Id="rId4"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45.wmf"/><Relationship Id="rId1"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45.wmf"/><Relationship Id="rId1" Type="http://schemas.openxmlformats.org/officeDocument/2006/relationships/image" Target="../media/image53.wmf"/><Relationship Id="rId5" Type="http://schemas.openxmlformats.org/officeDocument/2006/relationships/image" Target="../media/image50.wmf"/><Relationship Id="rId4"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45.wmf"/><Relationship Id="rId1" Type="http://schemas.openxmlformats.org/officeDocument/2006/relationships/image" Target="../media/image55.wmf"/><Relationship Id="rId5" Type="http://schemas.openxmlformats.org/officeDocument/2006/relationships/image" Target="../media/image50.wmf"/><Relationship Id="rId4"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45.wmf"/><Relationship Id="rId1" Type="http://schemas.openxmlformats.org/officeDocument/2006/relationships/image" Target="../media/image55.wmf"/><Relationship Id="rId4"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59.wmf"/><Relationship Id="rId1" Type="http://schemas.openxmlformats.org/officeDocument/2006/relationships/image" Target="../media/image62.wmf"/><Relationship Id="rId4" Type="http://schemas.openxmlformats.org/officeDocument/2006/relationships/image" Target="../media/image6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6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68.wmf"/><Relationship Id="rId1" Type="http://schemas.openxmlformats.org/officeDocument/2006/relationships/image" Target="../media/image70.wmf"/><Relationship Id="rId4" Type="http://schemas.openxmlformats.org/officeDocument/2006/relationships/image" Target="../media/image6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68.wmf"/><Relationship Id="rId1" Type="http://schemas.openxmlformats.org/officeDocument/2006/relationships/image" Target="../media/image70.wmf"/><Relationship Id="rId5" Type="http://schemas.openxmlformats.org/officeDocument/2006/relationships/image" Target="../media/image72.wmf"/><Relationship Id="rId4" Type="http://schemas.openxmlformats.org/officeDocument/2006/relationships/image" Target="../media/image7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73.wmf"/><Relationship Id="rId4"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89.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7.wmf"/><Relationship Id="rId1" Type="http://schemas.openxmlformats.org/officeDocument/2006/relationships/image" Target="../media/image98.wmf"/><Relationship Id="rId5" Type="http://schemas.openxmlformats.org/officeDocument/2006/relationships/image" Target="../media/image101.wmf"/><Relationship Id="rId4" Type="http://schemas.openxmlformats.org/officeDocument/2006/relationships/image" Target="../media/image10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98.wmf"/><Relationship Id="rId5" Type="http://schemas.openxmlformats.org/officeDocument/2006/relationships/image" Target="../media/image104.wmf"/><Relationship Id="rId4" Type="http://schemas.openxmlformats.org/officeDocument/2006/relationships/image" Target="../media/image103.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97.wmf"/><Relationship Id="rId1" Type="http://schemas.openxmlformats.org/officeDocument/2006/relationships/image" Target="../media/image105.wmf"/><Relationship Id="rId4" Type="http://schemas.openxmlformats.org/officeDocument/2006/relationships/image" Target="../media/image10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98.wmf"/><Relationship Id="rId4" Type="http://schemas.openxmlformats.org/officeDocument/2006/relationships/image" Target="../media/image10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98.wmf"/><Relationship Id="rId4" Type="http://schemas.openxmlformats.org/officeDocument/2006/relationships/image" Target="../media/image1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13.wmf"/><Relationship Id="rId4" Type="http://schemas.openxmlformats.org/officeDocument/2006/relationships/image" Target="../media/image114.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15.wmf"/><Relationship Id="rId4" Type="http://schemas.openxmlformats.org/officeDocument/2006/relationships/image" Target="../media/image11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5" Type="http://schemas.openxmlformats.org/officeDocument/2006/relationships/image" Target="../media/image121.wmf"/><Relationship Id="rId4" Type="http://schemas.openxmlformats.org/officeDocument/2006/relationships/image" Target="../media/image12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23.wmf"/><Relationship Id="rId1" Type="http://schemas.openxmlformats.org/officeDocument/2006/relationships/image" Target="../media/image122.wmf"/><Relationship Id="rId4" Type="http://schemas.openxmlformats.org/officeDocument/2006/relationships/image" Target="../media/image119.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24.wmf"/><Relationship Id="rId1" Type="http://schemas.openxmlformats.org/officeDocument/2006/relationships/image" Target="../media/image122.wmf"/><Relationship Id="rId4" Type="http://schemas.openxmlformats.org/officeDocument/2006/relationships/image" Target="../media/image119.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25.wmf"/><Relationship Id="rId1" Type="http://schemas.openxmlformats.org/officeDocument/2006/relationships/image" Target="../media/image122.wmf"/><Relationship Id="rId4" Type="http://schemas.openxmlformats.org/officeDocument/2006/relationships/image" Target="../media/image11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25.wmf"/><Relationship Id="rId1" Type="http://schemas.openxmlformats.org/officeDocument/2006/relationships/image" Target="../media/image126.wmf"/><Relationship Id="rId4" Type="http://schemas.openxmlformats.org/officeDocument/2006/relationships/image" Target="../media/image119.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25.wmf"/><Relationship Id="rId1" Type="http://schemas.openxmlformats.org/officeDocument/2006/relationships/image" Target="../media/image127.wmf"/><Relationship Id="rId4" Type="http://schemas.openxmlformats.org/officeDocument/2006/relationships/image" Target="../media/image11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29.wmf"/><Relationship Id="rId1" Type="http://schemas.openxmlformats.org/officeDocument/2006/relationships/image" Target="../media/image128.wmf"/><Relationship Id="rId4" Type="http://schemas.openxmlformats.org/officeDocument/2006/relationships/image" Target="../media/image130.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31.wmf"/><Relationship Id="rId1" Type="http://schemas.openxmlformats.org/officeDocument/2006/relationships/image" Target="../media/image128.wmf"/><Relationship Id="rId4" Type="http://schemas.openxmlformats.org/officeDocument/2006/relationships/image" Target="../media/image130.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1.wmf"/><Relationship Id="rId1" Type="http://schemas.openxmlformats.org/officeDocument/2006/relationships/image" Target="../media/image132.wmf"/><Relationship Id="rId4" Type="http://schemas.openxmlformats.org/officeDocument/2006/relationships/image" Target="../media/image130.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35.wmf"/><Relationship Id="rId1" Type="http://schemas.openxmlformats.org/officeDocument/2006/relationships/image" Target="../media/image134.wmf"/><Relationship Id="rId4" Type="http://schemas.openxmlformats.org/officeDocument/2006/relationships/image" Target="../media/image132.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36.wmf"/><Relationship Id="rId1" Type="http://schemas.openxmlformats.org/officeDocument/2006/relationships/image" Target="../media/image134.wmf"/><Relationship Id="rId4" Type="http://schemas.openxmlformats.org/officeDocument/2006/relationships/image" Target="../media/image137.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39.wmf"/><Relationship Id="rId1" Type="http://schemas.openxmlformats.org/officeDocument/2006/relationships/image" Target="../media/image138.wmf"/><Relationship Id="rId4" Type="http://schemas.openxmlformats.org/officeDocument/2006/relationships/image" Target="../media/image1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8.wmf"/><Relationship Id="rId1" Type="http://schemas.openxmlformats.org/officeDocument/2006/relationships/image" Target="../media/image21.wmf"/><Relationship Id="rId5" Type="http://schemas.openxmlformats.org/officeDocument/2006/relationships/image" Target="../media/image23.wmf"/><Relationship Id="rId4"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2873" cy="471170"/>
          </a:xfrm>
          <a:prstGeom prst="rect">
            <a:avLst/>
          </a:prstGeom>
        </p:spPr>
        <p:txBody>
          <a:bodyPr vert="horz" lIns="94631" tIns="47316" rIns="94631" bIns="47316" rtlCol="0"/>
          <a:lstStyle>
            <a:lvl1pPr algn="l">
              <a:defRPr sz="1200"/>
            </a:lvl1pPr>
          </a:lstStyle>
          <a:p>
            <a:endParaRPr lang="en-US" dirty="0"/>
          </a:p>
        </p:txBody>
      </p:sp>
      <p:sp>
        <p:nvSpPr>
          <p:cNvPr id="3" name="Date Placeholder 2"/>
          <p:cNvSpPr>
            <a:spLocks noGrp="1"/>
          </p:cNvSpPr>
          <p:nvPr>
            <p:ph type="dt" sz="quarter" idx="1"/>
          </p:nvPr>
        </p:nvSpPr>
        <p:spPr>
          <a:xfrm>
            <a:off x="4042875" y="0"/>
            <a:ext cx="3092873" cy="471170"/>
          </a:xfrm>
          <a:prstGeom prst="rect">
            <a:avLst/>
          </a:prstGeom>
        </p:spPr>
        <p:txBody>
          <a:bodyPr vert="horz" lIns="94631" tIns="47316" rIns="94631" bIns="47316" rtlCol="0"/>
          <a:lstStyle>
            <a:lvl1pPr algn="r">
              <a:defRPr sz="1200"/>
            </a:lvl1pPr>
          </a:lstStyle>
          <a:p>
            <a:fld id="{1C3F5198-D814-4F07-A84F-942E63C84983}" type="datetimeFigureOut">
              <a:rPr lang="en-US" smtClean="0"/>
              <a:pPr/>
              <a:t>6/25/2008</a:t>
            </a:fld>
            <a:endParaRPr lang="en-US"/>
          </a:p>
        </p:txBody>
      </p:sp>
      <p:sp>
        <p:nvSpPr>
          <p:cNvPr id="4" name="Footer Placeholder 3"/>
          <p:cNvSpPr>
            <a:spLocks noGrp="1"/>
          </p:cNvSpPr>
          <p:nvPr>
            <p:ph type="ftr" sz="quarter" idx="2"/>
          </p:nvPr>
        </p:nvSpPr>
        <p:spPr>
          <a:xfrm>
            <a:off x="0" y="8950595"/>
            <a:ext cx="6502964" cy="471170"/>
          </a:xfrm>
          <a:prstGeom prst="rect">
            <a:avLst/>
          </a:prstGeom>
        </p:spPr>
        <p:txBody>
          <a:bodyPr vert="horz" lIns="94631" tIns="47316" rIns="94631" bIns="47316"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502964" y="8950595"/>
            <a:ext cx="632784" cy="471170"/>
          </a:xfrm>
          <a:prstGeom prst="rect">
            <a:avLst/>
          </a:prstGeom>
        </p:spPr>
        <p:txBody>
          <a:bodyPr vert="horz" lIns="94631" tIns="47316" rIns="94631" bIns="47316"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2873" cy="471170"/>
          </a:xfrm>
          <a:prstGeom prst="rect">
            <a:avLst/>
          </a:prstGeom>
        </p:spPr>
        <p:txBody>
          <a:bodyPr vert="horz" lIns="94631" tIns="47316" rIns="94631" bIns="47316" rtlCol="0"/>
          <a:lstStyle>
            <a:lvl1pPr algn="l">
              <a:defRPr sz="1200"/>
            </a:lvl1pPr>
          </a:lstStyle>
          <a:p>
            <a:endParaRPr lang="en-US"/>
          </a:p>
        </p:txBody>
      </p:sp>
      <p:sp>
        <p:nvSpPr>
          <p:cNvPr id="3" name="Date Placeholder 2"/>
          <p:cNvSpPr>
            <a:spLocks noGrp="1"/>
          </p:cNvSpPr>
          <p:nvPr>
            <p:ph type="dt" idx="1"/>
          </p:nvPr>
        </p:nvSpPr>
        <p:spPr>
          <a:xfrm>
            <a:off x="4042875" y="0"/>
            <a:ext cx="3092873" cy="471170"/>
          </a:xfrm>
          <a:prstGeom prst="rect">
            <a:avLst/>
          </a:prstGeom>
        </p:spPr>
        <p:txBody>
          <a:bodyPr vert="horz" lIns="94631" tIns="47316" rIns="94631" bIns="47316" rtlCol="0"/>
          <a:lstStyle>
            <a:lvl1pPr algn="r">
              <a:defRPr sz="1200"/>
            </a:lvl1pPr>
          </a:lstStyle>
          <a:p>
            <a:fld id="{7C3FBCD4-166E-446F-AF18-7D4A0CF9AEF6}" type="datetimeFigureOut">
              <a:rPr lang="en-US" smtClean="0"/>
              <a:pPr/>
              <a:t>6/25/2008</a:t>
            </a:fld>
            <a:endParaRPr lang="en-US"/>
          </a:p>
        </p:txBody>
      </p:sp>
      <p:sp>
        <p:nvSpPr>
          <p:cNvPr id="4" name="Slide Image Placeholder 3"/>
          <p:cNvSpPr>
            <a:spLocks noGrp="1" noRot="1" noChangeAspect="1"/>
          </p:cNvSpPr>
          <p:nvPr>
            <p:ph type="sldImg" idx="2"/>
          </p:nvPr>
        </p:nvSpPr>
        <p:spPr>
          <a:xfrm>
            <a:off x="1212850" y="706438"/>
            <a:ext cx="4711700" cy="3533775"/>
          </a:xfrm>
          <a:prstGeom prst="rect">
            <a:avLst/>
          </a:prstGeom>
          <a:noFill/>
          <a:ln w="12700">
            <a:solidFill>
              <a:prstClr val="black"/>
            </a:solidFill>
          </a:ln>
        </p:spPr>
        <p:txBody>
          <a:bodyPr vert="horz" lIns="94631" tIns="47316" rIns="94631" bIns="47316" rtlCol="0" anchor="ctr"/>
          <a:lstStyle/>
          <a:p>
            <a:endParaRPr lang="en-US"/>
          </a:p>
        </p:txBody>
      </p:sp>
      <p:sp>
        <p:nvSpPr>
          <p:cNvPr id="5" name="Notes Placeholder 4"/>
          <p:cNvSpPr>
            <a:spLocks noGrp="1"/>
          </p:cNvSpPr>
          <p:nvPr>
            <p:ph type="body" sz="quarter" idx="3"/>
          </p:nvPr>
        </p:nvSpPr>
        <p:spPr>
          <a:xfrm>
            <a:off x="713740" y="4476115"/>
            <a:ext cx="5709920" cy="4240530"/>
          </a:xfrm>
          <a:prstGeom prst="rect">
            <a:avLst/>
          </a:prstGeom>
        </p:spPr>
        <p:txBody>
          <a:bodyPr vert="horz" lIns="94631" tIns="47316" rIns="94631" bIns="473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50595"/>
            <a:ext cx="6423660" cy="471170"/>
          </a:xfrm>
          <a:prstGeom prst="rect">
            <a:avLst/>
          </a:prstGeom>
        </p:spPr>
        <p:txBody>
          <a:bodyPr vert="horz" lIns="94631" tIns="47316" rIns="94631" bIns="47316"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423660" y="8950595"/>
            <a:ext cx="712088" cy="471170"/>
          </a:xfrm>
          <a:prstGeom prst="rect">
            <a:avLst/>
          </a:prstGeom>
        </p:spPr>
        <p:txBody>
          <a:bodyPr vert="horz" lIns="94631" tIns="47316" rIns="94631" bIns="47316"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6/25/2008 9:33 PM</a:t>
            </a:fld>
            <a:endParaRPr lang="en-US"/>
          </a:p>
        </p:txBody>
      </p:sp>
      <p:sp>
        <p:nvSpPr>
          <p:cNvPr id="6" name="Footer Placeholder 5"/>
          <p:cNvSpPr>
            <a:spLocks noGrp="1"/>
          </p:cNvSpPr>
          <p:nvPr>
            <p:ph type="ftr" sz="quarter" idx="12"/>
          </p:nvPr>
        </p:nvSpPr>
        <p:spPr>
          <a:xfrm>
            <a:off x="0" y="8950595"/>
            <a:ext cx="6423660" cy="471170"/>
          </a:xfr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423660" y="8950595"/>
            <a:ext cx="712088" cy="47117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210862"/>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&lt;footer text&gt;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p:fade/>
  </p:transition>
  <p:hf sldNum="0" hdr="0" ftr="0" dt="0"/>
  <p:txStyles>
    <p:titleStyle>
      <a:lvl1pPr algn="l" defTabSz="91277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3300" kern="1200">
          <a:solidFill>
            <a:schemeClr val="bg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3000" kern="1200">
          <a:solidFill>
            <a:schemeClr val="bg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700" kern="1200">
          <a:solidFill>
            <a:schemeClr val="bg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oleObject" Target="../embeddings/oleObject43.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oleObject" Target="../embeddings/oleObject48.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9.bin"/><Relationship Id="rId7" Type="http://schemas.openxmlformats.org/officeDocument/2006/relationships/oleObject" Target="../embeddings/oleObject53.bin"/><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4.bin"/><Relationship Id="rId7" Type="http://schemas.openxmlformats.org/officeDocument/2006/relationships/oleObject" Target="../embeddings/oleObject58.bin"/><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9.bin"/><Relationship Id="rId7" Type="http://schemas.openxmlformats.org/officeDocument/2006/relationships/oleObject" Target="../embeddings/oleObject63.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62.bin"/><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7" Type="http://schemas.openxmlformats.org/officeDocument/2006/relationships/oleObject" Target="../embeddings/oleObject68.bin"/><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9.bin"/><Relationship Id="rId7" Type="http://schemas.openxmlformats.org/officeDocument/2006/relationships/oleObject" Target="../embeddings/oleObject73.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oleObject" Target="../embeddings/oleObject70.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oleObject" Target="../embeddings/oleObject77.bin"/><Relationship Id="rId5" Type="http://schemas.openxmlformats.org/officeDocument/2006/relationships/oleObject" Target="../embeddings/oleObject76.bin"/><Relationship Id="rId4" Type="http://schemas.openxmlformats.org/officeDocument/2006/relationships/oleObject" Target="../embeddings/oleObject75.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81.bin"/><Relationship Id="rId5" Type="http://schemas.openxmlformats.org/officeDocument/2006/relationships/oleObject" Target="../embeddings/oleObject80.bin"/><Relationship Id="rId4" Type="http://schemas.openxmlformats.org/officeDocument/2006/relationships/oleObject" Target="../embeddings/oleObject7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oleObject" Target="../embeddings/oleObject89.bin"/><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oleObject" Target="../embeddings/oleObject93.bin"/><Relationship Id="rId5" Type="http://schemas.openxmlformats.org/officeDocument/2006/relationships/oleObject" Target="../embeddings/oleObject92.bin"/><Relationship Id="rId4" Type="http://schemas.openxmlformats.org/officeDocument/2006/relationships/oleObject" Target="../embeddings/oleObject91.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4.xml.rels><?xml version="1.0" encoding="UTF-8" standalone="yes"?>
<Relationships xmlns="http://schemas.openxmlformats.org/package/2006/relationships"><Relationship Id="rId2" Type="http://schemas.openxmlformats.org/officeDocument/2006/relationships/hyperlink" Target="http://research.microsoft.com/projects/z3"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8.bin"/><Relationship Id="rId7" Type="http://schemas.openxmlformats.org/officeDocument/2006/relationships/oleObject" Target="../embeddings/oleObject102.bin"/><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oleObject" Target="../embeddings/oleObject101.bin"/><Relationship Id="rId5" Type="http://schemas.openxmlformats.org/officeDocument/2006/relationships/oleObject" Target="../embeddings/oleObject100.bin"/><Relationship Id="rId4" Type="http://schemas.openxmlformats.org/officeDocument/2006/relationships/oleObject" Target="../embeddings/oleObject9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3.bin"/><Relationship Id="rId7" Type="http://schemas.openxmlformats.org/officeDocument/2006/relationships/oleObject" Target="../embeddings/oleObject107.bin"/><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oleObject" Target="../embeddings/oleObject106.bin"/><Relationship Id="rId5" Type="http://schemas.openxmlformats.org/officeDocument/2006/relationships/oleObject" Target="../embeddings/oleObject105.bin"/><Relationship Id="rId4" Type="http://schemas.openxmlformats.org/officeDocument/2006/relationships/oleObject" Target="../embeddings/oleObject104.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8.bin"/><Relationship Id="rId7" Type="http://schemas.openxmlformats.org/officeDocument/2006/relationships/oleObject" Target="../embeddings/oleObject112.bin"/><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oleObject" Target="../embeddings/oleObject111.bin"/><Relationship Id="rId5" Type="http://schemas.openxmlformats.org/officeDocument/2006/relationships/oleObject" Target="../embeddings/oleObject110.bin"/><Relationship Id="rId4" Type="http://schemas.openxmlformats.org/officeDocument/2006/relationships/oleObject" Target="../embeddings/oleObject109.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13.bin"/><Relationship Id="rId7" Type="http://schemas.openxmlformats.org/officeDocument/2006/relationships/oleObject" Target="../embeddings/oleObject117.bin"/><Relationship Id="rId2" Type="http://schemas.openxmlformats.org/officeDocument/2006/relationships/slideLayout" Target="../slideLayouts/slideLayout4.xml"/><Relationship Id="rId1" Type="http://schemas.openxmlformats.org/officeDocument/2006/relationships/vmlDrawing" Target="../drawings/vmlDrawing30.vml"/><Relationship Id="rId6" Type="http://schemas.openxmlformats.org/officeDocument/2006/relationships/oleObject" Target="../embeddings/oleObject116.bin"/><Relationship Id="rId5" Type="http://schemas.openxmlformats.org/officeDocument/2006/relationships/oleObject" Target="../embeddings/oleObject115.bin"/><Relationship Id="rId4" Type="http://schemas.openxmlformats.org/officeDocument/2006/relationships/oleObject" Target="../embeddings/oleObject114.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4.xml"/><Relationship Id="rId1" Type="http://schemas.openxmlformats.org/officeDocument/2006/relationships/vmlDrawing" Target="../drawings/vmlDrawing31.vml"/><Relationship Id="rId6" Type="http://schemas.openxmlformats.org/officeDocument/2006/relationships/oleObject" Target="../embeddings/oleObject121.bin"/><Relationship Id="rId5" Type="http://schemas.openxmlformats.org/officeDocument/2006/relationships/oleObject" Target="../embeddings/oleObject120.bin"/><Relationship Id="rId4" Type="http://schemas.openxmlformats.org/officeDocument/2006/relationships/oleObject" Target="../embeddings/oleObject119.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4.xml"/><Relationship Id="rId1" Type="http://schemas.openxmlformats.org/officeDocument/2006/relationships/vmlDrawing" Target="../drawings/vmlDrawing32.vml"/><Relationship Id="rId6" Type="http://schemas.openxmlformats.org/officeDocument/2006/relationships/oleObject" Target="../embeddings/oleObject125.bin"/><Relationship Id="rId5" Type="http://schemas.openxmlformats.org/officeDocument/2006/relationships/oleObject" Target="../embeddings/oleObject124.bin"/><Relationship Id="rId4" Type="http://schemas.openxmlformats.org/officeDocument/2006/relationships/oleObject" Target="../embeddings/oleObject123.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4.xml"/><Relationship Id="rId1" Type="http://schemas.openxmlformats.org/officeDocument/2006/relationships/vmlDrawing" Target="../drawings/vmlDrawing33.vml"/><Relationship Id="rId6" Type="http://schemas.openxmlformats.org/officeDocument/2006/relationships/oleObject" Target="../embeddings/oleObject129.bin"/><Relationship Id="rId5" Type="http://schemas.openxmlformats.org/officeDocument/2006/relationships/oleObject" Target="../embeddings/oleObject128.bin"/><Relationship Id="rId4" Type="http://schemas.openxmlformats.org/officeDocument/2006/relationships/oleObject" Target="../embeddings/oleObject127.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4.xml"/><Relationship Id="rId1" Type="http://schemas.openxmlformats.org/officeDocument/2006/relationships/vmlDrawing" Target="../drawings/vmlDrawing34.vml"/><Relationship Id="rId6" Type="http://schemas.openxmlformats.org/officeDocument/2006/relationships/oleObject" Target="../embeddings/oleObject133.bin"/><Relationship Id="rId5" Type="http://schemas.openxmlformats.org/officeDocument/2006/relationships/oleObject" Target="../embeddings/oleObject132.bin"/><Relationship Id="rId4" Type="http://schemas.openxmlformats.org/officeDocument/2006/relationships/oleObject" Target="../embeddings/oleObject131.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4.bin"/><Relationship Id="rId7" Type="http://schemas.openxmlformats.org/officeDocument/2006/relationships/oleObject" Target="../embeddings/oleObject138.bin"/><Relationship Id="rId2" Type="http://schemas.openxmlformats.org/officeDocument/2006/relationships/slideLayout" Target="../slideLayouts/slideLayout4.xml"/><Relationship Id="rId1" Type="http://schemas.openxmlformats.org/officeDocument/2006/relationships/vmlDrawing" Target="../drawings/vmlDrawing35.vml"/><Relationship Id="rId6" Type="http://schemas.openxmlformats.org/officeDocument/2006/relationships/oleObject" Target="../embeddings/oleObject137.bin"/><Relationship Id="rId5" Type="http://schemas.openxmlformats.org/officeDocument/2006/relationships/oleObject" Target="../embeddings/oleObject136.bin"/><Relationship Id="rId4" Type="http://schemas.openxmlformats.org/officeDocument/2006/relationships/oleObject" Target="../embeddings/oleObject13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9.bin"/><Relationship Id="rId7" Type="http://schemas.openxmlformats.org/officeDocument/2006/relationships/oleObject" Target="../embeddings/oleObject143.bin"/><Relationship Id="rId2" Type="http://schemas.openxmlformats.org/officeDocument/2006/relationships/slideLayout" Target="../slideLayouts/slideLayout4.xml"/><Relationship Id="rId1" Type="http://schemas.openxmlformats.org/officeDocument/2006/relationships/vmlDrawing" Target="../drawings/vmlDrawing36.vml"/><Relationship Id="rId6" Type="http://schemas.openxmlformats.org/officeDocument/2006/relationships/oleObject" Target="../embeddings/oleObject142.bin"/><Relationship Id="rId5" Type="http://schemas.openxmlformats.org/officeDocument/2006/relationships/oleObject" Target="../embeddings/oleObject141.bin"/><Relationship Id="rId4" Type="http://schemas.openxmlformats.org/officeDocument/2006/relationships/oleObject" Target="../embeddings/oleObject140.bin"/></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4.xml"/><Relationship Id="rId1" Type="http://schemas.openxmlformats.org/officeDocument/2006/relationships/vmlDrawing" Target="../drawings/vmlDrawing37.vml"/><Relationship Id="rId6" Type="http://schemas.openxmlformats.org/officeDocument/2006/relationships/oleObject" Target="../embeddings/oleObject147.bin"/><Relationship Id="rId5" Type="http://schemas.openxmlformats.org/officeDocument/2006/relationships/oleObject" Target="../embeddings/oleObject146.bin"/><Relationship Id="rId4" Type="http://schemas.openxmlformats.org/officeDocument/2006/relationships/oleObject" Target="../embeddings/oleObject145.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4.xml"/><Relationship Id="rId1" Type="http://schemas.openxmlformats.org/officeDocument/2006/relationships/vmlDrawing" Target="../drawings/vmlDrawing38.vml"/><Relationship Id="rId6" Type="http://schemas.openxmlformats.org/officeDocument/2006/relationships/oleObject" Target="../embeddings/oleObject151.bin"/><Relationship Id="rId5" Type="http://schemas.openxmlformats.org/officeDocument/2006/relationships/oleObject" Target="../embeddings/oleObject150.bin"/><Relationship Id="rId4" Type="http://schemas.openxmlformats.org/officeDocument/2006/relationships/oleObject" Target="../embeddings/oleObject149.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4.xml"/><Relationship Id="rId1" Type="http://schemas.openxmlformats.org/officeDocument/2006/relationships/vmlDrawing" Target="../drawings/vmlDrawing39.vml"/><Relationship Id="rId6" Type="http://schemas.openxmlformats.org/officeDocument/2006/relationships/oleObject" Target="../embeddings/oleObject155.bin"/><Relationship Id="rId5" Type="http://schemas.openxmlformats.org/officeDocument/2006/relationships/oleObject" Target="../embeddings/oleObject154.bin"/><Relationship Id="rId4" Type="http://schemas.openxmlformats.org/officeDocument/2006/relationships/oleObject" Target="../embeddings/oleObject153.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4.xml"/><Relationship Id="rId1" Type="http://schemas.openxmlformats.org/officeDocument/2006/relationships/vmlDrawing" Target="../drawings/vmlDrawing40.vml"/><Relationship Id="rId6" Type="http://schemas.openxmlformats.org/officeDocument/2006/relationships/oleObject" Target="../embeddings/oleObject159.bin"/><Relationship Id="rId5" Type="http://schemas.openxmlformats.org/officeDocument/2006/relationships/oleObject" Target="../embeddings/oleObject158.bin"/><Relationship Id="rId4" Type="http://schemas.openxmlformats.org/officeDocument/2006/relationships/oleObject" Target="../embeddings/oleObject157.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4.xml"/><Relationship Id="rId1" Type="http://schemas.openxmlformats.org/officeDocument/2006/relationships/vmlDrawing" Target="../drawings/vmlDrawing41.vml"/><Relationship Id="rId6" Type="http://schemas.openxmlformats.org/officeDocument/2006/relationships/oleObject" Target="../embeddings/oleObject163.bin"/><Relationship Id="rId5" Type="http://schemas.openxmlformats.org/officeDocument/2006/relationships/oleObject" Target="../embeddings/oleObject162.bin"/><Relationship Id="rId4" Type="http://schemas.openxmlformats.org/officeDocument/2006/relationships/oleObject" Target="../embeddings/oleObject161.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64.bin"/><Relationship Id="rId7" Type="http://schemas.openxmlformats.org/officeDocument/2006/relationships/oleObject" Target="../embeddings/oleObject168.bin"/><Relationship Id="rId2" Type="http://schemas.openxmlformats.org/officeDocument/2006/relationships/slideLayout" Target="../slideLayouts/slideLayout4.xml"/><Relationship Id="rId1" Type="http://schemas.openxmlformats.org/officeDocument/2006/relationships/vmlDrawing" Target="../drawings/vmlDrawing42.vml"/><Relationship Id="rId6" Type="http://schemas.openxmlformats.org/officeDocument/2006/relationships/oleObject" Target="../embeddings/oleObject167.bin"/><Relationship Id="rId5" Type="http://schemas.openxmlformats.org/officeDocument/2006/relationships/oleObject" Target="../embeddings/oleObject166.bin"/><Relationship Id="rId4" Type="http://schemas.openxmlformats.org/officeDocument/2006/relationships/oleObject" Target="../embeddings/oleObject165.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4.xml"/><Relationship Id="rId1" Type="http://schemas.openxmlformats.org/officeDocument/2006/relationships/vmlDrawing" Target="../drawings/vmlDrawing43.vml"/><Relationship Id="rId6" Type="http://schemas.openxmlformats.org/officeDocument/2006/relationships/oleObject" Target="../embeddings/oleObject172.bin"/><Relationship Id="rId5" Type="http://schemas.openxmlformats.org/officeDocument/2006/relationships/oleObject" Target="../embeddings/oleObject171.bin"/><Relationship Id="rId4" Type="http://schemas.openxmlformats.org/officeDocument/2006/relationships/oleObject" Target="../embeddings/oleObject170.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4.xml"/><Relationship Id="rId1" Type="http://schemas.openxmlformats.org/officeDocument/2006/relationships/vmlDrawing" Target="../drawings/vmlDrawing44.vml"/><Relationship Id="rId6" Type="http://schemas.openxmlformats.org/officeDocument/2006/relationships/oleObject" Target="../embeddings/oleObject176.bin"/><Relationship Id="rId5" Type="http://schemas.openxmlformats.org/officeDocument/2006/relationships/oleObject" Target="../embeddings/oleObject175.bin"/><Relationship Id="rId4" Type="http://schemas.openxmlformats.org/officeDocument/2006/relationships/oleObject" Target="../embeddings/oleObject174.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4.xml"/><Relationship Id="rId1" Type="http://schemas.openxmlformats.org/officeDocument/2006/relationships/vmlDrawing" Target="../drawings/vmlDrawing45.vml"/><Relationship Id="rId6" Type="http://schemas.openxmlformats.org/officeDocument/2006/relationships/oleObject" Target="../embeddings/oleObject180.bin"/><Relationship Id="rId5" Type="http://schemas.openxmlformats.org/officeDocument/2006/relationships/oleObject" Target="../embeddings/oleObject179.bin"/><Relationship Id="rId4" Type="http://schemas.openxmlformats.org/officeDocument/2006/relationships/oleObject" Target="../embeddings/oleObject178.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4.xml"/><Relationship Id="rId1" Type="http://schemas.openxmlformats.org/officeDocument/2006/relationships/vmlDrawing" Target="../drawings/vmlDrawing46.vml"/><Relationship Id="rId6" Type="http://schemas.openxmlformats.org/officeDocument/2006/relationships/oleObject" Target="../embeddings/oleObject184.bin"/><Relationship Id="rId5" Type="http://schemas.openxmlformats.org/officeDocument/2006/relationships/oleObject" Target="../embeddings/oleObject183.bin"/><Relationship Id="rId4" Type="http://schemas.openxmlformats.org/officeDocument/2006/relationships/oleObject" Target="../embeddings/oleObject18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4.xml"/><Relationship Id="rId1" Type="http://schemas.openxmlformats.org/officeDocument/2006/relationships/vmlDrawing" Target="../drawings/vmlDrawing47.vml"/><Relationship Id="rId6" Type="http://schemas.openxmlformats.org/officeDocument/2006/relationships/oleObject" Target="../embeddings/oleObject188.bin"/><Relationship Id="rId5" Type="http://schemas.openxmlformats.org/officeDocument/2006/relationships/oleObject" Target="../embeddings/oleObject187.bin"/><Relationship Id="rId4" Type="http://schemas.openxmlformats.org/officeDocument/2006/relationships/oleObject" Target="../embeddings/oleObject186.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Layout" Target="../slideLayouts/slideLayout4.xml"/><Relationship Id="rId1" Type="http://schemas.openxmlformats.org/officeDocument/2006/relationships/vmlDrawing" Target="../drawings/vmlDrawing48.vml"/><Relationship Id="rId6" Type="http://schemas.openxmlformats.org/officeDocument/2006/relationships/oleObject" Target="../embeddings/oleObject192.bin"/><Relationship Id="rId5" Type="http://schemas.openxmlformats.org/officeDocument/2006/relationships/oleObject" Target="../embeddings/oleObject191.bin"/><Relationship Id="rId4" Type="http://schemas.openxmlformats.org/officeDocument/2006/relationships/oleObject" Target="../embeddings/oleObject190.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Layout" Target="../slideLayouts/slideLayout4.xml"/><Relationship Id="rId1" Type="http://schemas.openxmlformats.org/officeDocument/2006/relationships/vmlDrawing" Target="../drawings/vmlDrawing49.vml"/><Relationship Id="rId6" Type="http://schemas.openxmlformats.org/officeDocument/2006/relationships/oleObject" Target="../embeddings/oleObject196.bin"/><Relationship Id="rId5" Type="http://schemas.openxmlformats.org/officeDocument/2006/relationships/oleObject" Target="../embeddings/oleObject195.bin"/><Relationship Id="rId4" Type="http://schemas.openxmlformats.org/officeDocument/2006/relationships/oleObject" Target="../embeddings/oleObject194.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Layout" Target="../slideLayouts/slideLayout4.xml"/><Relationship Id="rId1" Type="http://schemas.openxmlformats.org/officeDocument/2006/relationships/vmlDrawing" Target="../drawings/vmlDrawing50.vml"/><Relationship Id="rId6" Type="http://schemas.openxmlformats.org/officeDocument/2006/relationships/oleObject" Target="../embeddings/oleObject200.bin"/><Relationship Id="rId5" Type="http://schemas.openxmlformats.org/officeDocument/2006/relationships/oleObject" Target="../embeddings/oleObject199.bin"/><Relationship Id="rId4" Type="http://schemas.openxmlformats.org/officeDocument/2006/relationships/oleObject" Target="../embeddings/oleObject198.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Layout" Target="../slideLayouts/slideLayout4.xml"/><Relationship Id="rId1" Type="http://schemas.openxmlformats.org/officeDocument/2006/relationships/vmlDrawing" Target="../drawings/vmlDrawing51.vml"/><Relationship Id="rId6" Type="http://schemas.openxmlformats.org/officeDocument/2006/relationships/oleObject" Target="../embeddings/oleObject204.bin"/><Relationship Id="rId5" Type="http://schemas.openxmlformats.org/officeDocument/2006/relationships/oleObject" Target="../embeddings/oleObject203.bin"/><Relationship Id="rId4" Type="http://schemas.openxmlformats.org/officeDocument/2006/relationships/oleObject" Target="../embeddings/oleObject202.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Layout" Target="../slideLayouts/slideLayout4.xml"/><Relationship Id="rId1" Type="http://schemas.openxmlformats.org/officeDocument/2006/relationships/vmlDrawing" Target="../drawings/vmlDrawing52.vml"/><Relationship Id="rId6" Type="http://schemas.openxmlformats.org/officeDocument/2006/relationships/oleObject" Target="../embeddings/oleObject208.bin"/><Relationship Id="rId5" Type="http://schemas.openxmlformats.org/officeDocument/2006/relationships/oleObject" Target="../embeddings/oleObject207.bin"/><Relationship Id="rId4" Type="http://schemas.openxmlformats.org/officeDocument/2006/relationships/oleObject" Target="../embeddings/oleObject206.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Layout" Target="../slideLayouts/slideLayout4.xml"/><Relationship Id="rId1" Type="http://schemas.openxmlformats.org/officeDocument/2006/relationships/vmlDrawing" Target="../drawings/vmlDrawing53.vml"/><Relationship Id="rId6" Type="http://schemas.openxmlformats.org/officeDocument/2006/relationships/oleObject" Target="../embeddings/oleObject212.bin"/><Relationship Id="rId5" Type="http://schemas.openxmlformats.org/officeDocument/2006/relationships/oleObject" Target="../embeddings/oleObject211.bin"/><Relationship Id="rId4" Type="http://schemas.openxmlformats.org/officeDocument/2006/relationships/oleObject" Target="../embeddings/oleObject210.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903677"/>
            <a:ext cx="9144000" cy="1329595"/>
          </a:xfrm>
        </p:spPr>
        <p:txBody>
          <a:bodyPr/>
          <a:lstStyle/>
          <a:p>
            <a:pPr algn="ctr"/>
            <a:r>
              <a:rPr sz="4800" smtClean="0"/>
              <a:t>SMT solvers in </a:t>
            </a:r>
            <a:br>
              <a:rPr sz="4800" smtClean="0"/>
            </a:br>
            <a:r>
              <a:rPr sz="4800" smtClean="0"/>
              <a:t>Program Analysis and Verification </a:t>
            </a:r>
            <a:endParaRPr lang="en-US" sz="4800" dirty="0"/>
          </a:p>
        </p:txBody>
      </p:sp>
      <p:sp>
        <p:nvSpPr>
          <p:cNvPr id="3" name="Subtitle 2"/>
          <p:cNvSpPr>
            <a:spLocks noGrp="1"/>
          </p:cNvSpPr>
          <p:nvPr>
            <p:ph type="subTitle" idx="1"/>
          </p:nvPr>
        </p:nvSpPr>
        <p:spPr>
          <a:xfrm>
            <a:off x="727605" y="4340491"/>
            <a:ext cx="7692761" cy="941796"/>
          </a:xfrm>
        </p:spPr>
        <p:txBody>
          <a:bodyPr/>
          <a:lstStyle/>
          <a:p>
            <a:r>
              <a:rPr smtClean="0"/>
              <a:t>Nikolaj Bj</a:t>
            </a:r>
            <a:r>
              <a:rPr lang="en-US" dirty="0" smtClean="0"/>
              <a:t>ø</a:t>
            </a:r>
            <a:r>
              <a:rPr smtClean="0"/>
              <a:t>rner</a:t>
            </a:r>
            <a:endParaRPr lang="en-US" dirty="0" smtClean="0"/>
          </a:p>
          <a:p>
            <a:r>
              <a:rPr lang="en-US" dirty="0" smtClean="0"/>
              <a:t>Microsoft Research</a:t>
            </a:r>
            <a:endParaRPr lang="en-US" dirty="0"/>
          </a:p>
        </p:txBody>
      </p:sp>
      <p:sp>
        <p:nvSpPr>
          <p:cNvPr id="4" name="TextBox 3"/>
          <p:cNvSpPr txBox="1"/>
          <p:nvPr/>
        </p:nvSpPr>
        <p:spPr>
          <a:xfrm>
            <a:off x="6018963" y="6260123"/>
            <a:ext cx="1109791" cy="369332"/>
          </a:xfrm>
          <a:prstGeom prst="rect">
            <a:avLst/>
          </a:prstGeom>
          <a:noFill/>
        </p:spPr>
        <p:txBody>
          <a:bodyPr wrap="none" rtlCol="0">
            <a:spAutoFit/>
          </a:bodyPr>
          <a:lstStyle/>
          <a:p>
            <a:r>
              <a:rPr lang="en-US" dirty="0" smtClean="0">
                <a:solidFill>
                  <a:schemeClr val="bg1"/>
                </a:solidFill>
              </a:rPr>
              <a:t>Lecture 3</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Difference logic</a:t>
            </a:r>
            <a:endParaRPr lang="en-US" dirty="0"/>
          </a:p>
        </p:txBody>
      </p:sp>
      <p:sp>
        <p:nvSpPr>
          <p:cNvPr id="3" name="Content Placeholder 2"/>
          <p:cNvSpPr>
            <a:spLocks noGrp="1"/>
          </p:cNvSpPr>
          <p:nvPr>
            <p:ph idx="1"/>
          </p:nvPr>
        </p:nvSpPr>
        <p:spPr>
          <a:xfrm>
            <a:off x="381000" y="1412875"/>
            <a:ext cx="8382000" cy="3827202"/>
          </a:xfrm>
        </p:spPr>
        <p:txBody>
          <a:bodyPr/>
          <a:lstStyle/>
          <a:p>
            <a:r>
              <a:rPr lang="en-US" dirty="0" smtClean="0"/>
              <a:t>How to find negative cycles?</a:t>
            </a:r>
          </a:p>
          <a:p>
            <a:pPr lvl="1"/>
            <a:r>
              <a:rPr lang="en-US" dirty="0" smtClean="0"/>
              <a:t>Bellman-Ford style algorithm O(</a:t>
            </a:r>
            <a:r>
              <a:rPr lang="en-US" i="1" dirty="0" smtClean="0"/>
              <a:t>nm</a:t>
            </a:r>
            <a:r>
              <a:rPr lang="en-US" dirty="0" smtClean="0"/>
              <a:t>), where </a:t>
            </a:r>
            <a:br>
              <a:rPr lang="en-US" dirty="0" smtClean="0"/>
            </a:br>
            <a:r>
              <a:rPr lang="en-US" dirty="0" smtClean="0"/>
              <a:t>		</a:t>
            </a:r>
            <a:r>
              <a:rPr lang="en-US" i="1" dirty="0" smtClean="0"/>
              <a:t>n  </a:t>
            </a:r>
            <a:r>
              <a:rPr lang="en-US" dirty="0" smtClean="0"/>
              <a:t>– # vertices, </a:t>
            </a:r>
            <a:br>
              <a:rPr lang="en-US" dirty="0" smtClean="0"/>
            </a:br>
            <a:r>
              <a:rPr lang="en-US" dirty="0" smtClean="0"/>
              <a:t>		</a:t>
            </a:r>
            <a:r>
              <a:rPr lang="en-US" i="1" dirty="0" smtClean="0"/>
              <a:t>m </a:t>
            </a:r>
            <a:r>
              <a:rPr lang="en-US" dirty="0" smtClean="0"/>
              <a:t>– # edges.</a:t>
            </a:r>
          </a:p>
          <a:p>
            <a:pPr lvl="1"/>
            <a:endParaRPr lang="en-US" dirty="0" smtClean="0"/>
          </a:p>
          <a:p>
            <a:pPr lvl="1"/>
            <a:r>
              <a:rPr lang="en-US" dirty="0" smtClean="0"/>
              <a:t>Floyd-</a:t>
            </a:r>
            <a:r>
              <a:rPr lang="en-US" dirty="0" err="1" smtClean="0"/>
              <a:t>Warshall</a:t>
            </a:r>
            <a:r>
              <a:rPr lang="en-US" dirty="0" smtClean="0"/>
              <a:t> O(</a:t>
            </a:r>
            <a:r>
              <a:rPr lang="en-US" i="1" dirty="0" smtClean="0"/>
              <a:t>n</a:t>
            </a:r>
            <a:r>
              <a:rPr lang="en-US" i="1" baseline="30000" dirty="0" smtClean="0"/>
              <a:t>3</a:t>
            </a:r>
            <a:r>
              <a:rPr lang="en-US" dirty="0" smtClean="0"/>
              <a:t>), works OK when </a:t>
            </a:r>
            <a:r>
              <a:rPr lang="en-US" i="1" dirty="0" smtClean="0"/>
              <a:t>m </a:t>
            </a:r>
            <a:r>
              <a:rPr lang="en-US" i="1" dirty="0" smtClean="0">
                <a:sym typeface="Symbol"/>
              </a:rPr>
              <a:t> </a:t>
            </a:r>
            <a:r>
              <a:rPr lang="en-US" i="1" dirty="0" smtClean="0"/>
              <a:t>n</a:t>
            </a:r>
            <a:r>
              <a:rPr lang="en-US" i="1" baseline="30000" dirty="0" smtClean="0"/>
              <a:t>2</a:t>
            </a:r>
          </a:p>
          <a:p>
            <a:pPr lvl="1">
              <a:buNone/>
            </a:pPr>
            <a:r>
              <a:rPr lang="en-US" i="1" dirty="0" smtClean="0"/>
              <a:t>	</a:t>
            </a:r>
          </a:p>
          <a:p>
            <a:pPr lvl="1"/>
            <a:endParaRPr lang="en-US" dirty="0"/>
          </a:p>
        </p:txBody>
      </p:sp>
      <p:sp>
        <p:nvSpPr>
          <p:cNvPr id="4" name="TextBox 3"/>
          <p:cNvSpPr txBox="1"/>
          <p:nvPr/>
        </p:nvSpPr>
        <p:spPr>
          <a:xfrm>
            <a:off x="1467555" y="4425244"/>
            <a:ext cx="6039556" cy="2308324"/>
          </a:xfrm>
          <a:prstGeom prst="rect">
            <a:avLst/>
          </a:prstGeom>
          <a:noFill/>
        </p:spPr>
        <p:txBody>
          <a:bodyPr wrap="square" rtlCol="0">
            <a:spAutoFit/>
          </a:bodyPr>
          <a:lstStyle/>
          <a:p>
            <a:r>
              <a:rPr lang="en-US" b="1" dirty="0" smtClean="0">
                <a:solidFill>
                  <a:schemeClr val="bg1"/>
                </a:solidFill>
              </a:rPr>
              <a:t>for                    : </a:t>
            </a:r>
            <a:r>
              <a:rPr lang="en-US" dirty="0" smtClean="0">
                <a:solidFill>
                  <a:schemeClr val="bg1"/>
                </a:solidFill>
              </a:rPr>
              <a:t>cost[</a:t>
            </a:r>
            <a:r>
              <a:rPr lang="en-US" dirty="0" err="1" smtClean="0">
                <a:solidFill>
                  <a:schemeClr val="bg1"/>
                </a:solidFill>
              </a:rPr>
              <a:t>x,y</a:t>
            </a:r>
            <a:r>
              <a:rPr lang="en-US" dirty="0" smtClean="0">
                <a:solidFill>
                  <a:schemeClr val="bg1"/>
                </a:solidFill>
              </a:rPr>
              <a:t>] := c, </a:t>
            </a:r>
            <a:r>
              <a:rPr lang="en-US" b="1" dirty="0" smtClean="0">
                <a:solidFill>
                  <a:schemeClr val="bg1"/>
                </a:solidFill>
              </a:rPr>
              <a:t>else</a:t>
            </a:r>
            <a:r>
              <a:rPr lang="en-US" dirty="0" smtClean="0">
                <a:solidFill>
                  <a:schemeClr val="bg1"/>
                </a:solidFill>
              </a:rPr>
              <a:t> cost[</a:t>
            </a:r>
            <a:r>
              <a:rPr lang="en-US" dirty="0" err="1" smtClean="0">
                <a:solidFill>
                  <a:schemeClr val="bg1"/>
                </a:solidFill>
              </a:rPr>
              <a:t>x,y</a:t>
            </a:r>
            <a:r>
              <a:rPr lang="en-US" dirty="0" smtClean="0">
                <a:solidFill>
                  <a:schemeClr val="bg1"/>
                </a:solidFill>
              </a:rPr>
              <a:t>] = </a:t>
            </a:r>
            <a:r>
              <a:rPr lang="en-US" dirty="0" smtClean="0">
                <a:solidFill>
                  <a:schemeClr val="bg1"/>
                </a:solidFill>
                <a:sym typeface="Symbol"/>
              </a:rPr>
              <a:t></a:t>
            </a:r>
            <a:endParaRPr lang="en-US" b="1" dirty="0" smtClean="0">
              <a:solidFill>
                <a:schemeClr val="bg1"/>
              </a:solidFill>
            </a:endParaRPr>
          </a:p>
          <a:p>
            <a:r>
              <a:rPr lang="en-US" b="1" dirty="0" smtClean="0">
                <a:solidFill>
                  <a:schemeClr val="bg1"/>
                </a:solidFill>
              </a:rPr>
              <a:t>for </a:t>
            </a:r>
            <a:r>
              <a:rPr lang="en-US" dirty="0" smtClean="0">
                <a:solidFill>
                  <a:schemeClr val="bg1"/>
                </a:solidFill>
              </a:rPr>
              <a:t>x </a:t>
            </a:r>
            <a:r>
              <a:rPr lang="en-US" dirty="0" smtClean="0">
                <a:solidFill>
                  <a:schemeClr val="bg1"/>
                </a:solidFill>
                <a:sym typeface="Symbol"/>
              </a:rPr>
              <a:t> V:</a:t>
            </a:r>
            <a:br>
              <a:rPr lang="en-US" dirty="0" smtClean="0">
                <a:solidFill>
                  <a:schemeClr val="bg1"/>
                </a:solidFill>
                <a:sym typeface="Symbol"/>
              </a:rPr>
            </a:br>
            <a:r>
              <a:rPr lang="en-US" dirty="0" smtClean="0">
                <a:solidFill>
                  <a:schemeClr val="bg1"/>
                </a:solidFill>
                <a:sym typeface="Symbol"/>
              </a:rPr>
              <a:t>   </a:t>
            </a:r>
            <a:r>
              <a:rPr lang="en-US" b="1" dirty="0" smtClean="0">
                <a:solidFill>
                  <a:schemeClr val="bg1"/>
                </a:solidFill>
              </a:rPr>
              <a:t>for </a:t>
            </a:r>
            <a:r>
              <a:rPr lang="en-US" dirty="0" smtClean="0">
                <a:solidFill>
                  <a:schemeClr val="bg1"/>
                </a:solidFill>
              </a:rPr>
              <a:t>y </a:t>
            </a:r>
            <a:r>
              <a:rPr lang="en-US" dirty="0" smtClean="0">
                <a:solidFill>
                  <a:schemeClr val="bg1"/>
                </a:solidFill>
                <a:sym typeface="Symbol"/>
              </a:rPr>
              <a:t> V:</a:t>
            </a:r>
          </a:p>
          <a:p>
            <a:r>
              <a:rPr lang="en-US" dirty="0" smtClean="0">
                <a:solidFill>
                  <a:schemeClr val="bg1"/>
                </a:solidFill>
                <a:sym typeface="Symbol"/>
              </a:rPr>
              <a:t>       </a:t>
            </a:r>
            <a:r>
              <a:rPr lang="en-US" b="1" dirty="0" smtClean="0">
                <a:solidFill>
                  <a:schemeClr val="bg1"/>
                </a:solidFill>
              </a:rPr>
              <a:t>for </a:t>
            </a:r>
            <a:r>
              <a:rPr lang="en-US" dirty="0" smtClean="0">
                <a:solidFill>
                  <a:schemeClr val="bg1"/>
                </a:solidFill>
              </a:rPr>
              <a:t>z </a:t>
            </a:r>
            <a:r>
              <a:rPr lang="en-US" dirty="0" smtClean="0">
                <a:solidFill>
                  <a:schemeClr val="bg1"/>
                </a:solidFill>
                <a:sym typeface="Symbol"/>
              </a:rPr>
              <a:t> V:</a:t>
            </a:r>
          </a:p>
          <a:p>
            <a:r>
              <a:rPr lang="en-US" dirty="0" smtClean="0">
                <a:solidFill>
                  <a:schemeClr val="bg1"/>
                </a:solidFill>
                <a:sym typeface="Symbol"/>
              </a:rPr>
              <a:t>            cost[</a:t>
            </a:r>
            <a:r>
              <a:rPr lang="en-US" dirty="0" err="1" smtClean="0">
                <a:solidFill>
                  <a:schemeClr val="bg1"/>
                </a:solidFill>
                <a:sym typeface="Symbol"/>
              </a:rPr>
              <a:t>x,y</a:t>
            </a:r>
            <a:r>
              <a:rPr lang="en-US" dirty="0" smtClean="0">
                <a:solidFill>
                  <a:schemeClr val="bg1"/>
                </a:solidFill>
                <a:sym typeface="Symbol"/>
              </a:rPr>
              <a:t>] := </a:t>
            </a:r>
            <a:r>
              <a:rPr lang="en-US" b="1" dirty="0" smtClean="0">
                <a:solidFill>
                  <a:schemeClr val="bg1"/>
                </a:solidFill>
                <a:sym typeface="Symbol"/>
              </a:rPr>
              <a:t>min(</a:t>
            </a:r>
            <a:r>
              <a:rPr lang="en-US" dirty="0" smtClean="0">
                <a:solidFill>
                  <a:schemeClr val="bg1"/>
                </a:solidFill>
                <a:sym typeface="Symbol"/>
              </a:rPr>
              <a:t>cost[</a:t>
            </a:r>
            <a:r>
              <a:rPr lang="en-US" dirty="0" err="1" smtClean="0">
                <a:solidFill>
                  <a:schemeClr val="bg1"/>
                </a:solidFill>
                <a:sym typeface="Symbol"/>
              </a:rPr>
              <a:t>x,y</a:t>
            </a:r>
            <a:r>
              <a:rPr lang="en-US" dirty="0" smtClean="0">
                <a:solidFill>
                  <a:schemeClr val="bg1"/>
                </a:solidFill>
                <a:sym typeface="Symbol"/>
              </a:rPr>
              <a:t>],  cost[</a:t>
            </a:r>
            <a:r>
              <a:rPr lang="en-US" dirty="0" err="1" smtClean="0">
                <a:solidFill>
                  <a:schemeClr val="bg1"/>
                </a:solidFill>
                <a:sym typeface="Symbol"/>
              </a:rPr>
              <a:t>x,z</a:t>
            </a:r>
            <a:r>
              <a:rPr lang="en-US" dirty="0" smtClean="0">
                <a:solidFill>
                  <a:schemeClr val="bg1"/>
                </a:solidFill>
                <a:sym typeface="Symbol"/>
              </a:rPr>
              <a:t>] + cost[</a:t>
            </a:r>
            <a:r>
              <a:rPr lang="en-US" dirty="0" err="1" smtClean="0">
                <a:solidFill>
                  <a:schemeClr val="bg1"/>
                </a:solidFill>
                <a:sym typeface="Symbol"/>
              </a:rPr>
              <a:t>z,y</a:t>
            </a:r>
            <a:r>
              <a:rPr lang="en-US" dirty="0" smtClean="0">
                <a:solidFill>
                  <a:schemeClr val="bg1"/>
                </a:solidFill>
                <a:sym typeface="Symbol"/>
              </a:rPr>
              <a:t>])</a:t>
            </a:r>
          </a:p>
          <a:p>
            <a:endParaRPr lang="en-US" b="1" dirty="0" smtClean="0">
              <a:solidFill>
                <a:schemeClr val="bg1"/>
              </a:solidFill>
              <a:sym typeface="Symbol"/>
            </a:endParaRPr>
          </a:p>
          <a:p>
            <a:r>
              <a:rPr lang="en-US" b="1" dirty="0" smtClean="0">
                <a:solidFill>
                  <a:schemeClr val="bg1"/>
                </a:solidFill>
                <a:sym typeface="Symbol"/>
              </a:rPr>
              <a:t>Check that </a:t>
            </a:r>
            <a:r>
              <a:rPr lang="en-US" dirty="0" smtClean="0">
                <a:solidFill>
                  <a:schemeClr val="bg1"/>
                </a:solidFill>
                <a:sym typeface="Symbol"/>
              </a:rPr>
              <a:t> x . cost[</a:t>
            </a:r>
            <a:r>
              <a:rPr lang="en-US" dirty="0" err="1" smtClean="0">
                <a:solidFill>
                  <a:schemeClr val="bg1"/>
                </a:solidFill>
                <a:sym typeface="Symbol"/>
              </a:rPr>
              <a:t>x,x</a:t>
            </a:r>
            <a:r>
              <a:rPr lang="en-US" dirty="0" smtClean="0">
                <a:solidFill>
                  <a:schemeClr val="bg1"/>
                </a:solidFill>
                <a:sym typeface="Symbol"/>
              </a:rPr>
              <a:t>]  0</a:t>
            </a:r>
          </a:p>
          <a:p>
            <a:r>
              <a:rPr lang="en-US" b="1" dirty="0" smtClean="0">
                <a:solidFill>
                  <a:schemeClr val="bg1"/>
                </a:solidFill>
                <a:sym typeface="Symbol"/>
              </a:rPr>
              <a:t>    </a:t>
            </a:r>
            <a:endParaRPr lang="en-US" b="1" dirty="0" smtClean="0">
              <a:solidFill>
                <a:schemeClr val="bg1"/>
              </a:solidFill>
            </a:endParaRPr>
          </a:p>
        </p:txBody>
      </p:sp>
      <p:graphicFrame>
        <p:nvGraphicFramePr>
          <p:cNvPr id="2050" name="Object 2"/>
          <p:cNvGraphicFramePr>
            <a:graphicFrameLocks noChangeAspect="1"/>
          </p:cNvGraphicFramePr>
          <p:nvPr/>
        </p:nvGraphicFramePr>
        <p:xfrm>
          <a:off x="1953155" y="4222045"/>
          <a:ext cx="1365250" cy="534458"/>
        </p:xfrm>
        <a:graphic>
          <a:graphicData uri="http://schemas.openxmlformats.org/presentationml/2006/ole">
            <p:oleObj spid="_x0000_s2050" name="Equation" r:id="rId3" imgW="406080" imgH="30456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Difference Logic </a:t>
            </a:r>
            <a:r>
              <a:rPr lang="en-US" sz="4800" dirty="0" smtClean="0"/>
              <a:t>–</a:t>
            </a:r>
            <a:r>
              <a:rPr sz="4800" smtClean="0"/>
              <a:t> strict inequalities</a:t>
            </a:r>
            <a:endParaRPr lang="en-US" sz="4800" dirty="0"/>
          </a:p>
        </p:txBody>
      </p:sp>
      <p:sp>
        <p:nvSpPr>
          <p:cNvPr id="3" name="Content Placeholder 2"/>
          <p:cNvSpPr>
            <a:spLocks noGrp="1"/>
          </p:cNvSpPr>
          <p:nvPr>
            <p:ph idx="1"/>
          </p:nvPr>
        </p:nvSpPr>
        <p:spPr>
          <a:xfrm>
            <a:off x="380598" y="2460171"/>
            <a:ext cx="8382000" cy="4238083"/>
          </a:xfrm>
        </p:spPr>
        <p:txBody>
          <a:bodyPr/>
          <a:lstStyle/>
          <a:p>
            <a:pPr>
              <a:buNone/>
            </a:pPr>
            <a:r>
              <a:rPr lang="en-US" sz="3100" dirty="0" smtClean="0"/>
              <a:t>What about </a:t>
            </a:r>
            <a:r>
              <a:rPr lang="en-US" sz="3100" dirty="0" smtClean="0">
                <a:sym typeface="Symbol"/>
              </a:rPr>
              <a:t></a:t>
            </a:r>
            <a:r>
              <a:rPr lang="en-US" sz="3100" dirty="0" smtClean="0"/>
              <a:t>(</a:t>
            </a:r>
            <a:r>
              <a:rPr lang="en-US" sz="3100" i="1" dirty="0" smtClean="0"/>
              <a:t>x – y </a:t>
            </a:r>
            <a:r>
              <a:rPr lang="en-US" sz="3100" i="1" dirty="0" smtClean="0">
                <a:sym typeface="Symbol"/>
              </a:rPr>
              <a:t> c</a:t>
            </a:r>
            <a:r>
              <a:rPr lang="en-US" sz="3100" dirty="0" smtClean="0">
                <a:sym typeface="Symbol"/>
              </a:rPr>
              <a:t>)  </a:t>
            </a:r>
            <a:r>
              <a:rPr lang="en-US" sz="3100" i="1" dirty="0" smtClean="0">
                <a:sym typeface="Symbol"/>
              </a:rPr>
              <a:t>(y – x &lt; -c)?</a:t>
            </a:r>
          </a:p>
          <a:p>
            <a:pPr lvl="1"/>
            <a:endParaRPr lang="en-US" sz="2800" i="1" dirty="0" smtClean="0">
              <a:sym typeface="Symbol"/>
            </a:endParaRPr>
          </a:p>
          <a:p>
            <a:pPr lvl="1"/>
            <a:r>
              <a:rPr lang="en-US" sz="2800" i="1" dirty="0" smtClean="0">
                <a:sym typeface="Symbol"/>
              </a:rPr>
              <a:t>x, y </a:t>
            </a:r>
            <a:r>
              <a:rPr lang="en-US" sz="2800" dirty="0" smtClean="0">
                <a:sym typeface="Symbol"/>
              </a:rPr>
              <a:t>integers: </a:t>
            </a:r>
            <a:r>
              <a:rPr lang="en-US" sz="2800" i="1" dirty="0" smtClean="0">
                <a:sym typeface="Symbol"/>
              </a:rPr>
              <a:t>(y – x &lt; -c)</a:t>
            </a:r>
            <a:r>
              <a:rPr lang="en-US" sz="2800" dirty="0" smtClean="0">
                <a:sym typeface="Symbol"/>
              </a:rPr>
              <a:t>  </a:t>
            </a:r>
            <a:r>
              <a:rPr lang="en-US" sz="2800" i="1" dirty="0" smtClean="0">
                <a:sym typeface="Symbol"/>
              </a:rPr>
              <a:t>(y – x  -c-1)</a:t>
            </a:r>
            <a:r>
              <a:rPr lang="en-US" sz="2800" dirty="0" smtClean="0">
                <a:sym typeface="Symbol"/>
              </a:rPr>
              <a:t> </a:t>
            </a:r>
          </a:p>
          <a:p>
            <a:pPr lvl="1"/>
            <a:r>
              <a:rPr lang="en-US" sz="2800" i="1" dirty="0" err="1" smtClean="0">
                <a:sym typeface="Symbol"/>
              </a:rPr>
              <a:t>x,y</a:t>
            </a:r>
            <a:r>
              <a:rPr lang="en-US" sz="2800" i="1" dirty="0" smtClean="0">
                <a:sym typeface="Symbol"/>
              </a:rPr>
              <a:t> </a:t>
            </a:r>
            <a:r>
              <a:rPr lang="en-US" sz="2800" dirty="0" err="1" smtClean="0">
                <a:sym typeface="Symbol"/>
              </a:rPr>
              <a:t>reals</a:t>
            </a:r>
            <a:r>
              <a:rPr lang="en-US" sz="2800" dirty="0" smtClean="0">
                <a:sym typeface="Symbol"/>
              </a:rPr>
              <a:t>: Use infinitesimals </a:t>
            </a:r>
            <a:r>
              <a:rPr lang="en-US" sz="2800" i="1" dirty="0" smtClean="0">
                <a:sym typeface="Symbol"/>
              </a:rPr>
              <a:t>.</a:t>
            </a:r>
          </a:p>
          <a:p>
            <a:pPr lvl="2"/>
            <a:r>
              <a:rPr lang="en-US" sz="2400" i="1" dirty="0" smtClean="0">
                <a:sym typeface="Symbol"/>
              </a:rPr>
              <a:t>(y – x &lt; -c)</a:t>
            </a:r>
            <a:r>
              <a:rPr lang="en-US" sz="2400" dirty="0" smtClean="0">
                <a:sym typeface="Symbol"/>
              </a:rPr>
              <a:t>  </a:t>
            </a:r>
            <a:r>
              <a:rPr lang="en-US" sz="2400" i="1" dirty="0" smtClean="0">
                <a:sym typeface="Symbol"/>
              </a:rPr>
              <a:t>(y – x  -c- )</a:t>
            </a:r>
          </a:p>
          <a:p>
            <a:pPr lvl="2"/>
            <a:r>
              <a:rPr lang="en-US" sz="2400" dirty="0" smtClean="0">
                <a:sym typeface="Symbol"/>
              </a:rPr>
              <a:t>Formally, constants are pairs </a:t>
            </a:r>
            <a:r>
              <a:rPr lang="en-US" sz="2400" i="1" dirty="0" smtClean="0">
                <a:sym typeface="Symbol"/>
              </a:rPr>
              <a:t></a:t>
            </a:r>
            <a:r>
              <a:rPr lang="en-US" sz="2400" i="1" dirty="0" err="1" smtClean="0">
                <a:sym typeface="Symbol"/>
              </a:rPr>
              <a:t>c,c</a:t>
            </a:r>
            <a:r>
              <a:rPr lang="en-US" sz="2400" i="1" dirty="0" smtClean="0">
                <a:sym typeface="Symbol"/>
              </a:rPr>
              <a:t>’</a:t>
            </a:r>
            <a:r>
              <a:rPr lang="en-US" sz="2400" dirty="0" smtClean="0">
                <a:sym typeface="Symbol"/>
              </a:rPr>
              <a:t> </a:t>
            </a:r>
          </a:p>
          <a:p>
            <a:pPr lvl="3"/>
            <a:r>
              <a:rPr lang="en-US" sz="2000" dirty="0" smtClean="0">
                <a:sym typeface="Symbol"/>
              </a:rPr>
              <a:t>with interpretation </a:t>
            </a:r>
            <a:r>
              <a:rPr lang="en-US" sz="2000" i="1" dirty="0" smtClean="0">
                <a:sym typeface="Symbol"/>
              </a:rPr>
              <a:t>c + c’ </a:t>
            </a:r>
          </a:p>
          <a:p>
            <a:pPr lvl="3"/>
            <a:endParaRPr lang="en-US" sz="2000" i="1" dirty="0" smtClean="0">
              <a:sym typeface="Symbol"/>
            </a:endParaRPr>
          </a:p>
          <a:p>
            <a:pPr lvl="2"/>
            <a:r>
              <a:rPr lang="en-US" sz="2500" dirty="0" smtClean="0">
                <a:sym typeface="Symbol"/>
              </a:rPr>
              <a:t>Sample negative cycle:</a:t>
            </a:r>
          </a:p>
          <a:p>
            <a:pPr lvl="1"/>
            <a:endParaRPr lang="en-US" sz="2800" i="1" dirty="0" smtClean="0">
              <a:sym typeface="Symbol"/>
            </a:endParaRPr>
          </a:p>
        </p:txBody>
      </p:sp>
      <p:graphicFrame>
        <p:nvGraphicFramePr>
          <p:cNvPr id="3075" name="Object 3"/>
          <p:cNvGraphicFramePr>
            <a:graphicFrameLocks noChangeAspect="1"/>
          </p:cNvGraphicFramePr>
          <p:nvPr/>
        </p:nvGraphicFramePr>
        <p:xfrm>
          <a:off x="3230412" y="1201862"/>
          <a:ext cx="1365250" cy="1025525"/>
        </p:xfrm>
        <a:graphic>
          <a:graphicData uri="http://schemas.openxmlformats.org/presentationml/2006/ole">
            <p:oleObj spid="_x0000_s3075" name="Equation" r:id="rId3" imgW="406080" imgH="304560" progId="Equation.DSMT4">
              <p:embed/>
            </p:oleObj>
          </a:graphicData>
        </a:graphic>
      </p:graphicFrame>
      <p:graphicFrame>
        <p:nvGraphicFramePr>
          <p:cNvPr id="3077" name="Object 5"/>
          <p:cNvGraphicFramePr>
            <a:graphicFrameLocks noChangeAspect="1"/>
          </p:cNvGraphicFramePr>
          <p:nvPr/>
        </p:nvGraphicFramePr>
        <p:xfrm>
          <a:off x="5174570" y="5319714"/>
          <a:ext cx="2432050" cy="1025525"/>
        </p:xfrm>
        <a:graphic>
          <a:graphicData uri="http://schemas.openxmlformats.org/presentationml/2006/ole">
            <p:oleObj spid="_x0000_s3077" name="Equation" r:id="rId4" imgW="723600" imgH="30456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General Linear Arithmetic</a:t>
            </a:r>
            <a:endParaRPr lang="en-US" dirty="0"/>
          </a:p>
        </p:txBody>
      </p:sp>
      <p:sp>
        <p:nvSpPr>
          <p:cNvPr id="3" name="Content Placeholder 2"/>
          <p:cNvSpPr>
            <a:spLocks noGrp="1"/>
          </p:cNvSpPr>
          <p:nvPr>
            <p:ph idx="1"/>
          </p:nvPr>
        </p:nvSpPr>
        <p:spPr>
          <a:xfrm>
            <a:off x="368643" y="3303459"/>
            <a:ext cx="8382000" cy="914096"/>
          </a:xfrm>
        </p:spPr>
        <p:txBody>
          <a:bodyPr/>
          <a:lstStyle/>
          <a:p>
            <a:r>
              <a:rPr lang="en-US" dirty="0" smtClean="0"/>
              <a:t>Not all linear arithmetic uses only two variables per inequality</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Two approaches to arithmetic</a:t>
            </a:r>
            <a:endParaRPr lang="en-US" dirty="0"/>
          </a:p>
        </p:txBody>
      </p:sp>
      <p:sp>
        <p:nvSpPr>
          <p:cNvPr id="3" name="Content Placeholder 2"/>
          <p:cNvSpPr>
            <a:spLocks noGrp="1"/>
          </p:cNvSpPr>
          <p:nvPr>
            <p:ph idx="1"/>
          </p:nvPr>
        </p:nvSpPr>
        <p:spPr>
          <a:xfrm>
            <a:off x="381000" y="1412875"/>
            <a:ext cx="8382000" cy="5164491"/>
          </a:xfrm>
        </p:spPr>
        <p:txBody>
          <a:bodyPr/>
          <a:lstStyle/>
          <a:p>
            <a:r>
              <a:rPr lang="en-US" sz="3200" dirty="0" smtClean="0"/>
              <a:t>Fourier-</a:t>
            </a:r>
            <a:r>
              <a:rPr lang="en-US" sz="3200" dirty="0" err="1" smtClean="0"/>
              <a:t>Motzkin</a:t>
            </a:r>
            <a:r>
              <a:rPr lang="en-US" sz="3200" dirty="0" smtClean="0"/>
              <a:t>:</a:t>
            </a:r>
          </a:p>
          <a:p>
            <a:pPr lvl="1"/>
            <a:r>
              <a:rPr lang="en-US" sz="2800" dirty="0" smtClean="0"/>
              <a:t>Quantifier elimination procedure</a:t>
            </a:r>
          </a:p>
          <a:p>
            <a:pPr lvl="1">
              <a:buNone/>
            </a:pPr>
            <a:r>
              <a:rPr lang="en-US" sz="2800" i="1" dirty="0" smtClean="0">
                <a:sym typeface="Symbol"/>
              </a:rPr>
              <a:t>	</a:t>
            </a:r>
            <a:r>
              <a:rPr lang="en-US" sz="2400" i="1" dirty="0" smtClean="0">
                <a:sym typeface="Symbol"/>
              </a:rPr>
              <a:t>x (</a:t>
            </a:r>
            <a:r>
              <a:rPr lang="en-US" sz="2400" i="1" dirty="0" smtClean="0"/>
              <a:t>t </a:t>
            </a:r>
            <a:r>
              <a:rPr lang="en-US" sz="2400" i="1" dirty="0" smtClean="0">
                <a:sym typeface="Symbol"/>
              </a:rPr>
              <a:t> ax  t’  </a:t>
            </a:r>
            <a:r>
              <a:rPr lang="en-US" sz="2400" i="1" dirty="0" err="1" smtClean="0">
                <a:sym typeface="Symbol"/>
              </a:rPr>
              <a:t>bx</a:t>
            </a:r>
            <a:r>
              <a:rPr lang="en-US" sz="2400" i="1" dirty="0" smtClean="0">
                <a:sym typeface="Symbol"/>
              </a:rPr>
              <a:t>  </a:t>
            </a:r>
            <a:r>
              <a:rPr lang="en-US" sz="2400" i="1" dirty="0" err="1" smtClean="0">
                <a:sym typeface="Symbol"/>
              </a:rPr>
              <a:t>cx</a:t>
            </a:r>
            <a:r>
              <a:rPr lang="en-US" sz="2400" i="1" dirty="0" smtClean="0">
                <a:sym typeface="Symbol"/>
              </a:rPr>
              <a:t>  t’’)  ct  at’ ct’  </a:t>
            </a:r>
            <a:r>
              <a:rPr lang="en-US" sz="2400" i="1" dirty="0" err="1" smtClean="0">
                <a:sym typeface="Symbol"/>
              </a:rPr>
              <a:t>bt</a:t>
            </a:r>
            <a:r>
              <a:rPr lang="en-US" sz="2400" i="1" dirty="0" smtClean="0">
                <a:sym typeface="Symbol"/>
              </a:rPr>
              <a:t>’’</a:t>
            </a:r>
            <a:endParaRPr lang="en-US" sz="2800" i="1" dirty="0" smtClean="0">
              <a:sym typeface="Symbol"/>
            </a:endParaRPr>
          </a:p>
          <a:p>
            <a:pPr lvl="1"/>
            <a:r>
              <a:rPr lang="en-US" sz="2800" dirty="0" smtClean="0">
                <a:sym typeface="Symbol"/>
              </a:rPr>
              <a:t>Polynomial for difference logic.</a:t>
            </a:r>
          </a:p>
          <a:p>
            <a:pPr lvl="1"/>
            <a:r>
              <a:rPr lang="en-US" sz="2800" dirty="0" smtClean="0">
                <a:sym typeface="Symbol"/>
              </a:rPr>
              <a:t>Generally: exponential space, doubly exponential time.</a:t>
            </a:r>
          </a:p>
          <a:p>
            <a:pPr lvl="1"/>
            <a:endParaRPr lang="en-US" sz="2800" dirty="0" smtClean="0">
              <a:sym typeface="Symbol"/>
            </a:endParaRPr>
          </a:p>
          <a:p>
            <a:r>
              <a:rPr lang="en-US" sz="3200" dirty="0" smtClean="0">
                <a:sym typeface="Symbol"/>
              </a:rPr>
              <a:t>Simplex:</a:t>
            </a:r>
          </a:p>
          <a:p>
            <a:pPr lvl="1"/>
            <a:r>
              <a:rPr lang="en-US" sz="2800" dirty="0" smtClean="0">
                <a:sym typeface="Symbol"/>
              </a:rPr>
              <a:t>Worst-case exponential, but</a:t>
            </a:r>
            <a:endParaRPr lang="en-US" sz="2800" i="1" dirty="0" smtClean="0"/>
          </a:p>
          <a:p>
            <a:pPr lvl="1"/>
            <a:r>
              <a:rPr lang="en-US" sz="2800" dirty="0" smtClean="0">
                <a:sym typeface="Symbol"/>
              </a:rPr>
              <a:t>Time-tried practical efficiency.</a:t>
            </a:r>
          </a:p>
          <a:p>
            <a:pPr lvl="1"/>
            <a:r>
              <a:rPr lang="en-US" sz="2800" dirty="0" smtClean="0">
                <a:sym typeface="Symbol"/>
              </a:rPr>
              <a:t>Linear space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139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Fast </a:t>
            </a:r>
            <a:r>
              <a:rPr smtClean="0"/>
              <a:t>Linear arithmetic</a:t>
            </a:r>
            <a:endParaRPr lang="en-US" i="1" dirty="0"/>
          </a:p>
        </p:txBody>
      </p:sp>
      <p:sp>
        <p:nvSpPr>
          <p:cNvPr id="3" name="Content Placeholder 2"/>
          <p:cNvSpPr>
            <a:spLocks noGrp="1"/>
          </p:cNvSpPr>
          <p:nvPr>
            <p:ph idx="1"/>
          </p:nvPr>
        </p:nvSpPr>
        <p:spPr>
          <a:xfrm>
            <a:off x="335845" y="1999897"/>
            <a:ext cx="8382000" cy="2691506"/>
          </a:xfrm>
        </p:spPr>
        <p:txBody>
          <a:bodyPr/>
          <a:lstStyle/>
          <a:p>
            <a:r>
              <a:rPr lang="en-US" dirty="0" smtClean="0"/>
              <a:t>Simplex general form</a:t>
            </a:r>
          </a:p>
          <a:p>
            <a:r>
              <a:rPr lang="en-US" dirty="0" smtClean="0"/>
              <a:t>Pre-processing step</a:t>
            </a:r>
          </a:p>
          <a:p>
            <a:r>
              <a:rPr lang="en-US" dirty="0" smtClean="0"/>
              <a:t>Algorithm based on Dual Simplex</a:t>
            </a:r>
          </a:p>
          <a:p>
            <a:r>
              <a:rPr lang="en-US" dirty="0" smtClean="0"/>
              <a:t>Efficient backtracking</a:t>
            </a:r>
          </a:p>
          <a:p>
            <a:r>
              <a:rPr lang="en-US" dirty="0" smtClean="0"/>
              <a:t>Efficient Theory propagation</a:t>
            </a:r>
          </a:p>
        </p:txBody>
      </p:sp>
      <p:sp>
        <p:nvSpPr>
          <p:cNvPr id="4" name="TextBox 3"/>
          <p:cNvSpPr txBox="1"/>
          <p:nvPr/>
        </p:nvSpPr>
        <p:spPr>
          <a:xfrm>
            <a:off x="5105400" y="5965372"/>
            <a:ext cx="3864161" cy="707886"/>
          </a:xfrm>
          <a:prstGeom prst="rect">
            <a:avLst/>
          </a:prstGeom>
          <a:noFill/>
        </p:spPr>
        <p:txBody>
          <a:bodyPr wrap="square" rtlCol="0">
            <a:spAutoFit/>
          </a:bodyPr>
          <a:lstStyle/>
          <a:p>
            <a:r>
              <a:rPr lang="en-US" sz="2000" dirty="0" smtClean="0">
                <a:solidFill>
                  <a:schemeClr val="bg1"/>
                </a:solidFill>
              </a:rPr>
              <a:t>The following material is from:</a:t>
            </a:r>
          </a:p>
          <a:p>
            <a:r>
              <a:rPr lang="en-US" sz="2000" dirty="0" err="1" smtClean="0">
                <a:solidFill>
                  <a:schemeClr val="bg1"/>
                </a:solidFill>
              </a:rPr>
              <a:t>Dutetre</a:t>
            </a:r>
            <a:r>
              <a:rPr lang="en-US" sz="2000" dirty="0" smtClean="0">
                <a:solidFill>
                  <a:schemeClr val="bg1"/>
                </a:solidFill>
              </a:rPr>
              <a:t> &amp; de Moura CAV 2006</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495794"/>
          </a:xfrm>
        </p:spPr>
        <p:txBody>
          <a:bodyPr/>
          <a:lstStyle/>
          <a:p>
            <a:r>
              <a:rPr i="1" smtClean="0"/>
              <a:t>Fast </a:t>
            </a:r>
            <a:r>
              <a:rPr smtClean="0"/>
              <a:t>Linear arithmetic: </a:t>
            </a:r>
            <a:br>
              <a:rPr smtClean="0"/>
            </a:br>
            <a:r>
              <a:rPr smtClean="0"/>
              <a:t>General Form</a:t>
            </a:r>
            <a:endParaRPr lang="en-US" i="1" dirty="0"/>
          </a:p>
        </p:txBody>
      </p:sp>
      <p:sp>
        <p:nvSpPr>
          <p:cNvPr id="3" name="Content Placeholder 2"/>
          <p:cNvSpPr>
            <a:spLocks noGrp="1"/>
          </p:cNvSpPr>
          <p:nvPr>
            <p:ph idx="1"/>
          </p:nvPr>
        </p:nvSpPr>
        <p:spPr>
          <a:xfrm>
            <a:off x="324556" y="1943453"/>
            <a:ext cx="8382000" cy="4585871"/>
          </a:xfrm>
        </p:spPr>
        <p:txBody>
          <a:bodyPr/>
          <a:lstStyle/>
          <a:p>
            <a:r>
              <a:rPr lang="en-US" dirty="0" smtClean="0"/>
              <a:t>General form: </a:t>
            </a:r>
            <a:r>
              <a:rPr lang="en-US" b="1" i="1" dirty="0" smtClean="0"/>
              <a:t>A</a:t>
            </a:r>
            <a:r>
              <a:rPr lang="en-US" i="1" dirty="0" smtClean="0"/>
              <a:t>x = s,  </a:t>
            </a:r>
            <a:r>
              <a:rPr lang="en-US" i="1" dirty="0" err="1" smtClean="0"/>
              <a:t>l</a:t>
            </a:r>
            <a:r>
              <a:rPr lang="en-US" i="1" baseline="-25000" dirty="0" err="1" smtClean="0"/>
              <a:t>j</a:t>
            </a:r>
            <a:r>
              <a:rPr lang="en-US" i="1" dirty="0" smtClean="0"/>
              <a:t> </a:t>
            </a:r>
            <a:r>
              <a:rPr lang="en-US" i="1" dirty="0" smtClean="0">
                <a:sym typeface="Symbol"/>
              </a:rPr>
              <a:t> </a:t>
            </a:r>
            <a:r>
              <a:rPr lang="en-US" i="1" dirty="0" err="1" smtClean="0">
                <a:sym typeface="Symbol"/>
              </a:rPr>
              <a:t>x</a:t>
            </a:r>
            <a:r>
              <a:rPr lang="en-US" i="1" baseline="-25000" dirty="0" err="1" smtClean="0"/>
              <a:t>j</a:t>
            </a:r>
            <a:r>
              <a:rPr lang="en-US" i="1" dirty="0" smtClean="0"/>
              <a:t> , </a:t>
            </a:r>
            <a:r>
              <a:rPr lang="en-US" i="1" dirty="0" err="1" smtClean="0">
                <a:sym typeface="Symbol"/>
              </a:rPr>
              <a:t>s</a:t>
            </a:r>
            <a:r>
              <a:rPr lang="en-US" i="1" baseline="-25000" dirty="0" err="1" smtClean="0"/>
              <a:t>j</a:t>
            </a:r>
            <a:r>
              <a:rPr lang="en-US" i="1" baseline="-25000" dirty="0" smtClean="0"/>
              <a:t> </a:t>
            </a:r>
            <a:r>
              <a:rPr lang="en-US" i="1" dirty="0" smtClean="0">
                <a:sym typeface="Symbol"/>
              </a:rPr>
              <a:t> </a:t>
            </a:r>
            <a:r>
              <a:rPr lang="en-US" i="1" dirty="0" err="1" smtClean="0"/>
              <a:t>u</a:t>
            </a:r>
            <a:r>
              <a:rPr lang="en-US" i="1" baseline="-25000" dirty="0" err="1" smtClean="0"/>
              <a:t>j</a:t>
            </a:r>
            <a:r>
              <a:rPr lang="en-US" i="1" dirty="0" smtClean="0"/>
              <a:t>  </a:t>
            </a:r>
            <a:endParaRPr lang="en-US" i="1" baseline="-25000" dirty="0" smtClean="0"/>
          </a:p>
          <a:p>
            <a:r>
              <a:rPr lang="en-US" dirty="0" smtClean="0"/>
              <a:t>Example:</a:t>
            </a:r>
          </a:p>
          <a:p>
            <a:endParaRPr lang="en-US" dirty="0" smtClean="0"/>
          </a:p>
          <a:p>
            <a:endParaRPr lang="en-US" dirty="0" smtClean="0"/>
          </a:p>
          <a:p>
            <a:endParaRPr lang="en-US" dirty="0" smtClean="0"/>
          </a:p>
          <a:p>
            <a:endParaRPr lang="en-US" dirty="0" smtClean="0"/>
          </a:p>
          <a:p>
            <a:endParaRPr lang="en-US" sz="2800" dirty="0" smtClean="0"/>
          </a:p>
          <a:p>
            <a:r>
              <a:rPr lang="en-US" sz="2800" dirty="0" smtClean="0"/>
              <a:t>Only bounds (e.g., </a:t>
            </a:r>
            <a:r>
              <a:rPr lang="en-US" sz="2800" i="1" dirty="0" smtClean="0"/>
              <a:t>s</a:t>
            </a:r>
            <a:r>
              <a:rPr lang="en-US" sz="2800" i="1" baseline="-25000" dirty="0" smtClean="0"/>
              <a:t>1</a:t>
            </a:r>
            <a:r>
              <a:rPr lang="en-US" sz="2800" dirty="0" smtClean="0"/>
              <a:t> </a:t>
            </a:r>
            <a:r>
              <a:rPr lang="en-US" sz="2800" i="1" dirty="0" smtClean="0"/>
              <a:t> </a:t>
            </a:r>
            <a:r>
              <a:rPr lang="en-US" sz="2800" i="1" dirty="0" smtClean="0">
                <a:sym typeface="Symbol"/>
              </a:rPr>
              <a:t> 0 </a:t>
            </a:r>
            <a:r>
              <a:rPr lang="en-US" sz="2800" dirty="0" smtClean="0"/>
              <a:t>) are asserted during search.</a:t>
            </a:r>
          </a:p>
        </p:txBody>
      </p:sp>
      <p:graphicFrame>
        <p:nvGraphicFramePr>
          <p:cNvPr id="4" name="Object 3"/>
          <p:cNvGraphicFramePr>
            <a:graphicFrameLocks noChangeAspect="1"/>
          </p:cNvGraphicFramePr>
          <p:nvPr/>
        </p:nvGraphicFramePr>
        <p:xfrm>
          <a:off x="857955" y="3176763"/>
          <a:ext cx="7292623" cy="1863079"/>
        </p:xfrm>
        <a:graphic>
          <a:graphicData uri="http://schemas.openxmlformats.org/presentationml/2006/ole">
            <p:oleObj spid="_x0000_s4098" name="Equation" r:id="rId3" imgW="3479760" imgH="8888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i="1" smtClean="0"/>
              <a:t>Fast </a:t>
            </a:r>
            <a:r>
              <a:rPr smtClean="0"/>
              <a:t>Linear arithmetic - Search</a:t>
            </a:r>
            <a:endParaRPr lang="en-US" i="1" dirty="0"/>
          </a:p>
        </p:txBody>
      </p:sp>
      <p:sp>
        <p:nvSpPr>
          <p:cNvPr id="3" name="Content Placeholder 2"/>
          <p:cNvSpPr>
            <a:spLocks noGrp="1"/>
          </p:cNvSpPr>
          <p:nvPr>
            <p:ph idx="1"/>
          </p:nvPr>
        </p:nvSpPr>
        <p:spPr>
          <a:xfrm>
            <a:off x="505177" y="4347987"/>
            <a:ext cx="8382000" cy="2031325"/>
          </a:xfrm>
        </p:spPr>
        <p:txBody>
          <a:bodyPr/>
          <a:lstStyle/>
          <a:p>
            <a:r>
              <a:rPr lang="en-US" dirty="0" smtClean="0"/>
              <a:t>Tableau </a:t>
            </a:r>
            <a:r>
              <a:rPr lang="en-US" b="1" dirty="0" smtClean="0"/>
              <a:t>A</a:t>
            </a:r>
            <a:r>
              <a:rPr lang="en-US" dirty="0" smtClean="0"/>
              <a:t>x = s is built during</a:t>
            </a:r>
          </a:p>
          <a:p>
            <a:pPr>
              <a:buNone/>
            </a:pPr>
            <a:r>
              <a:rPr lang="en-US" dirty="0" smtClean="0"/>
              <a:t>	pre-processing</a:t>
            </a:r>
          </a:p>
          <a:p>
            <a:r>
              <a:rPr lang="en-US" dirty="0" smtClean="0"/>
              <a:t>Bounds are asserted and un-asserted during search</a:t>
            </a:r>
            <a:endParaRPr lang="en-US" dirty="0"/>
          </a:p>
        </p:txBody>
      </p:sp>
      <p:graphicFrame>
        <p:nvGraphicFramePr>
          <p:cNvPr id="5122" name="Object 2"/>
          <p:cNvGraphicFramePr>
            <a:graphicFrameLocks noChangeAspect="1"/>
          </p:cNvGraphicFramePr>
          <p:nvPr/>
        </p:nvGraphicFramePr>
        <p:xfrm>
          <a:off x="800806" y="1776766"/>
          <a:ext cx="7292975" cy="1863725"/>
        </p:xfrm>
        <a:graphic>
          <a:graphicData uri="http://schemas.openxmlformats.org/presentationml/2006/ole">
            <p:oleObj spid="_x0000_s5122" name="Equation" r:id="rId3" imgW="3479760" imgH="8888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i="1" smtClean="0"/>
              <a:t>Fast </a:t>
            </a:r>
            <a:r>
              <a:rPr smtClean="0"/>
              <a:t>Linear arithmetic - Search</a:t>
            </a:r>
            <a:endParaRPr lang="en-US" i="1" dirty="0"/>
          </a:p>
        </p:txBody>
      </p:sp>
      <p:sp>
        <p:nvSpPr>
          <p:cNvPr id="3" name="Content Placeholder 2"/>
          <p:cNvSpPr>
            <a:spLocks noGrp="1"/>
          </p:cNvSpPr>
          <p:nvPr>
            <p:ph idx="1"/>
          </p:nvPr>
        </p:nvSpPr>
        <p:spPr>
          <a:xfrm>
            <a:off x="437444" y="1593498"/>
            <a:ext cx="8382000" cy="4672048"/>
          </a:xfrm>
        </p:spPr>
        <p:txBody>
          <a:bodyPr/>
          <a:lstStyle/>
          <a:p>
            <a:r>
              <a:rPr lang="en-US" dirty="0" smtClean="0"/>
              <a:t>Tableau </a:t>
            </a:r>
            <a:r>
              <a:rPr lang="en-US" b="1" dirty="0" smtClean="0"/>
              <a:t>A</a:t>
            </a:r>
            <a:r>
              <a:rPr lang="en-US" dirty="0" smtClean="0"/>
              <a:t>x = s is built during</a:t>
            </a:r>
          </a:p>
          <a:p>
            <a:pPr>
              <a:buNone/>
            </a:pPr>
            <a:r>
              <a:rPr lang="en-US" dirty="0" smtClean="0"/>
              <a:t>	pre-processing</a:t>
            </a:r>
          </a:p>
          <a:p>
            <a:r>
              <a:rPr lang="en-US" dirty="0" smtClean="0"/>
              <a:t>Bounds are asserted and un-asserted during search</a:t>
            </a:r>
          </a:p>
          <a:p>
            <a:endParaRPr lang="en-US" dirty="0" smtClean="0"/>
          </a:p>
          <a:p>
            <a:r>
              <a:rPr lang="en-US" dirty="0" smtClean="0"/>
              <a:t>Backtracking should be cheap – and it is:</a:t>
            </a:r>
          </a:p>
          <a:p>
            <a:pPr lvl="1"/>
            <a:r>
              <a:rPr lang="en-US" dirty="0" smtClean="0"/>
              <a:t>Let </a:t>
            </a:r>
            <a:r>
              <a:rPr lang="en-US" dirty="0" smtClean="0">
                <a:sym typeface="Symbol"/>
              </a:rPr>
              <a:t>(</a:t>
            </a:r>
            <a:r>
              <a:rPr lang="en-US" dirty="0" smtClean="0"/>
              <a:t>x</a:t>
            </a:r>
            <a:r>
              <a:rPr lang="en-US" baseline="-25000" dirty="0" smtClean="0"/>
              <a:t>1</a:t>
            </a:r>
            <a:r>
              <a:rPr lang="en-US" dirty="0" smtClean="0">
                <a:sym typeface="Symbol"/>
              </a:rPr>
              <a:t>) = 0, (</a:t>
            </a:r>
            <a:r>
              <a:rPr lang="en-US" dirty="0" smtClean="0"/>
              <a:t>x</a:t>
            </a:r>
            <a:r>
              <a:rPr lang="en-US" baseline="-25000" dirty="0" smtClean="0"/>
              <a:t>2</a:t>
            </a:r>
            <a:r>
              <a:rPr lang="en-US" dirty="0" smtClean="0">
                <a:sym typeface="Symbol"/>
              </a:rPr>
              <a:t>) = -1, (s</a:t>
            </a:r>
            <a:r>
              <a:rPr lang="en-US" baseline="-25000" dirty="0" smtClean="0">
                <a:sym typeface="Symbol"/>
              </a:rPr>
              <a:t>2</a:t>
            </a:r>
            <a:r>
              <a:rPr lang="en-US" dirty="0" smtClean="0">
                <a:sym typeface="Symbol"/>
              </a:rPr>
              <a:t>) = 0</a:t>
            </a:r>
          </a:p>
          <a:p>
            <a:pPr lvl="1"/>
            <a:r>
              <a:rPr lang="en-US" dirty="0" smtClean="0">
                <a:sym typeface="Symbol"/>
              </a:rPr>
              <a:t> satisfies </a:t>
            </a:r>
            <a:r>
              <a:rPr lang="en-US" dirty="0" smtClean="0"/>
              <a:t>x</a:t>
            </a:r>
            <a:r>
              <a:rPr lang="en-US" baseline="-25000" dirty="0" smtClean="0"/>
              <a:t>1</a:t>
            </a:r>
            <a:r>
              <a:rPr lang="en-US" dirty="0" smtClean="0"/>
              <a:t> </a:t>
            </a:r>
            <a:r>
              <a:rPr lang="en-US" dirty="0" smtClean="0">
                <a:sym typeface="Symbol"/>
              </a:rPr>
              <a:t> 4</a:t>
            </a:r>
            <a:r>
              <a:rPr lang="en-US" dirty="0" smtClean="0"/>
              <a:t> , x</a:t>
            </a:r>
            <a:r>
              <a:rPr lang="en-US" baseline="-25000" dirty="0" smtClean="0"/>
              <a:t>2</a:t>
            </a:r>
            <a:r>
              <a:rPr lang="en-US" dirty="0" smtClean="0"/>
              <a:t> </a:t>
            </a:r>
            <a:r>
              <a:rPr lang="en-US" dirty="0" smtClean="0">
                <a:sym typeface="Symbol"/>
              </a:rPr>
              <a:t> -1, -3 </a:t>
            </a:r>
            <a:r>
              <a:rPr lang="en-US" dirty="0" smtClean="0"/>
              <a:t> s</a:t>
            </a:r>
            <a:r>
              <a:rPr lang="en-US" baseline="-25000" dirty="0" smtClean="0"/>
              <a:t>2 	</a:t>
            </a:r>
            <a:r>
              <a:rPr lang="en-US" dirty="0" smtClean="0">
                <a:sym typeface="Symbol"/>
              </a:rPr>
              <a:t>then</a:t>
            </a:r>
            <a:endParaRPr lang="en-US" dirty="0" smtClean="0"/>
          </a:p>
          <a:p>
            <a:pPr lvl="1"/>
            <a:r>
              <a:rPr lang="en-US" dirty="0" smtClean="0">
                <a:sym typeface="Symbol"/>
              </a:rPr>
              <a:t> satisfies </a:t>
            </a:r>
            <a:r>
              <a:rPr lang="en-US" dirty="0" smtClean="0"/>
              <a:t>x</a:t>
            </a:r>
            <a:r>
              <a:rPr lang="en-US" baseline="-25000" dirty="0" smtClean="0"/>
              <a:t>1</a:t>
            </a:r>
            <a:r>
              <a:rPr lang="en-US" dirty="0" smtClean="0"/>
              <a:t> </a:t>
            </a:r>
            <a:r>
              <a:rPr lang="en-US" dirty="0" smtClean="0">
                <a:sym typeface="Symbol"/>
              </a:rPr>
              <a:t> 4</a:t>
            </a:r>
            <a:r>
              <a:rPr lang="en-US" dirty="0" smtClean="0"/>
              <a:t> , x</a:t>
            </a:r>
            <a:r>
              <a:rPr lang="en-US" baseline="-25000" dirty="0" smtClean="0"/>
              <a:t>2</a:t>
            </a:r>
            <a:r>
              <a:rPr lang="en-US" dirty="0" smtClean="0"/>
              <a:t> </a:t>
            </a:r>
            <a:r>
              <a:rPr lang="en-US" dirty="0" smtClean="0">
                <a:sym typeface="Symbol"/>
              </a:rPr>
              <a:t> -1</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i="1" smtClean="0"/>
              <a:t>Fast </a:t>
            </a:r>
            <a:r>
              <a:rPr sz="4800" smtClean="0"/>
              <a:t>Linear arithmetic </a:t>
            </a:r>
            <a:r>
              <a:rPr lang="en-US" sz="4800" dirty="0" smtClean="0"/>
              <a:t>–</a:t>
            </a:r>
            <a:r>
              <a:rPr sz="4800" smtClean="0"/>
              <a:t> Dual Simplex</a:t>
            </a:r>
            <a:endParaRPr lang="en-US" sz="4800" dirty="0"/>
          </a:p>
        </p:txBody>
      </p:sp>
      <p:sp>
        <p:nvSpPr>
          <p:cNvPr id="3" name="Content Placeholder 2"/>
          <p:cNvSpPr>
            <a:spLocks noGrp="1"/>
          </p:cNvSpPr>
          <p:nvPr>
            <p:ph idx="1"/>
          </p:nvPr>
        </p:nvSpPr>
        <p:spPr>
          <a:xfrm>
            <a:off x="336651" y="2416780"/>
            <a:ext cx="8382000" cy="2862322"/>
          </a:xfrm>
        </p:spPr>
        <p:txBody>
          <a:bodyPr/>
          <a:lstStyle/>
          <a:p>
            <a:r>
              <a:rPr lang="en-US" dirty="0" smtClean="0"/>
              <a:t>Tableau </a:t>
            </a:r>
            <a:r>
              <a:rPr lang="en-US" b="1" dirty="0" smtClean="0"/>
              <a:t>A</a:t>
            </a:r>
            <a:r>
              <a:rPr lang="en-US" dirty="0" smtClean="0"/>
              <a:t>x = s from pre-processing. </a:t>
            </a:r>
          </a:p>
          <a:p>
            <a:pPr lvl="1"/>
            <a:r>
              <a:rPr lang="en-US" dirty="0" smtClean="0"/>
              <a:t>Initial </a:t>
            </a:r>
            <a:r>
              <a:rPr lang="en-US" dirty="0" smtClean="0">
                <a:sym typeface="Symbol"/>
              </a:rPr>
              <a:t>assignment , where (x</a:t>
            </a:r>
            <a:r>
              <a:rPr lang="en-US" baseline="-25000" dirty="0" smtClean="0">
                <a:sym typeface="Symbol"/>
              </a:rPr>
              <a:t>i</a:t>
            </a:r>
            <a:r>
              <a:rPr lang="en-US" dirty="0" smtClean="0">
                <a:sym typeface="Symbol"/>
              </a:rPr>
              <a:t>) = 0, (</a:t>
            </a:r>
            <a:r>
              <a:rPr lang="en-US" dirty="0" err="1" smtClean="0">
                <a:sym typeface="Symbol"/>
              </a:rPr>
              <a:t>s</a:t>
            </a:r>
            <a:r>
              <a:rPr lang="en-US" baseline="-25000" dirty="0" err="1" smtClean="0">
                <a:sym typeface="Symbol"/>
              </a:rPr>
              <a:t>i</a:t>
            </a:r>
            <a:r>
              <a:rPr lang="en-US" dirty="0" smtClean="0">
                <a:sym typeface="Symbol"/>
              </a:rPr>
              <a:t>) = 0 satisfies tableau.</a:t>
            </a:r>
          </a:p>
          <a:p>
            <a:r>
              <a:rPr lang="en-US" dirty="0" smtClean="0"/>
              <a:t>What do we do when bounds are asserted?</a:t>
            </a:r>
          </a:p>
          <a:p>
            <a:pPr lvl="1"/>
            <a:r>
              <a:rPr lang="en-US" dirty="0" smtClean="0"/>
              <a:t>We pivot.</a:t>
            </a:r>
            <a:br>
              <a:rPr lang="en-US" dirty="0" smtClean="0"/>
            </a:br>
            <a:endParaRPr lang="en-US" i="1"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i="1" smtClean="0"/>
              <a:t>Fast </a:t>
            </a:r>
            <a:r>
              <a:rPr sz="4800" smtClean="0"/>
              <a:t>Linear arithmetic – Dual Simplex</a:t>
            </a:r>
            <a:endParaRPr lang="en-US" sz="4800" dirty="0"/>
          </a:p>
        </p:txBody>
      </p:sp>
      <p:sp>
        <p:nvSpPr>
          <p:cNvPr id="3" name="Content Placeholder 2"/>
          <p:cNvSpPr>
            <a:spLocks noGrp="1"/>
          </p:cNvSpPr>
          <p:nvPr>
            <p:ph idx="1"/>
          </p:nvPr>
        </p:nvSpPr>
        <p:spPr>
          <a:xfrm>
            <a:off x="381000" y="1412876"/>
            <a:ext cx="8382000" cy="4889954"/>
          </a:xfrm>
        </p:spPr>
        <p:txBody>
          <a:bodyPr/>
          <a:lstStyle/>
          <a:p>
            <a:r>
              <a:rPr lang="en-US" dirty="0" smtClean="0"/>
              <a:t>Terminology:</a:t>
            </a:r>
          </a:p>
          <a:p>
            <a:pPr lvl="1"/>
            <a:r>
              <a:rPr lang="en-US" b="1" dirty="0" smtClean="0"/>
              <a:t>A</a:t>
            </a:r>
            <a:r>
              <a:rPr lang="en-US" dirty="0" smtClean="0"/>
              <a:t>x = s</a:t>
            </a:r>
            <a:endParaRPr lang="en-US" i="1" dirty="0" smtClean="0"/>
          </a:p>
          <a:p>
            <a:pPr lvl="1"/>
            <a:r>
              <a:rPr lang="en-US" dirty="0" smtClean="0"/>
              <a:t>The </a:t>
            </a:r>
            <a:r>
              <a:rPr lang="en-US" i="1" dirty="0" smtClean="0"/>
              <a:t>s </a:t>
            </a:r>
            <a:r>
              <a:rPr lang="en-US" dirty="0" smtClean="0"/>
              <a:t>variables are </a:t>
            </a:r>
            <a:r>
              <a:rPr lang="en-US" i="1" dirty="0" smtClean="0"/>
              <a:t>basic. </a:t>
            </a:r>
            <a:endParaRPr lang="en-US" dirty="0" smtClean="0"/>
          </a:p>
          <a:p>
            <a:pPr lvl="1"/>
            <a:r>
              <a:rPr lang="en-US" dirty="0" smtClean="0"/>
              <a:t>The </a:t>
            </a:r>
            <a:r>
              <a:rPr lang="en-US" i="1" dirty="0" smtClean="0"/>
              <a:t>x </a:t>
            </a:r>
            <a:r>
              <a:rPr lang="en-US" dirty="0" smtClean="0"/>
              <a:t>variables are </a:t>
            </a:r>
            <a:r>
              <a:rPr lang="en-US" i="1" dirty="0" smtClean="0"/>
              <a:t>non-basic.</a:t>
            </a:r>
          </a:p>
          <a:p>
            <a:pPr lvl="1"/>
            <a:endParaRPr lang="en-US" i="1" dirty="0" smtClean="0"/>
          </a:p>
          <a:p>
            <a:r>
              <a:rPr lang="en-US" sz="3200" dirty="0" smtClean="0"/>
              <a:t>Invariant on </a:t>
            </a:r>
            <a:r>
              <a:rPr lang="en-US" sz="3200" b="1" dirty="0" smtClean="0"/>
              <a:t>A</a:t>
            </a:r>
            <a:r>
              <a:rPr lang="en-US" sz="3200" dirty="0" smtClean="0"/>
              <a:t>x = s, </a:t>
            </a:r>
            <a:r>
              <a:rPr lang="en-US" sz="3200" dirty="0" smtClean="0">
                <a:sym typeface="Symbol"/>
              </a:rPr>
              <a:t></a:t>
            </a:r>
            <a:r>
              <a:rPr lang="en-US" sz="3200" dirty="0" smtClean="0"/>
              <a:t>:</a:t>
            </a:r>
          </a:p>
          <a:p>
            <a:pPr lvl="1"/>
            <a:r>
              <a:rPr lang="en-US" sz="2800" dirty="0" smtClean="0"/>
              <a:t>For non-basic variables: </a:t>
            </a:r>
            <a:r>
              <a:rPr lang="en-US" sz="2800" i="1" dirty="0" err="1" smtClean="0"/>
              <a:t>l</a:t>
            </a:r>
            <a:r>
              <a:rPr lang="en-US" sz="2800" i="1" baseline="-25000" dirty="0" err="1" smtClean="0"/>
              <a:t>j</a:t>
            </a:r>
            <a:r>
              <a:rPr lang="en-US" sz="2800" i="1" dirty="0" smtClean="0"/>
              <a:t> </a:t>
            </a:r>
            <a:r>
              <a:rPr lang="en-US" sz="2800" i="1" dirty="0" smtClean="0">
                <a:sym typeface="Symbol"/>
              </a:rPr>
              <a:t> </a:t>
            </a:r>
            <a:r>
              <a:rPr lang="en-US" sz="2800" dirty="0" smtClean="0">
                <a:sym typeface="Symbol"/>
              </a:rPr>
              <a:t>(</a:t>
            </a:r>
            <a:r>
              <a:rPr lang="en-US" sz="2800" i="1" dirty="0" err="1" smtClean="0"/>
              <a:t>x</a:t>
            </a:r>
            <a:r>
              <a:rPr lang="en-US" sz="2800" i="1" baseline="-25000" dirty="0" err="1" smtClean="0"/>
              <a:t>j</a:t>
            </a:r>
            <a:r>
              <a:rPr lang="en-US" sz="2800" dirty="0" smtClean="0"/>
              <a:t>)</a:t>
            </a:r>
            <a:r>
              <a:rPr lang="en-US" sz="2800" i="1" baseline="-25000" dirty="0" smtClean="0"/>
              <a:t> </a:t>
            </a:r>
            <a:r>
              <a:rPr lang="en-US" sz="2800" i="1" dirty="0" smtClean="0">
                <a:sym typeface="Symbol"/>
              </a:rPr>
              <a:t> </a:t>
            </a:r>
            <a:r>
              <a:rPr lang="en-US" sz="2800" i="1" dirty="0" err="1" smtClean="0"/>
              <a:t>u</a:t>
            </a:r>
            <a:r>
              <a:rPr lang="en-US" sz="2800" i="1" baseline="-25000" dirty="0" err="1" smtClean="0"/>
              <a:t>j</a:t>
            </a:r>
            <a:r>
              <a:rPr lang="en-US" sz="2800" i="1" dirty="0" smtClean="0"/>
              <a:t> </a:t>
            </a:r>
          </a:p>
          <a:p>
            <a:pPr lvl="1"/>
            <a:r>
              <a:rPr lang="en-US" sz="2800" dirty="0" smtClean="0"/>
              <a:t>The </a:t>
            </a:r>
            <a:r>
              <a:rPr lang="en-US" sz="2800" i="1" dirty="0" smtClean="0"/>
              <a:t>role </a:t>
            </a:r>
            <a:r>
              <a:rPr lang="en-US" sz="2800" dirty="0" smtClean="0"/>
              <a:t>of pivoting: also satisfy bounds on </a:t>
            </a:r>
            <a:r>
              <a:rPr lang="en-US" sz="2800" i="1" dirty="0" smtClean="0"/>
              <a:t>non-basic </a:t>
            </a:r>
            <a:r>
              <a:rPr lang="en-US" sz="2800" dirty="0" smtClean="0"/>
              <a:t>variables.</a:t>
            </a:r>
            <a:r>
              <a:rPr lang="en-US" sz="2800" i="1" dirty="0" smtClean="0"/>
              <a:t> </a:t>
            </a:r>
          </a:p>
          <a:p>
            <a:pPr>
              <a:buNone/>
            </a:pPr>
            <a:endParaRPr lang="en-US" i="1" dirty="0" smtClean="0"/>
          </a:p>
          <a:p>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Overview of the lectures</a:t>
            </a:r>
            <a:endParaRPr lang="en-US" dirty="0"/>
          </a:p>
        </p:txBody>
      </p:sp>
      <p:graphicFrame>
        <p:nvGraphicFramePr>
          <p:cNvPr id="5" name="Table 4"/>
          <p:cNvGraphicFramePr>
            <a:graphicFrameLocks noGrp="1"/>
          </p:cNvGraphicFramePr>
          <p:nvPr/>
        </p:nvGraphicFramePr>
        <p:xfrm>
          <a:off x="669891" y="1607739"/>
          <a:ext cx="7640096" cy="4570261"/>
        </p:xfrm>
        <a:graphic>
          <a:graphicData uri="http://schemas.openxmlformats.org/drawingml/2006/table">
            <a:tbl>
              <a:tblPr firstRow="1" bandRow="1">
                <a:tableStyleId>{073A0DAA-6AF3-43AB-8588-CEC1D06C72B9}</a:tableStyleId>
              </a:tblPr>
              <a:tblGrid>
                <a:gridCol w="847967"/>
                <a:gridCol w="2833552"/>
                <a:gridCol w="3958577"/>
              </a:tblGrid>
              <a:tr h="553164">
                <a:tc>
                  <a:txBody>
                    <a:bodyPr/>
                    <a:lstStyle/>
                    <a:p>
                      <a:r>
                        <a:rPr lang="en-US" dirty="0" smtClean="0"/>
                        <a:t>Day</a:t>
                      </a:r>
                      <a:endParaRPr lang="en-US" dirty="0"/>
                    </a:p>
                  </a:txBody>
                  <a:tcPr/>
                </a:tc>
                <a:tc>
                  <a:txBody>
                    <a:bodyPr/>
                    <a:lstStyle/>
                    <a:p>
                      <a:r>
                        <a:rPr lang="en-US" dirty="0" smtClean="0"/>
                        <a:t>Topics</a:t>
                      </a:r>
                      <a:endParaRPr lang="en-US" dirty="0"/>
                    </a:p>
                  </a:txBody>
                  <a:tcPr/>
                </a:tc>
                <a:tc>
                  <a:txBody>
                    <a:bodyPr/>
                    <a:lstStyle/>
                    <a:p>
                      <a:r>
                        <a:rPr lang="en-US" dirty="0" smtClean="0"/>
                        <a:t>Lab</a:t>
                      </a:r>
                      <a:endParaRPr lang="en-US" dirty="0"/>
                    </a:p>
                  </a:txBody>
                  <a:tcPr/>
                </a:tc>
              </a:tr>
              <a:tr h="705122">
                <a:tc>
                  <a:txBody>
                    <a:bodyPr/>
                    <a:lstStyle/>
                    <a:p>
                      <a:r>
                        <a:rPr lang="en-US" dirty="0" smtClean="0"/>
                        <a:t>1</a:t>
                      </a:r>
                      <a:endParaRPr lang="en-US" dirty="0"/>
                    </a:p>
                  </a:txBody>
                  <a:tcPr/>
                </a:tc>
                <a:tc>
                  <a:txBody>
                    <a:bodyPr/>
                    <a:lstStyle/>
                    <a:p>
                      <a:r>
                        <a:rPr lang="en-US" sz="1800" dirty="0" smtClean="0"/>
                        <a:t>Overview of SMT and applications. </a:t>
                      </a:r>
                    </a:p>
                    <a:p>
                      <a:r>
                        <a:rPr lang="en-US" sz="1800" dirty="0" smtClean="0"/>
                        <a:t>SAT solving,</a:t>
                      </a:r>
                      <a:r>
                        <a:rPr lang="en-US" sz="1800" baseline="0" dirty="0" smtClean="0"/>
                        <a:t> Z3</a:t>
                      </a:r>
                      <a:endParaRPr lang="en-US" dirty="0"/>
                    </a:p>
                  </a:txBody>
                  <a:tcPr/>
                </a:tc>
                <a:tc>
                  <a:txBody>
                    <a:bodyPr/>
                    <a:lstStyle/>
                    <a:p>
                      <a:r>
                        <a:rPr lang="en-US" dirty="0" smtClean="0"/>
                        <a:t>Encoding combinatorial problems with Z3</a:t>
                      </a:r>
                      <a:endParaRPr lang="en-US" dirty="0"/>
                    </a:p>
                  </a:txBody>
                  <a:tcPr/>
                </a:tc>
              </a:tr>
              <a:tr h="705122">
                <a:tc>
                  <a:txBody>
                    <a:bodyPr/>
                    <a:lstStyle/>
                    <a:p>
                      <a:r>
                        <a:rPr lang="en-US" dirty="0" smtClean="0"/>
                        <a:t>2</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Congruence closure</a:t>
                      </a:r>
                    </a:p>
                  </a:txBody>
                  <a:tcPr/>
                </a:tc>
                <a:tc>
                  <a:txBody>
                    <a:bodyPr/>
                    <a:lstStyle/>
                    <a:p>
                      <a:r>
                        <a:rPr lang="en-US" sz="1800" dirty="0" smtClean="0"/>
                        <a:t>Program exploration with </a:t>
                      </a:r>
                      <a:r>
                        <a:rPr lang="en-US" sz="1800" dirty="0" err="1" smtClean="0"/>
                        <a:t>Pex</a:t>
                      </a:r>
                      <a:endParaRPr lang="en-US" dirty="0"/>
                    </a:p>
                  </a:txBody>
                  <a:tcPr/>
                </a:tc>
              </a:tr>
              <a:tr h="549044">
                <a:tc>
                  <a:txBody>
                    <a:bodyPr/>
                    <a:lstStyle/>
                    <a:p>
                      <a:r>
                        <a:rPr lang="en-US" dirty="0" smtClean="0"/>
                        <a:t>3</a:t>
                      </a:r>
                      <a:endParaRPr lang="en-US" dirty="0"/>
                    </a:p>
                  </a:txBody>
                  <a:tcPr/>
                </a:tc>
                <a:tc>
                  <a:txBody>
                    <a:bodyPr/>
                    <a:lstStyle/>
                    <a:p>
                      <a:r>
                        <a:rPr lang="en-US" sz="1800" dirty="0" smtClean="0"/>
                        <a:t>A</a:t>
                      </a:r>
                      <a:r>
                        <a:rPr lang="en-US" sz="1800" baseline="0" dirty="0" smtClean="0"/>
                        <a:t> solver for arithmetic.</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Encoding arithmetic problems</a:t>
                      </a:r>
                      <a:endParaRPr lang="en-US" dirty="0" smtClean="0"/>
                    </a:p>
                  </a:txBody>
                  <a:tcPr/>
                </a:tc>
              </a:tr>
              <a:tr h="841214">
                <a:tc>
                  <a:txBody>
                    <a:bodyPr/>
                    <a:lstStyle/>
                    <a:p>
                      <a:r>
                        <a:rPr lang="en-US" dirty="0" smtClean="0"/>
                        <a:t>4</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Theory combination. </a:t>
                      </a:r>
                      <a:endParaRPr lang="en-US" sz="1800" baseline="0" dirty="0" smtClean="0"/>
                    </a:p>
                    <a:p>
                      <a:r>
                        <a:rPr lang="en-US" dirty="0" smtClean="0"/>
                        <a:t>Arrays</a:t>
                      </a:r>
                      <a:r>
                        <a:rPr lang="en-US" baseline="0" dirty="0" smtClean="0"/>
                        <a:t> (part 1)</a:t>
                      </a:r>
                      <a:endParaRPr lang="en-US" dirty="0"/>
                    </a:p>
                  </a:txBody>
                  <a:tcPr/>
                </a:tc>
                <a:tc>
                  <a:txBody>
                    <a:bodyPr/>
                    <a:lstStyle/>
                    <a:p>
                      <a:r>
                        <a:rPr lang="en-US" smtClean="0"/>
                        <a:t>Arrays</a:t>
                      </a:r>
                      <a:endParaRPr lang="en-US" dirty="0"/>
                    </a:p>
                  </a:txBody>
                  <a:tcPr/>
                </a:tc>
              </a:tr>
              <a:tr h="1007317">
                <a:tc>
                  <a:txBody>
                    <a:bodyPr/>
                    <a:lstStyle/>
                    <a:p>
                      <a:r>
                        <a:rPr lang="en-US" dirty="0" smtClean="0"/>
                        <a:t>5</a:t>
                      </a:r>
                      <a:endParaRPr lang="en-US" dirty="0"/>
                    </a:p>
                  </a:txBody>
                  <a:tcPr/>
                </a:tc>
                <a:tc>
                  <a:txBody>
                    <a:bodyPr/>
                    <a:lstStyle/>
                    <a:p>
                      <a:r>
                        <a:rPr lang="en-US" baseline="0" dirty="0" smtClean="0"/>
                        <a:t>Arrays, (part 2) and quantifiers</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Build</a:t>
                      </a:r>
                      <a:r>
                        <a:rPr lang="en-US" baseline="0" dirty="0" smtClean="0"/>
                        <a:t> a theory solver on top of Z3</a:t>
                      </a:r>
                      <a:endParaRPr lang="en-US" dirty="0" smtClean="0"/>
                    </a:p>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i="1" smtClean="0"/>
              <a:t>Fast </a:t>
            </a:r>
            <a:r>
              <a:rPr sz="4800" smtClean="0"/>
              <a:t>Linear arithmetic </a:t>
            </a:r>
            <a:r>
              <a:rPr lang="en-US" sz="4800" dirty="0" smtClean="0"/>
              <a:t>–</a:t>
            </a:r>
            <a:r>
              <a:rPr sz="4800" smtClean="0"/>
              <a:t> Dual Simplex</a:t>
            </a:r>
            <a:endParaRPr lang="en-US" sz="4800" dirty="0"/>
          </a:p>
        </p:txBody>
      </p:sp>
      <p:sp>
        <p:nvSpPr>
          <p:cNvPr id="3" name="Content Placeholder 2"/>
          <p:cNvSpPr>
            <a:spLocks noGrp="1"/>
          </p:cNvSpPr>
          <p:nvPr>
            <p:ph idx="1"/>
          </p:nvPr>
        </p:nvSpPr>
        <p:spPr>
          <a:xfrm>
            <a:off x="324555" y="1348768"/>
            <a:ext cx="8382000" cy="3282437"/>
          </a:xfrm>
        </p:spPr>
        <p:txBody>
          <a:bodyPr/>
          <a:lstStyle/>
          <a:p>
            <a:pPr>
              <a:buNone/>
            </a:pPr>
            <a:endParaRPr lang="en-US" dirty="0" smtClean="0"/>
          </a:p>
          <a:p>
            <a:pPr lvl="1">
              <a:buNone/>
            </a:pPr>
            <a:endParaRPr lang="en-US" sz="2800" i="1" dirty="0" smtClean="0"/>
          </a:p>
          <a:p>
            <a:r>
              <a:rPr lang="en-US" sz="3200" dirty="0" smtClean="0"/>
              <a:t>New bound </a:t>
            </a:r>
            <a:r>
              <a:rPr lang="en-US" sz="3200" i="1" dirty="0" err="1" smtClean="0"/>
              <a:t>x</a:t>
            </a:r>
            <a:r>
              <a:rPr lang="en-US" sz="3200" i="1" baseline="-25000" dirty="0" err="1" smtClean="0"/>
              <a:t>j</a:t>
            </a:r>
            <a:r>
              <a:rPr lang="en-US" sz="3200" i="1" baseline="-25000" dirty="0" smtClean="0"/>
              <a:t> </a:t>
            </a:r>
            <a:r>
              <a:rPr lang="en-US" sz="3200" i="1" dirty="0" smtClean="0">
                <a:sym typeface="Symbol"/>
              </a:rPr>
              <a:t> </a:t>
            </a:r>
            <a:r>
              <a:rPr lang="en-US" sz="3200" i="1" dirty="0" smtClean="0"/>
              <a:t>u</a:t>
            </a:r>
            <a:r>
              <a:rPr lang="en-US" sz="3200" i="1" baseline="-25000" dirty="0" smtClean="0"/>
              <a:t> </a:t>
            </a:r>
            <a:r>
              <a:rPr lang="en-US" sz="3200" dirty="0" smtClean="0"/>
              <a:t>is asserted.</a:t>
            </a:r>
          </a:p>
          <a:p>
            <a:pPr lvl="1"/>
            <a:r>
              <a:rPr lang="en-US" sz="2800" dirty="0" smtClean="0"/>
              <a:t>Set </a:t>
            </a:r>
            <a:r>
              <a:rPr lang="en-US" sz="2800" dirty="0" smtClean="0">
                <a:sym typeface="Symbol"/>
              </a:rPr>
              <a:t>(</a:t>
            </a:r>
            <a:r>
              <a:rPr lang="en-US" sz="2800" i="1" dirty="0" err="1" smtClean="0"/>
              <a:t>x</a:t>
            </a:r>
            <a:r>
              <a:rPr lang="en-US" sz="2800" i="1" baseline="-25000" dirty="0" err="1" smtClean="0"/>
              <a:t>j</a:t>
            </a:r>
            <a:r>
              <a:rPr lang="en-US" sz="2800" dirty="0" smtClean="0"/>
              <a:t>) </a:t>
            </a:r>
            <a:r>
              <a:rPr lang="en-US" sz="2800" dirty="0" smtClean="0">
                <a:sym typeface="Symbol"/>
              </a:rPr>
              <a:t> min((</a:t>
            </a:r>
            <a:r>
              <a:rPr lang="en-US" sz="2800" i="1" dirty="0" err="1" smtClean="0"/>
              <a:t>x</a:t>
            </a:r>
            <a:r>
              <a:rPr lang="en-US" sz="2800" i="1" baseline="-25000" dirty="0" err="1" smtClean="0"/>
              <a:t>j</a:t>
            </a:r>
            <a:r>
              <a:rPr lang="en-US" sz="2800" dirty="0" smtClean="0"/>
              <a:t>), u)</a:t>
            </a:r>
          </a:p>
          <a:p>
            <a:pPr lvl="1"/>
            <a:r>
              <a:rPr lang="en-US" sz="2800" dirty="0" smtClean="0"/>
              <a:t>Check each row with </a:t>
            </a:r>
            <a:r>
              <a:rPr lang="en-US" sz="2800" i="1" dirty="0" err="1" smtClean="0"/>
              <a:t>x</a:t>
            </a:r>
            <a:r>
              <a:rPr lang="en-US" sz="2800" i="1" baseline="-25000" dirty="0" err="1" smtClean="0"/>
              <a:t>j</a:t>
            </a:r>
            <a:r>
              <a:rPr lang="en-US" sz="2800" dirty="0" smtClean="0"/>
              <a:t> if bounds on </a:t>
            </a:r>
            <a:r>
              <a:rPr lang="en-US" sz="2800" i="1" dirty="0" smtClean="0"/>
              <a:t>non-basic </a:t>
            </a:r>
            <a:r>
              <a:rPr lang="en-US" sz="2800" dirty="0" smtClean="0"/>
              <a:t>variables are satisfied.</a:t>
            </a:r>
          </a:p>
          <a:p>
            <a:pPr lvl="1"/>
            <a:r>
              <a:rPr lang="en-US" sz="2800" dirty="0" smtClean="0"/>
              <a:t>If not, pivot and update</a:t>
            </a:r>
            <a:r>
              <a:rPr lang="en-US" i="1" baseline="-25000" dirty="0" smtClean="0"/>
              <a:t>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t>Asserting</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397" y="3597710"/>
          <a:ext cx="975310" cy="2892299"/>
        </p:xfrm>
        <a:graphic>
          <a:graphicData uri="http://schemas.openxmlformats.org/presentationml/2006/ole">
            <p:oleObj spid="_x0000_s177154"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785375" y="3669757"/>
          <a:ext cx="1937461" cy="1827793"/>
        </p:xfrm>
        <a:graphic>
          <a:graphicData uri="http://schemas.openxmlformats.org/presentationml/2006/ole">
            <p:oleObj spid="_x0000_s177155"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75574" y="1851103"/>
          <a:ext cx="6830446" cy="992458"/>
        </p:xfrm>
        <a:graphic>
          <a:graphicData uri="http://schemas.openxmlformats.org/presentationml/2006/ole">
            <p:oleObj spid="_x0000_s177156"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220331" y="1344695"/>
          <a:ext cx="734742" cy="410863"/>
        </p:xfrm>
        <a:graphic>
          <a:graphicData uri="http://schemas.openxmlformats.org/presentationml/2006/ole">
            <p:oleObj spid="_x0000_s177157" name="Equation" r:id="rId6" imgW="317160" imgH="1774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Asserting            </a:t>
            </a:r>
            <a:r>
              <a:rPr lang="en-US" sz="2400" dirty="0" smtClean="0">
                <a:solidFill>
                  <a:srgbClr val="FF0000"/>
                </a:solidFill>
              </a:rPr>
              <a:t>assignment does not satisfy bounds</a:t>
            </a:r>
            <a:endParaRPr lang="en-US" sz="2400" dirty="0" smtClean="0"/>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397" y="3597710"/>
          <a:ext cx="975310" cy="2892299"/>
        </p:xfrm>
        <a:graphic>
          <a:graphicData uri="http://schemas.openxmlformats.org/presentationml/2006/ole">
            <p:oleObj spid="_x0000_s52226"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785375" y="3669757"/>
          <a:ext cx="1937461" cy="1827793"/>
        </p:xfrm>
        <a:graphic>
          <a:graphicData uri="http://schemas.openxmlformats.org/presentationml/2006/ole">
            <p:oleObj spid="_x0000_s52227"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52228"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65887" y="1366465"/>
          <a:ext cx="734742" cy="410863"/>
        </p:xfrm>
        <a:graphic>
          <a:graphicData uri="http://schemas.openxmlformats.org/presentationml/2006/ole">
            <p:oleObj spid="_x0000_s52229" name="Equation" r:id="rId6" imgW="317160" imgH="177480" progId="Equation.DSMT4">
              <p:embed/>
            </p:oleObj>
          </a:graphicData>
        </a:graphic>
      </p:graphicFrame>
      <p:graphicFrame>
        <p:nvGraphicFramePr>
          <p:cNvPr id="52230" name="Object 6"/>
          <p:cNvGraphicFramePr>
            <a:graphicFrameLocks noChangeAspect="1"/>
          </p:cNvGraphicFramePr>
          <p:nvPr/>
        </p:nvGraphicFramePr>
        <p:xfrm>
          <a:off x="6778399" y="3630159"/>
          <a:ext cx="914400" cy="512762"/>
        </p:xfrm>
        <a:graphic>
          <a:graphicData uri="http://schemas.openxmlformats.org/presentationml/2006/ole">
            <p:oleObj spid="_x0000_s52230" name="Equation" r:id="rId7" imgW="317160" imgH="1774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Asserting            </a:t>
            </a:r>
            <a:r>
              <a:rPr lang="en-US" sz="2400" dirty="0" smtClean="0">
                <a:solidFill>
                  <a:srgbClr val="FF0000"/>
                </a:solidFill>
              </a:rPr>
              <a:t>pivot </a:t>
            </a:r>
            <a:r>
              <a:rPr lang="en-US" sz="2400" i="1" dirty="0" smtClean="0">
                <a:solidFill>
                  <a:srgbClr val="FF0000"/>
                </a:solidFill>
              </a:rPr>
              <a:t>s </a:t>
            </a:r>
            <a:r>
              <a:rPr lang="en-US" sz="2400" dirty="0" smtClean="0">
                <a:solidFill>
                  <a:srgbClr val="FF0000"/>
                </a:solidFill>
              </a:rPr>
              <a:t>and </a:t>
            </a:r>
            <a:r>
              <a:rPr lang="en-US" sz="2400" i="1" dirty="0" smtClean="0">
                <a:solidFill>
                  <a:srgbClr val="FF0000"/>
                </a:solidFill>
              </a:rPr>
              <a:t>x </a:t>
            </a:r>
            <a:r>
              <a:rPr lang="en-US" sz="2400" dirty="0" smtClean="0">
                <a:solidFill>
                  <a:srgbClr val="FF0000"/>
                </a:solidFill>
              </a:rPr>
              <a:t>(</a:t>
            </a:r>
            <a:r>
              <a:rPr lang="en-US" sz="2400" i="1" dirty="0" smtClean="0">
                <a:solidFill>
                  <a:srgbClr val="FF0000"/>
                </a:solidFill>
              </a:rPr>
              <a:t>s </a:t>
            </a:r>
            <a:r>
              <a:rPr lang="en-US" sz="2400" dirty="0" smtClean="0">
                <a:solidFill>
                  <a:srgbClr val="FF0000"/>
                </a:solidFill>
              </a:rPr>
              <a:t>is a dependent variable)</a:t>
            </a:r>
            <a:endParaRPr lang="en-US" sz="2400" dirty="0" smtClean="0"/>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397" y="3597710"/>
          <a:ext cx="975310" cy="2892299"/>
        </p:xfrm>
        <a:graphic>
          <a:graphicData uri="http://schemas.openxmlformats.org/presentationml/2006/ole">
            <p:oleObj spid="_x0000_s53250"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53251"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53252"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65887" y="1366465"/>
          <a:ext cx="734742" cy="410863"/>
        </p:xfrm>
        <a:graphic>
          <a:graphicData uri="http://schemas.openxmlformats.org/presentationml/2006/ole">
            <p:oleObj spid="_x0000_s53253" name="Equation" r:id="rId6" imgW="317160" imgH="177480" progId="Equation.DSMT4">
              <p:embed/>
            </p:oleObj>
          </a:graphicData>
        </a:graphic>
      </p:graphicFrame>
      <p:graphicFrame>
        <p:nvGraphicFramePr>
          <p:cNvPr id="52230" name="Object 6"/>
          <p:cNvGraphicFramePr>
            <a:graphicFrameLocks noChangeAspect="1"/>
          </p:cNvGraphicFramePr>
          <p:nvPr/>
        </p:nvGraphicFramePr>
        <p:xfrm>
          <a:off x="6778399" y="3630159"/>
          <a:ext cx="914400" cy="512762"/>
        </p:xfrm>
        <a:graphic>
          <a:graphicData uri="http://schemas.openxmlformats.org/presentationml/2006/ole">
            <p:oleObj spid="_x0000_s53254" name="Equation" r:id="rId7" imgW="317160" imgH="1774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Asserting            </a:t>
            </a:r>
            <a:r>
              <a:rPr lang="en-US" sz="2400" dirty="0" smtClean="0">
                <a:solidFill>
                  <a:srgbClr val="FF0000"/>
                </a:solidFill>
              </a:rPr>
              <a:t>pivot </a:t>
            </a:r>
            <a:r>
              <a:rPr lang="en-US" sz="2400" i="1" dirty="0" smtClean="0">
                <a:solidFill>
                  <a:srgbClr val="FF0000"/>
                </a:solidFill>
              </a:rPr>
              <a:t>s </a:t>
            </a:r>
            <a:r>
              <a:rPr lang="en-US" sz="2400" dirty="0" smtClean="0">
                <a:solidFill>
                  <a:srgbClr val="FF0000"/>
                </a:solidFill>
              </a:rPr>
              <a:t>and </a:t>
            </a:r>
            <a:r>
              <a:rPr lang="en-US" sz="2400" i="1" dirty="0" smtClean="0">
                <a:solidFill>
                  <a:srgbClr val="FF0000"/>
                </a:solidFill>
              </a:rPr>
              <a:t>x </a:t>
            </a:r>
            <a:r>
              <a:rPr lang="en-US" sz="2400" dirty="0" smtClean="0">
                <a:solidFill>
                  <a:srgbClr val="FF0000"/>
                </a:solidFill>
              </a:rPr>
              <a:t>(</a:t>
            </a:r>
            <a:r>
              <a:rPr lang="en-US" sz="2400" i="1" dirty="0" smtClean="0">
                <a:solidFill>
                  <a:srgbClr val="FF0000"/>
                </a:solidFill>
              </a:rPr>
              <a:t>s </a:t>
            </a:r>
            <a:r>
              <a:rPr lang="en-US" sz="2400" dirty="0" smtClean="0">
                <a:solidFill>
                  <a:srgbClr val="FF0000"/>
                </a:solidFill>
              </a:rPr>
              <a:t>is a dependent variable)</a:t>
            </a:r>
            <a:endParaRPr lang="en-US" sz="2400" dirty="0" smtClean="0"/>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397" y="3597710"/>
          <a:ext cx="975310" cy="2892299"/>
        </p:xfrm>
        <a:graphic>
          <a:graphicData uri="http://schemas.openxmlformats.org/presentationml/2006/ole">
            <p:oleObj spid="_x0000_s54274"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784600" y="3687763"/>
          <a:ext cx="1938338" cy="1790700"/>
        </p:xfrm>
        <a:graphic>
          <a:graphicData uri="http://schemas.openxmlformats.org/presentationml/2006/ole">
            <p:oleObj spid="_x0000_s54275" name="Equation" r:id="rId4" imgW="6728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54276"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65887" y="1366465"/>
          <a:ext cx="734742" cy="410863"/>
        </p:xfrm>
        <a:graphic>
          <a:graphicData uri="http://schemas.openxmlformats.org/presentationml/2006/ole">
            <p:oleObj spid="_x0000_s54277" name="Equation" r:id="rId6" imgW="317160" imgH="177480" progId="Equation.DSMT4">
              <p:embed/>
            </p:oleObj>
          </a:graphicData>
        </a:graphic>
      </p:graphicFrame>
      <p:graphicFrame>
        <p:nvGraphicFramePr>
          <p:cNvPr id="52230" name="Object 6"/>
          <p:cNvGraphicFramePr>
            <a:graphicFrameLocks noChangeAspect="1"/>
          </p:cNvGraphicFramePr>
          <p:nvPr/>
        </p:nvGraphicFramePr>
        <p:xfrm>
          <a:off x="6778399" y="3630159"/>
          <a:ext cx="914400" cy="512762"/>
        </p:xfrm>
        <a:graphic>
          <a:graphicData uri="http://schemas.openxmlformats.org/presentationml/2006/ole">
            <p:oleObj spid="_x0000_s54278" name="Equation" r:id="rId7" imgW="317160" imgH="1774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Asserting            </a:t>
            </a:r>
            <a:r>
              <a:rPr lang="en-US" sz="2400" dirty="0" smtClean="0">
                <a:solidFill>
                  <a:srgbClr val="FF0000"/>
                </a:solidFill>
              </a:rPr>
              <a:t>pivot </a:t>
            </a:r>
            <a:r>
              <a:rPr lang="en-US" sz="2400" i="1" dirty="0" smtClean="0">
                <a:solidFill>
                  <a:srgbClr val="FF0000"/>
                </a:solidFill>
              </a:rPr>
              <a:t>s </a:t>
            </a:r>
            <a:r>
              <a:rPr lang="en-US" sz="2400" dirty="0" smtClean="0">
                <a:solidFill>
                  <a:srgbClr val="FF0000"/>
                </a:solidFill>
              </a:rPr>
              <a:t>and </a:t>
            </a:r>
            <a:r>
              <a:rPr lang="en-US" sz="2400" i="1" dirty="0" smtClean="0">
                <a:solidFill>
                  <a:srgbClr val="FF0000"/>
                </a:solidFill>
              </a:rPr>
              <a:t>x </a:t>
            </a:r>
            <a:r>
              <a:rPr lang="en-US" sz="2400" dirty="0" smtClean="0">
                <a:solidFill>
                  <a:srgbClr val="FF0000"/>
                </a:solidFill>
              </a:rPr>
              <a:t>(</a:t>
            </a:r>
            <a:r>
              <a:rPr lang="en-US" sz="2400" i="1" dirty="0" smtClean="0">
                <a:solidFill>
                  <a:srgbClr val="FF0000"/>
                </a:solidFill>
              </a:rPr>
              <a:t>s </a:t>
            </a:r>
            <a:r>
              <a:rPr lang="en-US" sz="2400" dirty="0" smtClean="0">
                <a:solidFill>
                  <a:srgbClr val="FF0000"/>
                </a:solidFill>
              </a:rPr>
              <a:t>is a dependent variable)</a:t>
            </a:r>
            <a:endParaRPr lang="en-US" sz="2400" dirty="0" smtClean="0"/>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397" y="3597710"/>
          <a:ext cx="975310" cy="2892299"/>
        </p:xfrm>
        <a:graphic>
          <a:graphicData uri="http://schemas.openxmlformats.org/presentationml/2006/ole">
            <p:oleObj spid="_x0000_s55298"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55299"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55300"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65887" y="1366465"/>
          <a:ext cx="734742" cy="410863"/>
        </p:xfrm>
        <a:graphic>
          <a:graphicData uri="http://schemas.openxmlformats.org/presentationml/2006/ole">
            <p:oleObj spid="_x0000_s55301" name="Equation" r:id="rId6" imgW="317160" imgH="177480" progId="Equation.DSMT4">
              <p:embed/>
            </p:oleObj>
          </a:graphicData>
        </a:graphic>
      </p:graphicFrame>
      <p:graphicFrame>
        <p:nvGraphicFramePr>
          <p:cNvPr id="52230" name="Object 6"/>
          <p:cNvGraphicFramePr>
            <a:graphicFrameLocks noChangeAspect="1"/>
          </p:cNvGraphicFramePr>
          <p:nvPr/>
        </p:nvGraphicFramePr>
        <p:xfrm>
          <a:off x="6778399" y="3630159"/>
          <a:ext cx="914400" cy="512762"/>
        </p:xfrm>
        <a:graphic>
          <a:graphicData uri="http://schemas.openxmlformats.org/presentationml/2006/ole">
            <p:oleObj spid="_x0000_s55302" name="Equation" r:id="rId7" imgW="317160" imgH="1774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Asserting            </a:t>
            </a:r>
            <a:r>
              <a:rPr lang="en-US" sz="2400" dirty="0" smtClean="0">
                <a:solidFill>
                  <a:srgbClr val="FF0000"/>
                </a:solidFill>
              </a:rPr>
              <a:t>update dependent variable assignment</a:t>
            </a:r>
            <a:endParaRPr lang="en-US" sz="2400" dirty="0" smtClean="0"/>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397" y="3597710"/>
          <a:ext cx="975310" cy="2892299"/>
        </p:xfrm>
        <a:graphic>
          <a:graphicData uri="http://schemas.openxmlformats.org/presentationml/2006/ole">
            <p:oleObj spid="_x0000_s56322"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56323"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56324"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65887" y="1366465"/>
          <a:ext cx="734742" cy="410863"/>
        </p:xfrm>
        <a:graphic>
          <a:graphicData uri="http://schemas.openxmlformats.org/presentationml/2006/ole">
            <p:oleObj spid="_x0000_s56325" name="Equation" r:id="rId6" imgW="317160" imgH="177480" progId="Equation.DSMT4">
              <p:embed/>
            </p:oleObj>
          </a:graphicData>
        </a:graphic>
      </p:graphicFrame>
      <p:graphicFrame>
        <p:nvGraphicFramePr>
          <p:cNvPr id="52230" name="Object 6"/>
          <p:cNvGraphicFramePr>
            <a:graphicFrameLocks noChangeAspect="1"/>
          </p:cNvGraphicFramePr>
          <p:nvPr/>
        </p:nvGraphicFramePr>
        <p:xfrm>
          <a:off x="6778399" y="3630159"/>
          <a:ext cx="914400" cy="512762"/>
        </p:xfrm>
        <a:graphic>
          <a:graphicData uri="http://schemas.openxmlformats.org/presentationml/2006/ole">
            <p:oleObj spid="_x0000_s56326" name="Equation" r:id="rId7" imgW="317160" imgH="1774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Asserting            </a:t>
            </a:r>
            <a:r>
              <a:rPr lang="en-US" sz="2400" dirty="0" smtClean="0">
                <a:solidFill>
                  <a:srgbClr val="FF0000"/>
                </a:solidFill>
              </a:rPr>
              <a:t>update dependent variable assignment</a:t>
            </a:r>
            <a:endParaRPr lang="en-US" sz="2400" dirty="0" smtClean="0"/>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750" y="3597275"/>
          <a:ext cx="974725" cy="2892425"/>
        </p:xfrm>
        <a:graphic>
          <a:graphicData uri="http://schemas.openxmlformats.org/presentationml/2006/ole">
            <p:oleObj spid="_x0000_s57346"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57347"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57348"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65887" y="1366465"/>
          <a:ext cx="734742" cy="410863"/>
        </p:xfrm>
        <a:graphic>
          <a:graphicData uri="http://schemas.openxmlformats.org/presentationml/2006/ole">
            <p:oleObj spid="_x0000_s57349" name="Equation" r:id="rId6" imgW="317160" imgH="177480" progId="Equation.DSMT4">
              <p:embed/>
            </p:oleObj>
          </a:graphicData>
        </a:graphic>
      </p:graphicFrame>
      <p:graphicFrame>
        <p:nvGraphicFramePr>
          <p:cNvPr id="52230" name="Object 6"/>
          <p:cNvGraphicFramePr>
            <a:graphicFrameLocks noChangeAspect="1"/>
          </p:cNvGraphicFramePr>
          <p:nvPr/>
        </p:nvGraphicFramePr>
        <p:xfrm>
          <a:off x="6778399" y="3630159"/>
          <a:ext cx="914400" cy="512762"/>
        </p:xfrm>
        <a:graphic>
          <a:graphicData uri="http://schemas.openxmlformats.org/presentationml/2006/ole">
            <p:oleObj spid="_x0000_s57350" name="Equation" r:id="rId7" imgW="317160" imgH="1774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Asserting            </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750" y="3597275"/>
          <a:ext cx="974725" cy="2892425"/>
        </p:xfrm>
        <a:graphic>
          <a:graphicData uri="http://schemas.openxmlformats.org/presentationml/2006/ole">
            <p:oleObj spid="_x0000_s58370"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58371"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58372"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22488" y="1366838"/>
          <a:ext cx="822325" cy="411162"/>
        </p:xfrm>
        <a:graphic>
          <a:graphicData uri="http://schemas.openxmlformats.org/presentationml/2006/ole">
            <p:oleObj spid="_x0000_s58373" name="Equation" r:id="rId6" imgW="355320" imgH="177480" progId="Equation.DSMT4">
              <p:embed/>
            </p:oleObj>
          </a:graphicData>
        </a:graphic>
      </p:graphicFrame>
      <p:graphicFrame>
        <p:nvGraphicFramePr>
          <p:cNvPr id="52230" name="Object 6"/>
          <p:cNvGraphicFramePr>
            <a:graphicFrameLocks noChangeAspect="1"/>
          </p:cNvGraphicFramePr>
          <p:nvPr/>
        </p:nvGraphicFramePr>
        <p:xfrm>
          <a:off x="6733949" y="3616100"/>
          <a:ext cx="1025525" cy="1173162"/>
        </p:xfrm>
        <a:graphic>
          <a:graphicData uri="http://schemas.openxmlformats.org/presentationml/2006/ole">
            <p:oleObj spid="_x0000_s58374" name="Equation" r:id="rId7" imgW="355320" imgH="4060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Asserting            </a:t>
            </a:r>
            <a:r>
              <a:rPr lang="en-US" sz="2400" dirty="0" smtClean="0">
                <a:solidFill>
                  <a:srgbClr val="FF0000"/>
                </a:solidFill>
              </a:rPr>
              <a:t>assignment satisfies new bound</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750" y="3597275"/>
          <a:ext cx="974725" cy="2892425"/>
        </p:xfrm>
        <a:graphic>
          <a:graphicData uri="http://schemas.openxmlformats.org/presentationml/2006/ole">
            <p:oleObj spid="_x0000_s59394"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59395"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59396"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22488" y="1366838"/>
          <a:ext cx="822325" cy="411162"/>
        </p:xfrm>
        <a:graphic>
          <a:graphicData uri="http://schemas.openxmlformats.org/presentationml/2006/ole">
            <p:oleObj spid="_x0000_s59397" name="Equation" r:id="rId6" imgW="355320" imgH="177480" progId="Equation.DSMT4">
              <p:embed/>
            </p:oleObj>
          </a:graphicData>
        </a:graphic>
      </p:graphicFrame>
      <p:graphicFrame>
        <p:nvGraphicFramePr>
          <p:cNvPr id="52230" name="Object 6"/>
          <p:cNvGraphicFramePr>
            <a:graphicFrameLocks noChangeAspect="1"/>
          </p:cNvGraphicFramePr>
          <p:nvPr/>
        </p:nvGraphicFramePr>
        <p:xfrm>
          <a:off x="6723063" y="3626993"/>
          <a:ext cx="1025525" cy="1173162"/>
        </p:xfrm>
        <a:graphic>
          <a:graphicData uri="http://schemas.openxmlformats.org/presentationml/2006/ole">
            <p:oleObj spid="_x0000_s59398" name="Equation" r:id="rId7" imgW="355320" imgH="4060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of Day 3</a:t>
            </a:r>
            <a:endParaRPr lang="en-US" dirty="0"/>
          </a:p>
        </p:txBody>
      </p:sp>
      <p:sp>
        <p:nvSpPr>
          <p:cNvPr id="3" name="Content Placeholder 2"/>
          <p:cNvSpPr>
            <a:spLocks noGrp="1"/>
          </p:cNvSpPr>
          <p:nvPr>
            <p:ph idx="1"/>
          </p:nvPr>
        </p:nvSpPr>
        <p:spPr>
          <a:xfrm>
            <a:off x="381000" y="1412875"/>
            <a:ext cx="8382000" cy="3707169"/>
          </a:xfrm>
        </p:spPr>
        <p:txBody>
          <a:bodyPr/>
          <a:lstStyle/>
          <a:p>
            <a:pPr>
              <a:buNone/>
            </a:pPr>
            <a:endParaRPr lang="en-US" dirty="0" smtClean="0"/>
          </a:p>
          <a:p>
            <a:r>
              <a:rPr lang="en-US" dirty="0" smtClean="0"/>
              <a:t>A solver for Arithmetic</a:t>
            </a:r>
          </a:p>
          <a:p>
            <a:endParaRPr lang="en-US" dirty="0" smtClean="0"/>
          </a:p>
          <a:p>
            <a:endParaRPr lang="en-US" dirty="0" smtClean="0"/>
          </a:p>
          <a:p>
            <a:r>
              <a:rPr lang="en-US" dirty="0" smtClean="0"/>
              <a:t>Lab: </a:t>
            </a:r>
          </a:p>
          <a:p>
            <a:pPr lvl="1"/>
            <a:r>
              <a:rPr lang="en-US" dirty="0" smtClean="0"/>
              <a:t>Explore </a:t>
            </a:r>
            <a:r>
              <a:rPr lang="en-US" dirty="0" err="1" smtClean="0"/>
              <a:t>Pex</a:t>
            </a:r>
            <a:endParaRPr lang="en-US" dirty="0" smtClean="0"/>
          </a:p>
          <a:p>
            <a:pPr lvl="1"/>
            <a:r>
              <a:rPr lang="en-US" dirty="0" smtClean="0"/>
              <a:t>Rush hour and bounded model checking</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Case split            </a:t>
            </a:r>
            <a:endParaRPr lang="en-US" sz="2400" dirty="0" smtClean="0">
              <a:solidFill>
                <a:srgbClr val="FF0000"/>
              </a:solidFill>
            </a:endParaRP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750" y="3597275"/>
          <a:ext cx="974725" cy="2892425"/>
        </p:xfrm>
        <a:graphic>
          <a:graphicData uri="http://schemas.openxmlformats.org/presentationml/2006/ole">
            <p:oleObj spid="_x0000_s60418"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60419"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60420"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92346" y="1327377"/>
          <a:ext cx="1292225" cy="469900"/>
        </p:xfrm>
        <a:graphic>
          <a:graphicData uri="http://schemas.openxmlformats.org/presentationml/2006/ole">
            <p:oleObj spid="_x0000_s60421" name="Equation" r:id="rId6" imgW="558720" imgH="203040" progId="Equation.DSMT4">
              <p:embed/>
            </p:oleObj>
          </a:graphicData>
        </a:graphic>
      </p:graphicFrame>
      <p:graphicFrame>
        <p:nvGraphicFramePr>
          <p:cNvPr id="52230" name="Object 6"/>
          <p:cNvGraphicFramePr>
            <a:graphicFrameLocks noChangeAspect="1"/>
          </p:cNvGraphicFramePr>
          <p:nvPr/>
        </p:nvGraphicFramePr>
        <p:xfrm>
          <a:off x="6723063" y="3609077"/>
          <a:ext cx="1025525" cy="1906588"/>
        </p:xfrm>
        <a:graphic>
          <a:graphicData uri="http://schemas.openxmlformats.org/presentationml/2006/ole">
            <p:oleObj spid="_x0000_s60422" name="Equation" r:id="rId7"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Case split                   </a:t>
            </a:r>
            <a:r>
              <a:rPr lang="en-US" sz="2400" dirty="0" smtClean="0">
                <a:solidFill>
                  <a:srgbClr val="FF0000"/>
                </a:solidFill>
              </a:rPr>
              <a:t>bounds do not satisfy assignment</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920750" y="3597275"/>
          <a:ext cx="974725" cy="2892425"/>
        </p:xfrm>
        <a:graphic>
          <a:graphicData uri="http://schemas.openxmlformats.org/presentationml/2006/ole">
            <p:oleObj spid="_x0000_s61442" name="Equation" r:id="rId3" imgW="36828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61443"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61444"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92346" y="1327377"/>
          <a:ext cx="1292225" cy="469900"/>
        </p:xfrm>
        <a:graphic>
          <a:graphicData uri="http://schemas.openxmlformats.org/presentationml/2006/ole">
            <p:oleObj spid="_x0000_s61445" name="Equation" r:id="rId6" imgW="558720" imgH="203040" progId="Equation.DSMT4">
              <p:embed/>
            </p:oleObj>
          </a:graphicData>
        </a:graphic>
      </p:graphicFrame>
      <p:graphicFrame>
        <p:nvGraphicFramePr>
          <p:cNvPr id="52230" name="Object 6"/>
          <p:cNvGraphicFramePr>
            <a:graphicFrameLocks noChangeAspect="1"/>
          </p:cNvGraphicFramePr>
          <p:nvPr/>
        </p:nvGraphicFramePr>
        <p:xfrm>
          <a:off x="6723063" y="3609077"/>
          <a:ext cx="1025525" cy="1906588"/>
        </p:xfrm>
        <a:graphic>
          <a:graphicData uri="http://schemas.openxmlformats.org/presentationml/2006/ole">
            <p:oleObj spid="_x0000_s61446" name="Equation" r:id="rId7"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Case split                   </a:t>
            </a:r>
            <a:r>
              <a:rPr lang="en-US" sz="2400" dirty="0" smtClean="0">
                <a:solidFill>
                  <a:srgbClr val="FF0000"/>
                </a:solidFill>
              </a:rPr>
              <a:t>update assignment</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652463" y="3597275"/>
          <a:ext cx="1512887" cy="2892425"/>
        </p:xfrm>
        <a:graphic>
          <a:graphicData uri="http://schemas.openxmlformats.org/presentationml/2006/ole">
            <p:oleObj spid="_x0000_s62466" name="Equation" r:id="rId3" imgW="57132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62467"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62468"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92346" y="1327377"/>
          <a:ext cx="1292225" cy="469900"/>
        </p:xfrm>
        <a:graphic>
          <a:graphicData uri="http://schemas.openxmlformats.org/presentationml/2006/ole">
            <p:oleObj spid="_x0000_s62469" name="Equation" r:id="rId6" imgW="558720" imgH="203040" progId="Equation.DSMT4">
              <p:embed/>
            </p:oleObj>
          </a:graphicData>
        </a:graphic>
      </p:graphicFrame>
      <p:graphicFrame>
        <p:nvGraphicFramePr>
          <p:cNvPr id="52230" name="Object 6"/>
          <p:cNvGraphicFramePr>
            <a:graphicFrameLocks noChangeAspect="1"/>
          </p:cNvGraphicFramePr>
          <p:nvPr/>
        </p:nvGraphicFramePr>
        <p:xfrm>
          <a:off x="6723063" y="3609077"/>
          <a:ext cx="1025525" cy="1906588"/>
        </p:xfrm>
        <a:graphic>
          <a:graphicData uri="http://schemas.openxmlformats.org/presentationml/2006/ole">
            <p:oleObj spid="_x0000_s62470" name="Equation" r:id="rId7"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Case split                   </a:t>
            </a:r>
            <a:r>
              <a:rPr lang="en-US" sz="2400" dirty="0" smtClean="0">
                <a:solidFill>
                  <a:srgbClr val="FF0000"/>
                </a:solidFill>
              </a:rPr>
              <a:t>update dependent assignment</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685353" y="3597275"/>
          <a:ext cx="1949450" cy="2892425"/>
        </p:xfrm>
        <a:graphic>
          <a:graphicData uri="http://schemas.openxmlformats.org/presentationml/2006/ole">
            <p:oleObj spid="_x0000_s63490" name="Equation" r:id="rId3" imgW="73656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63491"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63492" name="Equation" r:id="rId5" imgW="2971800" imgH="431640" progId="Equation.DSMT4">
              <p:embed/>
            </p:oleObj>
          </a:graphicData>
        </a:graphic>
      </p:graphicFrame>
      <p:graphicFrame>
        <p:nvGraphicFramePr>
          <p:cNvPr id="51206" name="Object 6"/>
          <p:cNvGraphicFramePr>
            <a:graphicFrameLocks noChangeAspect="1"/>
          </p:cNvGraphicFramePr>
          <p:nvPr/>
        </p:nvGraphicFramePr>
        <p:xfrm>
          <a:off x="2192346" y="1327377"/>
          <a:ext cx="1292225" cy="469900"/>
        </p:xfrm>
        <a:graphic>
          <a:graphicData uri="http://schemas.openxmlformats.org/presentationml/2006/ole">
            <p:oleObj spid="_x0000_s63493" name="Equation" r:id="rId6" imgW="558720" imgH="203040" progId="Equation.DSMT4">
              <p:embed/>
            </p:oleObj>
          </a:graphicData>
        </a:graphic>
      </p:graphicFrame>
      <p:graphicFrame>
        <p:nvGraphicFramePr>
          <p:cNvPr id="52230" name="Object 6"/>
          <p:cNvGraphicFramePr>
            <a:graphicFrameLocks noChangeAspect="1"/>
          </p:cNvGraphicFramePr>
          <p:nvPr/>
        </p:nvGraphicFramePr>
        <p:xfrm>
          <a:off x="6723063" y="3609077"/>
          <a:ext cx="1025525" cy="1906588"/>
        </p:xfrm>
        <a:graphic>
          <a:graphicData uri="http://schemas.openxmlformats.org/presentationml/2006/ole">
            <p:oleObj spid="_x0000_s63494" name="Equation" r:id="rId7"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Bound violation       </a:t>
            </a:r>
            <a:endParaRPr lang="en-US" sz="2400" dirty="0" smtClean="0">
              <a:solidFill>
                <a:srgbClr val="FF0000"/>
              </a:solidFill>
            </a:endParaRP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685353" y="3597275"/>
          <a:ext cx="1949450" cy="2892425"/>
        </p:xfrm>
        <a:graphic>
          <a:graphicData uri="http://schemas.openxmlformats.org/presentationml/2006/ole">
            <p:oleObj spid="_x0000_s64514" name="Equation" r:id="rId3" imgW="73656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64515"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64516"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23063" y="3609077"/>
          <a:ext cx="1025525" cy="1906588"/>
        </p:xfrm>
        <a:graphic>
          <a:graphicData uri="http://schemas.openxmlformats.org/presentationml/2006/ole">
            <p:oleObj spid="_x0000_s64518" name="Equation" r:id="rId6"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Bound violation </a:t>
            </a:r>
            <a:r>
              <a:rPr lang="en-US" sz="2400" dirty="0" smtClean="0">
                <a:solidFill>
                  <a:srgbClr val="FF0000"/>
                </a:solidFill>
              </a:rPr>
              <a:t>pivot</a:t>
            </a:r>
            <a:r>
              <a:rPr lang="en-US" sz="2400" i="1" dirty="0" smtClean="0">
                <a:solidFill>
                  <a:srgbClr val="FF0000"/>
                </a:solidFill>
              </a:rPr>
              <a:t> x </a:t>
            </a:r>
            <a:r>
              <a:rPr lang="en-US" sz="2400" dirty="0" smtClean="0">
                <a:solidFill>
                  <a:srgbClr val="FF0000"/>
                </a:solidFill>
              </a:rPr>
              <a:t>and </a:t>
            </a:r>
            <a:r>
              <a:rPr lang="en-US" sz="2400" i="1" dirty="0" smtClean="0">
                <a:solidFill>
                  <a:srgbClr val="FF0000"/>
                </a:solidFill>
              </a:rPr>
              <a:t>s </a:t>
            </a:r>
            <a:r>
              <a:rPr lang="en-US" sz="2400" dirty="0" smtClean="0">
                <a:solidFill>
                  <a:srgbClr val="FF0000"/>
                </a:solidFill>
              </a:rPr>
              <a:t>(</a:t>
            </a:r>
            <a:r>
              <a:rPr lang="en-US" sz="2400" i="1" dirty="0" smtClean="0">
                <a:solidFill>
                  <a:srgbClr val="FF0000"/>
                </a:solidFill>
              </a:rPr>
              <a:t>x </a:t>
            </a:r>
            <a:r>
              <a:rPr lang="en-US" sz="2400" dirty="0" smtClean="0">
                <a:solidFill>
                  <a:srgbClr val="FF0000"/>
                </a:solidFill>
              </a:rPr>
              <a:t>is a dependent variable)      </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685353" y="3597275"/>
          <a:ext cx="1949450" cy="2892425"/>
        </p:xfrm>
        <a:graphic>
          <a:graphicData uri="http://schemas.openxmlformats.org/presentationml/2006/ole">
            <p:oleObj spid="_x0000_s65538" name="Equation" r:id="rId3" imgW="73656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65539"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65540"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23063" y="3609077"/>
          <a:ext cx="1025525" cy="1906588"/>
        </p:xfrm>
        <a:graphic>
          <a:graphicData uri="http://schemas.openxmlformats.org/presentationml/2006/ole">
            <p:oleObj spid="_x0000_s65541" name="Equation" r:id="rId6"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Bound violation </a:t>
            </a:r>
            <a:r>
              <a:rPr lang="en-US" sz="2400" dirty="0" smtClean="0">
                <a:solidFill>
                  <a:srgbClr val="FF0000"/>
                </a:solidFill>
              </a:rPr>
              <a:t>pivot</a:t>
            </a:r>
            <a:r>
              <a:rPr lang="en-US" sz="2400" i="1" dirty="0" smtClean="0">
                <a:solidFill>
                  <a:srgbClr val="FF0000"/>
                </a:solidFill>
              </a:rPr>
              <a:t> x </a:t>
            </a:r>
            <a:r>
              <a:rPr lang="en-US" sz="2400" dirty="0" smtClean="0">
                <a:solidFill>
                  <a:srgbClr val="FF0000"/>
                </a:solidFill>
              </a:rPr>
              <a:t>and </a:t>
            </a:r>
            <a:r>
              <a:rPr lang="en-US" sz="2400" i="1" dirty="0" smtClean="0">
                <a:solidFill>
                  <a:srgbClr val="FF0000"/>
                </a:solidFill>
              </a:rPr>
              <a:t>s </a:t>
            </a:r>
            <a:r>
              <a:rPr lang="en-US" sz="2400" dirty="0" smtClean="0">
                <a:solidFill>
                  <a:srgbClr val="FF0000"/>
                </a:solidFill>
              </a:rPr>
              <a:t>(</a:t>
            </a:r>
            <a:r>
              <a:rPr lang="en-US" sz="2400" i="1" dirty="0" smtClean="0">
                <a:solidFill>
                  <a:srgbClr val="FF0000"/>
                </a:solidFill>
              </a:rPr>
              <a:t>x </a:t>
            </a:r>
            <a:r>
              <a:rPr lang="en-US" sz="2400" dirty="0" smtClean="0">
                <a:solidFill>
                  <a:srgbClr val="FF0000"/>
                </a:solidFill>
              </a:rPr>
              <a:t>is a dependent variable)      </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685353" y="3597275"/>
          <a:ext cx="1949450" cy="2892425"/>
        </p:xfrm>
        <a:graphic>
          <a:graphicData uri="http://schemas.openxmlformats.org/presentationml/2006/ole">
            <p:oleObj spid="_x0000_s66562" name="Equation" r:id="rId3" imgW="736560" imgH="1091880" progId="Equation.DSMT4">
              <p:embed/>
            </p:oleObj>
          </a:graphicData>
        </a:graphic>
      </p:graphicFrame>
      <p:graphicFrame>
        <p:nvGraphicFramePr>
          <p:cNvPr id="6" name="Object 5"/>
          <p:cNvGraphicFramePr>
            <a:graphicFrameLocks noChangeAspect="1"/>
          </p:cNvGraphicFramePr>
          <p:nvPr/>
        </p:nvGraphicFramePr>
        <p:xfrm>
          <a:off x="3821113" y="3687763"/>
          <a:ext cx="1865312" cy="1790700"/>
        </p:xfrm>
        <a:graphic>
          <a:graphicData uri="http://schemas.openxmlformats.org/presentationml/2006/ole">
            <p:oleObj spid="_x0000_s66563" name="Equation" r:id="rId4" imgW="647640" imgH="6220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66564"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23063" y="3609077"/>
          <a:ext cx="1025525" cy="1906588"/>
        </p:xfrm>
        <a:graphic>
          <a:graphicData uri="http://schemas.openxmlformats.org/presentationml/2006/ole">
            <p:oleObj spid="_x0000_s66565" name="Equation" r:id="rId6"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Bound violation </a:t>
            </a:r>
            <a:r>
              <a:rPr lang="en-US" sz="2400" dirty="0" smtClean="0">
                <a:solidFill>
                  <a:srgbClr val="FF0000"/>
                </a:solidFill>
              </a:rPr>
              <a:t>pivot</a:t>
            </a:r>
            <a:r>
              <a:rPr lang="en-US" sz="2400" i="1" dirty="0" smtClean="0">
                <a:solidFill>
                  <a:srgbClr val="FF0000"/>
                </a:solidFill>
              </a:rPr>
              <a:t> x </a:t>
            </a:r>
            <a:r>
              <a:rPr lang="en-US" sz="2400" dirty="0" smtClean="0">
                <a:solidFill>
                  <a:srgbClr val="FF0000"/>
                </a:solidFill>
              </a:rPr>
              <a:t>and </a:t>
            </a:r>
            <a:r>
              <a:rPr lang="en-US" sz="2400" i="1" dirty="0" smtClean="0">
                <a:solidFill>
                  <a:srgbClr val="FF0000"/>
                </a:solidFill>
              </a:rPr>
              <a:t>s </a:t>
            </a:r>
            <a:r>
              <a:rPr lang="en-US" sz="2400" dirty="0" smtClean="0">
                <a:solidFill>
                  <a:srgbClr val="FF0000"/>
                </a:solidFill>
              </a:rPr>
              <a:t>(</a:t>
            </a:r>
            <a:r>
              <a:rPr lang="en-US" sz="2400" i="1" dirty="0" smtClean="0">
                <a:solidFill>
                  <a:srgbClr val="FF0000"/>
                </a:solidFill>
              </a:rPr>
              <a:t>x </a:t>
            </a:r>
            <a:r>
              <a:rPr lang="en-US" sz="2400" dirty="0" smtClean="0">
                <a:solidFill>
                  <a:srgbClr val="FF0000"/>
                </a:solidFill>
              </a:rPr>
              <a:t>is a dependent variable)      </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685353" y="3597275"/>
          <a:ext cx="1949450" cy="2892425"/>
        </p:xfrm>
        <a:graphic>
          <a:graphicData uri="http://schemas.openxmlformats.org/presentationml/2006/ole">
            <p:oleObj spid="_x0000_s67586" name="Equation" r:id="rId3" imgW="736560" imgH="1091880" progId="Equation.DSMT4">
              <p:embed/>
            </p:oleObj>
          </a:graphicData>
        </a:graphic>
      </p:graphicFrame>
      <p:graphicFrame>
        <p:nvGraphicFramePr>
          <p:cNvPr id="6" name="Object 5"/>
          <p:cNvGraphicFramePr>
            <a:graphicFrameLocks noChangeAspect="1"/>
          </p:cNvGraphicFramePr>
          <p:nvPr/>
        </p:nvGraphicFramePr>
        <p:xfrm>
          <a:off x="3821113" y="3670300"/>
          <a:ext cx="1865312" cy="1827213"/>
        </p:xfrm>
        <a:graphic>
          <a:graphicData uri="http://schemas.openxmlformats.org/presentationml/2006/ole">
            <p:oleObj spid="_x0000_s67587" name="Equation" r:id="rId4" imgW="647640" imgH="6346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67588"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23063" y="3609077"/>
          <a:ext cx="1025525" cy="1906588"/>
        </p:xfrm>
        <a:graphic>
          <a:graphicData uri="http://schemas.openxmlformats.org/presentationml/2006/ole">
            <p:oleObj spid="_x0000_s67589" name="Equation" r:id="rId6"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Bound violation </a:t>
            </a:r>
            <a:r>
              <a:rPr lang="en-US" sz="2400" dirty="0" smtClean="0">
                <a:solidFill>
                  <a:srgbClr val="FF0000"/>
                </a:solidFill>
              </a:rPr>
              <a:t>pivot</a:t>
            </a:r>
            <a:r>
              <a:rPr lang="en-US" sz="2400" i="1" dirty="0" smtClean="0">
                <a:solidFill>
                  <a:srgbClr val="FF0000"/>
                </a:solidFill>
              </a:rPr>
              <a:t> x </a:t>
            </a:r>
            <a:r>
              <a:rPr lang="en-US" sz="2400" dirty="0" smtClean="0">
                <a:solidFill>
                  <a:srgbClr val="FF0000"/>
                </a:solidFill>
              </a:rPr>
              <a:t>and </a:t>
            </a:r>
            <a:r>
              <a:rPr lang="en-US" sz="2400" i="1" dirty="0" smtClean="0">
                <a:solidFill>
                  <a:srgbClr val="FF0000"/>
                </a:solidFill>
              </a:rPr>
              <a:t>s </a:t>
            </a:r>
            <a:r>
              <a:rPr lang="en-US" sz="2400" dirty="0" smtClean="0">
                <a:solidFill>
                  <a:srgbClr val="FF0000"/>
                </a:solidFill>
              </a:rPr>
              <a:t>(</a:t>
            </a:r>
            <a:r>
              <a:rPr lang="en-US" sz="2400" i="1" dirty="0" smtClean="0">
                <a:solidFill>
                  <a:srgbClr val="FF0000"/>
                </a:solidFill>
              </a:rPr>
              <a:t>x </a:t>
            </a:r>
            <a:r>
              <a:rPr lang="en-US" sz="2400" dirty="0" smtClean="0">
                <a:solidFill>
                  <a:srgbClr val="FF0000"/>
                </a:solidFill>
              </a:rPr>
              <a:t>is a dependent variable)      </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685353" y="3597275"/>
          <a:ext cx="1949450" cy="2892425"/>
        </p:xfrm>
        <a:graphic>
          <a:graphicData uri="http://schemas.openxmlformats.org/presentationml/2006/ole">
            <p:oleObj spid="_x0000_s68610" name="Equation" r:id="rId3" imgW="73656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68611"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68612"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23063" y="3609077"/>
          <a:ext cx="1025525" cy="1906588"/>
        </p:xfrm>
        <a:graphic>
          <a:graphicData uri="http://schemas.openxmlformats.org/presentationml/2006/ole">
            <p:oleObj spid="_x0000_s68613" name="Equation" r:id="rId6"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t>Bound violation </a:t>
            </a:r>
            <a:r>
              <a:rPr lang="en-US" sz="2400" dirty="0" smtClean="0">
                <a:solidFill>
                  <a:srgbClr val="FF0000"/>
                </a:solidFill>
              </a:rPr>
              <a:t>update assignment</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785813" y="3597275"/>
          <a:ext cx="1747837" cy="2892425"/>
        </p:xfrm>
        <a:graphic>
          <a:graphicData uri="http://schemas.openxmlformats.org/presentationml/2006/ole">
            <p:oleObj spid="_x0000_s69634" name="Equation" r:id="rId3" imgW="6602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69635"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69636"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23063" y="3609077"/>
          <a:ext cx="1025525" cy="1906588"/>
        </p:xfrm>
        <a:graphic>
          <a:graphicData uri="http://schemas.openxmlformats.org/presentationml/2006/ole">
            <p:oleObj spid="_x0000_s69637" name="Equation" r:id="rId6"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References</a:t>
            </a:r>
            <a:endParaRPr lang="en-US" dirty="0"/>
          </a:p>
        </p:txBody>
      </p:sp>
      <p:sp>
        <p:nvSpPr>
          <p:cNvPr id="3" name="Content Placeholder 2"/>
          <p:cNvSpPr>
            <a:spLocks noGrp="1"/>
          </p:cNvSpPr>
          <p:nvPr>
            <p:ph idx="1"/>
          </p:nvPr>
        </p:nvSpPr>
        <p:spPr>
          <a:xfrm>
            <a:off x="435429" y="2795361"/>
            <a:ext cx="8382000" cy="3046988"/>
          </a:xfrm>
        </p:spPr>
        <p:txBody>
          <a:bodyPr/>
          <a:lstStyle/>
          <a:p>
            <a:r>
              <a:rPr lang="en-US" dirty="0" smtClean="0"/>
              <a:t>Slides for Lecture 5 contains a comprehensive list of references</a:t>
            </a:r>
          </a:p>
          <a:p>
            <a:endParaRPr lang="en-US" dirty="0" smtClean="0"/>
          </a:p>
          <a:p>
            <a:r>
              <a:rPr lang="en-US" dirty="0" smtClean="0"/>
              <a:t>Default pointer, with pointers to pointers: </a:t>
            </a:r>
            <a:r>
              <a:rPr lang="en-US" dirty="0" smtClean="0">
                <a:hlinkClick r:id="rId2"/>
              </a:rPr>
              <a:t>http://research.microsoft.com/projects/z3</a:t>
            </a:r>
            <a:endParaRPr lang="en-US" dirty="0" smtClean="0"/>
          </a:p>
          <a:p>
            <a:endParaRPr lang="en-US"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solidFill>
                  <a:srgbClr val="FF0000"/>
                </a:solidFill>
              </a:rPr>
              <a:t>Theory propagation: </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785813" y="3597275"/>
          <a:ext cx="1747837" cy="2892425"/>
        </p:xfrm>
        <a:graphic>
          <a:graphicData uri="http://schemas.openxmlformats.org/presentationml/2006/ole">
            <p:oleObj spid="_x0000_s70658" name="Equation" r:id="rId3" imgW="6602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70659"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70660"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44834" y="3575955"/>
          <a:ext cx="1025525" cy="2493963"/>
        </p:xfrm>
        <a:graphic>
          <a:graphicData uri="http://schemas.openxmlformats.org/presentationml/2006/ole">
            <p:oleObj spid="_x0000_s70661" name="Equation" r:id="rId6" imgW="355320" imgH="863280" progId="Equation.DSMT4">
              <p:embed/>
            </p:oleObj>
          </a:graphicData>
        </a:graphic>
      </p:graphicFrame>
      <p:graphicFrame>
        <p:nvGraphicFramePr>
          <p:cNvPr id="9" name="Object 8"/>
          <p:cNvGraphicFramePr>
            <a:graphicFrameLocks noChangeAspect="1"/>
          </p:cNvGraphicFramePr>
          <p:nvPr/>
        </p:nvGraphicFramePr>
        <p:xfrm>
          <a:off x="3516085" y="1298575"/>
          <a:ext cx="2985411" cy="497568"/>
        </p:xfrm>
        <a:graphic>
          <a:graphicData uri="http://schemas.openxmlformats.org/presentationml/2006/ole">
            <p:oleObj spid="_x0000_s70662" name="Equation" r:id="rId7" imgW="121896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solidFill>
                  <a:srgbClr val="FF0000"/>
                </a:solidFill>
              </a:rPr>
              <a:t>Theory propagation: </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785813" y="3597275"/>
          <a:ext cx="1747837" cy="2892425"/>
        </p:xfrm>
        <a:graphic>
          <a:graphicData uri="http://schemas.openxmlformats.org/presentationml/2006/ole">
            <p:oleObj spid="_x0000_s71682" name="Equation" r:id="rId3" imgW="6602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71683"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71684"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55720" y="3565072"/>
          <a:ext cx="1025525" cy="2493963"/>
        </p:xfrm>
        <a:graphic>
          <a:graphicData uri="http://schemas.openxmlformats.org/presentationml/2006/ole">
            <p:oleObj spid="_x0000_s71685" name="Equation" r:id="rId6" imgW="355320" imgH="863280" progId="Equation.DSMT4">
              <p:embed/>
            </p:oleObj>
          </a:graphicData>
        </a:graphic>
      </p:graphicFrame>
      <p:graphicFrame>
        <p:nvGraphicFramePr>
          <p:cNvPr id="9" name="Object 8"/>
          <p:cNvGraphicFramePr>
            <a:graphicFrameLocks noChangeAspect="1"/>
          </p:cNvGraphicFramePr>
          <p:nvPr/>
        </p:nvGraphicFramePr>
        <p:xfrm>
          <a:off x="3578225" y="1298575"/>
          <a:ext cx="2859088" cy="496888"/>
        </p:xfrm>
        <a:graphic>
          <a:graphicData uri="http://schemas.openxmlformats.org/presentationml/2006/ole">
            <p:oleObj spid="_x0000_s71686" name="Equation" r:id="rId7" imgW="116820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solidFill>
                  <a:srgbClr val="FF0000"/>
                </a:solidFill>
              </a:rPr>
              <a:t>Boolean propagation: </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72707" name="Equation" r:id="rId3" imgW="672840" imgH="6346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72708" name="Equation" r:id="rId4" imgW="2971800" imgH="431640" progId="Equation.DSMT4">
              <p:embed/>
            </p:oleObj>
          </a:graphicData>
        </a:graphic>
      </p:graphicFrame>
      <p:graphicFrame>
        <p:nvGraphicFramePr>
          <p:cNvPr id="52230" name="Object 6"/>
          <p:cNvGraphicFramePr>
            <a:graphicFrameLocks noChangeAspect="1"/>
          </p:cNvGraphicFramePr>
          <p:nvPr/>
        </p:nvGraphicFramePr>
        <p:xfrm>
          <a:off x="6733949" y="3565072"/>
          <a:ext cx="1025525" cy="2493963"/>
        </p:xfrm>
        <a:graphic>
          <a:graphicData uri="http://schemas.openxmlformats.org/presentationml/2006/ole">
            <p:oleObj spid="_x0000_s72709" name="Equation" r:id="rId5" imgW="355320" imgH="863280" progId="Equation.DSMT4">
              <p:embed/>
            </p:oleObj>
          </a:graphicData>
        </a:graphic>
      </p:graphicFrame>
      <p:graphicFrame>
        <p:nvGraphicFramePr>
          <p:cNvPr id="9" name="Object 8"/>
          <p:cNvGraphicFramePr>
            <a:graphicFrameLocks noChangeAspect="1"/>
          </p:cNvGraphicFramePr>
          <p:nvPr/>
        </p:nvGraphicFramePr>
        <p:xfrm>
          <a:off x="3973513" y="1371600"/>
          <a:ext cx="2611437" cy="457200"/>
        </p:xfrm>
        <a:graphic>
          <a:graphicData uri="http://schemas.openxmlformats.org/presentationml/2006/ole">
            <p:oleObj spid="_x0000_s72710" name="Equation" r:id="rId6" imgW="1066680" imgH="203040" progId="Equation.DSMT4">
              <p:embed/>
            </p:oleObj>
          </a:graphicData>
        </a:graphic>
      </p:graphicFrame>
      <p:graphicFrame>
        <p:nvGraphicFramePr>
          <p:cNvPr id="72711" name="Object 7"/>
          <p:cNvGraphicFramePr>
            <a:graphicFrameLocks noChangeAspect="1"/>
          </p:cNvGraphicFramePr>
          <p:nvPr/>
        </p:nvGraphicFramePr>
        <p:xfrm>
          <a:off x="796699" y="3608160"/>
          <a:ext cx="1747837" cy="2892425"/>
        </p:xfrm>
        <a:graphic>
          <a:graphicData uri="http://schemas.openxmlformats.org/presentationml/2006/ole">
            <p:oleObj spid="_x0000_s72711" name="Equation" r:id="rId7" imgW="66024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63642"/>
          </a:xfrm>
        </p:spPr>
        <p:txBody>
          <a:bodyPr/>
          <a:lstStyle/>
          <a:p>
            <a:r>
              <a:rPr lang="en-US" sz="2400" dirty="0" smtClean="0">
                <a:solidFill>
                  <a:srgbClr val="FF0000"/>
                </a:solidFill>
              </a:rPr>
              <a:t>Theory propagation: </a:t>
            </a:r>
          </a:p>
          <a:p>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785813" y="3597275"/>
          <a:ext cx="1747837" cy="2892425"/>
        </p:xfrm>
        <a:graphic>
          <a:graphicData uri="http://schemas.openxmlformats.org/presentationml/2006/ole">
            <p:oleObj spid="_x0000_s73730" name="Equation" r:id="rId3" imgW="6602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73731"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42917" y="1916417"/>
          <a:ext cx="6830446" cy="992458"/>
        </p:xfrm>
        <a:graphic>
          <a:graphicData uri="http://schemas.openxmlformats.org/presentationml/2006/ole">
            <p:oleObj spid="_x0000_s73732"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33948" y="3586843"/>
          <a:ext cx="1025525" cy="2493963"/>
        </p:xfrm>
        <a:graphic>
          <a:graphicData uri="http://schemas.openxmlformats.org/presentationml/2006/ole">
            <p:oleObj spid="_x0000_s73733" name="Equation" r:id="rId6" imgW="355320" imgH="863280" progId="Equation.DSMT4">
              <p:embed/>
            </p:oleObj>
          </a:graphicData>
        </a:graphic>
      </p:graphicFrame>
      <p:graphicFrame>
        <p:nvGraphicFramePr>
          <p:cNvPr id="9" name="Object 8"/>
          <p:cNvGraphicFramePr>
            <a:graphicFrameLocks noChangeAspect="1"/>
          </p:cNvGraphicFramePr>
          <p:nvPr/>
        </p:nvGraphicFramePr>
        <p:xfrm>
          <a:off x="3849688" y="1371600"/>
          <a:ext cx="2860675" cy="457200"/>
        </p:xfrm>
        <a:graphic>
          <a:graphicData uri="http://schemas.openxmlformats.org/presentationml/2006/ole">
            <p:oleObj spid="_x0000_s73734" name="Equation" r:id="rId7" imgW="116820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b="1" dirty="0" smtClean="0">
                <a:solidFill>
                  <a:srgbClr val="FF66CC"/>
                </a:solidFill>
              </a:rPr>
              <a:t>Conflict</a:t>
            </a:r>
            <a:endParaRPr lang="en-US" dirty="0" smtClean="0">
              <a:solidFill>
                <a:srgbClr val="FF66CC"/>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785813" y="3597275"/>
          <a:ext cx="1747837" cy="2892425"/>
        </p:xfrm>
        <a:graphic>
          <a:graphicData uri="http://schemas.openxmlformats.org/presentationml/2006/ole">
            <p:oleObj spid="_x0000_s74754" name="Equation" r:id="rId3" imgW="6602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74755"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64689" y="1665514"/>
          <a:ext cx="6830446" cy="895017"/>
        </p:xfrm>
        <a:graphic>
          <a:graphicData uri="http://schemas.openxmlformats.org/presentationml/2006/ole">
            <p:oleObj spid="_x0000_s74756"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01292" y="3532414"/>
          <a:ext cx="1025525" cy="2493963"/>
        </p:xfrm>
        <a:graphic>
          <a:graphicData uri="http://schemas.openxmlformats.org/presentationml/2006/ole">
            <p:oleObj spid="_x0000_s74757" name="Equation" r:id="rId6" imgW="355320" imgH="8632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t>Backtrack</a:t>
            </a:r>
            <a:endParaRPr lang="en-US" dirty="0" smtClean="0"/>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785813" y="3597275"/>
          <a:ext cx="1747837" cy="2892425"/>
        </p:xfrm>
        <a:graphic>
          <a:graphicData uri="http://schemas.openxmlformats.org/presentationml/2006/ole">
            <p:oleObj spid="_x0000_s75778" name="Equation" r:id="rId3" imgW="6602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75779"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64689" y="1665514"/>
          <a:ext cx="6830446" cy="895017"/>
        </p:xfrm>
        <a:graphic>
          <a:graphicData uri="http://schemas.openxmlformats.org/presentationml/2006/ole">
            <p:oleObj spid="_x0000_s75780"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23063" y="3608388"/>
          <a:ext cx="1025525" cy="1906587"/>
        </p:xfrm>
        <a:graphic>
          <a:graphicData uri="http://schemas.openxmlformats.org/presentationml/2006/ole">
            <p:oleObj spid="_x0000_s75781" name="Equation" r:id="rId6"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t>Assert </a:t>
            </a:r>
            <a:r>
              <a:rPr lang="en-US" sz="2400" i="1" dirty="0" smtClean="0"/>
              <a:t>y </a:t>
            </a:r>
            <a:r>
              <a:rPr lang="en-US" sz="2400" i="1" dirty="0" smtClean="0">
                <a:sym typeface="Symbol"/>
              </a:rPr>
              <a:t> 1 </a:t>
            </a:r>
            <a:r>
              <a:rPr lang="en-US" sz="2400" dirty="0" smtClean="0">
                <a:solidFill>
                  <a:srgbClr val="FF0000"/>
                </a:solidFill>
                <a:sym typeface="Symbol"/>
              </a:rPr>
              <a:t>assignment does not satisfy bound</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785813" y="3597275"/>
          <a:ext cx="1747837" cy="2892425"/>
        </p:xfrm>
        <a:graphic>
          <a:graphicData uri="http://schemas.openxmlformats.org/presentationml/2006/ole">
            <p:oleObj spid="_x0000_s76802" name="Equation" r:id="rId3" imgW="6602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76803"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32031" y="1828800"/>
          <a:ext cx="6830446" cy="895017"/>
        </p:xfrm>
        <a:graphic>
          <a:graphicData uri="http://schemas.openxmlformats.org/presentationml/2006/ole">
            <p:oleObj spid="_x0000_s76804"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23063" y="3608388"/>
          <a:ext cx="1025525" cy="1906587"/>
        </p:xfrm>
        <a:graphic>
          <a:graphicData uri="http://schemas.openxmlformats.org/presentationml/2006/ole">
            <p:oleObj spid="_x0000_s76805" name="Equation" r:id="rId6"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t>Assert </a:t>
            </a:r>
            <a:r>
              <a:rPr lang="en-US" sz="2400" i="1" dirty="0" smtClean="0"/>
              <a:t>y </a:t>
            </a:r>
            <a:r>
              <a:rPr lang="en-US" sz="2400" i="1" dirty="0" smtClean="0">
                <a:sym typeface="Symbol"/>
              </a:rPr>
              <a:t> 1 </a:t>
            </a:r>
            <a:r>
              <a:rPr lang="en-US" sz="2400" i="1" dirty="0" smtClean="0">
                <a:solidFill>
                  <a:srgbClr val="FF0000"/>
                </a:solidFill>
                <a:sym typeface="Symbol"/>
              </a:rPr>
              <a:t>update </a:t>
            </a:r>
            <a:r>
              <a:rPr lang="en-US" sz="2400" dirty="0" smtClean="0">
                <a:solidFill>
                  <a:srgbClr val="FF0000"/>
                </a:solidFill>
                <a:sym typeface="Symbol"/>
              </a:rPr>
              <a:t>assignment</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87438" y="3597275"/>
          <a:ext cx="1143000" cy="2892425"/>
        </p:xfrm>
        <a:graphic>
          <a:graphicData uri="http://schemas.openxmlformats.org/presentationml/2006/ole">
            <p:oleObj spid="_x0000_s77826" name="Equation" r:id="rId3" imgW="4316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77827"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1232031" y="1828800"/>
          <a:ext cx="6830446" cy="895017"/>
        </p:xfrm>
        <a:graphic>
          <a:graphicData uri="http://schemas.openxmlformats.org/presentationml/2006/ole">
            <p:oleObj spid="_x0000_s77828" name="Equation" r:id="rId5" imgW="2971800" imgH="431640" progId="Equation.DSMT4">
              <p:embed/>
            </p:oleObj>
          </a:graphicData>
        </a:graphic>
      </p:graphicFrame>
      <p:graphicFrame>
        <p:nvGraphicFramePr>
          <p:cNvPr id="52230" name="Object 6"/>
          <p:cNvGraphicFramePr>
            <a:graphicFrameLocks noChangeAspect="1"/>
          </p:cNvGraphicFramePr>
          <p:nvPr/>
        </p:nvGraphicFramePr>
        <p:xfrm>
          <a:off x="6723063" y="3608388"/>
          <a:ext cx="1025525" cy="1906587"/>
        </p:xfrm>
        <a:graphic>
          <a:graphicData uri="http://schemas.openxmlformats.org/presentationml/2006/ole">
            <p:oleObj spid="_x0000_s77829" name="Equation" r:id="rId6" imgW="35532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olidFill>
                  <a:srgbClr val="FF0000"/>
                </a:solidFill>
                <a:sym typeface="Symbol"/>
              </a:rPr>
              <a:t>Theory propagation </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87438" y="3597275"/>
          <a:ext cx="1143000" cy="2892425"/>
        </p:xfrm>
        <a:graphic>
          <a:graphicData uri="http://schemas.openxmlformats.org/presentationml/2006/ole">
            <p:oleObj spid="_x0000_s78850" name="Equation" r:id="rId3" imgW="4316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78851"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3647849" y="1347334"/>
          <a:ext cx="2979737" cy="422275"/>
        </p:xfrm>
        <a:graphic>
          <a:graphicData uri="http://schemas.openxmlformats.org/presentationml/2006/ole">
            <p:oleObj spid="_x0000_s78852" name="Equation" r:id="rId5" imgW="1295280" imgH="203040" progId="Equation.DSMT4">
              <p:embed/>
            </p:oleObj>
          </a:graphicData>
        </a:graphic>
      </p:graphicFrame>
      <p:graphicFrame>
        <p:nvGraphicFramePr>
          <p:cNvPr id="52230" name="Object 6"/>
          <p:cNvGraphicFramePr>
            <a:graphicFrameLocks noChangeAspect="1"/>
          </p:cNvGraphicFramePr>
          <p:nvPr/>
        </p:nvGraphicFramePr>
        <p:xfrm>
          <a:off x="6837816" y="3597729"/>
          <a:ext cx="1209675" cy="2493963"/>
        </p:xfrm>
        <a:graphic>
          <a:graphicData uri="http://schemas.openxmlformats.org/presentationml/2006/ole">
            <p:oleObj spid="_x0000_s78853" name="Equation" r:id="rId6" imgW="419040" imgH="863280" progId="Equation.DSMT4">
              <p:embed/>
            </p:oleObj>
          </a:graphicData>
        </a:graphic>
      </p:graphicFrame>
      <p:graphicFrame>
        <p:nvGraphicFramePr>
          <p:cNvPr id="78854" name="Object 6"/>
          <p:cNvGraphicFramePr>
            <a:graphicFrameLocks noChangeAspect="1"/>
          </p:cNvGraphicFramePr>
          <p:nvPr/>
        </p:nvGraphicFramePr>
        <p:xfrm>
          <a:off x="1068615" y="1850572"/>
          <a:ext cx="6831013" cy="895350"/>
        </p:xfrm>
        <a:graphic>
          <a:graphicData uri="http://schemas.openxmlformats.org/presentationml/2006/ole">
            <p:oleObj spid="_x0000_s78854" name="Equation" r:id="rId7" imgW="2971800" imgH="431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olidFill>
                  <a:srgbClr val="FF0000"/>
                </a:solidFill>
                <a:sym typeface="Symbol"/>
              </a:rPr>
              <a:t>Boolean propagation</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87438" y="3597275"/>
          <a:ext cx="1143000" cy="2892425"/>
        </p:xfrm>
        <a:graphic>
          <a:graphicData uri="http://schemas.openxmlformats.org/presentationml/2006/ole">
            <p:oleObj spid="_x0000_s79874" name="Equation" r:id="rId3" imgW="4316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79875" name="Equation" r:id="rId4" imgW="672840" imgH="634680" progId="Equation.DSMT4">
              <p:embed/>
            </p:oleObj>
          </a:graphicData>
        </a:graphic>
      </p:graphicFrame>
      <p:graphicFrame>
        <p:nvGraphicFramePr>
          <p:cNvPr id="7" name="Object 6"/>
          <p:cNvGraphicFramePr>
            <a:graphicFrameLocks noChangeAspect="1"/>
          </p:cNvGraphicFramePr>
          <p:nvPr/>
        </p:nvGraphicFramePr>
        <p:xfrm>
          <a:off x="3794125" y="1347788"/>
          <a:ext cx="2687638" cy="422275"/>
        </p:xfrm>
        <a:graphic>
          <a:graphicData uri="http://schemas.openxmlformats.org/presentationml/2006/ole">
            <p:oleObj spid="_x0000_s79876" name="Equation" r:id="rId5" imgW="1168200" imgH="203040" progId="Equation.DSMT4">
              <p:embed/>
            </p:oleObj>
          </a:graphicData>
        </a:graphic>
      </p:graphicFrame>
      <p:graphicFrame>
        <p:nvGraphicFramePr>
          <p:cNvPr id="52230" name="Object 6"/>
          <p:cNvGraphicFramePr>
            <a:graphicFrameLocks noChangeAspect="1"/>
          </p:cNvGraphicFramePr>
          <p:nvPr/>
        </p:nvGraphicFramePr>
        <p:xfrm>
          <a:off x="6927850" y="3597275"/>
          <a:ext cx="1027113" cy="2493963"/>
        </p:xfrm>
        <a:graphic>
          <a:graphicData uri="http://schemas.openxmlformats.org/presentationml/2006/ole">
            <p:oleObj spid="_x0000_s79877" name="Equation" r:id="rId6" imgW="355320" imgH="863280" progId="Equation.DSMT4">
              <p:embed/>
            </p:oleObj>
          </a:graphicData>
        </a:graphic>
      </p:graphicFrame>
      <p:graphicFrame>
        <p:nvGraphicFramePr>
          <p:cNvPr id="78854" name="Object 6"/>
          <p:cNvGraphicFramePr>
            <a:graphicFrameLocks noChangeAspect="1"/>
          </p:cNvGraphicFramePr>
          <p:nvPr/>
        </p:nvGraphicFramePr>
        <p:xfrm>
          <a:off x="1068615" y="1850572"/>
          <a:ext cx="6831013" cy="895350"/>
        </p:xfrm>
        <a:graphic>
          <a:graphicData uri="http://schemas.openxmlformats.org/presentationml/2006/ole">
            <p:oleObj spid="_x0000_s79878" name="Equation" r:id="rId7" imgW="2971800" imgH="431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9464" y="996593"/>
            <a:ext cx="8013843" cy="4154984"/>
          </a:xfrm>
        </p:spPr>
        <p:txBody>
          <a:bodyPr/>
          <a:lstStyle/>
          <a:p>
            <a:r>
              <a:rPr smtClean="0"/>
              <a:t>Solvers for linear arithmetic</a:t>
            </a:r>
            <a:endParaRPr lang="en-US" dirty="0"/>
          </a:p>
        </p:txBody>
      </p:sp>
      <p:pic>
        <p:nvPicPr>
          <p:cNvPr id="5" name="Picture 4" descr="leonard euler.jpg"/>
          <p:cNvPicPr>
            <a:picLocks noChangeAspect="1"/>
          </p:cNvPicPr>
          <p:nvPr/>
        </p:nvPicPr>
        <p:blipFill>
          <a:blip r:embed="rId2"/>
          <a:stretch>
            <a:fillRect/>
          </a:stretch>
        </p:blipFill>
        <p:spPr>
          <a:xfrm>
            <a:off x="1791630" y="2870510"/>
            <a:ext cx="1524000" cy="1295400"/>
          </a:xfrm>
          <a:prstGeom prst="rect">
            <a:avLst/>
          </a:prstGeom>
        </p:spPr>
      </p:pic>
      <p:pic>
        <p:nvPicPr>
          <p:cNvPr id="6" name="Picture 5" descr="leonardo.jpg"/>
          <p:cNvPicPr>
            <a:picLocks noChangeAspect="1"/>
          </p:cNvPicPr>
          <p:nvPr/>
        </p:nvPicPr>
        <p:blipFill>
          <a:blip r:embed="rId3"/>
          <a:stretch>
            <a:fillRect/>
          </a:stretch>
        </p:blipFill>
        <p:spPr>
          <a:xfrm>
            <a:off x="1825590" y="4663575"/>
            <a:ext cx="1363658" cy="1363658"/>
          </a:xfrm>
          <a:prstGeom prst="rect">
            <a:avLst/>
          </a:prstGeom>
        </p:spPr>
      </p:pic>
      <p:pic>
        <p:nvPicPr>
          <p:cNvPr id="7" name="Picture 6" descr="leonardo da vinci.jpg"/>
          <p:cNvPicPr>
            <a:picLocks noChangeAspect="1"/>
          </p:cNvPicPr>
          <p:nvPr/>
        </p:nvPicPr>
        <p:blipFill>
          <a:blip r:embed="rId4"/>
          <a:stretch>
            <a:fillRect/>
          </a:stretch>
        </p:blipFill>
        <p:spPr>
          <a:xfrm>
            <a:off x="692035" y="1807274"/>
            <a:ext cx="1000125" cy="1524000"/>
          </a:xfrm>
          <a:prstGeom prst="rect">
            <a:avLst/>
          </a:prstGeom>
        </p:spPr>
      </p:pic>
      <p:pic>
        <p:nvPicPr>
          <p:cNvPr id="8" name="Picture 7" descr="leonarod aviator.jpg"/>
          <p:cNvPicPr>
            <a:picLocks noChangeAspect="1"/>
          </p:cNvPicPr>
          <p:nvPr/>
        </p:nvPicPr>
        <p:blipFill>
          <a:blip r:embed="rId5"/>
          <a:stretch>
            <a:fillRect/>
          </a:stretch>
        </p:blipFill>
        <p:spPr>
          <a:xfrm>
            <a:off x="655717" y="3674562"/>
            <a:ext cx="1038225" cy="1524000"/>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olidFill>
                  <a:srgbClr val="FF0000"/>
                </a:solidFill>
                <a:sym typeface="Symbol"/>
              </a:rPr>
              <a:t>Assignment does not satisfy bounds</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87438" y="3597275"/>
          <a:ext cx="1143000" cy="2892425"/>
        </p:xfrm>
        <a:graphic>
          <a:graphicData uri="http://schemas.openxmlformats.org/presentationml/2006/ole">
            <p:oleObj spid="_x0000_s81922" name="Equation" r:id="rId3" imgW="4316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81923" name="Equation" r:id="rId4" imgW="672840" imgH="634680" progId="Equation.DSMT4">
              <p:embed/>
            </p:oleObj>
          </a:graphicData>
        </a:graphic>
      </p:graphicFrame>
      <p:graphicFrame>
        <p:nvGraphicFramePr>
          <p:cNvPr id="52230" name="Object 6"/>
          <p:cNvGraphicFramePr>
            <a:graphicFrameLocks noChangeAspect="1"/>
          </p:cNvGraphicFramePr>
          <p:nvPr/>
        </p:nvGraphicFramePr>
        <p:xfrm>
          <a:off x="6927850" y="3597275"/>
          <a:ext cx="1027113" cy="2493963"/>
        </p:xfrm>
        <a:graphic>
          <a:graphicData uri="http://schemas.openxmlformats.org/presentationml/2006/ole">
            <p:oleObj spid="_x0000_s81925" name="Equation" r:id="rId5" imgW="355320" imgH="863280" progId="Equation.DSMT4">
              <p:embed/>
            </p:oleObj>
          </a:graphicData>
        </a:graphic>
      </p:graphicFrame>
      <p:graphicFrame>
        <p:nvGraphicFramePr>
          <p:cNvPr id="78854" name="Object 6"/>
          <p:cNvGraphicFramePr>
            <a:graphicFrameLocks noChangeAspect="1"/>
          </p:cNvGraphicFramePr>
          <p:nvPr/>
        </p:nvGraphicFramePr>
        <p:xfrm>
          <a:off x="1068615" y="1850572"/>
          <a:ext cx="6831013" cy="895350"/>
        </p:xfrm>
        <a:graphic>
          <a:graphicData uri="http://schemas.openxmlformats.org/presentationml/2006/ole">
            <p:oleObj spid="_x0000_s81926" name="Equation" r:id="rId6" imgW="2971800" imgH="431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olidFill>
                  <a:srgbClr val="FF0000"/>
                </a:solidFill>
                <a:sym typeface="Symbol"/>
              </a:rPr>
              <a:t>Pivot </a:t>
            </a:r>
            <a:r>
              <a:rPr lang="en-US" sz="2400" i="1" dirty="0" smtClean="0">
                <a:solidFill>
                  <a:srgbClr val="FF0000"/>
                </a:solidFill>
                <a:sym typeface="Symbol"/>
              </a:rPr>
              <a:t>v </a:t>
            </a:r>
            <a:r>
              <a:rPr lang="en-US" sz="2400" dirty="0" smtClean="0">
                <a:solidFill>
                  <a:srgbClr val="FF0000"/>
                </a:solidFill>
                <a:sym typeface="Symbol"/>
              </a:rPr>
              <a:t>and </a:t>
            </a:r>
            <a:r>
              <a:rPr lang="en-US" sz="2400" i="1" dirty="0" smtClean="0">
                <a:solidFill>
                  <a:srgbClr val="FF0000"/>
                </a:solidFill>
                <a:sym typeface="Symbol"/>
              </a:rPr>
              <a:t>x </a:t>
            </a:r>
            <a:r>
              <a:rPr lang="en-US" sz="2400" dirty="0" smtClean="0">
                <a:solidFill>
                  <a:srgbClr val="FF0000"/>
                </a:solidFill>
                <a:sym typeface="Symbol"/>
              </a:rPr>
              <a:t>( </a:t>
            </a:r>
            <a:r>
              <a:rPr lang="en-US" sz="2400" i="1" dirty="0" smtClean="0">
                <a:solidFill>
                  <a:srgbClr val="FF0000"/>
                </a:solidFill>
                <a:sym typeface="Symbol"/>
              </a:rPr>
              <a:t>v </a:t>
            </a:r>
            <a:r>
              <a:rPr lang="en-US" sz="2400" dirty="0" smtClean="0">
                <a:solidFill>
                  <a:srgbClr val="FF0000"/>
                </a:solidFill>
                <a:sym typeface="Symbol"/>
              </a:rPr>
              <a:t>is a dependent variable)</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87438" y="3597275"/>
          <a:ext cx="1143000" cy="2892425"/>
        </p:xfrm>
        <a:graphic>
          <a:graphicData uri="http://schemas.openxmlformats.org/presentationml/2006/ole">
            <p:oleObj spid="_x0000_s80898" name="Equation" r:id="rId3" imgW="431640" imgH="1091880" progId="Equation.DSMT4">
              <p:embed/>
            </p:oleObj>
          </a:graphicData>
        </a:graphic>
      </p:graphicFrame>
      <p:graphicFrame>
        <p:nvGraphicFramePr>
          <p:cNvPr id="6" name="Object 5"/>
          <p:cNvGraphicFramePr>
            <a:graphicFrameLocks noChangeAspect="1"/>
          </p:cNvGraphicFramePr>
          <p:nvPr/>
        </p:nvGraphicFramePr>
        <p:xfrm>
          <a:off x="3784600" y="3670300"/>
          <a:ext cx="1938338" cy="1827213"/>
        </p:xfrm>
        <a:graphic>
          <a:graphicData uri="http://schemas.openxmlformats.org/presentationml/2006/ole">
            <p:oleObj spid="_x0000_s80899" name="Equation" r:id="rId4" imgW="672840" imgH="634680" progId="Equation.DSMT4">
              <p:embed/>
            </p:oleObj>
          </a:graphicData>
        </a:graphic>
      </p:graphicFrame>
      <p:graphicFrame>
        <p:nvGraphicFramePr>
          <p:cNvPr id="52230" name="Object 6"/>
          <p:cNvGraphicFramePr>
            <a:graphicFrameLocks noChangeAspect="1"/>
          </p:cNvGraphicFramePr>
          <p:nvPr/>
        </p:nvGraphicFramePr>
        <p:xfrm>
          <a:off x="6927850" y="3597275"/>
          <a:ext cx="1027113" cy="2493963"/>
        </p:xfrm>
        <a:graphic>
          <a:graphicData uri="http://schemas.openxmlformats.org/presentationml/2006/ole">
            <p:oleObj spid="_x0000_s80901" name="Equation" r:id="rId5" imgW="355320" imgH="863280" progId="Equation.DSMT4">
              <p:embed/>
            </p:oleObj>
          </a:graphicData>
        </a:graphic>
      </p:graphicFrame>
      <p:graphicFrame>
        <p:nvGraphicFramePr>
          <p:cNvPr id="78854" name="Object 6"/>
          <p:cNvGraphicFramePr>
            <a:graphicFrameLocks noChangeAspect="1"/>
          </p:cNvGraphicFramePr>
          <p:nvPr/>
        </p:nvGraphicFramePr>
        <p:xfrm>
          <a:off x="1068615" y="1850572"/>
          <a:ext cx="6831013" cy="895350"/>
        </p:xfrm>
        <a:graphic>
          <a:graphicData uri="http://schemas.openxmlformats.org/presentationml/2006/ole">
            <p:oleObj spid="_x0000_s80902" name="Equation" r:id="rId6" imgW="2971800" imgH="431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olidFill>
                  <a:srgbClr val="FF0000"/>
                </a:solidFill>
                <a:sym typeface="Symbol"/>
              </a:rPr>
              <a:t>Pivot </a:t>
            </a:r>
            <a:r>
              <a:rPr lang="en-US" sz="2400" i="1" dirty="0" smtClean="0">
                <a:solidFill>
                  <a:srgbClr val="FF0000"/>
                </a:solidFill>
                <a:sym typeface="Symbol"/>
              </a:rPr>
              <a:t>v </a:t>
            </a:r>
            <a:r>
              <a:rPr lang="en-US" sz="2400" dirty="0" smtClean="0">
                <a:solidFill>
                  <a:srgbClr val="FF0000"/>
                </a:solidFill>
                <a:sym typeface="Symbol"/>
              </a:rPr>
              <a:t>and </a:t>
            </a:r>
            <a:r>
              <a:rPr lang="en-US" sz="2400" i="1" dirty="0" smtClean="0">
                <a:solidFill>
                  <a:srgbClr val="FF0000"/>
                </a:solidFill>
                <a:sym typeface="Symbol"/>
              </a:rPr>
              <a:t>x </a:t>
            </a:r>
            <a:r>
              <a:rPr lang="en-US" sz="2400" dirty="0" smtClean="0">
                <a:solidFill>
                  <a:srgbClr val="FF0000"/>
                </a:solidFill>
                <a:sym typeface="Symbol"/>
              </a:rPr>
              <a:t>( </a:t>
            </a:r>
            <a:r>
              <a:rPr lang="en-US" sz="2400" i="1" dirty="0" smtClean="0">
                <a:solidFill>
                  <a:srgbClr val="FF0000"/>
                </a:solidFill>
                <a:sym typeface="Symbol"/>
              </a:rPr>
              <a:t>v </a:t>
            </a:r>
            <a:r>
              <a:rPr lang="en-US" sz="2400" dirty="0" smtClean="0">
                <a:solidFill>
                  <a:srgbClr val="FF0000"/>
                </a:solidFill>
                <a:sym typeface="Symbol"/>
              </a:rPr>
              <a:t>is a dependent variable)</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87438" y="3597275"/>
          <a:ext cx="1143000" cy="2892425"/>
        </p:xfrm>
        <a:graphic>
          <a:graphicData uri="http://schemas.openxmlformats.org/presentationml/2006/ole">
            <p:oleObj spid="_x0000_s108546" name="Equation" r:id="rId3" imgW="431640" imgH="1091880" progId="Equation.DSMT4">
              <p:embed/>
            </p:oleObj>
          </a:graphicData>
        </a:graphic>
      </p:graphicFrame>
      <p:graphicFrame>
        <p:nvGraphicFramePr>
          <p:cNvPr id="6" name="Object 5"/>
          <p:cNvGraphicFramePr>
            <a:graphicFrameLocks noChangeAspect="1"/>
          </p:cNvGraphicFramePr>
          <p:nvPr/>
        </p:nvGraphicFramePr>
        <p:xfrm>
          <a:off x="3821113" y="3633788"/>
          <a:ext cx="1865312" cy="1901825"/>
        </p:xfrm>
        <a:graphic>
          <a:graphicData uri="http://schemas.openxmlformats.org/presentationml/2006/ole">
            <p:oleObj spid="_x0000_s108547" name="Equation" r:id="rId4" imgW="647640" imgH="660240" progId="Equation.DSMT4">
              <p:embed/>
            </p:oleObj>
          </a:graphicData>
        </a:graphic>
      </p:graphicFrame>
      <p:graphicFrame>
        <p:nvGraphicFramePr>
          <p:cNvPr id="52230" name="Object 6"/>
          <p:cNvGraphicFramePr>
            <a:graphicFrameLocks noChangeAspect="1"/>
          </p:cNvGraphicFramePr>
          <p:nvPr/>
        </p:nvGraphicFramePr>
        <p:xfrm>
          <a:off x="6927850" y="3597275"/>
          <a:ext cx="1027113" cy="2493963"/>
        </p:xfrm>
        <a:graphic>
          <a:graphicData uri="http://schemas.openxmlformats.org/presentationml/2006/ole">
            <p:oleObj spid="_x0000_s108548" name="Equation" r:id="rId5" imgW="355320" imgH="863280" progId="Equation.DSMT4">
              <p:embed/>
            </p:oleObj>
          </a:graphicData>
        </a:graphic>
      </p:graphicFrame>
      <p:graphicFrame>
        <p:nvGraphicFramePr>
          <p:cNvPr id="78854" name="Object 6"/>
          <p:cNvGraphicFramePr>
            <a:graphicFrameLocks noChangeAspect="1"/>
          </p:cNvGraphicFramePr>
          <p:nvPr/>
        </p:nvGraphicFramePr>
        <p:xfrm>
          <a:off x="1068615" y="1850572"/>
          <a:ext cx="6831013" cy="895350"/>
        </p:xfrm>
        <a:graphic>
          <a:graphicData uri="http://schemas.openxmlformats.org/presentationml/2006/ole">
            <p:oleObj spid="_x0000_s108549" name="Equation" r:id="rId6" imgW="2971800" imgH="431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olidFill>
                  <a:srgbClr val="FF0000"/>
                </a:solidFill>
                <a:sym typeface="Symbol"/>
              </a:rPr>
              <a:t>Update assignment to </a:t>
            </a:r>
            <a:r>
              <a:rPr lang="en-US" sz="2400" i="1" dirty="0" smtClean="0">
                <a:solidFill>
                  <a:srgbClr val="FF0000"/>
                </a:solidFill>
                <a:sym typeface="Symbol"/>
              </a:rPr>
              <a:t>v</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187450" y="3597275"/>
          <a:ext cx="941388" cy="2892425"/>
        </p:xfrm>
        <a:graphic>
          <a:graphicData uri="http://schemas.openxmlformats.org/presentationml/2006/ole">
            <p:oleObj spid="_x0000_s110594" name="Equation" r:id="rId3" imgW="355320" imgH="1091880" progId="Equation.DSMT4">
              <p:embed/>
            </p:oleObj>
          </a:graphicData>
        </a:graphic>
      </p:graphicFrame>
      <p:graphicFrame>
        <p:nvGraphicFramePr>
          <p:cNvPr id="6" name="Object 5"/>
          <p:cNvGraphicFramePr>
            <a:graphicFrameLocks noChangeAspect="1"/>
          </p:cNvGraphicFramePr>
          <p:nvPr/>
        </p:nvGraphicFramePr>
        <p:xfrm>
          <a:off x="3821113" y="3633788"/>
          <a:ext cx="1865312" cy="1901825"/>
        </p:xfrm>
        <a:graphic>
          <a:graphicData uri="http://schemas.openxmlformats.org/presentationml/2006/ole">
            <p:oleObj spid="_x0000_s110595" name="Equation" r:id="rId4" imgW="647640" imgH="660240" progId="Equation.DSMT4">
              <p:embed/>
            </p:oleObj>
          </a:graphicData>
        </a:graphic>
      </p:graphicFrame>
      <p:graphicFrame>
        <p:nvGraphicFramePr>
          <p:cNvPr id="52230" name="Object 6"/>
          <p:cNvGraphicFramePr>
            <a:graphicFrameLocks noChangeAspect="1"/>
          </p:cNvGraphicFramePr>
          <p:nvPr/>
        </p:nvGraphicFramePr>
        <p:xfrm>
          <a:off x="6927850" y="3597275"/>
          <a:ext cx="1027113" cy="2493963"/>
        </p:xfrm>
        <a:graphic>
          <a:graphicData uri="http://schemas.openxmlformats.org/presentationml/2006/ole">
            <p:oleObj spid="_x0000_s110596" name="Equation" r:id="rId5" imgW="355320" imgH="863280" progId="Equation.DSMT4">
              <p:embed/>
            </p:oleObj>
          </a:graphicData>
        </a:graphic>
      </p:graphicFrame>
      <p:graphicFrame>
        <p:nvGraphicFramePr>
          <p:cNvPr id="78854" name="Object 6"/>
          <p:cNvGraphicFramePr>
            <a:graphicFrameLocks noChangeAspect="1"/>
          </p:cNvGraphicFramePr>
          <p:nvPr/>
        </p:nvGraphicFramePr>
        <p:xfrm>
          <a:off x="1068615" y="1850572"/>
          <a:ext cx="6831013" cy="895350"/>
        </p:xfrm>
        <a:graphic>
          <a:graphicData uri="http://schemas.openxmlformats.org/presentationml/2006/ole">
            <p:oleObj spid="_x0000_s110597" name="Equation" r:id="rId6" imgW="2971800" imgH="431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olidFill>
                  <a:srgbClr val="FF0000"/>
                </a:solidFill>
                <a:sym typeface="Symbol"/>
              </a:rPr>
              <a:t>Update all other assignments</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187450" y="3597275"/>
          <a:ext cx="941388" cy="2892425"/>
        </p:xfrm>
        <a:graphic>
          <a:graphicData uri="http://schemas.openxmlformats.org/presentationml/2006/ole">
            <p:oleObj spid="_x0000_s111618" name="Equation" r:id="rId3" imgW="355320" imgH="1091880" progId="Equation.DSMT4">
              <p:embed/>
            </p:oleObj>
          </a:graphicData>
        </a:graphic>
      </p:graphicFrame>
      <p:graphicFrame>
        <p:nvGraphicFramePr>
          <p:cNvPr id="6" name="Object 5"/>
          <p:cNvGraphicFramePr>
            <a:graphicFrameLocks noChangeAspect="1"/>
          </p:cNvGraphicFramePr>
          <p:nvPr/>
        </p:nvGraphicFramePr>
        <p:xfrm>
          <a:off x="3821113" y="3633788"/>
          <a:ext cx="1865312" cy="1901825"/>
        </p:xfrm>
        <a:graphic>
          <a:graphicData uri="http://schemas.openxmlformats.org/presentationml/2006/ole">
            <p:oleObj spid="_x0000_s111619" name="Equation" r:id="rId4" imgW="647640" imgH="660240" progId="Equation.DSMT4">
              <p:embed/>
            </p:oleObj>
          </a:graphicData>
        </a:graphic>
      </p:graphicFrame>
      <p:graphicFrame>
        <p:nvGraphicFramePr>
          <p:cNvPr id="52230" name="Object 6"/>
          <p:cNvGraphicFramePr>
            <a:graphicFrameLocks noChangeAspect="1"/>
          </p:cNvGraphicFramePr>
          <p:nvPr/>
        </p:nvGraphicFramePr>
        <p:xfrm>
          <a:off x="6927850" y="3597275"/>
          <a:ext cx="1027113" cy="2493963"/>
        </p:xfrm>
        <a:graphic>
          <a:graphicData uri="http://schemas.openxmlformats.org/presentationml/2006/ole">
            <p:oleObj spid="_x0000_s111620" name="Equation" r:id="rId5" imgW="355320" imgH="863280" progId="Equation.DSMT4">
              <p:embed/>
            </p:oleObj>
          </a:graphicData>
        </a:graphic>
      </p:graphicFrame>
      <p:graphicFrame>
        <p:nvGraphicFramePr>
          <p:cNvPr id="78854" name="Object 6"/>
          <p:cNvGraphicFramePr>
            <a:graphicFrameLocks noChangeAspect="1"/>
          </p:cNvGraphicFramePr>
          <p:nvPr/>
        </p:nvGraphicFramePr>
        <p:xfrm>
          <a:off x="1068615" y="1850572"/>
          <a:ext cx="6831013" cy="895350"/>
        </p:xfrm>
        <a:graphic>
          <a:graphicData uri="http://schemas.openxmlformats.org/presentationml/2006/ole">
            <p:oleObj spid="_x0000_s111621" name="Equation" r:id="rId6" imgW="2971800" imgH="431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olidFill>
                  <a:srgbClr val="FF0000"/>
                </a:solidFill>
                <a:sym typeface="Symbol"/>
              </a:rPr>
              <a:t>Boolean propagation </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187450" y="3597275"/>
          <a:ext cx="941388" cy="2892425"/>
        </p:xfrm>
        <a:graphic>
          <a:graphicData uri="http://schemas.openxmlformats.org/presentationml/2006/ole">
            <p:oleObj spid="_x0000_s112642" name="Equation" r:id="rId3" imgW="355320" imgH="1091880" progId="Equation.DSMT4">
              <p:embed/>
            </p:oleObj>
          </a:graphicData>
        </a:graphic>
      </p:graphicFrame>
      <p:graphicFrame>
        <p:nvGraphicFramePr>
          <p:cNvPr id="6" name="Object 5"/>
          <p:cNvGraphicFramePr>
            <a:graphicFrameLocks noChangeAspect="1"/>
          </p:cNvGraphicFramePr>
          <p:nvPr/>
        </p:nvGraphicFramePr>
        <p:xfrm>
          <a:off x="3810227" y="3503160"/>
          <a:ext cx="1865312" cy="1901825"/>
        </p:xfrm>
        <a:graphic>
          <a:graphicData uri="http://schemas.openxmlformats.org/presentationml/2006/ole">
            <p:oleObj spid="_x0000_s112643" name="Equation" r:id="rId4" imgW="647640" imgH="660240" progId="Equation.DSMT4">
              <p:embed/>
            </p:oleObj>
          </a:graphicData>
        </a:graphic>
      </p:graphicFrame>
      <p:graphicFrame>
        <p:nvGraphicFramePr>
          <p:cNvPr id="52230" name="Object 6"/>
          <p:cNvGraphicFramePr>
            <a:graphicFrameLocks noChangeAspect="1"/>
          </p:cNvGraphicFramePr>
          <p:nvPr/>
        </p:nvGraphicFramePr>
        <p:xfrm>
          <a:off x="6872741" y="3463021"/>
          <a:ext cx="1247775" cy="3154363"/>
        </p:xfrm>
        <a:graphic>
          <a:graphicData uri="http://schemas.openxmlformats.org/presentationml/2006/ole">
            <p:oleObj spid="_x0000_s112644" name="Equation" r:id="rId5" imgW="431640" imgH="109188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12645" name="Equation" r:id="rId6" imgW="2971800" imgH="431640" progId="Equation.DSMT4">
              <p:embed/>
            </p:oleObj>
          </a:graphicData>
        </a:graphic>
      </p:graphicFrame>
      <p:graphicFrame>
        <p:nvGraphicFramePr>
          <p:cNvPr id="9" name="Object 8"/>
          <p:cNvGraphicFramePr>
            <a:graphicFrameLocks noChangeAspect="1"/>
          </p:cNvGraphicFramePr>
          <p:nvPr/>
        </p:nvGraphicFramePr>
        <p:xfrm>
          <a:off x="3885067" y="1284741"/>
          <a:ext cx="3130550" cy="512762"/>
        </p:xfrm>
        <a:graphic>
          <a:graphicData uri="http://schemas.openxmlformats.org/presentationml/2006/ole">
            <p:oleObj spid="_x0000_s112646" name="Equation" r:id="rId7" imgW="124452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Bound violation </a:t>
            </a:r>
            <a:r>
              <a:rPr lang="en-US" sz="2400" dirty="0" smtClean="0">
                <a:solidFill>
                  <a:srgbClr val="FF0000"/>
                </a:solidFill>
                <a:sym typeface="Symbol"/>
              </a:rPr>
              <a:t>assignment to </a:t>
            </a:r>
            <a:r>
              <a:rPr lang="en-US" sz="2400" i="1" dirty="0" smtClean="0">
                <a:solidFill>
                  <a:srgbClr val="FF0000"/>
                </a:solidFill>
                <a:sym typeface="Symbol"/>
              </a:rPr>
              <a:t>u </a:t>
            </a:r>
            <a:r>
              <a:rPr lang="en-US" sz="2400" dirty="0" smtClean="0">
                <a:solidFill>
                  <a:srgbClr val="FF0000"/>
                </a:solidFill>
                <a:sym typeface="Symbol"/>
              </a:rPr>
              <a:t>does not satisfy bounds. </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187450" y="3597275"/>
          <a:ext cx="941388" cy="2892425"/>
        </p:xfrm>
        <a:graphic>
          <a:graphicData uri="http://schemas.openxmlformats.org/presentationml/2006/ole">
            <p:oleObj spid="_x0000_s113666" name="Equation" r:id="rId3" imgW="355320" imgH="1091880" progId="Equation.DSMT4">
              <p:embed/>
            </p:oleObj>
          </a:graphicData>
        </a:graphic>
      </p:graphicFrame>
      <p:graphicFrame>
        <p:nvGraphicFramePr>
          <p:cNvPr id="6" name="Object 5"/>
          <p:cNvGraphicFramePr>
            <a:graphicFrameLocks noChangeAspect="1"/>
          </p:cNvGraphicFramePr>
          <p:nvPr/>
        </p:nvGraphicFramePr>
        <p:xfrm>
          <a:off x="3821112" y="3492273"/>
          <a:ext cx="1865312" cy="1901825"/>
        </p:xfrm>
        <a:graphic>
          <a:graphicData uri="http://schemas.openxmlformats.org/presentationml/2006/ole">
            <p:oleObj spid="_x0000_s113667" name="Equation" r:id="rId4" imgW="647640" imgH="66024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13669" name="Equation" r:id="rId5"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13671" name="Equation" r:id="rId6" imgW="43164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Bound violation </a:t>
            </a:r>
            <a:r>
              <a:rPr lang="en-US" sz="2400" dirty="0" smtClean="0">
                <a:solidFill>
                  <a:srgbClr val="FF0000"/>
                </a:solidFill>
                <a:sym typeface="Symbol"/>
              </a:rPr>
              <a:t>pivot </a:t>
            </a:r>
            <a:r>
              <a:rPr lang="en-US" sz="2400" i="1" dirty="0" smtClean="0">
                <a:solidFill>
                  <a:srgbClr val="FF0000"/>
                </a:solidFill>
                <a:sym typeface="Symbol"/>
              </a:rPr>
              <a:t>u </a:t>
            </a:r>
            <a:r>
              <a:rPr lang="en-US" sz="2400" dirty="0" smtClean="0">
                <a:solidFill>
                  <a:srgbClr val="FF0000"/>
                </a:solidFill>
                <a:sym typeface="Symbol"/>
              </a:rPr>
              <a:t>and </a:t>
            </a:r>
            <a:r>
              <a:rPr lang="en-US" sz="2400" i="1" dirty="0" smtClean="0">
                <a:solidFill>
                  <a:srgbClr val="FF0000"/>
                </a:solidFill>
                <a:sym typeface="Symbol"/>
              </a:rPr>
              <a:t>v </a:t>
            </a:r>
            <a:r>
              <a:rPr lang="en-US" sz="2400" dirty="0" smtClean="0">
                <a:solidFill>
                  <a:srgbClr val="FF0000"/>
                </a:solidFill>
                <a:sym typeface="Symbol"/>
              </a:rPr>
              <a:t>(</a:t>
            </a:r>
            <a:r>
              <a:rPr lang="en-US" sz="2400" i="1" dirty="0" smtClean="0">
                <a:solidFill>
                  <a:srgbClr val="FF0000"/>
                </a:solidFill>
                <a:sym typeface="Symbol"/>
              </a:rPr>
              <a:t>u </a:t>
            </a:r>
            <a:r>
              <a:rPr lang="en-US" sz="2400" dirty="0" smtClean="0">
                <a:solidFill>
                  <a:srgbClr val="FF0000"/>
                </a:solidFill>
                <a:sym typeface="Symbol"/>
              </a:rPr>
              <a:t>is a dependent variable)</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187450" y="3597275"/>
          <a:ext cx="941388" cy="2892425"/>
        </p:xfrm>
        <a:graphic>
          <a:graphicData uri="http://schemas.openxmlformats.org/presentationml/2006/ole">
            <p:oleObj spid="_x0000_s164866" name="Equation" r:id="rId3" imgW="355320" imgH="1091880" progId="Equation.DSMT4">
              <p:embed/>
            </p:oleObj>
          </a:graphicData>
        </a:graphic>
      </p:graphicFrame>
      <p:graphicFrame>
        <p:nvGraphicFramePr>
          <p:cNvPr id="6" name="Object 5"/>
          <p:cNvGraphicFramePr>
            <a:graphicFrameLocks noChangeAspect="1"/>
          </p:cNvGraphicFramePr>
          <p:nvPr/>
        </p:nvGraphicFramePr>
        <p:xfrm>
          <a:off x="3821112" y="3492273"/>
          <a:ext cx="1865312" cy="1901825"/>
        </p:xfrm>
        <a:graphic>
          <a:graphicData uri="http://schemas.openxmlformats.org/presentationml/2006/ole">
            <p:oleObj spid="_x0000_s164867" name="Equation" r:id="rId4" imgW="647640" imgH="66024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64868" name="Equation" r:id="rId5"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64869" name="Equation" r:id="rId6" imgW="43164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Bound violation </a:t>
            </a:r>
            <a:r>
              <a:rPr lang="en-US" sz="2400" dirty="0" smtClean="0">
                <a:solidFill>
                  <a:srgbClr val="FF0000"/>
                </a:solidFill>
                <a:sym typeface="Symbol"/>
              </a:rPr>
              <a:t>pivot </a:t>
            </a:r>
            <a:r>
              <a:rPr lang="en-US" sz="2400" i="1" dirty="0" smtClean="0">
                <a:solidFill>
                  <a:srgbClr val="FF0000"/>
                </a:solidFill>
                <a:sym typeface="Symbol"/>
              </a:rPr>
              <a:t>u </a:t>
            </a:r>
            <a:r>
              <a:rPr lang="en-US" sz="2400" dirty="0" smtClean="0">
                <a:solidFill>
                  <a:srgbClr val="FF0000"/>
                </a:solidFill>
                <a:sym typeface="Symbol"/>
              </a:rPr>
              <a:t>and </a:t>
            </a:r>
            <a:r>
              <a:rPr lang="en-US" sz="2400" i="1" dirty="0" smtClean="0">
                <a:solidFill>
                  <a:srgbClr val="FF0000"/>
                </a:solidFill>
                <a:sym typeface="Symbol"/>
              </a:rPr>
              <a:t>v </a:t>
            </a:r>
            <a:r>
              <a:rPr lang="en-US" sz="2400" dirty="0" smtClean="0">
                <a:solidFill>
                  <a:srgbClr val="FF0000"/>
                </a:solidFill>
                <a:sym typeface="Symbol"/>
              </a:rPr>
              <a:t>(</a:t>
            </a:r>
            <a:r>
              <a:rPr lang="en-US" sz="2400" i="1" dirty="0" smtClean="0">
                <a:solidFill>
                  <a:srgbClr val="FF0000"/>
                </a:solidFill>
                <a:sym typeface="Symbol"/>
              </a:rPr>
              <a:t>u </a:t>
            </a:r>
            <a:r>
              <a:rPr lang="en-US" sz="2400" dirty="0" smtClean="0">
                <a:solidFill>
                  <a:srgbClr val="FF0000"/>
                </a:solidFill>
                <a:sym typeface="Symbol"/>
              </a:rPr>
              <a:t>is a dependent variable)</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187450" y="3597275"/>
          <a:ext cx="941388" cy="2892425"/>
        </p:xfrm>
        <a:graphic>
          <a:graphicData uri="http://schemas.openxmlformats.org/presentationml/2006/ole">
            <p:oleObj spid="_x0000_s165890" name="Equation" r:id="rId3" imgW="355320" imgH="1091880" progId="Equation.DSMT4">
              <p:embed/>
            </p:oleObj>
          </a:graphicData>
        </a:graphic>
      </p:graphicFrame>
      <p:graphicFrame>
        <p:nvGraphicFramePr>
          <p:cNvPr id="6" name="Object 5"/>
          <p:cNvGraphicFramePr>
            <a:graphicFrameLocks noChangeAspect="1"/>
          </p:cNvGraphicFramePr>
          <p:nvPr/>
        </p:nvGraphicFramePr>
        <p:xfrm>
          <a:off x="3773714" y="3557362"/>
          <a:ext cx="1938338" cy="1792288"/>
        </p:xfrm>
        <a:graphic>
          <a:graphicData uri="http://schemas.openxmlformats.org/presentationml/2006/ole">
            <p:oleObj spid="_x0000_s165891" name="Equation" r:id="rId4" imgW="672840" imgH="62208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65892" name="Equation" r:id="rId5"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65893" name="Equation" r:id="rId6" imgW="43164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Bound violation </a:t>
            </a:r>
            <a:r>
              <a:rPr lang="en-US" sz="2400" dirty="0" smtClean="0">
                <a:solidFill>
                  <a:srgbClr val="FF0000"/>
                </a:solidFill>
                <a:sym typeface="Symbol"/>
              </a:rPr>
              <a:t>update assignment</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87438" y="3597275"/>
          <a:ext cx="1143000" cy="2892425"/>
        </p:xfrm>
        <a:graphic>
          <a:graphicData uri="http://schemas.openxmlformats.org/presentationml/2006/ole">
            <p:oleObj spid="_x0000_s166914" name="Equation" r:id="rId3" imgW="431640" imgH="1091880" progId="Equation.DSMT4">
              <p:embed/>
            </p:oleObj>
          </a:graphicData>
        </a:graphic>
      </p:graphicFrame>
      <p:graphicFrame>
        <p:nvGraphicFramePr>
          <p:cNvPr id="6" name="Object 5"/>
          <p:cNvGraphicFramePr>
            <a:graphicFrameLocks noChangeAspect="1"/>
          </p:cNvGraphicFramePr>
          <p:nvPr/>
        </p:nvGraphicFramePr>
        <p:xfrm>
          <a:off x="3784600" y="3546475"/>
          <a:ext cx="1938338" cy="1792288"/>
        </p:xfrm>
        <a:graphic>
          <a:graphicData uri="http://schemas.openxmlformats.org/presentationml/2006/ole">
            <p:oleObj spid="_x0000_s166915" name="Equation" r:id="rId4" imgW="672840" imgH="62208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66916" name="Equation" r:id="rId5"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66917" name="Equation" r:id="rId6" imgW="43164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Linear arithmetic?</a:t>
            </a:r>
            <a:endParaRPr lang="en-US" dirty="0"/>
          </a:p>
        </p:txBody>
      </p:sp>
      <p:sp>
        <p:nvSpPr>
          <p:cNvPr id="3" name="Content Placeholder 2"/>
          <p:cNvSpPr>
            <a:spLocks noGrp="1"/>
          </p:cNvSpPr>
          <p:nvPr>
            <p:ph idx="1"/>
          </p:nvPr>
        </p:nvSpPr>
        <p:spPr>
          <a:xfrm>
            <a:off x="381000" y="1412875"/>
            <a:ext cx="8382000" cy="4925964"/>
          </a:xfrm>
        </p:spPr>
        <p:txBody>
          <a:bodyPr/>
          <a:lstStyle/>
          <a:p>
            <a:r>
              <a:rPr lang="en-US" dirty="0" smtClean="0"/>
              <a:t>Find </a:t>
            </a:r>
            <a:r>
              <a:rPr lang="en-US" i="1" dirty="0" smtClean="0"/>
              <a:t>x, y </a:t>
            </a:r>
            <a:r>
              <a:rPr lang="en-US" dirty="0" smtClean="0"/>
              <a:t>such that: </a:t>
            </a:r>
          </a:p>
          <a:p>
            <a:endParaRPr lang="en-US" dirty="0" smtClean="0"/>
          </a:p>
          <a:p>
            <a:endParaRPr lang="en-US" dirty="0" smtClean="0"/>
          </a:p>
          <a:p>
            <a:endParaRPr lang="en-US" dirty="0" smtClean="0"/>
          </a:p>
          <a:p>
            <a:r>
              <a:rPr lang="en-US" dirty="0" smtClean="0"/>
              <a:t>For </a:t>
            </a:r>
            <a:r>
              <a:rPr lang="en-US" dirty="0" err="1" smtClean="0"/>
              <a:t>reals</a:t>
            </a:r>
            <a:r>
              <a:rPr lang="en-US" dirty="0" smtClean="0"/>
              <a:t>:</a:t>
            </a:r>
          </a:p>
          <a:p>
            <a:pPr lvl="1"/>
            <a:r>
              <a:rPr lang="en-US" dirty="0" smtClean="0"/>
              <a:t>Solution: </a:t>
            </a:r>
          </a:p>
          <a:p>
            <a:endParaRPr lang="en-US" dirty="0" smtClean="0"/>
          </a:p>
          <a:p>
            <a:r>
              <a:rPr lang="en-US" dirty="0" smtClean="0"/>
              <a:t>For integers:</a:t>
            </a:r>
          </a:p>
          <a:p>
            <a:pPr lvl="1"/>
            <a:r>
              <a:rPr lang="en-US" dirty="0" smtClean="0"/>
              <a:t>No solution</a:t>
            </a:r>
          </a:p>
        </p:txBody>
      </p:sp>
      <p:graphicFrame>
        <p:nvGraphicFramePr>
          <p:cNvPr id="4" name="Object 3"/>
          <p:cNvGraphicFramePr>
            <a:graphicFrameLocks noChangeAspect="1"/>
          </p:cNvGraphicFramePr>
          <p:nvPr/>
        </p:nvGraphicFramePr>
        <p:xfrm>
          <a:off x="2133600" y="2373086"/>
          <a:ext cx="3773884" cy="826861"/>
        </p:xfrm>
        <a:graphic>
          <a:graphicData uri="http://schemas.openxmlformats.org/presentationml/2006/ole">
            <p:oleObj spid="_x0000_s114690" name="Equation" r:id="rId3" imgW="939600" imgH="203040" progId="Equation.DSMT4">
              <p:embed/>
            </p:oleObj>
          </a:graphicData>
        </a:graphic>
      </p:graphicFrame>
      <p:graphicFrame>
        <p:nvGraphicFramePr>
          <p:cNvPr id="114691" name="Object 3"/>
          <p:cNvGraphicFramePr>
            <a:graphicFrameLocks noChangeAspect="1"/>
          </p:cNvGraphicFramePr>
          <p:nvPr/>
        </p:nvGraphicFramePr>
        <p:xfrm>
          <a:off x="2915558" y="3566415"/>
          <a:ext cx="2745014" cy="1438746"/>
        </p:xfrm>
        <a:graphic>
          <a:graphicData uri="http://schemas.openxmlformats.org/presentationml/2006/ole">
            <p:oleObj spid="_x0000_s114691" name="Equation" r:id="rId4" imgW="761760" imgH="3934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Bound violation </a:t>
            </a:r>
            <a:r>
              <a:rPr lang="en-US" sz="2400" dirty="0" smtClean="0">
                <a:solidFill>
                  <a:srgbClr val="FF0000"/>
                </a:solidFill>
                <a:sym typeface="Symbol"/>
              </a:rPr>
              <a:t>update assignment on dependent variables</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87438" y="3597275"/>
          <a:ext cx="1143000" cy="2892425"/>
        </p:xfrm>
        <a:graphic>
          <a:graphicData uri="http://schemas.openxmlformats.org/presentationml/2006/ole">
            <p:oleObj spid="_x0000_s167938" name="Equation" r:id="rId3" imgW="431640" imgH="1091880" progId="Equation.DSMT4">
              <p:embed/>
            </p:oleObj>
          </a:graphicData>
        </a:graphic>
      </p:graphicFrame>
      <p:graphicFrame>
        <p:nvGraphicFramePr>
          <p:cNvPr id="6" name="Object 5"/>
          <p:cNvGraphicFramePr>
            <a:graphicFrameLocks noChangeAspect="1"/>
          </p:cNvGraphicFramePr>
          <p:nvPr/>
        </p:nvGraphicFramePr>
        <p:xfrm>
          <a:off x="3784600" y="3546475"/>
          <a:ext cx="1938338" cy="1792288"/>
        </p:xfrm>
        <a:graphic>
          <a:graphicData uri="http://schemas.openxmlformats.org/presentationml/2006/ole">
            <p:oleObj spid="_x0000_s167939" name="Equation" r:id="rId4" imgW="672840" imgH="62208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67940" name="Equation" r:id="rId5"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67941" name="Equation" r:id="rId6" imgW="43164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Bound violation </a:t>
            </a:r>
            <a:r>
              <a:rPr lang="en-US" sz="2400" dirty="0" smtClean="0">
                <a:solidFill>
                  <a:srgbClr val="FF0000"/>
                </a:solidFill>
                <a:sym typeface="Symbol"/>
              </a:rPr>
              <a:t>bounds on </a:t>
            </a:r>
            <a:r>
              <a:rPr lang="en-US" sz="2400" i="1" dirty="0" smtClean="0">
                <a:solidFill>
                  <a:srgbClr val="FF0000"/>
                </a:solidFill>
                <a:sym typeface="Symbol"/>
              </a:rPr>
              <a:t>s </a:t>
            </a:r>
            <a:r>
              <a:rPr lang="en-US" sz="2400" dirty="0" smtClean="0">
                <a:solidFill>
                  <a:srgbClr val="FF0000"/>
                </a:solidFill>
                <a:sym typeface="Symbol"/>
              </a:rPr>
              <a:t>are violated</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87438" y="3597275"/>
          <a:ext cx="1143000" cy="2892425"/>
        </p:xfrm>
        <a:graphic>
          <a:graphicData uri="http://schemas.openxmlformats.org/presentationml/2006/ole">
            <p:oleObj spid="_x0000_s168962" name="Equation" r:id="rId3" imgW="431640" imgH="1091880" progId="Equation.DSMT4">
              <p:embed/>
            </p:oleObj>
          </a:graphicData>
        </a:graphic>
      </p:graphicFrame>
      <p:graphicFrame>
        <p:nvGraphicFramePr>
          <p:cNvPr id="6" name="Object 5"/>
          <p:cNvGraphicFramePr>
            <a:graphicFrameLocks noChangeAspect="1"/>
          </p:cNvGraphicFramePr>
          <p:nvPr/>
        </p:nvGraphicFramePr>
        <p:xfrm>
          <a:off x="3784600" y="3546475"/>
          <a:ext cx="1938338" cy="1792288"/>
        </p:xfrm>
        <a:graphic>
          <a:graphicData uri="http://schemas.openxmlformats.org/presentationml/2006/ole">
            <p:oleObj spid="_x0000_s168963" name="Equation" r:id="rId4" imgW="672840" imgH="62208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68964" name="Equation" r:id="rId5"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68965" name="Equation" r:id="rId6" imgW="43164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Bound violation </a:t>
            </a:r>
            <a:r>
              <a:rPr lang="en-US" sz="2400" dirty="0" smtClean="0">
                <a:solidFill>
                  <a:srgbClr val="FF0000"/>
                </a:solidFill>
                <a:sym typeface="Symbol"/>
              </a:rPr>
              <a:t>pivot </a:t>
            </a:r>
            <a:r>
              <a:rPr lang="en-US" sz="2400" i="1" dirty="0" smtClean="0">
                <a:solidFill>
                  <a:srgbClr val="FF0000"/>
                </a:solidFill>
                <a:sym typeface="Symbol"/>
              </a:rPr>
              <a:t>s </a:t>
            </a:r>
            <a:r>
              <a:rPr lang="en-US" sz="2400" dirty="0" smtClean="0">
                <a:solidFill>
                  <a:srgbClr val="FF0000"/>
                </a:solidFill>
                <a:sym typeface="Symbol"/>
              </a:rPr>
              <a:t>and </a:t>
            </a:r>
            <a:r>
              <a:rPr lang="en-US" sz="2400" i="1" dirty="0" smtClean="0">
                <a:solidFill>
                  <a:srgbClr val="FF0000"/>
                </a:solidFill>
                <a:sym typeface="Symbol"/>
              </a:rPr>
              <a:t>y </a:t>
            </a:r>
            <a:r>
              <a:rPr lang="en-US" sz="2400" dirty="0" smtClean="0">
                <a:solidFill>
                  <a:srgbClr val="FF0000"/>
                </a:solidFill>
                <a:sym typeface="Symbol"/>
              </a:rPr>
              <a:t>(</a:t>
            </a:r>
            <a:r>
              <a:rPr lang="en-US" sz="2400" i="1" dirty="0" smtClean="0">
                <a:solidFill>
                  <a:srgbClr val="FF0000"/>
                </a:solidFill>
                <a:sym typeface="Symbol"/>
              </a:rPr>
              <a:t>s </a:t>
            </a:r>
            <a:r>
              <a:rPr lang="en-US" sz="2400" dirty="0" smtClean="0">
                <a:solidFill>
                  <a:srgbClr val="FF0000"/>
                </a:solidFill>
                <a:sym typeface="Symbol"/>
              </a:rPr>
              <a:t>is a dependent variable)</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87438" y="3597275"/>
          <a:ext cx="1143000" cy="2892425"/>
        </p:xfrm>
        <a:graphic>
          <a:graphicData uri="http://schemas.openxmlformats.org/presentationml/2006/ole">
            <p:oleObj spid="_x0000_s169986" name="Equation" r:id="rId3" imgW="431640" imgH="1091880" progId="Equation.DSMT4">
              <p:embed/>
            </p:oleObj>
          </a:graphicData>
        </a:graphic>
      </p:graphicFrame>
      <p:graphicFrame>
        <p:nvGraphicFramePr>
          <p:cNvPr id="6" name="Object 5"/>
          <p:cNvGraphicFramePr>
            <a:graphicFrameLocks noChangeAspect="1"/>
          </p:cNvGraphicFramePr>
          <p:nvPr/>
        </p:nvGraphicFramePr>
        <p:xfrm>
          <a:off x="3784600" y="3546475"/>
          <a:ext cx="1938338" cy="1792288"/>
        </p:xfrm>
        <a:graphic>
          <a:graphicData uri="http://schemas.openxmlformats.org/presentationml/2006/ole">
            <p:oleObj spid="_x0000_s169987" name="Equation" r:id="rId4" imgW="672840" imgH="62208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69988" name="Equation" r:id="rId5"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69989" name="Equation" r:id="rId6" imgW="43164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Bound violation </a:t>
            </a:r>
            <a:r>
              <a:rPr lang="en-US" sz="2400" dirty="0" smtClean="0">
                <a:solidFill>
                  <a:srgbClr val="FF0000"/>
                </a:solidFill>
                <a:sym typeface="Symbol"/>
              </a:rPr>
              <a:t>update value of </a:t>
            </a:r>
            <a:r>
              <a:rPr lang="en-US" sz="2400" i="1" dirty="0" smtClean="0">
                <a:solidFill>
                  <a:srgbClr val="FF0000"/>
                </a:solidFill>
                <a:sym typeface="Symbol"/>
              </a:rPr>
              <a:t>s </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5" name="Object 4"/>
          <p:cNvGraphicFramePr>
            <a:graphicFrameLocks noChangeAspect="1"/>
          </p:cNvGraphicFramePr>
          <p:nvPr/>
        </p:nvGraphicFramePr>
        <p:xfrm>
          <a:off x="1054100" y="3597275"/>
          <a:ext cx="1211263" cy="2892425"/>
        </p:xfrm>
        <a:graphic>
          <a:graphicData uri="http://schemas.openxmlformats.org/presentationml/2006/ole">
            <p:oleObj spid="_x0000_s171010" name="Equation" r:id="rId3" imgW="457200" imgH="1091880" progId="Equation.DSMT4">
              <p:embed/>
            </p:oleObj>
          </a:graphicData>
        </a:graphic>
      </p:graphicFrame>
      <p:graphicFrame>
        <p:nvGraphicFramePr>
          <p:cNvPr id="6" name="Object 5"/>
          <p:cNvGraphicFramePr>
            <a:graphicFrameLocks noChangeAspect="1"/>
          </p:cNvGraphicFramePr>
          <p:nvPr/>
        </p:nvGraphicFramePr>
        <p:xfrm>
          <a:off x="3784600" y="3546475"/>
          <a:ext cx="1938338" cy="1792288"/>
        </p:xfrm>
        <a:graphic>
          <a:graphicData uri="http://schemas.openxmlformats.org/presentationml/2006/ole">
            <p:oleObj spid="_x0000_s171011" name="Equation" r:id="rId4" imgW="672840" imgH="62208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71012" name="Equation" r:id="rId5"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71013" name="Equation" r:id="rId6" imgW="43164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Propagate pivot to other rows</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6" name="Object 5"/>
          <p:cNvGraphicFramePr>
            <a:graphicFrameLocks noChangeAspect="1"/>
          </p:cNvGraphicFramePr>
          <p:nvPr/>
        </p:nvGraphicFramePr>
        <p:xfrm>
          <a:off x="3773488" y="3593873"/>
          <a:ext cx="2266950" cy="1719262"/>
        </p:xfrm>
        <a:graphic>
          <a:graphicData uri="http://schemas.openxmlformats.org/presentationml/2006/ole">
            <p:oleObj spid="_x0000_s172035" name="Equation" r:id="rId3" imgW="787320" imgH="59688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72036" name="Equation" r:id="rId4"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72037" name="Equation" r:id="rId5" imgW="431640" imgH="1091880" progId="Equation.DSMT4">
              <p:embed/>
            </p:oleObj>
          </a:graphicData>
        </a:graphic>
      </p:graphicFrame>
      <p:graphicFrame>
        <p:nvGraphicFramePr>
          <p:cNvPr id="172038" name="Object 6"/>
          <p:cNvGraphicFramePr>
            <a:graphicFrameLocks noChangeAspect="1"/>
          </p:cNvGraphicFramePr>
          <p:nvPr/>
        </p:nvGraphicFramePr>
        <p:xfrm>
          <a:off x="901700" y="3629932"/>
          <a:ext cx="1211263" cy="2892425"/>
        </p:xfrm>
        <a:graphic>
          <a:graphicData uri="http://schemas.openxmlformats.org/presentationml/2006/ole">
            <p:oleObj spid="_x0000_s172038" name="Equation" r:id="rId6" imgW="45720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Propagate assignment to dependent variables</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6" name="Object 5"/>
          <p:cNvGraphicFramePr>
            <a:graphicFrameLocks noChangeAspect="1"/>
          </p:cNvGraphicFramePr>
          <p:nvPr/>
        </p:nvGraphicFramePr>
        <p:xfrm>
          <a:off x="3773488" y="3593873"/>
          <a:ext cx="2266950" cy="1719262"/>
        </p:xfrm>
        <a:graphic>
          <a:graphicData uri="http://schemas.openxmlformats.org/presentationml/2006/ole">
            <p:oleObj spid="_x0000_s174082" name="Equation" r:id="rId3" imgW="787320" imgH="59688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74083" name="Equation" r:id="rId4"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74084" name="Equation" r:id="rId5" imgW="431640" imgH="1091880" progId="Equation.DSMT4">
              <p:embed/>
            </p:oleObj>
          </a:graphicData>
        </a:graphic>
      </p:graphicFrame>
      <p:graphicFrame>
        <p:nvGraphicFramePr>
          <p:cNvPr id="172038" name="Object 6"/>
          <p:cNvGraphicFramePr>
            <a:graphicFrameLocks noChangeAspect="1"/>
          </p:cNvGraphicFramePr>
          <p:nvPr/>
        </p:nvGraphicFramePr>
        <p:xfrm>
          <a:off x="901700" y="3629932"/>
          <a:ext cx="1211263" cy="2892425"/>
        </p:xfrm>
        <a:graphic>
          <a:graphicData uri="http://schemas.openxmlformats.org/presentationml/2006/ole">
            <p:oleObj spid="_x0000_s174085" name="Equation" r:id="rId6" imgW="45720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8" name="Content Placeholder 7"/>
          <p:cNvSpPr>
            <a:spLocks noGrp="1"/>
          </p:cNvSpPr>
          <p:nvPr>
            <p:ph idx="1"/>
          </p:nvPr>
        </p:nvSpPr>
        <p:spPr>
          <a:xfrm>
            <a:off x="381000" y="1412875"/>
            <a:ext cx="8382000" cy="2008242"/>
          </a:xfrm>
        </p:spPr>
        <p:txBody>
          <a:bodyPr/>
          <a:lstStyle/>
          <a:p>
            <a:r>
              <a:rPr lang="en-US" sz="2400" dirty="0" smtClean="0">
                <a:sym typeface="Symbol"/>
              </a:rPr>
              <a:t>Tableau is feasible, constraints are satisfied</a:t>
            </a:r>
            <a:endParaRPr lang="en-US" dirty="0" smtClean="0">
              <a:solidFill>
                <a:srgbClr val="FF0000"/>
              </a:solidFill>
            </a:endParaRPr>
          </a:p>
          <a:p>
            <a:pPr>
              <a:buNone/>
            </a:pPr>
            <a:endParaRPr lang="en-US" dirty="0" smtClean="0"/>
          </a:p>
          <a:p>
            <a:pPr>
              <a:buNone/>
            </a:pPr>
            <a:endParaRPr lang="en-US" dirty="0" smtClean="0"/>
          </a:p>
          <a:p>
            <a:pPr>
              <a:buNone/>
            </a:pPr>
            <a:r>
              <a:rPr lang="en-US" dirty="0" smtClean="0"/>
              <a:t>	Assignment	      Equations		Bounds	 </a:t>
            </a:r>
            <a:endParaRPr lang="en-US" dirty="0"/>
          </a:p>
        </p:txBody>
      </p:sp>
      <p:graphicFrame>
        <p:nvGraphicFramePr>
          <p:cNvPr id="6" name="Object 5"/>
          <p:cNvGraphicFramePr>
            <a:graphicFrameLocks noChangeAspect="1"/>
          </p:cNvGraphicFramePr>
          <p:nvPr/>
        </p:nvGraphicFramePr>
        <p:xfrm>
          <a:off x="3773488" y="3593873"/>
          <a:ext cx="2266950" cy="1719262"/>
        </p:xfrm>
        <a:graphic>
          <a:graphicData uri="http://schemas.openxmlformats.org/presentationml/2006/ole">
            <p:oleObj spid="_x0000_s175106" name="Equation" r:id="rId3" imgW="787320" imgH="596880" progId="Equation.DSMT4">
              <p:embed/>
            </p:oleObj>
          </a:graphicData>
        </a:graphic>
      </p:graphicFrame>
      <p:graphicFrame>
        <p:nvGraphicFramePr>
          <p:cNvPr id="78854" name="Object 6"/>
          <p:cNvGraphicFramePr>
            <a:graphicFrameLocks noChangeAspect="1"/>
          </p:cNvGraphicFramePr>
          <p:nvPr/>
        </p:nvGraphicFramePr>
        <p:xfrm>
          <a:off x="1068615" y="1915888"/>
          <a:ext cx="6831013" cy="895350"/>
        </p:xfrm>
        <a:graphic>
          <a:graphicData uri="http://schemas.openxmlformats.org/presentationml/2006/ole">
            <p:oleObj spid="_x0000_s175107" name="Equation" r:id="rId4" imgW="2971800" imgH="431640" progId="Equation.DSMT4">
              <p:embed/>
            </p:oleObj>
          </a:graphicData>
        </a:graphic>
      </p:graphicFrame>
      <p:graphicFrame>
        <p:nvGraphicFramePr>
          <p:cNvPr id="113671" name="Object 7"/>
          <p:cNvGraphicFramePr>
            <a:graphicFrameLocks noChangeAspect="1"/>
          </p:cNvGraphicFramePr>
          <p:nvPr/>
        </p:nvGraphicFramePr>
        <p:xfrm>
          <a:off x="6872968" y="3473223"/>
          <a:ext cx="1247775" cy="3154362"/>
        </p:xfrm>
        <a:graphic>
          <a:graphicData uri="http://schemas.openxmlformats.org/presentationml/2006/ole">
            <p:oleObj spid="_x0000_s175108" name="Equation" r:id="rId5" imgW="431640" imgH="1091880" progId="Equation.DSMT4">
              <p:embed/>
            </p:oleObj>
          </a:graphicData>
        </a:graphic>
      </p:graphicFrame>
      <p:graphicFrame>
        <p:nvGraphicFramePr>
          <p:cNvPr id="172038" name="Object 6"/>
          <p:cNvGraphicFramePr>
            <a:graphicFrameLocks noChangeAspect="1"/>
          </p:cNvGraphicFramePr>
          <p:nvPr/>
        </p:nvGraphicFramePr>
        <p:xfrm>
          <a:off x="901700" y="3629932"/>
          <a:ext cx="1211263" cy="2892425"/>
        </p:xfrm>
        <a:graphic>
          <a:graphicData uri="http://schemas.openxmlformats.org/presentationml/2006/ole">
            <p:oleObj spid="_x0000_s175109" name="Equation" r:id="rId6" imgW="457200" imgH="109188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i="1" smtClean="0"/>
              <a:t>Fast </a:t>
            </a:r>
            <a:r>
              <a:rPr smtClean="0"/>
              <a:t>Linear arithmetic </a:t>
            </a:r>
            <a:r>
              <a:rPr lang="en-US" dirty="0" smtClean="0"/>
              <a:t>–</a:t>
            </a:r>
            <a:r>
              <a:rPr smtClean="0"/>
              <a:t> recap</a:t>
            </a:r>
            <a:endParaRPr lang="en-US" dirty="0"/>
          </a:p>
        </p:txBody>
      </p:sp>
      <p:sp>
        <p:nvSpPr>
          <p:cNvPr id="3" name="Content Placeholder 2"/>
          <p:cNvSpPr>
            <a:spLocks noGrp="1"/>
          </p:cNvSpPr>
          <p:nvPr>
            <p:ph idx="1"/>
          </p:nvPr>
        </p:nvSpPr>
        <p:spPr>
          <a:xfrm>
            <a:off x="347133" y="1288698"/>
            <a:ext cx="8382000" cy="5561522"/>
          </a:xfrm>
        </p:spPr>
        <p:txBody>
          <a:bodyPr/>
          <a:lstStyle/>
          <a:p>
            <a:pPr lvl="1">
              <a:buNone/>
            </a:pPr>
            <a:endParaRPr lang="en-US" i="1" dirty="0" smtClean="0"/>
          </a:p>
          <a:p>
            <a:r>
              <a:rPr lang="en-US" sz="3200" dirty="0" smtClean="0"/>
              <a:t>New bound </a:t>
            </a:r>
            <a:r>
              <a:rPr lang="en-US" sz="3200" i="1" dirty="0" err="1" smtClean="0"/>
              <a:t>x</a:t>
            </a:r>
            <a:r>
              <a:rPr lang="en-US" sz="3200" i="1" baseline="-25000" dirty="0" err="1" smtClean="0"/>
              <a:t>j</a:t>
            </a:r>
            <a:r>
              <a:rPr lang="en-US" sz="3200" i="1" baseline="-25000" dirty="0" smtClean="0"/>
              <a:t> </a:t>
            </a:r>
            <a:r>
              <a:rPr lang="en-US" sz="3200" i="1" dirty="0" smtClean="0">
                <a:sym typeface="Symbol"/>
              </a:rPr>
              <a:t> </a:t>
            </a:r>
            <a:r>
              <a:rPr lang="en-US" sz="3200" i="1" dirty="0" smtClean="0"/>
              <a:t>u</a:t>
            </a:r>
            <a:r>
              <a:rPr lang="en-US" sz="3200" i="1" baseline="-25000" dirty="0" smtClean="0"/>
              <a:t> </a:t>
            </a:r>
            <a:r>
              <a:rPr lang="en-US" sz="3200" dirty="0" smtClean="0"/>
              <a:t>is asserted.</a:t>
            </a:r>
          </a:p>
          <a:p>
            <a:pPr lvl="1"/>
            <a:r>
              <a:rPr lang="en-US" sz="2800" dirty="0" smtClean="0"/>
              <a:t>Set </a:t>
            </a:r>
            <a:r>
              <a:rPr lang="en-US" sz="2800" dirty="0" smtClean="0">
                <a:sym typeface="Symbol"/>
              </a:rPr>
              <a:t>(</a:t>
            </a:r>
            <a:r>
              <a:rPr lang="en-US" sz="2800" i="1" dirty="0" err="1" smtClean="0"/>
              <a:t>x</a:t>
            </a:r>
            <a:r>
              <a:rPr lang="en-US" sz="2800" i="1" baseline="-25000" dirty="0" err="1" smtClean="0"/>
              <a:t>j</a:t>
            </a:r>
            <a:r>
              <a:rPr lang="en-US" sz="2800" dirty="0" smtClean="0"/>
              <a:t>) </a:t>
            </a:r>
            <a:r>
              <a:rPr lang="en-US" sz="2800" dirty="0" smtClean="0">
                <a:sym typeface="Symbol"/>
              </a:rPr>
              <a:t> min((</a:t>
            </a:r>
            <a:r>
              <a:rPr lang="en-US" sz="2800" i="1" dirty="0" err="1" smtClean="0"/>
              <a:t>x</a:t>
            </a:r>
            <a:r>
              <a:rPr lang="en-US" sz="2800" i="1" baseline="-25000" dirty="0" err="1" smtClean="0"/>
              <a:t>j</a:t>
            </a:r>
            <a:r>
              <a:rPr lang="en-US" sz="2800" dirty="0" smtClean="0"/>
              <a:t>), u)</a:t>
            </a:r>
          </a:p>
          <a:p>
            <a:pPr lvl="1"/>
            <a:r>
              <a:rPr lang="en-US" sz="2800" dirty="0" smtClean="0"/>
              <a:t>Check each row with </a:t>
            </a:r>
            <a:r>
              <a:rPr lang="en-US" sz="2800" i="1" dirty="0" err="1" smtClean="0"/>
              <a:t>x</a:t>
            </a:r>
            <a:r>
              <a:rPr lang="en-US" sz="2800" i="1" baseline="-25000" dirty="0" err="1" smtClean="0"/>
              <a:t>j</a:t>
            </a:r>
            <a:r>
              <a:rPr lang="en-US" sz="2800" dirty="0" smtClean="0"/>
              <a:t> if bounds on </a:t>
            </a:r>
            <a:r>
              <a:rPr lang="en-US" sz="2800" i="1" dirty="0" smtClean="0"/>
              <a:t>non-basic </a:t>
            </a:r>
            <a:r>
              <a:rPr lang="en-US" sz="2800" dirty="0" smtClean="0"/>
              <a:t>variables are satisfied.</a:t>
            </a:r>
          </a:p>
          <a:p>
            <a:pPr lvl="1"/>
            <a:r>
              <a:rPr lang="en-US" sz="2800" dirty="0" smtClean="0"/>
              <a:t>Tableau is </a:t>
            </a:r>
            <a:r>
              <a:rPr lang="en-US" sz="2800" i="1" dirty="0" smtClean="0"/>
              <a:t>infeasible</a:t>
            </a:r>
            <a:r>
              <a:rPr lang="en-US" sz="2800" dirty="0" smtClean="0"/>
              <a:t> if some row:</a:t>
            </a:r>
            <a:br>
              <a:rPr lang="en-US" sz="2800" dirty="0" smtClean="0"/>
            </a:br>
            <a:r>
              <a:rPr lang="en-US" sz="2800" dirty="0" smtClean="0"/>
              <a:t>	</a:t>
            </a:r>
            <a:r>
              <a:rPr lang="en-US" sz="2800" i="1" dirty="0" smtClean="0"/>
              <a:t>s = 3x</a:t>
            </a:r>
            <a:r>
              <a:rPr lang="en-US" sz="2800" i="1" baseline="-25000" dirty="0" smtClean="0"/>
              <a:t>1</a:t>
            </a:r>
            <a:r>
              <a:rPr lang="en-US" sz="2800" i="1" dirty="0" smtClean="0"/>
              <a:t> + 4x</a:t>
            </a:r>
            <a:r>
              <a:rPr lang="en-US" sz="2800" i="1" baseline="-25000" dirty="0" smtClean="0"/>
              <a:t>2</a:t>
            </a:r>
            <a:r>
              <a:rPr lang="en-US" sz="2800" i="1" dirty="0" smtClean="0"/>
              <a:t> - 5x</a:t>
            </a:r>
            <a:r>
              <a:rPr lang="en-US" sz="2800" i="1" baseline="-25000" dirty="0" smtClean="0"/>
              <a:t>3</a:t>
            </a:r>
          </a:p>
          <a:p>
            <a:pPr lvl="2"/>
            <a:r>
              <a:rPr lang="en-US" sz="2400" i="1" dirty="0" smtClean="0"/>
              <a:t>Either 	</a:t>
            </a:r>
            <a:r>
              <a:rPr lang="en-US" sz="2400" i="1" dirty="0" err="1" smtClean="0"/>
              <a:t>l</a:t>
            </a:r>
            <a:r>
              <a:rPr lang="en-US" sz="2400" i="1" baseline="-25000" dirty="0" err="1" smtClean="0"/>
              <a:t>s</a:t>
            </a:r>
            <a:r>
              <a:rPr lang="en-US" sz="2400" i="1" dirty="0" smtClean="0"/>
              <a:t> &gt; 3u</a:t>
            </a:r>
            <a:r>
              <a:rPr lang="en-US" sz="2400" i="1" baseline="-25000" dirty="0" smtClean="0"/>
              <a:t>x1</a:t>
            </a:r>
            <a:r>
              <a:rPr lang="en-US" sz="2400" i="1" dirty="0" smtClean="0"/>
              <a:t> + 4u</a:t>
            </a:r>
            <a:r>
              <a:rPr lang="en-US" sz="2400" i="1" baseline="-25000" dirty="0" smtClean="0"/>
              <a:t>x2</a:t>
            </a:r>
            <a:r>
              <a:rPr lang="en-US" sz="2400" i="1" dirty="0" smtClean="0"/>
              <a:t> - 5l</a:t>
            </a:r>
            <a:r>
              <a:rPr lang="en-US" sz="2400" i="1" baseline="-25000" dirty="0" smtClean="0"/>
              <a:t>x3</a:t>
            </a:r>
            <a:r>
              <a:rPr lang="en-US" sz="2400" dirty="0" smtClean="0"/>
              <a:t>,</a:t>
            </a:r>
            <a:endParaRPr lang="en-US" sz="2400" i="1" baseline="-25000" dirty="0" smtClean="0"/>
          </a:p>
          <a:p>
            <a:pPr lvl="2"/>
            <a:r>
              <a:rPr lang="en-US" sz="2400" i="1" dirty="0" smtClean="0"/>
              <a:t>Or 		u</a:t>
            </a:r>
            <a:r>
              <a:rPr lang="en-US" sz="2400" i="1" baseline="-25000" dirty="0" smtClean="0"/>
              <a:t>s</a:t>
            </a:r>
            <a:r>
              <a:rPr lang="en-US" sz="2400" i="1" dirty="0" smtClean="0"/>
              <a:t> &lt; 3l</a:t>
            </a:r>
            <a:r>
              <a:rPr lang="en-US" sz="2400" i="1" baseline="-25000" dirty="0" smtClean="0"/>
              <a:t>x1</a:t>
            </a:r>
            <a:r>
              <a:rPr lang="en-US" sz="2400" i="1" dirty="0" smtClean="0"/>
              <a:t> + 4l</a:t>
            </a:r>
            <a:r>
              <a:rPr lang="en-US" sz="2400" i="1" baseline="-25000" dirty="0" smtClean="0"/>
              <a:t>x2</a:t>
            </a:r>
            <a:r>
              <a:rPr lang="en-US" sz="2400" i="1" dirty="0" smtClean="0"/>
              <a:t> - 5u</a:t>
            </a:r>
            <a:r>
              <a:rPr lang="en-US" sz="2400" i="1" baseline="-25000" dirty="0" smtClean="0"/>
              <a:t>x3</a:t>
            </a:r>
            <a:br>
              <a:rPr lang="en-US" sz="2400" i="1" baseline="-25000" dirty="0" smtClean="0"/>
            </a:br>
            <a:endParaRPr lang="en-US" sz="2400" dirty="0" smtClean="0"/>
          </a:p>
          <a:p>
            <a:pPr lvl="1"/>
            <a:r>
              <a:rPr lang="en-US" sz="2800" dirty="0" smtClean="0"/>
              <a:t>A tableau may still be feasible even if </a:t>
            </a:r>
            <a:r>
              <a:rPr lang="en-US" sz="2800" dirty="0" smtClean="0">
                <a:sym typeface="Symbol"/>
              </a:rPr>
              <a:t> on non-basic variable is not satisfied.</a:t>
            </a:r>
            <a:endParaRPr lang="en-US" sz="2800" dirty="0" smtClean="0"/>
          </a:p>
          <a:p>
            <a:pPr lvl="1">
              <a:buNone/>
            </a:pPr>
            <a:r>
              <a:rPr lang="en-US" i="1" baseline="-25000" dirty="0" smtClean="0"/>
              <a:t> </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i="1" smtClean="0"/>
              <a:t>Fast </a:t>
            </a:r>
            <a:r>
              <a:rPr smtClean="0"/>
              <a:t>Linear arithmetic </a:t>
            </a:r>
            <a:r>
              <a:rPr lang="en-US" dirty="0" smtClean="0"/>
              <a:t>–</a:t>
            </a:r>
            <a:r>
              <a:rPr smtClean="0"/>
              <a:t> recap</a:t>
            </a:r>
            <a:endParaRPr lang="en-US" dirty="0"/>
          </a:p>
        </p:txBody>
      </p:sp>
      <p:sp>
        <p:nvSpPr>
          <p:cNvPr id="3" name="Content Placeholder 2"/>
          <p:cNvSpPr>
            <a:spLocks noGrp="1"/>
          </p:cNvSpPr>
          <p:nvPr>
            <p:ph idx="1"/>
          </p:nvPr>
        </p:nvSpPr>
        <p:spPr>
          <a:xfrm>
            <a:off x="324555" y="1446742"/>
            <a:ext cx="8382000" cy="5241435"/>
          </a:xfrm>
        </p:spPr>
        <p:txBody>
          <a:bodyPr/>
          <a:lstStyle/>
          <a:p>
            <a:pPr lvl="1">
              <a:buNone/>
            </a:pPr>
            <a:endParaRPr lang="en-US" i="1" dirty="0" smtClean="0"/>
          </a:p>
          <a:p>
            <a:r>
              <a:rPr lang="en-US" dirty="0" smtClean="0"/>
              <a:t>New bound </a:t>
            </a:r>
            <a:r>
              <a:rPr lang="en-US" i="1" dirty="0" err="1" smtClean="0"/>
              <a:t>x</a:t>
            </a:r>
            <a:r>
              <a:rPr lang="en-US" i="1" baseline="-25000" dirty="0" err="1" smtClean="0"/>
              <a:t>j</a:t>
            </a:r>
            <a:r>
              <a:rPr lang="en-US" i="1" baseline="-25000" dirty="0" smtClean="0"/>
              <a:t> </a:t>
            </a:r>
            <a:r>
              <a:rPr lang="en-US" i="1" dirty="0" smtClean="0">
                <a:sym typeface="Symbol"/>
              </a:rPr>
              <a:t> </a:t>
            </a:r>
            <a:r>
              <a:rPr lang="en-US" i="1" dirty="0" smtClean="0"/>
              <a:t>u</a:t>
            </a:r>
            <a:r>
              <a:rPr lang="en-US" i="1" baseline="-25000" dirty="0" smtClean="0"/>
              <a:t> </a:t>
            </a:r>
            <a:r>
              <a:rPr lang="en-US" dirty="0" smtClean="0"/>
              <a:t>is asserted.</a:t>
            </a:r>
          </a:p>
          <a:p>
            <a:pPr lvl="1"/>
            <a:r>
              <a:rPr lang="en-US" dirty="0" smtClean="0"/>
              <a:t>Set </a:t>
            </a:r>
            <a:r>
              <a:rPr lang="en-US" dirty="0" smtClean="0">
                <a:sym typeface="Symbol"/>
              </a:rPr>
              <a:t>(</a:t>
            </a:r>
            <a:r>
              <a:rPr lang="en-US" i="1" dirty="0" err="1" smtClean="0"/>
              <a:t>x</a:t>
            </a:r>
            <a:r>
              <a:rPr lang="en-US" i="1" baseline="-25000" dirty="0" err="1" smtClean="0"/>
              <a:t>j</a:t>
            </a:r>
            <a:r>
              <a:rPr lang="en-US" dirty="0" smtClean="0"/>
              <a:t>) </a:t>
            </a:r>
            <a:r>
              <a:rPr lang="en-US" dirty="0" smtClean="0">
                <a:sym typeface="Symbol"/>
              </a:rPr>
              <a:t> min((</a:t>
            </a:r>
            <a:r>
              <a:rPr lang="en-US" i="1" dirty="0" err="1" smtClean="0"/>
              <a:t>x</a:t>
            </a:r>
            <a:r>
              <a:rPr lang="en-US" i="1" baseline="-25000" dirty="0" err="1" smtClean="0"/>
              <a:t>j</a:t>
            </a:r>
            <a:r>
              <a:rPr lang="en-US" dirty="0" smtClean="0"/>
              <a:t>), u)</a:t>
            </a:r>
          </a:p>
          <a:p>
            <a:pPr lvl="1"/>
            <a:r>
              <a:rPr lang="en-US" dirty="0" smtClean="0"/>
              <a:t>A tableau may still be feasible even if </a:t>
            </a:r>
            <a:r>
              <a:rPr lang="en-US" dirty="0" smtClean="0">
                <a:sym typeface="Symbol"/>
              </a:rPr>
              <a:t> on non-basic variable is not satisfied.</a:t>
            </a:r>
          </a:p>
          <a:p>
            <a:r>
              <a:rPr lang="en-US" dirty="0" smtClean="0">
                <a:sym typeface="Symbol"/>
              </a:rPr>
              <a:t>Restore feasible tableau: Pivoting</a:t>
            </a:r>
          </a:p>
          <a:p>
            <a:pPr lvl="1"/>
            <a:r>
              <a:rPr lang="en-US" dirty="0" smtClean="0">
                <a:sym typeface="Symbol"/>
              </a:rPr>
              <a:t>Exchange basic and non-basic variables in row where basic variable can be fixed.</a:t>
            </a:r>
          </a:p>
          <a:p>
            <a:pPr lvl="1"/>
            <a:r>
              <a:rPr lang="en-US" dirty="0" smtClean="0">
                <a:sym typeface="Symbol"/>
              </a:rPr>
              <a:t>Substitute new basic variable everywhere else</a:t>
            </a:r>
          </a:p>
          <a:p>
            <a:pPr lvl="1"/>
            <a:r>
              <a:rPr lang="en-US" dirty="0" smtClean="0">
                <a:sym typeface="Symbol"/>
              </a:rPr>
              <a:t>Update assignment </a:t>
            </a:r>
            <a:endParaRPr lang="en-US" dirty="0" smtClean="0"/>
          </a:p>
          <a:p>
            <a:pPr lvl="1">
              <a:buNone/>
            </a:pPr>
            <a:r>
              <a:rPr lang="en-US" i="1" baseline="-25000" dirty="0" smtClean="0"/>
              <a:t> </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Integer Linear Arithmetic</a:t>
            </a:r>
            <a:endParaRPr lang="en-US" dirty="0"/>
          </a:p>
        </p:txBody>
      </p:sp>
      <p:sp>
        <p:nvSpPr>
          <p:cNvPr id="3" name="Content Placeholder 2"/>
          <p:cNvSpPr>
            <a:spLocks noGrp="1"/>
          </p:cNvSpPr>
          <p:nvPr>
            <p:ph idx="1"/>
          </p:nvPr>
        </p:nvSpPr>
        <p:spPr>
          <a:xfrm>
            <a:off x="381000" y="1968061"/>
            <a:ext cx="8382000" cy="2691506"/>
          </a:xfrm>
        </p:spPr>
        <p:txBody>
          <a:bodyPr/>
          <a:lstStyle/>
          <a:p>
            <a:r>
              <a:rPr lang="en-US" dirty="0" smtClean="0"/>
              <a:t>GCD test</a:t>
            </a:r>
          </a:p>
          <a:p>
            <a:pPr lvl="1">
              <a:buNone/>
            </a:pPr>
            <a:endParaRPr lang="en-US" dirty="0" smtClean="0"/>
          </a:p>
          <a:p>
            <a:r>
              <a:rPr lang="en-US" dirty="0" err="1" smtClean="0"/>
              <a:t>Gomory</a:t>
            </a:r>
            <a:r>
              <a:rPr lang="en-US" dirty="0" smtClean="0"/>
              <a:t> Cut</a:t>
            </a:r>
          </a:p>
          <a:p>
            <a:endParaRPr lang="en-US" dirty="0" smtClean="0"/>
          </a:p>
          <a:p>
            <a:r>
              <a:rPr lang="en-US" dirty="0" smtClean="0"/>
              <a:t>Branch and Bound</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Linear arithmetic</a:t>
            </a:r>
            <a:endParaRPr lang="en-US"/>
          </a:p>
        </p:txBody>
      </p:sp>
      <p:sp>
        <p:nvSpPr>
          <p:cNvPr id="4" name="Content Placeholder 2"/>
          <p:cNvSpPr>
            <a:spLocks noGrp="1"/>
          </p:cNvSpPr>
          <p:nvPr>
            <p:ph idx="1"/>
          </p:nvPr>
        </p:nvSpPr>
        <p:spPr>
          <a:xfrm>
            <a:off x="366889" y="1141940"/>
            <a:ext cx="8382000" cy="5078313"/>
          </a:xfrm>
        </p:spPr>
        <p:txBody>
          <a:bodyPr/>
          <a:lstStyle/>
          <a:p>
            <a:r>
              <a:rPr lang="en-US" dirty="0" smtClean="0"/>
              <a:t>The set </a:t>
            </a:r>
            <a:r>
              <a:rPr lang="en-US" dirty="0" smtClean="0">
                <a:sym typeface="Symbol"/>
              </a:rPr>
              <a:t>of </a:t>
            </a:r>
            <a:r>
              <a:rPr lang="en-US" i="1" dirty="0" smtClean="0">
                <a:sym typeface="Symbol"/>
              </a:rPr>
              <a:t>terms T</a:t>
            </a:r>
            <a:r>
              <a:rPr lang="en-US" i="1" baseline="-25000" dirty="0" smtClean="0">
                <a:sym typeface="Symbol"/>
              </a:rPr>
              <a:t>LA</a:t>
            </a:r>
            <a:r>
              <a:rPr lang="en-US" i="1" dirty="0" smtClean="0">
                <a:sym typeface="Symbol"/>
              </a:rPr>
              <a:t> </a:t>
            </a:r>
            <a:r>
              <a:rPr lang="en-US" dirty="0" smtClean="0">
                <a:sym typeface="Symbol"/>
              </a:rPr>
              <a:t>and </a:t>
            </a:r>
            <a:r>
              <a:rPr lang="en-US" i="1" dirty="0" smtClean="0">
                <a:sym typeface="Symbol"/>
              </a:rPr>
              <a:t>atoms</a:t>
            </a:r>
            <a:r>
              <a:rPr lang="en-US" dirty="0" smtClean="0">
                <a:sym typeface="Symbol"/>
              </a:rPr>
              <a:t> </a:t>
            </a:r>
            <a:r>
              <a:rPr lang="en-US" i="1" dirty="0" smtClean="0">
                <a:sym typeface="Symbol"/>
              </a:rPr>
              <a:t>A</a:t>
            </a:r>
            <a:r>
              <a:rPr lang="en-US" i="1" baseline="-25000" dirty="0" smtClean="0">
                <a:sym typeface="Symbol"/>
              </a:rPr>
              <a:t>LA</a:t>
            </a:r>
            <a:r>
              <a:rPr lang="en-US" dirty="0" smtClean="0">
                <a:sym typeface="Symbol"/>
              </a:rPr>
              <a:t> :</a:t>
            </a:r>
          </a:p>
          <a:p>
            <a:pPr>
              <a:buNone/>
            </a:pPr>
            <a:endParaRPr lang="en-US" dirty="0" smtClean="0">
              <a:sym typeface="Symbol"/>
            </a:endParaRPr>
          </a:p>
          <a:p>
            <a:pPr lvl="1"/>
            <a:r>
              <a:rPr lang="en-US" i="1" dirty="0" smtClean="0">
                <a:sym typeface="Symbol"/>
              </a:rPr>
              <a:t>t </a:t>
            </a:r>
            <a:r>
              <a:rPr lang="en-US" dirty="0" smtClean="0">
                <a:sym typeface="Symbol"/>
              </a:rPr>
              <a:t></a:t>
            </a:r>
            <a:r>
              <a:rPr lang="en-US" i="1" dirty="0" smtClean="0">
                <a:sym typeface="Symbol"/>
              </a:rPr>
              <a:t> T</a:t>
            </a:r>
            <a:r>
              <a:rPr lang="en-US" i="1" baseline="-25000" dirty="0" smtClean="0">
                <a:sym typeface="Symbol"/>
              </a:rPr>
              <a:t>LA</a:t>
            </a:r>
            <a:r>
              <a:rPr lang="en-US" i="1" dirty="0" smtClean="0">
                <a:sym typeface="Symbol"/>
              </a:rPr>
              <a:t>  </a:t>
            </a:r>
            <a:r>
              <a:rPr lang="en-US" dirty="0" smtClean="0">
                <a:sym typeface="Symbol"/>
              </a:rPr>
              <a:t>::=</a:t>
            </a:r>
            <a:r>
              <a:rPr lang="en-US" i="1" dirty="0" smtClean="0">
                <a:sym typeface="Symbol"/>
              </a:rPr>
              <a:t> r  x		</a:t>
            </a:r>
            <a:r>
              <a:rPr lang="en-US" i="1" dirty="0" err="1" smtClean="0">
                <a:sym typeface="Symbol"/>
              </a:rPr>
              <a:t>x</a:t>
            </a:r>
            <a:r>
              <a:rPr lang="en-US" i="1" dirty="0" smtClean="0">
                <a:sym typeface="Symbol"/>
              </a:rPr>
              <a:t> </a:t>
            </a:r>
            <a:r>
              <a:rPr lang="en-US" dirty="0" smtClean="0">
                <a:sym typeface="Symbol"/>
              </a:rPr>
              <a:t> </a:t>
            </a:r>
            <a:r>
              <a:rPr lang="en-US" baseline="-25000" dirty="0" smtClean="0">
                <a:sym typeface="Symbol"/>
              </a:rPr>
              <a:t>F</a:t>
            </a:r>
            <a:r>
              <a:rPr lang="en-US" i="1" dirty="0" smtClean="0"/>
              <a:t> r </a:t>
            </a:r>
            <a:r>
              <a:rPr lang="en-US" dirty="0" smtClean="0">
                <a:sym typeface="Symbol"/>
              </a:rPr>
              <a:t> </a:t>
            </a:r>
            <a:r>
              <a:rPr lang="en-US" i="1" dirty="0" err="1" smtClean="0">
                <a:sym typeface="Symbol"/>
              </a:rPr>
              <a:t>Int</a:t>
            </a:r>
            <a:r>
              <a:rPr lang="en-US" i="1" dirty="0" smtClean="0">
                <a:sym typeface="Symbol"/>
              </a:rPr>
              <a:t>/Rational</a:t>
            </a:r>
          </a:p>
          <a:p>
            <a:pPr lvl="2">
              <a:buNone/>
            </a:pPr>
            <a:r>
              <a:rPr lang="en-US" i="1" dirty="0" smtClean="0">
                <a:sym typeface="Symbol"/>
              </a:rPr>
              <a:t>		   |     t + t’</a:t>
            </a:r>
            <a:r>
              <a:rPr lang="en-US" dirty="0" smtClean="0">
                <a:sym typeface="Symbol"/>
              </a:rPr>
              <a:t>	</a:t>
            </a:r>
            <a:r>
              <a:rPr lang="en-US" i="1" dirty="0" smtClean="0">
                <a:sym typeface="Symbol"/>
              </a:rPr>
              <a:t> 	t</a:t>
            </a:r>
            <a:r>
              <a:rPr lang="en-US" i="1" baseline="-25000" dirty="0" smtClean="0">
                <a:sym typeface="Symbol"/>
              </a:rPr>
              <a:t>,</a:t>
            </a:r>
            <a:r>
              <a:rPr lang="en-US" i="1" dirty="0" smtClean="0">
                <a:sym typeface="Symbol"/>
              </a:rPr>
              <a:t> t’</a:t>
            </a:r>
            <a:r>
              <a:rPr lang="en-US" dirty="0" smtClean="0">
                <a:sym typeface="Symbol"/>
              </a:rPr>
              <a:t>  </a:t>
            </a:r>
            <a:r>
              <a:rPr lang="en-US" i="1" dirty="0" smtClean="0">
                <a:sym typeface="Symbol"/>
              </a:rPr>
              <a:t>T</a:t>
            </a:r>
            <a:r>
              <a:rPr lang="en-US" i="1" baseline="-25000" dirty="0" smtClean="0">
                <a:sym typeface="Symbol"/>
              </a:rPr>
              <a:t>LA</a:t>
            </a:r>
            <a:endParaRPr lang="en-US" dirty="0" smtClean="0">
              <a:sym typeface="Symbol"/>
            </a:endParaRPr>
          </a:p>
          <a:p>
            <a:pPr>
              <a:buNone/>
            </a:pPr>
            <a:endParaRPr lang="en-US" dirty="0" smtClean="0">
              <a:sym typeface="Symbol"/>
            </a:endParaRPr>
          </a:p>
          <a:p>
            <a:pPr>
              <a:buNone/>
            </a:pPr>
            <a:r>
              <a:rPr lang="en-US" dirty="0" smtClean="0">
                <a:sym typeface="Symbol"/>
              </a:rPr>
              <a:t>Shorthand:  </a:t>
            </a:r>
            <a:r>
              <a:rPr lang="en-US" i="1" dirty="0" smtClean="0">
                <a:sym typeface="Symbol"/>
              </a:rPr>
              <a:t>x</a:t>
            </a:r>
            <a:r>
              <a:rPr lang="en-US" dirty="0" smtClean="0">
                <a:sym typeface="Symbol"/>
              </a:rPr>
              <a:t> instead of 1 </a:t>
            </a:r>
            <a:r>
              <a:rPr lang="en-US" i="1" dirty="0" smtClean="0">
                <a:sym typeface="Symbol"/>
              </a:rPr>
              <a:t> x</a:t>
            </a:r>
          </a:p>
          <a:p>
            <a:pPr>
              <a:buNone/>
            </a:pPr>
            <a:endParaRPr lang="en-US" dirty="0" smtClean="0">
              <a:sym typeface="Symbol"/>
            </a:endParaRPr>
          </a:p>
          <a:p>
            <a:pPr lvl="1"/>
            <a:r>
              <a:rPr lang="en-US" i="1" dirty="0" smtClean="0">
                <a:sym typeface="Symbol"/>
              </a:rPr>
              <a:t>a </a:t>
            </a:r>
            <a:r>
              <a:rPr lang="en-US" dirty="0" smtClean="0">
                <a:sym typeface="Symbol"/>
              </a:rPr>
              <a:t></a:t>
            </a:r>
            <a:r>
              <a:rPr lang="en-US" i="1" dirty="0" smtClean="0">
                <a:sym typeface="Symbol"/>
              </a:rPr>
              <a:t> A</a:t>
            </a:r>
            <a:r>
              <a:rPr lang="en-US" i="1" baseline="-25000" dirty="0" smtClean="0">
                <a:sym typeface="Symbol"/>
              </a:rPr>
              <a:t>LA</a:t>
            </a:r>
            <a:r>
              <a:rPr lang="en-US" i="1" dirty="0" smtClean="0">
                <a:sym typeface="Symbol"/>
              </a:rPr>
              <a:t>  </a:t>
            </a:r>
            <a:r>
              <a:rPr lang="en-US" dirty="0" smtClean="0">
                <a:sym typeface="Symbol"/>
              </a:rPr>
              <a:t>::=</a:t>
            </a:r>
            <a:r>
              <a:rPr lang="en-US" i="1" dirty="0" smtClean="0">
                <a:sym typeface="Symbol"/>
              </a:rPr>
              <a:t> t  t’		 t</a:t>
            </a:r>
            <a:r>
              <a:rPr lang="en-US" i="1" baseline="-25000" dirty="0" smtClean="0">
                <a:sym typeface="Symbol"/>
              </a:rPr>
              <a:t>,</a:t>
            </a:r>
            <a:r>
              <a:rPr lang="en-US" i="1" dirty="0" smtClean="0">
                <a:sym typeface="Symbol"/>
              </a:rPr>
              <a:t> t’</a:t>
            </a:r>
            <a:r>
              <a:rPr lang="en-US" dirty="0" smtClean="0">
                <a:sym typeface="Symbol"/>
              </a:rPr>
              <a:t>  </a:t>
            </a:r>
            <a:r>
              <a:rPr lang="en-US" i="1" dirty="0" smtClean="0">
                <a:sym typeface="Symbol"/>
              </a:rPr>
              <a:t>T</a:t>
            </a:r>
            <a:r>
              <a:rPr lang="en-US" i="1" baseline="-25000" dirty="0" smtClean="0">
                <a:sym typeface="Symbol"/>
              </a:rPr>
              <a:t>LA</a:t>
            </a:r>
            <a:endParaRPr lang="en-US" i="1" dirty="0" smtClean="0">
              <a:sym typeface="Symbol"/>
            </a:endParaRPr>
          </a:p>
          <a:p>
            <a:pPr lvl="2">
              <a:buNone/>
            </a:pPr>
            <a:r>
              <a:rPr lang="en-US" i="1" dirty="0" smtClean="0">
                <a:sym typeface="Symbol"/>
              </a:rPr>
              <a:t>		   |	t &lt; t’		</a:t>
            </a:r>
            <a:endParaRPr lang="en-US" i="1" baseline="-25000" dirty="0" smtClean="0">
              <a:sym typeface="Symbol"/>
            </a:endParaRPr>
          </a:p>
          <a:p>
            <a:pPr lvl="2">
              <a:buNone/>
            </a:pPr>
            <a:r>
              <a:rPr lang="en-US" i="1" baseline="-25000" dirty="0" smtClean="0">
                <a:sym typeface="Symbol"/>
              </a:rPr>
              <a:t>	</a:t>
            </a:r>
            <a:r>
              <a:rPr lang="en-US" i="1" dirty="0" smtClean="0">
                <a:sym typeface="Symbol"/>
              </a:rPr>
              <a:t>	   |	t = t’		</a:t>
            </a:r>
            <a:endParaRPr lang="en-US" i="1" baseline="-25000" dirty="0" smtClean="0">
              <a:sym typeface="Symbol"/>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Non-linear arithmetic</a:t>
            </a:r>
            <a:endParaRPr lang="en-US" dirty="0"/>
          </a:p>
        </p:txBody>
      </p:sp>
      <p:sp>
        <p:nvSpPr>
          <p:cNvPr id="3" name="Content Placeholder 2"/>
          <p:cNvSpPr>
            <a:spLocks noGrp="1"/>
          </p:cNvSpPr>
          <p:nvPr>
            <p:ph idx="1"/>
          </p:nvPr>
        </p:nvSpPr>
        <p:spPr>
          <a:xfrm>
            <a:off x="381000" y="1412875"/>
            <a:ext cx="8382000" cy="5036763"/>
          </a:xfrm>
        </p:spPr>
        <p:txBody>
          <a:bodyPr/>
          <a:lstStyle/>
          <a:p>
            <a:r>
              <a:rPr lang="en-US" dirty="0" smtClean="0"/>
              <a:t>Mostly encountered in SMT applications of </a:t>
            </a:r>
            <a:r>
              <a:rPr lang="en-US" i="1" dirty="0" smtClean="0"/>
              <a:t>Hybrid </a:t>
            </a:r>
            <a:r>
              <a:rPr lang="en-US" dirty="0" smtClean="0"/>
              <a:t>systems.</a:t>
            </a:r>
          </a:p>
          <a:p>
            <a:r>
              <a:rPr lang="en-US" dirty="0" smtClean="0"/>
              <a:t>Decision problem is doubly exponential.</a:t>
            </a:r>
          </a:p>
          <a:p>
            <a:r>
              <a:rPr lang="en-US" dirty="0" smtClean="0"/>
              <a:t>Tools:</a:t>
            </a:r>
          </a:p>
          <a:p>
            <a:pPr lvl="1"/>
            <a:r>
              <a:rPr lang="en-US" dirty="0" smtClean="0"/>
              <a:t>CAD: </a:t>
            </a:r>
            <a:r>
              <a:rPr lang="en-US" dirty="0" err="1" smtClean="0"/>
              <a:t>Cylindric</a:t>
            </a:r>
            <a:r>
              <a:rPr lang="en-US" dirty="0" smtClean="0"/>
              <a:t> Algebraic Decomposition</a:t>
            </a:r>
          </a:p>
          <a:p>
            <a:pPr lvl="1"/>
            <a:r>
              <a:rPr lang="en-US" dirty="0" err="1" smtClean="0"/>
              <a:t>Gröbner</a:t>
            </a:r>
            <a:r>
              <a:rPr lang="en-US" dirty="0" smtClean="0"/>
              <a:t> Basis computation</a:t>
            </a:r>
          </a:p>
          <a:p>
            <a:pPr lvl="1"/>
            <a:r>
              <a:rPr lang="en-US" dirty="0" smtClean="0"/>
              <a:t>Symbolic solutions (using non-standard numerals)</a:t>
            </a:r>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Precise explanations</a:t>
            </a:r>
            <a:endParaRPr lang="en-US" dirty="0"/>
          </a:p>
        </p:txBody>
      </p:sp>
      <p:pic>
        <p:nvPicPr>
          <p:cNvPr id="32769" name="Picture 1"/>
          <p:cNvPicPr>
            <a:picLocks noChangeAspect="1" noChangeArrowheads="1"/>
          </p:cNvPicPr>
          <p:nvPr/>
        </p:nvPicPr>
        <p:blipFill>
          <a:blip r:embed="rId2"/>
          <a:srcRect l="15081" t="27213" r="12676" b="18665"/>
          <a:stretch>
            <a:fillRect/>
          </a:stretch>
        </p:blipFill>
        <p:spPr bwMode="auto">
          <a:xfrm>
            <a:off x="481912" y="1853514"/>
            <a:ext cx="7339913" cy="439900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Precise explanations</a:t>
            </a:r>
            <a:endParaRPr lang="en-US" dirty="0"/>
          </a:p>
        </p:txBody>
      </p:sp>
      <p:pic>
        <p:nvPicPr>
          <p:cNvPr id="49154" name="Picture 2"/>
          <p:cNvPicPr>
            <a:picLocks noChangeAspect="1" noChangeArrowheads="1"/>
          </p:cNvPicPr>
          <p:nvPr/>
        </p:nvPicPr>
        <p:blipFill>
          <a:blip r:embed="rId2"/>
          <a:srcRect l="16662" t="26149" r="15108" b="13345"/>
          <a:stretch>
            <a:fillRect/>
          </a:stretch>
        </p:blipFill>
        <p:spPr bwMode="auto">
          <a:xfrm>
            <a:off x="1112108" y="1668162"/>
            <a:ext cx="6932140" cy="491798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Takeaways</a:t>
            </a:r>
            <a:endParaRPr lang="en-US" dirty="0"/>
          </a:p>
        </p:txBody>
      </p:sp>
      <p:sp>
        <p:nvSpPr>
          <p:cNvPr id="3" name="Content Placeholder 2"/>
          <p:cNvSpPr>
            <a:spLocks noGrp="1"/>
          </p:cNvSpPr>
          <p:nvPr>
            <p:ph idx="1"/>
          </p:nvPr>
        </p:nvSpPr>
        <p:spPr>
          <a:xfrm>
            <a:off x="381000" y="1412875"/>
            <a:ext cx="8382000" cy="4756687"/>
          </a:xfrm>
        </p:spPr>
        <p:txBody>
          <a:bodyPr/>
          <a:lstStyle/>
          <a:p>
            <a:r>
              <a:rPr lang="en-US" dirty="0" smtClean="0"/>
              <a:t>Choice of solver (and when to apply it) depends on:</a:t>
            </a:r>
          </a:p>
          <a:p>
            <a:pPr lvl="1"/>
            <a:r>
              <a:rPr lang="en-US" dirty="0" smtClean="0"/>
              <a:t>Problem characteristics:</a:t>
            </a:r>
          </a:p>
          <a:p>
            <a:pPr lvl="2"/>
            <a:r>
              <a:rPr lang="en-US" dirty="0" smtClean="0"/>
              <a:t>Difference logic</a:t>
            </a:r>
          </a:p>
          <a:p>
            <a:pPr lvl="3"/>
            <a:r>
              <a:rPr lang="en-US" dirty="0" smtClean="0"/>
              <a:t>Dense difference logic – Floyd </a:t>
            </a:r>
            <a:r>
              <a:rPr lang="en-US" dirty="0" err="1" smtClean="0"/>
              <a:t>Warshall</a:t>
            </a:r>
            <a:r>
              <a:rPr lang="en-US" dirty="0" smtClean="0"/>
              <a:t>.</a:t>
            </a:r>
          </a:p>
          <a:p>
            <a:pPr lvl="2"/>
            <a:r>
              <a:rPr lang="en-US" dirty="0" smtClean="0"/>
              <a:t>Full linear arithmetic</a:t>
            </a:r>
          </a:p>
          <a:p>
            <a:pPr lvl="2">
              <a:buNone/>
            </a:pPr>
            <a:endParaRPr lang="en-US" dirty="0" smtClean="0"/>
          </a:p>
          <a:p>
            <a:r>
              <a:rPr lang="en-US" dirty="0" smtClean="0"/>
              <a:t>Solver must work in the context of:</a:t>
            </a:r>
          </a:p>
          <a:p>
            <a:pPr lvl="1"/>
            <a:r>
              <a:rPr lang="en-US" dirty="0" smtClean="0"/>
              <a:t>Backtracking search engine</a:t>
            </a:r>
          </a:p>
          <a:p>
            <a:pPr lvl="1"/>
            <a:r>
              <a:rPr lang="en-US" dirty="0" smtClean="0"/>
              <a:t>Producing succinct explanations</a:t>
            </a:r>
            <a:endParaRPr lang="en-US"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9189" y="965770"/>
            <a:ext cx="8013843" cy="3077766"/>
          </a:xfrm>
        </p:spPr>
        <p:txBody>
          <a:bodyPr/>
          <a:lstStyle/>
          <a:p>
            <a:r>
              <a:rPr smtClean="0"/>
              <a:t>Application:</a:t>
            </a:r>
          </a:p>
          <a:p>
            <a:r>
              <a:rPr smtClean="0"/>
              <a:t>Spec#/Boogie</a:t>
            </a:r>
            <a:endParaRPr lang="en-US" dirty="0"/>
          </a:p>
        </p:txBody>
      </p:sp>
      <p:sp>
        <p:nvSpPr>
          <p:cNvPr id="5" name="TextBox 4"/>
          <p:cNvSpPr txBox="1"/>
          <p:nvPr/>
        </p:nvSpPr>
        <p:spPr>
          <a:xfrm>
            <a:off x="2449286" y="5148943"/>
            <a:ext cx="4240841" cy="369332"/>
          </a:xfrm>
          <a:prstGeom prst="rect">
            <a:avLst/>
          </a:prstGeom>
          <a:noFill/>
        </p:spPr>
        <p:txBody>
          <a:bodyPr wrap="none" rtlCol="0">
            <a:spAutoFit/>
          </a:bodyPr>
          <a:lstStyle/>
          <a:p>
            <a:r>
              <a:rPr lang="en-US" dirty="0" smtClean="0">
                <a:solidFill>
                  <a:schemeClr val="bg1"/>
                </a:solidFill>
              </a:rPr>
              <a:t>http://research.microsoft.com/specsharp</a:t>
            </a: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sz="4400" i="1" smtClean="0"/>
              <a:t>Spec# Approach for a Verifying Compiler</a:t>
            </a:r>
            <a:endParaRPr lang="en-US" sz="4400" dirty="0"/>
          </a:p>
        </p:txBody>
      </p:sp>
      <p:sp>
        <p:nvSpPr>
          <p:cNvPr id="3" name="Content Placeholder 2"/>
          <p:cNvSpPr>
            <a:spLocks noGrp="1"/>
          </p:cNvSpPr>
          <p:nvPr>
            <p:ph idx="1"/>
          </p:nvPr>
        </p:nvSpPr>
        <p:spPr>
          <a:xfrm>
            <a:off x="381000" y="1588366"/>
            <a:ext cx="8382000" cy="5084469"/>
          </a:xfrm>
        </p:spPr>
        <p:txBody>
          <a:bodyPr/>
          <a:lstStyle/>
          <a:p>
            <a:r>
              <a:rPr lang="en-US" sz="2000" i="1" dirty="0" smtClean="0">
                <a:solidFill>
                  <a:srgbClr val="FF0000"/>
                </a:solidFill>
              </a:rPr>
              <a:t>Source Language</a:t>
            </a:r>
          </a:p>
          <a:p>
            <a:pPr lvl="1"/>
            <a:r>
              <a:rPr lang="en-US" sz="2800" dirty="0" smtClean="0"/>
              <a:t>C# + goodies = Spec#</a:t>
            </a:r>
          </a:p>
          <a:p>
            <a:r>
              <a:rPr lang="en-US" sz="2000" i="1" dirty="0" smtClean="0">
                <a:solidFill>
                  <a:srgbClr val="FF0000"/>
                </a:solidFill>
              </a:rPr>
              <a:t>Specifications</a:t>
            </a:r>
          </a:p>
          <a:p>
            <a:pPr lvl="1"/>
            <a:r>
              <a:rPr lang="en-US" sz="2800" dirty="0" smtClean="0"/>
              <a:t>method contracts,</a:t>
            </a:r>
          </a:p>
          <a:p>
            <a:pPr lvl="1"/>
            <a:r>
              <a:rPr lang="en-US" sz="2800" dirty="0" smtClean="0"/>
              <a:t>invariants,</a:t>
            </a:r>
          </a:p>
          <a:p>
            <a:pPr lvl="1"/>
            <a:r>
              <a:rPr lang="en-US" sz="2800" dirty="0" smtClean="0"/>
              <a:t>field and type annotations.</a:t>
            </a:r>
          </a:p>
          <a:p>
            <a:r>
              <a:rPr lang="en-US" sz="2000" i="1" dirty="0" smtClean="0">
                <a:solidFill>
                  <a:srgbClr val="FF0000"/>
                </a:solidFill>
              </a:rPr>
              <a:t>Program</a:t>
            </a:r>
            <a:r>
              <a:rPr lang="en-US" sz="2000" i="1" dirty="0" smtClean="0"/>
              <a:t> </a:t>
            </a:r>
            <a:r>
              <a:rPr lang="en-US" sz="2000" i="1" dirty="0" smtClean="0">
                <a:solidFill>
                  <a:srgbClr val="FF0000"/>
                </a:solidFill>
              </a:rPr>
              <a:t>Logic</a:t>
            </a:r>
            <a:r>
              <a:rPr lang="en-US" sz="2000" i="1" dirty="0" smtClean="0"/>
              <a:t>: </a:t>
            </a:r>
          </a:p>
          <a:p>
            <a:pPr lvl="1"/>
            <a:r>
              <a:rPr lang="en-US" sz="2800" i="1" dirty="0" err="1" smtClean="0"/>
              <a:t>Dijkstra’s</a:t>
            </a:r>
            <a:r>
              <a:rPr lang="en-US" sz="2800" i="1" dirty="0" smtClean="0"/>
              <a:t> weakest preconditions.</a:t>
            </a:r>
          </a:p>
          <a:p>
            <a:r>
              <a:rPr lang="en-US" sz="2000" i="1" dirty="0" smtClean="0">
                <a:solidFill>
                  <a:srgbClr val="FF0000"/>
                </a:solidFill>
              </a:rPr>
              <a:t>Automatic</a:t>
            </a:r>
            <a:r>
              <a:rPr lang="en-US" sz="2000" i="1" dirty="0" smtClean="0"/>
              <a:t> </a:t>
            </a:r>
            <a:r>
              <a:rPr lang="en-US" sz="2000" i="1" dirty="0" smtClean="0">
                <a:solidFill>
                  <a:srgbClr val="FF0000"/>
                </a:solidFill>
              </a:rPr>
              <a:t>Verification</a:t>
            </a:r>
          </a:p>
          <a:p>
            <a:pPr lvl="1"/>
            <a:r>
              <a:rPr lang="en-US" sz="2800" dirty="0" smtClean="0"/>
              <a:t>type checking,</a:t>
            </a:r>
          </a:p>
          <a:p>
            <a:pPr lvl="1"/>
            <a:r>
              <a:rPr lang="en-US" sz="2800" dirty="0" smtClean="0"/>
              <a:t>verification condition generation (VCG),</a:t>
            </a:r>
          </a:p>
          <a:p>
            <a:pPr lvl="1"/>
            <a:r>
              <a:rPr lang="en-US" sz="2800" dirty="0" smtClean="0"/>
              <a:t>automatic theorem proving (SMT)</a:t>
            </a:r>
            <a:endParaRPr lang="en-US" sz="2800" dirty="0"/>
          </a:p>
        </p:txBody>
      </p:sp>
      <p:sp>
        <p:nvSpPr>
          <p:cNvPr id="5" name="TextBox 4"/>
          <p:cNvSpPr txBox="1">
            <a:spLocks noChangeArrowheads="1"/>
          </p:cNvSpPr>
          <p:nvPr/>
        </p:nvSpPr>
        <p:spPr bwMode="auto">
          <a:xfrm>
            <a:off x="5181600" y="1752600"/>
            <a:ext cx="2987675" cy="366713"/>
          </a:xfrm>
          <a:prstGeom prst="rect">
            <a:avLst/>
          </a:prstGeom>
          <a:noFill/>
          <a:ln w="9525">
            <a:noFill/>
            <a:miter lim="800000"/>
            <a:headEnd/>
            <a:tailEnd/>
          </a:ln>
        </p:spPr>
        <p:txBody>
          <a:bodyPr>
            <a:spAutoFit/>
          </a:bodyPr>
          <a:lstStyle/>
          <a:p>
            <a:r>
              <a:rPr lang="en-US" sz="1800" i="1" dirty="0">
                <a:solidFill>
                  <a:schemeClr val="accent2"/>
                </a:solidFill>
              </a:rPr>
              <a:t>Spec# (annotated C#)</a:t>
            </a:r>
          </a:p>
        </p:txBody>
      </p:sp>
      <p:sp>
        <p:nvSpPr>
          <p:cNvPr id="6" name="TextBox 5"/>
          <p:cNvSpPr txBox="1">
            <a:spLocks noChangeArrowheads="1"/>
          </p:cNvSpPr>
          <p:nvPr/>
        </p:nvSpPr>
        <p:spPr bwMode="auto">
          <a:xfrm>
            <a:off x="6019800" y="2971800"/>
            <a:ext cx="2987675" cy="366713"/>
          </a:xfrm>
          <a:prstGeom prst="rect">
            <a:avLst/>
          </a:prstGeom>
          <a:noFill/>
          <a:ln w="9525">
            <a:noFill/>
            <a:miter lim="800000"/>
            <a:headEnd/>
            <a:tailEnd/>
          </a:ln>
        </p:spPr>
        <p:txBody>
          <a:bodyPr>
            <a:spAutoFit/>
          </a:bodyPr>
          <a:lstStyle/>
          <a:p>
            <a:r>
              <a:rPr lang="en-US" sz="1800" i="1" dirty="0">
                <a:solidFill>
                  <a:schemeClr val="accent2"/>
                </a:solidFill>
              </a:rPr>
              <a:t>Boogie PL</a:t>
            </a:r>
          </a:p>
        </p:txBody>
      </p:sp>
      <p:sp>
        <p:nvSpPr>
          <p:cNvPr id="7" name="TextBox 6"/>
          <p:cNvSpPr txBox="1">
            <a:spLocks noChangeArrowheads="1"/>
          </p:cNvSpPr>
          <p:nvPr/>
        </p:nvSpPr>
        <p:spPr bwMode="auto">
          <a:xfrm>
            <a:off x="5851525" y="229076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Spec# Compiler</a:t>
            </a:r>
          </a:p>
        </p:txBody>
      </p:sp>
      <p:sp>
        <p:nvSpPr>
          <p:cNvPr id="8" name="TextBox 7"/>
          <p:cNvSpPr txBox="1">
            <a:spLocks noChangeArrowheads="1"/>
          </p:cNvSpPr>
          <p:nvPr/>
        </p:nvSpPr>
        <p:spPr bwMode="auto">
          <a:xfrm>
            <a:off x="5849938" y="365601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VC Generator</a:t>
            </a:r>
          </a:p>
        </p:txBody>
      </p:sp>
      <p:sp>
        <p:nvSpPr>
          <p:cNvPr id="9" name="TextBox 8"/>
          <p:cNvSpPr txBox="1">
            <a:spLocks noChangeArrowheads="1"/>
          </p:cNvSpPr>
          <p:nvPr/>
        </p:nvSpPr>
        <p:spPr bwMode="auto">
          <a:xfrm>
            <a:off x="6156325" y="4343400"/>
            <a:ext cx="2987675" cy="366713"/>
          </a:xfrm>
          <a:prstGeom prst="rect">
            <a:avLst/>
          </a:prstGeom>
          <a:noFill/>
          <a:ln w="9525">
            <a:noFill/>
            <a:miter lim="800000"/>
            <a:headEnd/>
            <a:tailEnd/>
          </a:ln>
        </p:spPr>
        <p:txBody>
          <a:bodyPr>
            <a:spAutoFit/>
          </a:bodyPr>
          <a:lstStyle/>
          <a:p>
            <a:r>
              <a:rPr lang="en-US" sz="1800" i="1" dirty="0">
                <a:solidFill>
                  <a:schemeClr val="accent2"/>
                </a:solidFill>
              </a:rPr>
              <a:t>Formulas</a:t>
            </a:r>
          </a:p>
        </p:txBody>
      </p:sp>
      <p:sp>
        <p:nvSpPr>
          <p:cNvPr id="10" name="TextBox 9"/>
          <p:cNvSpPr txBox="1">
            <a:spLocks noChangeArrowheads="1"/>
          </p:cNvSpPr>
          <p:nvPr/>
        </p:nvSpPr>
        <p:spPr bwMode="auto">
          <a:xfrm>
            <a:off x="5883275" y="5021263"/>
            <a:ext cx="29241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n-US" sz="1800" dirty="0"/>
              <a:t>Automatic Theorem </a:t>
            </a:r>
            <a:r>
              <a:rPr lang="en-US" sz="1800" dirty="0" err="1"/>
              <a:t>Prover</a:t>
            </a:r>
            <a:endParaRPr lang="en-US" sz="1800" dirty="0"/>
          </a:p>
        </p:txBody>
      </p:sp>
      <p:sp>
        <p:nvSpPr>
          <p:cNvPr id="11" name="Line 25"/>
          <p:cNvSpPr>
            <a:spLocks noChangeShapeType="1"/>
          </p:cNvSpPr>
          <p:nvPr/>
        </p:nvSpPr>
        <p:spPr bwMode="auto">
          <a:xfrm>
            <a:off x="7315200" y="5410200"/>
            <a:ext cx="0" cy="5334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US"/>
          </a:p>
        </p:txBody>
      </p:sp>
      <p:cxnSp>
        <p:nvCxnSpPr>
          <p:cNvPr id="12" name="AutoShape 27"/>
          <p:cNvCxnSpPr>
            <a:cxnSpLocks noChangeShapeType="1"/>
            <a:stCxn id="7" idx="2"/>
            <a:endCxn id="8" idx="0"/>
          </p:cNvCxnSpPr>
          <p:nvPr/>
        </p:nvCxnSpPr>
        <p:spPr bwMode="auto">
          <a:xfrm flipH="1">
            <a:off x="7343775" y="2667000"/>
            <a:ext cx="1588" cy="989013"/>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AutoShape 28"/>
          <p:cNvCxnSpPr>
            <a:cxnSpLocks noChangeShapeType="1"/>
            <a:stCxn id="8" idx="2"/>
            <a:endCxn id="10" idx="0"/>
          </p:cNvCxnSpPr>
          <p:nvPr/>
        </p:nvCxnSpPr>
        <p:spPr bwMode="auto">
          <a:xfrm>
            <a:off x="7343775" y="4032250"/>
            <a:ext cx="1588" cy="989013"/>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3410431"/>
            <a:ext cx="7690115" cy="750205"/>
          </a:xfrm>
        </p:spPr>
        <p:txBody>
          <a:bodyPr/>
          <a:lstStyle/>
          <a:p>
            <a:r>
              <a:rPr smtClean="0"/>
              <a:t>A short Demo</a:t>
            </a:r>
            <a:endParaRPr lang="en-US" dirty="0"/>
          </a:p>
        </p:txBody>
      </p:sp>
      <p:sp>
        <p:nvSpPr>
          <p:cNvPr id="4" name="Text Placeholder 3"/>
          <p:cNvSpPr>
            <a:spLocks noGrp="1"/>
          </p:cNvSpPr>
          <p:nvPr>
            <p:ph type="body" sz="quarter" idx="10"/>
          </p:nvPr>
        </p:nvSpPr>
        <p:spPr/>
        <p:txBody>
          <a:bodyPr/>
          <a:lstStyle/>
          <a:p>
            <a:r>
              <a:rPr smtClean="0"/>
              <a:t>Spec#</a:t>
            </a: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Difference Logic</a:t>
            </a:r>
            <a:endParaRPr lang="en-US" dirty="0"/>
          </a:p>
        </p:txBody>
      </p:sp>
      <p:sp>
        <p:nvSpPr>
          <p:cNvPr id="3" name="Content Placeholder 2"/>
          <p:cNvSpPr>
            <a:spLocks noGrp="1"/>
          </p:cNvSpPr>
          <p:nvPr>
            <p:ph idx="1"/>
          </p:nvPr>
        </p:nvSpPr>
        <p:spPr>
          <a:xfrm>
            <a:off x="380999" y="1412875"/>
            <a:ext cx="8492067" cy="4925964"/>
          </a:xfrm>
        </p:spPr>
        <p:txBody>
          <a:bodyPr/>
          <a:lstStyle/>
          <a:p>
            <a:r>
              <a:rPr lang="en-US" dirty="0" smtClean="0"/>
              <a:t>Constraints are of the form</a:t>
            </a:r>
            <a:br>
              <a:rPr lang="en-US" dirty="0" smtClean="0"/>
            </a:br>
            <a:r>
              <a:rPr lang="en-US" dirty="0" smtClean="0"/>
              <a:t/>
            </a:r>
            <a:br>
              <a:rPr lang="en-US" dirty="0" smtClean="0"/>
            </a:br>
            <a:r>
              <a:rPr lang="en-US" dirty="0" smtClean="0"/>
              <a:t>	</a:t>
            </a:r>
            <a:r>
              <a:rPr lang="en-US" i="1" dirty="0" smtClean="0"/>
              <a:t>x – y </a:t>
            </a:r>
            <a:r>
              <a:rPr lang="en-US" i="1" dirty="0" smtClean="0">
                <a:sym typeface="Symbol"/>
              </a:rPr>
              <a:t> 4		y – z  7</a:t>
            </a:r>
          </a:p>
          <a:p>
            <a:endParaRPr lang="en-US" i="1" dirty="0" smtClean="0">
              <a:sym typeface="Symbol"/>
            </a:endParaRPr>
          </a:p>
          <a:p>
            <a:r>
              <a:rPr lang="en-US" dirty="0" smtClean="0">
                <a:sym typeface="Symbol"/>
              </a:rPr>
              <a:t>Example </a:t>
            </a:r>
            <a:r>
              <a:rPr lang="en-US" dirty="0" err="1" smtClean="0">
                <a:sym typeface="Symbol"/>
              </a:rPr>
              <a:t>unsatisfiable</a:t>
            </a:r>
            <a:r>
              <a:rPr lang="en-US" dirty="0" smtClean="0">
                <a:sym typeface="Symbol"/>
              </a:rPr>
              <a:t> constraints:</a:t>
            </a:r>
          </a:p>
          <a:p>
            <a:pPr lvl="1"/>
            <a:r>
              <a:rPr lang="en-US" i="1" dirty="0" smtClean="0">
                <a:sym typeface="Symbol"/>
              </a:rPr>
              <a:t>x</a:t>
            </a:r>
            <a:r>
              <a:rPr lang="en-US" i="1" baseline="-25000" dirty="0" smtClean="0">
                <a:sym typeface="Symbol"/>
              </a:rPr>
              <a:t>1  </a:t>
            </a:r>
            <a:r>
              <a:rPr lang="en-US" i="1" dirty="0" smtClean="0">
                <a:sym typeface="Symbol"/>
              </a:rPr>
              <a:t>- x</a:t>
            </a:r>
            <a:r>
              <a:rPr lang="en-US" i="1" baseline="-25000" dirty="0" smtClean="0">
                <a:sym typeface="Symbol"/>
              </a:rPr>
              <a:t>2 </a:t>
            </a:r>
            <a:r>
              <a:rPr lang="en-US" i="1" dirty="0" smtClean="0">
                <a:sym typeface="Symbol"/>
              </a:rPr>
              <a:t> -3,  x</a:t>
            </a:r>
            <a:r>
              <a:rPr lang="en-US" i="1" baseline="-25000" dirty="0" smtClean="0">
                <a:sym typeface="Symbol"/>
              </a:rPr>
              <a:t>2  </a:t>
            </a:r>
            <a:r>
              <a:rPr lang="en-US" i="1" dirty="0" smtClean="0">
                <a:sym typeface="Symbol"/>
              </a:rPr>
              <a:t>- x</a:t>
            </a:r>
            <a:r>
              <a:rPr lang="en-US" i="1" baseline="-25000" dirty="0" smtClean="0">
                <a:sym typeface="Symbol"/>
              </a:rPr>
              <a:t>3 </a:t>
            </a:r>
            <a:r>
              <a:rPr lang="en-US" i="1" dirty="0" smtClean="0">
                <a:sym typeface="Symbol"/>
              </a:rPr>
              <a:t> 1, x</a:t>
            </a:r>
            <a:r>
              <a:rPr lang="en-US" i="1" baseline="-25000" dirty="0" smtClean="0">
                <a:sym typeface="Symbol"/>
              </a:rPr>
              <a:t>3  </a:t>
            </a:r>
            <a:r>
              <a:rPr lang="en-US" i="1" dirty="0" smtClean="0">
                <a:sym typeface="Symbol"/>
              </a:rPr>
              <a:t>- x</a:t>
            </a:r>
            <a:r>
              <a:rPr lang="en-US" i="1" baseline="-25000" dirty="0" smtClean="0">
                <a:sym typeface="Symbol"/>
              </a:rPr>
              <a:t>4 </a:t>
            </a:r>
            <a:r>
              <a:rPr lang="en-US" i="1" dirty="0" smtClean="0">
                <a:sym typeface="Symbol"/>
              </a:rPr>
              <a:t> -2, x</a:t>
            </a:r>
            <a:r>
              <a:rPr lang="en-US" i="1" baseline="-25000" dirty="0" smtClean="0">
                <a:sym typeface="Symbol"/>
              </a:rPr>
              <a:t>4  </a:t>
            </a:r>
            <a:r>
              <a:rPr lang="en-US" i="1" dirty="0" smtClean="0">
                <a:sym typeface="Symbol"/>
              </a:rPr>
              <a:t>- x</a:t>
            </a:r>
            <a:r>
              <a:rPr lang="en-US" i="1" baseline="-25000" dirty="0" smtClean="0">
                <a:sym typeface="Symbol"/>
              </a:rPr>
              <a:t>1 </a:t>
            </a:r>
            <a:r>
              <a:rPr lang="en-US" i="1" dirty="0" smtClean="0">
                <a:sym typeface="Symbol"/>
              </a:rPr>
              <a:t> 3</a:t>
            </a:r>
          </a:p>
          <a:p>
            <a:pPr lvl="1"/>
            <a:endParaRPr lang="en-US" i="1" dirty="0" smtClean="0">
              <a:sym typeface="Symbol"/>
            </a:endParaRPr>
          </a:p>
          <a:p>
            <a:pPr lvl="1"/>
            <a:r>
              <a:rPr lang="en-US" i="1" dirty="0" smtClean="0">
                <a:sym typeface="Symbol"/>
              </a:rPr>
              <a:t>Proof: </a:t>
            </a:r>
          </a:p>
          <a:p>
            <a:pPr lvl="2"/>
            <a:r>
              <a:rPr lang="en-US" i="1" dirty="0" smtClean="0">
                <a:sym typeface="Symbol"/>
              </a:rPr>
              <a:t>0 = (x</a:t>
            </a:r>
            <a:r>
              <a:rPr lang="en-US" i="1" baseline="-25000" dirty="0" smtClean="0">
                <a:sym typeface="Symbol"/>
              </a:rPr>
              <a:t>1  </a:t>
            </a:r>
            <a:r>
              <a:rPr lang="en-US" i="1" dirty="0" smtClean="0">
                <a:sym typeface="Symbol"/>
              </a:rPr>
              <a:t>- x</a:t>
            </a:r>
            <a:r>
              <a:rPr lang="en-US" i="1" baseline="-25000" dirty="0" smtClean="0">
                <a:sym typeface="Symbol"/>
              </a:rPr>
              <a:t>2</a:t>
            </a:r>
            <a:r>
              <a:rPr lang="en-US" i="1" dirty="0" smtClean="0">
                <a:sym typeface="Symbol"/>
              </a:rPr>
              <a:t>)+(x</a:t>
            </a:r>
            <a:r>
              <a:rPr lang="en-US" i="1" baseline="-25000" dirty="0" smtClean="0">
                <a:sym typeface="Symbol"/>
              </a:rPr>
              <a:t>2  </a:t>
            </a:r>
            <a:r>
              <a:rPr lang="en-US" i="1" dirty="0" smtClean="0">
                <a:sym typeface="Symbol"/>
              </a:rPr>
              <a:t>- x</a:t>
            </a:r>
            <a:r>
              <a:rPr lang="en-US" i="1" baseline="-25000" dirty="0" smtClean="0">
                <a:sym typeface="Symbol"/>
              </a:rPr>
              <a:t>3</a:t>
            </a:r>
            <a:r>
              <a:rPr lang="en-US" i="1" dirty="0" smtClean="0">
                <a:sym typeface="Symbol"/>
              </a:rPr>
              <a:t>)+(x</a:t>
            </a:r>
            <a:r>
              <a:rPr lang="en-US" i="1" baseline="-25000" dirty="0" smtClean="0">
                <a:sym typeface="Symbol"/>
              </a:rPr>
              <a:t>3  </a:t>
            </a:r>
            <a:r>
              <a:rPr lang="en-US" i="1" dirty="0" smtClean="0">
                <a:sym typeface="Symbol"/>
              </a:rPr>
              <a:t>- x</a:t>
            </a:r>
            <a:r>
              <a:rPr lang="en-US" i="1" baseline="-25000" dirty="0" smtClean="0">
                <a:sym typeface="Symbol"/>
              </a:rPr>
              <a:t>4</a:t>
            </a:r>
            <a:r>
              <a:rPr lang="en-US" i="1" dirty="0" smtClean="0">
                <a:sym typeface="Symbol"/>
              </a:rPr>
              <a:t>)+(x</a:t>
            </a:r>
            <a:r>
              <a:rPr lang="en-US" i="1" baseline="-25000" dirty="0" smtClean="0">
                <a:sym typeface="Symbol"/>
              </a:rPr>
              <a:t>4  </a:t>
            </a:r>
            <a:r>
              <a:rPr lang="en-US" i="1" dirty="0" smtClean="0">
                <a:sym typeface="Symbol"/>
              </a:rPr>
              <a:t>- x</a:t>
            </a:r>
            <a:r>
              <a:rPr lang="en-US" i="1" baseline="-25000" dirty="0" smtClean="0">
                <a:sym typeface="Symbol"/>
              </a:rPr>
              <a:t>1</a:t>
            </a:r>
            <a:r>
              <a:rPr lang="en-US" i="1" dirty="0" smtClean="0">
                <a:sym typeface="Symbol"/>
              </a:rPr>
              <a:t>)= </a:t>
            </a:r>
          </a:p>
          <a:p>
            <a:pPr lvl="2"/>
            <a:r>
              <a:rPr lang="en-US" i="1" dirty="0" smtClean="0">
                <a:sym typeface="Symbol"/>
              </a:rPr>
              <a:t>-3 + 1 – 2 + 3 = -1</a:t>
            </a:r>
            <a:r>
              <a:rPr lang="en-US" i="1" baseline="-25000" dirty="0" smtClean="0">
                <a:sym typeface="Symbol"/>
              </a:rPr>
              <a:t> </a:t>
            </a:r>
            <a:endParaRPr lang="en-US" i="1" dirty="0" smtClean="0">
              <a:sym typeface="Symbo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Difference Logic</a:t>
            </a:r>
            <a:endParaRPr lang="en-US" dirty="0"/>
          </a:p>
        </p:txBody>
      </p:sp>
      <p:sp>
        <p:nvSpPr>
          <p:cNvPr id="3" name="Content Placeholder 2"/>
          <p:cNvSpPr>
            <a:spLocks noGrp="1"/>
          </p:cNvSpPr>
          <p:nvPr>
            <p:ph idx="1"/>
          </p:nvPr>
        </p:nvSpPr>
        <p:spPr>
          <a:xfrm>
            <a:off x="380999" y="1663247"/>
            <a:ext cx="8492067" cy="4750531"/>
          </a:xfrm>
        </p:spPr>
        <p:txBody>
          <a:bodyPr/>
          <a:lstStyle/>
          <a:p>
            <a:r>
              <a:rPr lang="en-US" dirty="0" smtClean="0"/>
              <a:t>Graph interpretation:</a:t>
            </a:r>
          </a:p>
          <a:p>
            <a:pPr lvl="1"/>
            <a:endParaRPr lang="en-US" dirty="0" smtClean="0"/>
          </a:p>
          <a:p>
            <a:pPr lvl="1"/>
            <a:r>
              <a:rPr lang="en-US" dirty="0" smtClean="0"/>
              <a:t>Variables are nodes.</a:t>
            </a:r>
          </a:p>
          <a:p>
            <a:pPr lvl="1"/>
            <a:r>
              <a:rPr lang="en-US" dirty="0" smtClean="0"/>
              <a:t>Atoms </a:t>
            </a:r>
            <a:r>
              <a:rPr lang="en-US" i="1" dirty="0" smtClean="0"/>
              <a:t>x – y </a:t>
            </a:r>
            <a:r>
              <a:rPr lang="en-US" i="1" dirty="0" smtClean="0">
                <a:sym typeface="Symbol"/>
              </a:rPr>
              <a:t> c </a:t>
            </a:r>
            <a:r>
              <a:rPr lang="en-US" dirty="0" smtClean="0">
                <a:sym typeface="Symbol"/>
              </a:rPr>
              <a:t>are weighted edges </a:t>
            </a:r>
          </a:p>
          <a:p>
            <a:pPr lvl="1"/>
            <a:r>
              <a:rPr lang="en-US" dirty="0" smtClean="0">
                <a:sym typeface="Symbol"/>
              </a:rPr>
              <a:t>A set of literals is </a:t>
            </a:r>
            <a:r>
              <a:rPr lang="en-US" dirty="0" err="1" smtClean="0">
                <a:sym typeface="Symbol"/>
              </a:rPr>
              <a:t>satisfiable</a:t>
            </a:r>
            <a:r>
              <a:rPr lang="en-US" dirty="0" smtClean="0">
                <a:sym typeface="Symbol"/>
              </a:rPr>
              <a:t> </a:t>
            </a:r>
            <a:r>
              <a:rPr lang="en-US" dirty="0" err="1" smtClean="0">
                <a:sym typeface="Symbol"/>
              </a:rPr>
              <a:t>iff</a:t>
            </a:r>
            <a:r>
              <a:rPr lang="en-US" dirty="0" smtClean="0">
                <a:sym typeface="Symbol"/>
              </a:rPr>
              <a:t> there is no negative cycle:</a:t>
            </a:r>
          </a:p>
          <a:p>
            <a:pPr lvl="1">
              <a:buNone/>
            </a:pPr>
            <a:endParaRPr lang="en-US" dirty="0" smtClean="0">
              <a:sym typeface="Symbol"/>
            </a:endParaRPr>
          </a:p>
          <a:p>
            <a:pPr lvl="1">
              <a:buNone/>
            </a:pPr>
            <a:r>
              <a:rPr lang="en-US" dirty="0" smtClean="0">
                <a:sym typeface="Symbol"/>
              </a:rPr>
              <a:t/>
            </a:r>
            <a:br>
              <a:rPr lang="en-US" dirty="0" smtClean="0">
                <a:sym typeface="Symbol"/>
              </a:rPr>
            </a:br>
            <a:r>
              <a:rPr lang="en-US" dirty="0" smtClean="0">
                <a:sym typeface="Symbol"/>
              </a:rPr>
              <a:t>where </a:t>
            </a:r>
            <a:r>
              <a:rPr lang="en-US" i="1" dirty="0" smtClean="0">
                <a:sym typeface="Symbol"/>
              </a:rPr>
              <a:t>C </a:t>
            </a:r>
            <a:r>
              <a:rPr lang="en-US" dirty="0" smtClean="0">
                <a:sym typeface="Symbol"/>
              </a:rPr>
              <a:t>:= </a:t>
            </a:r>
            <a:r>
              <a:rPr lang="en-US" i="1" dirty="0" smtClean="0">
                <a:sym typeface="Symbol"/>
              </a:rPr>
              <a:t>c</a:t>
            </a:r>
            <a:r>
              <a:rPr lang="en-US" i="1" baseline="-25000" dirty="0" smtClean="0">
                <a:sym typeface="Symbol"/>
              </a:rPr>
              <a:t>1</a:t>
            </a:r>
            <a:r>
              <a:rPr lang="en-US" i="1" dirty="0" smtClean="0">
                <a:sym typeface="Symbol"/>
              </a:rPr>
              <a:t> + c</a:t>
            </a:r>
            <a:r>
              <a:rPr lang="en-US" i="1" baseline="-25000" dirty="0" smtClean="0">
                <a:sym typeface="Symbol"/>
              </a:rPr>
              <a:t>2</a:t>
            </a:r>
            <a:r>
              <a:rPr lang="en-US" i="1" dirty="0" smtClean="0">
                <a:sym typeface="Symbol"/>
              </a:rPr>
              <a:t> + c</a:t>
            </a:r>
            <a:r>
              <a:rPr lang="en-US" i="1" baseline="-25000" dirty="0" smtClean="0">
                <a:sym typeface="Symbol"/>
              </a:rPr>
              <a:t>3</a:t>
            </a:r>
            <a:r>
              <a:rPr lang="en-US" i="1" dirty="0" smtClean="0">
                <a:sym typeface="Symbol"/>
              </a:rPr>
              <a:t> + c</a:t>
            </a:r>
            <a:r>
              <a:rPr lang="en-US" i="1" baseline="-25000" dirty="0" smtClean="0">
                <a:sym typeface="Symbol"/>
              </a:rPr>
              <a:t>4</a:t>
            </a:r>
            <a:r>
              <a:rPr lang="en-US" i="1" dirty="0" smtClean="0">
                <a:sym typeface="Symbol"/>
              </a:rPr>
              <a:t> </a:t>
            </a:r>
            <a:r>
              <a:rPr lang="en-US" dirty="0" smtClean="0">
                <a:sym typeface="Symbol"/>
              </a:rPr>
              <a:t>&lt; 0. A negative cycle implies a contradiction 0  </a:t>
            </a:r>
            <a:r>
              <a:rPr lang="en-US" i="1" dirty="0" smtClean="0">
                <a:sym typeface="Symbol"/>
              </a:rPr>
              <a:t>C</a:t>
            </a:r>
            <a:r>
              <a:rPr lang="en-US" dirty="0" smtClean="0">
                <a:sym typeface="Symbol"/>
              </a:rPr>
              <a:t> &lt; 0. </a:t>
            </a:r>
          </a:p>
        </p:txBody>
      </p:sp>
      <p:graphicFrame>
        <p:nvGraphicFramePr>
          <p:cNvPr id="4" name="Object 3"/>
          <p:cNvGraphicFramePr>
            <a:graphicFrameLocks noChangeAspect="1"/>
          </p:cNvGraphicFramePr>
          <p:nvPr/>
        </p:nvGraphicFramePr>
        <p:xfrm>
          <a:off x="3799921" y="4333774"/>
          <a:ext cx="4515329" cy="1007886"/>
        </p:xfrm>
        <a:graphic>
          <a:graphicData uri="http://schemas.openxmlformats.org/presentationml/2006/ole">
            <p:oleObj spid="_x0000_s115714" name="Equation" r:id="rId3" imgW="1422360" imgH="317160" progId="Equation.DSMT4">
              <p:embed/>
            </p:oleObj>
          </a:graphicData>
        </a:graphic>
      </p:graphicFrame>
      <p:graphicFrame>
        <p:nvGraphicFramePr>
          <p:cNvPr id="5" name="Object 4"/>
          <p:cNvGraphicFramePr>
            <a:graphicFrameLocks noChangeAspect="1"/>
          </p:cNvGraphicFramePr>
          <p:nvPr/>
        </p:nvGraphicFramePr>
        <p:xfrm>
          <a:off x="6048426" y="1687639"/>
          <a:ext cx="1365956" cy="1024467"/>
        </p:xfrm>
        <a:graphic>
          <a:graphicData uri="http://schemas.openxmlformats.org/presentationml/2006/ole">
            <p:oleObj spid="_x0000_s115715" name="Equation" r:id="rId4" imgW="406080" imgH="304560" progId="Equation.DSMT4">
              <p:embed/>
            </p:oleObj>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2018-12-08T16:27:26+00:00</PublishingExpirationDate>
    <PublishingStartDate xmlns="http://schemas.microsoft.com/sharepoint/v3">2000-01-01T08:00:00+00:00</PublishingStart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F50A16-2F0A-48CD-98C8-4E4AE3627974}"/>
</file>

<file path=customXml/itemProps2.xml><?xml version="1.0" encoding="utf-8"?>
<ds:datastoreItem xmlns:ds="http://schemas.openxmlformats.org/officeDocument/2006/customXml" ds:itemID="{BA75360C-FF44-40C7-8037-D41BEEFE3C6C}"/>
</file>

<file path=customXml/itemProps3.xml><?xml version="1.0" encoding="utf-8"?>
<ds:datastoreItem xmlns:ds="http://schemas.openxmlformats.org/officeDocument/2006/customXml" ds:itemID="{E7F898CC-13F8-471E-88EA-EFAA80FECF4A}"/>
</file>

<file path=docProps/app.xml><?xml version="1.0" encoding="utf-8"?>
<Properties xmlns="http://schemas.openxmlformats.org/officeDocument/2006/extended-properties" xmlns:vt="http://schemas.openxmlformats.org/officeDocument/2006/docPropsVTypes">
  <Template>MSR_PPT template_07_light</Template>
  <TotalTime>6637</TotalTime>
  <Words>1312</Words>
  <Application>Microsoft Office PowerPoint</Application>
  <PresentationFormat>On-screen Show (4:3)</PresentationFormat>
  <Paragraphs>467</Paragraphs>
  <Slides>76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MSR_PPT template_07_light</vt:lpstr>
      <vt:lpstr>Equation</vt:lpstr>
      <vt:lpstr>SMT solvers in  Program Analysis and Verification </vt:lpstr>
      <vt:lpstr>Overview of the lectures</vt:lpstr>
      <vt:lpstr>Summary of Day 3</vt:lpstr>
      <vt:lpstr>References</vt:lpstr>
      <vt:lpstr>Slide 5</vt:lpstr>
      <vt:lpstr>Linear arithmetic?</vt:lpstr>
      <vt:lpstr>Linear arithmetic</vt:lpstr>
      <vt:lpstr>Difference Logic</vt:lpstr>
      <vt:lpstr>Difference Logic</vt:lpstr>
      <vt:lpstr>Difference logic</vt:lpstr>
      <vt:lpstr>Difference Logic – strict inequalities</vt:lpstr>
      <vt:lpstr>General Linear Arithmetic</vt:lpstr>
      <vt:lpstr>Two approaches to arithmetic</vt:lpstr>
      <vt:lpstr>Fast Linear arithmetic</vt:lpstr>
      <vt:lpstr>Fast Linear arithmetic:  General Form</vt:lpstr>
      <vt:lpstr>Fast Linear arithmetic - Search</vt:lpstr>
      <vt:lpstr>Fast Linear arithmetic - Search</vt:lpstr>
      <vt:lpstr>Fast Linear arithmetic – Dual Simplex</vt:lpstr>
      <vt:lpstr>Fast Linear arithmetic – Dual Simplex</vt:lpstr>
      <vt:lpstr>Fast Linear arithmetic – Dual Simplex</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Fast Linear arithmetic – recap</vt:lpstr>
      <vt:lpstr>Fast Linear arithmetic – recap</vt:lpstr>
      <vt:lpstr>Integer Linear Arithmetic</vt:lpstr>
      <vt:lpstr>Non-linear arithmetic</vt:lpstr>
      <vt:lpstr>Precise explanations</vt:lpstr>
      <vt:lpstr>Precise explanations</vt:lpstr>
      <vt:lpstr>Takeaways</vt:lpstr>
      <vt:lpstr>Slide 74</vt:lpstr>
      <vt:lpstr>Spec# Approach for a Verifying Compiler</vt:lpstr>
      <vt:lpstr>A short Demo</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Nikolaj Bjorner</cp:lastModifiedBy>
  <cp:revision>510</cp:revision>
  <dcterms:created xsi:type="dcterms:W3CDTF">2007-07-26T21:26:45Z</dcterms:created>
  <dcterms:modified xsi:type="dcterms:W3CDTF">2008-06-26T04:47:21Z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