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1.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3"/>
  </p:notesMasterIdLst>
  <p:sldIdLst>
    <p:sldId id="258" r:id="rId3"/>
    <p:sldId id="506" r:id="rId4"/>
    <p:sldId id="420" r:id="rId5"/>
    <p:sldId id="419"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5" r:id="rId41"/>
    <p:sldId id="456" r:id="rId42"/>
    <p:sldId id="457" r:id="rId43"/>
    <p:sldId id="458" r:id="rId44"/>
    <p:sldId id="459" r:id="rId45"/>
    <p:sldId id="460" r:id="rId46"/>
    <p:sldId id="461" r:id="rId47"/>
    <p:sldId id="462" r:id="rId48"/>
    <p:sldId id="463" r:id="rId49"/>
    <p:sldId id="464" r:id="rId50"/>
    <p:sldId id="465" r:id="rId51"/>
    <p:sldId id="466" r:id="rId52"/>
    <p:sldId id="548" r:id="rId53"/>
    <p:sldId id="507" r:id="rId54"/>
    <p:sldId id="508" r:id="rId55"/>
    <p:sldId id="509" r:id="rId56"/>
    <p:sldId id="510" r:id="rId57"/>
    <p:sldId id="511" r:id="rId58"/>
    <p:sldId id="512" r:id="rId59"/>
    <p:sldId id="513" r:id="rId60"/>
    <p:sldId id="514" r:id="rId61"/>
    <p:sldId id="515" r:id="rId62"/>
    <p:sldId id="516" r:id="rId63"/>
    <p:sldId id="517" r:id="rId64"/>
    <p:sldId id="518" r:id="rId65"/>
    <p:sldId id="552" r:id="rId66"/>
    <p:sldId id="520" r:id="rId67"/>
    <p:sldId id="521" r:id="rId68"/>
    <p:sldId id="522" r:id="rId69"/>
    <p:sldId id="523" r:id="rId70"/>
    <p:sldId id="524" r:id="rId71"/>
    <p:sldId id="525" r:id="rId72"/>
    <p:sldId id="526" r:id="rId73"/>
    <p:sldId id="527" r:id="rId74"/>
    <p:sldId id="528" r:id="rId75"/>
    <p:sldId id="529" r:id="rId76"/>
    <p:sldId id="530" r:id="rId77"/>
    <p:sldId id="531" r:id="rId78"/>
    <p:sldId id="532" r:id="rId79"/>
    <p:sldId id="533" r:id="rId80"/>
    <p:sldId id="534" r:id="rId81"/>
    <p:sldId id="535" r:id="rId82"/>
    <p:sldId id="536" r:id="rId83"/>
    <p:sldId id="537" r:id="rId84"/>
    <p:sldId id="538" r:id="rId85"/>
    <p:sldId id="539" r:id="rId86"/>
    <p:sldId id="540" r:id="rId87"/>
    <p:sldId id="541" r:id="rId88"/>
    <p:sldId id="542" r:id="rId89"/>
    <p:sldId id="543" r:id="rId90"/>
    <p:sldId id="544" r:id="rId91"/>
    <p:sldId id="551" r:id="rId92"/>
    <p:sldId id="545" r:id="rId93"/>
    <p:sldId id="549" r:id="rId94"/>
    <p:sldId id="550" r:id="rId95"/>
    <p:sldId id="469" r:id="rId96"/>
    <p:sldId id="470" r:id="rId97"/>
    <p:sldId id="471" r:id="rId98"/>
    <p:sldId id="472" r:id="rId99"/>
    <p:sldId id="473" r:id="rId100"/>
    <p:sldId id="474" r:id="rId101"/>
    <p:sldId id="475" r:id="rId102"/>
    <p:sldId id="476" r:id="rId103"/>
    <p:sldId id="477" r:id="rId104"/>
    <p:sldId id="478" r:id="rId105"/>
    <p:sldId id="479" r:id="rId106"/>
    <p:sldId id="480" r:id="rId107"/>
    <p:sldId id="481" r:id="rId108"/>
    <p:sldId id="482" r:id="rId109"/>
    <p:sldId id="483" r:id="rId110"/>
    <p:sldId id="484" r:id="rId111"/>
    <p:sldId id="485" r:id="rId112"/>
    <p:sldId id="486" r:id="rId113"/>
    <p:sldId id="487" r:id="rId114"/>
    <p:sldId id="488" r:id="rId115"/>
    <p:sldId id="489" r:id="rId116"/>
    <p:sldId id="490" r:id="rId117"/>
    <p:sldId id="491" r:id="rId118"/>
    <p:sldId id="492" r:id="rId119"/>
    <p:sldId id="493" r:id="rId120"/>
    <p:sldId id="494" r:id="rId121"/>
    <p:sldId id="495" r:id="rId122"/>
    <p:sldId id="496" r:id="rId123"/>
    <p:sldId id="497" r:id="rId124"/>
    <p:sldId id="498" r:id="rId125"/>
    <p:sldId id="499" r:id="rId126"/>
    <p:sldId id="500" r:id="rId127"/>
    <p:sldId id="501" r:id="rId128"/>
    <p:sldId id="502" r:id="rId129"/>
    <p:sldId id="503" r:id="rId130"/>
    <p:sldId id="504" r:id="rId131"/>
    <p:sldId id="505"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0" d="100"/>
          <a:sy n="60" d="100"/>
        </p:scale>
        <p:origin x="72" y="3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9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40B86FDB-37F9-4BF3-BB8C-A8E386AEDDF2}" srcId="{C08D946E-1C49-4552-BB82-75F81120E61F}" destId="{F15F4BAA-E03C-4FBB-8DC5-D8199E2B5B25}" srcOrd="1" destOrd="0" parTransId="{C7085F6C-0AEA-4855-8854-C46927E8BEB7}" sibTransId="{3F78C612-AE92-4725-8E75-52CBDD374727}"/>
    <dgm:cxn modelId="{93D0229E-3A28-4D46-ACC9-5ED2613219DA}" srcId="{C08D946E-1C49-4552-BB82-75F81120E61F}" destId="{3A35AE93-9501-44D1-A4A6-35BD5B8F1FCA}" srcOrd="2" destOrd="0" parTransId="{B5D4A5EF-207F-4110-A849-E8DB71D88473}" sibTransId="{95E2A059-062E-452C-BAAF-08FFE4536FC1}"/>
    <dgm:cxn modelId="{201E6FF8-392D-4CAD-8D84-AA0D71F14938}" srcId="{C08D946E-1C49-4552-BB82-75F81120E61F}" destId="{DA3693D4-BCA6-4C29-AF4C-85A989E68FAA}" srcOrd="0" destOrd="0" parTransId="{EC4085D4-E8C4-456B-AF0D-9A9E9823371D}" sibTransId="{B9633CDC-1820-4C3E-9CDA-0F72AA78B4DE}"/>
    <dgm:cxn modelId="{0916548A-6DB9-4634-A32D-05EA1C8CD628}" type="presOf" srcId="{3F78C612-AE92-4725-8E75-52CBDD374727}" destId="{00071994-6C1D-412F-AFD2-B5C1F45A44A4}" srcOrd="0" destOrd="0" presId="urn:microsoft.com/office/officeart/2005/8/layout/equation1"/>
    <dgm:cxn modelId="{21809DDA-8A48-4755-8456-FA7C54031C99}" type="presOf" srcId="{DA3693D4-BCA6-4C29-AF4C-85A989E68FAA}" destId="{4D781F7A-8DA0-4054-B089-AE82ED11AA58}" srcOrd="0" destOrd="0" presId="urn:microsoft.com/office/officeart/2005/8/layout/equation1"/>
    <dgm:cxn modelId="{07AEF849-2CEA-419E-8791-503EB8A3B05E}" type="presOf" srcId="{F15F4BAA-E03C-4FBB-8DC5-D8199E2B5B25}" destId="{B00C9963-3894-4A20-9671-30E6C998310C}" srcOrd="0" destOrd="0" presId="urn:microsoft.com/office/officeart/2005/8/layout/equation1"/>
    <dgm:cxn modelId="{213A04A3-ECBA-4D24-8059-572BBBC40B89}" type="presOf" srcId="{C08D946E-1C49-4552-BB82-75F81120E61F}" destId="{C86CAA3B-F2D5-4490-AA38-6E9CB829F4B9}" srcOrd="0" destOrd="0" presId="urn:microsoft.com/office/officeart/2005/8/layout/equation1"/>
    <dgm:cxn modelId="{5A4E75A5-9085-4A20-BBC2-0979512197D3}" type="presOf" srcId="{B9633CDC-1820-4C3E-9CDA-0F72AA78B4DE}" destId="{09C4BBFD-C2FB-40E1-B00C-9D790D4F33B0}" srcOrd="0" destOrd="0" presId="urn:microsoft.com/office/officeart/2005/8/layout/equation1"/>
    <dgm:cxn modelId="{2E811BDE-C309-4736-98CB-FBC32F64C62A}" type="presOf" srcId="{3A35AE93-9501-44D1-A4A6-35BD5B8F1FCA}" destId="{D289497B-AAA3-4A46-B5EB-832082DE316D}" srcOrd="0" destOrd="0" presId="urn:microsoft.com/office/officeart/2005/8/layout/equation1"/>
    <dgm:cxn modelId="{12D7EB22-7A1F-4220-AE19-30AC6B1B4148}" type="presParOf" srcId="{C86CAA3B-F2D5-4490-AA38-6E9CB829F4B9}" destId="{4D781F7A-8DA0-4054-B089-AE82ED11AA58}" srcOrd="0" destOrd="0" presId="urn:microsoft.com/office/officeart/2005/8/layout/equation1"/>
    <dgm:cxn modelId="{FE604008-635B-41B8-B3DC-1A2A2C1CFB6E}" type="presParOf" srcId="{C86CAA3B-F2D5-4490-AA38-6E9CB829F4B9}" destId="{AFDF1215-3A76-4C55-AA10-D0A3D79B3211}" srcOrd="1" destOrd="0" presId="urn:microsoft.com/office/officeart/2005/8/layout/equation1"/>
    <dgm:cxn modelId="{38294079-35E6-4FC1-82E6-5B4C07E5FB28}" type="presParOf" srcId="{C86CAA3B-F2D5-4490-AA38-6E9CB829F4B9}" destId="{09C4BBFD-C2FB-40E1-B00C-9D790D4F33B0}" srcOrd="2" destOrd="0" presId="urn:microsoft.com/office/officeart/2005/8/layout/equation1"/>
    <dgm:cxn modelId="{B6B8C649-1B65-445F-89CD-DBDF0B7E8972}" type="presParOf" srcId="{C86CAA3B-F2D5-4490-AA38-6E9CB829F4B9}" destId="{06C5B2FA-7C04-4BDA-BF4A-58C5514187D3}" srcOrd="3" destOrd="0" presId="urn:microsoft.com/office/officeart/2005/8/layout/equation1"/>
    <dgm:cxn modelId="{4B3F039C-F7BC-42CC-B5EF-28A660CA8BB1}" type="presParOf" srcId="{C86CAA3B-F2D5-4490-AA38-6E9CB829F4B9}" destId="{B00C9963-3894-4A20-9671-30E6C998310C}" srcOrd="4" destOrd="0" presId="urn:microsoft.com/office/officeart/2005/8/layout/equation1"/>
    <dgm:cxn modelId="{6D83697D-FDCE-4DE4-A399-B8A1DD82246C}" type="presParOf" srcId="{C86CAA3B-F2D5-4490-AA38-6E9CB829F4B9}" destId="{00EC796A-7198-4762-8B58-85EEE3C46FE2}" srcOrd="5" destOrd="0" presId="urn:microsoft.com/office/officeart/2005/8/layout/equation1"/>
    <dgm:cxn modelId="{66C7CE7F-8F5A-4A65-9FBA-B5FD275D6CD2}" type="presParOf" srcId="{C86CAA3B-F2D5-4490-AA38-6E9CB829F4B9}" destId="{00071994-6C1D-412F-AFD2-B5C1F45A44A4}" srcOrd="6" destOrd="0" presId="urn:microsoft.com/office/officeart/2005/8/layout/equation1"/>
    <dgm:cxn modelId="{517CB2A5-F99F-4BCF-8FB3-352220FA2301}" type="presParOf" srcId="{C86CAA3B-F2D5-4490-AA38-6E9CB829F4B9}" destId="{86DB068B-DF58-4654-A59C-CB83BA021B6C}" srcOrd="7" destOrd="0" presId="urn:microsoft.com/office/officeart/2005/8/layout/equation1"/>
    <dgm:cxn modelId="{40DA1961-5FAB-4F62-879F-5BD4F40CD99E}"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4:00.24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16 0 129,'0'0'645,"0"0"129,0 0 0,0 0 0,0 0-258,0 0 129,0 0-129,0 0-258,-16 11-129,16-11-129,0 0 0,0 0 0,0 0-129,0 0-129,0 0-645,0 0-516,0 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03:18.28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1,'37'0,"-37"0,73 0,-36 0,0 0,0 0,36 0,1 0,-37 0,0 37,-37-37,36 0,1 0,-37 0,37 0,0 0,0 0,-37 0,36 0,38 0,-74 0,37 0,37 0,-74 0,73 0,-36 0,0 37,0-37,-1 0,-36 0,37 0,0 0,0 0,0 0,36 0,-73 0,74 0,-37 0,0 0,-1 0,1 0,0 0,37 0,-38 0,-36 0,74 0,-74 0,110 0,-36 0,-37 0,-37 0,37 0,0 0,-1 0,38 0,-74 0,37 0,0 0,-1 0,-36 0,74 0,-37 0,0 0,-37 0,36 0,-36 0,37 0,0 0,0-37,-37 37,37 0,0 0,-37 0,0-37,36 37,1 0,0 0,0 0,-37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05:57.422"/>
    </inkml:context>
    <inkml:brush xml:id="br0">
      <inkml:brushProperty name="width" value="0.26667" units="cm"/>
      <inkml:brushProperty name="height" value="0.53333" units="cm"/>
      <inkml:brushProperty name="color" value="#FFA94B"/>
      <inkml:brushProperty name="tip" value="rectangle"/>
      <inkml:brushProperty name="rasterOp" value="maskPen"/>
      <inkml:brushProperty name="fitToCurve" value="1"/>
    </inkml:brush>
  </inkml:definitions>
  <inkml:trace contextRef="#ctx0" brushRef="#br0">0 1,'0'0,"14"0,-1 0,-13 0,26 0,-13 0,1 0,-1 0,0 0,0 0,1 0,-14 0,26 0,-26 0,13 0,-13 0,27 0,-27 0,26 0,-13 0,1 0,-14 0,26 0,40 0,-13 0,-13 0,-27 0,14 0,-1 0,-13 0,14 0,12 0,1 0,0 0,-27 0,40 0,-40 0,40 0,-13 0,-1 0,-12 0,-14 0,0 0,40 0,-39 0,-1 0,0 0,27 0,13 0,-40 0,40 13,-40-13,27 0,-14 0,14 0,-27 0,13 14,1-14,-1 0,-12 0,25 0,-25 0,25 0,-26 0,14 0,-14 0,53 13,-26-13,0 0,-14 0,-13 0,14 0,13 0,-1 0,1 0,-27 0,0 0,1 0,-1 0,26 0,-25 0,25 0,-25 0,12 0,-13 0,14 0,-1 0,14-13,-14 13,-12 0,25 0,-25 0,25 0,-26 0,14 0,-1 0,1 0,-1 0,-12 0,12 0,0 0,14 0,-27 0,14 0,-1 0,1 0,-14 0,27 0,-14 0,14 0,-14 0,-13 0,14 0,-1 0,1 0,-1 0,1 0,26 0,-27 0,-13 0,40 0,-13 0,-27 0,27 0,-14 0,14 0,-27 0,27 0,13 13,-27-13,14 0,-27 0,27 0,-27 0,27 0,-14 13,14-13,-27 0,40 0,-26 0,12 0,1 0,-27 0,27 0,-27 0,14 0,12 0,-26 0,40 0,-39 0,39 0,-40 0,26 0,-25 0,25 0,-12 0,13 0,12 0,-38 0,25 0,-25 0,39 0,-14 0,-26 0,27 0,-27 0,53 0,1 0,-54 0,0 0,27 0,13 0,-27 0,-13 0,1 0,12 0,-13 0,27 0,0 0,-27 0,53 0,-39 0,12 0,-39 0,27 0,-1 0,14 0,-27 0,27 0,-27 0,27 0,-14 0,14 0,26 0,-53 0,40 0,-26 0,25 0,-38 0,39 0,-27 0,1 0,-1 0,-13 0,14 0,12 0,1 0,13 0,-13 0,-14 0,27 0,-40 0,40 0,-26 0,26 0,-1 0,-38 0,39 0,-27 0,27 0,-40 0,40 0,-26 0,-1 0,-13 0,14 0,12 0,14 0,13 0,-52 0,39 0,-40 0,40 0,13 0,-53 0,40 0,-40 0,40 0,-26 0,26 0,-40 0,40 0,-27 0,14 0,0 0,12 0,-38 0,39 0,0 0,13 0,-40 0,1 0,39 0,-53 0,66 0,-65 0,52 0,-13 0,-14 0,14 0,-26 0,-1 0,14 0,-27 0,66 0,-26 0,-26 0,26 0,-27 0,14 0,-14 0,1 0,39 0,-13 0,-27 0,40 0,-39 0,26 0,-27 0,27 0,-26 0,26 0,26 0,-66 0,67 0,-67 0,53 0,-40 0,1 0,-14 0,40 13,-27-13,14 0,0 0,13 0,-40 0,40 0,-40 0,40 0,13 0,-53 0,40 0,-39 0,38 0,-25 0,26 0,-40 0,40 0,-27 0,14 0,13 0,-26 0,25 0,-25 0,13 0,-14 0,27 0,-27 0,27 14,-39-14,38 0,-25 0,26 0,0 0,-40 0,40 0,-27 13,27-13,-26 0,-1 0,1 13,26-13,-40 0,40 0,-40 0,40 0,-13 0,-1 0,-12 0,-14 0,27 0,-1 0,1 0,-27 0,27 0,-27 0,27 0,-14 0,-12 0,-1 0,26 0,-25 0,25 0,-39 0,14 0,-14 0,13 0,0 0,-13 0,13 0,-13 0,14 0,-14 0,13 0,0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14:59.308"/>
    </inkml:context>
    <inkml:brush xml:id="br0">
      <inkml:brushProperty name="width" value="0.26667" units="cm"/>
      <inkml:brushProperty name="height" value="0.53333" units="cm"/>
      <inkml:brushProperty name="color" value="#D2B5E3"/>
      <inkml:brushProperty name="tip" value="rectangle"/>
      <inkml:brushProperty name="rasterOp" value="maskPen"/>
      <inkml:brushProperty name="fitToCurve" value="1"/>
    </inkml:brush>
  </inkml:definitions>
  <inkml:trace contextRef="#ctx0" brushRef="#br0">0 17,'0'0,"0"0,13 0,0 0,1 0,-1 0,0 0,0 0,27 0,-27 0,40 0,0 0,-26 0,25 0,-38 0,12 0,1 0,12 0,-25 0,25 0,27 0,-52 0,25 0,-25 0,25 0,-26 0,27 0,-13 0,25 0,-38 0,39 0,-14 0,1 0,-14 0,14 0,0 0,-27 0,40 0,-27 0,-12 0,-1 0,13 0,-12 0,25 0,-25 0,12 0,-13 0,14 0,-14 0,40 0,0 0,-40 0,27 0,-27 0,27 0,-14 0,27 0,-40 0,0 0,1 0,12 0,1 0,-1 0,-13 0,27 0,-27 0,40 0,-26 0,25 0,1 0,-39 0,38 0,-25 0,26 0,0 0,-40 0,53 0,-39 0,26 0,-27 0,27 0,-27 0,41 0,-41 0,40 0,-53 0,53 0,1 0,-41 0,27 0,-40 0,40 0,-26 0,-1 0,14 0,-27 0,27 0,-1 0,-12 0,-1 0,-26 0,14 0,12 0,-26 0,26 0,-26-13,27 13,-14 0,0 0,1 0,12 0,-26 0,26 0,-26 0,14 0,-14 0,26 0,-13 0,1 0,12 0,-13 0,1 0,12 0,-26 0,13 0,0 0,1 0,-14 0,13 0,-13 0,13 0,0 0,-13 0,14 0,25 0,-39 0,14 0,-14 0,13 0,-13 0,13 0,0 0,-13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15:02.673"/>
    </inkml:context>
    <inkml:brush xml:id="br0">
      <inkml:brushProperty name="width" value="0.26667" units="cm"/>
      <inkml:brushProperty name="height" value="0.53333" units="cm"/>
      <inkml:brushProperty name="color" value="#D2B5E3"/>
      <inkml:brushProperty name="tip" value="rectangle"/>
      <inkml:brushProperty name="rasterOp" value="maskPen"/>
      <inkml:brushProperty name="fitToCurve" value="1"/>
    </inkml:brush>
  </inkml:definitions>
  <inkml:trace contextRef="#ctx0" brushRef="#br0">-1 7,'0'0,"13"0,13 0,-12 0,12 0,-13 0,14 0,-27 0,13 0,40 14,-53-14,53 0,-40 0,0 0,14 0,-1 0,-13 0,40 0,14 0,-54 0,40 0,-27 0,14 0,-14 0,14 0,0 0,13 0,-40 0,40 0,0 0,-27 0,27 0,-40 0,40 0,-40 0,54 0,-15 0,-38 0,39 0,-27 0,27 0,-13 0,26 0,-53 0,52 0,-38 0,26 0,13 0,0 0,0 0,-40 0,1 0,-14 0,14 0,12 0,14 0,0 0,-26 0,39 0,-40 0,40 0,-52 0,52 0,-40 0,40 0,-52 0,12 0,14 0,-14 0,40 0,-52 0,38 0,28 0,-67 0,13 0,-12-14,25 14,1 0,0 0,-27 0,0 0,-13 0,13 0,-13 0,0 0,14 0,-1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15:05.363"/>
    </inkml:context>
    <inkml:brush xml:id="br0">
      <inkml:brushProperty name="width" value="0.26667" units="cm"/>
      <inkml:brushProperty name="height" value="0.53333" units="cm"/>
      <inkml:brushProperty name="color" value="#D2B5E3"/>
      <inkml:brushProperty name="tip" value="rectangle"/>
      <inkml:brushProperty name="rasterOp" value="maskPen"/>
      <inkml:brushProperty name="fitToCurve" value="1"/>
    </inkml:brush>
  </inkml:definitions>
  <inkml:trace contextRef="#ctx0" brushRef="#br0">0 71,'0'0,"0"0,14 0,12-13,-13 13,1 0,38 0,-38 0,39 0,-27 0,27 0,-13 0,-14 0,27 0,-40 0,53-13,-39 13,26-13,-53 13,40 0,-27 0,53-13,-26 13,-1 0,-26 0,14 0,-14 0,40-14,-40 14,40 0,-13 0,-27 0,27 0,-14 0,14 0,-27 0,27 0,-14 0,41 0,-54 0,53 14,-53-14,40 0,-53 13,26-13,-12 0,-1 0,-13 0,0 0,0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15:08.148"/>
    </inkml:context>
    <inkml:brush xml:id="br0">
      <inkml:brushProperty name="width" value="0.26667" units="cm"/>
      <inkml:brushProperty name="height" value="0.53333" units="cm"/>
      <inkml:brushProperty name="color" value="#D2B5E3"/>
      <inkml:brushProperty name="tip" value="rectangle"/>
      <inkml:brushProperty name="rasterOp" value="maskPen"/>
      <inkml:brushProperty name="fitToCurve" value="1"/>
    </inkml:brush>
  </inkml:definitions>
  <inkml:trace contextRef="#ctx0" brushRef="#br0">-1 1,'0'0,"13"0,0 0,-13 0,13 0,27 0,-27 0,0 0,14 0,13 0,-27 0,40 0,-14 0,-25 0,52 0,-53 0,39 0,-26 0,27 0,-26 0,26 0,-14 0,-25 0,39 0,-27 0,14 0,-1 0,14 0,-40 0,40 0,-39 0,39 0,-27 0,27 0,0 0,-40 0,39 0,14 0,-53 0,1 0,25 0,-25 0,12 0,-13 0,14 0,12 0,-12 0,-27 0,0 0,13 0,0 0,-13 0,13 0,-13 0,14 0,-14 0,26 0,-26 0,13 0,-13 0,0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15:13.548"/>
    </inkml:context>
    <inkml:brush xml:id="br0">
      <inkml:brushProperty name="width" value="0.26667" units="cm"/>
      <inkml:brushProperty name="height" value="0.53333" units="cm"/>
      <inkml:brushProperty name="color" value="#D2B5E3"/>
      <inkml:brushProperty name="tip" value="rectangle"/>
      <inkml:brushProperty name="rasterOp" value="maskPen"/>
      <inkml:brushProperty name="fitToCurve" value="1"/>
    </inkml:brush>
  </inkml:definitions>
  <inkml:trace contextRef="#ctx0" brushRef="#br0">1310 53,'-27'0,"14"0,0 0,0 0,-14 0,14 0,0 0,-14 0,-12 0,25 0,-25 13,12-13,27 0,-13 0,-14 0,27 0,-26 0,0 0,26 0,-14 0,1 0,0 0,13 0,-13 0,13 13,-27-13,27 0,-13 0,13 0,-27 0,27 0,-13 0,0 0,0 0,-14 0,27 0,-13 0,0 0,0 0,13 0,-14 0,1 0,0 0,-13 0,26 0,-27 0,14 0,-14 0,14 0,0-13,13 13,-27 0,14 0,0 0,0 0,13 0,-13 0,-1 0,1 0,13 0,-13-13,13 13,-27 0,27 0,-13 0,13 0,-13 0,13 0,0 0,-13 0,-1 0,14 0,-13 0,0 0,0 0,13-13,-13 13,13 0,-27 0,27 0,-13 0,13 0,-27-14,14 14,0 0,13 0,-13 0,13 0,-27 0,27 0,-13 0,0-13,0 13,-14 0,1 0,12 0,1 0,13 0,-26 0,26 0,-13 0,13 0,-14 0,14-13,-13 13,13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15:15.443"/>
    </inkml:context>
    <inkml:brush xml:id="br0">
      <inkml:brushProperty name="width" value="0.26667" units="cm"/>
      <inkml:brushProperty name="height" value="0.53333" units="cm"/>
      <inkml:brushProperty name="color" value="#D2B5E3"/>
      <inkml:brushProperty name="tip" value="rectangle"/>
      <inkml:brushProperty name="rasterOp" value="maskPen"/>
      <inkml:brushProperty name="fitToCurve" value="1"/>
    </inkml:brush>
  </inkml:definitions>
  <inkml:trace contextRef="#ctx0" brushRef="#br0">0 71,'13'0,"0"-13,1 13,-14 0,13 0,0 0,-13-13,26 13,-12 0,-1 0,0 0,0-13,1 13,12-13,-13 13,1 0,-1 0,0 0,0 0,0 0,1 0,12 0,-26 0,13-14,-13 14,14 0,-14 0,13 0,0 0,-13 0,13 0,0 0,1 0,-1 0,-13 0,13 0</inkml:trace>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6.33226E-7" units="1/dev"/>
        </inkml:channelProperties>
      </inkml:inkSource>
      <inkml:timestamp xml:id="ts0" timeString="2010-06-04T02:12:17.94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8189 3337 4,'0'0'8,"-16"-2"-2,16 2 0,0 0-2,0 0 0,-16-2-1,16 2-1,0 0 0,0 0-2,0 0 0,-15-7 1,15 7 0,0 0 0,0 0 1,-18-13 0,18 13 0,0 0 1,-12-20-1,12 20 1,-7-15-2,7 15 1,-9-19-1,9 19 0,-12-24 0,12 24 0,-10-25 1,10 25-2,-12-27 1,12 27 0,-11-26 1,11 26-1,-9-25 0,9 25 1,-12-27 1,12 27 1,-8-25 1,8 25-1,-11-27 1,11 27-1,-10-26 1,10 26-1,-13-25-1,13 25-2,-13-29 1,13 29-1,-16-29 0,16 29 0,-19-32 0,19 32 0,-21-29 0,21 29 0,-25-26 0,12 9 0,13 17 0,-28-32-1,14 15 1,0-5-1,0 1 0,0 0 0,2-5 0,0 2 1,-1-4-2,0 0 1,2 1 0,-3-1 0,0 0-1,-1-3 1,1 3 0,0-3-1,-4 3 1,3-1 0,-3 1-1,1 0 0,-2 2 0,1 0 1,-1 1-1,-2 0 0,0-2 0,2 1 1,-2-4 1,2 2-2,2-1 2,-4-1-1,5 3 1,-5-1-1,2 0 1,-2 2 0,-3 2-1,1 3 0,-3-3 1,4 5-1,-6-4 0,-3 4 1,1-1 0,0 1 0,1-1 0,-1 0 0,2 1 1,-3-6 0,3 6 0,4-5 0,-2 5 0,-2-2-1,0 2 0,2-2 0,-5 2 0,3 0-1,-2 0 1,2 0 0,-1 4-1,1-6 1,0 3 0,2-1 0,3 2 0,-3-2 1,0 3-2,0-1 1,0 0 0,0 1 0,1 2-1,-2 0 0,-1-3 0,2 3 0,-1-3 0,0 3 0,2-3 0,-1 1 0,-3-3 0,4 4 0,-1-3 0,0-3 0,0 1 0,-4-3 1,1 2-1,-3 1 1,5-1-1,-5-2 1,3 2-1,-4 2 0,1-1 0,3 1 0,-3-4 0,1 0 0,-2 3 0,0-3 1,-4 1-1,3-3 0,-3 1 1,-3 2-1,2-3 0,-4 3 1,0-2-1,-1-1 1,3 6-1,-7-3 1,3 4 0,-1-6 0,-2 9 1,2-6-1,-2 3 1,-4-2 0,4-1 1,-3 0-2,1 0 1,-3 1 0,5 0-1,-9 0 0,2 1 0,-2-2 0,-3 5-1,0-3 1,-2 4-1,-3-1 0,-2 0 0,0-1 0,1 3 0,1 0 0,-4 1 0,-2-1 0,2 2 0,1-1 0,0-2 0,1 6 0,-3-5 0,3 6 0,1-3-1,4 3 1,-3-1 0,3 4 0,-2 0 0,1 1-1,1 1 1,-4-3 0,3-1 0,-4 1 0,3-1 0,0 0 0,2 0 0,0 2 0,2-2-1,0 5 1,2 0 0,1 2-1,-3 2 1,3 0-1,-1 1 1,4 2-1,-2 0 1,4 1 0,3 1 0,1-2 0,3 0-1,-1 0 1,3 0 0,-1-1 0,2 1 0,1 0 0,-1 4-1,-3 0 1,2 1 0,1 0-1,-1 2 1,0-1 0,0 4-1,-3-2 1,2-3 0,-1 2 0,-5 2 0,1 2 0,-3-3 0,-1 5 0,-2-3 0,-2 6-1,2-2 1,0 2 0,6-2-2,-3 5 1,4-1 0,0 1 0,0-1 0,7 3-1,-3-2 1,-1 4 0,1-4 0,4 2 0,-1 0 1,4 2-1,-1-3 1,1 3-1,4-2 1,5-2-1,2 4 1,1-2-1,1 2 0,4 1 0,3-1 0,1 3 0,-3 4-1,4 1 0,-5 1 1,9 4 0,-6-3-1,4 4 1,-4 1 0,6-1 0,-4 1 1,5-1-1,2 3 0,-1 0 1,4-2-1,2 4 1,2-2-1,2 5 0,3 0 0,1 6 0,-1 1 0,2-2 0,0 6 1,1-2-1,1 0 1,2 0-1,-3-2 0,1-3 0,3-1 1,-3-4 0,1-1 0,1-4 0,1-1 1,-2-3-1,3 1 1,-1 1 0,3-4-1,-1 2 0,2 2 0,0 1 0,-2-3 0,3 0 0,-3-1 1,0 1-1,1 0 0,-1-4 0,0 1 0,0-6 0,2 4 1,0-4 0,3 2-1,3-6 1,3 5 0,1-3-1,5 1 1,-1 1 0,4 0-1,0 0 1,-1-1-2,-2 1 2,2 2-1,-2-4 0,1 4 0,1-7 0,-2 2 0,2-4 0,2 2 1,0-3-1,0-3 0,1 3 0,-1-2 0,3-1 0,0 1 0,4 0 0,0-2 0,-2 2 0,2-2 0,0-2 0,1 2 0,-5 0 0,2 0 0,0 2 0,-1 0 0,1-2 0,-4-2 0,3 4 0,-1-4 0,0 2 0,0-3 0,-3 1 0,2-1 0,-2 1 1,1 2-1,1-1 0,-3 1 1,1-4-1,4 4 1,-1-3-1,-2 0 1,3-1-1,1-1 1,-2 2-1,4-4 1,0 0-1,-2 0 0,0 0 1,0-1-1,-2-1 0,2 0 1,-5-1-1,1 3 0,1-1 1,1-1-1,0-1 0,2 1 1,0 0-1,2 1 0,2-4 0,-1 3 0,-1-1 1,3-1-1,1 5 0,-3-3 0,2 2 0,-3-2 0,7 3 0,-4-3 0,4 2 0,-2-2-1,-2-1 2,0 0-1,2 1 0,2 4 0,-7-4 0,5 4 0,-4-3 0,2 3 0,1-4 0,1 2 0,-4-2 0,2-1 0,1 0-1,-1-1 1,-2 1 0,3-2 0,1 2 0,-4-1 0,4-1 0,0 2 0,0-2 0,0 0 0,2 3 0,0-1 0,-4 1 0,2 2 0,0 1 0,-2 0 0,0 3 0,1-2 0,1 3 0,0-5 0,1 4 0,5 0 0,-1-3 0,0-1 0,4 1 0,-1-1 0,3-2 0,4 4 0,-2-5 0,2 1 0,4 0 0,2 3 0,0-3 0,0 2 0,-2 0 0,-3-3 0,1 6 0,-1-6 0,-4 5 0,-2-5 0,1 1 0,-1-1 0,-1-1 0,1 1 0,1-4 0,-2 0 0,1-3 0,-1 0 0,5-2 1,-4-4-1,4 1 0,0-4 0,-2 2 0,0-4 0,-3 2 0,0 0 0,-3-1 0,-2 2 0,-1-2 0,-3 1 0,-1-4 0,-1 6 0,-2-7 0,-1 2 0,-4-2 0,3 1 0,-3-3 1,0 2-1,2 4 0,-2-6 0,2 2 0,-1-1 0,1 3-1,-4-4 1,3 4 0,-5-2 0,1-4-1,-2 2 1,-1 0 0,-1-1 0,-3-3-1,0 3 1,-4-1 0,2 2-1,-2 1 1,-1-3 0,-4 2 0,0 0 0,0 2-1,-3 0 1,0 0 0,-16 12 0,29-21 0,-29 21 0,28-17 0,-28 17-1,23-19 1,-23 19 0,21-23 0,-21 23 0,17-22 1,-17 22-1,12-23 0,-6 8 0,-6 15 0,12-25 0,-7 6 0,4 2 0,-2-4-1,5 0 1,-2-1 0,2-2 0,-3-2-1,5 1 1,-4 1 0,3-2-1,-3 0 1,1-3 0,1 1 0,2-3-1,-2 0 0,0-4-1,4 4 0,-2-4-1,3 2 1,-1-1-1,-1 1 1,-2 0 0,0 5 1,-2 4 0,-2-2 1,-4 3 0,-3 1 0,-1 3 0,-1 1 1,-1 1-1,-3 0 0,-1-1 1,5 18 0,-9-27 0,9 27 0,-9-25 0,9 25 1,-10-26-1,10 26 0,-7-24 0,0 9 0,7 15 0,-14-26-1,14 26-1,-17-30 1,17 30-1,-23-29 0,9 10 0,-1 3 1,-1-1 0,0 1 0,-3-3 0,2 3 1,-2-3-1,3 2 1,0 1-1,1-1-2,-3 2 1,1-3 0,1 4 0,-5-1-1,-3-1 0,-2 4 0,0-2-1,-4 0 0,-1-3-2,-1 1-1,1-1-2,1-4-3,10 13-12,-15-25 2,19 15 1,-17-25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41:52.43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111 205,'0'0,"0"0,73 0,-36 0,0 0,73 0,1 0,-74 0,-1 0,38 0,0 0,-38 37,148 0,-110-37,73 36,-73-36,0 0,-1 0,38 0,-1 0,-73 0,37 0,-74 0,36 0,1 0,37 0,-37 0,36 0,38 37,-111-37,36 0,38 0,-74 0,37 0,0 0,-37 0,37 0,-1 0,1 0,-37 0,37 0,-37 0,0 0,37 0,-37 0,37 0,-37-37,36 37,-36 0,37 0,-37 0,0 37,0 0,0-37,0 74,0-74,0 37,0-1,0 1,0-37,0 37,0-37,-37 0,1 0,36 0,-37 0,0 0,0 0,-73 0,110 0,-74 0,37 37,0-37,-36 0,36 0,-37 0,-36 0,36 0,74 0,-36 37,-1-37,0 0,-110 0,73 0,-36 0,36 0,37 0,-73 0,73 0,-74 0,111 0,-110 0,36 36,74-36,-36 0,36 0,-37 0,37 0,-74 0,74 0,-37 0,37 0,-36 0,-1 0,0 0,0 0,37 0,-37 0,-36-36,73 36,-74 0,74 0,-37 0,0 0,1 0,36 0,-37 0,37 0,-74 0,74-37,0 0,0 37,0-37,0 37,0-37,0 37,0-36,37-1,-37 0,0 0,0 37,37-37,-37 37,0-37,0 37,0-36,37-1,-37 0,0 37,36 0,-36-37,74 0,-74 37,37 0,36 0,-36 0,0-36,74-1,-38 0,-36 37,0 0,-37 0,110 0,1 0,-75 0,1 0,74 0,-74 0,110 0,-110 0,-37 0,73 0,-36 37,0-37,0 0,36 0,-36 0,0 0,-37 0,37 0,0 0,-37 0,36 0,-36 0,37 0,-37 0,37 0,0 0,-37 0,37 0,-37 0,36 0,1 0,-37 0,37 0,-37 0,37 0,0 0,-1 0,1 0,-37 0,74 0,-74 0,0 0,37 0,-37 0,37 0,-1 0,-36 0,37 0,-37 0,37 0,0 0,-37 0,37 0,-37 0,36 0,-36 0,0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4:06.2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-10-3 645,'0'0'903,"0"0"129,0 11 0,0-11 129,0 0-129,0 0 387,0 0-387,0 0-129,0 0 0,0 0-129,0 0-129,0 0 129,0 0-129,0 0-129,0 0 258,0 0-258,0 0 258,0 0-129,0 0 129,0 0-258,0 0 129,0 0-129,0 0-129,0 0-129,0 0 0,0 0 0,0 0 0,0 0 0,0 0-129,0 0 129,0 0 0,0 0 0,0 0 0,0 0 0,0 0 129,13 0-129,-13 0 0,0 0 0,0 0 0,29-5 0,-29 5-129,19-2 129,-19 2-129,21-3 129,-21 3-129,19 0 0,-19 0-129,0 0 258,24 0-129,-24 0-129,0 0 129,24 3-129,-24-3 129,21 3-129,-21-3 0,18 5 0,-18-5 129,0 0-129,25 6 0,-25-6 0,0 0 0,23 10 129,-23-10-129,0 0 0,20 15 129,-20-15-129,0 0 0,23 19 129,-23-19-129,18 14 0,-18-14 0,20 17 129,-20-17-129,21 18 0,-21-18 0,24 20 0,-24-20 129,27 20-129,-27-20 0,26 24 129,-26-24-129,21 21 129,-21-21 0,21 22-129,-21-22 129,11 20-129,-11-20 129,13 20-129,-13-20 0,9 23 129,-9-23-129,8 22 0,-8-22 129,8 23-129,-8-23 0,5 25 129,-5-25-129,2 26 0,-2-26 0,1 27 129,-1-27-129,2 26 0,-2-26 0,5 28 0,-5-28 0,6 28 0,-6-28 0,8 29 0,-8-29 0,6 33 0,-6-33 0,8 29 0,-8-29 0,7 28 0,-7-28 0,5 26 0,-4-7 0,-1-19 0,2 29 129,-2-5-258,0-7 258,0 3-129,0-2 129,0 2-258,0-20 258,-3 38-129,3-38 0,-8 31 0,4-14 0,4-17 0,-8 34 0,5-14 0,0 0 0,-3 0 129,1-1-258,2 1 129,1 0 0,-3 1 0,4 0 0,1-21 0,-2 35 0,2-35 0,-3 33 0,3-33 0,-3 28 0,3-28 0,-2 24 0,2-24 0,-3 31 0,3-31 0,-2 33 129,1-15-129,-1 3 0,-1-1 0,1 3 0,1-5 0,1 6-129,-2-1 129,-3-1 0,5 2 0,-1-4 0,-1 4 0,-1-3 0,1 1 0,1 0 0,1-4 0,-2-1 0,-1 0 0,1 2 0,2-19 0,0 29 0,0-29 129,0 30-129,0-30 0,0 26 0,0-26 0,0 23 0,0-23 0,0 27 0,0-27 129,0 26-129,0-26 0,0 26 0,0-26 0,0 30 0,0-13 0,0-17 129,0 32-129,0-32 129,0 33-129,2-13 129,4-2-129,-1 4 129,-2 0-129,5-1 0,-1 4-129,-1-2 129,-1 1 0,1-4 0,-1 0 129,-5-20-258,10 32 258,-10-32-129,6 27 0,-6-27 0,10 28 0,-10-28 0,9 30 0,-9-30 0,11 25 0,-11-25 0,15 23 0,-15-23 129,13 21-129,-13-21 0,17 18 0,-17-18 0,23 19 0,-23-19 0,17 17 0,-17-17 0,24 15 0,-24-15 0,24 17 0,-24-17 0,24 10 0,-24-10 0,27 9 0,-27-9 0,28 6 129,-28-6-129,28 0 129,-28 0-129,28 0 0,-28 0 129,28-1-129,-28 1 0,24-8 0,-24 8 0,20-6 0,-20 6 0,17-7 0,-17 7 0,0 0 0,21-4 0,-21 4 0,0 0 0,18-6 0,-18 6 0,0 0 0,0 0 0,22-5 0,-22 5 0,0 0 0,0 0 0,0 0 0,0 0 0,0 0 0,0 0 0,0 0 0,0 0 0,0 0 0,0 0 0,0 0 0,0 0 0,0 0 0,0 0 0,0 0 0,-5 12 0,5-12 0,0 0 0,-17 13 0,17-13 0,0 0 0,-24 20 0,24-20 0,-20 15 0,20-15 0,-19 17 0,19-17 0,0 0 0,-21 23 0,21-23 0,0 0 0,-22 20 0,22-20 0,0 0-129,-22 20 129,22-20 0,0 0 0,-21 25 0,21-25 0,-16 22 0,16-22 0,-16 21 0,16-21 0,-19 33 0,7-13 0,6-3 0,-4 3 0,2-1 0,-1-1 0,2 1-129,-1 1 129,0-3 0,8-17 129,-9 33-129,9-33 0,-10 29-129,10-29 129,-8 34 0,8-34 129,-6 25-258,6-25 129,-8 28 0,8-28 0,-7 24 0,7-24 0,-3 22 0,3-22 0,-8 28 0,8-28 0,-6 23 0,6-23 0,-7 22 0,7-22 0,-4 26 0,4-26 0,-5 23 258,5-23-258,-8 27 258,8-27-258,-7 28 258,7-28-258,-8 24 258,8-24-258,-4 33 0,4-15 129,-4-1-129,4 4 0,-1-4 0,1 1 0,-2 1 0,2-1 0,0-18 0,0 33 0,0-33 0,0 31 0,0-31 0,0 32 0,0-32 0,0 30 0,0-30 0,0 29 129,0-29-129,0 30 0,0-30 0,0 32-129,2-13 129,-2-19 0,5 31 0,-5-31 0,1 34 0,-1-34 129,2 35-129,4-18 0,-6-17 0,3 34 0,1-14 0,-1 1 0,-2 0 0,3 1-129,-1-4 129,-3 6 0,0 0 0,1 0 0,3-1 0,-4-1 0,3-4 0,-3 2 0,5 0 0,-4-1 0,1 0 0,-1-2 0,-1-17 0,5 34 0,-3-17 0,-2 1 0,0-18 0,5 31 0,-5-31 0,0 33 0,0-33 0,1 31 0,-1-31 129,0 28-129,0-28 0,0 27 0,0-27 0,0 25 0,0-25 0,0 23 0,0-23 0,0 22 0,0-22 0,-1 23 0,1-23 0,-4 27 0,4-27 0,-3 24 0,3-24 0,-5 22 0,5-22 0,-4 23 0,4-23-129,-7 31 129,7-31 0,-6 37 0,4-16 0,-3-1 0,5-2-129,0 2 258,0-20-129,-1 34 0,1-34 0,0 30 0,0-30 0,0 29 0,0-12 0,0-17 0,0 25 0,0-25 0,6 26 0,-6-26 0,0 30 0,0-30 0,2 28 0,-2-28 0,0 29 129,0-29-129,0 28 0,0-28 0,0 20 0,0-20 0,0 20-129,0-20 129,0 19 0,0-19 0,-3 25 0,3-25 0,-8 24 129,8-24-129,-8 27 0,8-27 0,-8 20 0,8-20 0,-7 21 0,7-21 129,-6 17-129,6-17 0,-8 21 0,8-21 0,-7 18 0,7-18 0,0 0 0,-11 22 0,11-22 129,0 0-129,-19 26 0,19-26 0,-24 19 0,24-19 0,-27 21 0,27-21 0,-27 20-129,27-20 129,-26 21 0,26-21 129,-22 14-129,22-14 0,-20 10 0,20-10 0,-19 8 0,19-8 0,0 0 0,-25 12 0,25-12-129,0 0 129,-24 5 0,24-5 0,0 0 0,-24 3 0,24-3 0,-21 3 0,21-3 0,-24 0 0,24 0 0,-31 2 0,31-2 0,-27 1 0,27-1 0,-22 0 0,22 0 0,-21 0 0,21 0-129,0 0 258,-19 0-258,19 0 129,0 0 0,0 0 0,-20-1 0,20 1 129,0 0-129,-19-6-129,19 6 129,0 0 0,-19-2 0,19 2 0,0 0 0,-24 0 0,24 0 0,0 0 0,0 0 0,0 0 0,-22-1 129,22 1-129,0 0 0,0 0 0,0 0 0,0 0 0,0 0 0,0 0 0,0 0 0,0 0 0,0 0 0,0 0 0,0 0 0,0 0 0,0 0 0,0 0 0,0 0 0,0 0-129,0 0 0,0 0-129,0 0-129,0 0 0,0 0-387,0 0-516,12-4-1935,-12 4-1032,21 0-129,-21 0-129,19 0-387</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21:46:41.99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272 26 645,'-17'7'2451,"17"-7"258,0 0 129,-26 0-387,26 0-645,0 0-258,0 0-258,-19 0 0,19 0-258,0 0 129,-17-5-387,17 5-129,0 0 0,0 0 0,-20-4-129,20 4 0,0 0 0,0 0-129,0 0 129,0 0 0,-18-4-129,18 4-129,0 0 129,0 0-129,0 0 0,0 0-129,0 0 0,0 0 0,0 0-129,0 0 129,0 0-129,0 0 0,0 0 0,0 0 0,0 0 129,0 0-129,0 0 0,0 0 0,9-3 0,-9 3 129,0 0-129,23-9 0,-23 9 0,22-2 0,-22 2 129,27-4-129,-27 4 0,29-2 129,-29 2-129,24 0 0,-24 0 129,23 0-129,-23 0 0,25 0 0,-25 0 0,20 0 0,-20 0 0,24 0 129,-24 0-129,18 5 0,-18-5 0,0 0 129,18 8-129,-18-8 0,0 0 129,0 0-129,0 0 0,16 17 129,-16-17-129,0 0 0,14 16 0,-14-16 0,0 0 0,19 20 0,-19-20 129,13 18-129,-13-18 0,16 22 0,-16-22 258,17 22-258,-17-22 129,14 24 0,-14-24 0,13 25-129,-2-9 258,-11-16-258,14 28 129,-14-28-258,11 30 258,-3-14-129,-1-1 0,0 3 0,-7-18 0,13 35 0,-7-19 0,2 1 0,-2-2 0,-2 4 0,2 0 0,0 1 0,0-2 0,-4 5 0,4-1 0,-3 2 0,4 5 0,-2-2 129,-3 3-129,1-4 0,-1 4 0,1-1 0,-3 1 0,0 1 0,0-3 0,0-2 0,0-1 0,0 3 0,0-4 0,0-1 0,4-2-129,-3 7 129,4-3 0,-5-2 0,3 5 0,-2-1 0,2 2 0,-3-1 129,1-4-258,-1 0 129,2-2 0,-1-1 0,-1 4 129,0-3-129,0-3 0,3 1 129,-3 6-129,2 2 129,-2 0 0,0 1 0,0-5-129,0 5 0,1-1 0,-1 1 129,0-7-129,0 2 0,0-1 0,0 1 0,-1 2 0,-1-2 0,-5 5 0,3-2 0,-2 3 0,3 2 0,-4 3 0,1-1 0,0-1 0,3 2 0,2-1 0,1 3 0,-4-3-129,1 0 258,3 0-258,-3-1 258,1-2-258,1 2 129,-3-4 0,4 2 0,0-1 0,-3-1 0,1 1 0,2 1 0,0 3 129,0-3-258,0-4 258,-4 3-258,4-2 258,0-2-129,0 3 0,0-5 0,0-2 0,0 3 0,0 0 0,0-1 0,2-4 0,-2 6 0,2-3 0,-2 2 0,0-1 0,0 0 0,2 1 0,-2 0 0,1-3 0,1-3 0,1-3 0,-3 3 0,2-2 0,-2 2 0,2-1 0,-2 2 0,4 5 0,-2 1 0,2-5 0,-3 3 0,1-2 0,-1 0 0,2-2 0,-1-2 0,-1-1-129,0-2 258,4 1-258,-5-16 129,8 28 0,-8-28 0,12 19 0,-12-19 0,10 17 0,-10-17 0,13 16 0,-13-16 0,0 0 0,17 19 0,-17-19 0,16 8 0,-16-8 0,26 7 0,-26-7 0,27 3-129,-10-3 129,-1 0 129,0 0-258,6-5 258,-2 0-258,1-3 129,1-1 0,0-2 0,-2-1 0,1 4 0,-5 1 0,-16 7 0,23-15 0,-23 15 0,0 0 0,0 0 129,0 0-129,0 0 0,0 0 0,0 0 0,0 0 0,0 0 129,0 0-129,0 0 0,0 0 0,0 0 0,-4 12 0,4-12 0,-16 15 0,16-15 0,-19 20 0,2-9 0,1 1 0,-1 1 0,-2 2 0,3 0 0,16-15 0,-30 25 0,30-25 0,-23 25-129,23-25 129,-14 21 129,14-21-258,-13 16 258,13-16 0,-12 22-129,12-22 129,-11 21-129,11-21 129,-13 33-258,10-14 258,-1 2-129,-2 1 0,2 0-129,-2 2 258,0 1-258,0-4 129,-1 2 129,0-5-129,3 3 0,-3-1 129,1 0-129,1-2 0,3 0 0,0 1 129,-2 0-129,2 1 0,1-2 0,-3-1-129,2 4 258,2 2-129,-1-5 0,-4 5-129,4 2 129,0 1 0,1 2 129,-2 2-129,2 0 0,-3 2 0,3 2 0,0 6 0,0-1 0,0-4 0,0 1 0,0 2 0,0-1-129,0-4 129,-1-1 0,-2-4 129,0 1-129,3-1 129,0-2-129,-1 2 129,-2 2-129,0-2 0,3 0 0,0 2 0,0-1 0,0 1 0,0 3-129,0-5 129,3 6 129,0-2-258,-2 3 129,-1-1 0,3 3 0,-2-5 0,2 3 0,-3 2 0,3 2 0,-3 3 0,0-5 0,2 5 0,-2 0 0,0 3 0,0-5 0,0 1 0,0-2 0,0 4 129,0-1-129,0 2 129,0-3-129,-2 1 129,2 2-129,-4-2 0,2-1 0,1-5 0,-2 2 0,2-4 0,-1 5 0,2-7 0,0 3 0,0 3 0,0-5 129,0 5-129,0-2 0,2-1 0,-2 5 0,0-1 0,0-1 0,0 5 0,0-5 0,0 1-129,0 4 258,0-6-258,0 3 129,0-6 0,0-3 0,1 0 0,2-4 0,-2 3 0,1-4 0,2 1 0,-4-2 0,2 3 0,-1-4 0,-1 4 0,1 0 0,-1-1 0,0 2 0,0 0 0,0 0 0,0-1 0,0-1 0,-2-5 0,0 2 0,-1-3 0,0 1 129,2-3-258,-2 2 258,-4-2-129,4 6 0,-1-4 0,-5-3 0,3 4 0,2-6 0,-3 1 0,1-1 0,6-16 129,-11 25-129,11-25 0,-11 23 129,11-23-129,-21 25 0,21-25 0,-32 29 0,14-14 0,-3 0 0,-2 7-129,0-3 129,-1-4 0,4 7 0,0-7 0,-2 0 0,1-2 129,3-3-129,-2 3 0,4-6 0,16-7 0,-31 10 129,31-10-129,-28 6 0,28-6 0,-27 0 0,27 0 0,-26 0 0,26 0 0,-29 0 0,12-6-129,1 2 129,-2 1 0,0 3 0,1 0 0,1 0 0,-4 0 0,3 0 0,0 0 0,17 0 0,-19 0 0,19 0 0,-17 0 0,17 0 0,0 0-129,0 0 0,0 0-258,0 0-129,0 25-387,0-25-1419,0 0-2064,21 15-258,-21-15 0,29 3-387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6T03:04:51.96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96 166 645,'0'0'1677,"-14"-15"-129,14 15-129,0 0 516,0 0-258,0-18-129,0 18 0,0 0 0,0 0 0,0-16-516,0 16 129,0 0-387,-3-15 0,3 15-258,0 0 0,0-18-129,0 18 0,0 0-129,3-22 0,-3 22-129,7-16-129,-7 16 129,0 0-258,13-18 129,-13 18-129,0 0 129,19-14 0,-19 14 0,0 0 0,23-8 0,-23 8 0,17-2 0,-17 2 129,0 0-129,23 0 0,-23 0 0,0 0 0,20 6 129,-20-6-129,0 0 0,16 15 129,-16-15 0,0 0 129,14 19-129,-14-19 129,12 16-258,-12-16 258,7 15-129,-7-15-129,0 0 129,4 17-129,-4-17 129,0 0-129,12 22 0,-12-22 129,6 16-129,-6-16 129,4 16 0,-4-16-129,6 20 129,-6-20 0,4 16-129,-4-16 0,4 19 129,-4-19-129,8 18 0,-8-18 0,7 16 129,-7-16-129,4 18 0,-4-18 0,3 21 129,-3-21-129,0 26 0,0-26 0,3 30 129,-2-12-129,-1-3 0,0 3 0,0-2 0,2 3 0,-1-1 0,-1 0 129,3 0-129,-3 5 0,3-5 0,-3 4 0,1-1 129,-1 1-129,0-1 0,0 0 258,0-2-258,0-1 0,0 0 0,0-1 0,0 1 0,0-18 0,5 31 0,-5-31 0,4 31 0,0-15 0,-1-1 0,-3-15 0,7 28 0,-7-28 0,8 28 129,-8-28-129,10 24 0,-10-24 0,10 18 0,-10-18 0,0 0 0,20 21 0,-20-21 0,0 0 0,24 13 0,-24-13 0,22 7 129,-22-7-129,27 3 0,-27-3 0,25 4 0,-25-4 129,24 0-129,-24 0 0,17 0 0,-17 0 0,0 0 129,16 0-129,-16 0 0,0 0 0,0 0 0,0 0 0,0 0 0,0 0 129,0 0-129,0 0 0,0 0 0,0 0 0,0 0 0,0 0 0,0 0 0,0 0 0,0 0 0,0 0 129,0 0-129,0 11 0,0-11 0,0 0 0,-14 16 0,14-16 0,0 0 0,-16 18 0,16-18 0,0 0 0,-16 17 0,16-17 0,0 0 0,-16 13 0,16-13 0,0 0 0,-20 17 0,20-17 0,0 0 0,-20 15 0,20-15 0,0 0 0,-17 13 0,17-13 0,0 0 0,-16 13 0,16-13 0,0 0 129,0 0-129,-20 22 0,20-22 0,0 0 0,-15 16 0,15-16 0,0 0 129,-15 22-129,15-22 0,0 0 129,-15 16-129,15-16 0,0 0 0,-13 21 258,13-21-258,0 0 258,-14 27-258,14-27 258,0 0-258,-10 16 258,10-16-129,0 0-129,-13 22 0,13-22 0,0 0 129,-12 18-258,12-18 258,0 0-129,-2 17 0,2-17 0,0 0 0,-8 18 0,8-18 129,0 0-129,0 20 0,0-20 0,0 0 0,-4 22-129,4-22 129,0 15 0,0-15 0,-1 15 0,1-15 0,0 17 0,0-17 0,0 17 0,0-17 0,0 18 0,0-18 0,0 21 0,0-21 0,0 20 0,0-20 0,1 21 0,-1-21 0,0 23 0,0-23 0,4 20 0,-4-20 0,3 22 0,-3-22 0,0 18 0,0-18 0,6 16 0,-6-16 0,0 0 0,4 25 0,-4-25 0,0 0 0,9 21 0,-9-21 0,1 22 0,-1-22 0,6 18 0,-6-18 0,2 20 0,-2-20 0,1 21 0,-1-21 0,6 21 0,-6-21 0,1 22-129,-1-22 129,7 23 129,-7-23-129,5 20 0,-5-20-129,0 17 129,0-17 0,4 16 0,-4-16 0,0 16 0,0-16 129,0 0-129,4 24 0,-4-24 0,0 0 0,2 22 0,-2-22 0,0 0 0,4 21 0,-4-21 0,0 0 0,0 18 0,0-18 0,0 0 0,-3 19 0,3-19 129,0 0-129,-7 24 0,7-24 0,0 0 0,-6 22 0,6-22 0,-4 17 0,4-17 0,-6 15 0,6-15 0,0 0 0,-7 21 0,7-21 129,0 0-129,-10 17 0,10-17 0,0 0 0,0 0 0,-16 20 129,16-20-129,0 0 0,-13 18 0,13-18 0,0 0 0,0 0 129,-19 18-129,19-18 129,0 0-129,0 0 0,-17 10 129,17-10-129,0 0 0,0 0 0,-17 15 129,17-15-129,0 0 0,-19 10 129,19-10-129,0 0 0,-17 6 129,17-6-129,0 0 0,-17 5 0,17-5 0,0 0 129,-18 5-129,18-5 0,0 0 0,-20 2 0,20-2 0,0 0 0,-17 0 0,17 0 0,0 0 0,-19 2 0,19-2 0,0 0 129,-17 0-129,17 0 0,0 0 0,0 0 0,-19 0 0,19 0 0,-18 0 0,18 0 0,0 0 0,-20 0 0,20 0 0,0 0 0,-22 0 0,22 0 0,0 0 0,0 0 0,0 0 0,0 0 0,0 0 0,0 0 0,0 0 0,0 0 0,0 0 0,0 0 0,0 0 0,0 0 0,0 0 0,0 0 0,0 0 0,0 0 0,0 0 0,0 0 0,0 0 0,0 0-129,0 0 129,0 0 0,0 0 0,0 0 0,0 0 0,0 0 0,12 0 0,-12 0 0,0 0 0,18-2 0,-18 2 0,0 0 0,22-3 0,-22 3 0,16-4 0,-16 4 0,0 0 0,0 0 0,20-6 0,-20 6 0,0 0 0,0 0 0,0 0 0,20-5 0,-20 5 0,0 0 0,0 0 0,16-4 129,-16 4-129,0 0 0,0 0 0,0 0 0,0 0 0,0 0-129,0 0 129,0 0 0,0 0-258,0 0 129,0 0-387,0 0-258,0 0-774,0 0-1677,0 0-1032,0 0-258,0 0-129,0 0-258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4:00.24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CF6A3D"/>
      <inkml:brushProperty name="fitToCurve" value="1"/>
    </inkml:brush>
  </inkml:definitions>
  <inkml:trace contextRef="#ctx0" brushRef="#br0">16 0 129,'0'0'645,"0"0"129,0 0 0,0 0 0,0 0-258,0 0 129,0 0-129,0 0-258,-16 11-129,16-11-129,0 0 0,0 0 0,0 0-129,0 0-129,0 0-645,0 0-516,0 0 0</inkml:trace>
  <inkml:trace contextRef="#ctx0" brushRef="#br1" timeOffset="166394.9559">-414 1073 2322,'-18'3'2709,"18"-3"-129,0 0-258,0 0-258,0 0-258,0 0-258,0 0-258,0 0-258,-21-7 0,21 7-258,0 0 0,0 0 0,0 0-258,0 0 258,-21-18-258,21 18 0,0 0-129,0 0 0,0 0 129,-19-8-258,19 8 0,0 0 0,0 0 0,0 0 0,0 0-129,0 0 0,0 0 0,0 0 0,0 0-129,0 0 0,0 0 0,0 0 129,0 0-129,0 0 0,0 0 0,0 0 0,0 0 129,0 0-129,0 0 0,0 0 129,-17-8-129,17 8 0,0 0 129,0 0-129,0 0 0,0 0 129,0 0-129,0 0 0,0 0 0,0 0 129,0 0-129,0 0 0,0 0 0,0 0 0,0 0 0,0 0 0,0 0 0,0 0 0,0 0 129,14-7-129,-14 7 0,0 0 0,22-5 0,-22 5 129,21-5-129,-21 5 0,21-3 0,-21 3 0,19-1 0,-19 1 0,18-5 0,-18 5 129,0 0-258,24-1 258,-24 1-129,0 0 0,22-4-129,-22 4 129,0 0 0,26 0 0,-26 0 0,21 0 0,-21 0 0,19 4 0,-19-4 0,17 3 129,-17-3-129,0 0 0,23 11 0,-23-11 0,0 0 0,19 7 0,-19-7 0,0 0 0,22 10-129,-22-10 129,0 0 0,24 18 0,-24-18 0,18 16 129,-18-16-258,21 18 129,-21-18 0,19 20 0,-19-20 0,18 24 0,-18-24 0,16 24 0,-16-24 0,12 31 0,-12-31 0,16 30 0,-4-13 129,-6 1-129,2 2 0,0 1 0,2-4 0,-4 3 129,2-2-129,-6 5-129,-1-1 129,4 0 0,-2-1 0,-3 4 0,0-2 0,3 1 0,-1-3 0,-2 3 0,0-4 0,0 0 0,0 0 0,0-1 0,0-19 0,0 34 0,0-17 0,0 1 0,0-1 0,0-17 0,0 33 0,0-16 0,0-17 0,0 34 0,0-34 0,-2 31 0,2-31 0,-4 32 0,-4-15 0,8-17 0,-7 33 129,7-33-129,-9 31 129,9-31-129,-7 38 129,6-16-129,1-2 129,-2 4-129,0-1 0,-1 1 0,2 0 0,-1 4 0,-1-7 0,0 1 129,-1 0-129,3-1 0,-2-1 0,-1 4 0,0-4 0,2-3 0,2 1 0,0 1 0,-2 1 0,2 2 0,0-1 0,0 1 0,0 1 0,0 2 0,0 2-129,0 0 129,2-3 0,0-2 129,1 1-129,-2 1 0,-1-3-129,0-1 129,0-20 0,2 33 0,-2-33 0,2 26 0,-2-26 0,4 22 0,-4-22 0,7 18-129,-7-18 129,6 17 0,-6-17 0,0 0 0,21 22 0,-21-22 129,0 0-129,24 19 0,-24-19 0,22 7 0,-22-7 0,21 7 129,-21-7-129,29 4 0,-29-4 0,29 0 129,-29 0-129,29 0 0,-29 0 0,24 0 0,-24 0 0,20-4 0,-20 4 0,0 0 0,24-11 0,-24 11 0,0 0 0,23-8 0,-23 8 0,0 0 0,18-8 0,-18 8 0,0 0 0,0 0 0,0 0 0,19-12 0,-19 12 0,0 0 0,0 0 0,0 0 0,0 0 0,0 0 0,0 0 0,0 0 0,17-9 0,-17 9 0,0 0-129,0 0 129,0 0 0,0 0 0,0 0 0,0 0 0,0 0 0,0 0 0,0 0 0,0 0 0,0 0 0,0 0 0,0 0 0,0 0 0,0 0 0,0 0 0,0 0 0,0 0 0,0 0 0,0 0 0,0 0 0,0 0 0,0 0 0,0 0 0,0 0 0,0 0 0,0 0 0,-3 9 0,3-9 0,0 0 0,0 0 0,-19 9 0,19-9 0,0 0 0,-18 11 0,18-11 0,0 0 0,-22 9 0,22-9 129,0 0-129,-18 10 0,18-10 0,0 0 0,-21 4 0,21-4 0,0 0 0,-17 10 0,17-10 0,0 0 0,-18 14 0,18-14 0,0 0 0,-19 13 0,19-13 0,-16 17 0,16-17 0,0 0 0,-27 22 0,27-22 0,-19 20 0,19-20 0,-20 20 0,20-20-129,-16 17 129,16-17 129,-20 21-129,20-21-129,-12 18 129,12-18 0,-16 17 0,16-17 0,-12 23 0,12-23 0,-10 27 0,10-27 0,-8 31 0,2-14 258,6-17-258,-5 29 258,0-10-258,5-19 258,-6 29-129,6-29 0,-2 29 0,2-29-129,0 35 0,0-18 0,0 1 0,0 1 0,0-1 0,0 1 0,0 3 0,0-5 0,0 1 0,0 2 0,0-3 0,0 3 0,-2 1 0,2-4 0,0 1 0,0 4 0,0-2 0,0 0 0,0 2 0,0 1 0,0-1 129,0 4-129,2 0 0,-2-2-129,2 0 129,1 1 0,-2 3 0,3-2 0,-4 1 0,3 0 0,0 1 0,-1 2 0,1-4 0,0 0 0,-1-2 0,1 0 0,-2-2 0,1-3 0,0-1 0,-1 2 0,-1 0 0,3-3 0,-3 2 0,2 0 0,-2-2 0,2 0 0,-1 1 0,-1-1 0,3 3 0,-3-1 0,0 1 0,2-3 0,-2-17 0,0 34 0,0-15 129,0-19-258,0 28 258,0-28-129,0 27 0,0-27 0,-5 31-129,5-31 129,-3 28 0,3-11 0,-2 2 0,2-19 0,-3 32 0,3-13 0,0-19 129,-1 32-129,1-32 129,-2 25-129,2-25 0,-3 19 0,3-19 0,-3 18 0,3-18 0,-5 24 0,5-24 0,-7 21 0,7-21 0,-8 27 0,8-27 0,-12 27 0,12-27 129,-12 24-129,12-24 0,-12 21 0,12-21 129,-12 17-129,12-17 129,0 0-129,-22 19 129,22-19-129,-21 14 129,21-14-129,-30 8 0,30-8 129,-32 7-129,11-2 0,2 0 0,-4-4 0,3 1 0,-3-1 129,1 2-129,3-1 0,1-2 0,-1 2 0,19-2 0,-27 0 129,27 0-129,0 0 0,-24 0 0,24 0 0,0 0 0,0 0 0,0 0 0,0 0 0,0 0 0,-18 0 0,18 0 0,0 0 0,0 0 0,0 0 0,0 0-129,0 0 0,0 0-129,0 0 0,0 0-258,10 3-129,-10-3-387,0 0-1032,17 18-2322,-17-18 129,21 9-387,-21-9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4:00.24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CF6A3D"/>
      <inkml:brushProperty name="fitToCurve" value="1"/>
    </inkml:brush>
  </inkml:definitions>
  <inkml:trace contextRef="#ctx0" brushRef="#br0">16 0 129,'0'0'645,"0"0"129,0 0 0,0 0 0,0 0-258,0 0 129,0 0-129,0 0-258,-16 7-129,16-7-129,0 0 0,0 0 0,0 0-129,0 0-129,0 0-645,0 0-516,0 0 0</inkml:trace>
  <inkml:trace contextRef="#ctx0" brushRef="#br1" timeOffset="166394.9559">-414 697 2322,'-18'2'2709,"18"-2"-129,0 0-258,0 0-258,0 0-258,0 0-258,0 0-258,0 0-258,-21-5 0,21 5-258,0 0 0,0 0 0,0 0-258,0 0 258,-21-11-258,21 11 0,0 0-129,0 0 0,0 0 129,-19-5-258,19 5 0,0 0 0,0 0 0,0 0 0,0 0-129,0 0 0,0 0 0,0 0 0,0 0-129,0 0 0,0 0 0,0 0 129,0 0-129,0 0 0,0 0 0,0 0 0,0 0 129,0 0-129,0 0 0,0 0 129,-17-6-129,17 6 0,0 0 129,0 0-129,0 0 0,0 0 129,0 0-129,0 0 0,0 0 0,0 0 129,0 0-129,0 0 0,0 0 0,0 0 0,0 0 0,0 0 0,0 0 0,0 0 0,0 0 129,14-4-129,-14 4 0,0 0 0,22-3 0,-22 3 129,21-4-129,-21 4 0,21-2 0,-21 2 0,19 0 0,-19 0 0,18-3 0,-18 3 129,0 0-258,24-1 258,-24 1-129,0 0 0,22-3-129,-22 3 129,0 0 0,26 0 0,-26 0 0,21 0 0,-21 0 0,19 3 0,-19-3 0,17 2 129,-17-2-129,0 0 0,23 7 0,-23-7 0,0 0 0,19 4 0,-19-4 0,0 0 0,22 7-129,-22-7 129,0 0 0,24 12 0,-24-12 0,18 10 129,-18-10-258,21 12 129,-21-12 0,19 13 0,-19-13 0,18 15 0,-18-15 0,16 16 0,-16-16 0,12 20 0,-12-20 0,16 20 0,-4-9 129,-6 0-129,2 2 0,0 1 0,2-3 0,-4 2 129,2-1-129,-6 3-129,-1-1 129,4 0 0,-2 0 0,-3 2 0,0-1 0,3 1 0,-1-3 0,-2 3 0,0-3 0,0 0 0,0 0 0,0-1 0,0-12 0,0 22 0,0-11 0,0 1 0,0-1 0,0-11 0,0 22 0,0-11 0,0-11 0,0 22 0,0-22 0,-2 20 0,2-20 0,-4 21 0,-4-10 0,8-11 0,-7 21 129,7-21-129,-9 20 129,9-20-129,-7 25 129,6-11-129,1-1 129,-2 3-129,0-1 0,-1 0 0,2 1 0,-1 2 0,-1-4 0,0 0 129,-1 0-129,3 0 0,-2-1 0,-1 3 0,0-3 0,2-2 0,2 0 0,0 2 0,-2 0 0,2 1 0,0 0 0,0 0 0,0 1 0,0 1 0,0 1-129,0 0 129,2-1 0,0-2 129,1 1-129,-2 1 0,-1-2-129,0-1 129,0-13 0,2 21 0,-2-21 0,2 17 0,-2-17 0,4 14 0,-4-14 0,7 12-129,-7-12 129,6 11 0,-6-11 0,0 0 0,21 14 0,-21-14 129,0 0-129,24 13 0,-24-13 0,22 4 0,-22-4 0,21 5 129,-21-5-129,29 2 0,-29-2 0,29 0 129,-29 0-129,29 0 0,-29 0 0,24 0 0,-24 0 0,20-2 0,-20 2 0,0 0 0,24-8 0,-24 8 0,0 0 0,23-5 0,-23 5 0,0 0 0,18-5 0,-18 5 0,0 0 0,0 0 0,0 0 0,19-8 0,-19 8 0,0 0 0,0 0 0,0 0 0,0 0 0,0 0 0,0 0 0,0 0 0,17-6 0,-17 6 0,0 0-129,0 0 129,0 0 0,0 0 0,0 0 0,0 0 0,0 0 0,0 0 0,0 0 0,0 0 0,0 0 0,0 0 0,0 0 0,0 0 0,0 0 0,0 0 0,0 0 0,0 0 0,0 0 0,0 0 0,0 0 0,0 0 0,0 0 0,0 0 0,0 0 0,0 0 0,0 0 0,-3 6 0,3-6 0,0 0 0,0 0 0,-19 6 0,19-6 0,0 0 0,-18 7 0,18-7 0,0 0 0,-22 6 0,22-6 129,0 0-129,-18 7 0,18-7 0,0 0 0,-21 2 0,21-2 0,0 0 0,-17 7 0,17-7 0,0 0 0,-18 9 0,18-9 0,0 0 0,-19 8 0,19-8 0,-16 11 0,16-11 0,0 0 0,-27 15 0,27-15 0,-19 13 0,19-13 0,-20 13 0,20-13-129,-16 11 129,16-11 129,-20 13-129,20-13-129,-12 12 129,12-12 0,-16 11 0,16-11 0,-12 15 0,12-15 0,-10 18 0,10-18 0,-8 20 0,2-9 258,6-11-258,-5 19 258,0-7-258,5-12 258,-6 19-129,6-19 0,-2 19 0,2-19-129,0 22 0,0-11 0,0 1 0,0 0 0,0 0 0,0 0 0,0 3 0,0-4 0,0 0 0,0 2 0,0-2 0,0 2 0,-2 1 0,2-3 0,0 1 0,0 2 0,0-1 0,0 0 0,0 1 0,0 1 0,0 0 129,0 2-129,2-1 0,-2 0-129,2 0 129,1 0 0,-2 2 0,3-1 0,-4 1 0,3-1 0,0 1 0,-1 2 0,1-3 0,0 0 0,-1-2 0,1 1 0,-2-2 0,1-2 0,0 0 0,-1 1 0,-1 0 0,3-2 0,-3 1 0,2 1 0,-2-2 0,2 0 0,-1 1 0,-1-1 0,3 2 0,-3-1 0,0 1 0,2-2 0,-2-11 0,0 22 0,0-10 129,0-12-258,0 19 258,0-19-129,0 17 0,0-17 0,-5 20-129,5-20 129,-3 18 0,3-6 0,-2 0 0,2-12 0,-3 21 0,3-9 0,0-12 129,-1 21-129,1-21 129,-2 16-129,2-16 0,-3 12 0,3-12 0,-3 12 0,3-12 0,-5 16 0,5-16 0,-7 13 0,7-13 0,-8 18 0,8-18 0,-12 17 0,12-17 129,-12 16-129,12-16 0,-12 14 0,12-14 129,-12 11-129,12-11 129,0 0-129,-22 12 129,22-12-129,-21 9 129,21-9-129,-30 5 0,30-5 129,-32 5-129,11-2 0,2 0 0,-4-2 0,3 0 0,-3 0 129,1 1-129,3-1 0,1-1 0,-1 1 0,19-1 0,-27 0 129,27 0-129,0 0 0,-24 0 0,24 0 0,0 0 0,0 0 0,0 0 0,0 0 0,0 0 0,-18 0 0,18 0 0,0 0 0,0 0 0,0 0 0,0 0-129,0 0 0,0 0-129,0 0 0,0 0-258,10 2-129,-10-2-387,0 0-1032,17 12-2322,-17-12 129,21 6-387,-21-6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4:00.24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CF6A3D"/>
      <inkml:brushProperty name="fitToCurve" value="1"/>
    </inkml:brush>
  </inkml:definitions>
  <inkml:trace contextRef="#ctx0" brushRef="#br0">16 0 129,'0'0'645,"0"0"129,0 0 0,0 0 0,0 0-258,0 0 129,0 0-129,0 0-258,-16 11-129,16-11-129,0 0 0,0 0 0,0 0-129,0 0-129,0 0-645,0 0-516,0 0 0</inkml:trace>
  <inkml:trace contextRef="#ctx0" brushRef="#br1" timeOffset="166394.9559">-414 1073 2322,'-18'3'2709,"18"-3"-129,0 0-258,0 0-258,0 0-258,0 0-258,0 0-258,0 0-258,-21-7 0,21 7-258,0 0 0,0 0 0,0 0-258,0 0 258,-21-18-258,21 18 0,0 0-129,0 0 0,0 0 129,-19-8-258,19 8 0,0 0 0,0 0 0,0 0 0,0 0-129,0 0 0,0 0 0,0 0 0,0 0-129,0 0 0,0 0 0,0 0 129,0 0-129,0 0 0,0 0 0,0 0 0,0 0 129,0 0-129,0 0 0,0 0 129,-17-8-129,17 8 0,0 0 129,0 0-129,0 0 0,0 0 129,0 0-129,0 0 0,0 0 0,0 0 129,0 0-129,0 0 0,0 0 0,0 0 0,0 0 0,0 0 0,0 0 0,0 0 0,0 0 129,14-7-129,-14 7 0,0 0 0,22-5 0,-22 5 129,21-5-129,-21 5 0,21-3 0,-21 3 0,19-1 0,-19 1 0,18-5 0,-18 5 129,0 0-258,24-1 258,-24 1-129,0 0 0,22-4-129,-22 4 129,0 0 0,26 0 0,-26 0 0,21 0 0,-21 0 0,19 4 0,-19-4 0,17 3 129,-17-3-129,0 0 0,23 11 0,-23-11 0,0 0 0,19 7 0,-19-7 0,0 0 0,22 10-129,-22-10 129,0 0 0,24 18 0,-24-18 0,18 16 129,-18-16-258,21 18 129,-21-18 0,19 20 0,-19-20 0,18 24 0,-18-24 0,16 24 0,-16-24 0,12 31 0,-12-31 0,16 30 0,-4-13 129,-6 1-129,2 2 0,0 1 0,2-4 0,-4 3 129,2-2-129,-6 5-129,-1-1 129,4 0 0,-2-1 0,-3 4 0,0-2 0,3 1 0,-1-3 0,-2 3 0,0-4 0,0 0 0,0 0 0,0-1 0,0-19 0,0 34 0,0-17 0,0 1 0,0-1 0,0-17 0,0 33 0,0-16 0,0-17 0,0 34 0,0-34 0,-2 31 0,2-31 0,-4 32 0,-4-15 0,8-17 0,-7 33 129,7-33-129,-9 31 129,9-31-129,-7 38 129,6-16-129,1-2 129,-2 4-129,0-1 0,-1 1 0,2 0 0,-1 4 0,-1-7 0,0 1 129,-1 0-129,3-1 0,-2-1 0,-1 4 0,0-4 0,2-3 0,2 1 0,0 1 0,-2 1 0,2 2 0,0-1 0,0 1 0,0 1 0,0 2 0,0 2-129,0 0 129,2-3 0,0-2 129,1 1-129,-2 1 0,-1-3-129,0-1 129,0-20 0,2 33 0,-2-33 0,2 26 0,-2-26 0,4 22 0,-4-22 0,7 18-129,-7-18 129,6 17 0,-6-17 0,0 0 0,21 22 0,-21-22 129,0 0-129,24 19 0,-24-19 0,22 7 0,-22-7 0,21 7 129,-21-7-129,29 4 0,-29-4 0,29 0 129,-29 0-129,29 0 0,-29 0 0,24 0 0,-24 0 0,20-4 0,-20 4 0,0 0 0,24-11 0,-24 11 0,0 0 0,23-8 0,-23 8 0,0 0 0,18-8 0,-18 8 0,0 0 0,0 0 0,0 0 0,19-12 0,-19 12 0,0 0 0,0 0 0,0 0 0,0 0 0,0 0 0,0 0 0,0 0 0,17-9 0,-17 9 0,0 0-129,0 0 129,0 0 0,0 0 0,0 0 0,0 0 0,0 0 0,0 0 0,0 0 0,0 0 0,0 0 0,0 0 0,0 0 0,0 0 0,0 0 0,0 0 0,0 0 0,0 0 0,0 0 0,0 0 0,0 0 0,0 0 0,0 0 0,0 0 0,0 0 0,0 0 0,0 0 0,-3 9 0,3-9 0,0 0 0,0 0 0,-19 9 0,19-9 0,0 0 0,-18 11 0,18-11 0,0 0 0,-22 9 0,22-9 129,0 0-129,-18 10 0,18-10 0,0 0 0,-21 4 0,21-4 0,0 0 0,-17 10 0,17-10 0,0 0 0,-18 14 0,18-14 0,0 0 0,-19 13 0,19-13 0,-16 17 0,16-17 0,0 0 0,-27 22 0,27-22 0,-19 20 0,19-20 0,-20 20 0,20-20-129,-16 17 129,16-17 129,-20 21-129,20-21-129,-12 18 129,12-18 0,-16 17 0,16-17 0,-12 23 0,12-23 0,-10 27 0,10-27 0,-8 31 0,2-14 258,6-17-258,-5 29 258,0-10-258,5-19 258,-6 29-129,6-29 0,-2 29 0,2-29-129,0 35 0,0-18 0,0 1 0,0 1 0,0-1 0,0 1 0,0 3 0,0-5 0,0 1 0,0 2 0,0-3 0,0 3 0,-2 1 0,2-4 0,0 1 0,0 4 0,0-2 0,0 0 0,0 2 0,0 1 0,0-1 129,0 4-129,2 0 0,-2-2-129,2 0 129,1 1 0,-2 3 0,3-2 0,-4 1 0,3 0 0,0 1 0,-1 2 0,1-4 0,0 0 0,-1-2 0,1 0 0,-2-2 0,1-3 0,0-1 0,-1 2 0,-1 0 0,3-3 0,-3 2 0,2 0 0,-2-2 0,2 0 0,-1 1 0,-1-1 0,3 3 0,-3-1 0,0 1 0,2-3 0,-2-17 0,0 34 0,0-15 129,0-19-258,0 28 258,0-28-129,0 27 0,0-27 0,-5 31-129,5-31 129,-3 28 0,3-11 0,-2 2 0,2-19 0,-3 32 0,3-13 0,0-19 129,-1 32-129,1-32 129,-2 25-129,2-25 0,-3 19 0,3-19 0,-3 18 0,3-18 0,-5 24 0,5-24 0,-7 21 0,7-21 0,-8 27 0,8-27 0,-12 27 0,12-27 129,-12 24-129,12-24 0,-12 21 0,12-21 129,-12 17-129,12-17 129,0 0-129,-22 19 129,22-19-129,-21 14 129,21-14-129,-30 8 0,30-8 129,-32 7-129,11-2 0,2 0 0,-4-4 0,3 1 0,-3-1 129,1 2-129,3-1 0,1-2 0,-1 2 0,19-2 0,-27 0 129,27 0-129,0 0 0,-24 0 0,24 0 0,0 0 0,0 0 0,0 0 0,0 0 0,0 0 0,-18 0 0,18 0 0,0 0 0,0 0 0,0 0 0,0 0-129,0 0 0,0 0-129,0 0 0,0 0-258,10 3-129,-10-3-387,0 0-1032,17 18-2322,-17-18 129,21 9-387,-21-9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4:00.247"/>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CF6A3D"/>
      <inkml:brushProperty name="fitToCurve" value="1"/>
    </inkml:brush>
  </inkml:definitions>
  <inkml:trace contextRef="#ctx0" brushRef="#br0">16 0 129,'0'0'645,"0"0"129,0 0 0,0 0 0,0 0-258,0 0 129,0 0-129,0 0-258,-16 5-129,16-5-129,0 0 0,0 0 0,0 0-129,0 0-129,0 0-645,0 0-516,0 0 0</inkml:trace>
  <inkml:trace contextRef="#ctx0" brushRef="#br1" timeOffset="166394.9559">-414 503 2322,'-18'1'2709,"18"-1"-129,0 0-258,0 0-258,0 0-258,0 0-258,0 0-258,0 0-258,-21-3 0,21 3-258,0 0 0,0 0 0,0 0-258,0 0 258,-21-9-258,21 9 0,0 0-129,0 0 0,0 0 129,-19-3-258,19 3 0,0 0 0,0 0 0,0 0 0,0 0-129,0 0 0,0 0 0,0 0 0,0 0-129,0 0 0,0 0 0,0 0 129,0 0-129,0 0 0,0 0 0,0 0 0,0 0 129,0 0-129,0 0 0,0 0 129,-17-4-129,17 4 0,0 0 129,0 0-129,0 0 0,0 0 129,0 0-129,0 0 0,0 0 0,0 0 129,0 0-129,0 0 0,0 0 0,0 0 0,0 0 0,0 0 0,0 0 0,0 0 0,0 0 129,14-3-129,-14 3 0,0 0 0,22-3 0,-22 3 129,21-2-129,-21 2 0,21-2 0,-21 2 0,19 0 0,-19 0 0,18-2 0,-18 2 129,0 0-258,24-1 258,-24 1-129,0 0 0,22-2-129,-22 2 129,0 0 0,26 0 0,-26 0 0,21 0 0,-21 0 0,19 2 0,-19-2 0,17 2 129,-17-2-129,0 0 0,23 5 0,-23-5 0,0 0 0,19 3 0,-19-3 0,0 0 0,22 5-129,-22-5 129,0 0 0,24 8 0,-24-8 0,18 8 129,-18-8-258,21 8 129,-21-8 0,19 9 0,-19-9 0,18 12 0,-18-12 0,16 11 0,-16-11 0,12 14 0,-12-14 0,16 15 0,-4-8 129,-6 2-129,2 0 0,0 1 0,2-2 0,-4 1 129,2 0-129,-6 2-129,-1-1 129,4 0 0,-2 0 0,-3 2 0,0-1 0,3 0 0,-1-1 0,-2 1 0,0-2 0,0 1 0,0-1 0,0 0 0,0-9 0,0 16 0,0-8 0,0 0 0,0 0 0,0-8 0,0 16 0,0-8 0,0-8 0,0 16 0,0-16 0,-2 14 0,2-14 0,-4 15 0,-4-7 0,8-8 0,-7 15 129,7-15-129,-9 15 129,9-15-129,-7 18 129,6-8-129,1-1 129,-2 3-129,0-1 0,-1 0 0,2 0 0,-1 2 0,-1-3 0,0 0 129,-1 1-129,3-2 0,-2 1 0,-1 1 0,0-2 0,2-1 0,2 1 0,0 0 0,-2 0 0,2 1 0,0 0 0,0 0 0,0 1 0,0 1 0,0 0-129,0 1 129,2-2 0,0-1 129,1 1-129,-2 0 0,-1-1-129,0 0 129,0-10 0,2 15 0,-2-15 0,2 12 0,-2-12 0,4 11 0,-4-11 0,7 8-129,-7-8 129,6 8 0,-6-8 0,0 0 0,21 10 0,-21-10 129,0 0-129,24 9 0,-24-9 0,22 3 0,-22-3 0,21 4 129,-21-4-129,29 2 0,-29-2 0,29 0 129,-29 0-129,29 0 0,-29 0 0,24 0 0,-24 0 0,20-2 0,-20 2 0,0 0 0,24-5 0,-24 5 0,0 0 0,23-4 0,-23 4 0,0 0 0,18-4 0,-18 4 0,0 0 0,0 0 0,0 0 0,19-6 0,-19 6 0,0 0 0,0 0 0,0 0 0,0 0 0,0 0 0,0 0 0,0 0 0,17-4 0,-17 4 0,0 0-129,0 0 129,0 0 0,0 0 0,0 0 0,0 0 0,0 0 0,0 0 0,0 0 0,0 0 0,0 0 0,0 0 0,0 0 0,0 0 0,0 0 0,0 0 0,0 0 0,0 0 0,0 0 0,0 0 0,0 0 0,0 0 0,0 0 0,0 0 0,0 0 0,0 0 0,0 0 0,-3 4 0,3-4 0,0 0 0,0 0 0,-19 5 0,19-5 0,0 0 0,-18 5 0,18-5 0,0 0 0,-22 4 0,22-4 129,0 0-129,-18 5 0,18-5 0,0 0 0,-21 2 0,21-2 0,0 0 0,-17 4 0,17-4 0,0 0 0,-18 7 0,18-7 0,0 0 0,-19 6 0,19-6 0,-16 8 0,16-8 0,0 0 0,-27 10 0,27-10 0,-19 10 0,19-10 0,-20 9 0,20-9-129,-16 8 129,16-8 129,-20 10-129,20-10-129,-12 8 129,12-8 0,-16 8 0,16-8 0,-12 11 0,12-11 0,-10 13 0,10-13 0,-8 14 0,2-6 258,6-8-258,-5 14 258,0-6-258,5-8 258,-6 14-129,6-14 0,-2 14 0,2-14-129,0 16 0,0-8 0,0 0 0,0 1 0,0 0 0,0 0 0,0 1 0,0-2 0,0 0 0,0 2 0,0-2 0,0 1 0,-2 1 0,2-2 0,0 0 0,0 3 0,0-2 0,0 0 0,0 2 0,0-1 0,0 1 129,0 1-129,2 0 0,-2-1-129,2 1 129,1-1 0,-2 2 0,3 0 0,-4-1 0,3 1 0,0 0 0,-1 1 0,1-2 0,0 0 0,-1 0 0,1-1 0,-2-1 0,1-1 0,0 0 0,-1 0 0,-1 0 0,3-1 0,-3 1 0,2 0 0,-2-1 0,2 0 0,-1 0 0,-1 0 0,3 2 0,-3-1 0,0 0 0,2-1 0,-2-8 0,0 16 0,0-7 129,0-9-258,0 13 258,0-13-129,0 13 0,0-13 0,-5 14-129,5-14 129,-3 13 0,3-5 0,-2 1 0,2-9 0,-3 15 0,3-6 0,0-9 129,-1 15-129,1-15 129,-2 12-129,2-12 0,-3 9 0,3-9 0,-3 8 0,3-8 0,-5 11 0,5-11 0,-7 10 0,7-10 0,-8 13 0,8-13 0,-12 12 0,12-12 129,-12 12-129,12-12 0,-12 9 0,12-9 129,-12 8-129,12-8 129,0 0-129,-22 9 129,22-9-129,-21 7 129,21-7-129,-30 4 0,30-4 129,-32 3-129,11-1 0,2 1 0,-4-3 0,3 1 0,-3-1 129,1 2-129,3-1 0,1-1 0,-1 1 0,19-1 0,-27 0 129,27 0-129,0 0 0,-24 0 0,24 0 0,0 0 0,0 0 0,0 0 0,0 0 0,0 0 0,-18 0 0,18 0 0,0 0 0,0 0 0,0 0 0,0 0-129,0 0 0,0 0-129,0 0 0,0 0-258,10 1-129,-10-1-387,0 0-1032,17 9-2322,-17-9 129,21 4-387,-21-4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3T06:39:17.521"/>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CF6A3D"/>
      <inkml:brushProperty name="fitToCurve" value="1"/>
    </inkml:brush>
  </inkml:definitions>
  <inkml:trace contextRef="#ctx0" brushRef="#br0">16 0 129,'0'0'645,"0"0"129,0 0 0,0 0 0,0 0-258,0 0 129,0 0-129,0 0-258,-16 6-129,16-6-129,0 0 0,0 0 0,0 0-129,0 0-129,0 0-645,0 0-516,0 0 0</inkml:trace>
  <inkml:trace contextRef="#ctx0" brushRef="#br1" timeOffset="1">-414 629 2322,'-18'1'2709,"18"-1"-129,0 0-258,0 0-258,0 0-258,0 0-258,0 0-258,0 0-258,-21-4 0,21 4-258,0 0 0,0 0 0,0 0-258,0 0 258,-21-10-258,21 10 0,0 0-129,0 0 0,0 0 129,-19-5-258,19 5 0,0 0 0,0 0 0,0 0 0,0 0-129,0 0 0,0 0 0,0 0 0,0 0-129,0 0 0,0 0 0,0 0 129,0 0-129,0 0 0,0 0 0,0 0 0,0 0 129,0 0-129,0 0 0,0 0 129,-17-5-129,17 5 0,0 0 129,0 0-129,0 0 0,0 0 129,0 0-129,0 0 0,0 0 0,0 0 129,0 0-129,0 0 0,0 0 0,0 0 0,0 0 0,0 0 0,0 0 0,0 0 0,0 0 129,14-4-129,-14 4 0,0 0 0,22-3 0,-22 3 129,21-3-129,-21 3 0,21-1 0,-21 1 0,19-1 0,-19 1 0,18-3 0,-18 3 129,0 0-258,24 0 258,-24 0-129,0 0 0,22-3-129,-22 3 129,0 0 0,26 0 0,-26 0 0,21 0 0,-21 0 0,19 3 0,-19-3 0,17 1 129,-17-1-129,0 0 0,23 7 0,-23-7 0,0 0 0,19 4 0,-19-4 0,0 0 0,22 6-129,-22-6 129,0 0 0,24 10 0,-24-10 0,18 10 129,-18-10-258,21 10 129,-21-10 0,19 12 0,-19-12 0,18 14 0,-18-14 0,16 14 0,-16-14 0,12 18 0,-12-18 0,16 18 0,-4-8 129,-6 0-129,2 2 0,0 0 0,2-2 0,-4 2 129,2-1-129,-6 2-129,-1 0 129,4 0 0,-2-1 0,-3 3 0,0-2 0,3 1 0,-1-1 0,-2 1 0,0-3 0,0 1 0,0 0 0,0-1 0,0-11 0,0 20 0,0-10 0,0 0 0,0 0 0,0-10 0,0 20 0,0-10 0,0-10 0,0 20 0,0-20 0,-2 18 0,2-18 0,-4 18 0,-4-8 0,8-10 0,-7 20 129,7-20-129,-9 18 129,9-18-129,-7 22 129,6-9-129,1-1 129,-2 2-129,0-1 0,-1 1 0,2 0 0,-1 3 0,-1-5 0,0 1 129,-1 0-129,3-1 0,-2 0 0,-1 2 0,0-2 0,2-2 0,2 0 0,0 1 0,-2 1 0,2 1 0,0-1 0,0 1 0,0 1 0,0 0 0,0 2-129,0-1 129,2-1 0,0-1 129,1 1-129,-2 0 0,-1-2-129,0 0 129,0-12 0,2 19 0,-2-19 0,2 15 0,-2-15 0,4 13 0,-4-13 0,7 11-129,-7-11 129,6 10 0,-6-10 0,0 0 0,21 13 0,-21-13 129,0 0-129,24 11 0,-24-11 0,22 4 0,-22-4 0,21 4 129,-21-4-129,29 2 0,-29-2 0,29 0 129,-29 0-129,29 0 0,-29 0 0,24 0 0,-24 0 0,20-2 0,-20 2 0,0 0 0,24-6 0,-24 6 0,0 0 0,23-5 0,-23 5 0,0 0 0,18-5 0,-18 5 0,0 0 0,0 0 0,0 0 0,19-7 0,-19 7 0,0 0 0,0 0 0,0 0 0,0 0 0,0 0 0,0 0 0,0 0 0,17-5 0,-17 5 0,0 0-129,0 0 129,0 0 0,0 0 0,0 0 0,0 0 0,0 0 0,0 0 0,0 0 0,0 0 0,0 0 0,0 0 0,0 0 0,0 0 0,0 0 0,0 0 0,0 0 0,0 0 0,0 0 0,0 0 0,0 0 0,0 0 0,0 0 0,0 0 0,0 0 0,0 0 0,0 0 0,-3 5 0,3-5 0,0 0 0,0 0 0,-19 6 0,19-6 0,0 0 0,-18 6 0,18-6 0,0 0 0,-22 5 0,22-5 129,0 0-129,-18 6 0,18-6 0,0 0 0,-21 2 0,21-2 0,0 0 0,-17 6 0,17-6 0,0 0 0,-18 9 0,18-9 0,0 0 0,-19 7 0,19-7 0,-16 10 0,16-10 0,0 0 0,-27 13 0,27-13 0,-19 12 0,19-12 0,-20 11 0,20-11-129,-16 10 129,16-10 129,-20 13-129,20-13-129,-12 10 129,12-10 0,-16 10 0,16-10 0,-12 14 0,12-14 0,-10 15 0,10-15 0,-8 19 0,2-9 258,6-10-258,-5 17 258,0-6-258,5-11 258,-6 17-129,6-17 0,-2 17 0,2-17-129,0 20 0,0-10 0,0 1 0,0 0 0,0-1 0,0 2 0,0 0 0,0-2 0,0 1 0,0 1 0,0-2 0,0 1 0,-2 2 0,2-3 0,0 0 0,0 3 0,0-1 0,0-1 0,0 2 0,0 1 0,0-1 129,0 2-129,2 0 0,-2-1-129,2 0 129,1 1 0,-2 1 0,3 0 0,-4-1 0,3 1 0,0 1 0,-1 0 0,1-2 0,0 1 0,-1-2 0,1 0 0,-2-1 0,1-2 0,0-1 0,-1 2 0,-1 0 0,3-2 0,-3 1 0,2 0 0,-2-1 0,2 0 0,-1 1 0,-1-2 0,3 3 0,-3-1 0,0 1 0,2-2 0,-2-10 0,0 20 0,0-9 129,0-11-258,0 16 258,0-16-129,0 16 0,0-16 0,-5 18-129,5-18 129,-3 17 0,3-7 0,-2 1 0,2-11 0,-3 19 0,3-8 0,0-11 129,-1 19-129,1-19 129,-2 14-129,2-14 0,-3 11 0,3-11 0,-3 11 0,3-11 0,-5 14 0,5-14 0,-7 12 0,7-12 0,-8 16 0,8-16 0,-12 16 0,12-16 129,-12 14-129,12-14 0,-12 12 0,12-12 129,-12 10-129,12-10 129,0 0-129,-22 11 129,22-11-129,-21 9 129,21-9-129,-30 4 0,30-4 129,-32 4-129,11-1 0,2 0 0,-4-2 0,3 0 0,-3 0 129,1 0-129,3 1 0,1-2 0,-1 1 0,19-1 0,-27 0 129,27 0-129,0 0 0,-24 0 0,24 0 0,0 0 0,0 0 0,0 0 0,0 0 0,0 0 0,-18 0 0,18 0 0,0 0 0,0 0 0,0 0 0,0 0-129,0 0 0,0 0-129,0 0 0,0 0-258,10 1-129,-10-1-387,0 0-1032,17 11-2322,-17-11 129,21 5-387,-21-5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01:18.857"/>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54,'0'0,"0"0,0 0,73 0,1 0,73 0,-110 0,37 0,36 0,0 0,-36 0,110 0,111 0,-185 0,37 0,-73 0,-37 0,36 0,1-37,-37 37,36 0,1 0,-37 0,73 0,-73 0,37 0,36 0,-110 0,37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1-12-03T19:01:22.374"/>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-1 17,'0'0,"0"0,37 0,-1 0,1 0,110 0,-36 0,36 0,-110 0,73 0,-73 0,74 0,-38 0,38 0,-75 0,148 0,-110 0,0 36,-37-36,-1 0,75 0,-111 0,37 0,-37 0,36 0,-36 0,37 0,0 0,0 0,0 0,-37 0,36 0,-36 0,37 0,-37 0,37 0,0 0,-37 0,37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8CFAC-2348-48B5-816A-F8CB4527AE1B}" type="datetimeFigureOut">
              <a:rPr lang="zh-CN" altLang="en-US" smtClean="0"/>
              <a:t>2012/8/31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077D0-F8CE-46B1-8A92-128A52D7F692}" type="slidenum">
              <a:rPr lang="zh-CN" altLang="en-US" smtClean="0"/>
              <a:t>‹#›</a:t>
            </a:fld>
            <a:endParaRPr lang="zh-CN" altLang="en-US"/>
          </a:p>
        </p:txBody>
      </p:sp>
    </p:spTree>
    <p:extLst>
      <p:ext uri="{BB962C8B-B14F-4D97-AF65-F5344CB8AC3E}">
        <p14:creationId xmlns:p14="http://schemas.microsoft.com/office/powerpoint/2010/main" val="281223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6555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7508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9331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3606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2606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4039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3716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3003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994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9353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4965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3612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0590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1260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4613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22938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4325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91687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700906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349516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64778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52333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49832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172405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836820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92</a:t>
            </a:fld>
            <a:endParaRPr lang="en-US" dirty="0">
              <a:solidFill>
                <a:prstClr val="black"/>
              </a:solidFill>
            </a:endParaRPr>
          </a:p>
        </p:txBody>
      </p:sp>
    </p:spTree>
    <p:extLst>
      <p:ext uri="{BB962C8B-B14F-4D97-AF65-F5344CB8AC3E}">
        <p14:creationId xmlns:p14="http://schemas.microsoft.com/office/powerpoint/2010/main" val="16937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2768027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2032435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4219676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97</a:t>
            </a:fld>
            <a:endParaRPr lang="en-US" dirty="0">
              <a:solidFill>
                <a:prstClr val="black"/>
              </a:solidFill>
            </a:endParaRPr>
          </a:p>
        </p:txBody>
      </p:sp>
    </p:spTree>
    <p:extLst>
      <p:ext uri="{BB962C8B-B14F-4D97-AF65-F5344CB8AC3E}">
        <p14:creationId xmlns:p14="http://schemas.microsoft.com/office/powerpoint/2010/main" val="2205254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4091792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2815900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21030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19727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1632689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3684148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2883945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3833322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2629877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260225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109887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108</a:t>
            </a:fld>
            <a:endParaRPr lang="en-US" dirty="0">
              <a:solidFill>
                <a:prstClr val="black"/>
              </a:solidFill>
            </a:endParaRPr>
          </a:p>
        </p:txBody>
      </p:sp>
    </p:spTree>
    <p:extLst>
      <p:ext uri="{BB962C8B-B14F-4D97-AF65-F5344CB8AC3E}">
        <p14:creationId xmlns:p14="http://schemas.microsoft.com/office/powerpoint/2010/main" val="944556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24977176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110</a:t>
            </a:fld>
            <a:endParaRPr lang="en-US" dirty="0">
              <a:solidFill>
                <a:prstClr val="black"/>
              </a:solidFill>
            </a:endParaRPr>
          </a:p>
        </p:txBody>
      </p:sp>
    </p:spTree>
    <p:extLst>
      <p:ext uri="{BB962C8B-B14F-4D97-AF65-F5344CB8AC3E}">
        <p14:creationId xmlns:p14="http://schemas.microsoft.com/office/powerpoint/2010/main" val="401549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42347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111</a:t>
            </a:fld>
            <a:endParaRPr lang="en-US" dirty="0">
              <a:solidFill>
                <a:prstClr val="black"/>
              </a:solidFill>
            </a:endParaRPr>
          </a:p>
        </p:txBody>
      </p:sp>
    </p:spTree>
    <p:extLst>
      <p:ext uri="{BB962C8B-B14F-4D97-AF65-F5344CB8AC3E}">
        <p14:creationId xmlns:p14="http://schemas.microsoft.com/office/powerpoint/2010/main" val="663793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3656924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113</a:t>
            </a:fld>
            <a:endParaRPr lang="en-US" dirty="0">
              <a:solidFill>
                <a:prstClr val="black"/>
              </a:solidFill>
            </a:endParaRPr>
          </a:p>
        </p:txBody>
      </p:sp>
    </p:spTree>
    <p:extLst>
      <p:ext uri="{BB962C8B-B14F-4D97-AF65-F5344CB8AC3E}">
        <p14:creationId xmlns:p14="http://schemas.microsoft.com/office/powerpoint/2010/main" val="2756692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114</a:t>
            </a:fld>
            <a:endParaRPr lang="en-US" dirty="0">
              <a:solidFill>
                <a:prstClr val="black"/>
              </a:solidFill>
            </a:endParaRPr>
          </a:p>
        </p:txBody>
      </p:sp>
    </p:spTree>
    <p:extLst>
      <p:ext uri="{BB962C8B-B14F-4D97-AF65-F5344CB8AC3E}">
        <p14:creationId xmlns:p14="http://schemas.microsoft.com/office/powerpoint/2010/main" val="24198284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115</a:t>
            </a:fld>
            <a:endParaRPr lang="en-US" dirty="0">
              <a:solidFill>
                <a:prstClr val="black"/>
              </a:solidFill>
            </a:endParaRPr>
          </a:p>
        </p:txBody>
      </p:sp>
    </p:spTree>
    <p:extLst>
      <p:ext uri="{BB962C8B-B14F-4D97-AF65-F5344CB8AC3E}">
        <p14:creationId xmlns:p14="http://schemas.microsoft.com/office/powerpoint/2010/main" val="4182417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3493113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117</a:t>
            </a:fld>
            <a:endParaRPr lang="en-US" dirty="0">
              <a:solidFill>
                <a:prstClr val="black"/>
              </a:solidFill>
            </a:endParaRPr>
          </a:p>
        </p:txBody>
      </p:sp>
    </p:spTree>
    <p:extLst>
      <p:ext uri="{BB962C8B-B14F-4D97-AF65-F5344CB8AC3E}">
        <p14:creationId xmlns:p14="http://schemas.microsoft.com/office/powerpoint/2010/main" val="2523484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4080949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520413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290143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68517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18575889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122</a:t>
            </a:fld>
            <a:endParaRPr lang="en-US" dirty="0">
              <a:solidFill>
                <a:prstClr val="black"/>
              </a:solidFill>
            </a:endParaRPr>
          </a:p>
        </p:txBody>
      </p:sp>
    </p:spTree>
    <p:extLst>
      <p:ext uri="{BB962C8B-B14F-4D97-AF65-F5344CB8AC3E}">
        <p14:creationId xmlns:p14="http://schemas.microsoft.com/office/powerpoint/2010/main" val="41898696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123</a:t>
            </a:fld>
            <a:endParaRPr lang="en-US" dirty="0">
              <a:solidFill>
                <a:prstClr val="black"/>
              </a:solidFill>
            </a:endParaRPr>
          </a:p>
        </p:txBody>
      </p:sp>
    </p:spTree>
    <p:extLst>
      <p:ext uri="{BB962C8B-B14F-4D97-AF65-F5344CB8AC3E}">
        <p14:creationId xmlns:p14="http://schemas.microsoft.com/office/powerpoint/2010/main" val="3083087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124</a:t>
            </a:fld>
            <a:endParaRPr lang="en-US" dirty="0">
              <a:solidFill>
                <a:prstClr val="black"/>
              </a:solidFill>
            </a:endParaRPr>
          </a:p>
        </p:txBody>
      </p:sp>
    </p:spTree>
    <p:extLst>
      <p:ext uri="{BB962C8B-B14F-4D97-AF65-F5344CB8AC3E}">
        <p14:creationId xmlns:p14="http://schemas.microsoft.com/office/powerpoint/2010/main" val="22361053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125</a:t>
            </a:fld>
            <a:endParaRPr lang="en-US" dirty="0">
              <a:solidFill>
                <a:prstClr val="black"/>
              </a:solidFill>
            </a:endParaRPr>
          </a:p>
        </p:txBody>
      </p:sp>
    </p:spTree>
    <p:extLst>
      <p:ext uri="{BB962C8B-B14F-4D97-AF65-F5344CB8AC3E}">
        <p14:creationId xmlns:p14="http://schemas.microsoft.com/office/powerpoint/2010/main" val="6019166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126</a:t>
            </a:fld>
            <a:endParaRPr lang="en-US" dirty="0">
              <a:solidFill>
                <a:prstClr val="black"/>
              </a:solidFill>
            </a:endParaRPr>
          </a:p>
        </p:txBody>
      </p:sp>
    </p:spTree>
    <p:extLst>
      <p:ext uri="{BB962C8B-B14F-4D97-AF65-F5344CB8AC3E}">
        <p14:creationId xmlns:p14="http://schemas.microsoft.com/office/powerpoint/2010/main" val="6115164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127</a:t>
            </a:fld>
            <a:endParaRPr lang="en-US" dirty="0">
              <a:solidFill>
                <a:prstClr val="black"/>
              </a:solidFill>
            </a:endParaRPr>
          </a:p>
        </p:txBody>
      </p:sp>
    </p:spTree>
    <p:extLst>
      <p:ext uri="{BB962C8B-B14F-4D97-AF65-F5344CB8AC3E}">
        <p14:creationId xmlns:p14="http://schemas.microsoft.com/office/powerpoint/2010/main" val="10455536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128</a:t>
            </a:fld>
            <a:endParaRPr lang="en-US" dirty="0">
              <a:solidFill>
                <a:prstClr val="black"/>
              </a:solidFill>
            </a:endParaRPr>
          </a:p>
        </p:txBody>
      </p:sp>
    </p:spTree>
    <p:extLst>
      <p:ext uri="{BB962C8B-B14F-4D97-AF65-F5344CB8AC3E}">
        <p14:creationId xmlns:p14="http://schemas.microsoft.com/office/powerpoint/2010/main" val="15313730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129</a:t>
            </a:fld>
            <a:endParaRPr lang="en-US" dirty="0">
              <a:solidFill>
                <a:prstClr val="black"/>
              </a:solidFill>
            </a:endParaRPr>
          </a:p>
        </p:txBody>
      </p:sp>
    </p:spTree>
    <p:extLst>
      <p:ext uri="{BB962C8B-B14F-4D97-AF65-F5344CB8AC3E}">
        <p14:creationId xmlns:p14="http://schemas.microsoft.com/office/powerpoint/2010/main" val="862044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130</a:t>
            </a:fld>
            <a:endParaRPr lang="en-US" dirty="0">
              <a:solidFill>
                <a:prstClr val="black"/>
              </a:solidFill>
            </a:endParaRPr>
          </a:p>
        </p:txBody>
      </p:sp>
    </p:spTree>
    <p:extLst>
      <p:ext uri="{BB962C8B-B14F-4D97-AF65-F5344CB8AC3E}">
        <p14:creationId xmlns:p14="http://schemas.microsoft.com/office/powerpoint/2010/main" val="344022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2137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8709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8/31/2012 9:33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5587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extLst>
      <p:ext uri="{BB962C8B-B14F-4D97-AF65-F5344CB8AC3E}">
        <p14:creationId xmlns:p14="http://schemas.microsoft.com/office/powerpoint/2010/main" val="38375054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cstate="print"/>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426016446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16070858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1852071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26293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Z3: An Efficient SMT Solver</a:t>
            </a:r>
            <a:endParaRPr lang="en-US" dirty="0"/>
          </a:p>
        </p:txBody>
      </p:sp>
    </p:spTree>
    <p:extLst>
      <p:ext uri="{BB962C8B-B14F-4D97-AF65-F5344CB8AC3E}">
        <p14:creationId xmlns:p14="http://schemas.microsoft.com/office/powerpoint/2010/main" val="38658313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16749037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887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8/31/2012</a:t>
            </a:fld>
            <a:endParaRPr lang="en-US"/>
          </a:p>
        </p:txBody>
      </p:sp>
      <p:sp>
        <p:nvSpPr>
          <p:cNvPr id="5" name="Footer Placeholder 4"/>
          <p:cNvSpPr>
            <a:spLocks noGrp="1"/>
          </p:cNvSpPr>
          <p:nvPr>
            <p:ph type="ftr" sz="quarter" idx="11"/>
          </p:nvPr>
        </p:nvSpPr>
        <p:spPr/>
        <p:txBody>
          <a:bodyPr/>
          <a:lstStyle/>
          <a:p>
            <a:r>
              <a:rPr lang="en-US" dirty="0" smtClean="0"/>
              <a:t>Hello</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extLst>
      <p:ext uri="{BB962C8B-B14F-4D97-AF65-F5344CB8AC3E}">
        <p14:creationId xmlns:p14="http://schemas.microsoft.com/office/powerpoint/2010/main" val="22093341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pPr defTabSz="914363"/>
            <a:r>
              <a:rPr lang="en-US" sz="6000" dirty="0" smtClean="0">
                <a:solidFill>
                  <a:srgbClr val="000000"/>
                </a:solidFill>
              </a:rPr>
              <a:t>WALK-IN GOES HERE</a:t>
            </a:r>
            <a:endParaRPr lang="en-US" sz="6000" dirty="0">
              <a:solidFill>
                <a:srgbClr val="000000"/>
              </a:solidFill>
            </a:endParaRPr>
          </a:p>
        </p:txBody>
      </p:sp>
    </p:spTree>
    <p:extLst>
      <p:ext uri="{BB962C8B-B14F-4D97-AF65-F5344CB8AC3E}">
        <p14:creationId xmlns:p14="http://schemas.microsoft.com/office/powerpoint/2010/main" val="26114754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35422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5274257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pPr defTabSz="914363"/>
            <a:r>
              <a:rPr lang="en-US" dirty="0" err="1" smtClean="0">
                <a:latin typeface="Calibri" pitchFamily="34" charset="0"/>
              </a:rPr>
              <a:t>SMT@Microsoft</a:t>
            </a:r>
            <a:endParaRPr lang="en-US" dirty="0"/>
          </a:p>
        </p:txBody>
      </p:sp>
    </p:spTree>
    <p:extLst>
      <p:ext uri="{BB962C8B-B14F-4D97-AF65-F5344CB8AC3E}">
        <p14:creationId xmlns:p14="http://schemas.microsoft.com/office/powerpoint/2010/main" val="2462863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sldNum="0" hdr="0" dt="0"/>
  <p:txStyles>
    <p:titleStyle>
      <a:lvl1pPr algn="l" defTabSz="912777" rtl="0" eaLnBrk="1" fontAlgn="base" latinLnBrk="0" hangingPunct="1">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customXml" Target="../ink/ink2.xml"/><Relationship Id="rId4" Type="http://schemas.openxmlformats.org/officeDocument/2006/relationships/image" Target="../media/image16.emf"/></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emf"/><Relationship Id="rId4" Type="http://schemas.openxmlformats.org/officeDocument/2006/relationships/customXml" Target="../ink/ink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customXml" Target="../ink/ink5.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26.emf"/><Relationship Id="rId4" Type="http://schemas.openxmlformats.org/officeDocument/2006/relationships/customXml" Target="../ink/ink6.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13.xml"/><Relationship Id="rId18" Type="http://schemas.openxmlformats.org/officeDocument/2006/relationships/image" Target="../media/image44.emf"/><Relationship Id="rId3" Type="http://schemas.openxmlformats.org/officeDocument/2006/relationships/customXml" Target="../ink/ink8.xml"/><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41.emf"/><Relationship Id="rId17" Type="http://schemas.openxmlformats.org/officeDocument/2006/relationships/customXml" Target="../ink/ink15.xml"/><Relationship Id="rId2" Type="http://schemas.openxmlformats.org/officeDocument/2006/relationships/image" Target="../media/image30.png"/><Relationship Id="rId16" Type="http://schemas.openxmlformats.org/officeDocument/2006/relationships/image" Target="../media/image43.emf"/><Relationship Id="rId20" Type="http://schemas.openxmlformats.org/officeDocument/2006/relationships/image" Target="../media/image45.emf"/><Relationship Id="rId1" Type="http://schemas.openxmlformats.org/officeDocument/2006/relationships/slideLayout" Target="../slideLayouts/slideLayout15.xml"/><Relationship Id="rId6" Type="http://schemas.openxmlformats.org/officeDocument/2006/relationships/image" Target="../media/image38.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40.emf"/><Relationship Id="rId19" Type="http://schemas.openxmlformats.org/officeDocument/2006/relationships/customXml" Target="../ink/ink16.xml"/><Relationship Id="rId4" Type="http://schemas.openxmlformats.org/officeDocument/2006/relationships/image" Target="../media/image37.emf"/><Relationship Id="rId9" Type="http://schemas.openxmlformats.org/officeDocument/2006/relationships/customXml" Target="../ink/ink11.xml"/><Relationship Id="rId14" Type="http://schemas.openxmlformats.org/officeDocument/2006/relationships/image" Target="../media/image42.emf"/><Relationship Id="rId22" Type="http://schemas.openxmlformats.org/officeDocument/2006/relationships/image" Target="../media/image46.emf"/></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4.emf"/><Relationship Id="rId4" Type="http://schemas.openxmlformats.org/officeDocument/2006/relationships/image" Target="../media/image49.png"/><Relationship Id="rId9" Type="http://schemas.openxmlformats.org/officeDocument/2006/relationships/customXml" Target="../ink/ink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9.png"/><Relationship Id="rId5" Type="http://schemas.openxmlformats.org/officeDocument/2006/relationships/image" Target="../media/image50.pn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57.png"/><Relationship Id="rId14" Type="http://schemas.openxmlformats.org/officeDocument/2006/relationships/image" Target="../media/image62.png"/></Relationships>
</file>

<file path=ppt/slides/_rels/slide7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1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32.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83.emf"/></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4" Type="http://schemas.openxmlformats.org/officeDocument/2006/relationships/image" Target="../media/image92.png"/></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2.png"/><Relationship Id="rId7" Type="http://schemas.openxmlformats.org/officeDocument/2006/relationships/image" Target="../media/image81.png"/><Relationship Id="rId2" Type="http://schemas.openxmlformats.org/officeDocument/2006/relationships/image" Target="../media/image46.png"/><Relationship Id="rId1" Type="http://schemas.openxmlformats.org/officeDocument/2006/relationships/slideLayout" Target="../slideLayouts/slideLayout19.xml"/><Relationship Id="rId6" Type="http://schemas.openxmlformats.org/officeDocument/2006/relationships/image" Target="../media/image80.png"/><Relationship Id="rId5" Type="http://schemas.openxmlformats.org/officeDocument/2006/relationships/image" Target="../media/image76.png"/><Relationship Id="rId4" Type="http://schemas.openxmlformats.org/officeDocument/2006/relationships/image" Target="../media/image54.png"/><Relationship Id="rId9" Type="http://schemas.openxmlformats.org/officeDocument/2006/relationships/image" Target="../media/image83.wmf"/></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15.xml"/><Relationship Id="rId5" Type="http://schemas.openxmlformats.org/officeDocument/2006/relationships/image" Target="../media/image87.png"/><Relationship Id="rId4" Type="http://schemas.openxmlformats.org/officeDocument/2006/relationships/image" Target="../media/image86.png"/></Relationships>
</file>

<file path=ppt/slides/_rels/slide8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6.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110.png"/><Relationship Id="rId4" Type="http://schemas.openxmlformats.org/officeDocument/2006/relationships/image" Target="../media/image109.png"/></Relationships>
</file>

<file path=ppt/slides/_rels/slide8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113.png"/><Relationship Id="rId4" Type="http://schemas.openxmlformats.org/officeDocument/2006/relationships/image" Target="../media/image112.png"/></Relationships>
</file>

<file path=ppt/slides/_rels/slide86.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image" Target="../media/image89.png"/><Relationship Id="rId7" Type="http://schemas.openxmlformats.org/officeDocument/2006/relationships/customXml" Target="../ink/ink21.xml"/><Relationship Id="rId12" Type="http://schemas.openxmlformats.org/officeDocument/2006/relationships/image" Target="../media/image121.png"/><Relationship Id="rId2" Type="http://schemas.openxmlformats.org/officeDocument/2006/relationships/image" Target="../media/image114.png"/><Relationship Id="rId1" Type="http://schemas.openxmlformats.org/officeDocument/2006/relationships/slideLayout" Target="../slideLayouts/slideLayout15.xml"/><Relationship Id="rId6" Type="http://schemas.openxmlformats.org/officeDocument/2006/relationships/image" Target="../media/image117.emf"/><Relationship Id="rId11" Type="http://schemas.openxmlformats.org/officeDocument/2006/relationships/image" Target="../media/image120.png"/><Relationship Id="rId5" Type="http://schemas.openxmlformats.org/officeDocument/2006/relationships/customXml" Target="../ink/ink20.xml"/><Relationship Id="rId10" Type="http://schemas.openxmlformats.org/officeDocument/2006/relationships/image" Target="../media/image119.png"/><Relationship Id="rId4" Type="http://schemas.openxmlformats.org/officeDocument/2006/relationships/image" Target="../media/image116.png"/><Relationship Id="rId9" Type="http://schemas.openxmlformats.org/officeDocument/2006/relationships/image" Target="../media/image88.png"/></Relationships>
</file>

<file path=ppt/slides/_rels/slide8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90.png"/><Relationship Id="rId7" Type="http://schemas.openxmlformats.org/officeDocument/2006/relationships/image" Target="../media/image126.png"/><Relationship Id="rId2" Type="http://schemas.openxmlformats.org/officeDocument/2006/relationships/image" Target="../media/image122.png"/><Relationship Id="rId1" Type="http://schemas.openxmlformats.org/officeDocument/2006/relationships/slideLayout" Target="../slideLayouts/slideLayout15.xml"/><Relationship Id="rId6" Type="http://schemas.openxmlformats.org/officeDocument/2006/relationships/image" Target="../media/image88.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hyperlink" Target="http://www.informatik.uni-trier.de/~ley/db/indices/a-tree/h/Hu:Alan_J=.html" TargetMode="External"/><Relationship Id="rId2" Type="http://schemas.openxmlformats.org/officeDocument/2006/relationships/hyperlink" Target="http://www.informatik.uni-trier.de/~ley/db/indices/a-tree/r/Rakamaric:Zvonimir.html" TargetMode="External"/><Relationship Id="rId1" Type="http://schemas.openxmlformats.org/officeDocument/2006/relationships/slideLayout" Target="../slideLayouts/slideLayout15.xml"/><Relationship Id="rId6" Type="http://schemas.openxmlformats.org/officeDocument/2006/relationships/hyperlink" Target="http://lara.epfl.ch/vmcai2012/Decision%20Procedures%20for%20Region%20Logic" TargetMode="External"/><Relationship Id="rId5" Type="http://schemas.openxmlformats.org/officeDocument/2006/relationships/hyperlink" Target="http://www.informatik.uni-trier.de/~ley/db/conf/atva/atva2007.html" TargetMode="External"/><Relationship Id="rId4" Type="http://schemas.openxmlformats.org/officeDocument/2006/relationships/hyperlink" Target="http://www.informatik.uni-trier.de/~ley/db/indices/a-tree/c/Cimatti:Alessandro.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for Speaker Name"/>
          <p:cNvSpPr/>
          <p:nvPr/>
        </p:nvSpPr>
        <p:spPr bwMode="gray">
          <a:xfrm>
            <a:off x="6341940" y="4363524"/>
            <a:ext cx="2557558" cy="1275276"/>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0" b="1" dirty="0">
              <a:solidFill>
                <a:srgbClr val="FFFFFF"/>
              </a:solidFill>
              <a:latin typeface="Segoe UI" pitchFamily="34" charset="0"/>
            </a:endParaRPr>
          </a:p>
        </p:txBody>
      </p:sp>
      <p:sp>
        <p:nvSpPr>
          <p:cNvPr id="5" name="top right small rectangle"/>
          <p:cNvSpPr/>
          <p:nvPr/>
        </p:nvSpPr>
        <p:spPr bwMode="gray">
          <a:xfrm>
            <a:off x="6341940" y="1143000"/>
            <a:ext cx="2557558" cy="3077997"/>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0" b="1" dirty="0">
              <a:solidFill>
                <a:srgbClr val="FFFFFF"/>
              </a:solidFill>
              <a:latin typeface="Segoe UI" pitchFamily="34" charset="0"/>
            </a:endParaRPr>
          </a:p>
        </p:txBody>
      </p:sp>
      <p:sp>
        <p:nvSpPr>
          <p:cNvPr id="6" name="Speaker Name text"/>
          <p:cNvSpPr txBox="1">
            <a:spLocks/>
          </p:cNvSpPr>
          <p:nvPr/>
        </p:nvSpPr>
        <p:spPr bwMode="gray">
          <a:xfrm>
            <a:off x="6341940" y="1726332"/>
            <a:ext cx="2557558" cy="1557349"/>
          </a:xfrm>
          <a:prstGeom prst="rect">
            <a:avLst/>
          </a:prstGeom>
          <a:noFill/>
        </p:spPr>
        <p:txBody>
          <a:bodyPr wrap="square" lIns="137160" rIns="137160" anchor="ctr" anchorCtr="0">
            <a:spAutoFit/>
          </a:bodyPr>
          <a:lstStyle>
            <a:lvl1pPr marL="0" indent="0" algn="l" defTabSz="914363" rtl="0" eaLnBrk="1" latinLnBrk="0" hangingPunct="1">
              <a:lnSpc>
                <a:spcPct val="85000"/>
              </a:lnSpc>
              <a:spcBef>
                <a:spcPts val="0"/>
              </a:spcBef>
              <a:buSzPct val="90000"/>
              <a:buFont typeface="Arial" pitchFamily="34" charset="0"/>
              <a:buNone/>
              <a:defRPr sz="2800" kern="1200" spc="-30" baseline="0">
                <a:gradFill>
                  <a:gsLst>
                    <a:gs pos="1250">
                      <a:srgbClr val="FFFFFF"/>
                    </a:gs>
                    <a:gs pos="6250">
                      <a:srgbClr val="FFFFFF"/>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Segoe UI" pitchFamily="34" charset="0"/>
              </a:rPr>
              <a:t>Nikolaj </a:t>
            </a:r>
            <a:r>
              <a:rPr lang="en-US" smtClean="0">
                <a:latin typeface="Segoe UI" pitchFamily="34" charset="0"/>
              </a:rPr>
              <a:t>Bjørner</a:t>
            </a:r>
            <a:endParaRPr lang="en-US" dirty="0" smtClean="0">
              <a:latin typeface="Segoe UI" pitchFamily="34" charset="0"/>
            </a:endParaRPr>
          </a:p>
          <a:p>
            <a:endParaRPr lang="en-US" sz="2000" dirty="0" smtClean="0">
              <a:latin typeface="Segoe UI" pitchFamily="34" charset="0"/>
            </a:endParaRPr>
          </a:p>
          <a:p>
            <a:r>
              <a:rPr lang="en-US" sz="1600" dirty="0" smtClean="0">
                <a:latin typeface="Segoe UI" pitchFamily="34" charset="0"/>
              </a:rPr>
              <a:t>Senior Researcher</a:t>
            </a:r>
          </a:p>
          <a:p>
            <a:endParaRPr lang="en-US" sz="1600" dirty="0" smtClean="0">
              <a:latin typeface="Segoe UI" pitchFamily="34" charset="0"/>
            </a:endParaRPr>
          </a:p>
          <a:p>
            <a:r>
              <a:rPr lang="en-US" sz="1600" dirty="0" smtClean="0">
                <a:latin typeface="Segoe UI" pitchFamily="34" charset="0"/>
              </a:rPr>
              <a:t>Microsoft Research </a:t>
            </a:r>
            <a:r>
              <a:rPr lang="en-US" sz="1600" dirty="0">
                <a:latin typeface="Segoe UI" pitchFamily="34" charset="0"/>
              </a:rPr>
              <a:t/>
            </a:r>
            <a:br>
              <a:rPr lang="en-US" sz="1600" dirty="0">
                <a:latin typeface="Segoe UI" pitchFamily="34" charset="0"/>
              </a:rPr>
            </a:br>
            <a:r>
              <a:rPr lang="en-US" sz="1600" dirty="0" smtClean="0">
                <a:latin typeface="Segoe UI" pitchFamily="34" charset="0"/>
              </a:rPr>
              <a:t>Redmond</a:t>
            </a:r>
          </a:p>
        </p:txBody>
      </p:sp>
      <p:sp>
        <p:nvSpPr>
          <p:cNvPr id="7" name="Presentation Title Rectangle"/>
          <p:cNvSpPr txBox="1">
            <a:spLocks/>
          </p:cNvSpPr>
          <p:nvPr/>
        </p:nvSpPr>
        <p:spPr>
          <a:xfrm>
            <a:off x="288898" y="4363524"/>
            <a:ext cx="5902514" cy="1275276"/>
          </a:xfrm>
          <a:prstGeom prst="rect">
            <a:avLst/>
          </a:prstGeom>
          <a:solidFill>
            <a:schemeClr val="accent4"/>
          </a:solidFill>
        </p:spPr>
        <p:txBody>
          <a:bodyPr lIns="13716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800" dirty="0"/>
              <a:t>Modern </a:t>
            </a:r>
            <a:r>
              <a:rPr lang="en-US" sz="2800" dirty="0" err="1"/>
              <a:t>Satisfiability</a:t>
            </a:r>
            <a:r>
              <a:rPr lang="en-US" sz="2800" dirty="0"/>
              <a:t> Modulo Theories Solvers in Program Analysis</a:t>
            </a:r>
            <a:endParaRPr sz="2800" dirty="0">
              <a:latin typeface="Segoe UI Light"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97" y="1143000"/>
            <a:ext cx="5902515" cy="3077999"/>
          </a:xfrm>
          <a:prstGeom prst="rect">
            <a:avLst/>
          </a:prstGeom>
        </p:spPr>
      </p:pic>
      <p:pic>
        <p:nvPicPr>
          <p:cNvPr id="9" name="Picture 6" descr="MSREnglishLogo_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79" y="4724400"/>
            <a:ext cx="1776522" cy="49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623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300" fill="hold"/>
                                            <p:tgtEl>
                                              <p:spTgt spid="7"/>
                                            </p:tgtEl>
                                            <p:attrNameLst>
                                              <p:attrName>ppt_x</p:attrName>
                                            </p:attrNameLst>
                                          </p:cBhvr>
                                          <p:tavLst>
                                            <p:tav tm="0">
                                              <p:val>
                                                <p:strVal val="#ppt_x"/>
                                              </p:val>
                                            </p:tav>
                                            <p:tav tm="100000">
                                              <p:val>
                                                <p:strVal val="#ppt_x"/>
                                              </p:val>
                                            </p:tav>
                                          </p:tavLst>
                                        </p:anim>
                                        <p:anim calcmode="lin" valueType="num">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55000">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3000">
                                      <p:stCondLst>
                                        <p:cond delay="900"/>
                                      </p:stCondLst>
                                      <p:childTnLst>
                                        <p:set>
                                          <p:cBhvr>
                                            <p:cTn id="14" dur="1" fill="hold">
                                              <p:stCondLst>
                                                <p:cond delay="0"/>
                                              </p:stCondLst>
                                            </p:cTn>
                                            <p:tgtEl>
                                              <p:spTgt spid="6">
                                                <p:txEl>
                                                  <p:charRg st="4294967295" end="4294967295"/>
                                                </p:txEl>
                                              </p:spTgt>
                                            </p:tgtEl>
                                            <p:attrNameLst>
                                              <p:attrName>style.visibility</p:attrName>
                                            </p:attrNameLst>
                                          </p:cBhvr>
                                          <p:to>
                                            <p:strVal val="visible"/>
                                          </p:to>
                                        </p:set>
                                        <p:anim calcmode="lin" valueType="num" p14:bounceEnd="43000">
                                          <p:cBhvr additive="base">
                                            <p:cTn id="15" dur="125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14:bounceEnd="43000">
                                          <p:cBhvr additive="base">
                                            <p:cTn id="16" dur="1250" fill="hold"/>
                                            <p:tgtEl>
                                              <p:spTgt spid="6">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8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utoUpdateAnimBg="0">
            <p:tmplLst>
              <p:tmpl lvl="1">
                <p:tnLst>
                  <p:par>
                    <p:cTn presetID="2" presetClass="entr" presetSubtype="4" decel="100000" fill="hold" nodeType="withEffect">
                      <p:stCondLst>
                        <p:cond delay="19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250" fill="hold"/>
                            <p:tgtEl>
                              <p:spTgt spid="6"/>
                            </p:tgtEl>
                            <p:attrNameLst>
                              <p:attrName>ppt_x</p:attrName>
                            </p:attrNameLst>
                          </p:cBhvr>
                          <p:tavLst>
                            <p:tav tm="0">
                              <p:val>
                                <p:strVal val="#ppt_x"/>
                              </p:val>
                            </p:tav>
                            <p:tav tm="100000">
                              <p:val>
                                <p:strVal val="#ppt_x"/>
                              </p:val>
                            </p:tav>
                          </p:tavLst>
                        </p:anim>
                        <p:anim calcmode="lin" valueType="num">
                          <p:cBhvr additive="base">
                            <p:cTn dur="12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300" fill="hold"/>
                                            <p:tgtEl>
                                              <p:spTgt spid="7"/>
                                            </p:tgtEl>
                                            <p:attrNameLst>
                                              <p:attrName>ppt_x</p:attrName>
                                            </p:attrNameLst>
                                          </p:cBhvr>
                                          <p:tavLst>
                                            <p:tav tm="0">
                                              <p:val>
                                                <p:strVal val="#ppt_x"/>
                                              </p:val>
                                            </p:tav>
                                            <p:tav tm="100000">
                                              <p:val>
                                                <p:strVal val="#ppt_x"/>
                                              </p:val>
                                            </p:tav>
                                          </p:tavLst>
                                        </p:anim>
                                        <p:anim calcmode="lin" valueType="num">
                                          <p:cBhvr additive="base">
                                            <p:cTn id="8" dur="13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900"/>
                                      </p:stCondLst>
                                      <p:childTnLst>
                                        <p:set>
                                          <p:cBhvr>
                                            <p:cTn id="14"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15" dur="125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250" fill="hold"/>
                                            <p:tgtEl>
                                              <p:spTgt spid="6">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8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utoUpdateAnimBg="0">
            <p:tmplLst>
              <p:tmpl lvl="1">
                <p:tnLst>
                  <p:par>
                    <p:cTn presetID="2" presetClass="entr" presetSubtype="4" decel="100000" fill="hold" nodeType="withEffect">
                      <p:stCondLst>
                        <p:cond delay="19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250" fill="hold"/>
                            <p:tgtEl>
                              <p:spTgt spid="6"/>
                            </p:tgtEl>
                            <p:attrNameLst>
                              <p:attrName>ppt_x</p:attrName>
                            </p:attrNameLst>
                          </p:cBhvr>
                          <p:tavLst>
                            <p:tav tm="0">
                              <p:val>
                                <p:strVal val="#ppt_x"/>
                              </p:val>
                            </p:tav>
                            <p:tav tm="100000">
                              <p:val>
                                <p:strVal val="#ppt_x"/>
                              </p:val>
                            </p:tav>
                          </p:tavLst>
                        </p:anim>
                        <p:anim calcmode="lin" valueType="num">
                          <p:cBhvr additive="base">
                            <p:cTn dur="12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2</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3</a:t>
            </a:r>
            <a:r>
              <a:rPr lang="en-US" sz="2400" dirty="0" smtClean="0">
                <a:solidFill>
                  <a:srgbClr val="FF0000"/>
                </a:solidFill>
                <a:latin typeface="Calibri" pitchFamily="34" charset="0"/>
                <a:sym typeface="Symbol"/>
              </a:rPr>
              <a:t>  p</a:t>
            </a:r>
            <a:r>
              <a:rPr lang="en-US" sz="2400" baseline="-25000" dirty="0" smtClean="0">
                <a:solidFill>
                  <a:srgbClr val="FF0000"/>
                </a:solidFill>
                <a:latin typeface="Calibri" pitchFamily="34" charset="0"/>
                <a:sym typeface="Symbol"/>
              </a:rPr>
              <a:t>4</a:t>
            </a:r>
            <a:r>
              <a:rPr lang="en-US" sz="2400" dirty="0" smtClean="0">
                <a:solidFill>
                  <a:srgbClr val="FF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&lt; 1</a:t>
            </a:r>
            <a:r>
              <a:rPr lang="en-US" sz="2400" dirty="0" smtClean="0">
                <a:solidFill>
                  <a:srgbClr val="000000"/>
                </a:solidFill>
                <a:latin typeface="Calibri" pitchFamily="34" charset="0"/>
                <a:sym typeface="Symbol"/>
              </a:rPr>
              <a:t>)</a:t>
            </a:r>
            <a:endParaRPr lang="en-US" sz="2400" dirty="0" smtClean="0">
              <a:solidFill>
                <a:srgbClr val="00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SAT </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405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Convexity: Results</a:t>
            </a:r>
            <a:endParaRPr lang="en-US" dirty="0"/>
          </a:p>
        </p:txBody>
      </p:sp>
      <p:sp>
        <p:nvSpPr>
          <p:cNvPr id="87" name="Content Placeholder 15"/>
          <p:cNvSpPr>
            <a:spLocks noGrp="1"/>
          </p:cNvSpPr>
          <p:nvPr>
            <p:ph idx="1"/>
          </p:nvPr>
        </p:nvSpPr>
        <p:spPr>
          <a:xfrm>
            <a:off x="812438" y="1775400"/>
            <a:ext cx="7548284" cy="2379113"/>
          </a:xfrm>
        </p:spPr>
        <p:txBody>
          <a:bodyPr/>
          <a:lstStyle/>
          <a:p>
            <a:pPr marL="0" indent="0">
              <a:spcBef>
                <a:spcPts val="600"/>
              </a:spcBef>
              <a:buNone/>
            </a:pPr>
            <a:r>
              <a:rPr lang="en-US" sz="2400" dirty="0" smtClean="0">
                <a:cs typeface="Calibri" pitchFamily="34" charset="0"/>
                <a:sym typeface="Symbol"/>
              </a:rPr>
              <a:t>Every convex theory with non trivial models is stably infinite.</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All </a:t>
            </a:r>
            <a:r>
              <a:rPr lang="en-US" sz="2400" dirty="0" smtClean="0">
                <a:solidFill>
                  <a:srgbClr val="FF0000"/>
                </a:solidFill>
                <a:cs typeface="Calibri" pitchFamily="34" charset="0"/>
                <a:sym typeface="Symbol"/>
              </a:rPr>
              <a:t>Horn </a:t>
            </a:r>
            <a:r>
              <a:rPr lang="en-US" sz="2400" dirty="0" err="1" smtClean="0">
                <a:solidFill>
                  <a:srgbClr val="FF0000"/>
                </a:solidFill>
                <a:cs typeface="Calibri" pitchFamily="34" charset="0"/>
                <a:sym typeface="Symbol"/>
              </a:rPr>
              <a:t>equational</a:t>
            </a:r>
            <a:r>
              <a:rPr lang="en-US" sz="2400" dirty="0" smtClean="0">
                <a:cs typeface="Calibri" pitchFamily="34" charset="0"/>
                <a:sym typeface="Symbol"/>
              </a:rPr>
              <a:t> theories are convex.</a:t>
            </a:r>
          </a:p>
          <a:p>
            <a:pPr marL="0" indent="0">
              <a:spcBef>
                <a:spcPts val="600"/>
              </a:spcBef>
              <a:buNone/>
            </a:pPr>
            <a:r>
              <a:rPr lang="en-US" sz="2400" dirty="0" smtClean="0">
                <a:cs typeface="Calibri" pitchFamily="34" charset="0"/>
                <a:sym typeface="Symbol"/>
              </a:rPr>
              <a:t>	formulas of the form s</a:t>
            </a:r>
            <a:r>
              <a:rPr lang="en-US" sz="2400" baseline="-25000" dirty="0" smtClean="0">
                <a:cs typeface="Calibri" pitchFamily="34" charset="0"/>
                <a:sym typeface="Symbol"/>
              </a:rPr>
              <a:t>1</a:t>
            </a:r>
            <a:r>
              <a:rPr lang="en-US" sz="2400" dirty="0" smtClean="0">
                <a:cs typeface="Calibri" pitchFamily="34" charset="0"/>
                <a:sym typeface="Symbol"/>
              </a:rPr>
              <a:t> ≠ r</a:t>
            </a:r>
            <a:r>
              <a:rPr lang="en-US" sz="2400" baseline="-25000" dirty="0" smtClean="0">
                <a:cs typeface="Calibri" pitchFamily="34" charset="0"/>
                <a:sym typeface="Symbol"/>
              </a:rPr>
              <a:t>1</a:t>
            </a:r>
            <a:r>
              <a:rPr lang="en-US" sz="2400" dirty="0" smtClean="0">
                <a:cs typeface="Calibri" pitchFamily="34" charset="0"/>
                <a:sym typeface="Symbol"/>
              </a:rPr>
              <a:t> …  </a:t>
            </a:r>
            <a:r>
              <a:rPr lang="en-US" sz="2400" dirty="0" err="1" smtClean="0">
                <a:cs typeface="Calibri" pitchFamily="34" charset="0"/>
                <a:sym typeface="Symbol"/>
              </a:rPr>
              <a:t>s</a:t>
            </a:r>
            <a:r>
              <a:rPr lang="en-US" sz="2400" baseline="-25000" dirty="0" err="1" smtClean="0">
                <a:cs typeface="Calibri" pitchFamily="34" charset="0"/>
                <a:sym typeface="Symbol"/>
              </a:rPr>
              <a:t>n</a:t>
            </a:r>
            <a:r>
              <a:rPr lang="en-US" sz="2400" dirty="0" smtClean="0">
                <a:cs typeface="Calibri" pitchFamily="34" charset="0"/>
                <a:sym typeface="Symbol"/>
              </a:rPr>
              <a:t> ≠ </a:t>
            </a:r>
            <a:r>
              <a:rPr lang="en-US" sz="2400" dirty="0" err="1" smtClean="0">
                <a:cs typeface="Calibri" pitchFamily="34" charset="0"/>
                <a:sym typeface="Symbol"/>
              </a:rPr>
              <a:t>r</a:t>
            </a:r>
            <a:r>
              <a:rPr lang="en-US" sz="2400" baseline="-25000" dirty="0" err="1" smtClean="0">
                <a:cs typeface="Calibri" pitchFamily="34" charset="0"/>
                <a:sym typeface="Symbol"/>
              </a:rPr>
              <a:t>n</a:t>
            </a:r>
            <a:r>
              <a:rPr lang="en-US" sz="2400" dirty="0" smtClean="0">
                <a:cs typeface="Calibri" pitchFamily="34" charset="0"/>
                <a:sym typeface="Symbol"/>
              </a:rPr>
              <a:t>  t = t’</a:t>
            </a:r>
          </a:p>
          <a:p>
            <a:pPr marL="0" indent="0">
              <a:spcBef>
                <a:spcPts val="600"/>
              </a:spcBef>
              <a:buNone/>
            </a:pPr>
            <a:r>
              <a:rPr lang="en-US" sz="2400" baseline="-25000" dirty="0" smtClean="0">
                <a:cs typeface="Calibri" pitchFamily="34" charset="0"/>
                <a:sym typeface="Symbol"/>
              </a:rPr>
              <a:t> </a:t>
            </a:r>
            <a:r>
              <a:rPr lang="en-US" sz="2400" dirty="0" smtClean="0">
                <a:cs typeface="Calibri" pitchFamily="34" charset="0"/>
                <a:sym typeface="Symbol"/>
              </a:rPr>
              <a:t>	</a:t>
            </a:r>
          </a:p>
          <a:p>
            <a:pPr marL="0" indent="0">
              <a:spcBef>
                <a:spcPts val="600"/>
              </a:spcBef>
              <a:buNone/>
            </a:pPr>
            <a:r>
              <a:rPr lang="en-US" sz="2400" dirty="0" smtClean="0">
                <a:solidFill>
                  <a:srgbClr val="FF0000"/>
                </a:solidFill>
                <a:cs typeface="Calibri" pitchFamily="34" charset="0"/>
                <a:sym typeface="Symbol"/>
              </a:rPr>
              <a:t>Linear rational arithmetic </a:t>
            </a:r>
            <a:r>
              <a:rPr lang="en-US" sz="2400" dirty="0" smtClean="0">
                <a:cs typeface="Calibri" pitchFamily="34" charset="0"/>
                <a:sym typeface="Symbol"/>
              </a:rPr>
              <a:t>is convex.</a:t>
            </a:r>
          </a:p>
        </p:txBody>
      </p:sp>
    </p:spTree>
    <p:extLst>
      <p:ext uri="{BB962C8B-B14F-4D97-AF65-F5344CB8AC3E}">
        <p14:creationId xmlns:p14="http://schemas.microsoft.com/office/powerpoint/2010/main" val="3178616175"/>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Convexity: Negative Results</a:t>
            </a:r>
            <a:endParaRPr lang="en-US" dirty="0"/>
          </a:p>
        </p:txBody>
      </p:sp>
      <p:sp>
        <p:nvSpPr>
          <p:cNvPr id="87" name="Content Placeholder 15"/>
          <p:cNvSpPr>
            <a:spLocks noGrp="1"/>
          </p:cNvSpPr>
          <p:nvPr>
            <p:ph idx="1"/>
          </p:nvPr>
        </p:nvSpPr>
        <p:spPr>
          <a:xfrm>
            <a:off x="812438" y="1775400"/>
            <a:ext cx="7548284" cy="4425827"/>
          </a:xfrm>
        </p:spPr>
        <p:txBody>
          <a:bodyPr/>
          <a:lstStyle/>
          <a:p>
            <a:pPr marL="0" indent="0">
              <a:spcBef>
                <a:spcPts val="600"/>
              </a:spcBef>
              <a:buNone/>
            </a:pPr>
            <a:r>
              <a:rPr lang="en-US" sz="2400" dirty="0" smtClean="0">
                <a:cs typeface="Calibri" pitchFamily="34" charset="0"/>
                <a:sym typeface="Symbol"/>
              </a:rPr>
              <a:t>Linear integer arithmetic is not convex</a:t>
            </a:r>
          </a:p>
          <a:p>
            <a:pPr marL="0" indent="0">
              <a:spcBef>
                <a:spcPts val="600"/>
              </a:spcBef>
              <a:buNone/>
            </a:pPr>
            <a:r>
              <a:rPr lang="en-US" sz="2400" dirty="0" smtClean="0">
                <a:cs typeface="Calibri" pitchFamily="34" charset="0"/>
                <a:sym typeface="Symbol"/>
              </a:rPr>
              <a:t>	 1  a  2, b = 1, c = 2  implies a = b  a = c</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Nonlinear arithmetic</a:t>
            </a:r>
          </a:p>
          <a:p>
            <a:pPr marL="0" indent="0">
              <a:spcBef>
                <a:spcPts val="600"/>
              </a:spcBef>
              <a:buNone/>
            </a:pPr>
            <a:r>
              <a:rPr lang="en-US" sz="2400" dirty="0" smtClean="0">
                <a:cs typeface="Calibri" pitchFamily="34" charset="0"/>
                <a:sym typeface="Symbol"/>
              </a:rPr>
              <a:t>	a</a:t>
            </a:r>
            <a:r>
              <a:rPr lang="en-US" sz="2400" baseline="30000" dirty="0" smtClean="0">
                <a:cs typeface="Calibri" pitchFamily="34" charset="0"/>
                <a:sym typeface="Symbol"/>
              </a:rPr>
              <a:t>2</a:t>
            </a:r>
            <a:r>
              <a:rPr lang="en-US" sz="2400" dirty="0" smtClean="0">
                <a:cs typeface="Calibri" pitchFamily="34" charset="0"/>
                <a:sym typeface="Symbol"/>
              </a:rPr>
              <a:t> = 1, b = 1, c = -1 implies a = b  a = c</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Theory of bit-vectors</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Theory of arrays</a:t>
            </a:r>
          </a:p>
          <a:p>
            <a:pPr marL="0" indent="0">
              <a:spcBef>
                <a:spcPts val="600"/>
              </a:spcBef>
              <a:buNone/>
            </a:pPr>
            <a:r>
              <a:rPr lang="en-US" sz="2400" dirty="0" smtClean="0">
                <a:cs typeface="Calibri" pitchFamily="34" charset="0"/>
                <a:sym typeface="Symbol"/>
              </a:rPr>
              <a:t>	c</a:t>
            </a:r>
            <a:r>
              <a:rPr lang="en-US" sz="2400" baseline="-25000" dirty="0" smtClean="0">
                <a:cs typeface="Calibri" pitchFamily="34" charset="0"/>
                <a:sym typeface="Symbol"/>
              </a:rPr>
              <a:t>1</a:t>
            </a:r>
            <a:r>
              <a:rPr lang="en-US" sz="2400" dirty="0" smtClean="0">
                <a:cs typeface="Calibri" pitchFamily="34" charset="0"/>
                <a:sym typeface="Symbol"/>
              </a:rPr>
              <a:t> = read(write(a, </a:t>
            </a:r>
            <a:r>
              <a:rPr lang="en-US" sz="2400" dirty="0" err="1" smtClean="0">
                <a:cs typeface="Calibri" pitchFamily="34" charset="0"/>
                <a:sym typeface="Symbol"/>
              </a:rPr>
              <a:t>i</a:t>
            </a:r>
            <a:r>
              <a:rPr lang="en-US" sz="2400" dirty="0" smtClean="0">
                <a:cs typeface="Calibri" pitchFamily="34" charset="0"/>
                <a:sym typeface="Symbol"/>
              </a:rPr>
              <a:t>, c</a:t>
            </a:r>
            <a:r>
              <a:rPr lang="en-US" sz="2400" baseline="-25000" dirty="0" smtClean="0">
                <a:cs typeface="Calibri" pitchFamily="34" charset="0"/>
                <a:sym typeface="Symbol"/>
              </a:rPr>
              <a:t>2</a:t>
            </a:r>
            <a:r>
              <a:rPr lang="en-US" sz="2400" dirty="0" smtClean="0">
                <a:cs typeface="Calibri" pitchFamily="34" charset="0"/>
                <a:sym typeface="Symbol"/>
              </a:rPr>
              <a:t>), j), c</a:t>
            </a:r>
            <a:r>
              <a:rPr lang="en-US" sz="2400" baseline="-25000" dirty="0" smtClean="0">
                <a:cs typeface="Calibri" pitchFamily="34" charset="0"/>
                <a:sym typeface="Symbol"/>
              </a:rPr>
              <a:t>3</a:t>
            </a:r>
            <a:r>
              <a:rPr lang="en-US" sz="2400" dirty="0" smtClean="0">
                <a:cs typeface="Calibri" pitchFamily="34" charset="0"/>
                <a:sym typeface="Symbol"/>
              </a:rPr>
              <a:t> = read(a, j)</a:t>
            </a:r>
          </a:p>
          <a:p>
            <a:pPr marL="0" indent="0">
              <a:spcBef>
                <a:spcPts val="600"/>
              </a:spcBef>
              <a:buNone/>
            </a:pPr>
            <a:r>
              <a:rPr lang="en-US" sz="2400" dirty="0" smtClean="0">
                <a:cs typeface="Calibri" pitchFamily="34" charset="0"/>
                <a:sym typeface="Symbol"/>
              </a:rPr>
              <a:t>	implies c</a:t>
            </a:r>
            <a:r>
              <a:rPr lang="en-US" sz="2400" baseline="-25000" dirty="0" smtClean="0">
                <a:cs typeface="Calibri" pitchFamily="34" charset="0"/>
                <a:sym typeface="Symbol"/>
              </a:rPr>
              <a:t>1</a:t>
            </a:r>
            <a:r>
              <a:rPr lang="en-US" sz="2400" dirty="0" smtClean="0">
                <a:cs typeface="Calibri" pitchFamily="34" charset="0"/>
                <a:sym typeface="Symbol"/>
              </a:rPr>
              <a:t> = c</a:t>
            </a:r>
            <a:r>
              <a:rPr lang="en-US" sz="2400" baseline="-25000" dirty="0" smtClean="0">
                <a:cs typeface="Calibri" pitchFamily="34" charset="0"/>
                <a:sym typeface="Symbol"/>
              </a:rPr>
              <a:t>2</a:t>
            </a:r>
            <a:r>
              <a:rPr lang="en-US" sz="2400" dirty="0" smtClean="0">
                <a:cs typeface="Calibri" pitchFamily="34" charset="0"/>
                <a:sym typeface="Symbol"/>
              </a:rPr>
              <a:t>  c</a:t>
            </a:r>
            <a:r>
              <a:rPr lang="en-US" sz="2400" baseline="-25000" dirty="0" smtClean="0">
                <a:cs typeface="Calibri" pitchFamily="34" charset="0"/>
                <a:sym typeface="Symbol"/>
              </a:rPr>
              <a:t>1</a:t>
            </a:r>
            <a:r>
              <a:rPr lang="en-US" sz="2400" dirty="0" smtClean="0">
                <a:cs typeface="Calibri" pitchFamily="34" charset="0"/>
                <a:sym typeface="Symbol"/>
              </a:rPr>
              <a:t> = c</a:t>
            </a:r>
            <a:r>
              <a:rPr lang="en-US" sz="2400" baseline="-25000" dirty="0" smtClean="0">
                <a:cs typeface="Calibri" pitchFamily="34" charset="0"/>
                <a:sym typeface="Symbol"/>
              </a:rPr>
              <a:t>3</a:t>
            </a:r>
          </a:p>
        </p:txBody>
      </p:sp>
    </p:spTree>
    <p:extLst>
      <p:ext uri="{BB962C8B-B14F-4D97-AF65-F5344CB8AC3E}">
        <p14:creationId xmlns:p14="http://schemas.microsoft.com/office/powerpoint/2010/main" val="27578477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Combination of non-convex theories</a:t>
            </a:r>
            <a:endParaRPr lang="en-US" dirty="0"/>
          </a:p>
        </p:txBody>
      </p:sp>
      <p:sp>
        <p:nvSpPr>
          <p:cNvPr id="87" name="Content Placeholder 15"/>
          <p:cNvSpPr>
            <a:spLocks noGrp="1"/>
          </p:cNvSpPr>
          <p:nvPr>
            <p:ph idx="1"/>
          </p:nvPr>
        </p:nvSpPr>
        <p:spPr>
          <a:xfrm>
            <a:off x="812438" y="1775400"/>
            <a:ext cx="7548284" cy="3197798"/>
          </a:xfrm>
        </p:spPr>
        <p:txBody>
          <a:bodyPr/>
          <a:lstStyle/>
          <a:p>
            <a:pPr marL="0" indent="0">
              <a:spcBef>
                <a:spcPts val="600"/>
              </a:spcBef>
              <a:buNone/>
            </a:pPr>
            <a:r>
              <a:rPr lang="en-US" sz="2400" dirty="0" smtClean="0">
                <a:cs typeface="Calibri" pitchFamily="34" charset="0"/>
                <a:sym typeface="Symbol"/>
              </a:rPr>
              <a:t>EUF is convex (O(n log n))</a:t>
            </a:r>
          </a:p>
          <a:p>
            <a:pPr marL="0" indent="0">
              <a:spcBef>
                <a:spcPts val="600"/>
              </a:spcBef>
              <a:buNone/>
            </a:pPr>
            <a:r>
              <a:rPr lang="en-US" sz="2400" dirty="0" smtClean="0">
                <a:cs typeface="Calibri" pitchFamily="34" charset="0"/>
                <a:sym typeface="Symbol"/>
              </a:rPr>
              <a:t>IDL is non-convex (O(nm))</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solidFill>
                  <a:srgbClr val="FF0000"/>
                </a:solidFill>
                <a:cs typeface="Calibri" pitchFamily="34" charset="0"/>
                <a:sym typeface="Symbol"/>
              </a:rPr>
              <a:t>EUF  IDL is NP-Complete</a:t>
            </a:r>
          </a:p>
          <a:p>
            <a:pPr marL="0" indent="0">
              <a:spcBef>
                <a:spcPts val="600"/>
              </a:spcBef>
              <a:buNone/>
            </a:pPr>
            <a:r>
              <a:rPr lang="en-US" sz="2400" dirty="0" smtClean="0">
                <a:cs typeface="Calibri" pitchFamily="34" charset="0"/>
                <a:sym typeface="Symbol"/>
              </a:rPr>
              <a:t>	Reduce 3CNF to </a:t>
            </a:r>
            <a:r>
              <a:rPr lang="en-US" sz="2400" dirty="0" smtClean="0">
                <a:solidFill>
                  <a:srgbClr val="FF0000"/>
                </a:solidFill>
                <a:cs typeface="Calibri" pitchFamily="34" charset="0"/>
                <a:sym typeface="Symbol"/>
              </a:rPr>
              <a:t>EUF  IDL</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For each </a:t>
            </a:r>
            <a:r>
              <a:rPr lang="en-US" sz="2400" dirty="0" err="1" smtClean="0">
                <a:cs typeface="Calibri" pitchFamily="34" charset="0"/>
                <a:sym typeface="Symbol"/>
              </a:rPr>
              <a:t>boolean</a:t>
            </a:r>
            <a:r>
              <a:rPr lang="en-US" sz="2400" dirty="0" smtClean="0">
                <a:cs typeface="Calibri" pitchFamily="34" charset="0"/>
                <a:sym typeface="Symbol"/>
              </a:rPr>
              <a:t> variable p</a:t>
            </a:r>
            <a:r>
              <a:rPr lang="en-US" sz="2400" baseline="-25000" dirty="0" smtClean="0">
                <a:cs typeface="Calibri" pitchFamily="34" charset="0"/>
                <a:sym typeface="Symbol"/>
              </a:rPr>
              <a:t>i</a:t>
            </a:r>
            <a:r>
              <a:rPr lang="en-US" sz="2400" dirty="0" smtClean="0">
                <a:cs typeface="Calibri" pitchFamily="34" charset="0"/>
                <a:sym typeface="Symbol"/>
              </a:rPr>
              <a:t> add 0  </a:t>
            </a:r>
            <a:r>
              <a:rPr lang="en-US" sz="2400" dirty="0" err="1" smtClean="0">
                <a:cs typeface="Calibri" pitchFamily="34" charset="0"/>
                <a:sym typeface="Symbol"/>
              </a:rPr>
              <a:t>a</a:t>
            </a:r>
            <a:r>
              <a:rPr lang="en-US" sz="2400" baseline="-25000" dirty="0" err="1" smtClean="0">
                <a:cs typeface="Calibri" pitchFamily="34" charset="0"/>
                <a:sym typeface="Symbol"/>
              </a:rPr>
              <a:t>i</a:t>
            </a:r>
            <a:r>
              <a:rPr lang="en-US" sz="2400" dirty="0" smtClean="0">
                <a:cs typeface="Calibri" pitchFamily="34" charset="0"/>
                <a:sym typeface="Symbol"/>
              </a:rPr>
              <a:t>  1</a:t>
            </a:r>
          </a:p>
          <a:p>
            <a:pPr marL="0" indent="0">
              <a:spcBef>
                <a:spcPts val="600"/>
              </a:spcBef>
              <a:buNone/>
            </a:pPr>
            <a:r>
              <a:rPr lang="en-US" sz="2400" dirty="0" smtClean="0">
                <a:cs typeface="Calibri" pitchFamily="34" charset="0"/>
                <a:sym typeface="Symbol"/>
              </a:rPr>
              <a:t>	For each clause p</a:t>
            </a:r>
            <a:r>
              <a:rPr lang="en-US" sz="2400" baseline="-25000" dirty="0" smtClean="0">
                <a:cs typeface="Calibri" pitchFamily="34" charset="0"/>
                <a:sym typeface="Symbol"/>
              </a:rPr>
              <a:t>1 </a:t>
            </a:r>
            <a:r>
              <a:rPr lang="en-US" sz="2400" dirty="0" smtClean="0">
                <a:cs typeface="Calibri" pitchFamily="34" charset="0"/>
                <a:sym typeface="Symbol"/>
              </a:rPr>
              <a:t> p</a:t>
            </a:r>
            <a:r>
              <a:rPr lang="en-US" sz="2400" baseline="-25000" dirty="0" smtClean="0">
                <a:cs typeface="Calibri" pitchFamily="34" charset="0"/>
                <a:sym typeface="Symbol"/>
              </a:rPr>
              <a:t>2 </a:t>
            </a:r>
            <a:r>
              <a:rPr lang="en-US" sz="2400" dirty="0" smtClean="0">
                <a:cs typeface="Calibri" pitchFamily="34" charset="0"/>
                <a:sym typeface="Symbol"/>
              </a:rPr>
              <a:t> p</a:t>
            </a:r>
            <a:r>
              <a:rPr lang="en-US" sz="2400" baseline="-25000" dirty="0" smtClean="0">
                <a:cs typeface="Calibri" pitchFamily="34" charset="0"/>
                <a:sym typeface="Symbol"/>
              </a:rPr>
              <a:t>3 </a:t>
            </a:r>
            <a:r>
              <a:rPr lang="en-US" sz="2400" dirty="0" smtClean="0">
                <a:cs typeface="Calibri" pitchFamily="34" charset="0"/>
                <a:sym typeface="Symbol"/>
              </a:rPr>
              <a:t>add </a:t>
            </a:r>
          </a:p>
          <a:p>
            <a:pPr marL="0" indent="0">
              <a:spcBef>
                <a:spcPts val="600"/>
              </a:spcBef>
              <a:buNone/>
            </a:pPr>
            <a:r>
              <a:rPr lang="en-US" sz="2400" dirty="0" smtClean="0">
                <a:cs typeface="Calibri" pitchFamily="34" charset="0"/>
                <a:sym typeface="Symbol"/>
              </a:rPr>
              <a:t>		f(a</a:t>
            </a:r>
            <a:r>
              <a:rPr lang="en-US" sz="2400" baseline="-25000" dirty="0" smtClean="0">
                <a:cs typeface="Calibri" pitchFamily="34" charset="0"/>
                <a:sym typeface="Symbol"/>
              </a:rPr>
              <a:t>1</a:t>
            </a:r>
            <a:r>
              <a:rPr lang="en-US" sz="2400" dirty="0" smtClean="0">
                <a:cs typeface="Calibri" pitchFamily="34" charset="0"/>
                <a:sym typeface="Symbol"/>
              </a:rPr>
              <a:t>, a</a:t>
            </a:r>
            <a:r>
              <a:rPr lang="en-US" sz="2400" baseline="-25000" dirty="0" smtClean="0">
                <a:cs typeface="Calibri" pitchFamily="34" charset="0"/>
                <a:sym typeface="Symbol"/>
              </a:rPr>
              <a:t>2</a:t>
            </a:r>
            <a:r>
              <a:rPr lang="en-US" sz="2400" dirty="0" smtClean="0">
                <a:cs typeface="Calibri" pitchFamily="34" charset="0"/>
                <a:sym typeface="Symbol"/>
              </a:rPr>
              <a:t>, a</a:t>
            </a:r>
            <a:r>
              <a:rPr lang="en-US" sz="2400" baseline="-25000" dirty="0" smtClean="0">
                <a:cs typeface="Calibri" pitchFamily="34" charset="0"/>
                <a:sym typeface="Symbol"/>
              </a:rPr>
              <a:t>3</a:t>
            </a:r>
            <a:r>
              <a:rPr lang="en-US" sz="2400" dirty="0" smtClean="0">
                <a:cs typeface="Calibri" pitchFamily="34" charset="0"/>
                <a:sym typeface="Symbol"/>
              </a:rPr>
              <a:t>) ≠ f(0, 1, 0)</a:t>
            </a:r>
          </a:p>
        </p:txBody>
      </p:sp>
    </p:spTree>
    <p:extLst>
      <p:ext uri="{BB962C8B-B14F-4D97-AF65-F5344CB8AC3E}">
        <p14:creationId xmlns:p14="http://schemas.microsoft.com/office/powerpoint/2010/main" val="3773650341"/>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Combination of non-convex theories</a:t>
            </a:r>
            <a:endParaRPr lang="en-US" dirty="0"/>
          </a:p>
        </p:txBody>
      </p:sp>
      <p:sp>
        <p:nvSpPr>
          <p:cNvPr id="87" name="Content Placeholder 15"/>
          <p:cNvSpPr>
            <a:spLocks noGrp="1"/>
          </p:cNvSpPr>
          <p:nvPr>
            <p:ph idx="1"/>
          </p:nvPr>
        </p:nvSpPr>
        <p:spPr>
          <a:xfrm>
            <a:off x="812438" y="1775400"/>
            <a:ext cx="7548284" cy="3197798"/>
          </a:xfrm>
        </p:spPr>
        <p:txBody>
          <a:bodyPr/>
          <a:lstStyle/>
          <a:p>
            <a:pPr marL="0" indent="0">
              <a:spcBef>
                <a:spcPts val="600"/>
              </a:spcBef>
              <a:buNone/>
            </a:pPr>
            <a:r>
              <a:rPr lang="en-US" sz="2400" dirty="0" smtClean="0">
                <a:cs typeface="Calibri" pitchFamily="34" charset="0"/>
                <a:sym typeface="Symbol"/>
              </a:rPr>
              <a:t>EUF is convex (O(n log n))</a:t>
            </a:r>
          </a:p>
          <a:p>
            <a:pPr marL="0" indent="0">
              <a:spcBef>
                <a:spcPts val="600"/>
              </a:spcBef>
              <a:buNone/>
            </a:pPr>
            <a:r>
              <a:rPr lang="en-US" sz="2400" dirty="0" smtClean="0">
                <a:cs typeface="Calibri" pitchFamily="34" charset="0"/>
                <a:sym typeface="Symbol"/>
              </a:rPr>
              <a:t>IDL is non-convex (O(nm))</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solidFill>
                  <a:srgbClr val="FF0000"/>
                </a:solidFill>
                <a:cs typeface="Calibri" pitchFamily="34" charset="0"/>
                <a:sym typeface="Symbol"/>
              </a:rPr>
              <a:t>EUF  IDL is NP-Complete</a:t>
            </a:r>
          </a:p>
          <a:p>
            <a:pPr marL="0" indent="0">
              <a:spcBef>
                <a:spcPts val="600"/>
              </a:spcBef>
              <a:buNone/>
            </a:pPr>
            <a:r>
              <a:rPr lang="en-US" sz="2400" dirty="0" smtClean="0">
                <a:cs typeface="Calibri" pitchFamily="34" charset="0"/>
                <a:sym typeface="Symbol"/>
              </a:rPr>
              <a:t>	Reduce 3CNF to </a:t>
            </a:r>
            <a:r>
              <a:rPr lang="en-US" sz="2400" dirty="0" smtClean="0">
                <a:solidFill>
                  <a:srgbClr val="FF0000"/>
                </a:solidFill>
                <a:cs typeface="Calibri" pitchFamily="34" charset="0"/>
                <a:sym typeface="Symbol"/>
              </a:rPr>
              <a:t>EUF  IDL</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For each </a:t>
            </a:r>
            <a:r>
              <a:rPr lang="en-US" sz="2400" dirty="0" err="1" smtClean="0">
                <a:cs typeface="Calibri" pitchFamily="34" charset="0"/>
                <a:sym typeface="Symbol"/>
              </a:rPr>
              <a:t>boolean</a:t>
            </a:r>
            <a:r>
              <a:rPr lang="en-US" sz="2400" dirty="0" smtClean="0">
                <a:cs typeface="Calibri" pitchFamily="34" charset="0"/>
                <a:sym typeface="Symbol"/>
              </a:rPr>
              <a:t> variable p</a:t>
            </a:r>
            <a:r>
              <a:rPr lang="en-US" sz="2400" baseline="-25000" dirty="0" smtClean="0">
                <a:cs typeface="Calibri" pitchFamily="34" charset="0"/>
                <a:sym typeface="Symbol"/>
              </a:rPr>
              <a:t>i</a:t>
            </a:r>
            <a:r>
              <a:rPr lang="en-US" sz="2400" dirty="0" smtClean="0">
                <a:cs typeface="Calibri" pitchFamily="34" charset="0"/>
                <a:sym typeface="Symbol"/>
              </a:rPr>
              <a:t> add 0  </a:t>
            </a:r>
            <a:r>
              <a:rPr lang="en-US" sz="2400" dirty="0" err="1" smtClean="0">
                <a:cs typeface="Calibri" pitchFamily="34" charset="0"/>
                <a:sym typeface="Symbol"/>
              </a:rPr>
              <a:t>a</a:t>
            </a:r>
            <a:r>
              <a:rPr lang="en-US" sz="2400" baseline="-25000" dirty="0" err="1" smtClean="0">
                <a:cs typeface="Calibri" pitchFamily="34" charset="0"/>
                <a:sym typeface="Symbol"/>
              </a:rPr>
              <a:t>i</a:t>
            </a:r>
            <a:r>
              <a:rPr lang="en-US" sz="2400" dirty="0" smtClean="0">
                <a:cs typeface="Calibri" pitchFamily="34" charset="0"/>
                <a:sym typeface="Symbol"/>
              </a:rPr>
              <a:t>  1</a:t>
            </a:r>
          </a:p>
          <a:p>
            <a:pPr marL="0" indent="0">
              <a:spcBef>
                <a:spcPts val="600"/>
              </a:spcBef>
              <a:buNone/>
            </a:pPr>
            <a:r>
              <a:rPr lang="en-US" sz="2400" dirty="0" smtClean="0">
                <a:cs typeface="Calibri" pitchFamily="34" charset="0"/>
                <a:sym typeface="Symbol"/>
              </a:rPr>
              <a:t>	For each clause p</a:t>
            </a:r>
            <a:r>
              <a:rPr lang="en-US" sz="2400" baseline="-25000" dirty="0" smtClean="0">
                <a:cs typeface="Calibri" pitchFamily="34" charset="0"/>
                <a:sym typeface="Symbol"/>
              </a:rPr>
              <a:t>1 </a:t>
            </a:r>
            <a:r>
              <a:rPr lang="en-US" sz="2400" dirty="0" smtClean="0">
                <a:cs typeface="Calibri" pitchFamily="34" charset="0"/>
                <a:sym typeface="Symbol"/>
              </a:rPr>
              <a:t> p</a:t>
            </a:r>
            <a:r>
              <a:rPr lang="en-US" sz="2400" baseline="-25000" dirty="0" smtClean="0">
                <a:cs typeface="Calibri" pitchFamily="34" charset="0"/>
                <a:sym typeface="Symbol"/>
              </a:rPr>
              <a:t>2 </a:t>
            </a:r>
            <a:r>
              <a:rPr lang="en-US" sz="2400" dirty="0" smtClean="0">
                <a:cs typeface="Calibri" pitchFamily="34" charset="0"/>
                <a:sym typeface="Symbol"/>
              </a:rPr>
              <a:t> p</a:t>
            </a:r>
            <a:r>
              <a:rPr lang="en-US" sz="2400" baseline="-25000" dirty="0" smtClean="0">
                <a:cs typeface="Calibri" pitchFamily="34" charset="0"/>
                <a:sym typeface="Symbol"/>
              </a:rPr>
              <a:t>3 </a:t>
            </a:r>
            <a:r>
              <a:rPr lang="en-US" sz="2400" dirty="0" smtClean="0">
                <a:cs typeface="Calibri" pitchFamily="34" charset="0"/>
                <a:sym typeface="Symbol"/>
              </a:rPr>
              <a:t>add </a:t>
            </a:r>
          </a:p>
          <a:p>
            <a:pPr marL="0" indent="0">
              <a:spcBef>
                <a:spcPts val="600"/>
              </a:spcBef>
              <a:buNone/>
            </a:pPr>
            <a:r>
              <a:rPr lang="en-US" sz="2400" dirty="0" smtClean="0">
                <a:cs typeface="Calibri" pitchFamily="34" charset="0"/>
                <a:sym typeface="Symbol"/>
              </a:rPr>
              <a:t>		f(a</a:t>
            </a:r>
            <a:r>
              <a:rPr lang="en-US" sz="2400" baseline="-25000" dirty="0" smtClean="0">
                <a:cs typeface="Calibri" pitchFamily="34" charset="0"/>
                <a:sym typeface="Symbol"/>
              </a:rPr>
              <a:t>1</a:t>
            </a:r>
            <a:r>
              <a:rPr lang="en-US" sz="2400" dirty="0" smtClean="0">
                <a:cs typeface="Calibri" pitchFamily="34" charset="0"/>
                <a:sym typeface="Symbol"/>
              </a:rPr>
              <a:t>, a</a:t>
            </a:r>
            <a:r>
              <a:rPr lang="en-US" sz="2400" baseline="-25000" dirty="0" smtClean="0">
                <a:cs typeface="Calibri" pitchFamily="34" charset="0"/>
                <a:sym typeface="Symbol"/>
              </a:rPr>
              <a:t>2</a:t>
            </a:r>
            <a:r>
              <a:rPr lang="en-US" sz="2400" dirty="0" smtClean="0">
                <a:cs typeface="Calibri" pitchFamily="34" charset="0"/>
                <a:sym typeface="Symbol"/>
              </a:rPr>
              <a:t>, a</a:t>
            </a:r>
            <a:r>
              <a:rPr lang="en-US" sz="2400" baseline="-25000" dirty="0" smtClean="0">
                <a:cs typeface="Calibri" pitchFamily="34" charset="0"/>
                <a:sym typeface="Symbol"/>
              </a:rPr>
              <a:t>3</a:t>
            </a:r>
            <a:r>
              <a:rPr lang="en-US" sz="2400" dirty="0" smtClean="0">
                <a:cs typeface="Calibri" pitchFamily="34" charset="0"/>
                <a:sym typeface="Symbol"/>
              </a:rPr>
              <a:t>) ≠ f(0, 1, 0)</a:t>
            </a:r>
          </a:p>
        </p:txBody>
      </p:sp>
      <p:sp>
        <p:nvSpPr>
          <p:cNvPr id="4" name="Down Arrow 3"/>
          <p:cNvSpPr/>
          <p:nvPr/>
        </p:nvSpPr>
        <p:spPr bwMode="auto">
          <a:xfrm>
            <a:off x="3811836" y="5188945"/>
            <a:ext cx="484632" cy="638978"/>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5" name="Content Placeholder 15"/>
          <p:cNvSpPr txBox="1">
            <a:spLocks/>
          </p:cNvSpPr>
          <p:nvPr/>
        </p:nvSpPr>
        <p:spPr>
          <a:xfrm>
            <a:off x="2718355" y="5961810"/>
            <a:ext cx="2911264" cy="332399"/>
          </a:xfrm>
          <a:prstGeom prst="rect">
            <a:avLst/>
          </a:prstGeom>
        </p:spPr>
        <p:txBody>
          <a:bodyPr vert="horz" wrap="square"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a</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 0  a</a:t>
            </a:r>
            <a:r>
              <a:rPr lang="en-US" sz="2400" baseline="-25000" dirty="0" smtClean="0">
                <a:solidFill>
                  <a:srgbClr val="000000"/>
                </a:solidFill>
                <a:latin typeface="Calibri" pitchFamily="34" charset="0"/>
                <a:cs typeface="Calibri" pitchFamily="34" charset="0"/>
                <a:sym typeface="Symbol"/>
              </a:rPr>
              <a:t>2</a:t>
            </a:r>
            <a:r>
              <a:rPr lang="en-US" sz="2400" dirty="0" smtClean="0">
                <a:solidFill>
                  <a:srgbClr val="000000"/>
                </a:solidFill>
                <a:latin typeface="Calibri" pitchFamily="34" charset="0"/>
                <a:cs typeface="Calibri" pitchFamily="34" charset="0"/>
                <a:sym typeface="Symbol"/>
              </a:rPr>
              <a:t> ≠ 1  a</a:t>
            </a:r>
            <a:r>
              <a:rPr lang="en-US" sz="2400" baseline="-25000" dirty="0" smtClean="0">
                <a:solidFill>
                  <a:srgbClr val="000000"/>
                </a:solidFill>
                <a:latin typeface="Calibri" pitchFamily="34" charset="0"/>
                <a:cs typeface="Calibri" pitchFamily="34" charset="0"/>
                <a:sym typeface="Symbol"/>
              </a:rPr>
              <a:t>3</a:t>
            </a:r>
            <a:r>
              <a:rPr lang="en-US" sz="2400" dirty="0" smtClean="0">
                <a:solidFill>
                  <a:srgbClr val="000000"/>
                </a:solidFill>
                <a:latin typeface="Calibri" pitchFamily="34" charset="0"/>
                <a:cs typeface="Calibri" pitchFamily="34" charset="0"/>
                <a:sym typeface="Symbol"/>
              </a:rPr>
              <a:t> ≠ 0</a:t>
            </a:r>
          </a:p>
        </p:txBody>
      </p:sp>
      <p:sp>
        <p:nvSpPr>
          <p:cNvPr id="6" name="Content Placeholder 15"/>
          <p:cNvSpPr txBox="1">
            <a:spLocks/>
          </p:cNvSpPr>
          <p:nvPr/>
        </p:nvSpPr>
        <p:spPr>
          <a:xfrm>
            <a:off x="4446167" y="5309979"/>
            <a:ext cx="2911264" cy="332399"/>
          </a:xfrm>
          <a:prstGeom prst="rect">
            <a:avLst/>
          </a:prstGeom>
        </p:spPr>
        <p:txBody>
          <a:bodyPr vert="horz" wrap="square"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implies</a:t>
            </a:r>
          </a:p>
        </p:txBody>
      </p:sp>
    </p:spTree>
    <p:extLst>
      <p:ext uri="{BB962C8B-B14F-4D97-AF65-F5344CB8AC3E}">
        <p14:creationId xmlns:p14="http://schemas.microsoft.com/office/powerpoint/2010/main" val="463016332"/>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Nelson-</a:t>
            </a:r>
            <a:r>
              <a:rPr lang="en-US" dirty="0" err="1" smtClean="0"/>
              <a:t>Oppen</a:t>
            </a:r>
            <a:r>
              <a:rPr lang="en-US" dirty="0" smtClean="0"/>
              <a:t> Combination</a:t>
            </a:r>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1169614" y="1885389"/>
            <a:ext cx="6715125" cy="3714750"/>
          </a:xfrm>
          <a:prstGeom prst="rect">
            <a:avLst/>
          </a:prstGeom>
          <a:noFill/>
          <a:ln w="9525">
            <a:noFill/>
            <a:miter lim="800000"/>
            <a:headEnd/>
            <a:tailEnd/>
          </a:ln>
          <a:effectLst/>
        </p:spPr>
      </p:pic>
    </p:spTree>
    <p:extLst>
      <p:ext uri="{BB962C8B-B14F-4D97-AF65-F5344CB8AC3E}">
        <p14:creationId xmlns:p14="http://schemas.microsoft.com/office/powerpoint/2010/main" val="1856542870"/>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Nelson-</a:t>
            </a:r>
            <a:r>
              <a:rPr lang="en-US" dirty="0" err="1" smtClean="0"/>
              <a:t>Oppen</a:t>
            </a:r>
            <a:r>
              <a:rPr lang="en-US" dirty="0" smtClean="0"/>
              <a:t> Combination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181100" y="1791261"/>
            <a:ext cx="6477000" cy="4476750"/>
          </a:xfrm>
          <a:prstGeom prst="rect">
            <a:avLst/>
          </a:prstGeom>
          <a:noFill/>
          <a:ln w="9525">
            <a:noFill/>
            <a:miter lim="800000"/>
            <a:headEnd/>
            <a:tailEnd/>
          </a:ln>
          <a:effectLst/>
        </p:spPr>
      </p:pic>
    </p:spTree>
    <p:extLst>
      <p:ext uri="{BB962C8B-B14F-4D97-AF65-F5344CB8AC3E}">
        <p14:creationId xmlns:p14="http://schemas.microsoft.com/office/powerpoint/2010/main" val="2839147315"/>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Soundness</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433513" y="1762125"/>
            <a:ext cx="6276975" cy="3333750"/>
          </a:xfrm>
          <a:prstGeom prst="rect">
            <a:avLst/>
          </a:prstGeom>
          <a:noFill/>
          <a:ln w="9525">
            <a:noFill/>
            <a:miter lim="800000"/>
            <a:headEnd/>
            <a:tailEnd/>
          </a:ln>
          <a:effectLst/>
        </p:spPr>
      </p:pic>
    </p:spTree>
    <p:extLst>
      <p:ext uri="{BB962C8B-B14F-4D97-AF65-F5344CB8AC3E}">
        <p14:creationId xmlns:p14="http://schemas.microsoft.com/office/powerpoint/2010/main" val="206072658"/>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Completeness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111064" y="1829641"/>
            <a:ext cx="6724650" cy="4543425"/>
          </a:xfrm>
          <a:prstGeom prst="rect">
            <a:avLst/>
          </a:prstGeom>
          <a:noFill/>
          <a:ln w="9525">
            <a:noFill/>
            <a:miter lim="800000"/>
            <a:headEnd/>
            <a:tailEnd/>
          </a:ln>
          <a:effectLst/>
        </p:spPr>
      </p:pic>
    </p:spTree>
    <p:extLst>
      <p:ext uri="{BB962C8B-B14F-4D97-AF65-F5344CB8AC3E}">
        <p14:creationId xmlns:p14="http://schemas.microsoft.com/office/powerpoint/2010/main" val="322575494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NO deterministic procedure</a:t>
            </a:r>
            <a:br>
              <a:rPr lang="en-US" dirty="0" smtClean="0"/>
            </a:br>
            <a:r>
              <a:rPr lang="en-US" dirty="0" smtClean="0"/>
              <a:t>(</a:t>
            </a:r>
            <a:r>
              <a:rPr lang="en-US" sz="4400" dirty="0" smtClean="0"/>
              <a:t>for convex theories)</a:t>
            </a:r>
            <a:endParaRPr lang="en-US" sz="4400" dirty="0"/>
          </a:p>
        </p:txBody>
      </p:sp>
      <p:pic>
        <p:nvPicPr>
          <p:cNvPr id="7170" name="Picture 2"/>
          <p:cNvPicPr>
            <a:picLocks noChangeAspect="1" noChangeArrowheads="1"/>
          </p:cNvPicPr>
          <p:nvPr/>
        </p:nvPicPr>
        <p:blipFill>
          <a:blip r:embed="rId3" cstate="print"/>
          <a:srcRect/>
          <a:stretch>
            <a:fillRect/>
          </a:stretch>
        </p:blipFill>
        <p:spPr bwMode="auto">
          <a:xfrm>
            <a:off x="1166253" y="1928813"/>
            <a:ext cx="6524625" cy="4524375"/>
          </a:xfrm>
          <a:prstGeom prst="rect">
            <a:avLst/>
          </a:prstGeom>
          <a:noFill/>
          <a:ln w="9525">
            <a:noFill/>
            <a:miter lim="800000"/>
            <a:headEnd/>
            <a:tailEnd/>
          </a:ln>
          <a:effectLst/>
        </p:spPr>
      </p:pic>
    </p:spTree>
    <p:extLst>
      <p:ext uri="{BB962C8B-B14F-4D97-AF65-F5344CB8AC3E}">
        <p14:creationId xmlns:p14="http://schemas.microsoft.com/office/powerpoint/2010/main" val="138712916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NO deterministic procedure</a:t>
            </a:r>
            <a:br>
              <a:rPr lang="en-US" dirty="0" smtClean="0"/>
            </a:br>
            <a:r>
              <a:rPr lang="en-US" dirty="0" smtClean="0"/>
              <a:t>Completeness</a:t>
            </a:r>
            <a:endParaRPr lang="en-US" sz="4400" dirty="0"/>
          </a:p>
        </p:txBody>
      </p:sp>
      <p:pic>
        <p:nvPicPr>
          <p:cNvPr id="8194" name="Picture 2"/>
          <p:cNvPicPr>
            <a:picLocks noChangeAspect="1" noChangeArrowheads="1"/>
          </p:cNvPicPr>
          <p:nvPr/>
        </p:nvPicPr>
        <p:blipFill>
          <a:blip r:embed="rId3" cstate="print"/>
          <a:srcRect/>
          <a:stretch>
            <a:fillRect/>
          </a:stretch>
        </p:blipFill>
        <p:spPr bwMode="auto">
          <a:xfrm>
            <a:off x="1141320" y="1992687"/>
            <a:ext cx="6610350" cy="4181475"/>
          </a:xfrm>
          <a:prstGeom prst="rect">
            <a:avLst/>
          </a:prstGeom>
          <a:noFill/>
          <a:ln w="9525">
            <a:noFill/>
            <a:miter lim="800000"/>
            <a:headEnd/>
            <a:tailEnd/>
          </a:ln>
          <a:effectLst/>
        </p:spPr>
      </p:pic>
    </p:spTree>
    <p:extLst>
      <p:ext uri="{BB962C8B-B14F-4D97-AF65-F5344CB8AC3E}">
        <p14:creationId xmlns:p14="http://schemas.microsoft.com/office/powerpoint/2010/main" val="12005313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2</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3</a:t>
            </a:r>
            <a:r>
              <a:rPr lang="en-US" sz="2400" dirty="0" smtClean="0">
                <a:solidFill>
                  <a:srgbClr val="FF0000"/>
                </a:solidFill>
                <a:latin typeface="Calibri" pitchFamily="34" charset="0"/>
                <a:sym typeface="Symbol"/>
              </a:rPr>
              <a:t>  p</a:t>
            </a:r>
            <a:r>
              <a:rPr lang="en-US" sz="2400" baseline="-25000" dirty="0" smtClean="0">
                <a:solidFill>
                  <a:srgbClr val="FF0000"/>
                </a:solidFill>
                <a:latin typeface="Calibri" pitchFamily="34" charset="0"/>
                <a:sym typeface="Symbol"/>
              </a:rPr>
              <a:t>4</a:t>
            </a:r>
            <a:r>
              <a:rPr lang="en-US" sz="2400" dirty="0" smtClean="0">
                <a:solidFill>
                  <a:srgbClr val="FF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&lt; 1</a:t>
            </a:r>
            <a:r>
              <a:rPr lang="en-US" sz="2400" dirty="0" smtClean="0">
                <a:solidFill>
                  <a:srgbClr val="000000"/>
                </a:solidFill>
                <a:latin typeface="Calibri" pitchFamily="34" charset="0"/>
                <a:sym typeface="Symbol"/>
              </a:rPr>
              <a:t>)</a:t>
            </a:r>
            <a:endParaRPr lang="en-US" sz="2400" dirty="0" smtClean="0">
              <a:solidFill>
                <a:srgbClr val="00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SAT </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latin typeface="Calibri" pitchFamily="34" charset="0"/>
                <a:sym typeface="Symbol"/>
              </a:rPr>
              <a:t>Assignment</a:t>
            </a:r>
          </a:p>
          <a:p>
            <a:pPr marL="384954" indent="-384954" defTabSz="914363">
              <a:lnSpc>
                <a:spcPct val="90000"/>
              </a:lnSpc>
              <a:buSzPct val="90000"/>
            </a:pP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1</a:t>
            </a:r>
            <a:r>
              <a:rPr lang="en-US" sz="2400" dirty="0" smtClean="0">
                <a:solidFill>
                  <a:srgbClr val="0070C0"/>
                </a:solidFill>
                <a:latin typeface="Calibri" pitchFamily="34" charset="0"/>
                <a:sym typeface="Symbol"/>
              </a:rPr>
              <a:t>,  p</a:t>
            </a:r>
            <a:r>
              <a:rPr lang="en-US" sz="2400" baseline="-25000" dirty="0" smtClean="0">
                <a:solidFill>
                  <a:srgbClr val="0070C0"/>
                </a:solidFill>
                <a:latin typeface="Calibri" pitchFamily="34" charset="0"/>
                <a:sym typeface="Symbol"/>
              </a:rPr>
              <a:t>2</a:t>
            </a:r>
            <a:r>
              <a:rPr lang="en-US" sz="2400" dirty="0" smtClean="0">
                <a:solidFill>
                  <a:srgbClr val="0070C0"/>
                </a:solidFill>
                <a:latin typeface="Calibri" pitchFamily="34" charset="0"/>
                <a:sym typeface="Symbol"/>
              </a:rPr>
              <a:t>, p</a:t>
            </a:r>
            <a:r>
              <a:rPr lang="en-US" sz="2400" baseline="-25000" dirty="0" smtClean="0">
                <a:solidFill>
                  <a:srgbClr val="0070C0"/>
                </a:solidFill>
                <a:latin typeface="Calibri" pitchFamily="34" charset="0"/>
                <a:sym typeface="Symbol"/>
              </a:rPr>
              <a:t>3</a:t>
            </a:r>
            <a:r>
              <a:rPr lang="en-US" sz="2400" dirty="0" smtClean="0">
                <a:solidFill>
                  <a:srgbClr val="0070C0"/>
                </a:solidFill>
                <a:latin typeface="Calibri" pitchFamily="34" charset="0"/>
                <a:sym typeface="Symbol"/>
              </a:rPr>
              <a:t>, p</a:t>
            </a:r>
            <a:r>
              <a:rPr lang="en-US" sz="2400" baseline="-25000" dirty="0" smtClean="0">
                <a:solidFill>
                  <a:srgbClr val="0070C0"/>
                </a:solidFill>
                <a:latin typeface="Calibri" pitchFamily="34" charset="0"/>
                <a:sym typeface="Symbol"/>
              </a:rPr>
              <a:t>4</a:t>
            </a:r>
            <a:endParaRPr lang="en-US" sz="2400" dirty="0" smtClean="0">
              <a:solidFill>
                <a:srgbClr val="0070C0"/>
              </a:solidFill>
              <a:latin typeface="Calibri" pitchFamily="34" charset="0"/>
              <a:sym typeface="Symbol"/>
            </a:endParaRPr>
          </a:p>
        </p:txBody>
      </p:sp>
    </p:spTree>
    <p:extLst>
      <p:ext uri="{BB962C8B-B14F-4D97-AF65-F5344CB8AC3E}">
        <p14:creationId xmlns:p14="http://schemas.microsoft.com/office/powerpoint/2010/main" val="116094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2379113"/>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c-2,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c-b+1</a:t>
            </a: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189282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Tree>
    <p:extLst>
      <p:ext uri="{BB962C8B-B14F-4D97-AF65-F5344CB8AC3E}">
        <p14:creationId xmlns:p14="http://schemas.microsoft.com/office/powerpoint/2010/main" val="2458882696"/>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2379113"/>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a:t>
            </a:r>
            <a:r>
              <a:rPr lang="en-US" sz="2400" b="1" dirty="0" smtClean="0">
                <a:solidFill>
                  <a:srgbClr val="000000"/>
                </a:solidFill>
                <a:latin typeface="Calibri" pitchFamily="34" charset="0"/>
                <a:cs typeface="Calibri" pitchFamily="34" charset="0"/>
                <a:sym typeface="Symbol"/>
              </a:rPr>
              <a:t>c</a:t>
            </a:r>
            <a:r>
              <a:rPr lang="en-US" sz="2400" dirty="0" smtClean="0">
                <a:solidFill>
                  <a:srgbClr val="FF000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c-2,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c-b+1</a:t>
            </a: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189282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Substituting </a:t>
            </a:r>
            <a:r>
              <a:rPr lang="en-US" sz="2400" dirty="0" smtClean="0">
                <a:solidFill>
                  <a:srgbClr val="FF0000"/>
                </a:solidFill>
                <a:latin typeface="Calibri" pitchFamily="34" charset="0"/>
                <a:cs typeface="Calibri" pitchFamily="34" charset="0"/>
                <a:sym typeface="Symbol"/>
              </a:rPr>
              <a:t>c</a:t>
            </a:r>
          </a:p>
        </p:txBody>
      </p:sp>
    </p:spTree>
    <p:extLst>
      <p:ext uri="{BB962C8B-B14F-4D97-AF65-F5344CB8AC3E}">
        <p14:creationId xmlns:p14="http://schemas.microsoft.com/office/powerpoint/2010/main" val="81611139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2379113"/>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3</a:t>
            </a:r>
            <a:r>
              <a:rPr lang="en-US" sz="2400" b="1" dirty="0" smtClean="0">
                <a:solidFill>
                  <a:srgbClr val="000000"/>
                </a:solidFill>
                <a:latin typeface="Calibri" pitchFamily="34" charset="0"/>
                <a:cs typeface="Calibri" pitchFamily="34" charset="0"/>
                <a:sym typeface="Symbol"/>
              </a:rPr>
              <a:t>  b</a:t>
            </a:r>
            <a:r>
              <a:rPr lang="en-US" sz="2400" dirty="0" smtClean="0">
                <a:solidFill>
                  <a:srgbClr val="FF000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3</a:t>
            </a: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2302169"/>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Propagating  v</a:t>
            </a:r>
            <a:r>
              <a:rPr lang="en-US" sz="2400" baseline="-25000" dirty="0" smtClean="0">
                <a:solidFill>
                  <a:srgbClr val="000000"/>
                </a:solidFill>
                <a:latin typeface="Calibri" pitchFamily="34" charset="0"/>
                <a:cs typeface="Calibri" pitchFamily="34" charset="0"/>
                <a:sym typeface="Symbol"/>
              </a:rPr>
              <a:t>3</a:t>
            </a:r>
            <a:r>
              <a:rPr lang="en-US" sz="2400" dirty="0" smtClean="0">
                <a:solidFill>
                  <a:srgbClr val="000000"/>
                </a:solidFill>
                <a:latin typeface="Calibri" pitchFamily="34" charset="0"/>
                <a:cs typeface="Calibri" pitchFamily="34" charset="0"/>
                <a:sym typeface="Symbol"/>
              </a:rPr>
              <a:t> = b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2251459257"/>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2379113"/>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b,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3</a:t>
            </a: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3120854"/>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a:t>
            </a:r>
            <a:r>
              <a:rPr lang="en-US" sz="2400" b="1" dirty="0" smtClean="0">
                <a:solidFill>
                  <a:srgbClr val="000000"/>
                </a:solidFill>
                <a:latin typeface="Calibri" pitchFamily="34" charset="0"/>
                <a:cs typeface="Calibri" pitchFamily="34" charset="0"/>
                <a:sym typeface="Symbol"/>
              </a:rPr>
              <a:t>b</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a:t>
            </a: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a:t>
            </a: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 = b</a:t>
            </a: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3905685"/>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3</a:t>
            </a:r>
            <a:r>
              <a:rPr lang="en-US" sz="2400" dirty="0" smtClean="0">
                <a:solidFill>
                  <a:srgbClr val="00B050"/>
                </a:solidFill>
                <a:latin typeface="Calibri" pitchFamily="34" charset="0"/>
                <a:cs typeface="Calibri" pitchFamily="34" charset="0"/>
                <a:sym typeface="Symbol"/>
              </a:rPr>
              <a:t> = b</a:t>
            </a:r>
          </a:p>
          <a:p>
            <a:pPr defTabSz="914363">
              <a:lnSpc>
                <a:spcPct val="90000"/>
              </a:lnSpc>
              <a:spcBef>
                <a:spcPts val="600"/>
              </a:spcBef>
              <a:buSzPct val="90000"/>
            </a:pP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Deducing v</a:t>
            </a:r>
            <a:r>
              <a:rPr lang="en-US" sz="2400" baseline="-25000" dirty="0" smtClean="0">
                <a:solidFill>
                  <a:srgbClr val="000000"/>
                </a:solidFill>
                <a:latin typeface="Calibri" pitchFamily="34" charset="0"/>
                <a:cs typeface="Calibri" pitchFamily="34" charset="0"/>
                <a:sym typeface="Symbol"/>
              </a:rPr>
              <a:t>4</a:t>
            </a:r>
            <a:r>
              <a:rPr lang="en-US" sz="2400" dirty="0" smtClean="0">
                <a:solidFill>
                  <a:srgbClr val="000000"/>
                </a:solidFill>
                <a:latin typeface="Calibri" pitchFamily="34" charset="0"/>
                <a:cs typeface="Calibri" pitchFamily="34" charset="0"/>
                <a:sym typeface="Symbol"/>
              </a:rPr>
              <a:t> = 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1784193361"/>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2379113"/>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b,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3</a:t>
            </a: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3530197"/>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 = b,</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4</a:t>
            </a:r>
            <a:r>
              <a:rPr lang="en-US" sz="2400" b="1" dirty="0" smtClean="0">
                <a:solidFill>
                  <a:srgbClr val="000000"/>
                </a:solidFill>
                <a:latin typeface="Calibri" pitchFamily="34" charset="0"/>
                <a:cs typeface="Calibri" pitchFamily="34" charset="0"/>
                <a:sym typeface="Symbol"/>
              </a:rPr>
              <a:t> = v</a:t>
            </a:r>
            <a:r>
              <a:rPr lang="en-US" sz="2400" b="1" baseline="-25000" dirty="0" smtClean="0">
                <a:solidFill>
                  <a:srgbClr val="000000"/>
                </a:solidFill>
                <a:latin typeface="Calibri" pitchFamily="34" charset="0"/>
                <a:cs typeface="Calibri" pitchFamily="34" charset="0"/>
                <a:sym typeface="Symbol"/>
              </a:rPr>
              <a:t>1</a:t>
            </a:r>
            <a:endParaRPr lang="en-US" sz="2400" b="1" dirty="0" smtClean="0">
              <a:solidFill>
                <a:srgbClr val="000000"/>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3905685"/>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3</a:t>
            </a:r>
            <a:r>
              <a:rPr lang="en-US" sz="2400" dirty="0" smtClean="0">
                <a:solidFill>
                  <a:srgbClr val="00B050"/>
                </a:solidFill>
                <a:latin typeface="Calibri" pitchFamily="34" charset="0"/>
                <a:cs typeface="Calibri" pitchFamily="34" charset="0"/>
                <a:sym typeface="Symbol"/>
              </a:rPr>
              <a:t> = b</a:t>
            </a:r>
          </a:p>
          <a:p>
            <a:pPr defTabSz="914363">
              <a:lnSpc>
                <a:spcPct val="90000"/>
              </a:lnSpc>
              <a:spcBef>
                <a:spcPts val="600"/>
              </a:spcBef>
              <a:buSzPct val="90000"/>
            </a:pP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Propagating v</a:t>
            </a:r>
            <a:r>
              <a:rPr lang="en-US" sz="2400" baseline="-25000" dirty="0" smtClean="0">
                <a:solidFill>
                  <a:srgbClr val="000000"/>
                </a:solidFill>
                <a:latin typeface="Calibri" pitchFamily="34" charset="0"/>
                <a:cs typeface="Calibri" pitchFamily="34" charset="0"/>
                <a:sym typeface="Symbol"/>
              </a:rPr>
              <a:t>4</a:t>
            </a:r>
            <a:r>
              <a:rPr lang="en-US" sz="2400" dirty="0" smtClean="0">
                <a:solidFill>
                  <a:srgbClr val="000000"/>
                </a:solidFill>
                <a:latin typeface="Calibri" pitchFamily="34" charset="0"/>
                <a:cs typeface="Calibri" pitchFamily="34" charset="0"/>
                <a:sym typeface="Symbol"/>
              </a:rPr>
              <a:t> = 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213009349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3197798"/>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1</a:t>
            </a:r>
            <a:r>
              <a:rPr lang="en-US" sz="2400" b="1" dirty="0" smtClean="0">
                <a:solidFill>
                  <a:srgbClr val="000000"/>
                </a:solidFill>
                <a:latin typeface="Calibri" pitchFamily="34" charset="0"/>
                <a:cs typeface="Calibri" pitchFamily="34" charset="0"/>
                <a:sym typeface="Symbol"/>
              </a:rPr>
              <a:t>  3</a:t>
            </a:r>
            <a:r>
              <a:rPr lang="en-US" sz="2400" dirty="0" smtClean="0">
                <a:solidFill>
                  <a:srgbClr val="FF000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b, </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5</a:t>
            </a:r>
            <a:r>
              <a:rPr lang="en-US" sz="2400" b="1" dirty="0" smtClean="0">
                <a:solidFill>
                  <a:srgbClr val="000000"/>
                </a:solidFill>
                <a:latin typeface="Calibri" pitchFamily="34" charset="0"/>
                <a:cs typeface="Calibri" pitchFamily="34" charset="0"/>
                <a:sym typeface="Symbol"/>
              </a:rPr>
              <a:t>  3</a:t>
            </a:r>
            <a:r>
              <a:rPr lang="en-US" sz="2400" dirty="0" smtClean="0">
                <a:solidFill>
                  <a:srgbClr val="FF0000"/>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4</a:t>
            </a:r>
            <a:r>
              <a:rPr lang="en-US" sz="2400" dirty="0" smtClean="0">
                <a:solidFill>
                  <a:srgbClr val="FF0000"/>
                </a:solidFill>
                <a:latin typeface="Calibri" pitchFamily="34" charset="0"/>
                <a:cs typeface="Calibri" pitchFamily="34" charset="0"/>
                <a:sym typeface="Symbol"/>
              </a:rPr>
              <a:t> = 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3530197"/>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 = b,</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v</a:t>
            </a:r>
            <a:r>
              <a:rPr lang="en-US" sz="2400" baseline="-25000" dirty="0" smtClean="0">
                <a:solidFill>
                  <a:srgbClr val="5782B5">
                    <a:lumMod val="75000"/>
                  </a:srgbClr>
                </a:solidFill>
                <a:latin typeface="Calibri" pitchFamily="34" charset="0"/>
                <a:cs typeface="Calibri" pitchFamily="34" charset="0"/>
                <a:sym typeface="Symbol"/>
              </a:rPr>
              <a:t>1</a:t>
            </a: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4315027"/>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3</a:t>
            </a:r>
            <a:r>
              <a:rPr lang="en-US" sz="2400" dirty="0" smtClean="0">
                <a:solidFill>
                  <a:srgbClr val="00B050"/>
                </a:solidFill>
                <a:latin typeface="Calibri" pitchFamily="34" charset="0"/>
                <a:cs typeface="Calibri" pitchFamily="34" charset="0"/>
                <a:sym typeface="Symbol"/>
              </a:rPr>
              <a:t> = b,</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1</a:t>
            </a: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Propagating v</a:t>
            </a:r>
            <a:r>
              <a:rPr lang="en-US" sz="2400" baseline="-25000" dirty="0" smtClean="0">
                <a:solidFill>
                  <a:srgbClr val="000000"/>
                </a:solidFill>
                <a:latin typeface="Calibri" pitchFamily="34" charset="0"/>
                <a:cs typeface="Calibri" pitchFamily="34" charset="0"/>
                <a:sym typeface="Symbol"/>
              </a:rPr>
              <a:t>5</a:t>
            </a:r>
            <a:r>
              <a:rPr lang="en-US" sz="2400" dirty="0" smtClean="0">
                <a:solidFill>
                  <a:srgbClr val="000000"/>
                </a:solidFill>
                <a:latin typeface="Calibri" pitchFamily="34" charset="0"/>
                <a:cs typeface="Calibri" pitchFamily="34" charset="0"/>
                <a:sym typeface="Symbol"/>
              </a:rPr>
              <a:t> = 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248563316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3197798"/>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b,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3,</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4</a:t>
            </a:r>
            <a:r>
              <a:rPr lang="en-US" sz="2400" dirty="0" smtClean="0">
                <a:solidFill>
                  <a:srgbClr val="FF0000"/>
                </a:solidFill>
                <a:latin typeface="Calibri" pitchFamily="34" charset="0"/>
                <a:cs typeface="Calibri" pitchFamily="34" charset="0"/>
                <a:sym typeface="Symbol"/>
              </a:rPr>
              <a:t> = 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3120854"/>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 = b,</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v</a:t>
            </a:r>
            <a:r>
              <a:rPr lang="en-US" sz="2400" baseline="-25000" dirty="0" smtClean="0">
                <a:solidFill>
                  <a:srgbClr val="5782B5">
                    <a:lumMod val="75000"/>
                  </a:srgbClr>
                </a:solidFill>
                <a:latin typeface="Calibri" pitchFamily="34" charset="0"/>
                <a:cs typeface="Calibri" pitchFamily="34" charset="0"/>
                <a:sym typeface="Symbol"/>
              </a:rPr>
              <a:t>1</a:t>
            </a: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5133713"/>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a:t>
            </a: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a:t>
            </a: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3</a:t>
            </a:r>
            <a:r>
              <a:rPr lang="en-US" sz="2400" dirty="0" smtClean="0">
                <a:solidFill>
                  <a:srgbClr val="00B050"/>
                </a:solidFill>
                <a:latin typeface="Calibri" pitchFamily="34" charset="0"/>
                <a:cs typeface="Calibri" pitchFamily="34" charset="0"/>
                <a:sym typeface="Symbol"/>
              </a:rPr>
              <a:t> = b,</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4</a:t>
            </a:r>
            <a:r>
              <a:rPr lang="en-US" sz="2400" b="1" dirty="0" smtClean="0">
                <a:solidFill>
                  <a:srgbClr val="000000"/>
                </a:solidFill>
                <a:latin typeface="Calibri" pitchFamily="34" charset="0"/>
                <a:cs typeface="Calibri" pitchFamily="34" charset="0"/>
                <a:sym typeface="Symbol"/>
              </a:rPr>
              <a:t> = v</a:t>
            </a:r>
            <a:r>
              <a:rPr lang="en-US" sz="2400" b="1" baseline="-25000" dirty="0" smtClean="0">
                <a:solidFill>
                  <a:srgbClr val="000000"/>
                </a:solidFill>
                <a:latin typeface="Calibri" pitchFamily="34" charset="0"/>
                <a:cs typeface="Calibri" pitchFamily="34" charset="0"/>
                <a:sym typeface="Symbol"/>
              </a:rPr>
              <a:t>1</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5</a:t>
            </a:r>
            <a:r>
              <a:rPr lang="en-US" sz="2400" b="1" dirty="0" smtClean="0">
                <a:solidFill>
                  <a:srgbClr val="000000"/>
                </a:solidFill>
                <a:latin typeface="Calibri" pitchFamily="34" charset="0"/>
                <a:cs typeface="Calibri" pitchFamily="34" charset="0"/>
                <a:sym typeface="Symbol"/>
              </a:rPr>
              <a:t> = v</a:t>
            </a:r>
            <a:r>
              <a:rPr lang="en-US" sz="2400" b="1" baseline="-25000" dirty="0" smtClean="0">
                <a:solidFill>
                  <a:srgbClr val="000000"/>
                </a:solidFill>
                <a:latin typeface="Calibri" pitchFamily="34" charset="0"/>
                <a:cs typeface="Calibri" pitchFamily="34" charset="0"/>
                <a:sym typeface="Symbol"/>
              </a:rPr>
              <a:t>1</a:t>
            </a:r>
            <a:endParaRPr lang="en-US" sz="2400" b="1" dirty="0" smtClean="0">
              <a:solidFill>
                <a:srgbClr val="000000"/>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Congruence: </a:t>
            </a:r>
            <a:r>
              <a:rPr lang="en-US" sz="2400" dirty="0" smtClean="0">
                <a:solidFill>
                  <a:srgbClr val="000000"/>
                </a:solidFill>
                <a:latin typeface="Calibri" pitchFamily="34" charset="0"/>
                <a:cs typeface="Calibri" pitchFamily="34" charset="0"/>
                <a:sym typeface="Wingdings" pitchFamily="2" charset="2"/>
              </a:rPr>
              <a:t> </a:t>
            </a: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 </a:t>
            </a:r>
            <a:r>
              <a:rPr lang="en-US" sz="2400" dirty="0" smtClean="0">
                <a:solidFill>
                  <a:srgbClr val="00B050"/>
                </a:solidFill>
                <a:latin typeface="Calibri" pitchFamily="34" charset="0"/>
                <a:cs typeface="Calibri" pitchFamily="34" charset="0"/>
                <a:sym typeface="Symbol"/>
              </a:rPr>
              <a:t>=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3196969089"/>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procedure: Example</a:t>
            </a:r>
            <a:endParaRPr lang="en-US" dirty="0"/>
          </a:p>
        </p:txBody>
      </p:sp>
      <p:sp>
        <p:nvSpPr>
          <p:cNvPr id="6" name="Content Placeholder 15"/>
          <p:cNvSpPr>
            <a:spLocks noGrp="1"/>
          </p:cNvSpPr>
          <p:nvPr>
            <p:ph idx="1"/>
          </p:nvPr>
        </p:nvSpPr>
        <p:spPr>
          <a:xfrm>
            <a:off x="680236" y="1808455"/>
            <a:ext cx="7548284" cy="332399"/>
          </a:xfrm>
        </p:spPr>
        <p:txBody>
          <a:bodyPr/>
          <a:lstStyle/>
          <a:p>
            <a:pPr marL="0" lvl="0" indent="0">
              <a:spcBef>
                <a:spcPts val="600"/>
              </a:spcBef>
              <a:buNone/>
            </a:pPr>
            <a:r>
              <a:rPr lang="en-US" sz="2400" dirty="0" smtClean="0">
                <a:cs typeface="Calibri" pitchFamily="34" charset="0"/>
                <a:sym typeface="Symbol"/>
              </a:rPr>
              <a:t>b + 2 = c, f(read(write(a,b,3), c-2)) ≠ f(c-b+1)</a:t>
            </a:r>
          </a:p>
        </p:txBody>
      </p:sp>
      <p:sp>
        <p:nvSpPr>
          <p:cNvPr id="7" name="Content Placeholder 15"/>
          <p:cNvSpPr txBox="1">
            <a:spLocks/>
          </p:cNvSpPr>
          <p:nvPr/>
        </p:nvSpPr>
        <p:spPr>
          <a:xfrm>
            <a:off x="700433" y="2642066"/>
            <a:ext cx="1844463" cy="3197798"/>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Arithmetic</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b, </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3,</a:t>
            </a:r>
          </a:p>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a:t>
            </a:r>
            <a:r>
              <a:rPr lang="en-US" sz="2400" baseline="-25000" dirty="0" smtClean="0">
                <a:solidFill>
                  <a:srgbClr val="FF0000"/>
                </a:solidFill>
                <a:latin typeface="Calibri" pitchFamily="34" charset="0"/>
                <a:cs typeface="Calibri" pitchFamily="34" charset="0"/>
                <a:sym typeface="Symbol"/>
              </a:rPr>
              <a:t>4</a:t>
            </a:r>
            <a:r>
              <a:rPr lang="en-US" sz="2400" dirty="0" smtClean="0">
                <a:solidFill>
                  <a:srgbClr val="FF0000"/>
                </a:solidFill>
                <a:latin typeface="Calibri" pitchFamily="34" charset="0"/>
                <a:cs typeface="Calibri" pitchFamily="34" charset="0"/>
                <a:sym typeface="Symbol"/>
              </a:rPr>
              <a:t> = 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FF0000"/>
              </a:solidFill>
              <a:latin typeface="Calibri" pitchFamily="34" charset="0"/>
              <a:cs typeface="Calibri" pitchFamily="34" charset="0"/>
              <a:sym typeface="Symbol"/>
            </a:endParaRPr>
          </a:p>
        </p:txBody>
      </p:sp>
      <p:sp>
        <p:nvSpPr>
          <p:cNvPr id="8" name="Content Placeholder 15"/>
          <p:cNvSpPr txBox="1">
            <a:spLocks/>
          </p:cNvSpPr>
          <p:nvPr/>
        </p:nvSpPr>
        <p:spPr>
          <a:xfrm>
            <a:off x="3126902" y="2642066"/>
            <a:ext cx="2595446" cy="3120854"/>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5782B5">
                    <a:lumMod val="75000"/>
                  </a:srgbClr>
                </a:solidFill>
                <a:latin typeface="Calibri" pitchFamily="34" charset="0"/>
                <a:cs typeface="Calibri" pitchFamily="34" charset="0"/>
                <a:sym typeface="Symbol"/>
              </a:rPr>
              <a:t>Arrays</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 = b,</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v</a:t>
            </a:r>
            <a:r>
              <a:rPr lang="en-US" sz="2400" baseline="-25000" dirty="0" smtClean="0">
                <a:solidFill>
                  <a:srgbClr val="5782B5">
                    <a:lumMod val="75000"/>
                  </a:srgbClr>
                </a:solidFill>
                <a:latin typeface="Calibri" pitchFamily="34" charset="0"/>
                <a:cs typeface="Calibri" pitchFamily="34" charset="0"/>
                <a:sym typeface="Symbol"/>
              </a:rPr>
              <a:t>1</a:t>
            </a: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9" name="Content Placeholder 15"/>
          <p:cNvSpPr txBox="1">
            <a:spLocks/>
          </p:cNvSpPr>
          <p:nvPr/>
        </p:nvSpPr>
        <p:spPr>
          <a:xfrm>
            <a:off x="6304353" y="2642066"/>
            <a:ext cx="2595446" cy="55430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00B050"/>
                </a:solidFill>
                <a:latin typeface="Calibri" pitchFamily="34" charset="0"/>
                <a:cs typeface="Calibri" pitchFamily="34" charset="0"/>
                <a:sym typeface="Symbol"/>
              </a:rPr>
              <a:t>EUF</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6</a:t>
            </a:r>
            <a:r>
              <a:rPr lang="en-US" sz="2400" b="1" dirty="0" smtClean="0">
                <a:solidFill>
                  <a:srgbClr val="000000"/>
                </a:solidFill>
                <a:latin typeface="Calibri" pitchFamily="34" charset="0"/>
                <a:cs typeface="Calibri" pitchFamily="34" charset="0"/>
                <a:sym typeface="Symbol"/>
              </a:rPr>
              <a:t> ≠ v</a:t>
            </a:r>
            <a:r>
              <a:rPr lang="en-US" sz="2400" b="1" baseline="-25000" dirty="0" smtClean="0">
                <a:solidFill>
                  <a:srgbClr val="00000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3</a:t>
            </a:r>
            <a:r>
              <a:rPr lang="en-US" sz="2400" dirty="0" smtClean="0">
                <a:solidFill>
                  <a:srgbClr val="00B050"/>
                </a:solidFill>
                <a:latin typeface="Calibri" pitchFamily="34" charset="0"/>
                <a:cs typeface="Calibri" pitchFamily="34" charset="0"/>
                <a:sym typeface="Symbol"/>
              </a:rPr>
              <a:t> = b,</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1</a:t>
            </a:r>
            <a:r>
              <a:rPr lang="en-US" sz="2400" dirty="0" smtClean="0">
                <a:solidFill>
                  <a:srgbClr val="00B050"/>
                </a:solidFill>
                <a:latin typeface="Calibri" pitchFamily="34" charset="0"/>
                <a:cs typeface="Calibri" pitchFamily="34" charset="0"/>
                <a:sym typeface="Symbol"/>
              </a:rPr>
              <a:t>,</a:t>
            </a: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1</a:t>
            </a:r>
            <a:r>
              <a:rPr lang="en-US" sz="2400" dirty="0" smtClean="0">
                <a:solidFill>
                  <a:srgbClr val="00B050"/>
                </a:solidFill>
                <a:latin typeface="Calibri" pitchFamily="34" charset="0"/>
                <a:cs typeface="Calibri" pitchFamily="34" charset="0"/>
                <a:sym typeface="Symbol"/>
              </a:rPr>
              <a:t> , </a:t>
            </a:r>
          </a:p>
          <a:p>
            <a:pPr defTabSz="914363">
              <a:lnSpc>
                <a:spcPct val="90000"/>
              </a:lnSpc>
              <a:spcBef>
                <a:spcPts val="600"/>
              </a:spcBef>
              <a:buSzPct val="90000"/>
            </a:pPr>
            <a:r>
              <a:rPr lang="en-US" sz="2400" b="1" dirty="0" smtClean="0">
                <a:solidFill>
                  <a:srgbClr val="000000"/>
                </a:solidFill>
                <a:latin typeface="Calibri" pitchFamily="34" charset="0"/>
                <a:cs typeface="Calibri" pitchFamily="34" charset="0"/>
                <a:sym typeface="Symbol"/>
              </a:rPr>
              <a:t>v</a:t>
            </a:r>
            <a:r>
              <a:rPr lang="en-US" sz="2400" b="1" baseline="-25000" dirty="0" smtClean="0">
                <a:solidFill>
                  <a:srgbClr val="000000"/>
                </a:solidFill>
                <a:latin typeface="Calibri" pitchFamily="34" charset="0"/>
                <a:cs typeface="Calibri" pitchFamily="34" charset="0"/>
                <a:sym typeface="Symbol"/>
              </a:rPr>
              <a:t>6</a:t>
            </a:r>
            <a:r>
              <a:rPr lang="en-US" sz="2400" b="1" dirty="0" smtClean="0">
                <a:solidFill>
                  <a:srgbClr val="000000"/>
                </a:solidFill>
                <a:latin typeface="Calibri" pitchFamily="34" charset="0"/>
                <a:cs typeface="Calibri" pitchFamily="34" charset="0"/>
                <a:sym typeface="Symbol"/>
              </a:rPr>
              <a:t> = v</a:t>
            </a:r>
            <a:r>
              <a:rPr lang="en-US" sz="2400" b="1" baseline="-25000" dirty="0" smtClean="0">
                <a:solidFill>
                  <a:srgbClr val="000000"/>
                </a:solidFill>
                <a:latin typeface="Calibri" pitchFamily="34" charset="0"/>
                <a:cs typeface="Calibri" pitchFamily="34" charset="0"/>
                <a:sym typeface="Symbol"/>
              </a:rPr>
              <a:t>7</a:t>
            </a:r>
            <a:endParaRPr lang="en-US" sz="2400" b="1" dirty="0" smtClean="0">
              <a:solidFill>
                <a:srgbClr val="000000"/>
              </a:solidFill>
              <a:latin typeface="Calibri" pitchFamily="34" charset="0"/>
              <a:cs typeface="Calibri" pitchFamily="34" charset="0"/>
              <a:sym typeface="Symbol"/>
            </a:endParaRP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endParaRPr lang="en-US" sz="2400" baseline="-250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 </a:t>
            </a:r>
          </a:p>
          <a:p>
            <a:pPr defTabSz="914363">
              <a:lnSpc>
                <a:spcPct val="90000"/>
              </a:lnSpc>
              <a:spcBef>
                <a:spcPts val="600"/>
              </a:spcBef>
              <a:buSzPct val="90000"/>
            </a:pPr>
            <a:endParaRPr lang="en-US" sz="2400" dirty="0" smtClean="0">
              <a:solidFill>
                <a:srgbClr val="00B050"/>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a:p>
            <a:pPr defTabSz="914363">
              <a:lnSpc>
                <a:spcPct val="90000"/>
              </a:lnSpc>
              <a:spcBef>
                <a:spcPts val="600"/>
              </a:spcBef>
              <a:buSzPct val="90000"/>
              <a:defRPr/>
            </a:pPr>
            <a:endParaRPr lang="en-US" sz="2400" dirty="0" smtClean="0">
              <a:solidFill>
                <a:srgbClr val="5782B5">
                  <a:lumMod val="75000"/>
                </a:srgbClr>
              </a:solidFill>
              <a:latin typeface="Calibri" pitchFamily="34" charset="0"/>
              <a:cs typeface="Calibri" pitchFamily="34" charset="0"/>
              <a:sym typeface="Symbol"/>
            </a:endParaRPr>
          </a:p>
        </p:txBody>
      </p:sp>
      <p:sp>
        <p:nvSpPr>
          <p:cNvPr id="10" name="Content Placeholder 15"/>
          <p:cNvSpPr txBox="1">
            <a:spLocks/>
          </p:cNvSpPr>
          <p:nvPr/>
        </p:nvSpPr>
        <p:spPr>
          <a:xfrm>
            <a:off x="645350" y="5298966"/>
            <a:ext cx="7548284" cy="332399"/>
          </a:xfrm>
          <a:prstGeom prst="rect">
            <a:avLst/>
          </a:prstGeom>
        </p:spPr>
        <p:txBody>
          <a:bodyPr vert="horz" lIns="0" tIns="0" rIns="0" bIns="0" rtlCol="0">
            <a:spAutoFit/>
          </a:bodyPr>
          <a:lstStyle/>
          <a:p>
            <a:pPr defTabSz="914363">
              <a:lnSpc>
                <a:spcPct val="90000"/>
              </a:lnSpc>
              <a:spcBef>
                <a:spcPts val="600"/>
              </a:spcBef>
              <a:buSzPct val="90000"/>
            </a:pPr>
            <a:r>
              <a:rPr lang="en-US" sz="2400" dirty="0" err="1" smtClean="0">
                <a:solidFill>
                  <a:srgbClr val="000000"/>
                </a:solidFill>
                <a:latin typeface="Calibri" pitchFamily="34" charset="0"/>
                <a:cs typeface="Calibri" pitchFamily="34" charset="0"/>
                <a:sym typeface="Symbol"/>
              </a:rPr>
              <a:t>Unsatisfiable</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711335875"/>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NO deterministic procedure</a:t>
            </a:r>
            <a:endParaRPr lang="en-US" dirty="0"/>
          </a:p>
        </p:txBody>
      </p:sp>
      <p:sp>
        <p:nvSpPr>
          <p:cNvPr id="6" name="Content Placeholder 15"/>
          <p:cNvSpPr>
            <a:spLocks noGrp="1"/>
          </p:cNvSpPr>
          <p:nvPr>
            <p:ph idx="1"/>
          </p:nvPr>
        </p:nvSpPr>
        <p:spPr>
          <a:xfrm>
            <a:off x="680236" y="1808455"/>
            <a:ext cx="7548284" cy="4835170"/>
          </a:xfrm>
        </p:spPr>
        <p:txBody>
          <a:bodyPr/>
          <a:lstStyle/>
          <a:p>
            <a:pPr marL="0" lvl="0" indent="0">
              <a:spcBef>
                <a:spcPts val="600"/>
              </a:spcBef>
              <a:buNone/>
            </a:pPr>
            <a:r>
              <a:rPr lang="en-US" sz="2400" dirty="0" smtClean="0">
                <a:cs typeface="Calibri" pitchFamily="34" charset="0"/>
                <a:sym typeface="Symbol"/>
              </a:rPr>
              <a:t>Deterministic procedure may </a:t>
            </a:r>
            <a:r>
              <a:rPr lang="en-US" sz="2400" dirty="0" smtClean="0">
                <a:solidFill>
                  <a:srgbClr val="FF0000"/>
                </a:solidFill>
                <a:cs typeface="Calibri" pitchFamily="34" charset="0"/>
                <a:sym typeface="Symbol"/>
              </a:rPr>
              <a:t>fail</a:t>
            </a:r>
            <a:r>
              <a:rPr lang="en-US" sz="2400" dirty="0" smtClean="0">
                <a:cs typeface="Calibri" pitchFamily="34" charset="0"/>
                <a:sym typeface="Symbol"/>
              </a:rPr>
              <a:t> for non-convex theories.</a:t>
            </a:r>
          </a:p>
          <a:p>
            <a:pPr marL="0" lvl="0" indent="0">
              <a:spcBef>
                <a:spcPts val="600"/>
              </a:spcBef>
              <a:buNone/>
            </a:pPr>
            <a:endParaRPr lang="en-US" sz="2400" dirty="0" smtClean="0">
              <a:cs typeface="Calibri" pitchFamily="34" charset="0"/>
              <a:sym typeface="Symbol"/>
            </a:endParaRPr>
          </a:p>
          <a:p>
            <a:pPr marL="0" lvl="0" indent="0">
              <a:spcBef>
                <a:spcPts val="600"/>
              </a:spcBef>
              <a:buNone/>
            </a:pPr>
            <a:r>
              <a:rPr lang="en-US" sz="2400" dirty="0" smtClean="0">
                <a:solidFill>
                  <a:srgbClr val="FF0000"/>
                </a:solidFill>
                <a:cs typeface="Calibri" pitchFamily="34" charset="0"/>
                <a:sym typeface="Symbol"/>
              </a:rPr>
              <a:t>0  a  1, 0  b  1, 0  c  1</a:t>
            </a:r>
            <a:r>
              <a:rPr lang="en-US" sz="2400" dirty="0" smtClean="0">
                <a:cs typeface="Calibri" pitchFamily="34" charset="0"/>
                <a:sym typeface="Symbol"/>
              </a:rPr>
              <a:t>,</a:t>
            </a:r>
          </a:p>
          <a:p>
            <a:pPr marL="0" lvl="0" indent="0">
              <a:spcBef>
                <a:spcPts val="600"/>
              </a:spcBef>
              <a:buNone/>
            </a:pPr>
            <a:r>
              <a:rPr lang="en-US" sz="2400" dirty="0" smtClean="0">
                <a:solidFill>
                  <a:schemeClr val="accent4">
                    <a:lumMod val="75000"/>
                  </a:schemeClr>
                </a:solidFill>
                <a:cs typeface="Calibri" pitchFamily="34" charset="0"/>
                <a:sym typeface="Symbol"/>
              </a:rPr>
              <a:t>f(a) ≠ f(b),</a:t>
            </a:r>
          </a:p>
          <a:p>
            <a:pPr marL="0" indent="0">
              <a:spcBef>
                <a:spcPts val="600"/>
              </a:spcBef>
              <a:buNone/>
            </a:pPr>
            <a:r>
              <a:rPr lang="en-US" sz="2400" dirty="0" smtClean="0">
                <a:solidFill>
                  <a:schemeClr val="accent4">
                    <a:lumMod val="75000"/>
                  </a:schemeClr>
                </a:solidFill>
                <a:cs typeface="Calibri" pitchFamily="34" charset="0"/>
                <a:sym typeface="Symbol"/>
              </a:rPr>
              <a:t>f(a) ≠ f(c),</a:t>
            </a:r>
          </a:p>
          <a:p>
            <a:pPr marL="0" indent="0">
              <a:spcBef>
                <a:spcPts val="600"/>
              </a:spcBef>
              <a:buNone/>
            </a:pPr>
            <a:r>
              <a:rPr lang="en-US" sz="2400" dirty="0" smtClean="0">
                <a:solidFill>
                  <a:schemeClr val="accent4">
                    <a:lumMod val="75000"/>
                  </a:schemeClr>
                </a:solidFill>
                <a:cs typeface="Calibri" pitchFamily="34" charset="0"/>
                <a:sym typeface="Symbol"/>
              </a:rPr>
              <a:t>f(b) ≠ f(c)</a:t>
            </a:r>
          </a:p>
          <a:p>
            <a:pPr marL="0" indent="0">
              <a:spcBef>
                <a:spcPts val="600"/>
              </a:spcBef>
              <a:buNone/>
            </a:pPr>
            <a:endParaRPr lang="en-US" sz="2400" dirty="0" smtClean="0">
              <a:cs typeface="Calibri" pitchFamily="34" charset="0"/>
              <a:sym typeface="Symbol"/>
            </a:endParaRPr>
          </a:p>
          <a:p>
            <a:pPr marL="0" indent="0">
              <a:spcBef>
                <a:spcPts val="600"/>
              </a:spcBef>
              <a:buNone/>
            </a:pPr>
            <a:endParaRPr lang="en-US" sz="2400" dirty="0" smtClean="0">
              <a:cs typeface="Calibri" pitchFamily="34" charset="0"/>
              <a:sym typeface="Symbol"/>
            </a:endParaRPr>
          </a:p>
          <a:p>
            <a:pPr marL="0" lvl="0" indent="0">
              <a:spcBef>
                <a:spcPts val="600"/>
              </a:spcBef>
              <a:buNone/>
            </a:pPr>
            <a:endParaRPr lang="en-US" sz="2400" dirty="0" smtClean="0">
              <a:cs typeface="Calibri" pitchFamily="34" charset="0"/>
              <a:sym typeface="Symbol"/>
            </a:endParaRPr>
          </a:p>
          <a:p>
            <a:pPr marL="0" lvl="0" indent="0">
              <a:spcBef>
                <a:spcPts val="600"/>
              </a:spcBef>
              <a:buNone/>
            </a:pPr>
            <a:endParaRPr lang="en-US" sz="2400" dirty="0" smtClean="0">
              <a:cs typeface="Calibri" pitchFamily="34" charset="0"/>
              <a:sym typeface="Symbol"/>
            </a:endParaRPr>
          </a:p>
          <a:p>
            <a:pPr marL="0" lvl="0" indent="0">
              <a:spcBef>
                <a:spcPts val="600"/>
              </a:spcBef>
              <a:buNone/>
            </a:pPr>
            <a:endParaRPr lang="en-US" sz="2400" dirty="0" smtClean="0">
              <a:cs typeface="Calibri" pitchFamily="34" charset="0"/>
              <a:sym typeface="Symbol"/>
            </a:endParaRPr>
          </a:p>
          <a:p>
            <a:pPr marL="0" lvl="0" indent="0">
              <a:spcBef>
                <a:spcPts val="600"/>
              </a:spcBef>
              <a:buNone/>
            </a:pPr>
            <a:endParaRPr lang="en-US" sz="2400" dirty="0" smtClean="0">
              <a:cs typeface="Calibri" pitchFamily="34" charset="0"/>
              <a:sym typeface="Symbol"/>
            </a:endParaRPr>
          </a:p>
        </p:txBody>
      </p:sp>
    </p:spTree>
    <p:extLst>
      <p:ext uri="{BB962C8B-B14F-4D97-AF65-F5344CB8AC3E}">
        <p14:creationId xmlns:p14="http://schemas.microsoft.com/office/powerpoint/2010/main" val="2394339086"/>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Combining Procedures in Practice</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754996" y="1865780"/>
            <a:ext cx="6181725" cy="4686300"/>
          </a:xfrm>
          <a:prstGeom prst="rect">
            <a:avLst/>
          </a:prstGeom>
          <a:noFill/>
          <a:ln w="9525">
            <a:noFill/>
            <a:miter lim="800000"/>
            <a:headEnd/>
            <a:tailEnd/>
          </a:ln>
          <a:effectLst/>
        </p:spPr>
      </p:pic>
    </p:spTree>
    <p:extLst>
      <p:ext uri="{BB962C8B-B14F-4D97-AF65-F5344CB8AC3E}">
        <p14:creationId xmlns:p14="http://schemas.microsoft.com/office/powerpoint/2010/main" val="27373717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9906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103434"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 </a:t>
            </a:r>
            <a:r>
              <a:rPr lang="en-US" sz="2400" dirty="0" smtClean="0">
                <a:solidFill>
                  <a:srgbClr val="FF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p</a:t>
            </a:r>
            <a:r>
              <a:rPr lang="en-US" sz="2400" baseline="-25000" dirty="0" smtClean="0">
                <a:solidFill>
                  <a:srgbClr val="FF0000"/>
                </a:solidFill>
                <a:latin typeface="Calibri" pitchFamily="34" charset="0"/>
                <a:sym typeface="Symbol"/>
              </a:rPr>
              <a:t>2 </a:t>
            </a:r>
            <a:r>
              <a:rPr lang="en-US" sz="2400" dirty="0" smtClean="0">
                <a:solidFill>
                  <a:srgbClr val="FF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3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&gt; 2), p</a:t>
            </a:r>
            <a:r>
              <a:rPr lang="en-US" sz="2400" baseline="-25000" dirty="0" smtClean="0">
                <a:solidFill>
                  <a:srgbClr val="FF0000"/>
                </a:solidFill>
                <a:latin typeface="Calibri" pitchFamily="34" charset="0"/>
                <a:sym typeface="Symbol"/>
              </a:rPr>
              <a:t>4 </a:t>
            </a:r>
            <a:r>
              <a:rPr lang="en-US" sz="2400" dirty="0" smtClean="0">
                <a:solidFill>
                  <a:srgbClr val="FF0000"/>
                </a:solidFill>
                <a:latin typeface="Calibri" pitchFamily="34" charset="0"/>
                <a:sym typeface="Symbol"/>
              </a:rPr>
              <a:t> (y</a:t>
            </a:r>
            <a:r>
              <a:rPr lang="en-US" sz="2400" dirty="0" smtClean="0">
                <a:solidFill>
                  <a:srgbClr val="FF0000"/>
                </a:solidFill>
                <a:latin typeface="Calibri" pitchFamily="34" charset="0"/>
              </a:rPr>
              <a:t> &lt; 1</a:t>
            </a:r>
            <a:r>
              <a:rPr lang="en-US" sz="2400" dirty="0" smtClean="0">
                <a:solidFill>
                  <a:srgbClr val="FF0000"/>
                </a:solidFill>
                <a:latin typeface="Calibri" pitchFamily="34" charset="0"/>
                <a:sym typeface="Symbol"/>
              </a:rPr>
              <a:t>)</a:t>
            </a:r>
            <a:endParaRPr lang="en-US" sz="2400" dirty="0" smtClean="0">
              <a:solidFill>
                <a:srgbClr val="FF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SAT </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latin typeface="Calibri" pitchFamily="34" charset="0"/>
                <a:sym typeface="Symbol"/>
              </a:rPr>
              <a:t>Assignment</a:t>
            </a:r>
          </a:p>
          <a:p>
            <a:pPr marL="384954" indent="-384954" defTabSz="914363">
              <a:lnSpc>
                <a:spcPct val="90000"/>
              </a:lnSpc>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2</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3</a:t>
            </a:r>
            <a:r>
              <a:rPr lang="en-US" sz="2400" dirty="0" smtClean="0">
                <a:solidFill>
                  <a:srgbClr val="FF0000"/>
                </a:solidFill>
                <a:latin typeface="Calibri" pitchFamily="34" charset="0"/>
                <a:sym typeface="Symbol"/>
              </a:rPr>
              <a:t>, p</a:t>
            </a:r>
            <a:r>
              <a:rPr lang="en-US" sz="2400" baseline="-25000" dirty="0" smtClean="0">
                <a:solidFill>
                  <a:srgbClr val="FF0000"/>
                </a:solidFill>
                <a:latin typeface="Calibri" pitchFamily="34" charset="0"/>
                <a:sym typeface="Symbol"/>
              </a:rPr>
              <a:t>4</a:t>
            </a:r>
            <a:endParaRPr lang="en-US" sz="2400" dirty="0" smtClean="0">
              <a:solidFill>
                <a:srgbClr val="FF0000"/>
              </a:solidFill>
              <a:latin typeface="Calibri" pitchFamily="34" charset="0"/>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70C0"/>
                </a:solidFill>
                <a:latin typeface="Calibri" pitchFamily="34" charset="0"/>
              </a:rPr>
              <a:t>x </a:t>
            </a:r>
            <a:r>
              <a:rPr lang="en-US" sz="2400" dirty="0" smtClean="0">
                <a:solidFill>
                  <a:srgbClr val="0070C0"/>
                </a:solidFill>
                <a:latin typeface="Calibri" pitchFamily="34" charset="0"/>
                <a:sym typeface="Symbol"/>
              </a:rPr>
              <a:t> 0, y = x + 1, </a:t>
            </a:r>
          </a:p>
          <a:p>
            <a:pPr marL="384954" indent="-384954" defTabSz="914363">
              <a:lnSpc>
                <a:spcPct val="90000"/>
              </a:lnSpc>
              <a:spcBef>
                <a:spcPct val="20000"/>
              </a:spcBef>
              <a:buSzPct val="90000"/>
            </a:pPr>
            <a:r>
              <a:rPr lang="en-US" sz="2400" dirty="0" smtClean="0">
                <a:solidFill>
                  <a:srgbClr val="0070C0"/>
                </a:solidFill>
                <a:latin typeface="Calibri" pitchFamily="34" charset="0"/>
                <a:sym typeface="Symbol"/>
              </a:rPr>
              <a:t>(y</a:t>
            </a:r>
            <a:r>
              <a:rPr lang="en-US" sz="2400" dirty="0" smtClean="0">
                <a:solidFill>
                  <a:srgbClr val="0070C0"/>
                </a:solidFill>
                <a:latin typeface="Calibri" pitchFamily="34" charset="0"/>
              </a:rPr>
              <a:t> </a:t>
            </a:r>
            <a:r>
              <a:rPr lang="en-US" sz="2400" dirty="0" smtClean="0">
                <a:solidFill>
                  <a:srgbClr val="0070C0"/>
                </a:solidFill>
                <a:latin typeface="Calibri" pitchFamily="34" charset="0"/>
                <a:sym typeface="Symbol"/>
              </a:rPr>
              <a:t>&gt; 2), y</a:t>
            </a:r>
            <a:r>
              <a:rPr lang="en-US" sz="2400" dirty="0" smtClean="0">
                <a:solidFill>
                  <a:srgbClr val="0070C0"/>
                </a:solidFill>
                <a:latin typeface="Calibri" pitchFamily="34" charset="0"/>
              </a:rPr>
              <a:t> &lt; 1</a:t>
            </a:r>
          </a:p>
        </p:txBody>
      </p:sp>
    </p:spTree>
    <p:extLst>
      <p:ext uri="{BB962C8B-B14F-4D97-AF65-F5344CB8AC3E}">
        <p14:creationId xmlns:p14="http://schemas.microsoft.com/office/powerpoint/2010/main" val="129428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Combining Procedures in Practice</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675995" y="1850652"/>
            <a:ext cx="6734175" cy="4591050"/>
          </a:xfrm>
          <a:prstGeom prst="rect">
            <a:avLst/>
          </a:prstGeom>
          <a:noFill/>
          <a:ln w="9525">
            <a:noFill/>
            <a:miter lim="800000"/>
            <a:headEnd/>
            <a:tailEnd/>
          </a:ln>
          <a:effectLst/>
        </p:spPr>
      </p:pic>
    </p:spTree>
    <p:extLst>
      <p:ext uri="{BB962C8B-B14F-4D97-AF65-F5344CB8AC3E}">
        <p14:creationId xmlns:p14="http://schemas.microsoft.com/office/powerpoint/2010/main" val="2471362697"/>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Example</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836519" y="1913969"/>
            <a:ext cx="6610350" cy="914400"/>
          </a:xfrm>
          <a:prstGeom prst="rect">
            <a:avLst/>
          </a:prstGeom>
          <a:noFill/>
          <a:ln w="9525">
            <a:noFill/>
            <a:miter lim="800000"/>
            <a:headEnd/>
            <a:tailEnd/>
          </a:ln>
          <a:effectLst/>
        </p:spPr>
      </p:pic>
    </p:spTree>
    <p:extLst>
      <p:ext uri="{BB962C8B-B14F-4D97-AF65-F5344CB8AC3E}">
        <p14:creationId xmlns:p14="http://schemas.microsoft.com/office/powerpoint/2010/main" val="1333402639"/>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Example</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1027580" y="1867459"/>
            <a:ext cx="6515100" cy="666750"/>
          </a:xfrm>
          <a:prstGeom prst="rect">
            <a:avLst/>
          </a:prstGeom>
          <a:noFill/>
          <a:ln w="9525">
            <a:noFill/>
            <a:miter lim="800000"/>
            <a:headEnd/>
            <a:tailEnd/>
          </a:ln>
          <a:effectLst/>
        </p:spPr>
      </p:pic>
    </p:spTree>
    <p:extLst>
      <p:ext uri="{BB962C8B-B14F-4D97-AF65-F5344CB8AC3E}">
        <p14:creationId xmlns:p14="http://schemas.microsoft.com/office/powerpoint/2010/main" val="950230376"/>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488297" y="1840847"/>
            <a:ext cx="8239125" cy="4772025"/>
          </a:xfrm>
          <a:prstGeom prst="rect">
            <a:avLst/>
          </a:prstGeom>
          <a:noFill/>
          <a:ln w="9525">
            <a:noFill/>
            <a:miter lim="800000"/>
            <a:headEnd/>
            <a:tailEnd/>
          </a:ln>
          <a:effectLst/>
        </p:spPr>
      </p:pic>
    </p:spTree>
    <p:extLst>
      <p:ext uri="{BB962C8B-B14F-4D97-AF65-F5344CB8AC3E}">
        <p14:creationId xmlns:p14="http://schemas.microsoft.com/office/powerpoint/2010/main" val="3360006799"/>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689162" y="1806109"/>
            <a:ext cx="8267700" cy="4124325"/>
          </a:xfrm>
          <a:prstGeom prst="rect">
            <a:avLst/>
          </a:prstGeom>
          <a:noFill/>
          <a:ln w="9525">
            <a:noFill/>
            <a:miter lim="800000"/>
            <a:headEnd/>
            <a:tailEnd/>
          </a:ln>
          <a:effectLst/>
        </p:spPr>
      </p:pic>
    </p:spTree>
    <p:extLst>
      <p:ext uri="{BB962C8B-B14F-4D97-AF65-F5344CB8AC3E}">
        <p14:creationId xmlns:p14="http://schemas.microsoft.com/office/powerpoint/2010/main" val="2285735165"/>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5363" name="Picture 3"/>
          <p:cNvPicPr>
            <a:picLocks noChangeAspect="1" noChangeArrowheads="1"/>
          </p:cNvPicPr>
          <p:nvPr/>
        </p:nvPicPr>
        <p:blipFill>
          <a:blip r:embed="rId3" cstate="print"/>
          <a:srcRect/>
          <a:stretch>
            <a:fillRect/>
          </a:stretch>
        </p:blipFill>
        <p:spPr bwMode="auto">
          <a:xfrm>
            <a:off x="547688" y="1764113"/>
            <a:ext cx="8048625" cy="4943475"/>
          </a:xfrm>
          <a:prstGeom prst="rect">
            <a:avLst/>
          </a:prstGeom>
          <a:noFill/>
          <a:ln w="9525">
            <a:noFill/>
            <a:miter lim="800000"/>
            <a:headEnd/>
            <a:tailEnd/>
          </a:ln>
          <a:effectLst/>
        </p:spPr>
      </p:pic>
    </p:spTree>
    <p:extLst>
      <p:ext uri="{BB962C8B-B14F-4D97-AF65-F5344CB8AC3E}">
        <p14:creationId xmlns:p14="http://schemas.microsoft.com/office/powerpoint/2010/main" val="3135192939"/>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6387" name="Picture 3"/>
          <p:cNvPicPr>
            <a:picLocks noChangeAspect="1" noChangeArrowheads="1"/>
          </p:cNvPicPr>
          <p:nvPr/>
        </p:nvPicPr>
        <p:blipFill>
          <a:blip r:embed="rId3" cstate="print"/>
          <a:srcRect/>
          <a:stretch>
            <a:fillRect/>
          </a:stretch>
        </p:blipFill>
        <p:spPr bwMode="auto">
          <a:xfrm>
            <a:off x="626129" y="1879227"/>
            <a:ext cx="7820025" cy="4533900"/>
          </a:xfrm>
          <a:prstGeom prst="rect">
            <a:avLst/>
          </a:prstGeom>
          <a:noFill/>
          <a:ln w="9525">
            <a:noFill/>
            <a:miter lim="800000"/>
            <a:headEnd/>
            <a:tailEnd/>
          </a:ln>
          <a:effectLst/>
        </p:spPr>
      </p:pic>
    </p:spTree>
    <p:extLst>
      <p:ext uri="{BB962C8B-B14F-4D97-AF65-F5344CB8AC3E}">
        <p14:creationId xmlns:p14="http://schemas.microsoft.com/office/powerpoint/2010/main" val="3682330255"/>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7411" name="Picture 3"/>
          <p:cNvPicPr>
            <a:picLocks noChangeAspect="1" noChangeArrowheads="1"/>
          </p:cNvPicPr>
          <p:nvPr/>
        </p:nvPicPr>
        <p:blipFill>
          <a:blip r:embed="rId3" cstate="print"/>
          <a:srcRect/>
          <a:stretch>
            <a:fillRect/>
          </a:stretch>
        </p:blipFill>
        <p:spPr bwMode="auto">
          <a:xfrm>
            <a:off x="627529" y="2161615"/>
            <a:ext cx="7924800" cy="4076700"/>
          </a:xfrm>
          <a:prstGeom prst="rect">
            <a:avLst/>
          </a:prstGeom>
          <a:noFill/>
          <a:ln w="9525">
            <a:noFill/>
            <a:miter lim="800000"/>
            <a:headEnd/>
            <a:tailEnd/>
          </a:ln>
          <a:effectLst/>
        </p:spPr>
      </p:pic>
    </p:spTree>
    <p:extLst>
      <p:ext uri="{BB962C8B-B14F-4D97-AF65-F5344CB8AC3E}">
        <p14:creationId xmlns:p14="http://schemas.microsoft.com/office/powerpoint/2010/main" val="3390879771"/>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srcRect/>
          <a:stretch>
            <a:fillRect/>
          </a:stretch>
        </p:blipFill>
        <p:spPr bwMode="auto">
          <a:xfrm>
            <a:off x="619685" y="1799664"/>
            <a:ext cx="7886700" cy="4800600"/>
          </a:xfrm>
          <a:prstGeom prst="rect">
            <a:avLst/>
          </a:prstGeom>
          <a:noFill/>
          <a:ln w="9525">
            <a:noFill/>
            <a:miter lim="800000"/>
            <a:headEnd/>
            <a:tailEnd/>
          </a:ln>
          <a:effectLst/>
        </p:spPr>
      </p:pic>
    </p:spTree>
    <p:extLst>
      <p:ext uri="{BB962C8B-B14F-4D97-AF65-F5344CB8AC3E}">
        <p14:creationId xmlns:p14="http://schemas.microsoft.com/office/powerpoint/2010/main" val="2669384918"/>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Example</a:t>
            </a:r>
            <a:endParaRPr lang="en-US" sz="4800" dirty="0">
              <a:latin typeface="Calibri" pitchFamily="34" charset="0"/>
              <a:cs typeface="Calibri" pitchFamily="34" charset="0"/>
            </a:endParaRPr>
          </a:p>
        </p:txBody>
      </p:sp>
      <p:pic>
        <p:nvPicPr>
          <p:cNvPr id="19458" name="Picture 2"/>
          <p:cNvPicPr>
            <a:picLocks noChangeAspect="1" noChangeArrowheads="1"/>
          </p:cNvPicPr>
          <p:nvPr/>
        </p:nvPicPr>
        <p:blipFill>
          <a:blip r:embed="rId3" cstate="print"/>
          <a:srcRect/>
          <a:stretch>
            <a:fillRect/>
          </a:stretch>
        </p:blipFill>
        <p:spPr bwMode="auto">
          <a:xfrm>
            <a:off x="693925" y="1818715"/>
            <a:ext cx="7648575" cy="4762500"/>
          </a:xfrm>
          <a:prstGeom prst="rect">
            <a:avLst/>
          </a:prstGeom>
          <a:noFill/>
          <a:ln w="9525">
            <a:noFill/>
            <a:miter lim="800000"/>
            <a:headEnd/>
            <a:tailEnd/>
          </a:ln>
          <a:effectLst/>
        </p:spPr>
      </p:pic>
    </p:spTree>
    <p:extLst>
      <p:ext uri="{BB962C8B-B14F-4D97-AF65-F5344CB8AC3E}">
        <p14:creationId xmlns:p14="http://schemas.microsoft.com/office/powerpoint/2010/main" val="26493916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065212"/>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5" y="2389892"/>
            <a:ext cx="403706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&lt; 1</a:t>
            </a:r>
            <a:r>
              <a:rPr lang="en-US" sz="2400" dirty="0" smtClean="0">
                <a:solidFill>
                  <a:srgbClr val="000000"/>
                </a:solidFill>
                <a:latin typeface="Calibri" pitchFamily="34" charset="0"/>
                <a:sym typeface="Symbol"/>
              </a:rPr>
              <a:t>)</a:t>
            </a:r>
            <a:endParaRPr lang="en-US" sz="2400" dirty="0" smtClean="0">
              <a:solidFill>
                <a:srgbClr val="00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SAT </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latin typeface="Calibri" pitchFamily="34" charset="0"/>
                <a:sym typeface="Symbol"/>
              </a:rPr>
              <a:t>Assignment</a:t>
            </a:r>
          </a:p>
          <a:p>
            <a:pPr marL="384954" indent="-384954" defTabSz="914363">
              <a:lnSpc>
                <a:spcPct val="90000"/>
              </a:lnSpc>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4</a:t>
            </a:r>
            <a:endParaRPr lang="en-US" sz="2400" dirty="0" smtClean="0">
              <a:solidFill>
                <a:srgbClr val="000000"/>
              </a:solidFill>
              <a:latin typeface="Calibri" pitchFamily="34" charset="0"/>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y = x + 1, </a:t>
            </a:r>
          </a:p>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(y</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&gt; 2), y</a:t>
            </a:r>
            <a:r>
              <a:rPr lang="en-US" sz="2400" dirty="0" smtClean="0">
                <a:solidFill>
                  <a:srgbClr val="FF0000"/>
                </a:solidFill>
                <a:latin typeface="Calibri" pitchFamily="34" charset="0"/>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Theory</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latin typeface="Calibri" pitchFamily="34" charset="0"/>
              </a:rPr>
              <a:t>Unsatisfiable</a:t>
            </a: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r>
              <a:rPr lang="en-US" sz="2400" dirty="0" smtClean="0">
                <a:solidFill>
                  <a:srgbClr val="0070C0"/>
                </a:solidFill>
                <a:latin typeface="Calibri" pitchFamily="34" charset="0"/>
              </a:rPr>
              <a:t>x </a:t>
            </a:r>
            <a:r>
              <a:rPr lang="en-US" sz="2400" dirty="0" smtClean="0">
                <a:solidFill>
                  <a:srgbClr val="0070C0"/>
                </a:solidFill>
                <a:latin typeface="Calibri" pitchFamily="34" charset="0"/>
                <a:sym typeface="Symbol"/>
              </a:rPr>
              <a:t> 0, y = x + 1, y</a:t>
            </a:r>
            <a:r>
              <a:rPr lang="en-US" sz="2400" dirty="0" smtClean="0">
                <a:solidFill>
                  <a:srgbClr val="0070C0"/>
                </a:solidFill>
                <a:latin typeface="Calibri" pitchFamily="34" charset="0"/>
              </a:rPr>
              <a:t> &lt; 1</a:t>
            </a:r>
          </a:p>
        </p:txBody>
      </p:sp>
    </p:spTree>
    <p:extLst>
      <p:ext uri="{BB962C8B-B14F-4D97-AF65-F5344CB8AC3E}">
        <p14:creationId xmlns:p14="http://schemas.microsoft.com/office/powerpoint/2010/main" val="187493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latin typeface="Calibri" pitchFamily="34" charset="0"/>
                <a:cs typeface="Calibri" pitchFamily="34" charset="0"/>
              </a:rPr>
              <a:t>Non-stably infinite theories in practice</a:t>
            </a:r>
            <a:endParaRPr lang="en-US" sz="4800" dirty="0">
              <a:latin typeface="Calibri" pitchFamily="34" charset="0"/>
              <a:cs typeface="Calibri"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1190625" y="1928813"/>
            <a:ext cx="6762750" cy="3000375"/>
          </a:xfrm>
          <a:prstGeom prst="rect">
            <a:avLst/>
          </a:prstGeom>
          <a:noFill/>
          <a:ln w="9525">
            <a:noFill/>
            <a:miter lim="800000"/>
            <a:headEnd/>
            <a:tailEnd/>
          </a:ln>
          <a:effectLst/>
        </p:spPr>
      </p:pic>
    </p:spTree>
    <p:extLst>
      <p:ext uri="{BB962C8B-B14F-4D97-AF65-F5344CB8AC3E}">
        <p14:creationId xmlns:p14="http://schemas.microsoft.com/office/powerpoint/2010/main" val="9390837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143000"/>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2156156" y="3127499"/>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&lt; 1</a:t>
            </a:r>
            <a:r>
              <a:rPr lang="en-US" sz="2400" dirty="0" smtClean="0">
                <a:solidFill>
                  <a:srgbClr val="000000"/>
                </a:solidFill>
                <a:latin typeface="Calibri" pitchFamily="34" charset="0"/>
                <a:sym typeface="Symbol"/>
              </a:rPr>
              <a:t>)</a:t>
            </a:r>
            <a:endParaRPr lang="en-US" sz="2400" dirty="0" smtClean="0">
              <a:solidFill>
                <a:srgbClr val="00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SAT </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dirty="0" smtClean="0">
                <a:solidFill>
                  <a:srgbClr val="000000"/>
                </a:solidFill>
                <a:latin typeface="Calibri" pitchFamily="34" charset="0"/>
                <a:sym typeface="Symbol"/>
              </a:rPr>
              <a:t>Assignment</a:t>
            </a:r>
          </a:p>
          <a:p>
            <a:pPr marL="384954" indent="-384954" defTabSz="914363">
              <a:lnSpc>
                <a:spcPct val="90000"/>
              </a:lnSpc>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4</a:t>
            </a:r>
            <a:endParaRPr lang="en-US" sz="2400" dirty="0" smtClean="0">
              <a:solidFill>
                <a:srgbClr val="000000"/>
              </a:solidFill>
              <a:latin typeface="Calibri" pitchFamily="34" charset="0"/>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198438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y</a:t>
            </a:r>
            <a:r>
              <a:rPr lang="en-US" sz="2400" dirty="0" smtClean="0">
                <a:solidFill>
                  <a:srgbClr val="000000"/>
                </a:solidFill>
                <a:latin typeface="Calibri" pitchFamily="34" charset="0"/>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Theory</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latin typeface="Calibri" pitchFamily="34" charset="0"/>
              </a:rPr>
              <a:t>Unsatisfiable</a:t>
            </a: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y = x + 1, y</a:t>
            </a:r>
            <a:r>
              <a:rPr lang="en-US" sz="2400" dirty="0" smtClean="0">
                <a:solidFill>
                  <a:srgbClr val="FF0000"/>
                </a:solidFill>
                <a:latin typeface="Calibri" pitchFamily="34" charset="0"/>
              </a:rPr>
              <a:t> &lt; 1</a:t>
            </a:r>
          </a:p>
        </p:txBody>
      </p:sp>
      <p:sp>
        <p:nvSpPr>
          <p:cNvPr id="22" name="Left Arrow 21"/>
          <p:cNvSpPr/>
          <p:nvPr/>
        </p:nvSpPr>
        <p:spPr bwMode="auto">
          <a:xfrm>
            <a:off x="1988568" y="5926393"/>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00774" y="5803213"/>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rPr>
              <a:t>New Lemma</a:t>
            </a:r>
          </a:p>
          <a:p>
            <a:pPr marL="384954" indent="-384954" defTabSz="914363">
              <a:lnSpc>
                <a:spcPct val="90000"/>
              </a:lnSpc>
              <a:spcBef>
                <a:spcPct val="20000"/>
              </a:spcBef>
              <a:buSzPct val="90000"/>
            </a:pP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1</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2</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endParaRPr lang="en-US" sz="2400" dirty="0" smtClean="0">
              <a:solidFill>
                <a:srgbClr val="0070C0"/>
              </a:solidFill>
              <a:latin typeface="Calibri" pitchFamily="34" charset="0"/>
              <a:sym typeface="Symbol"/>
            </a:endParaRPr>
          </a:p>
          <a:p>
            <a:pPr marL="384954" indent="-384954" defTabSz="914363">
              <a:lnSpc>
                <a:spcPct val="90000"/>
              </a:lnSpc>
              <a:spcBef>
                <a:spcPct val="20000"/>
              </a:spcBef>
              <a:buSzPct val="90000"/>
            </a:pP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259249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9" name="Rounded Rectangle 18"/>
          <p:cNvSpPr/>
          <p:nvPr/>
        </p:nvSpPr>
        <p:spPr bwMode="auto">
          <a:xfrm>
            <a:off x="6552195" y="2271964"/>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Theory</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20" name="Left Arrow 19"/>
          <p:cNvSpPr/>
          <p:nvPr/>
        </p:nvSpPr>
        <p:spPr bwMode="auto">
          <a:xfrm>
            <a:off x="5987841" y="2521974"/>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3495361" y="2388961"/>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err="1" smtClean="0">
                <a:solidFill>
                  <a:srgbClr val="000000"/>
                </a:solidFill>
                <a:latin typeface="Calibri" pitchFamily="34" charset="0"/>
              </a:rPr>
              <a:t>Unsatisfiable</a:t>
            </a: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 y = x + 1, y</a:t>
            </a:r>
            <a:r>
              <a:rPr lang="en-US" sz="2400" dirty="0" smtClean="0">
                <a:solidFill>
                  <a:srgbClr val="FF0000"/>
                </a:solidFill>
                <a:latin typeface="Calibri" pitchFamily="34" charset="0"/>
              </a:rPr>
              <a:t> &lt; 1</a:t>
            </a:r>
          </a:p>
        </p:txBody>
      </p:sp>
      <p:sp>
        <p:nvSpPr>
          <p:cNvPr id="22" name="Left Arrow 21"/>
          <p:cNvSpPr/>
          <p:nvPr/>
        </p:nvSpPr>
        <p:spPr bwMode="auto">
          <a:xfrm>
            <a:off x="2991458" y="2512141"/>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103664" y="2388961"/>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rPr>
              <a:t>New Lemma</a:t>
            </a:r>
          </a:p>
          <a:p>
            <a:pPr marL="384954" indent="-384954" defTabSz="914363">
              <a:lnSpc>
                <a:spcPct val="90000"/>
              </a:lnSpc>
              <a:spcBef>
                <a:spcPct val="20000"/>
              </a:spcBef>
              <a:buSzPct val="90000"/>
            </a:pP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1</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2</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endParaRPr lang="en-US" sz="2400" dirty="0" smtClean="0">
              <a:solidFill>
                <a:srgbClr val="0070C0"/>
              </a:solidFill>
              <a:latin typeface="Calibri" pitchFamily="34" charset="0"/>
              <a:sym typeface="Symbol"/>
            </a:endParaRPr>
          </a:p>
          <a:p>
            <a:pPr marL="384954" indent="-384954" defTabSz="914363">
              <a:lnSpc>
                <a:spcPct val="90000"/>
              </a:lnSpc>
              <a:spcBef>
                <a:spcPct val="20000"/>
              </a:spcBef>
              <a:buSzPct val="90000"/>
            </a:pP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endParaRPr lang="en-US" sz="2400" dirty="0" smtClean="0">
              <a:solidFill>
                <a:srgbClr val="000000"/>
              </a:solidFill>
              <a:latin typeface="Calibri" pitchFamily="34" charset="0"/>
            </a:endParaRPr>
          </a:p>
        </p:txBody>
      </p:sp>
      <p:sp>
        <p:nvSpPr>
          <p:cNvPr id="25" name="Rectangular Callout 24"/>
          <p:cNvSpPr/>
          <p:nvPr/>
        </p:nvSpPr>
        <p:spPr bwMode="auto">
          <a:xfrm>
            <a:off x="2168013" y="3554361"/>
            <a:ext cx="2521974" cy="1260987"/>
          </a:xfrm>
          <a:prstGeom prst="wedgeRectCallout">
            <a:avLst>
              <a:gd name="adj1" fmla="val -42827"/>
              <a:gd name="adj2" fmla="val -7870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rgbClr val="000000"/>
                </a:solidFill>
                <a:latin typeface="Calibri" pitchFamily="34" charset="0"/>
              </a:rPr>
              <a:t>AKA</a:t>
            </a:r>
          </a:p>
          <a:p>
            <a:pPr algn="ctr" defTabSz="1096963" fontAlgn="base">
              <a:spcBef>
                <a:spcPct val="0"/>
              </a:spcBef>
              <a:spcAft>
                <a:spcPct val="0"/>
              </a:spcAft>
            </a:pPr>
            <a:r>
              <a:rPr lang="en-US" sz="2800" dirty="0" smtClean="0">
                <a:solidFill>
                  <a:srgbClr val="000000"/>
                </a:solidFill>
                <a:latin typeface="Calibri" pitchFamily="34" charset="0"/>
              </a:rPr>
              <a:t>Theory conflict</a:t>
            </a:r>
          </a:p>
        </p:txBody>
      </p:sp>
    </p:spTree>
    <p:extLst>
      <p:ext uri="{BB962C8B-B14F-4D97-AF65-F5344CB8AC3E}">
        <p14:creationId xmlns:p14="http://schemas.microsoft.com/office/powerpoint/2010/main" val="125666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 Main loop</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Content Placeholder 2"/>
          <p:cNvSpPr txBox="1">
            <a:spLocks/>
          </p:cNvSpPr>
          <p:nvPr/>
        </p:nvSpPr>
        <p:spPr>
          <a:xfrm>
            <a:off x="2713329" y="1987556"/>
            <a:ext cx="5165141" cy="398878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b="1" dirty="0" smtClean="0">
                <a:solidFill>
                  <a:srgbClr val="000000"/>
                </a:solidFill>
                <a:latin typeface="Calibri" pitchFamily="34" charset="0"/>
              </a:rPr>
              <a:t>p</a:t>
            </a:r>
            <a:r>
              <a:rPr lang="en-US" sz="2400" b="1" dirty="0" err="1" smtClean="0">
                <a:solidFill>
                  <a:srgbClr val="000000"/>
                </a:solidFill>
                <a:latin typeface="Calibri" pitchFamily="34" charset="0"/>
              </a:rPr>
              <a:t>rocedure</a:t>
            </a:r>
            <a:r>
              <a:rPr lang="en-US" sz="2400" dirty="0" smtClean="0">
                <a:solidFill>
                  <a:srgbClr val="000000"/>
                </a:solidFill>
                <a:latin typeface="Calibri" pitchFamily="34" charset="0"/>
              </a:rPr>
              <a:t> S</a:t>
            </a:r>
            <a:r>
              <a:rPr lang="en-US" sz="2400" dirty="0" err="1" smtClean="0">
                <a:solidFill>
                  <a:srgbClr val="000000"/>
                </a:solidFill>
                <a:latin typeface="Calibri" pitchFamily="34" charset="0"/>
              </a:rPr>
              <a:t>mtSolver</a:t>
            </a:r>
            <a:r>
              <a:rPr lang="en-US" sz="2400" dirty="0" smtClean="0">
                <a:solidFill>
                  <a:srgbClr val="000000"/>
                </a:solidFill>
                <a:latin typeface="Calibri" pitchFamily="34" charset="0"/>
              </a:rPr>
              <a:t>(F)</a:t>
            </a:r>
          </a:p>
          <a:p>
            <a:pPr marL="384954" indent="-384954" defTabSz="914363">
              <a:lnSpc>
                <a:spcPct val="90000"/>
              </a:lnSpc>
              <a:spcBef>
                <a:spcPct val="20000"/>
              </a:spcBef>
              <a:buSzPct val="90000"/>
              <a:defRPr/>
            </a:pPr>
            <a:r>
              <a:rPr lang="en-US" sz="2400" dirty="0" smtClean="0">
                <a:solidFill>
                  <a:srgbClr val="000000"/>
                </a:solidFill>
                <a:latin typeface="Calibri" pitchFamily="34" charset="0"/>
              </a:rPr>
              <a:t>	(</a:t>
            </a:r>
            <a:r>
              <a:rPr lang="en-US" sz="2400" dirty="0" err="1" smtClean="0">
                <a:solidFill>
                  <a:srgbClr val="000000"/>
                </a:solidFill>
                <a:latin typeface="Calibri" pitchFamily="34" charset="0"/>
              </a:rPr>
              <a:t>F</a:t>
            </a:r>
            <a:r>
              <a:rPr lang="en-US" sz="2400" baseline="-25000" dirty="0" err="1" smtClean="0">
                <a:solidFill>
                  <a:srgbClr val="000000"/>
                </a:solidFill>
                <a:latin typeface="Calibri" pitchFamily="34" charset="0"/>
              </a:rPr>
              <a:t>p</a:t>
            </a:r>
            <a:r>
              <a:rPr lang="en-US" sz="2400" dirty="0" smtClean="0">
                <a:solidFill>
                  <a:srgbClr val="000000"/>
                </a:solidFill>
                <a:latin typeface="Calibri" pitchFamily="34" charset="0"/>
              </a:rPr>
              <a:t>, M) := Abstract(F)</a:t>
            </a:r>
          </a:p>
          <a:p>
            <a:pPr marL="384954" indent="-384954" defTabSz="914363">
              <a:lnSpc>
                <a:spcPct val="90000"/>
              </a:lnSpc>
              <a:spcBef>
                <a:spcPct val="20000"/>
              </a:spcBef>
              <a:buSzPct val="90000"/>
              <a:defRPr/>
            </a:pPr>
            <a:r>
              <a:rPr lang="en-US" sz="2400" dirty="0" smtClean="0">
                <a:solidFill>
                  <a:srgbClr val="000000"/>
                </a:solidFill>
                <a:latin typeface="Calibri" pitchFamily="34" charset="0"/>
              </a:rPr>
              <a:t>	</a:t>
            </a:r>
            <a:r>
              <a:rPr lang="en-US" sz="2400" b="1" dirty="0" smtClean="0">
                <a:solidFill>
                  <a:srgbClr val="000000"/>
                </a:solidFill>
                <a:latin typeface="Calibri" pitchFamily="34" charset="0"/>
              </a:rPr>
              <a:t>loop</a:t>
            </a:r>
          </a:p>
          <a:p>
            <a:pPr marL="384954" indent="-384954" defTabSz="914363">
              <a:lnSpc>
                <a:spcPct val="90000"/>
              </a:lnSpc>
              <a:spcBef>
                <a:spcPct val="20000"/>
              </a:spcBef>
              <a:buSzPct val="90000"/>
            </a:pPr>
            <a:r>
              <a:rPr lang="en-US" sz="2400" dirty="0" smtClean="0">
                <a:solidFill>
                  <a:srgbClr val="000000"/>
                </a:solidFill>
                <a:latin typeface="Calibri" pitchFamily="34" charset="0"/>
              </a:rPr>
              <a:t>		(R, A) := </a:t>
            </a:r>
            <a:r>
              <a:rPr lang="en-US" sz="2400" dirty="0" err="1" smtClean="0">
                <a:solidFill>
                  <a:srgbClr val="000000"/>
                </a:solidFill>
                <a:latin typeface="Calibri" pitchFamily="34" charset="0"/>
              </a:rPr>
              <a:t>SAT_solver</a:t>
            </a:r>
            <a:r>
              <a:rPr lang="en-US" sz="2400" dirty="0" smtClean="0">
                <a:solidFill>
                  <a:srgbClr val="000000"/>
                </a:solidFill>
                <a:latin typeface="Calibri" pitchFamily="34" charset="0"/>
              </a:rPr>
              <a:t>(</a:t>
            </a:r>
            <a:r>
              <a:rPr lang="en-US" sz="2400" dirty="0" err="1" smtClean="0">
                <a:solidFill>
                  <a:srgbClr val="000000"/>
                </a:solidFill>
                <a:latin typeface="Calibri" pitchFamily="34" charset="0"/>
              </a:rPr>
              <a:t>F</a:t>
            </a:r>
            <a:r>
              <a:rPr lang="en-US" sz="2400" baseline="-25000" dirty="0" err="1" smtClean="0">
                <a:solidFill>
                  <a:srgbClr val="000000"/>
                </a:solidFill>
                <a:latin typeface="Calibri" pitchFamily="34" charset="0"/>
              </a:rPr>
              <a:t>p</a:t>
            </a:r>
            <a:r>
              <a:rPr lang="en-US" sz="2400" dirty="0" smtClean="0">
                <a:solidFill>
                  <a:srgbClr val="000000"/>
                </a:solidFill>
                <a:latin typeface="Calibri" pitchFamily="34" charset="0"/>
              </a:rPr>
              <a:t>)</a:t>
            </a:r>
          </a:p>
          <a:p>
            <a:pPr marL="384954" indent="-384954" defTabSz="914363">
              <a:lnSpc>
                <a:spcPct val="90000"/>
              </a:lnSpc>
              <a:spcBef>
                <a:spcPct val="20000"/>
              </a:spcBef>
              <a:buSzPct val="90000"/>
            </a:pPr>
            <a:r>
              <a:rPr lang="en-US" sz="2400" dirty="0" smtClean="0">
                <a:solidFill>
                  <a:srgbClr val="000000"/>
                </a:solidFill>
                <a:latin typeface="Calibri" pitchFamily="34" charset="0"/>
              </a:rPr>
              <a:t>		</a:t>
            </a:r>
            <a:r>
              <a:rPr lang="en-US" sz="2400" b="1" dirty="0" smtClean="0">
                <a:solidFill>
                  <a:srgbClr val="000000"/>
                </a:solidFill>
                <a:latin typeface="Calibri" pitchFamily="34" charset="0"/>
              </a:rPr>
              <a:t>if</a:t>
            </a:r>
            <a:r>
              <a:rPr lang="en-US" sz="2400" dirty="0" smtClean="0">
                <a:solidFill>
                  <a:srgbClr val="000000"/>
                </a:solidFill>
                <a:latin typeface="Calibri" pitchFamily="34" charset="0"/>
              </a:rPr>
              <a:t> R = UNSAT </a:t>
            </a:r>
            <a:r>
              <a:rPr lang="en-US" sz="2400" b="1" dirty="0" smtClean="0">
                <a:solidFill>
                  <a:srgbClr val="000000"/>
                </a:solidFill>
                <a:latin typeface="Calibri" pitchFamily="34" charset="0"/>
              </a:rPr>
              <a:t>then return</a:t>
            </a:r>
            <a:r>
              <a:rPr lang="en-US" sz="2400" dirty="0" smtClean="0">
                <a:solidFill>
                  <a:srgbClr val="000000"/>
                </a:solidFill>
                <a:latin typeface="Calibri" pitchFamily="34" charset="0"/>
              </a:rPr>
              <a:t> UNSAT</a:t>
            </a:r>
          </a:p>
          <a:p>
            <a:pPr marL="384954" indent="-384954" defTabSz="914363">
              <a:lnSpc>
                <a:spcPct val="90000"/>
              </a:lnSpc>
              <a:spcBef>
                <a:spcPct val="20000"/>
              </a:spcBef>
              <a:buSzPct val="90000"/>
            </a:pPr>
            <a:r>
              <a:rPr lang="en-US" sz="2400" dirty="0" smtClean="0">
                <a:solidFill>
                  <a:srgbClr val="000000"/>
                </a:solidFill>
                <a:latin typeface="Calibri" pitchFamily="34" charset="0"/>
              </a:rPr>
              <a:t>		S := Concretize(A, M)</a:t>
            </a:r>
          </a:p>
          <a:p>
            <a:pPr marL="384954" indent="-384954" defTabSz="914363">
              <a:lnSpc>
                <a:spcPct val="90000"/>
              </a:lnSpc>
              <a:spcBef>
                <a:spcPct val="20000"/>
              </a:spcBef>
              <a:buSzPct val="90000"/>
            </a:pPr>
            <a:r>
              <a:rPr lang="en-US" sz="2400" dirty="0" smtClean="0">
                <a:solidFill>
                  <a:srgbClr val="000000"/>
                </a:solidFill>
                <a:latin typeface="Calibri" pitchFamily="34" charset="0"/>
              </a:rPr>
              <a:t>		(R, S’) := </a:t>
            </a:r>
            <a:r>
              <a:rPr lang="en-US" sz="2400" dirty="0" err="1" smtClean="0">
                <a:solidFill>
                  <a:srgbClr val="000000"/>
                </a:solidFill>
                <a:latin typeface="Calibri" pitchFamily="34" charset="0"/>
              </a:rPr>
              <a:t>Theory_solver</a:t>
            </a:r>
            <a:r>
              <a:rPr lang="en-US" sz="2400" dirty="0" smtClean="0">
                <a:solidFill>
                  <a:srgbClr val="000000"/>
                </a:solidFill>
                <a:latin typeface="Calibri" pitchFamily="34" charset="0"/>
              </a:rPr>
              <a:t>(S)</a:t>
            </a:r>
          </a:p>
          <a:p>
            <a:pPr marL="384954" indent="-384954" defTabSz="914363">
              <a:lnSpc>
                <a:spcPct val="90000"/>
              </a:lnSpc>
              <a:spcBef>
                <a:spcPct val="20000"/>
              </a:spcBef>
              <a:buSzPct val="90000"/>
            </a:pPr>
            <a:r>
              <a:rPr lang="en-US" sz="2400" dirty="0" smtClean="0">
                <a:solidFill>
                  <a:srgbClr val="000000"/>
                </a:solidFill>
                <a:latin typeface="Calibri" pitchFamily="34" charset="0"/>
              </a:rPr>
              <a:t>		</a:t>
            </a:r>
            <a:r>
              <a:rPr lang="en-US" sz="2400" b="1" dirty="0" smtClean="0">
                <a:solidFill>
                  <a:srgbClr val="000000"/>
                </a:solidFill>
                <a:latin typeface="Calibri" pitchFamily="34" charset="0"/>
              </a:rPr>
              <a:t>if</a:t>
            </a:r>
            <a:r>
              <a:rPr lang="en-US" sz="2400" dirty="0" smtClean="0">
                <a:solidFill>
                  <a:srgbClr val="000000"/>
                </a:solidFill>
                <a:latin typeface="Calibri" pitchFamily="34" charset="0"/>
              </a:rPr>
              <a:t> R = SAT </a:t>
            </a:r>
            <a:r>
              <a:rPr lang="en-US" sz="2400" b="1" dirty="0" smtClean="0">
                <a:solidFill>
                  <a:srgbClr val="000000"/>
                </a:solidFill>
                <a:latin typeface="Calibri" pitchFamily="34" charset="0"/>
              </a:rPr>
              <a:t>then return </a:t>
            </a:r>
            <a:r>
              <a:rPr lang="en-US" sz="2400" dirty="0" smtClean="0">
                <a:solidFill>
                  <a:srgbClr val="000000"/>
                </a:solidFill>
                <a:latin typeface="Calibri" pitchFamily="34" charset="0"/>
              </a:rPr>
              <a:t>SAT</a:t>
            </a:r>
          </a:p>
          <a:p>
            <a:pPr marL="384954" indent="-384954" defTabSz="914363">
              <a:lnSpc>
                <a:spcPct val="90000"/>
              </a:lnSpc>
              <a:spcBef>
                <a:spcPct val="20000"/>
              </a:spcBef>
              <a:buSzPct val="90000"/>
            </a:pPr>
            <a:r>
              <a:rPr lang="en-US" sz="2400" dirty="0" smtClean="0">
                <a:solidFill>
                  <a:srgbClr val="000000"/>
                </a:solidFill>
                <a:latin typeface="Calibri" pitchFamily="34" charset="0"/>
              </a:rPr>
              <a:t>		L := </a:t>
            </a:r>
            <a:r>
              <a:rPr lang="en-US" sz="2400" dirty="0" err="1" smtClean="0">
                <a:solidFill>
                  <a:srgbClr val="000000"/>
                </a:solidFill>
                <a:latin typeface="Calibri" pitchFamily="34" charset="0"/>
              </a:rPr>
              <a:t>New_Lemma</a:t>
            </a:r>
            <a:r>
              <a:rPr lang="en-US" sz="2400" dirty="0" smtClean="0">
                <a:solidFill>
                  <a:srgbClr val="000000"/>
                </a:solidFill>
                <a:latin typeface="Calibri" pitchFamily="34" charset="0"/>
              </a:rPr>
              <a:t>(S’, M)</a:t>
            </a:r>
          </a:p>
          <a:p>
            <a:pPr marL="384954" indent="-384954" defTabSz="914363">
              <a:lnSpc>
                <a:spcPct val="90000"/>
              </a:lnSpc>
              <a:spcBef>
                <a:spcPct val="20000"/>
              </a:spcBef>
              <a:buSzPct val="90000"/>
            </a:pPr>
            <a:r>
              <a:rPr lang="en-US" sz="2400" dirty="0" smtClean="0">
                <a:solidFill>
                  <a:srgbClr val="000000"/>
                </a:solidFill>
                <a:latin typeface="Calibri" pitchFamily="34" charset="0"/>
              </a:rPr>
              <a:t>		Add L to </a:t>
            </a:r>
            <a:r>
              <a:rPr lang="en-US" sz="2400" dirty="0" err="1" smtClean="0">
                <a:solidFill>
                  <a:srgbClr val="000000"/>
                </a:solidFill>
                <a:latin typeface="Calibri" pitchFamily="34" charset="0"/>
              </a:rPr>
              <a:t>F</a:t>
            </a:r>
            <a:r>
              <a:rPr lang="en-US" sz="2400" baseline="-25000" dirty="0" err="1" smtClean="0">
                <a:solidFill>
                  <a:srgbClr val="000000"/>
                </a:solidFill>
                <a:latin typeface="Calibri" pitchFamily="34" charset="0"/>
              </a:rPr>
              <a:t>p</a:t>
            </a: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102362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412875"/>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1855882"/>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b="1" dirty="0" smtClean="0">
                <a:solidFill>
                  <a:srgbClr val="FF0000"/>
                </a:solidFill>
                <a:latin typeface="Calibri" pitchFamily="34" charset="0"/>
              </a:rPr>
              <a:t>F</a:t>
            </a:r>
            <a:r>
              <a:rPr lang="en-US" sz="2400" dirty="0" smtClean="0">
                <a:solidFill>
                  <a:srgbClr val="FF0000"/>
                </a:solidFill>
                <a:latin typeface="Calibri" pitchFamily="34" charset="0"/>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1467465" y="3127499"/>
            <a:ext cx="286313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b="1" dirty="0" err="1" smtClean="0">
                <a:solidFill>
                  <a:srgbClr val="FF0000"/>
                </a:solidFill>
                <a:latin typeface="Calibri" pitchFamily="34" charset="0"/>
              </a:rPr>
              <a:t>F</a:t>
            </a:r>
            <a:r>
              <a:rPr lang="en-US" sz="2400" b="1" baseline="-25000" dirty="0" err="1" smtClean="0">
                <a:solidFill>
                  <a:srgbClr val="FF0000"/>
                </a:solidFill>
                <a:latin typeface="Calibri" pitchFamily="34" charset="0"/>
              </a:rPr>
              <a:t>p</a:t>
            </a:r>
            <a:r>
              <a:rPr lang="en-US" sz="2400" baseline="-25000" dirty="0" smtClean="0">
                <a:solidFill>
                  <a:srgbClr val="FF0000"/>
                </a:solidFill>
                <a:latin typeface="Calibri" pitchFamily="34" charset="0"/>
              </a:rPr>
              <a:t> </a:t>
            </a:r>
            <a:r>
              <a:rPr lang="en-US" sz="2400" dirty="0" smtClean="0">
                <a:solidFill>
                  <a:srgbClr val="FF0000"/>
                </a:solidFill>
                <a:latin typeface="Calibri" pitchFamily="34" charset="0"/>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4" y="2389892"/>
            <a:ext cx="4228795"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b="1" dirty="0" smtClean="0">
                <a:solidFill>
                  <a:srgbClr val="FF0000"/>
                </a:solidFill>
                <a:latin typeface="Calibri" pitchFamily="34" charset="0"/>
                <a:sym typeface="Symbol"/>
              </a:rPr>
              <a:t>M</a:t>
            </a:r>
            <a:r>
              <a:rPr lang="en-US" sz="2400" dirty="0" smtClean="0">
                <a:solidFill>
                  <a:srgbClr val="FF0000"/>
                </a:solidFill>
                <a:latin typeface="Calibri" pitchFamily="34" charset="0"/>
                <a:sym typeface="Symbol"/>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&lt; 1</a:t>
            </a:r>
            <a:r>
              <a:rPr lang="en-US" sz="2400" dirty="0" smtClean="0">
                <a:solidFill>
                  <a:srgbClr val="000000"/>
                </a:solidFill>
                <a:latin typeface="Calibri" pitchFamily="34" charset="0"/>
                <a:sym typeface="Symbol"/>
              </a:rPr>
              <a:t>)</a:t>
            </a:r>
            <a:endParaRPr lang="en-US" sz="2400" dirty="0" smtClean="0">
              <a:solidFill>
                <a:srgbClr val="00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SAT </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64797"/>
          </a:xfrm>
          <a:prstGeom prst="rect">
            <a:avLst/>
          </a:prstGeom>
        </p:spPr>
        <p:txBody>
          <a:bodyPr vert="horz" wrap="square" lIns="0" tIns="0" rIns="0" bIns="0" rtlCol="0">
            <a:spAutoFit/>
          </a:bodyPr>
          <a:lstStyle/>
          <a:p>
            <a:pPr marL="384954" indent="-384954" defTabSz="914363">
              <a:lnSpc>
                <a:spcPct val="90000"/>
              </a:lnSpc>
              <a:buSzPct val="90000"/>
            </a:pPr>
            <a:r>
              <a:rPr lang="en-US" sz="2400" b="1" dirty="0" smtClean="0">
                <a:solidFill>
                  <a:srgbClr val="FF0000"/>
                </a:solidFill>
                <a:latin typeface="Calibri" pitchFamily="34" charset="0"/>
                <a:sym typeface="Symbol"/>
              </a:rPr>
              <a:t>A</a:t>
            </a:r>
            <a:r>
              <a:rPr lang="en-US" sz="2400" dirty="0" smtClean="0">
                <a:solidFill>
                  <a:srgbClr val="FF0000"/>
                </a:solidFill>
                <a:latin typeface="Calibri" pitchFamily="34" charset="0"/>
                <a:sym typeface="Symbol"/>
              </a:rPr>
              <a:t>: </a:t>
            </a:r>
            <a:r>
              <a:rPr lang="en-US" sz="2400" dirty="0" smtClean="0">
                <a:solidFill>
                  <a:srgbClr val="000000"/>
                </a:solidFill>
                <a:latin typeface="Calibri" pitchFamily="34" charset="0"/>
                <a:sym typeface="Symbol"/>
              </a:rPr>
              <a:t>Assignment</a:t>
            </a:r>
          </a:p>
          <a:p>
            <a:pPr marL="384954" indent="-384954" defTabSz="914363">
              <a:lnSpc>
                <a:spcPct val="90000"/>
              </a:lnSpc>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4</a:t>
            </a:r>
            <a:endParaRPr lang="en-US" sz="2400" dirty="0" smtClean="0">
              <a:solidFill>
                <a:srgbClr val="000000"/>
              </a:solidFill>
              <a:latin typeface="Calibri" pitchFamily="34" charset="0"/>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9" y="4411948"/>
            <a:ext cx="2493207"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b="1" dirty="0" smtClean="0">
                <a:solidFill>
                  <a:srgbClr val="FF0000"/>
                </a:solidFill>
                <a:latin typeface="Calibri" pitchFamily="34" charset="0"/>
                <a:sym typeface="Symbol"/>
              </a:rPr>
              <a:t>S</a:t>
            </a:r>
            <a:r>
              <a:rPr lang="en-US" sz="2400" dirty="0" smtClean="0">
                <a:solidFill>
                  <a:srgbClr val="FF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y</a:t>
            </a:r>
            <a:r>
              <a:rPr lang="en-US" sz="2400" dirty="0" smtClean="0">
                <a:solidFill>
                  <a:srgbClr val="000000"/>
                </a:solidFill>
                <a:latin typeface="Calibri" pitchFamily="34" charset="0"/>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5" y="5686216"/>
            <a:ext cx="1799539" cy="100218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Theory</a:t>
            </a:r>
          </a:p>
          <a:p>
            <a:pPr algn="ctr" defTabSz="1096963" fontAlgn="base">
              <a:spcBef>
                <a:spcPct val="0"/>
              </a:spcBef>
              <a:spcAft>
                <a:spcPct val="0"/>
              </a:spcAft>
            </a:pPr>
            <a:r>
              <a:rPr lang="en-US" sz="2400" dirty="0" smtClean="0">
                <a:solidFill>
                  <a:srgbClr val="000000"/>
                </a:solidFill>
                <a:latin typeface="Calibri" pitchFamily="34" charset="0"/>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1" y="5803213"/>
            <a:ext cx="2497393"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b="1" dirty="0" smtClean="0">
                <a:solidFill>
                  <a:srgbClr val="FF0000"/>
                </a:solidFill>
                <a:latin typeface="Calibri" pitchFamily="34" charset="0"/>
                <a:sym typeface="Symbol"/>
              </a:rPr>
              <a:t>S’</a:t>
            </a:r>
            <a:r>
              <a:rPr lang="en-US" sz="2400" dirty="0" smtClean="0">
                <a:solidFill>
                  <a:srgbClr val="FF0000"/>
                </a:solidFill>
                <a:latin typeface="Calibri" pitchFamily="34" charset="0"/>
                <a:sym typeface="Symbol"/>
              </a:rPr>
              <a:t>: </a:t>
            </a:r>
            <a:r>
              <a:rPr lang="en-US" sz="2400" dirty="0" err="1" smtClean="0">
                <a:solidFill>
                  <a:srgbClr val="000000"/>
                </a:solidFill>
                <a:latin typeface="Calibri" pitchFamily="34" charset="0"/>
              </a:rPr>
              <a:t>Unsatisfiable</a:t>
            </a: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a:t>
            </a:r>
            <a:r>
              <a:rPr lang="en-US" sz="2400" dirty="0" smtClean="0">
                <a:solidFill>
                  <a:srgbClr val="000000"/>
                </a:solidFill>
                <a:latin typeface="Calibri" pitchFamily="34" charset="0"/>
              </a:rPr>
              <a:t> &lt; 1</a:t>
            </a:r>
          </a:p>
        </p:txBody>
      </p:sp>
      <p:sp>
        <p:nvSpPr>
          <p:cNvPr id="22" name="Left Arrow 21"/>
          <p:cNvSpPr/>
          <p:nvPr/>
        </p:nvSpPr>
        <p:spPr bwMode="auto">
          <a:xfrm>
            <a:off x="1988568" y="5926393"/>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00774" y="5803213"/>
            <a:ext cx="2497393" cy="155119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b="1" dirty="0" smtClean="0">
                <a:solidFill>
                  <a:srgbClr val="FF0000"/>
                </a:solidFill>
                <a:latin typeface="Calibri" pitchFamily="34" charset="0"/>
                <a:sym typeface="Symbol"/>
              </a:rPr>
              <a:t>L</a:t>
            </a:r>
            <a:r>
              <a:rPr lang="en-US" sz="2400" dirty="0" smtClean="0">
                <a:solidFill>
                  <a:srgbClr val="FF0000"/>
                </a:solidFill>
                <a:latin typeface="Calibri" pitchFamily="34" charset="0"/>
                <a:sym typeface="Symbol"/>
              </a:rPr>
              <a:t>: </a:t>
            </a:r>
            <a:r>
              <a:rPr lang="en-US" sz="2400" dirty="0" smtClean="0">
                <a:solidFill>
                  <a:srgbClr val="000000"/>
                </a:solidFill>
                <a:latin typeface="Calibri" pitchFamily="34" charset="0"/>
              </a:rPr>
              <a:t>New Lemma</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4</a:t>
            </a:r>
            <a:endParaRPr lang="en-US" sz="2400" dirty="0" smtClean="0">
              <a:solidFill>
                <a:srgbClr val="000000"/>
              </a:solidFill>
              <a:latin typeface="Calibri" pitchFamily="34" charset="0"/>
              <a:sym typeface="Symbol"/>
            </a:endParaRPr>
          </a:p>
          <a:p>
            <a:pPr marL="384954" indent="-384954" defTabSz="914363">
              <a:lnSpc>
                <a:spcPct val="90000"/>
              </a:lnSpc>
              <a:spcBef>
                <a:spcPct val="20000"/>
              </a:spcBef>
              <a:buSzPct val="90000"/>
            </a:pPr>
            <a:endParaRPr lang="en-US" sz="2400" dirty="0" smtClean="0">
              <a:solidFill>
                <a:srgbClr val="000000"/>
              </a:solidFill>
              <a:latin typeface="Calibri" pitchFamily="34" charset="0"/>
            </a:endParaRPr>
          </a:p>
          <a:p>
            <a:pPr marL="384954" indent="-384954" defTabSz="914363">
              <a:lnSpc>
                <a:spcPct val="90000"/>
              </a:lnSpc>
              <a:spcBef>
                <a:spcPct val="20000"/>
              </a:spcBef>
              <a:buSzPct val="90000"/>
            </a:pP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266731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grpSp>
        <p:nvGrpSpPr>
          <p:cNvPr id="3" name="Group 23"/>
          <p:cNvGrpSpPr/>
          <p:nvPr/>
        </p:nvGrpSpPr>
        <p:grpSpPr>
          <a:xfrm>
            <a:off x="1467465" y="1002896"/>
            <a:ext cx="6142703" cy="3290309"/>
            <a:chOff x="100774" y="1855882"/>
            <a:chExt cx="9043225" cy="5358769"/>
          </a:xfrm>
        </p:grpSpPr>
        <p:sp>
          <p:nvSpPr>
            <p:cNvPr id="5" name="Content Placeholder 2"/>
            <p:cNvSpPr txBox="1">
              <a:spLocks/>
            </p:cNvSpPr>
            <p:nvPr/>
          </p:nvSpPr>
          <p:spPr>
            <a:xfrm>
              <a:off x="409040" y="1855882"/>
              <a:ext cx="8382000" cy="302451"/>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1600" b="1" dirty="0" smtClean="0">
                  <a:solidFill>
                    <a:srgbClr val="FF0000"/>
                  </a:solidFill>
                  <a:latin typeface="Calibri" pitchFamily="34" charset="0"/>
                </a:rPr>
                <a:t>F</a:t>
              </a:r>
              <a:r>
                <a:rPr lang="en-US" sz="1600" dirty="0" smtClean="0">
                  <a:solidFill>
                    <a:srgbClr val="FF0000"/>
                  </a:solidFill>
                  <a:latin typeface="Calibri" pitchFamily="34" charset="0"/>
                </a:rPr>
                <a:t>: </a:t>
              </a:r>
              <a:r>
                <a:rPr lang="en-US" sz="1600" dirty="0" smtClean="0">
                  <a:solidFill>
                    <a:srgbClr val="000000"/>
                  </a:solidFill>
                  <a:latin typeface="Calibri" pitchFamily="34" charset="0"/>
                </a:rPr>
                <a:t>x </a:t>
              </a:r>
              <a:r>
                <a:rPr lang="en-US" sz="1600" dirty="0" smtClean="0">
                  <a:solidFill>
                    <a:srgbClr val="000000"/>
                  </a:solidFill>
                  <a:latin typeface="Calibri" pitchFamily="34" charset="0"/>
                  <a:sym typeface="Symbol"/>
                </a:rPr>
                <a:t> 0, y = x + 1, (y &gt; 2  y &lt; 1) </a:t>
              </a:r>
              <a:endParaRPr lang="en-US" sz="1600" dirty="0" smtClean="0">
                <a:solidFill>
                  <a:srgbClr val="000000"/>
                </a:solidFill>
                <a:latin typeface="Calibri" pitchFamily="34" charset="0"/>
              </a:endParaRPr>
            </a:p>
          </p:txBody>
        </p:sp>
        <p:sp>
          <p:nvSpPr>
            <p:cNvPr id="6" name="Content Placeholder 2"/>
            <p:cNvSpPr txBox="1">
              <a:spLocks/>
            </p:cNvSpPr>
            <p:nvPr/>
          </p:nvSpPr>
          <p:spPr>
            <a:xfrm>
              <a:off x="1467464" y="3127499"/>
              <a:ext cx="2863135" cy="302451"/>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1600" b="1" dirty="0" err="1" smtClean="0">
                  <a:solidFill>
                    <a:srgbClr val="FF0000"/>
                  </a:solidFill>
                  <a:latin typeface="Calibri" pitchFamily="34" charset="0"/>
                </a:rPr>
                <a:t>F</a:t>
              </a:r>
              <a:r>
                <a:rPr lang="en-US" sz="1600" b="1" baseline="-25000" dirty="0" err="1" smtClean="0">
                  <a:solidFill>
                    <a:srgbClr val="FF0000"/>
                  </a:solidFill>
                  <a:latin typeface="Calibri" pitchFamily="34" charset="0"/>
                </a:rPr>
                <a:t>p</a:t>
              </a:r>
              <a:r>
                <a:rPr lang="en-US" sz="1600" baseline="-25000" dirty="0" smtClean="0">
                  <a:solidFill>
                    <a:srgbClr val="FF0000"/>
                  </a:solidFill>
                  <a:latin typeface="Calibri" pitchFamily="34" charset="0"/>
                </a:rPr>
                <a:t> </a:t>
              </a:r>
              <a:r>
                <a:rPr lang="en-US" sz="1600" dirty="0" smtClean="0">
                  <a:solidFill>
                    <a:srgbClr val="FF0000"/>
                  </a:solidFill>
                  <a:latin typeface="Calibri" pitchFamily="34" charset="0"/>
                </a:rPr>
                <a:t>: </a:t>
              </a:r>
              <a:r>
                <a:rPr lang="en-US" sz="1600" dirty="0" smtClean="0">
                  <a:solidFill>
                    <a:srgbClr val="000000"/>
                  </a:solidFill>
                  <a:latin typeface="Calibri" pitchFamily="34" charset="0"/>
                  <a:sym typeface="Symbol"/>
                </a:rPr>
                <a:t>p</a:t>
              </a:r>
              <a:r>
                <a:rPr lang="en-US" sz="1600" baseline="-25000" dirty="0" smtClean="0">
                  <a:solidFill>
                    <a:srgbClr val="000000"/>
                  </a:solidFill>
                  <a:latin typeface="Calibri" pitchFamily="34" charset="0"/>
                  <a:sym typeface="Symbol"/>
                </a:rPr>
                <a:t>1</a:t>
              </a:r>
              <a:r>
                <a:rPr lang="en-US" sz="1600" dirty="0" smtClean="0">
                  <a:solidFill>
                    <a:srgbClr val="000000"/>
                  </a:solidFill>
                  <a:latin typeface="Calibri" pitchFamily="34" charset="0"/>
                  <a:sym typeface="Symbol"/>
                </a:rPr>
                <a:t>,  p</a:t>
              </a:r>
              <a:r>
                <a:rPr lang="en-US" sz="1600" baseline="-25000" dirty="0" smtClean="0">
                  <a:solidFill>
                    <a:srgbClr val="000000"/>
                  </a:solidFill>
                  <a:latin typeface="Calibri" pitchFamily="34" charset="0"/>
                  <a:sym typeface="Symbol"/>
                </a:rPr>
                <a:t>2</a:t>
              </a:r>
              <a:r>
                <a:rPr lang="en-US" sz="1600" dirty="0" smtClean="0">
                  <a:solidFill>
                    <a:srgbClr val="000000"/>
                  </a:solidFill>
                  <a:latin typeface="Calibri" pitchFamily="34" charset="0"/>
                  <a:sym typeface="Symbol"/>
                </a:rPr>
                <a:t>, (p</a:t>
              </a:r>
              <a:r>
                <a:rPr lang="en-US" sz="1600" baseline="-25000" dirty="0" smtClean="0">
                  <a:solidFill>
                    <a:srgbClr val="000000"/>
                  </a:solidFill>
                  <a:latin typeface="Calibri" pitchFamily="34" charset="0"/>
                  <a:sym typeface="Symbol"/>
                </a:rPr>
                <a:t>3</a:t>
              </a:r>
              <a:r>
                <a:rPr lang="en-US" sz="1600" dirty="0" smtClean="0">
                  <a:solidFill>
                    <a:srgbClr val="000000"/>
                  </a:solidFill>
                  <a:latin typeface="Calibri" pitchFamily="34" charset="0"/>
                  <a:sym typeface="Symbol"/>
                </a:rPr>
                <a:t>  p</a:t>
              </a:r>
              <a:r>
                <a:rPr lang="en-US" sz="1600" baseline="-25000" dirty="0" smtClean="0">
                  <a:solidFill>
                    <a:srgbClr val="000000"/>
                  </a:solidFill>
                  <a:latin typeface="Calibri" pitchFamily="34" charset="0"/>
                  <a:sym typeface="Symbol"/>
                </a:rPr>
                <a:t>4</a:t>
              </a:r>
              <a:r>
                <a:rPr lang="en-US" sz="1600" dirty="0" smtClean="0">
                  <a:solidFill>
                    <a:srgbClr val="000000"/>
                  </a:solidFill>
                  <a:latin typeface="Calibri" pitchFamily="34" charset="0"/>
                  <a:sym typeface="Symbol"/>
                </a:rPr>
                <a:t>)</a:t>
              </a:r>
            </a:p>
          </p:txBody>
        </p:sp>
        <p:sp>
          <p:nvSpPr>
            <p:cNvPr id="7" name="Down Arrow 6"/>
            <p:cNvSpPr/>
            <p:nvPr/>
          </p:nvSpPr>
          <p:spPr bwMode="auto">
            <a:xfrm>
              <a:off x="4389120" y="2223828"/>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4915203" y="2389892"/>
              <a:ext cx="4228796" cy="302451"/>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1600" dirty="0" smtClean="0">
                  <a:solidFill>
                    <a:srgbClr val="000000"/>
                  </a:solidFill>
                  <a:latin typeface="Calibri" pitchFamily="34" charset="0"/>
                </a:rPr>
                <a:t>Abstract (aka “naming” atoms)</a:t>
              </a:r>
            </a:p>
          </p:txBody>
        </p:sp>
        <p:sp>
          <p:nvSpPr>
            <p:cNvPr id="9" name="Content Placeholder 2"/>
            <p:cNvSpPr txBox="1">
              <a:spLocks/>
            </p:cNvSpPr>
            <p:nvPr/>
          </p:nvSpPr>
          <p:spPr>
            <a:xfrm>
              <a:off x="4532374" y="3111650"/>
              <a:ext cx="3733801" cy="67211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1600" b="1" dirty="0" smtClean="0">
                  <a:solidFill>
                    <a:srgbClr val="FF0000"/>
                  </a:solidFill>
                  <a:latin typeface="Calibri" pitchFamily="34" charset="0"/>
                  <a:sym typeface="Symbol"/>
                </a:rPr>
                <a:t>M</a:t>
              </a:r>
              <a:r>
                <a:rPr lang="en-US" sz="1600" dirty="0" smtClean="0">
                  <a:solidFill>
                    <a:srgbClr val="FF0000"/>
                  </a:solidFill>
                  <a:latin typeface="Calibri" pitchFamily="34" charset="0"/>
                  <a:sym typeface="Symbol"/>
                </a:rPr>
                <a:t>: </a:t>
              </a:r>
              <a:r>
                <a:rPr lang="en-US" sz="1600" dirty="0" smtClean="0">
                  <a:solidFill>
                    <a:srgbClr val="000000"/>
                  </a:solidFill>
                  <a:latin typeface="Calibri" pitchFamily="34" charset="0"/>
                  <a:sym typeface="Symbol"/>
                </a:rPr>
                <a:t>p</a:t>
              </a:r>
              <a:r>
                <a:rPr lang="en-US" sz="1600" baseline="-25000" dirty="0" smtClean="0">
                  <a:solidFill>
                    <a:srgbClr val="000000"/>
                  </a:solidFill>
                  <a:latin typeface="Calibri" pitchFamily="34" charset="0"/>
                  <a:sym typeface="Symbol"/>
                </a:rPr>
                <a:t>1 </a:t>
              </a:r>
              <a:r>
                <a:rPr lang="en-US" sz="1600" dirty="0" smtClean="0">
                  <a:solidFill>
                    <a:srgbClr val="000000"/>
                  </a:solidFill>
                  <a:latin typeface="Calibri" pitchFamily="34" charset="0"/>
                  <a:sym typeface="Symbol"/>
                </a:rPr>
                <a:t> (</a:t>
              </a:r>
              <a:r>
                <a:rPr lang="en-US" sz="1600" dirty="0" smtClean="0">
                  <a:solidFill>
                    <a:srgbClr val="000000"/>
                  </a:solidFill>
                  <a:latin typeface="Calibri" pitchFamily="34" charset="0"/>
                </a:rPr>
                <a:t>x </a:t>
              </a:r>
              <a:r>
                <a:rPr lang="en-US" sz="1600" dirty="0" smtClean="0">
                  <a:solidFill>
                    <a:srgbClr val="000000"/>
                  </a:solidFill>
                  <a:latin typeface="Calibri" pitchFamily="34" charset="0"/>
                  <a:sym typeface="Symbol"/>
                </a:rPr>
                <a:t> 0), p</a:t>
              </a:r>
              <a:r>
                <a:rPr lang="en-US" sz="1600" baseline="-25000" dirty="0" smtClean="0">
                  <a:solidFill>
                    <a:srgbClr val="000000"/>
                  </a:solidFill>
                  <a:latin typeface="Calibri" pitchFamily="34" charset="0"/>
                  <a:sym typeface="Symbol"/>
                </a:rPr>
                <a:t>2 </a:t>
              </a:r>
              <a:r>
                <a:rPr lang="en-US" sz="16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1600" dirty="0" smtClean="0">
                  <a:solidFill>
                    <a:srgbClr val="000000"/>
                  </a:solidFill>
                  <a:latin typeface="Calibri" pitchFamily="34" charset="0"/>
                  <a:sym typeface="Symbol"/>
                </a:rPr>
                <a:t>      p</a:t>
              </a:r>
              <a:r>
                <a:rPr lang="en-US" sz="1600" baseline="-25000" dirty="0" smtClean="0">
                  <a:solidFill>
                    <a:srgbClr val="000000"/>
                  </a:solidFill>
                  <a:latin typeface="Calibri" pitchFamily="34" charset="0"/>
                  <a:sym typeface="Symbol"/>
                </a:rPr>
                <a:t>3 </a:t>
              </a:r>
              <a:r>
                <a:rPr lang="en-US" sz="1600" dirty="0" smtClean="0">
                  <a:solidFill>
                    <a:srgbClr val="000000"/>
                  </a:solidFill>
                  <a:latin typeface="Calibri" pitchFamily="34" charset="0"/>
                  <a:sym typeface="Symbol"/>
                </a:rPr>
                <a:t> (y</a:t>
              </a:r>
              <a:r>
                <a:rPr lang="en-US" sz="1600" dirty="0" smtClean="0">
                  <a:solidFill>
                    <a:srgbClr val="000000"/>
                  </a:solidFill>
                  <a:latin typeface="Calibri" pitchFamily="34" charset="0"/>
                </a:rPr>
                <a:t> </a:t>
              </a:r>
              <a:r>
                <a:rPr lang="en-US" sz="1600" dirty="0" smtClean="0">
                  <a:solidFill>
                    <a:srgbClr val="000000"/>
                  </a:solidFill>
                  <a:latin typeface="Calibri" pitchFamily="34" charset="0"/>
                  <a:sym typeface="Symbol"/>
                </a:rPr>
                <a:t>&gt; 2), p</a:t>
              </a:r>
              <a:r>
                <a:rPr lang="en-US" sz="1600" baseline="-25000" dirty="0" smtClean="0">
                  <a:solidFill>
                    <a:srgbClr val="000000"/>
                  </a:solidFill>
                  <a:latin typeface="Calibri" pitchFamily="34" charset="0"/>
                  <a:sym typeface="Symbol"/>
                </a:rPr>
                <a:t>4 </a:t>
              </a:r>
              <a:r>
                <a:rPr lang="en-US" sz="1600" dirty="0" smtClean="0">
                  <a:solidFill>
                    <a:srgbClr val="000000"/>
                  </a:solidFill>
                  <a:latin typeface="Calibri" pitchFamily="34" charset="0"/>
                  <a:sym typeface="Symbol"/>
                </a:rPr>
                <a:t> (y</a:t>
              </a:r>
              <a:r>
                <a:rPr lang="en-US" sz="1600" dirty="0" smtClean="0">
                  <a:solidFill>
                    <a:srgbClr val="000000"/>
                  </a:solidFill>
                  <a:latin typeface="Calibri" pitchFamily="34" charset="0"/>
                </a:rPr>
                <a:t> &lt; 1</a:t>
              </a:r>
              <a:r>
                <a:rPr lang="en-US" sz="1600" dirty="0" smtClean="0">
                  <a:solidFill>
                    <a:srgbClr val="000000"/>
                  </a:solidFill>
                  <a:latin typeface="Calibri" pitchFamily="34" charset="0"/>
                  <a:sym typeface="Symbol"/>
                </a:rPr>
                <a:t>)</a:t>
              </a:r>
              <a:endParaRPr lang="en-US" sz="1600" dirty="0" smtClean="0">
                <a:solidFill>
                  <a:srgbClr val="000000"/>
                </a:solidFill>
                <a:latin typeface="Calibri" pitchFamily="34" charset="0"/>
              </a:endParaRPr>
            </a:p>
          </p:txBody>
        </p:sp>
        <p:sp>
          <p:nvSpPr>
            <p:cNvPr id="10" name="Rounded Rectangle 9"/>
            <p:cNvSpPr/>
            <p:nvPr/>
          </p:nvSpPr>
          <p:spPr bwMode="auto">
            <a:xfrm>
              <a:off x="1038757" y="4235511"/>
              <a:ext cx="1799539" cy="10021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rgbClr val="000000"/>
                  </a:solidFill>
                  <a:latin typeface="Calibri" pitchFamily="34" charset="0"/>
                </a:rPr>
                <a:t>SAT </a:t>
              </a:r>
            </a:p>
            <a:p>
              <a:pPr algn="ctr" defTabSz="1096963" fontAlgn="base">
                <a:spcBef>
                  <a:spcPct val="0"/>
                </a:spcBef>
                <a:spcAft>
                  <a:spcPct val="0"/>
                </a:spcAft>
              </a:pPr>
              <a:r>
                <a:rPr lang="en-US" sz="1600" dirty="0" smtClean="0">
                  <a:solidFill>
                    <a:srgbClr val="000000"/>
                  </a:solidFill>
                  <a:latin typeface="Calibri" pitchFamily="34" charset="0"/>
                </a:rPr>
                <a:t>Solver</a:t>
              </a:r>
            </a:p>
          </p:txBody>
        </p:sp>
        <p:sp>
          <p:nvSpPr>
            <p:cNvPr id="11" name="Down Arrow 10"/>
            <p:cNvSpPr/>
            <p:nvPr/>
          </p:nvSpPr>
          <p:spPr bwMode="auto">
            <a:xfrm rot="2413226">
              <a:off x="2449971" y="3486351"/>
              <a:ext cx="416966" cy="68496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12" name="Right Arrow 11"/>
            <p:cNvSpPr/>
            <p:nvPr/>
          </p:nvSpPr>
          <p:spPr bwMode="auto">
            <a:xfrm>
              <a:off x="2955341" y="4498856"/>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3493619" y="4223566"/>
              <a:ext cx="2174443" cy="604902"/>
            </a:xfrm>
            <a:prstGeom prst="rect">
              <a:avLst/>
            </a:prstGeom>
          </p:spPr>
          <p:txBody>
            <a:bodyPr vert="horz" wrap="square" lIns="0" tIns="0" rIns="0" bIns="0" rtlCol="0">
              <a:spAutoFit/>
            </a:bodyPr>
            <a:lstStyle/>
            <a:p>
              <a:pPr marL="384954" indent="-384954" defTabSz="914363">
                <a:lnSpc>
                  <a:spcPct val="90000"/>
                </a:lnSpc>
                <a:buSzPct val="90000"/>
              </a:pPr>
              <a:r>
                <a:rPr lang="en-US" sz="1600" b="1" dirty="0" smtClean="0">
                  <a:solidFill>
                    <a:srgbClr val="FF0000"/>
                  </a:solidFill>
                  <a:latin typeface="Calibri" pitchFamily="34" charset="0"/>
                  <a:sym typeface="Symbol"/>
                </a:rPr>
                <a:t>A</a:t>
              </a:r>
              <a:r>
                <a:rPr lang="en-US" sz="1600" dirty="0" smtClean="0">
                  <a:solidFill>
                    <a:srgbClr val="FF0000"/>
                  </a:solidFill>
                  <a:latin typeface="Calibri" pitchFamily="34" charset="0"/>
                  <a:sym typeface="Symbol"/>
                </a:rPr>
                <a:t>: </a:t>
              </a:r>
              <a:r>
                <a:rPr lang="en-US" sz="1600" dirty="0" smtClean="0">
                  <a:solidFill>
                    <a:srgbClr val="000000"/>
                  </a:solidFill>
                  <a:latin typeface="Calibri" pitchFamily="34" charset="0"/>
                  <a:sym typeface="Symbol"/>
                </a:rPr>
                <a:t>Assignment</a:t>
              </a:r>
            </a:p>
            <a:p>
              <a:pPr marL="384954" indent="-384954" defTabSz="914363">
                <a:lnSpc>
                  <a:spcPct val="90000"/>
                </a:lnSpc>
                <a:buSzPct val="90000"/>
              </a:pPr>
              <a:r>
                <a:rPr lang="en-US" sz="1600" dirty="0" smtClean="0">
                  <a:solidFill>
                    <a:srgbClr val="000000"/>
                  </a:solidFill>
                  <a:latin typeface="Calibri" pitchFamily="34" charset="0"/>
                  <a:sym typeface="Symbol"/>
                </a:rPr>
                <a:t>p</a:t>
              </a:r>
              <a:r>
                <a:rPr lang="en-US" sz="1600" baseline="-25000" dirty="0" smtClean="0">
                  <a:solidFill>
                    <a:srgbClr val="000000"/>
                  </a:solidFill>
                  <a:latin typeface="Calibri" pitchFamily="34" charset="0"/>
                  <a:sym typeface="Symbol"/>
                </a:rPr>
                <a:t>1</a:t>
              </a:r>
              <a:r>
                <a:rPr lang="en-US" sz="1600" dirty="0" smtClean="0">
                  <a:solidFill>
                    <a:srgbClr val="000000"/>
                  </a:solidFill>
                  <a:latin typeface="Calibri" pitchFamily="34" charset="0"/>
                  <a:sym typeface="Symbol"/>
                </a:rPr>
                <a:t>,  p</a:t>
              </a:r>
              <a:r>
                <a:rPr lang="en-US" sz="1600" baseline="-25000" dirty="0" smtClean="0">
                  <a:solidFill>
                    <a:srgbClr val="000000"/>
                  </a:solidFill>
                  <a:latin typeface="Calibri" pitchFamily="34" charset="0"/>
                  <a:sym typeface="Symbol"/>
                </a:rPr>
                <a:t>2</a:t>
              </a:r>
              <a:r>
                <a:rPr lang="en-US" sz="1600" dirty="0" smtClean="0">
                  <a:solidFill>
                    <a:srgbClr val="000000"/>
                  </a:solidFill>
                  <a:latin typeface="Calibri" pitchFamily="34" charset="0"/>
                  <a:sym typeface="Symbol"/>
                </a:rPr>
                <a:t>, p</a:t>
              </a:r>
              <a:r>
                <a:rPr lang="en-US" sz="1600" baseline="-25000" dirty="0" smtClean="0">
                  <a:solidFill>
                    <a:srgbClr val="000000"/>
                  </a:solidFill>
                  <a:latin typeface="Calibri" pitchFamily="34" charset="0"/>
                  <a:sym typeface="Symbol"/>
                </a:rPr>
                <a:t>3</a:t>
              </a:r>
              <a:r>
                <a:rPr lang="en-US" sz="1600" dirty="0" smtClean="0">
                  <a:solidFill>
                    <a:srgbClr val="000000"/>
                  </a:solidFill>
                  <a:latin typeface="Calibri" pitchFamily="34" charset="0"/>
                  <a:sym typeface="Symbol"/>
                </a:rPr>
                <a:t>, p</a:t>
              </a:r>
              <a:r>
                <a:rPr lang="en-US" sz="1600" baseline="-25000" dirty="0" smtClean="0">
                  <a:solidFill>
                    <a:srgbClr val="000000"/>
                  </a:solidFill>
                  <a:latin typeface="Calibri" pitchFamily="34" charset="0"/>
                  <a:sym typeface="Symbol"/>
                </a:rPr>
                <a:t>4</a:t>
              </a:r>
              <a:endParaRPr lang="en-US" sz="1600" dirty="0" smtClean="0">
                <a:solidFill>
                  <a:srgbClr val="000000"/>
                </a:solidFill>
                <a:latin typeface="Calibri" pitchFamily="34" charset="0"/>
                <a:sym typeface="Symbol"/>
              </a:endParaRPr>
            </a:p>
          </p:txBody>
        </p:sp>
        <p:sp>
          <p:nvSpPr>
            <p:cNvPr id="15" name="Right Arrow 14"/>
            <p:cNvSpPr/>
            <p:nvPr/>
          </p:nvSpPr>
          <p:spPr bwMode="auto">
            <a:xfrm>
              <a:off x="5360823" y="4504952"/>
              <a:ext cx="482803" cy="453542"/>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16" name="Down Arrow 15"/>
            <p:cNvSpPr/>
            <p:nvPr/>
          </p:nvSpPr>
          <p:spPr bwMode="auto">
            <a:xfrm>
              <a:off x="6158179" y="3912420"/>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17" name="Content Placeholder 2"/>
            <p:cNvSpPr txBox="1">
              <a:spLocks/>
            </p:cNvSpPr>
            <p:nvPr/>
          </p:nvSpPr>
          <p:spPr>
            <a:xfrm>
              <a:off x="5957618" y="4411948"/>
              <a:ext cx="2493207" cy="67211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1600" b="1" dirty="0" smtClean="0">
                  <a:solidFill>
                    <a:srgbClr val="FF0000"/>
                  </a:solidFill>
                  <a:latin typeface="Calibri" pitchFamily="34" charset="0"/>
                  <a:sym typeface="Symbol"/>
                </a:rPr>
                <a:t>S</a:t>
              </a:r>
              <a:r>
                <a:rPr lang="en-US" sz="1600" dirty="0" smtClean="0">
                  <a:solidFill>
                    <a:srgbClr val="FF0000"/>
                  </a:solidFill>
                  <a:latin typeface="Calibri" pitchFamily="34" charset="0"/>
                  <a:sym typeface="Symbol"/>
                </a:rPr>
                <a:t>: </a:t>
              </a:r>
              <a:r>
                <a:rPr lang="en-US" sz="1600" dirty="0" smtClean="0">
                  <a:solidFill>
                    <a:srgbClr val="000000"/>
                  </a:solidFill>
                  <a:latin typeface="Calibri" pitchFamily="34" charset="0"/>
                </a:rPr>
                <a:t>x </a:t>
              </a:r>
              <a:r>
                <a:rPr lang="en-US" sz="1600" dirty="0" smtClean="0">
                  <a:solidFill>
                    <a:srgbClr val="000000"/>
                  </a:solidFill>
                  <a:latin typeface="Calibri" pitchFamily="34" charset="0"/>
                  <a:sym typeface="Symbol"/>
                </a:rPr>
                <a:t> 0, y = x + 1, </a:t>
              </a:r>
            </a:p>
            <a:p>
              <a:pPr marL="384954" indent="-384954" defTabSz="914363">
                <a:lnSpc>
                  <a:spcPct val="90000"/>
                </a:lnSpc>
                <a:spcBef>
                  <a:spcPct val="20000"/>
                </a:spcBef>
                <a:buSzPct val="90000"/>
              </a:pPr>
              <a:r>
                <a:rPr lang="en-US" sz="1600" dirty="0" smtClean="0">
                  <a:solidFill>
                    <a:srgbClr val="000000"/>
                  </a:solidFill>
                  <a:latin typeface="Calibri" pitchFamily="34" charset="0"/>
                  <a:sym typeface="Symbol"/>
                </a:rPr>
                <a:t>    (y</a:t>
              </a:r>
              <a:r>
                <a:rPr lang="en-US" sz="1600" dirty="0" smtClean="0">
                  <a:solidFill>
                    <a:srgbClr val="000000"/>
                  </a:solidFill>
                  <a:latin typeface="Calibri" pitchFamily="34" charset="0"/>
                </a:rPr>
                <a:t> </a:t>
              </a:r>
              <a:r>
                <a:rPr lang="en-US" sz="1600" dirty="0" smtClean="0">
                  <a:solidFill>
                    <a:srgbClr val="000000"/>
                  </a:solidFill>
                  <a:latin typeface="Calibri" pitchFamily="34" charset="0"/>
                  <a:sym typeface="Symbol"/>
                </a:rPr>
                <a:t>&gt; 2), y</a:t>
              </a:r>
              <a:r>
                <a:rPr lang="en-US" sz="1600" dirty="0" smtClean="0">
                  <a:solidFill>
                    <a:srgbClr val="000000"/>
                  </a:solidFill>
                  <a:latin typeface="Calibri" pitchFamily="34" charset="0"/>
                </a:rPr>
                <a:t> &lt; 1</a:t>
              </a:r>
            </a:p>
          </p:txBody>
        </p:sp>
        <p:sp>
          <p:nvSpPr>
            <p:cNvPr id="18" name="Down Arrow 17"/>
            <p:cNvSpPr/>
            <p:nvPr/>
          </p:nvSpPr>
          <p:spPr bwMode="auto">
            <a:xfrm>
              <a:off x="6192592" y="5193075"/>
              <a:ext cx="416966" cy="425502"/>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5549304" y="5686216"/>
              <a:ext cx="1799539" cy="1002181"/>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rgbClr val="000000"/>
                  </a:solidFill>
                  <a:latin typeface="Calibri" pitchFamily="34" charset="0"/>
                </a:rPr>
                <a:t>Theory</a:t>
              </a:r>
            </a:p>
            <a:p>
              <a:pPr algn="ctr" defTabSz="1096963" fontAlgn="base">
                <a:spcBef>
                  <a:spcPct val="0"/>
                </a:spcBef>
                <a:spcAft>
                  <a:spcPct val="0"/>
                </a:spcAft>
              </a:pPr>
              <a:r>
                <a:rPr lang="en-US" sz="1600" dirty="0" smtClean="0">
                  <a:solidFill>
                    <a:srgbClr val="000000"/>
                  </a:solidFill>
                  <a:latin typeface="Calibri" pitchFamily="34" charset="0"/>
                </a:rPr>
                <a:t>Solver</a:t>
              </a:r>
            </a:p>
          </p:txBody>
        </p:sp>
        <p:sp>
          <p:nvSpPr>
            <p:cNvPr id="20" name="Left Arrow 19"/>
            <p:cNvSpPr/>
            <p:nvPr/>
          </p:nvSpPr>
          <p:spPr bwMode="auto">
            <a:xfrm>
              <a:off x="4984951" y="5936226"/>
              <a:ext cx="464574"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21" name="Content Placeholder 2"/>
            <p:cNvSpPr txBox="1">
              <a:spLocks/>
            </p:cNvSpPr>
            <p:nvPr/>
          </p:nvSpPr>
          <p:spPr>
            <a:xfrm>
              <a:off x="2492472" y="5803214"/>
              <a:ext cx="2497393" cy="802018"/>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1600" b="1" dirty="0" smtClean="0">
                  <a:solidFill>
                    <a:srgbClr val="FF0000"/>
                  </a:solidFill>
                  <a:latin typeface="Calibri" pitchFamily="34" charset="0"/>
                </a:rPr>
                <a:t>S’</a:t>
              </a:r>
              <a:r>
                <a:rPr lang="en-US" sz="1600" dirty="0" smtClean="0">
                  <a:solidFill>
                    <a:srgbClr val="000000"/>
                  </a:solidFill>
                  <a:latin typeface="Calibri" pitchFamily="34" charset="0"/>
                </a:rPr>
                <a:t>: </a:t>
              </a:r>
              <a:r>
                <a:rPr lang="en-US" sz="1600" dirty="0" err="1" smtClean="0">
                  <a:solidFill>
                    <a:srgbClr val="000000"/>
                  </a:solidFill>
                  <a:latin typeface="Calibri" pitchFamily="34" charset="0"/>
                </a:rPr>
                <a:t>Unsatisfiable</a:t>
              </a:r>
              <a:endParaRPr lang="en-US" sz="1600" dirty="0" smtClean="0">
                <a:solidFill>
                  <a:srgbClr val="000000"/>
                </a:solidFill>
                <a:latin typeface="Calibri" pitchFamily="34" charset="0"/>
              </a:endParaRPr>
            </a:p>
            <a:p>
              <a:pPr marL="384954" indent="-384954" defTabSz="914363">
                <a:lnSpc>
                  <a:spcPct val="90000"/>
                </a:lnSpc>
                <a:spcBef>
                  <a:spcPct val="20000"/>
                </a:spcBef>
                <a:buSzPct val="90000"/>
              </a:pPr>
              <a:r>
                <a:rPr lang="en-US" sz="1600" dirty="0" smtClean="0">
                  <a:solidFill>
                    <a:srgbClr val="000000"/>
                  </a:solidFill>
                  <a:latin typeface="Calibri" pitchFamily="34" charset="0"/>
                </a:rPr>
                <a:t>x </a:t>
              </a:r>
              <a:r>
                <a:rPr lang="en-US" sz="1600" dirty="0" smtClean="0">
                  <a:solidFill>
                    <a:srgbClr val="000000"/>
                  </a:solidFill>
                  <a:latin typeface="Calibri" pitchFamily="34" charset="0"/>
                  <a:sym typeface="Symbol"/>
                </a:rPr>
                <a:t> 0, y = x + 1, y</a:t>
              </a:r>
              <a:r>
                <a:rPr lang="en-US" sz="1600" dirty="0" smtClean="0">
                  <a:solidFill>
                    <a:srgbClr val="000000"/>
                  </a:solidFill>
                  <a:latin typeface="Calibri" pitchFamily="34" charset="0"/>
                </a:rPr>
                <a:t> &lt; 1</a:t>
              </a:r>
            </a:p>
          </p:txBody>
        </p:sp>
        <p:sp>
          <p:nvSpPr>
            <p:cNvPr id="22" name="Left Arrow 21"/>
            <p:cNvSpPr/>
            <p:nvPr/>
          </p:nvSpPr>
          <p:spPr bwMode="auto">
            <a:xfrm>
              <a:off x="1988568" y="5926393"/>
              <a:ext cx="371171" cy="484632"/>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100774" y="5803213"/>
              <a:ext cx="2497393" cy="1411438"/>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1600" b="1" dirty="0" smtClean="0">
                  <a:solidFill>
                    <a:srgbClr val="FF0000"/>
                  </a:solidFill>
                  <a:latin typeface="Calibri" pitchFamily="34" charset="0"/>
                  <a:sym typeface="Symbol"/>
                </a:rPr>
                <a:t>L</a:t>
              </a:r>
              <a:r>
                <a:rPr lang="en-US" sz="1600" dirty="0" smtClean="0">
                  <a:solidFill>
                    <a:srgbClr val="FF0000"/>
                  </a:solidFill>
                  <a:latin typeface="Calibri" pitchFamily="34" charset="0"/>
                  <a:sym typeface="Symbol"/>
                </a:rPr>
                <a:t>: </a:t>
              </a:r>
              <a:r>
                <a:rPr lang="en-US" sz="1600" dirty="0" smtClean="0">
                  <a:solidFill>
                    <a:srgbClr val="000000"/>
                  </a:solidFill>
                  <a:latin typeface="Calibri" pitchFamily="34" charset="0"/>
                </a:rPr>
                <a:t>New Lemma</a:t>
              </a:r>
            </a:p>
            <a:p>
              <a:pPr marL="384954" indent="-384954" defTabSz="914363">
                <a:lnSpc>
                  <a:spcPct val="90000"/>
                </a:lnSpc>
                <a:spcBef>
                  <a:spcPct val="20000"/>
                </a:spcBef>
                <a:buSzPct val="90000"/>
              </a:pPr>
              <a:r>
                <a:rPr lang="en-US" sz="1600" dirty="0" smtClean="0">
                  <a:solidFill>
                    <a:srgbClr val="000000"/>
                  </a:solidFill>
                  <a:latin typeface="Calibri" pitchFamily="34" charset="0"/>
                  <a:sym typeface="Symbol"/>
                </a:rPr>
                <a:t>p</a:t>
              </a:r>
              <a:r>
                <a:rPr lang="en-US" sz="1600" baseline="-25000" dirty="0" smtClean="0">
                  <a:solidFill>
                    <a:srgbClr val="000000"/>
                  </a:solidFill>
                  <a:latin typeface="Calibri" pitchFamily="34" charset="0"/>
                  <a:sym typeface="Symbol"/>
                </a:rPr>
                <a:t>1</a:t>
              </a:r>
              <a:r>
                <a:rPr lang="en-US" sz="1600" dirty="0" smtClean="0">
                  <a:solidFill>
                    <a:srgbClr val="000000"/>
                  </a:solidFill>
                  <a:latin typeface="Calibri" pitchFamily="34" charset="0"/>
                  <a:sym typeface="Symbol"/>
                </a:rPr>
                <a:t>p</a:t>
              </a:r>
              <a:r>
                <a:rPr lang="en-US" sz="1600" baseline="-25000" dirty="0" smtClean="0">
                  <a:solidFill>
                    <a:srgbClr val="000000"/>
                  </a:solidFill>
                  <a:latin typeface="Calibri" pitchFamily="34" charset="0"/>
                  <a:sym typeface="Symbol"/>
                </a:rPr>
                <a:t>2</a:t>
              </a:r>
              <a:r>
                <a:rPr lang="en-US" sz="1600" dirty="0" smtClean="0">
                  <a:solidFill>
                    <a:srgbClr val="000000"/>
                  </a:solidFill>
                  <a:latin typeface="Calibri" pitchFamily="34" charset="0"/>
                  <a:sym typeface="Symbol"/>
                </a:rPr>
                <a:t>p</a:t>
              </a:r>
              <a:r>
                <a:rPr lang="en-US" sz="1600" baseline="-25000" dirty="0" smtClean="0">
                  <a:solidFill>
                    <a:srgbClr val="000000"/>
                  </a:solidFill>
                  <a:latin typeface="Calibri" pitchFamily="34" charset="0"/>
                  <a:sym typeface="Symbol"/>
                </a:rPr>
                <a:t>4</a:t>
              </a:r>
              <a:endParaRPr lang="en-US" sz="1600" dirty="0" smtClean="0">
                <a:solidFill>
                  <a:srgbClr val="000000"/>
                </a:solidFill>
                <a:latin typeface="Calibri" pitchFamily="34" charset="0"/>
                <a:sym typeface="Symbol"/>
              </a:endParaRPr>
            </a:p>
            <a:p>
              <a:pPr marL="384954" indent="-384954" defTabSz="914363">
                <a:lnSpc>
                  <a:spcPct val="90000"/>
                </a:lnSpc>
                <a:spcBef>
                  <a:spcPct val="20000"/>
                </a:spcBef>
                <a:buSzPct val="90000"/>
              </a:pPr>
              <a:endParaRPr lang="en-US" sz="1600" dirty="0" smtClean="0">
                <a:solidFill>
                  <a:srgbClr val="000000"/>
                </a:solidFill>
                <a:latin typeface="Calibri" pitchFamily="34" charset="0"/>
              </a:endParaRPr>
            </a:p>
            <a:p>
              <a:pPr marL="384954" indent="-384954" defTabSz="914363">
                <a:lnSpc>
                  <a:spcPct val="90000"/>
                </a:lnSpc>
                <a:spcBef>
                  <a:spcPct val="20000"/>
                </a:spcBef>
                <a:buSzPct val="90000"/>
              </a:pPr>
              <a:endParaRPr lang="en-US" sz="1600" dirty="0" smtClean="0">
                <a:solidFill>
                  <a:srgbClr val="000000"/>
                </a:solidFill>
                <a:latin typeface="Calibri" pitchFamily="34" charset="0"/>
              </a:endParaRPr>
            </a:p>
          </p:txBody>
        </p:sp>
      </p:grpSp>
      <p:sp>
        <p:nvSpPr>
          <p:cNvPr id="26" name="Content Placeholder 2"/>
          <p:cNvSpPr txBox="1">
            <a:spLocks/>
          </p:cNvSpPr>
          <p:nvPr/>
        </p:nvSpPr>
        <p:spPr>
          <a:xfrm>
            <a:off x="2577057" y="4110322"/>
            <a:ext cx="3757377" cy="2659190"/>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1600" b="1" dirty="0" smtClean="0">
                <a:solidFill>
                  <a:srgbClr val="000000"/>
                </a:solidFill>
                <a:latin typeface="Calibri" pitchFamily="34" charset="0"/>
              </a:rPr>
              <a:t>p</a:t>
            </a:r>
            <a:r>
              <a:rPr lang="en-US" sz="1600" b="1" dirty="0" err="1" smtClean="0">
                <a:solidFill>
                  <a:srgbClr val="000000"/>
                </a:solidFill>
                <a:latin typeface="Calibri" pitchFamily="34" charset="0"/>
              </a:rPr>
              <a:t>rocedure</a:t>
            </a:r>
            <a:r>
              <a:rPr lang="en-US" sz="1600" dirty="0" smtClean="0">
                <a:solidFill>
                  <a:srgbClr val="000000"/>
                </a:solidFill>
                <a:latin typeface="Calibri" pitchFamily="34" charset="0"/>
              </a:rPr>
              <a:t> SMT_Solver(</a:t>
            </a:r>
            <a:r>
              <a:rPr lang="en-US" sz="1600" dirty="0" smtClean="0">
                <a:solidFill>
                  <a:srgbClr val="FF0000"/>
                </a:solidFill>
                <a:latin typeface="Calibri" pitchFamily="34" charset="0"/>
              </a:rPr>
              <a:t>F</a:t>
            </a:r>
            <a:r>
              <a:rPr lang="en-US" sz="1600" dirty="0" smtClean="0">
                <a:solidFill>
                  <a:srgbClr val="000000"/>
                </a:solidFill>
                <a:latin typeface="Calibri" pitchFamily="34" charset="0"/>
              </a:rPr>
              <a:t>)</a:t>
            </a:r>
          </a:p>
          <a:p>
            <a:pPr marL="384954" indent="-384954" defTabSz="914363">
              <a:lnSpc>
                <a:spcPct val="90000"/>
              </a:lnSpc>
              <a:spcBef>
                <a:spcPct val="20000"/>
              </a:spcBef>
              <a:buSzPct val="90000"/>
              <a:defRPr/>
            </a:pPr>
            <a:r>
              <a:rPr lang="en-US" sz="1600" dirty="0" smtClean="0">
                <a:solidFill>
                  <a:srgbClr val="000000"/>
                </a:solidFill>
                <a:latin typeface="Calibri" pitchFamily="34" charset="0"/>
              </a:rPr>
              <a:t>	(</a:t>
            </a:r>
            <a:r>
              <a:rPr lang="en-US" sz="1600" dirty="0" err="1" smtClean="0">
                <a:solidFill>
                  <a:srgbClr val="FF0000"/>
                </a:solidFill>
                <a:latin typeface="Calibri" pitchFamily="34" charset="0"/>
              </a:rPr>
              <a:t>F</a:t>
            </a:r>
            <a:r>
              <a:rPr lang="en-US" sz="1600" baseline="-25000" dirty="0" err="1" smtClean="0">
                <a:solidFill>
                  <a:srgbClr val="FF0000"/>
                </a:solidFill>
                <a:latin typeface="Calibri" pitchFamily="34" charset="0"/>
              </a:rPr>
              <a:t>p</a:t>
            </a:r>
            <a:r>
              <a:rPr lang="en-US" sz="1600" dirty="0" smtClean="0">
                <a:solidFill>
                  <a:srgbClr val="000000"/>
                </a:solidFill>
                <a:latin typeface="Calibri" pitchFamily="34" charset="0"/>
              </a:rPr>
              <a:t>, </a:t>
            </a:r>
            <a:r>
              <a:rPr lang="en-US" sz="1600" dirty="0" smtClean="0">
                <a:solidFill>
                  <a:srgbClr val="FF0000"/>
                </a:solidFill>
                <a:latin typeface="Calibri" pitchFamily="34" charset="0"/>
              </a:rPr>
              <a:t>M</a:t>
            </a:r>
            <a:r>
              <a:rPr lang="en-US" sz="1600" dirty="0" smtClean="0">
                <a:solidFill>
                  <a:srgbClr val="000000"/>
                </a:solidFill>
                <a:latin typeface="Calibri" pitchFamily="34" charset="0"/>
              </a:rPr>
              <a:t>) := Abstract(</a:t>
            </a:r>
            <a:r>
              <a:rPr lang="en-US" sz="1600" dirty="0" smtClean="0">
                <a:solidFill>
                  <a:srgbClr val="FF0000"/>
                </a:solidFill>
                <a:latin typeface="Calibri" pitchFamily="34" charset="0"/>
              </a:rPr>
              <a:t>F</a:t>
            </a:r>
            <a:r>
              <a:rPr lang="en-US" sz="1600" dirty="0" smtClean="0">
                <a:solidFill>
                  <a:srgbClr val="000000"/>
                </a:solidFill>
                <a:latin typeface="Calibri" pitchFamily="34" charset="0"/>
              </a:rPr>
              <a:t>)</a:t>
            </a:r>
          </a:p>
          <a:p>
            <a:pPr marL="384954" indent="-384954" defTabSz="914363">
              <a:lnSpc>
                <a:spcPct val="90000"/>
              </a:lnSpc>
              <a:spcBef>
                <a:spcPct val="20000"/>
              </a:spcBef>
              <a:buSzPct val="90000"/>
              <a:defRPr/>
            </a:pPr>
            <a:r>
              <a:rPr lang="en-US" sz="1600" dirty="0" smtClean="0">
                <a:solidFill>
                  <a:srgbClr val="000000"/>
                </a:solidFill>
                <a:latin typeface="Calibri" pitchFamily="34" charset="0"/>
              </a:rPr>
              <a:t>	</a:t>
            </a:r>
            <a:r>
              <a:rPr lang="en-US" sz="1600" b="1" dirty="0" smtClean="0">
                <a:solidFill>
                  <a:srgbClr val="000000"/>
                </a:solidFill>
                <a:latin typeface="Calibri" pitchFamily="34" charset="0"/>
              </a:rPr>
              <a:t>loop</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t>
            </a:r>
            <a:r>
              <a:rPr lang="en-US" sz="1600" dirty="0" smtClean="0">
                <a:solidFill>
                  <a:srgbClr val="FF0000"/>
                </a:solidFill>
                <a:latin typeface="Calibri" pitchFamily="34" charset="0"/>
              </a:rPr>
              <a:t>R</a:t>
            </a:r>
            <a:r>
              <a:rPr lang="en-US" sz="1600" dirty="0" smtClean="0">
                <a:solidFill>
                  <a:srgbClr val="000000"/>
                </a:solidFill>
                <a:latin typeface="Calibri" pitchFamily="34" charset="0"/>
              </a:rPr>
              <a:t>, </a:t>
            </a:r>
            <a:r>
              <a:rPr lang="en-US" sz="1600" dirty="0" smtClean="0">
                <a:solidFill>
                  <a:srgbClr val="FF0000"/>
                </a:solidFill>
                <a:latin typeface="Calibri" pitchFamily="34" charset="0"/>
              </a:rPr>
              <a:t>A</a:t>
            </a:r>
            <a:r>
              <a:rPr lang="en-US" sz="1600" dirty="0" smtClean="0">
                <a:solidFill>
                  <a:srgbClr val="000000"/>
                </a:solidFill>
                <a:latin typeface="Calibri" pitchFamily="34" charset="0"/>
              </a:rPr>
              <a:t>) := </a:t>
            </a:r>
            <a:r>
              <a:rPr lang="en-US" sz="1600" dirty="0" err="1" smtClean="0">
                <a:solidFill>
                  <a:srgbClr val="000000"/>
                </a:solidFill>
                <a:latin typeface="Calibri" pitchFamily="34" charset="0"/>
              </a:rPr>
              <a:t>SAT_solver</a:t>
            </a:r>
            <a:r>
              <a:rPr lang="en-US" sz="1600" dirty="0" smtClean="0">
                <a:solidFill>
                  <a:srgbClr val="000000"/>
                </a:solidFill>
                <a:latin typeface="Calibri" pitchFamily="34" charset="0"/>
              </a:rPr>
              <a:t>(</a:t>
            </a:r>
            <a:r>
              <a:rPr lang="en-US" sz="1600" dirty="0" err="1" smtClean="0">
                <a:solidFill>
                  <a:srgbClr val="FF0000"/>
                </a:solidFill>
                <a:latin typeface="Calibri" pitchFamily="34" charset="0"/>
              </a:rPr>
              <a:t>F</a:t>
            </a:r>
            <a:r>
              <a:rPr lang="en-US" sz="1600" baseline="-25000" dirty="0" err="1" smtClean="0">
                <a:solidFill>
                  <a:srgbClr val="FF0000"/>
                </a:solidFill>
                <a:latin typeface="Calibri" pitchFamily="34" charset="0"/>
              </a:rPr>
              <a:t>p</a:t>
            </a:r>
            <a:r>
              <a:rPr lang="en-US" sz="1600" dirty="0" smtClean="0">
                <a:solidFill>
                  <a:srgbClr val="000000"/>
                </a:solidFill>
                <a:latin typeface="Calibri" pitchFamily="34" charset="0"/>
              </a:rPr>
              <a:t>)</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t>
            </a:r>
            <a:r>
              <a:rPr lang="en-US" sz="1600" b="1" dirty="0" smtClean="0">
                <a:solidFill>
                  <a:srgbClr val="000000"/>
                </a:solidFill>
                <a:latin typeface="Calibri" pitchFamily="34" charset="0"/>
              </a:rPr>
              <a:t>if</a:t>
            </a:r>
            <a:r>
              <a:rPr lang="en-US" sz="1600" dirty="0" smtClean="0">
                <a:solidFill>
                  <a:srgbClr val="000000"/>
                </a:solidFill>
                <a:latin typeface="Calibri" pitchFamily="34" charset="0"/>
              </a:rPr>
              <a:t> </a:t>
            </a:r>
            <a:r>
              <a:rPr lang="en-US" sz="1600" dirty="0" smtClean="0">
                <a:solidFill>
                  <a:srgbClr val="FF0000"/>
                </a:solidFill>
                <a:latin typeface="Calibri" pitchFamily="34" charset="0"/>
              </a:rPr>
              <a:t>R</a:t>
            </a:r>
            <a:r>
              <a:rPr lang="en-US" sz="1600" dirty="0" smtClean="0">
                <a:solidFill>
                  <a:srgbClr val="000000"/>
                </a:solidFill>
                <a:latin typeface="Calibri" pitchFamily="34" charset="0"/>
              </a:rPr>
              <a:t> = UNSAT </a:t>
            </a:r>
            <a:r>
              <a:rPr lang="en-US" sz="1600" b="1" dirty="0" smtClean="0">
                <a:solidFill>
                  <a:srgbClr val="000000"/>
                </a:solidFill>
                <a:latin typeface="Calibri" pitchFamily="34" charset="0"/>
              </a:rPr>
              <a:t>then return</a:t>
            </a:r>
            <a:r>
              <a:rPr lang="en-US" sz="1600" dirty="0" smtClean="0">
                <a:solidFill>
                  <a:srgbClr val="000000"/>
                </a:solidFill>
                <a:latin typeface="Calibri" pitchFamily="34" charset="0"/>
              </a:rPr>
              <a:t> UNSAT</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t>
            </a:r>
            <a:r>
              <a:rPr lang="en-US" sz="1600" dirty="0" smtClean="0">
                <a:solidFill>
                  <a:srgbClr val="FF0000"/>
                </a:solidFill>
                <a:latin typeface="Calibri" pitchFamily="34" charset="0"/>
              </a:rPr>
              <a:t>S</a:t>
            </a:r>
            <a:r>
              <a:rPr lang="en-US" sz="1600" dirty="0" smtClean="0">
                <a:solidFill>
                  <a:srgbClr val="000000"/>
                </a:solidFill>
                <a:latin typeface="Calibri" pitchFamily="34" charset="0"/>
              </a:rPr>
              <a:t> = Concretize(</a:t>
            </a:r>
            <a:r>
              <a:rPr lang="en-US" sz="1600" dirty="0" smtClean="0">
                <a:solidFill>
                  <a:srgbClr val="FF0000"/>
                </a:solidFill>
                <a:latin typeface="Calibri" pitchFamily="34" charset="0"/>
              </a:rPr>
              <a:t>A</a:t>
            </a:r>
            <a:r>
              <a:rPr lang="en-US" sz="1600" dirty="0" smtClean="0">
                <a:solidFill>
                  <a:srgbClr val="000000"/>
                </a:solidFill>
                <a:latin typeface="Calibri" pitchFamily="34" charset="0"/>
              </a:rPr>
              <a:t>, </a:t>
            </a:r>
            <a:r>
              <a:rPr lang="en-US" sz="1600" dirty="0" smtClean="0">
                <a:solidFill>
                  <a:srgbClr val="FF0000"/>
                </a:solidFill>
                <a:latin typeface="Calibri" pitchFamily="34" charset="0"/>
              </a:rPr>
              <a:t>M</a:t>
            </a:r>
            <a:r>
              <a:rPr lang="en-US" sz="1600" dirty="0" smtClean="0">
                <a:solidFill>
                  <a:srgbClr val="000000"/>
                </a:solidFill>
                <a:latin typeface="Calibri" pitchFamily="34" charset="0"/>
              </a:rPr>
              <a:t>)</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t>
            </a:r>
            <a:r>
              <a:rPr lang="en-US" sz="1600" dirty="0" smtClean="0">
                <a:solidFill>
                  <a:srgbClr val="FF0000"/>
                </a:solidFill>
                <a:latin typeface="Calibri" pitchFamily="34" charset="0"/>
              </a:rPr>
              <a:t>R</a:t>
            </a:r>
            <a:r>
              <a:rPr lang="en-US" sz="1600" dirty="0" smtClean="0">
                <a:solidFill>
                  <a:srgbClr val="000000"/>
                </a:solidFill>
                <a:latin typeface="Calibri" pitchFamily="34" charset="0"/>
              </a:rPr>
              <a:t>, </a:t>
            </a:r>
            <a:r>
              <a:rPr lang="en-US" sz="1600" dirty="0" smtClean="0">
                <a:solidFill>
                  <a:srgbClr val="FF0000"/>
                </a:solidFill>
                <a:latin typeface="Calibri" pitchFamily="34" charset="0"/>
              </a:rPr>
              <a:t>S’</a:t>
            </a:r>
            <a:r>
              <a:rPr lang="en-US" sz="1600" dirty="0" smtClean="0">
                <a:solidFill>
                  <a:srgbClr val="000000"/>
                </a:solidFill>
                <a:latin typeface="Calibri" pitchFamily="34" charset="0"/>
              </a:rPr>
              <a:t>) := </a:t>
            </a:r>
            <a:r>
              <a:rPr lang="en-US" sz="1600" dirty="0" err="1" smtClean="0">
                <a:solidFill>
                  <a:srgbClr val="000000"/>
                </a:solidFill>
                <a:latin typeface="Calibri" pitchFamily="34" charset="0"/>
              </a:rPr>
              <a:t>Theory_solver</a:t>
            </a:r>
            <a:r>
              <a:rPr lang="en-US" sz="1600" dirty="0" smtClean="0">
                <a:solidFill>
                  <a:srgbClr val="000000"/>
                </a:solidFill>
                <a:latin typeface="Calibri" pitchFamily="34" charset="0"/>
              </a:rPr>
              <a:t>(</a:t>
            </a:r>
            <a:r>
              <a:rPr lang="en-US" sz="1600" dirty="0" smtClean="0">
                <a:solidFill>
                  <a:srgbClr val="FF0000"/>
                </a:solidFill>
                <a:latin typeface="Calibri" pitchFamily="34" charset="0"/>
              </a:rPr>
              <a:t>S</a:t>
            </a:r>
            <a:r>
              <a:rPr lang="en-US" sz="1600" dirty="0" smtClean="0">
                <a:solidFill>
                  <a:srgbClr val="000000"/>
                </a:solidFill>
                <a:latin typeface="Calibri" pitchFamily="34" charset="0"/>
              </a:rPr>
              <a:t>)</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t>
            </a:r>
            <a:r>
              <a:rPr lang="en-US" sz="1600" b="1" dirty="0" smtClean="0">
                <a:solidFill>
                  <a:srgbClr val="000000"/>
                </a:solidFill>
                <a:latin typeface="Calibri" pitchFamily="34" charset="0"/>
              </a:rPr>
              <a:t>if</a:t>
            </a:r>
            <a:r>
              <a:rPr lang="en-US" sz="1600" dirty="0" smtClean="0">
                <a:solidFill>
                  <a:srgbClr val="FF0000"/>
                </a:solidFill>
                <a:latin typeface="Calibri" pitchFamily="34" charset="0"/>
              </a:rPr>
              <a:t> R </a:t>
            </a:r>
            <a:r>
              <a:rPr lang="en-US" sz="1600" dirty="0" smtClean="0">
                <a:solidFill>
                  <a:srgbClr val="000000"/>
                </a:solidFill>
                <a:latin typeface="Calibri" pitchFamily="34" charset="0"/>
              </a:rPr>
              <a:t>= SAT </a:t>
            </a:r>
            <a:r>
              <a:rPr lang="en-US" sz="1600" b="1" dirty="0" smtClean="0">
                <a:solidFill>
                  <a:srgbClr val="000000"/>
                </a:solidFill>
                <a:latin typeface="Calibri" pitchFamily="34" charset="0"/>
              </a:rPr>
              <a:t>then return </a:t>
            </a:r>
            <a:r>
              <a:rPr lang="en-US" sz="1600" dirty="0" smtClean="0">
                <a:solidFill>
                  <a:srgbClr val="000000"/>
                </a:solidFill>
                <a:latin typeface="Calibri" pitchFamily="34" charset="0"/>
              </a:rPr>
              <a:t>SAT</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t>
            </a:r>
            <a:r>
              <a:rPr lang="en-US" sz="1600" dirty="0" smtClean="0">
                <a:solidFill>
                  <a:srgbClr val="FF0000"/>
                </a:solidFill>
                <a:latin typeface="Calibri" pitchFamily="34" charset="0"/>
              </a:rPr>
              <a:t>L</a:t>
            </a:r>
            <a:r>
              <a:rPr lang="en-US" sz="1600" dirty="0" smtClean="0">
                <a:solidFill>
                  <a:srgbClr val="000000"/>
                </a:solidFill>
                <a:latin typeface="Calibri" pitchFamily="34" charset="0"/>
              </a:rPr>
              <a:t> := </a:t>
            </a:r>
            <a:r>
              <a:rPr lang="en-US" sz="1600" dirty="0" err="1" smtClean="0">
                <a:solidFill>
                  <a:srgbClr val="000000"/>
                </a:solidFill>
                <a:latin typeface="Calibri" pitchFamily="34" charset="0"/>
              </a:rPr>
              <a:t>New_Lemma</a:t>
            </a:r>
            <a:r>
              <a:rPr lang="en-US" sz="1600" dirty="0" smtClean="0">
                <a:solidFill>
                  <a:srgbClr val="000000"/>
                </a:solidFill>
                <a:latin typeface="Calibri" pitchFamily="34" charset="0"/>
              </a:rPr>
              <a:t>(</a:t>
            </a:r>
            <a:r>
              <a:rPr lang="en-US" sz="1600" dirty="0" smtClean="0">
                <a:solidFill>
                  <a:srgbClr val="FF0000"/>
                </a:solidFill>
                <a:latin typeface="Calibri" pitchFamily="34" charset="0"/>
              </a:rPr>
              <a:t>S</a:t>
            </a:r>
            <a:r>
              <a:rPr lang="en-US" sz="1600" dirty="0" smtClean="0">
                <a:solidFill>
                  <a:srgbClr val="000000"/>
                </a:solidFill>
                <a:latin typeface="Calibri" pitchFamily="34" charset="0"/>
              </a:rPr>
              <a:t>, </a:t>
            </a:r>
            <a:r>
              <a:rPr lang="en-US" sz="1600" dirty="0" smtClean="0">
                <a:solidFill>
                  <a:srgbClr val="FF0000"/>
                </a:solidFill>
                <a:latin typeface="Calibri" pitchFamily="34" charset="0"/>
              </a:rPr>
              <a:t>M</a:t>
            </a:r>
            <a:r>
              <a:rPr lang="en-US" sz="1600" dirty="0" smtClean="0">
                <a:solidFill>
                  <a:srgbClr val="000000"/>
                </a:solidFill>
                <a:latin typeface="Calibri" pitchFamily="34" charset="0"/>
              </a:rPr>
              <a:t>)</a:t>
            </a:r>
          </a:p>
          <a:p>
            <a:pPr marL="384954" indent="-384954" defTabSz="914363">
              <a:lnSpc>
                <a:spcPct val="90000"/>
              </a:lnSpc>
              <a:spcBef>
                <a:spcPct val="20000"/>
              </a:spcBef>
              <a:buSzPct val="90000"/>
            </a:pPr>
            <a:r>
              <a:rPr lang="en-US" sz="1600" dirty="0" smtClean="0">
                <a:solidFill>
                  <a:srgbClr val="000000"/>
                </a:solidFill>
                <a:latin typeface="Calibri" pitchFamily="34" charset="0"/>
              </a:rPr>
              <a:t>		Add </a:t>
            </a:r>
            <a:r>
              <a:rPr lang="en-US" sz="1600" dirty="0" smtClean="0">
                <a:solidFill>
                  <a:srgbClr val="FF0000"/>
                </a:solidFill>
                <a:latin typeface="Calibri" pitchFamily="34" charset="0"/>
              </a:rPr>
              <a:t>L</a:t>
            </a:r>
            <a:r>
              <a:rPr lang="en-US" sz="1600" dirty="0" smtClean="0">
                <a:solidFill>
                  <a:srgbClr val="000000"/>
                </a:solidFill>
                <a:latin typeface="Calibri" pitchFamily="34" charset="0"/>
              </a:rPr>
              <a:t> to </a:t>
            </a:r>
            <a:r>
              <a:rPr lang="en-US" sz="1600" dirty="0" err="1" smtClean="0">
                <a:solidFill>
                  <a:srgbClr val="FF0000"/>
                </a:solidFill>
                <a:latin typeface="Calibri" pitchFamily="34" charset="0"/>
              </a:rPr>
              <a:t>F</a:t>
            </a:r>
            <a:r>
              <a:rPr lang="en-US" sz="1600" baseline="-25000" dirty="0" err="1" smtClean="0">
                <a:solidFill>
                  <a:srgbClr val="FF0000"/>
                </a:solidFill>
                <a:latin typeface="Calibri" pitchFamily="34" charset="0"/>
              </a:rPr>
              <a:t>p</a:t>
            </a:r>
            <a:endParaRPr lang="en-US" sz="1600" dirty="0" smtClean="0">
              <a:solidFill>
                <a:srgbClr val="FF0000"/>
              </a:solidFill>
              <a:latin typeface="Calibri" pitchFamily="34" charset="0"/>
            </a:endParaRPr>
          </a:p>
        </p:txBody>
      </p:sp>
      <p:sp>
        <p:nvSpPr>
          <p:cNvPr id="27" name="Rectangular Callout 26"/>
          <p:cNvSpPr/>
          <p:nvPr/>
        </p:nvSpPr>
        <p:spPr bwMode="auto">
          <a:xfrm>
            <a:off x="6659367" y="5284760"/>
            <a:ext cx="2108549" cy="1049672"/>
          </a:xfrm>
          <a:prstGeom prst="wedgeRectCallout">
            <a:avLst>
              <a:gd name="adj1" fmla="val -75417"/>
              <a:gd name="adj2" fmla="val 841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dirty="0" smtClean="0">
                <a:solidFill>
                  <a:srgbClr val="3F3F3F"/>
                </a:solidFill>
                <a:latin typeface="Calibri" pitchFamily="34" charset="0"/>
              </a:rPr>
              <a:t>“Lazy translation” to </a:t>
            </a:r>
          </a:p>
          <a:p>
            <a:pPr algn="ctr" defTabSz="1096963" fontAlgn="base">
              <a:spcBef>
                <a:spcPct val="0"/>
              </a:spcBef>
              <a:spcAft>
                <a:spcPct val="0"/>
              </a:spcAft>
            </a:pPr>
            <a:r>
              <a:rPr lang="en-US" sz="2000" dirty="0" smtClean="0">
                <a:solidFill>
                  <a:srgbClr val="3F3F3F"/>
                </a:solidFill>
                <a:latin typeface="Calibri" pitchFamily="34" charset="0"/>
              </a:rPr>
              <a:t>DNF</a:t>
            </a:r>
          </a:p>
        </p:txBody>
      </p:sp>
    </p:spTree>
    <p:extLst>
      <p:ext uri="{BB962C8B-B14F-4D97-AF65-F5344CB8AC3E}">
        <p14:creationId xmlns:p14="http://schemas.microsoft.com/office/powerpoint/2010/main" val="222806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4" name="Rectangle 23"/>
          <p:cNvSpPr/>
          <p:nvPr/>
        </p:nvSpPr>
        <p:spPr>
          <a:xfrm>
            <a:off x="534010" y="2360006"/>
            <a:ext cx="7958939" cy="954107"/>
          </a:xfrm>
          <a:prstGeom prst="rect">
            <a:avLst/>
          </a:prstGeom>
        </p:spPr>
        <p:txBody>
          <a:bodyPr wrap="square">
            <a:spAutoFit/>
          </a:bodyPr>
          <a:lstStyle/>
          <a:p>
            <a:pPr algn="ctr" defTabSz="914363"/>
            <a:r>
              <a:rPr lang="en-US" sz="2800" b="1" dirty="0" smtClean="0">
                <a:solidFill>
                  <a:srgbClr val="FF0000"/>
                </a:solidFill>
                <a:latin typeface="Calibri" pitchFamily="34" charset="0"/>
                <a:cs typeface="Calibri" pitchFamily="34" charset="0"/>
                <a:sym typeface="Symbol"/>
              </a:rPr>
              <a:t>State-of-the-art SMT solvers implement </a:t>
            </a:r>
          </a:p>
          <a:p>
            <a:pPr algn="ctr" defTabSz="914363"/>
            <a:r>
              <a:rPr lang="en-US" sz="2800" b="1" dirty="0" smtClean="0">
                <a:solidFill>
                  <a:srgbClr val="FF0000"/>
                </a:solidFill>
                <a:latin typeface="Calibri" pitchFamily="34" charset="0"/>
                <a:cs typeface="Calibri" pitchFamily="34" charset="0"/>
                <a:sym typeface="Symbol"/>
              </a:rPr>
              <a:t>many improvements.</a:t>
            </a:r>
          </a:p>
        </p:txBody>
      </p:sp>
    </p:spTree>
    <p:extLst>
      <p:ext uri="{BB962C8B-B14F-4D97-AF65-F5344CB8AC3E}">
        <p14:creationId xmlns:p14="http://schemas.microsoft.com/office/powerpoint/2010/main" val="277075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Lectures</a:t>
            </a:r>
            <a:endParaRPr lang="zh-CN" altLang="en-US" dirty="0"/>
          </a:p>
        </p:txBody>
      </p:sp>
      <p:sp>
        <p:nvSpPr>
          <p:cNvPr id="3" name="Content Placeholder 2"/>
          <p:cNvSpPr>
            <a:spLocks noGrp="1"/>
          </p:cNvSpPr>
          <p:nvPr>
            <p:ph idx="1"/>
          </p:nvPr>
        </p:nvSpPr>
        <p:spPr/>
        <p:txBody>
          <a:bodyPr>
            <a:normAutofit fontScale="92500"/>
          </a:bodyPr>
          <a:lstStyle/>
          <a:p>
            <a:pPr marL="0" indent="0">
              <a:buNone/>
            </a:pPr>
            <a:r>
              <a:rPr lang="en-US" altLang="zh-CN" b="1" dirty="0" smtClean="0">
                <a:solidFill>
                  <a:schemeClr val="bg1">
                    <a:lumMod val="50000"/>
                  </a:schemeClr>
                </a:solidFill>
              </a:rPr>
              <a:t>Wednesday</a:t>
            </a:r>
            <a:r>
              <a:rPr lang="en-US" altLang="zh-CN" dirty="0" smtClean="0">
                <a:solidFill>
                  <a:schemeClr val="bg1">
                    <a:lumMod val="50000"/>
                  </a:schemeClr>
                </a:solidFill>
              </a:rPr>
              <a:t> </a:t>
            </a:r>
            <a:r>
              <a:rPr lang="en-US" b="1" dirty="0" smtClean="0">
                <a:solidFill>
                  <a:schemeClr val="bg1">
                    <a:lumMod val="50000"/>
                  </a:schemeClr>
                </a:solidFill>
              </a:rPr>
              <a:t>10:45–12:15</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smtClean="0"/>
              <a:t>An Introduction to Z3 with Applications</a:t>
            </a:r>
          </a:p>
          <a:p>
            <a:pPr marL="0" indent="0">
              <a:buNone/>
            </a:pPr>
            <a:r>
              <a:rPr lang="en-US" altLang="zh-CN" b="1" dirty="0" smtClean="0">
                <a:solidFill>
                  <a:schemeClr val="bg1">
                    <a:lumMod val="50000"/>
                  </a:schemeClr>
                </a:solidFill>
              </a:rPr>
              <a:t>Thursday August 30</a:t>
            </a:r>
            <a:r>
              <a:rPr lang="en-US" altLang="zh-CN" b="1" baseline="30000" dirty="0" smtClean="0">
                <a:solidFill>
                  <a:schemeClr val="bg1">
                    <a:lumMod val="50000"/>
                  </a:schemeClr>
                </a:solidFill>
              </a:rPr>
              <a:t>th</a:t>
            </a:r>
            <a:r>
              <a:rPr lang="en-US" altLang="zh-CN" b="1" dirty="0" smtClean="0">
                <a:solidFill>
                  <a:schemeClr val="bg1">
                    <a:lumMod val="50000"/>
                  </a:schemeClr>
                </a:solidFill>
              </a:rPr>
              <a:t> </a:t>
            </a:r>
            <a:r>
              <a:rPr lang="en-US" b="1" dirty="0" smtClean="0">
                <a:solidFill>
                  <a:schemeClr val="bg1">
                    <a:lumMod val="50000"/>
                  </a:schemeClr>
                </a:solidFill>
              </a:rPr>
              <a:t>15:45–17:15</a:t>
            </a:r>
          </a:p>
          <a:p>
            <a:pPr marL="0" indent="0">
              <a:buNone/>
            </a:pPr>
            <a:r>
              <a:rPr lang="en-US" b="1" dirty="0">
                <a:solidFill>
                  <a:srgbClr val="FF0000"/>
                </a:solidFill>
              </a:rPr>
              <a:t>	</a:t>
            </a:r>
            <a:r>
              <a:rPr lang="en-US" b="1" dirty="0" smtClean="0"/>
              <a:t>Introduction to SAT and SMT</a:t>
            </a:r>
          </a:p>
          <a:p>
            <a:pPr marL="0" indent="0">
              <a:buNone/>
            </a:pPr>
            <a:r>
              <a:rPr lang="en-US" altLang="zh-CN" b="1" dirty="0" smtClean="0">
                <a:solidFill>
                  <a:srgbClr val="FF0000"/>
                </a:solidFill>
              </a:rPr>
              <a:t>Friday </a:t>
            </a:r>
            <a:r>
              <a:rPr lang="en-US" b="1" dirty="0">
                <a:solidFill>
                  <a:srgbClr val="FF0000"/>
                </a:solidFill>
              </a:rPr>
              <a:t>10:30–10:45 </a:t>
            </a:r>
            <a:endParaRPr lang="en-US" b="1" dirty="0" smtClean="0">
              <a:solidFill>
                <a:srgbClr val="FF0000"/>
              </a:solidFill>
            </a:endParaRPr>
          </a:p>
          <a:p>
            <a:pPr marL="0" indent="0">
              <a:buNone/>
            </a:pPr>
            <a:r>
              <a:rPr lang="en-US" b="1" dirty="0">
                <a:solidFill>
                  <a:srgbClr val="FF0000"/>
                </a:solidFill>
              </a:rPr>
              <a:t>	</a:t>
            </a:r>
            <a:r>
              <a:rPr lang="en-US" b="1" dirty="0" smtClean="0">
                <a:solidFill>
                  <a:srgbClr val="FF0000"/>
                </a:solidFill>
              </a:rPr>
              <a:t>Theories and Solving Algorithms</a:t>
            </a:r>
          </a:p>
          <a:p>
            <a:pPr marL="0" indent="0">
              <a:buNone/>
            </a:pPr>
            <a:r>
              <a:rPr lang="en-US" altLang="zh-CN" b="1" dirty="0" smtClean="0">
                <a:solidFill>
                  <a:schemeClr val="bg1">
                    <a:lumMod val="50000"/>
                  </a:schemeClr>
                </a:solidFill>
              </a:rPr>
              <a:t>Friday </a:t>
            </a:r>
            <a:r>
              <a:rPr lang="en-US" b="1" dirty="0" smtClean="0">
                <a:solidFill>
                  <a:schemeClr val="bg1">
                    <a:lumMod val="50000"/>
                  </a:schemeClr>
                </a:solidFill>
              </a:rPr>
              <a:t>15:45–17:15</a:t>
            </a:r>
          </a:p>
          <a:p>
            <a:pPr marL="0" indent="0">
              <a:buNone/>
            </a:pPr>
            <a:r>
              <a:rPr lang="en-US" altLang="zh-CN" b="1" dirty="0"/>
              <a:t>	</a:t>
            </a:r>
            <a:r>
              <a:rPr lang="en-US" b="1" dirty="0"/>
              <a:t> </a:t>
            </a:r>
            <a:r>
              <a:rPr lang="en-US" b="1" dirty="0" smtClean="0"/>
              <a:t>Advanced: Quantifiers, Arrays, Fixed-points</a:t>
            </a:r>
            <a:endParaRPr lang="zh-CN" altLang="en-US" dirty="0"/>
          </a:p>
        </p:txBody>
      </p:sp>
    </p:spTree>
    <p:extLst>
      <p:ext uri="{BB962C8B-B14F-4D97-AF65-F5344CB8AC3E}">
        <p14:creationId xmlns:p14="http://schemas.microsoft.com/office/powerpoint/2010/main" val="2042516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4" name="Rectangle 23"/>
          <p:cNvSpPr/>
          <p:nvPr/>
        </p:nvSpPr>
        <p:spPr>
          <a:xfrm>
            <a:off x="563270" y="1387085"/>
            <a:ext cx="7958939" cy="1384995"/>
          </a:xfrm>
          <a:prstGeom prst="rect">
            <a:avLst/>
          </a:prstGeom>
        </p:spPr>
        <p:txBody>
          <a:bodyPr wrap="square">
            <a:spAutoFit/>
          </a:bodyPr>
          <a:lstStyle/>
          <a:p>
            <a:pPr algn="ctr" defTabSz="914363"/>
            <a:r>
              <a:rPr lang="en-US" sz="2800" b="1" dirty="0" err="1" smtClean="0">
                <a:solidFill>
                  <a:srgbClr val="FF0000"/>
                </a:solidFill>
                <a:latin typeface="Calibri" pitchFamily="34" charset="0"/>
                <a:cs typeface="Calibri" pitchFamily="34" charset="0"/>
                <a:sym typeface="Symbol"/>
              </a:rPr>
              <a:t>Incrementality</a:t>
            </a:r>
            <a:endParaRPr lang="en-US" sz="2800" b="1" dirty="0" smtClean="0">
              <a:solidFill>
                <a:srgbClr val="FF0000"/>
              </a:solidFill>
              <a:latin typeface="Calibri" pitchFamily="34" charset="0"/>
              <a:cs typeface="Calibri" pitchFamily="34" charset="0"/>
              <a:sym typeface="Symbol"/>
            </a:endParaRPr>
          </a:p>
          <a:p>
            <a:pPr algn="ctr" defTabSz="914363"/>
            <a:r>
              <a:rPr lang="en-US" sz="2800" dirty="0" smtClean="0">
                <a:solidFill>
                  <a:srgbClr val="000000"/>
                </a:solidFill>
                <a:latin typeface="Calibri" pitchFamily="34" charset="0"/>
                <a:cs typeface="Calibri" pitchFamily="34" charset="0"/>
                <a:sym typeface="Symbol"/>
              </a:rPr>
              <a:t>Send the literals to the Theory solver as they are assigned by the SAT solver</a:t>
            </a:r>
            <a:endParaRPr lang="en-US" sz="2800" dirty="0">
              <a:solidFill>
                <a:srgbClr val="000000"/>
              </a:solidFill>
              <a:latin typeface="Calibri" pitchFamily="34" charset="0"/>
              <a:cs typeface="Calibri" pitchFamily="34" charset="0"/>
            </a:endParaRPr>
          </a:p>
        </p:txBody>
      </p:sp>
      <p:sp>
        <p:nvSpPr>
          <p:cNvPr id="4" name="Content Placeholder 2"/>
          <p:cNvSpPr txBox="1">
            <a:spLocks/>
          </p:cNvSpPr>
          <p:nvPr/>
        </p:nvSpPr>
        <p:spPr>
          <a:xfrm>
            <a:off x="1906377" y="3829752"/>
            <a:ext cx="572337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lang="en-US" sz="2400" dirty="0" smtClean="0">
                <a:solidFill>
                  <a:srgbClr val="000000"/>
                </a:solidFill>
                <a:latin typeface="Calibri" pitchFamily="34" charset="0"/>
              </a:rPr>
              <a:t>   |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5" name="Content Placeholder 2"/>
          <p:cNvSpPr txBox="1">
            <a:spLocks/>
          </p:cNvSpPr>
          <p:nvPr/>
        </p:nvSpPr>
        <p:spPr>
          <a:xfrm>
            <a:off x="1906218" y="2972658"/>
            <a:ext cx="4567735"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y = x + 1</a:t>
            </a:r>
            <a:r>
              <a:rPr lang="en-US" sz="2400" dirty="0" smtClean="0">
                <a:solidFill>
                  <a:srgbClr val="000000"/>
                </a:solidFill>
                <a:latin typeface="Calibri" pitchFamily="34" charset="0"/>
                <a:sym typeface="Symbol"/>
              </a:rPr>
              <a:t>),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y</a:t>
            </a:r>
            <a:r>
              <a:rPr lang="en-US" sz="2400" dirty="0" smtClean="0">
                <a:solidFill>
                  <a:srgbClr val="FF0000"/>
                </a:solidFill>
                <a:latin typeface="Calibri" pitchFamily="34" charset="0"/>
              </a:rPr>
              <a:t> &lt; 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 </a:t>
            </a:r>
            <a:r>
              <a:rPr lang="en-US" sz="2400" dirty="0" smtClean="0">
                <a:solidFill>
                  <a:srgbClr val="000000"/>
                </a:solidFill>
                <a:latin typeface="Calibri" pitchFamily="34" charset="0"/>
                <a:sym typeface="Symbol"/>
              </a:rPr>
              <a:t> (x</a:t>
            </a:r>
            <a:r>
              <a:rPr lang="en-US" sz="2400" dirty="0" smtClean="0">
                <a:solidFill>
                  <a:srgbClr val="000000"/>
                </a:solidFill>
                <a:latin typeface="Calibri" pitchFamily="34" charset="0"/>
              </a:rPr>
              <a:t> &lt; 2</a:t>
            </a:r>
            <a:r>
              <a:rPr lang="en-US" sz="2400" dirty="0" smtClean="0">
                <a:solidFill>
                  <a:srgbClr val="000000"/>
                </a:solidFill>
                <a:latin typeface="Calibri" pitchFamily="34" charset="0"/>
                <a:sym typeface="Symbol"/>
              </a:rPr>
              <a:t>), </a:t>
            </a:r>
            <a:endParaRPr lang="en-US" sz="2400" dirty="0" smtClean="0">
              <a:solidFill>
                <a:srgbClr val="000000"/>
              </a:solidFill>
              <a:latin typeface="Calibri" pitchFamily="34" charset="0"/>
            </a:endParaRPr>
          </a:p>
        </p:txBody>
      </p:sp>
      <p:sp>
        <p:nvSpPr>
          <p:cNvPr id="6" name="Rectangular Callout 5"/>
          <p:cNvSpPr/>
          <p:nvPr/>
        </p:nvSpPr>
        <p:spPr bwMode="auto">
          <a:xfrm>
            <a:off x="2348178" y="4740247"/>
            <a:ext cx="3789275" cy="1016813"/>
          </a:xfrm>
          <a:prstGeom prst="wedgeRectCallout">
            <a:avLst>
              <a:gd name="adj1" fmla="val -37314"/>
              <a:gd name="adj2" fmla="val -9649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Partial assignment is already </a:t>
            </a:r>
          </a:p>
          <a:p>
            <a:pPr algn="ctr" defTabSz="1096963" fontAlgn="base">
              <a:spcBef>
                <a:spcPct val="0"/>
              </a:spcBef>
              <a:spcAft>
                <a:spcPct val="0"/>
              </a:spcAft>
            </a:pPr>
            <a:r>
              <a:rPr lang="en-US" sz="2400" dirty="0" smtClean="0">
                <a:solidFill>
                  <a:srgbClr val="000000"/>
                </a:solidFill>
                <a:latin typeface="Calibri" pitchFamily="34" charset="0"/>
              </a:rPr>
              <a:t>Theory inconsistent.</a:t>
            </a:r>
          </a:p>
        </p:txBody>
      </p:sp>
    </p:spTree>
    <p:extLst>
      <p:ext uri="{BB962C8B-B14F-4D97-AF65-F5344CB8AC3E}">
        <p14:creationId xmlns:p14="http://schemas.microsoft.com/office/powerpoint/2010/main" val="309006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4" name="Rectangle 23"/>
          <p:cNvSpPr/>
          <p:nvPr/>
        </p:nvSpPr>
        <p:spPr>
          <a:xfrm>
            <a:off x="563270" y="1387085"/>
            <a:ext cx="7958939" cy="1384995"/>
          </a:xfrm>
          <a:prstGeom prst="rect">
            <a:avLst/>
          </a:prstGeom>
        </p:spPr>
        <p:txBody>
          <a:bodyPr wrap="square">
            <a:spAutoFit/>
          </a:bodyPr>
          <a:lstStyle/>
          <a:p>
            <a:pPr algn="ctr" defTabSz="914363"/>
            <a:r>
              <a:rPr lang="en-US" sz="2800" b="1" dirty="0" smtClean="0">
                <a:solidFill>
                  <a:srgbClr val="FF0000"/>
                </a:solidFill>
                <a:latin typeface="Calibri" pitchFamily="34" charset="0"/>
                <a:cs typeface="Calibri" pitchFamily="34" charset="0"/>
                <a:sym typeface="Symbol"/>
              </a:rPr>
              <a:t>Efficient Backtracking</a:t>
            </a:r>
          </a:p>
          <a:p>
            <a:pPr algn="ctr" defTabSz="914363"/>
            <a:r>
              <a:rPr lang="en-US" sz="2800" dirty="0" smtClean="0">
                <a:solidFill>
                  <a:srgbClr val="000000"/>
                </a:solidFill>
                <a:latin typeface="Calibri" pitchFamily="34" charset="0"/>
                <a:cs typeface="Calibri" pitchFamily="34" charset="0"/>
                <a:sym typeface="Symbol"/>
              </a:rPr>
              <a:t>We don’t want to restart from scratch after each backtracking operation.</a:t>
            </a:r>
            <a:endParaRPr lang="en-US" sz="28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15966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4" name="Rectangle 23"/>
          <p:cNvSpPr/>
          <p:nvPr/>
        </p:nvSpPr>
        <p:spPr>
          <a:xfrm>
            <a:off x="563270" y="1387085"/>
            <a:ext cx="7958939" cy="954107"/>
          </a:xfrm>
          <a:prstGeom prst="rect">
            <a:avLst/>
          </a:prstGeom>
        </p:spPr>
        <p:txBody>
          <a:bodyPr wrap="square">
            <a:spAutoFit/>
          </a:bodyPr>
          <a:lstStyle/>
          <a:p>
            <a:pPr algn="ctr" defTabSz="914363"/>
            <a:r>
              <a:rPr lang="en-US" sz="2800" b="1" dirty="0" smtClean="0">
                <a:solidFill>
                  <a:srgbClr val="FF0000"/>
                </a:solidFill>
                <a:latin typeface="Calibri" pitchFamily="34" charset="0"/>
                <a:cs typeface="Calibri" pitchFamily="34" charset="0"/>
                <a:sym typeface="Symbol"/>
              </a:rPr>
              <a:t>Efficient Lemma Generation (computing a small S’)</a:t>
            </a:r>
          </a:p>
          <a:p>
            <a:pPr algn="ctr" defTabSz="914363"/>
            <a:r>
              <a:rPr lang="en-US" sz="2800" dirty="0" smtClean="0">
                <a:solidFill>
                  <a:srgbClr val="000000"/>
                </a:solidFill>
                <a:latin typeface="Calibri" pitchFamily="34" charset="0"/>
                <a:cs typeface="Calibri" pitchFamily="34" charset="0"/>
                <a:sym typeface="Symbol"/>
              </a:rPr>
              <a:t>Avoid lemmas containing redundant literals.</a:t>
            </a:r>
          </a:p>
        </p:txBody>
      </p:sp>
      <p:sp>
        <p:nvSpPr>
          <p:cNvPr id="4" name="Content Placeholder 2"/>
          <p:cNvSpPr txBox="1">
            <a:spLocks/>
          </p:cNvSpPr>
          <p:nvPr/>
        </p:nvSpPr>
        <p:spPr>
          <a:xfrm>
            <a:off x="1906377" y="3829752"/>
            <a:ext cx="572337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r>
              <a:rPr lang="en-US" sz="2400" dirty="0" smtClean="0">
                <a:solidFill>
                  <a:srgbClr val="000000"/>
                </a:solidFill>
                <a:latin typeface="Calibri" pitchFamily="34" charset="0"/>
              </a:rPr>
              <a:t>   |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5" name="Content Placeholder 2"/>
          <p:cNvSpPr txBox="1">
            <a:spLocks/>
          </p:cNvSpPr>
          <p:nvPr/>
        </p:nvSpPr>
        <p:spPr>
          <a:xfrm>
            <a:off x="1906218" y="2972658"/>
            <a:ext cx="4567735"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y = x + 1</a:t>
            </a:r>
            <a:r>
              <a:rPr lang="en-US" sz="2400" dirty="0" smtClean="0">
                <a:solidFill>
                  <a:srgbClr val="000000"/>
                </a:solidFill>
                <a:latin typeface="Calibri" pitchFamily="34" charset="0"/>
                <a:sym typeface="Symbol"/>
              </a:rPr>
              <a:t>),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y</a:t>
            </a:r>
            <a:r>
              <a:rPr lang="en-US" sz="2400" dirty="0" smtClean="0">
                <a:solidFill>
                  <a:srgbClr val="FF0000"/>
                </a:solidFill>
                <a:latin typeface="Calibri" pitchFamily="34" charset="0"/>
              </a:rPr>
              <a:t> &lt; 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 </a:t>
            </a:r>
            <a:r>
              <a:rPr lang="en-US" sz="2400" dirty="0" smtClean="0">
                <a:solidFill>
                  <a:srgbClr val="000000"/>
                </a:solidFill>
                <a:latin typeface="Calibri" pitchFamily="34" charset="0"/>
                <a:sym typeface="Symbol"/>
              </a:rPr>
              <a:t> (x</a:t>
            </a:r>
            <a:r>
              <a:rPr lang="en-US" sz="2400" dirty="0" smtClean="0">
                <a:solidFill>
                  <a:srgbClr val="000000"/>
                </a:solidFill>
                <a:latin typeface="Calibri" pitchFamily="34" charset="0"/>
              </a:rPr>
              <a:t> &lt; 2</a:t>
            </a:r>
            <a:r>
              <a:rPr lang="en-US" sz="2400" dirty="0" smtClean="0">
                <a:solidFill>
                  <a:srgbClr val="000000"/>
                </a:solidFill>
                <a:latin typeface="Calibri" pitchFamily="34" charset="0"/>
                <a:sym typeface="Symbol"/>
              </a:rPr>
              <a:t>), </a:t>
            </a:r>
            <a:endParaRPr lang="en-US" sz="2400" dirty="0" smtClean="0">
              <a:solidFill>
                <a:srgbClr val="000000"/>
              </a:solidFill>
              <a:latin typeface="Calibri" pitchFamily="34" charset="0"/>
            </a:endParaRPr>
          </a:p>
        </p:txBody>
      </p:sp>
      <p:sp>
        <p:nvSpPr>
          <p:cNvPr id="7" name="Rectangle 6"/>
          <p:cNvSpPr/>
          <p:nvPr/>
        </p:nvSpPr>
        <p:spPr>
          <a:xfrm>
            <a:off x="1868080" y="4604181"/>
            <a:ext cx="3223297" cy="424732"/>
          </a:xfrm>
          <a:prstGeom prst="rect">
            <a:avLst/>
          </a:prstGeom>
        </p:spPr>
        <p:txBody>
          <a:bodyPr wrap="square">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FF0000"/>
                </a:solidFill>
                <a:latin typeface="Calibri" pitchFamily="34" charset="0"/>
                <a:sym typeface="Symbol"/>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4</a:t>
            </a:r>
            <a:endParaRPr lang="en-US" sz="2400" dirty="0" smtClean="0">
              <a:solidFill>
                <a:srgbClr val="FF0000"/>
              </a:solidFill>
              <a:latin typeface="Calibri" pitchFamily="34" charset="0"/>
              <a:sym typeface="Symbol"/>
            </a:endParaRPr>
          </a:p>
        </p:txBody>
      </p:sp>
      <p:sp>
        <p:nvSpPr>
          <p:cNvPr id="9" name="Rectangular Callout 8"/>
          <p:cNvSpPr/>
          <p:nvPr/>
        </p:nvSpPr>
        <p:spPr bwMode="auto">
          <a:xfrm>
            <a:off x="5720486" y="4469586"/>
            <a:ext cx="2838299" cy="848561"/>
          </a:xfrm>
          <a:prstGeom prst="wedgeRectCallout">
            <a:avLst>
              <a:gd name="adj1" fmla="val -89741"/>
              <a:gd name="adj2" fmla="val -944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rPr>
              <a:t>Imprecise Lemma</a:t>
            </a:r>
          </a:p>
        </p:txBody>
      </p:sp>
    </p:spTree>
    <p:extLst>
      <p:ext uri="{BB962C8B-B14F-4D97-AF65-F5344CB8AC3E}">
        <p14:creationId xmlns:p14="http://schemas.microsoft.com/office/powerpoint/2010/main" val="261963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4" name="Rectangle 23"/>
          <p:cNvSpPr/>
          <p:nvPr/>
        </p:nvSpPr>
        <p:spPr>
          <a:xfrm>
            <a:off x="563270" y="1387085"/>
            <a:ext cx="7958939" cy="954107"/>
          </a:xfrm>
          <a:prstGeom prst="rect">
            <a:avLst/>
          </a:prstGeom>
        </p:spPr>
        <p:txBody>
          <a:bodyPr wrap="square">
            <a:spAutoFit/>
          </a:bodyPr>
          <a:lstStyle/>
          <a:p>
            <a:pPr algn="ctr" defTabSz="914363"/>
            <a:r>
              <a:rPr lang="en-US" sz="2800" b="1" dirty="0" smtClean="0">
                <a:solidFill>
                  <a:srgbClr val="FF0000"/>
                </a:solidFill>
                <a:latin typeface="Calibri" pitchFamily="34" charset="0"/>
                <a:cs typeface="Calibri" pitchFamily="34" charset="0"/>
                <a:sym typeface="Symbol"/>
              </a:rPr>
              <a:t>Theory Propagation</a:t>
            </a:r>
          </a:p>
          <a:p>
            <a:pPr algn="ctr" defTabSz="914363"/>
            <a:r>
              <a:rPr lang="en-US" sz="2800" dirty="0" smtClean="0">
                <a:solidFill>
                  <a:srgbClr val="000000"/>
                </a:solidFill>
                <a:latin typeface="Calibri" pitchFamily="34" charset="0"/>
                <a:cs typeface="Calibri" pitchFamily="34" charset="0"/>
                <a:sym typeface="Symbol"/>
              </a:rPr>
              <a:t>It is the SMT equivalent of unit propagation.</a:t>
            </a:r>
          </a:p>
        </p:txBody>
      </p:sp>
      <p:sp>
        <p:nvSpPr>
          <p:cNvPr id="4" name="Content Placeholder 2"/>
          <p:cNvSpPr txBox="1">
            <a:spLocks/>
          </p:cNvSpPr>
          <p:nvPr/>
        </p:nvSpPr>
        <p:spPr>
          <a:xfrm>
            <a:off x="1906377" y="3690767"/>
            <a:ext cx="572337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5" name="Content Placeholder 2"/>
          <p:cNvSpPr txBox="1">
            <a:spLocks/>
          </p:cNvSpPr>
          <p:nvPr/>
        </p:nvSpPr>
        <p:spPr>
          <a:xfrm>
            <a:off x="1906218" y="2833673"/>
            <a:ext cx="4567735"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y = x + 1</a:t>
            </a:r>
            <a:r>
              <a:rPr lang="en-US" sz="2400" dirty="0" smtClean="0">
                <a:solidFill>
                  <a:srgbClr val="000000"/>
                </a:solidFill>
                <a:latin typeface="Calibri" pitchFamily="34" charset="0"/>
                <a:sym typeface="Symbol"/>
              </a:rPr>
              <a:t>),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a:t>
            </a:r>
            <a:r>
              <a:rPr lang="en-US" sz="2400" dirty="0" smtClean="0">
                <a:solidFill>
                  <a:srgbClr val="0070C0"/>
                </a:solidFill>
                <a:latin typeface="Calibri" pitchFamily="34" charset="0"/>
                <a:sym typeface="Symbol"/>
              </a:rPr>
              <a:t>y</a:t>
            </a:r>
            <a:r>
              <a:rPr lang="en-US" sz="2400" dirty="0" smtClean="0">
                <a:solidFill>
                  <a:srgbClr val="0070C0"/>
                </a:solidFill>
                <a:latin typeface="Calibri" pitchFamily="34" charset="0"/>
              </a:rPr>
              <a:t> &lt; 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 </a:t>
            </a:r>
            <a:r>
              <a:rPr lang="en-US" sz="2400" dirty="0" smtClean="0">
                <a:solidFill>
                  <a:srgbClr val="000000"/>
                </a:solidFill>
                <a:latin typeface="Calibri" pitchFamily="34" charset="0"/>
                <a:sym typeface="Symbol"/>
              </a:rPr>
              <a:t> (x</a:t>
            </a:r>
            <a:r>
              <a:rPr lang="en-US" sz="2400" dirty="0" smtClean="0">
                <a:solidFill>
                  <a:srgbClr val="000000"/>
                </a:solidFill>
                <a:latin typeface="Calibri" pitchFamily="34" charset="0"/>
              </a:rPr>
              <a:t> &lt; 2</a:t>
            </a:r>
            <a:r>
              <a:rPr lang="en-US" sz="2400" dirty="0" smtClean="0">
                <a:solidFill>
                  <a:srgbClr val="000000"/>
                </a:solidFill>
                <a:latin typeface="Calibri" pitchFamily="34" charset="0"/>
                <a:sym typeface="Symbol"/>
              </a:rPr>
              <a:t>), </a:t>
            </a:r>
            <a:endParaRPr lang="en-US" sz="2400" dirty="0" smtClean="0">
              <a:solidFill>
                <a:srgbClr val="000000"/>
              </a:solidFill>
              <a:latin typeface="Calibri" pitchFamily="34" charset="0"/>
            </a:endParaRPr>
          </a:p>
        </p:txBody>
      </p:sp>
      <p:sp>
        <p:nvSpPr>
          <p:cNvPr id="8" name="Down Arrow 7"/>
          <p:cNvSpPr/>
          <p:nvPr/>
        </p:nvSpPr>
        <p:spPr bwMode="auto">
          <a:xfrm>
            <a:off x="3399326" y="4162471"/>
            <a:ext cx="519379" cy="69494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0" name="Rectangle 9"/>
          <p:cNvSpPr/>
          <p:nvPr/>
        </p:nvSpPr>
        <p:spPr>
          <a:xfrm>
            <a:off x="3984205" y="4224406"/>
            <a:ext cx="4960927" cy="461665"/>
          </a:xfrm>
          <a:prstGeom prst="rect">
            <a:avLst/>
          </a:prstGeom>
        </p:spPr>
        <p:txBody>
          <a:bodyPr wrap="square">
            <a:spAutoFit/>
          </a:bodyPr>
          <a:lstStyle/>
          <a:p>
            <a:pPr defTabSz="914363"/>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imply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 </a:t>
            </a:r>
            <a:r>
              <a:rPr lang="en-US" sz="2400" dirty="0" smtClean="0">
                <a:solidFill>
                  <a:srgbClr val="000000"/>
                </a:solidFill>
                <a:latin typeface="Calibri" pitchFamily="34" charset="0"/>
                <a:sym typeface="Symbol"/>
              </a:rPr>
              <a:t>by theory propagation</a:t>
            </a:r>
            <a:endParaRPr lang="en-US" sz="2400" dirty="0" smtClean="0">
              <a:solidFill>
                <a:srgbClr val="000000"/>
              </a:solidFill>
              <a:latin typeface="Calibri" pitchFamily="34" charset="0"/>
              <a:cs typeface="Calibri" pitchFamily="34" charset="0"/>
              <a:sym typeface="Symbol"/>
            </a:endParaRPr>
          </a:p>
        </p:txBody>
      </p:sp>
      <p:sp>
        <p:nvSpPr>
          <p:cNvPr id="11" name="Content Placeholder 2"/>
          <p:cNvSpPr txBox="1">
            <a:spLocks/>
          </p:cNvSpPr>
          <p:nvPr/>
        </p:nvSpPr>
        <p:spPr>
          <a:xfrm>
            <a:off x="1597920" y="4933132"/>
            <a:ext cx="572337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r>
              <a:rPr lang="en-US" sz="2400" baseline="-25000" dirty="0" smtClean="0">
                <a:solidFill>
                  <a:srgbClr val="FF0000"/>
                </a:solidFill>
                <a:latin typeface="Calibri" pitchFamily="34" charset="0"/>
                <a:sym typeface="Symbol"/>
              </a:rPr>
              <a:t> </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a:t>
            </a:r>
            <a:r>
              <a:rPr lang="en-US" sz="2400" dirty="0" smtClean="0">
                <a:solidFill>
                  <a:srgbClr val="000000"/>
                </a:solidFill>
                <a:latin typeface="Calibri" pitchFamily="34" charset="0"/>
                <a:sym typeface="Symbol"/>
              </a:rPr>
              <a:t> 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r>
              <a:rPr lang="en-US" sz="2400" dirty="0" smtClean="0">
                <a:solidFill>
                  <a:srgbClr val="000000"/>
                </a:solidFill>
                <a:latin typeface="Calibri" pitchFamily="34" charset="0"/>
                <a:sym typeface="Symbol"/>
              </a:rPr>
              <a:t>)</a:t>
            </a:r>
          </a:p>
        </p:txBody>
      </p:sp>
    </p:spTree>
    <p:extLst>
      <p:ext uri="{BB962C8B-B14F-4D97-AF65-F5344CB8AC3E}">
        <p14:creationId xmlns:p14="http://schemas.microsoft.com/office/powerpoint/2010/main" val="382460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sym typeface="Symbol"/>
              </a:rPr>
              <a:t>SAT + Theory solvers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4" name="Rectangle 23"/>
          <p:cNvSpPr/>
          <p:nvPr/>
        </p:nvSpPr>
        <p:spPr>
          <a:xfrm>
            <a:off x="563270" y="1387085"/>
            <a:ext cx="7958939" cy="954107"/>
          </a:xfrm>
          <a:prstGeom prst="rect">
            <a:avLst/>
          </a:prstGeom>
        </p:spPr>
        <p:txBody>
          <a:bodyPr wrap="square">
            <a:spAutoFit/>
          </a:bodyPr>
          <a:lstStyle/>
          <a:p>
            <a:pPr algn="ctr" defTabSz="914363"/>
            <a:r>
              <a:rPr lang="en-US" sz="2800" b="1" dirty="0" smtClean="0">
                <a:solidFill>
                  <a:srgbClr val="FF0000"/>
                </a:solidFill>
                <a:latin typeface="Calibri" pitchFamily="34" charset="0"/>
                <a:cs typeface="Calibri" pitchFamily="34" charset="0"/>
                <a:sym typeface="Symbol"/>
              </a:rPr>
              <a:t>Theory Propagation</a:t>
            </a:r>
          </a:p>
          <a:p>
            <a:pPr algn="ctr" defTabSz="914363"/>
            <a:r>
              <a:rPr lang="en-US" sz="2800" dirty="0" smtClean="0">
                <a:solidFill>
                  <a:srgbClr val="000000"/>
                </a:solidFill>
                <a:latin typeface="Calibri" pitchFamily="34" charset="0"/>
                <a:cs typeface="Calibri" pitchFamily="34" charset="0"/>
                <a:sym typeface="Symbol"/>
              </a:rPr>
              <a:t>It is the SMT equivalent of unit propagation.</a:t>
            </a:r>
          </a:p>
        </p:txBody>
      </p:sp>
      <p:sp>
        <p:nvSpPr>
          <p:cNvPr id="4" name="Content Placeholder 2"/>
          <p:cNvSpPr txBox="1">
            <a:spLocks/>
          </p:cNvSpPr>
          <p:nvPr/>
        </p:nvSpPr>
        <p:spPr>
          <a:xfrm>
            <a:off x="1906377" y="3690767"/>
            <a:ext cx="572337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5" name="Content Placeholder 2"/>
          <p:cNvSpPr txBox="1">
            <a:spLocks/>
          </p:cNvSpPr>
          <p:nvPr/>
        </p:nvSpPr>
        <p:spPr>
          <a:xfrm>
            <a:off x="1906218" y="2833673"/>
            <a:ext cx="4567735"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rPr>
              <a:t>x </a:t>
            </a:r>
            <a:r>
              <a:rPr lang="en-US" sz="2400" dirty="0" smtClean="0">
                <a:solidFill>
                  <a:srgbClr val="FF0000"/>
                </a:solidFill>
                <a:latin typeface="Calibri" pitchFamily="34" charset="0"/>
                <a:sym typeface="Symbol"/>
              </a:rPr>
              <a:t> 0</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y = x + 1</a:t>
            </a:r>
            <a:r>
              <a:rPr lang="en-US" sz="2400" dirty="0" smtClean="0">
                <a:solidFill>
                  <a:srgbClr val="000000"/>
                </a:solidFill>
                <a:latin typeface="Calibri" pitchFamily="34" charset="0"/>
                <a:sym typeface="Symbol"/>
              </a:rPr>
              <a:t>),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a:t>
            </a:r>
            <a:r>
              <a:rPr lang="en-US" sz="2400" dirty="0" smtClean="0">
                <a:solidFill>
                  <a:srgbClr val="0070C0"/>
                </a:solidFill>
                <a:latin typeface="Calibri" pitchFamily="34" charset="0"/>
                <a:sym typeface="Symbol"/>
              </a:rPr>
              <a:t>y</a:t>
            </a:r>
            <a:r>
              <a:rPr lang="en-US" sz="2400" dirty="0" smtClean="0">
                <a:solidFill>
                  <a:srgbClr val="0070C0"/>
                </a:solidFill>
                <a:latin typeface="Calibri" pitchFamily="34" charset="0"/>
              </a:rPr>
              <a:t> &lt; 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 </a:t>
            </a:r>
            <a:r>
              <a:rPr lang="en-US" sz="2400" dirty="0" smtClean="0">
                <a:solidFill>
                  <a:srgbClr val="000000"/>
                </a:solidFill>
                <a:latin typeface="Calibri" pitchFamily="34" charset="0"/>
                <a:sym typeface="Symbol"/>
              </a:rPr>
              <a:t> (x</a:t>
            </a:r>
            <a:r>
              <a:rPr lang="en-US" sz="2400" dirty="0" smtClean="0">
                <a:solidFill>
                  <a:srgbClr val="000000"/>
                </a:solidFill>
                <a:latin typeface="Calibri" pitchFamily="34" charset="0"/>
              </a:rPr>
              <a:t> &lt; 2</a:t>
            </a:r>
            <a:r>
              <a:rPr lang="en-US" sz="2400" dirty="0" smtClean="0">
                <a:solidFill>
                  <a:srgbClr val="000000"/>
                </a:solidFill>
                <a:latin typeface="Calibri" pitchFamily="34" charset="0"/>
                <a:sym typeface="Symbol"/>
              </a:rPr>
              <a:t>), </a:t>
            </a:r>
            <a:endParaRPr lang="en-US" sz="2400" dirty="0" smtClean="0">
              <a:solidFill>
                <a:srgbClr val="000000"/>
              </a:solidFill>
              <a:latin typeface="Calibri" pitchFamily="34" charset="0"/>
            </a:endParaRPr>
          </a:p>
        </p:txBody>
      </p:sp>
      <p:sp>
        <p:nvSpPr>
          <p:cNvPr id="8" name="Down Arrow 7"/>
          <p:cNvSpPr/>
          <p:nvPr/>
        </p:nvSpPr>
        <p:spPr bwMode="auto">
          <a:xfrm>
            <a:off x="3399326" y="4162471"/>
            <a:ext cx="519379" cy="69494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0" name="Rectangle 9"/>
          <p:cNvSpPr/>
          <p:nvPr/>
        </p:nvSpPr>
        <p:spPr>
          <a:xfrm>
            <a:off x="3984205" y="4224406"/>
            <a:ext cx="4960927" cy="461665"/>
          </a:xfrm>
          <a:prstGeom prst="rect">
            <a:avLst/>
          </a:prstGeom>
        </p:spPr>
        <p:txBody>
          <a:bodyPr wrap="square">
            <a:spAutoFit/>
          </a:bodyPr>
          <a:lstStyle/>
          <a:p>
            <a:pPr defTabSz="914363"/>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imply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 </a:t>
            </a:r>
            <a:r>
              <a:rPr lang="en-US" sz="2400" dirty="0" smtClean="0">
                <a:solidFill>
                  <a:srgbClr val="000000"/>
                </a:solidFill>
                <a:latin typeface="Calibri" pitchFamily="34" charset="0"/>
                <a:sym typeface="Symbol"/>
              </a:rPr>
              <a:t>by theory propagation</a:t>
            </a:r>
            <a:endParaRPr lang="en-US" sz="2400" dirty="0" smtClean="0">
              <a:solidFill>
                <a:srgbClr val="000000"/>
              </a:solidFill>
              <a:latin typeface="Calibri" pitchFamily="34" charset="0"/>
              <a:cs typeface="Calibri" pitchFamily="34" charset="0"/>
              <a:sym typeface="Symbol"/>
            </a:endParaRPr>
          </a:p>
        </p:txBody>
      </p:sp>
      <p:sp>
        <p:nvSpPr>
          <p:cNvPr id="11" name="Content Placeholder 2"/>
          <p:cNvSpPr txBox="1">
            <a:spLocks/>
          </p:cNvSpPr>
          <p:nvPr/>
        </p:nvSpPr>
        <p:spPr>
          <a:xfrm>
            <a:off x="1597920" y="4933132"/>
            <a:ext cx="5723376"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1</a:t>
            </a:r>
            <a:r>
              <a:rPr lang="en-US" sz="2400" dirty="0" smtClean="0">
                <a:solidFill>
                  <a:srgbClr val="000000"/>
                </a:solidFill>
                <a:latin typeface="Calibri" pitchFamily="34" charset="0"/>
                <a:sym typeface="Symbol"/>
              </a:rPr>
              <a:t>,  </a:t>
            </a:r>
            <a:r>
              <a:rPr lang="en-US" sz="2400" dirty="0" smtClean="0">
                <a:solidFill>
                  <a:srgbClr val="FF0000"/>
                </a:solidFill>
                <a:latin typeface="Calibri" pitchFamily="34" charset="0"/>
                <a:sym typeface="Symbol"/>
              </a:rPr>
              <a:t>p</a:t>
            </a:r>
            <a:r>
              <a:rPr lang="en-US" sz="2400" baseline="-25000" dirty="0" smtClean="0">
                <a:solidFill>
                  <a:srgbClr val="FF0000"/>
                </a:solidFill>
                <a:latin typeface="Calibri" pitchFamily="34" charset="0"/>
                <a:sym typeface="Symbol"/>
              </a:rPr>
              <a:t>2</a:t>
            </a:r>
            <a:r>
              <a:rPr lang="en-US" sz="2400" dirty="0" smtClean="0">
                <a:solidFill>
                  <a:srgbClr val="000000"/>
                </a:solidFill>
                <a:latin typeface="Calibri" pitchFamily="34" charset="0"/>
                <a:sym typeface="Symbol"/>
              </a:rPr>
              <a:t> ,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r>
              <a:rPr lang="en-US" sz="2400" baseline="-25000" dirty="0" smtClean="0">
                <a:solidFill>
                  <a:srgbClr val="FF0000"/>
                </a:solidFill>
                <a:latin typeface="Calibri" pitchFamily="34" charset="0"/>
                <a:sym typeface="Symbol"/>
              </a:rPr>
              <a:t> </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5</a:t>
            </a:r>
            <a:r>
              <a:rPr lang="en-US" sz="2400" dirty="0" smtClean="0">
                <a:solidFill>
                  <a:srgbClr val="000000"/>
                </a:solidFill>
                <a:latin typeface="Calibri" pitchFamily="34" charset="0"/>
                <a:sym typeface="Symbol"/>
              </a:rPr>
              <a:t>  </a:t>
            </a:r>
            <a:r>
              <a:rPr lang="en-US" sz="2400" dirty="0" smtClean="0">
                <a:solidFill>
                  <a:srgbClr val="0070C0"/>
                </a:solidFill>
                <a:latin typeface="Calibri" pitchFamily="34" charset="0"/>
                <a:sym typeface="Symbol"/>
              </a:rPr>
              <a:t>p</a:t>
            </a:r>
            <a:r>
              <a:rPr lang="en-US" sz="2400" baseline="-25000" dirty="0" smtClean="0">
                <a:solidFill>
                  <a:srgbClr val="0070C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9" name="Rectangle 8"/>
          <p:cNvSpPr/>
          <p:nvPr/>
        </p:nvSpPr>
        <p:spPr>
          <a:xfrm>
            <a:off x="737615" y="5767668"/>
            <a:ext cx="7958939" cy="523220"/>
          </a:xfrm>
          <a:prstGeom prst="rect">
            <a:avLst/>
          </a:prstGeom>
        </p:spPr>
        <p:txBody>
          <a:bodyPr wrap="square">
            <a:spAutoFit/>
          </a:bodyPr>
          <a:lstStyle/>
          <a:p>
            <a:pPr algn="ctr" defTabSz="914363"/>
            <a:r>
              <a:rPr lang="en-US" sz="2800" b="1" dirty="0" smtClean="0">
                <a:solidFill>
                  <a:srgbClr val="FF0000"/>
                </a:solidFill>
                <a:latin typeface="Calibri" pitchFamily="34" charset="0"/>
                <a:cs typeface="Calibri" pitchFamily="34" charset="0"/>
                <a:sym typeface="Symbol"/>
              </a:rPr>
              <a:t>Tradeoff between precision  performance.</a:t>
            </a:r>
            <a:endParaRPr lang="en-US" sz="2800" dirty="0" smtClean="0">
              <a:solidFill>
                <a:srgbClr val="00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128761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233086" y="1246095"/>
            <a:ext cx="8641976" cy="531607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2800" b="1" dirty="0" smtClean="0">
                <a:solidFill>
                  <a:srgbClr val="000000"/>
                </a:solidFill>
              </a:rPr>
              <a:t>Core</a:t>
            </a:r>
            <a:r>
              <a:rPr lang="en-US" sz="2800" dirty="0" smtClean="0">
                <a:solidFill>
                  <a:srgbClr val="FFFFFF"/>
                </a:solidFill>
                <a:effectLst>
                  <a:outerShdw blurRad="38100" dist="38100" dir="2700000" algn="tl">
                    <a:srgbClr val="000000">
                      <a:alpha val="43137"/>
                    </a:srgbClr>
                  </a:outerShdw>
                </a:effectLst>
              </a:rPr>
              <a:t> </a:t>
            </a:r>
          </a:p>
        </p:txBody>
      </p:sp>
      <p:sp>
        <p:nvSpPr>
          <p:cNvPr id="2" name="Title 1"/>
          <p:cNvSpPr>
            <a:spLocks noGrp="1"/>
          </p:cNvSpPr>
          <p:nvPr>
            <p:ph type="title"/>
          </p:nvPr>
        </p:nvSpPr>
        <p:spPr/>
        <p:txBody>
          <a:bodyPr/>
          <a:lstStyle/>
          <a:p>
            <a:r>
              <a:rPr lang="en-US" dirty="0" smtClean="0"/>
              <a:t>An Architecture: the core</a:t>
            </a:r>
            <a:endParaRPr lang="en-US" dirty="0"/>
          </a:p>
        </p:txBody>
      </p:sp>
      <p:sp>
        <p:nvSpPr>
          <p:cNvPr id="7" name="Rectangle 6"/>
          <p:cNvSpPr/>
          <p:nvPr/>
        </p:nvSpPr>
        <p:spPr bwMode="auto">
          <a:xfrm>
            <a:off x="3472106" y="5486416"/>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SAT Solver</a:t>
            </a:r>
          </a:p>
        </p:txBody>
      </p:sp>
      <p:sp>
        <p:nvSpPr>
          <p:cNvPr id="8" name="Rectangle 7"/>
          <p:cNvSpPr/>
          <p:nvPr/>
        </p:nvSpPr>
        <p:spPr bwMode="auto">
          <a:xfrm>
            <a:off x="3218316" y="3684501"/>
            <a:ext cx="2488789" cy="117773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Equality</a:t>
            </a:r>
          </a:p>
          <a:p>
            <a:pPr algn="ctr" defTabSz="1096963" fontAlgn="base">
              <a:spcBef>
                <a:spcPct val="0"/>
              </a:spcBef>
              <a:spcAft>
                <a:spcPct val="0"/>
              </a:spcAft>
            </a:pPr>
            <a:r>
              <a:rPr lang="en-US" sz="2400" dirty="0" err="1" smtClean="0">
                <a:solidFill>
                  <a:srgbClr val="000000"/>
                </a:solidFill>
                <a:latin typeface="Calibri" pitchFamily="34" charset="0"/>
                <a:cs typeface="Calibri" pitchFamily="34" charset="0"/>
              </a:rPr>
              <a:t>Uninterpreted</a:t>
            </a:r>
            <a:r>
              <a:rPr lang="en-US" sz="2400" dirty="0" smtClean="0">
                <a:solidFill>
                  <a:srgbClr val="000000"/>
                </a:solidFill>
                <a:latin typeface="Calibri" pitchFamily="34" charset="0"/>
                <a:cs typeface="Calibri" pitchFamily="34" charset="0"/>
              </a:rPr>
              <a:t> Functions</a:t>
            </a:r>
          </a:p>
        </p:txBody>
      </p:sp>
      <p:sp>
        <p:nvSpPr>
          <p:cNvPr id="9" name="Rectangle 8"/>
          <p:cNvSpPr/>
          <p:nvPr/>
        </p:nvSpPr>
        <p:spPr bwMode="auto">
          <a:xfrm>
            <a:off x="681305"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Arithmetic</a:t>
            </a:r>
          </a:p>
        </p:txBody>
      </p:sp>
      <p:sp>
        <p:nvSpPr>
          <p:cNvPr id="10" name="Rectangle 9"/>
          <p:cNvSpPr/>
          <p:nvPr/>
        </p:nvSpPr>
        <p:spPr bwMode="auto">
          <a:xfrm>
            <a:off x="3472106"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Bit-Vectors</a:t>
            </a:r>
          </a:p>
        </p:txBody>
      </p:sp>
      <p:sp>
        <p:nvSpPr>
          <p:cNvPr id="11" name="Rectangle 10"/>
          <p:cNvSpPr/>
          <p:nvPr/>
        </p:nvSpPr>
        <p:spPr bwMode="auto">
          <a:xfrm>
            <a:off x="6122880"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Scalar Values</a:t>
            </a:r>
          </a:p>
        </p:txBody>
      </p:sp>
      <p:cxnSp>
        <p:nvCxnSpPr>
          <p:cNvPr id="13" name="Straight Arrow Connector 12"/>
          <p:cNvCxnSpPr>
            <a:stCxn id="9" idx="2"/>
            <a:endCxn id="8" idx="0"/>
          </p:cNvCxnSpPr>
          <p:nvPr/>
        </p:nvCxnSpPr>
        <p:spPr>
          <a:xfrm rot="16200000" flipH="1">
            <a:off x="2740096" y="1961885"/>
            <a:ext cx="654429" cy="279080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10" idx="2"/>
            <a:endCxn id="8" idx="0"/>
          </p:cNvCxnSpPr>
          <p:nvPr/>
        </p:nvCxnSpPr>
        <p:spPr>
          <a:xfrm rot="16200000" flipH="1">
            <a:off x="4135496" y="3357285"/>
            <a:ext cx="654429"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8" idx="0"/>
            <a:endCxn id="11" idx="2"/>
          </p:cNvCxnSpPr>
          <p:nvPr/>
        </p:nvCxnSpPr>
        <p:spPr>
          <a:xfrm rot="5400000" flipH="1" flipV="1">
            <a:off x="5460883" y="2031901"/>
            <a:ext cx="654429" cy="265077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8" idx="2"/>
            <a:endCxn id="7" idx="0"/>
          </p:cNvCxnSpPr>
          <p:nvPr/>
        </p:nvCxnSpPr>
        <p:spPr>
          <a:xfrm rot="5400000">
            <a:off x="4150620" y="5174324"/>
            <a:ext cx="624183"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393705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224121" y="1281954"/>
            <a:ext cx="8641976" cy="531607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2800" b="1" dirty="0" smtClean="0">
                <a:solidFill>
                  <a:srgbClr val="000000"/>
                </a:solidFill>
              </a:rPr>
              <a:t>Core</a:t>
            </a:r>
            <a:r>
              <a:rPr lang="en-US" sz="2800" dirty="0" smtClean="0">
                <a:solidFill>
                  <a:srgbClr val="FFFFFF"/>
                </a:solidFill>
                <a:effectLst>
                  <a:outerShdw blurRad="38100" dist="38100" dir="2700000" algn="tl">
                    <a:srgbClr val="000000">
                      <a:alpha val="43137"/>
                    </a:srgbClr>
                  </a:outerShdw>
                </a:effectLst>
              </a:rPr>
              <a:t> </a:t>
            </a:r>
          </a:p>
        </p:txBody>
      </p:sp>
      <p:sp>
        <p:nvSpPr>
          <p:cNvPr id="2" name="Title 1"/>
          <p:cNvSpPr>
            <a:spLocks noGrp="1"/>
          </p:cNvSpPr>
          <p:nvPr>
            <p:ph type="title"/>
          </p:nvPr>
        </p:nvSpPr>
        <p:spPr/>
        <p:txBody>
          <a:bodyPr/>
          <a:lstStyle/>
          <a:p>
            <a:r>
              <a:rPr lang="en-US" dirty="0" smtClean="0"/>
              <a:t>An Architecture: the core</a:t>
            </a:r>
            <a:endParaRPr lang="en-US" dirty="0"/>
          </a:p>
        </p:txBody>
      </p:sp>
      <p:sp>
        <p:nvSpPr>
          <p:cNvPr id="7" name="Rectangle 6"/>
          <p:cNvSpPr/>
          <p:nvPr/>
        </p:nvSpPr>
        <p:spPr bwMode="auto">
          <a:xfrm>
            <a:off x="3472106" y="5486416"/>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SAT Solver</a:t>
            </a:r>
          </a:p>
        </p:txBody>
      </p:sp>
      <p:sp>
        <p:nvSpPr>
          <p:cNvPr id="8" name="Rectangle 7"/>
          <p:cNvSpPr/>
          <p:nvPr/>
        </p:nvSpPr>
        <p:spPr bwMode="auto">
          <a:xfrm>
            <a:off x="3218316" y="3684501"/>
            <a:ext cx="2488789" cy="117773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Equality</a:t>
            </a:r>
          </a:p>
          <a:p>
            <a:pPr algn="ctr" defTabSz="1096963" fontAlgn="base">
              <a:spcBef>
                <a:spcPct val="0"/>
              </a:spcBef>
              <a:spcAft>
                <a:spcPct val="0"/>
              </a:spcAft>
            </a:pPr>
            <a:r>
              <a:rPr lang="en-US" sz="2400" dirty="0" err="1" smtClean="0">
                <a:solidFill>
                  <a:srgbClr val="000000"/>
                </a:solidFill>
                <a:latin typeface="Calibri" pitchFamily="34" charset="0"/>
                <a:cs typeface="Calibri" pitchFamily="34" charset="0"/>
              </a:rPr>
              <a:t>Uninterpreted</a:t>
            </a:r>
            <a:r>
              <a:rPr lang="en-US" sz="2400" dirty="0" smtClean="0">
                <a:solidFill>
                  <a:srgbClr val="000000"/>
                </a:solidFill>
                <a:latin typeface="Calibri" pitchFamily="34" charset="0"/>
                <a:cs typeface="Calibri" pitchFamily="34" charset="0"/>
              </a:rPr>
              <a:t> Functions</a:t>
            </a:r>
          </a:p>
        </p:txBody>
      </p:sp>
      <p:sp>
        <p:nvSpPr>
          <p:cNvPr id="9" name="Rectangle 8"/>
          <p:cNvSpPr/>
          <p:nvPr/>
        </p:nvSpPr>
        <p:spPr bwMode="auto">
          <a:xfrm>
            <a:off x="681305"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Arithmetic</a:t>
            </a:r>
          </a:p>
        </p:txBody>
      </p:sp>
      <p:sp>
        <p:nvSpPr>
          <p:cNvPr id="10" name="Rectangle 9"/>
          <p:cNvSpPr/>
          <p:nvPr/>
        </p:nvSpPr>
        <p:spPr bwMode="auto">
          <a:xfrm>
            <a:off x="3472106"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Bit-Vectors</a:t>
            </a:r>
          </a:p>
        </p:txBody>
      </p:sp>
      <p:sp>
        <p:nvSpPr>
          <p:cNvPr id="11" name="Rectangle 10"/>
          <p:cNvSpPr/>
          <p:nvPr/>
        </p:nvSpPr>
        <p:spPr bwMode="auto">
          <a:xfrm>
            <a:off x="6122880"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Scalar Values</a:t>
            </a:r>
          </a:p>
        </p:txBody>
      </p:sp>
      <p:cxnSp>
        <p:nvCxnSpPr>
          <p:cNvPr id="13" name="Straight Arrow Connector 12"/>
          <p:cNvCxnSpPr>
            <a:stCxn id="9" idx="2"/>
            <a:endCxn id="8" idx="0"/>
          </p:cNvCxnSpPr>
          <p:nvPr/>
        </p:nvCxnSpPr>
        <p:spPr>
          <a:xfrm rot="16200000" flipH="1">
            <a:off x="2740096" y="1961885"/>
            <a:ext cx="654429" cy="279080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10" idx="2"/>
            <a:endCxn id="8" idx="0"/>
          </p:cNvCxnSpPr>
          <p:nvPr/>
        </p:nvCxnSpPr>
        <p:spPr>
          <a:xfrm rot="16200000" flipH="1">
            <a:off x="4135496" y="3357285"/>
            <a:ext cx="654429"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8" idx="0"/>
            <a:endCxn id="11" idx="2"/>
          </p:cNvCxnSpPr>
          <p:nvPr/>
        </p:nvCxnSpPr>
        <p:spPr>
          <a:xfrm rot="5400000" flipH="1" flipV="1">
            <a:off x="5460883" y="2031901"/>
            <a:ext cx="654429" cy="265077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8" idx="2"/>
            <a:endCxn id="7" idx="0"/>
          </p:cNvCxnSpPr>
          <p:nvPr/>
        </p:nvCxnSpPr>
        <p:spPr>
          <a:xfrm rot="5400000">
            <a:off x="4150620" y="5174324"/>
            <a:ext cx="624183"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4" name="Rectangular Callout 13"/>
          <p:cNvSpPr/>
          <p:nvPr/>
        </p:nvSpPr>
        <p:spPr bwMode="auto">
          <a:xfrm>
            <a:off x="6400800" y="4419600"/>
            <a:ext cx="2743200" cy="1210235"/>
          </a:xfrm>
          <a:prstGeom prst="wedgeRectCallout">
            <a:avLst>
              <a:gd name="adj1" fmla="val -81215"/>
              <a:gd name="adj2" fmla="val 5468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Case Analysis</a:t>
            </a:r>
          </a:p>
        </p:txBody>
      </p:sp>
    </p:spTree>
    <p:custDataLst>
      <p:tags r:id="rId1"/>
    </p:custDataLst>
    <p:extLst>
      <p:ext uri="{BB962C8B-B14F-4D97-AF65-F5344CB8AC3E}">
        <p14:creationId xmlns:p14="http://schemas.microsoft.com/office/powerpoint/2010/main" val="22958071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233086" y="1246095"/>
            <a:ext cx="8641976" cy="531607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2800" b="1" dirty="0" smtClean="0">
                <a:solidFill>
                  <a:srgbClr val="000000"/>
                </a:solidFill>
              </a:rPr>
              <a:t>Core</a:t>
            </a:r>
            <a:r>
              <a:rPr lang="en-US" sz="2800" dirty="0" smtClean="0">
                <a:solidFill>
                  <a:srgbClr val="FFFFFF"/>
                </a:solidFill>
                <a:effectLst>
                  <a:outerShdw blurRad="38100" dist="38100" dir="2700000" algn="tl">
                    <a:srgbClr val="000000">
                      <a:alpha val="43137"/>
                    </a:srgbClr>
                  </a:outerShdw>
                </a:effectLst>
              </a:rPr>
              <a:t> </a:t>
            </a:r>
          </a:p>
        </p:txBody>
      </p:sp>
      <p:sp>
        <p:nvSpPr>
          <p:cNvPr id="2" name="Title 1"/>
          <p:cNvSpPr>
            <a:spLocks noGrp="1"/>
          </p:cNvSpPr>
          <p:nvPr>
            <p:ph type="title"/>
          </p:nvPr>
        </p:nvSpPr>
        <p:spPr/>
        <p:txBody>
          <a:bodyPr/>
          <a:lstStyle/>
          <a:p>
            <a:r>
              <a:rPr lang="en-US" dirty="0" smtClean="0"/>
              <a:t>An Architecture: the core</a:t>
            </a:r>
            <a:endParaRPr lang="en-US" dirty="0"/>
          </a:p>
        </p:txBody>
      </p:sp>
      <p:sp>
        <p:nvSpPr>
          <p:cNvPr id="7" name="Rectangle 6"/>
          <p:cNvSpPr/>
          <p:nvPr/>
        </p:nvSpPr>
        <p:spPr bwMode="auto">
          <a:xfrm>
            <a:off x="3472106" y="5486416"/>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SAT Solver</a:t>
            </a:r>
          </a:p>
        </p:txBody>
      </p:sp>
      <p:sp>
        <p:nvSpPr>
          <p:cNvPr id="8" name="Rectangle 7"/>
          <p:cNvSpPr/>
          <p:nvPr/>
        </p:nvSpPr>
        <p:spPr bwMode="auto">
          <a:xfrm>
            <a:off x="3218316" y="3684501"/>
            <a:ext cx="2488789" cy="117773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Equality</a:t>
            </a:r>
          </a:p>
          <a:p>
            <a:pPr algn="ctr" defTabSz="1096963" fontAlgn="base">
              <a:spcBef>
                <a:spcPct val="0"/>
              </a:spcBef>
              <a:spcAft>
                <a:spcPct val="0"/>
              </a:spcAft>
            </a:pPr>
            <a:r>
              <a:rPr lang="en-US" sz="2400" dirty="0" err="1" smtClean="0">
                <a:solidFill>
                  <a:srgbClr val="000000"/>
                </a:solidFill>
                <a:latin typeface="Calibri" pitchFamily="34" charset="0"/>
                <a:cs typeface="Calibri" pitchFamily="34" charset="0"/>
              </a:rPr>
              <a:t>Uninterpreted</a:t>
            </a:r>
            <a:r>
              <a:rPr lang="en-US" sz="2400" dirty="0" smtClean="0">
                <a:solidFill>
                  <a:srgbClr val="000000"/>
                </a:solidFill>
                <a:latin typeface="Calibri" pitchFamily="34" charset="0"/>
                <a:cs typeface="Calibri" pitchFamily="34" charset="0"/>
              </a:rPr>
              <a:t> Functions</a:t>
            </a:r>
          </a:p>
        </p:txBody>
      </p:sp>
      <p:sp>
        <p:nvSpPr>
          <p:cNvPr id="9" name="Rectangle 8"/>
          <p:cNvSpPr/>
          <p:nvPr/>
        </p:nvSpPr>
        <p:spPr bwMode="auto">
          <a:xfrm>
            <a:off x="681305"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Arithmetic</a:t>
            </a:r>
          </a:p>
        </p:txBody>
      </p:sp>
      <p:sp>
        <p:nvSpPr>
          <p:cNvPr id="10" name="Rectangle 9"/>
          <p:cNvSpPr/>
          <p:nvPr/>
        </p:nvSpPr>
        <p:spPr bwMode="auto">
          <a:xfrm>
            <a:off x="3472106"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Bit-Vectors</a:t>
            </a:r>
          </a:p>
        </p:txBody>
      </p:sp>
      <p:sp>
        <p:nvSpPr>
          <p:cNvPr id="11" name="Rectangle 10"/>
          <p:cNvSpPr/>
          <p:nvPr/>
        </p:nvSpPr>
        <p:spPr bwMode="auto">
          <a:xfrm>
            <a:off x="6122880" y="2115684"/>
            <a:ext cx="1981208" cy="91438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000000"/>
                </a:solidFill>
                <a:latin typeface="Calibri" pitchFamily="34" charset="0"/>
                <a:cs typeface="Calibri" pitchFamily="34" charset="0"/>
              </a:rPr>
              <a:t>Scalar Values</a:t>
            </a:r>
          </a:p>
        </p:txBody>
      </p:sp>
      <p:cxnSp>
        <p:nvCxnSpPr>
          <p:cNvPr id="13" name="Straight Arrow Connector 12"/>
          <p:cNvCxnSpPr>
            <a:stCxn id="9" idx="2"/>
            <a:endCxn id="8" idx="0"/>
          </p:cNvCxnSpPr>
          <p:nvPr/>
        </p:nvCxnSpPr>
        <p:spPr>
          <a:xfrm rot="16200000" flipH="1">
            <a:off x="2740096" y="1961885"/>
            <a:ext cx="654429" cy="279080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10" idx="2"/>
            <a:endCxn id="8" idx="0"/>
          </p:cNvCxnSpPr>
          <p:nvPr/>
        </p:nvCxnSpPr>
        <p:spPr>
          <a:xfrm rot="16200000" flipH="1">
            <a:off x="4135496" y="3357285"/>
            <a:ext cx="654429"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8" idx="0"/>
            <a:endCxn id="11" idx="2"/>
          </p:cNvCxnSpPr>
          <p:nvPr/>
        </p:nvCxnSpPr>
        <p:spPr>
          <a:xfrm rot="5400000" flipH="1" flipV="1">
            <a:off x="5460883" y="2031901"/>
            <a:ext cx="654429" cy="265077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8" idx="2"/>
            <a:endCxn id="7" idx="0"/>
          </p:cNvCxnSpPr>
          <p:nvPr/>
        </p:nvCxnSpPr>
        <p:spPr>
          <a:xfrm rot="5400000">
            <a:off x="4150620" y="5174324"/>
            <a:ext cx="624183"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4" name="Rectangular Callout 13"/>
          <p:cNvSpPr/>
          <p:nvPr/>
        </p:nvSpPr>
        <p:spPr bwMode="auto">
          <a:xfrm>
            <a:off x="6400799" y="4733364"/>
            <a:ext cx="2402541" cy="1622611"/>
          </a:xfrm>
          <a:prstGeom prst="wedgeRectCallout">
            <a:avLst>
              <a:gd name="adj1" fmla="val -75925"/>
              <a:gd name="adj2" fmla="val -7232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Blackboard:</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equalities, </a:t>
            </a:r>
            <a:r>
              <a:rPr lang="en-US" sz="2400" dirty="0" err="1" smtClean="0">
                <a:solidFill>
                  <a:srgbClr val="000000"/>
                </a:solidFill>
                <a:latin typeface="Calibri" pitchFamily="34" charset="0"/>
                <a:cs typeface="Calibri" pitchFamily="34" charset="0"/>
              </a:rPr>
              <a:t>disequalities</a:t>
            </a:r>
            <a:r>
              <a:rPr lang="en-US" sz="2400" dirty="0" smtClean="0">
                <a:solidFill>
                  <a:srgbClr val="000000"/>
                </a:solidFill>
                <a:latin typeface="Calibri" pitchFamily="34" charset="0"/>
                <a:cs typeface="Calibri" pitchFamily="34" charset="0"/>
              </a:rPr>
              <a:t>,</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predicates</a:t>
            </a:r>
          </a:p>
        </p:txBody>
      </p:sp>
    </p:spTree>
    <p:custDataLst>
      <p:tags r:id="rId1"/>
    </p:custDataLst>
    <p:extLst>
      <p:ext uri="{BB962C8B-B14F-4D97-AF65-F5344CB8AC3E}">
        <p14:creationId xmlns:p14="http://schemas.microsoft.com/office/powerpoint/2010/main" val="37961003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latin typeface="Calibri" pitchFamily="34" charset="0"/>
                <a:cs typeface="Calibri" pitchFamily="34" charset="0"/>
              </a:rPr>
              <a:t>Linear Arithmetic</a:t>
            </a:r>
            <a:endParaRPr lang="en-US" dirty="0">
              <a:latin typeface="Calibri" pitchFamily="34" charset="0"/>
              <a:cs typeface="Calibri" pitchFamily="34" charset="0"/>
            </a:endParaRPr>
          </a:p>
        </p:txBody>
      </p:sp>
      <p:sp>
        <p:nvSpPr>
          <p:cNvPr id="3" name="Content Placeholder 2"/>
          <p:cNvSpPr>
            <a:spLocks noGrp="1"/>
          </p:cNvSpPr>
          <p:nvPr>
            <p:ph idx="4294967295"/>
          </p:nvPr>
        </p:nvSpPr>
        <p:spPr>
          <a:xfrm>
            <a:off x="0" y="1673225"/>
            <a:ext cx="8382000" cy="2419350"/>
          </a:xfrm>
        </p:spPr>
        <p:txBody>
          <a:bodyPr>
            <a:normAutofit fontScale="85000" lnSpcReduction="20000"/>
          </a:bodyPr>
          <a:lstStyle/>
          <a:p>
            <a:r>
              <a:rPr lang="en-US" dirty="0" smtClean="0"/>
              <a:t>Many approaches</a:t>
            </a:r>
          </a:p>
          <a:p>
            <a:pPr lvl="1"/>
            <a:r>
              <a:rPr lang="en-US" dirty="0" smtClean="0"/>
              <a:t>Graph-based for difference logic:  </a:t>
            </a:r>
            <a:r>
              <a:rPr lang="en-US" dirty="0" smtClean="0">
                <a:solidFill>
                  <a:srgbClr val="FF0000"/>
                </a:solidFill>
              </a:rPr>
              <a:t>a – b </a:t>
            </a:r>
            <a:r>
              <a:rPr lang="en-US" dirty="0" smtClean="0">
                <a:solidFill>
                  <a:srgbClr val="FF0000"/>
                </a:solidFill>
                <a:sym typeface="Symbol"/>
              </a:rPr>
              <a:t> 3</a:t>
            </a:r>
          </a:p>
          <a:p>
            <a:pPr lvl="1"/>
            <a:r>
              <a:rPr lang="en-US" dirty="0" smtClean="0">
                <a:sym typeface="Symbol"/>
              </a:rPr>
              <a:t>Fourier-</a:t>
            </a:r>
            <a:r>
              <a:rPr lang="en-US" dirty="0" err="1" smtClean="0">
                <a:sym typeface="Symbol"/>
              </a:rPr>
              <a:t>Motzkin</a:t>
            </a:r>
            <a:r>
              <a:rPr lang="en-US" dirty="0" smtClean="0">
                <a:sym typeface="Symbol"/>
              </a:rPr>
              <a:t> elimination:</a:t>
            </a:r>
          </a:p>
          <a:p>
            <a:pPr lvl="1"/>
            <a:endParaRPr lang="en-US" dirty="0" smtClean="0">
              <a:sym typeface="Symbol"/>
            </a:endParaRPr>
          </a:p>
          <a:p>
            <a:pPr lvl="1"/>
            <a:r>
              <a:rPr lang="en-US" dirty="0" smtClean="0">
                <a:sym typeface="Symbol"/>
              </a:rPr>
              <a:t>Standard Simplex</a:t>
            </a:r>
          </a:p>
          <a:p>
            <a:pPr lvl="1"/>
            <a:r>
              <a:rPr lang="en-US" dirty="0" smtClean="0">
                <a:solidFill>
                  <a:srgbClr val="FF0000"/>
                </a:solidFill>
                <a:sym typeface="Symbol"/>
              </a:rPr>
              <a:t>General Form Simplex</a:t>
            </a:r>
          </a:p>
        </p:txBody>
      </p:sp>
      <p:pic>
        <p:nvPicPr>
          <p:cNvPr id="1027" name="Picture 3"/>
          <p:cNvPicPr>
            <a:picLocks noChangeAspect="1" noChangeArrowheads="1"/>
          </p:cNvPicPr>
          <p:nvPr/>
        </p:nvPicPr>
        <p:blipFill>
          <a:blip r:embed="rId2" cstate="print"/>
          <a:srcRect/>
          <a:stretch>
            <a:fillRect/>
          </a:stretch>
        </p:blipFill>
        <p:spPr bwMode="auto">
          <a:xfrm>
            <a:off x="1436034" y="2910448"/>
            <a:ext cx="4210050" cy="409575"/>
          </a:xfrm>
          <a:prstGeom prst="rect">
            <a:avLst/>
          </a:prstGeom>
          <a:noFill/>
          <a:ln w="9525">
            <a:noFill/>
            <a:miter lim="800000"/>
            <a:headEnd/>
            <a:tailEnd/>
          </a:ln>
          <a:effectLst/>
        </p:spPr>
      </p:pic>
    </p:spTree>
    <p:extLst>
      <p:ext uri="{BB962C8B-B14F-4D97-AF65-F5344CB8AC3E}">
        <p14:creationId xmlns:p14="http://schemas.microsoft.com/office/powerpoint/2010/main" val="35701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Difference Logic:   a – b </a:t>
            </a:r>
            <a:r>
              <a:rPr lang="en-US" dirty="0" smtClean="0">
                <a:cs typeface="Calibri" pitchFamily="34" charset="0"/>
                <a:sym typeface="Symbol"/>
              </a:rPr>
              <a:t> 5</a:t>
            </a:r>
            <a:endParaRPr lang="en-US" dirty="0">
              <a:latin typeface="Calibri" pitchFamily="34" charset="0"/>
              <a:cs typeface="Calibri" pitchFamily="34" charset="0"/>
            </a:endParaRPr>
          </a:p>
        </p:txBody>
      </p:sp>
      <p:sp>
        <p:nvSpPr>
          <p:cNvPr id="7" name="Content Placeholder 15"/>
          <p:cNvSpPr txBox="1">
            <a:spLocks/>
          </p:cNvSpPr>
          <p:nvPr/>
        </p:nvSpPr>
        <p:spPr>
          <a:xfrm>
            <a:off x="731109" y="2011185"/>
            <a:ext cx="7167448" cy="3939540"/>
          </a:xfrm>
          <a:prstGeom prst="rect">
            <a:avLst/>
          </a:prstGeom>
        </p:spPr>
        <p:txBody>
          <a:bodyPr vert="horz" wrap="square" lIns="0" tIns="0" rIns="0" bIns="0" rtlCol="0">
            <a:spAutoFit/>
          </a:bodyPr>
          <a:lstStyle/>
          <a:p>
            <a:pPr marL="384954" indent="-384954" algn="ct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Very useful in practice!</a:t>
            </a:r>
          </a:p>
          <a:p>
            <a:pPr marL="384954" indent="-384954" algn="ct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algn="ct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Most arithmetical constraints in software verification/analysis are in this fragment.</a:t>
            </a:r>
          </a:p>
          <a:p>
            <a:pPr algn="ct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algn="ct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x := x + 1</a:t>
            </a:r>
          </a:p>
          <a:p>
            <a:pPr algn="ct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algn="ct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x</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x</a:t>
            </a:r>
            <a:r>
              <a:rPr lang="en-US" sz="2400" baseline="-25000" dirty="0" smtClean="0">
                <a:solidFill>
                  <a:srgbClr val="FF0000"/>
                </a:solidFill>
                <a:latin typeface="Calibri" pitchFamily="34" charset="0"/>
                <a:cs typeface="Calibri" pitchFamily="34" charset="0"/>
                <a:sym typeface="Symbol"/>
              </a:rPr>
              <a:t>0</a:t>
            </a:r>
            <a:r>
              <a:rPr lang="en-US" sz="2400" dirty="0" smtClean="0">
                <a:solidFill>
                  <a:srgbClr val="FF0000"/>
                </a:solidFill>
                <a:latin typeface="Calibri" pitchFamily="34" charset="0"/>
                <a:cs typeface="Calibri" pitchFamily="34" charset="0"/>
                <a:sym typeface="Symbol"/>
              </a:rPr>
              <a:t> + 1</a:t>
            </a:r>
          </a:p>
          <a:p>
            <a:pPr algn="ctr" defTabSz="914363">
              <a:lnSpc>
                <a:spcPct val="90000"/>
              </a:lnSpc>
              <a:spcBef>
                <a:spcPts val="600"/>
              </a:spcBef>
              <a:buSzPct val="90000"/>
            </a:pPr>
            <a:endParaRPr lang="en-US" sz="2400" dirty="0" smtClean="0">
              <a:solidFill>
                <a:srgbClr val="FF0000"/>
              </a:solidFill>
              <a:latin typeface="Calibri" pitchFamily="34" charset="0"/>
              <a:cs typeface="Calibri" pitchFamily="34" charset="0"/>
              <a:sym typeface="Symbol"/>
            </a:endParaRPr>
          </a:p>
          <a:p>
            <a:pPr algn="ct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x</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x</a:t>
            </a:r>
            <a:r>
              <a:rPr lang="en-US" sz="2400" baseline="-25000" dirty="0" smtClean="0">
                <a:solidFill>
                  <a:srgbClr val="FF0000"/>
                </a:solidFill>
                <a:latin typeface="Calibri" pitchFamily="34" charset="0"/>
                <a:cs typeface="Calibri" pitchFamily="34" charset="0"/>
                <a:sym typeface="Symbol"/>
              </a:rPr>
              <a:t>0</a:t>
            </a:r>
            <a:r>
              <a:rPr lang="en-US" sz="2400" dirty="0" smtClean="0">
                <a:solidFill>
                  <a:srgbClr val="FF0000"/>
                </a:solidFill>
                <a:latin typeface="Calibri" pitchFamily="34" charset="0"/>
                <a:cs typeface="Calibri" pitchFamily="34" charset="0"/>
                <a:sym typeface="Symbol"/>
              </a:rPr>
              <a:t> </a:t>
            </a:r>
            <a:r>
              <a:rPr lang="en-US" sz="2400" dirty="0" smtClean="0">
                <a:solidFill>
                  <a:srgbClr val="FF0000"/>
                </a:solidFill>
                <a:sym typeface="Symbol"/>
              </a:rPr>
              <a:t> </a:t>
            </a:r>
            <a:r>
              <a:rPr lang="en-US" sz="2400" dirty="0" smtClean="0">
                <a:solidFill>
                  <a:srgbClr val="FF0000"/>
                </a:solidFill>
                <a:latin typeface="Calibri" pitchFamily="34" charset="0"/>
                <a:cs typeface="Calibri" pitchFamily="34" charset="0"/>
                <a:sym typeface="Symbol"/>
              </a:rPr>
              <a:t>1, x</a:t>
            </a:r>
            <a:r>
              <a:rPr lang="en-US" sz="2400" baseline="-25000" dirty="0" smtClean="0">
                <a:solidFill>
                  <a:srgbClr val="FF0000"/>
                </a:solidFill>
                <a:latin typeface="Calibri" pitchFamily="34" charset="0"/>
                <a:cs typeface="Calibri" pitchFamily="34" charset="0"/>
                <a:sym typeface="Symbol"/>
              </a:rPr>
              <a:t>0</a:t>
            </a:r>
            <a:r>
              <a:rPr lang="en-US" sz="2400" dirty="0" smtClean="0">
                <a:solidFill>
                  <a:srgbClr val="FF0000"/>
                </a:solidFill>
                <a:latin typeface="Calibri" pitchFamily="34" charset="0"/>
                <a:cs typeface="Calibri" pitchFamily="34" charset="0"/>
                <a:sym typeface="Symbol"/>
              </a:rPr>
              <a:t> - x</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a:t>
            </a:r>
            <a:r>
              <a:rPr lang="en-US" sz="2400" dirty="0" smtClean="0">
                <a:solidFill>
                  <a:srgbClr val="FF0000"/>
                </a:solidFill>
                <a:sym typeface="Symbol"/>
              </a:rPr>
              <a:t> -</a:t>
            </a:r>
            <a:r>
              <a:rPr lang="en-US" sz="2400" dirty="0" smtClean="0">
                <a:solidFill>
                  <a:srgbClr val="FF0000"/>
                </a:solidFill>
                <a:latin typeface="Calibri" pitchFamily="34" charset="0"/>
                <a:cs typeface="Calibri" pitchFamily="34" charset="0"/>
                <a:sym typeface="Symbol"/>
              </a:rPr>
              <a:t>1   </a:t>
            </a:r>
          </a:p>
        </p:txBody>
      </p:sp>
      <p:sp>
        <p:nvSpPr>
          <p:cNvPr id="8" name="Down Arrow 7"/>
          <p:cNvSpPr/>
          <p:nvPr/>
        </p:nvSpPr>
        <p:spPr bwMode="auto">
          <a:xfrm>
            <a:off x="4061012" y="4303058"/>
            <a:ext cx="376517" cy="41237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9" name="Down Arrow 8"/>
          <p:cNvSpPr/>
          <p:nvPr/>
        </p:nvSpPr>
        <p:spPr bwMode="auto">
          <a:xfrm>
            <a:off x="4069972" y="5145763"/>
            <a:ext cx="376517" cy="41237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67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47712"/>
          </a:xfrm>
        </p:spPr>
        <p:txBody>
          <a:bodyPr>
            <a:normAutofit fontScale="90000"/>
          </a:bodyPr>
          <a:lstStyle/>
          <a:p>
            <a:r>
              <a:rPr lang="en-US" dirty="0" smtClean="0"/>
              <a:t>Takeaways</a:t>
            </a:r>
            <a:r>
              <a:rPr lang="en-US" sz="4400" dirty="0" smtClean="0"/>
              <a:t>:</a:t>
            </a:r>
            <a:endParaRPr lang="en-US" sz="3200" dirty="0"/>
          </a:p>
        </p:txBody>
      </p:sp>
      <p:sp>
        <p:nvSpPr>
          <p:cNvPr id="3" name="Content Placeholder 2"/>
          <p:cNvSpPr>
            <a:spLocks noGrp="1"/>
          </p:cNvSpPr>
          <p:nvPr>
            <p:ph idx="4294967295"/>
          </p:nvPr>
        </p:nvSpPr>
        <p:spPr>
          <a:xfrm>
            <a:off x="0" y="1914525"/>
            <a:ext cx="8382000" cy="4291013"/>
          </a:xfrm>
        </p:spPr>
        <p:txBody>
          <a:bodyPr>
            <a:normAutofit fontScale="92500" lnSpcReduction="10000"/>
          </a:bodyPr>
          <a:lstStyle/>
          <a:p>
            <a:r>
              <a:rPr lang="en-US" dirty="0" smtClean="0"/>
              <a:t>Engineering of an Incremental Decision Procedure for Arithmetic</a:t>
            </a:r>
          </a:p>
          <a:p>
            <a:endParaRPr lang="en-US" dirty="0"/>
          </a:p>
          <a:p>
            <a:r>
              <a:rPr lang="en-US" dirty="0" smtClean="0"/>
              <a:t>Engineering User Theories with Z3</a:t>
            </a:r>
            <a:endParaRPr lang="en-US" dirty="0"/>
          </a:p>
          <a:p>
            <a:endParaRPr lang="en-US" dirty="0" smtClean="0"/>
          </a:p>
          <a:p>
            <a:r>
              <a:rPr lang="en-US" dirty="0" smtClean="0"/>
              <a:t>Combination methods for Decision Procedures</a:t>
            </a:r>
          </a:p>
          <a:p>
            <a:pPr lvl="1"/>
            <a:r>
              <a:rPr lang="en-US" dirty="0" smtClean="0"/>
              <a:t>There are very many papers on the subject</a:t>
            </a:r>
          </a:p>
          <a:p>
            <a:pPr lvl="1"/>
            <a:r>
              <a:rPr lang="en-US" dirty="0" smtClean="0"/>
              <a:t>Focus: Paper by de Moura and </a:t>
            </a:r>
            <a:r>
              <a:rPr lang="en-US" dirty="0" err="1" smtClean="0"/>
              <a:t>Bjørner</a:t>
            </a:r>
            <a:r>
              <a:rPr lang="en-US" dirty="0" smtClean="0"/>
              <a:t>, SMT 2007 on </a:t>
            </a:r>
            <a:br>
              <a:rPr lang="en-US" dirty="0" smtClean="0"/>
            </a:br>
            <a:r>
              <a:rPr lang="en-US" i="1" dirty="0"/>
              <a:t>M</a:t>
            </a:r>
            <a:r>
              <a:rPr lang="en-US" i="1" dirty="0" smtClean="0"/>
              <a:t>odel-based theory combination.</a:t>
            </a:r>
            <a:endParaRPr lang="en-US" dirty="0" smtClean="0"/>
          </a:p>
          <a:p>
            <a:pPr marL="0" indent="0">
              <a:buNone/>
            </a:pPr>
            <a:endParaRPr lang="en-US" dirty="0"/>
          </a:p>
        </p:txBody>
      </p:sp>
    </p:spTree>
    <p:extLst>
      <p:ext uri="{BB962C8B-B14F-4D97-AF65-F5344CB8AC3E}">
        <p14:creationId xmlns:p14="http://schemas.microsoft.com/office/powerpoint/2010/main" val="427174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Job shop scheduling</a:t>
            </a:r>
            <a:endParaRPr lang="en-US" dirty="0">
              <a:latin typeface="Calibri" pitchFamily="34" charset="0"/>
              <a:cs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19063" y="2179833"/>
            <a:ext cx="8905875" cy="3000375"/>
          </a:xfrm>
          <a:prstGeom prst="rect">
            <a:avLst/>
          </a:prstGeom>
          <a:noFill/>
          <a:ln w="9525">
            <a:noFill/>
            <a:miter lim="800000"/>
            <a:headEnd/>
            <a:tailEnd/>
          </a:ln>
          <a:effectLst/>
        </p:spPr>
      </p:pic>
    </p:spTree>
    <p:extLst>
      <p:ext uri="{BB962C8B-B14F-4D97-AF65-F5344CB8AC3E}">
        <p14:creationId xmlns:p14="http://schemas.microsoft.com/office/powerpoint/2010/main" val="3321650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Difference Logic</a:t>
            </a:r>
            <a:endParaRPr lang="en-US" dirty="0">
              <a:latin typeface="Calibri" pitchFamily="34" charset="0"/>
              <a:cs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436034" y="2910448"/>
            <a:ext cx="4210050" cy="4095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110495" y="2222710"/>
            <a:ext cx="6438900" cy="3829050"/>
          </a:xfrm>
          <a:prstGeom prst="rect">
            <a:avLst/>
          </a:prstGeom>
          <a:noFill/>
          <a:ln w="9525">
            <a:noFill/>
            <a:miter lim="800000"/>
            <a:headEnd/>
            <a:tailEnd/>
          </a:ln>
          <a:effectLst/>
        </p:spPr>
      </p:pic>
      <p:sp>
        <p:nvSpPr>
          <p:cNvPr id="7" name="Content Placeholder 15"/>
          <p:cNvSpPr txBox="1">
            <a:spLocks/>
          </p:cNvSpPr>
          <p:nvPr/>
        </p:nvSpPr>
        <p:spPr>
          <a:xfrm>
            <a:off x="829721" y="1437444"/>
            <a:ext cx="7167448" cy="1151084"/>
          </a:xfrm>
          <a:prstGeom prst="rect">
            <a:avLst/>
          </a:prstGeom>
        </p:spPr>
        <p:txBody>
          <a:bodyPr vert="horz" wrap="square" lIns="0" tIns="0" rIns="0" bIns="0" rtlCol="0">
            <a:spAutoFit/>
          </a:bodyPr>
          <a:lstStyle/>
          <a:p>
            <a:pPr marL="384954" indent="-384954" algn="ct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Chasing negative cycles!</a:t>
            </a:r>
          </a:p>
          <a:p>
            <a:pPr marL="384954" indent="-384954" algn="ct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Algorithms based on Bellman-Ford (O(</a:t>
            </a:r>
            <a:r>
              <a:rPr lang="en-US" sz="2400" dirty="0" err="1" smtClean="0">
                <a:solidFill>
                  <a:srgbClr val="000000"/>
                </a:solidFill>
                <a:latin typeface="Calibri" pitchFamily="34" charset="0"/>
                <a:cs typeface="Calibri" pitchFamily="34" charset="0"/>
                <a:sym typeface="Symbol"/>
              </a:rPr>
              <a:t>mn</a:t>
            </a:r>
            <a:r>
              <a:rPr lang="en-US" sz="2400" dirty="0" smtClean="0">
                <a:solidFill>
                  <a:srgbClr val="000000"/>
                </a:solidFill>
                <a:latin typeface="Calibri" pitchFamily="34" charset="0"/>
                <a:cs typeface="Calibri" pitchFamily="34" charset="0"/>
                <a:sym typeface="Symbol"/>
              </a:rPr>
              <a:t>)).</a:t>
            </a:r>
            <a:endParaRPr lang="en-US" sz="2400" dirty="0" smtClean="0">
              <a:solidFill>
                <a:srgbClr val="000000"/>
              </a:solidFill>
              <a:latin typeface="Calibri" pitchFamily="34" charset="0"/>
              <a:sym typeface="Symbol"/>
            </a:endParaRPr>
          </a:p>
          <a:p>
            <a:pPr marL="384954" indent="-384954"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 </a:t>
            </a:r>
          </a:p>
        </p:txBody>
      </p:sp>
    </p:spTree>
    <p:extLst>
      <p:ext uri="{BB962C8B-B14F-4D97-AF65-F5344CB8AC3E}">
        <p14:creationId xmlns:p14="http://schemas.microsoft.com/office/powerpoint/2010/main" val="99148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cs typeface="Calibri" pitchFamily="34" charset="0"/>
              </a:rPr>
              <a:t>General Form</a:t>
            </a:r>
            <a:endParaRPr lang="en-US" sz="4800"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28943" y="1818716"/>
            <a:ext cx="7524750" cy="4762500"/>
          </a:xfrm>
          <a:prstGeom prst="rect">
            <a:avLst/>
          </a:prstGeom>
          <a:noFill/>
          <a:ln w="9525">
            <a:noFill/>
            <a:miter lim="800000"/>
            <a:headEnd/>
            <a:tailEnd/>
          </a:ln>
          <a:effectLst/>
        </p:spPr>
      </p:pic>
      <p:cxnSp>
        <p:nvCxnSpPr>
          <p:cNvPr id="8" name="Straight Connector 7"/>
          <p:cNvCxnSpPr/>
          <p:nvPr/>
        </p:nvCxnSpPr>
        <p:spPr>
          <a:xfrm>
            <a:off x="1264024" y="4320988"/>
            <a:ext cx="179294" cy="896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698419" y="4320983"/>
            <a:ext cx="179294" cy="896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687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From Definitions to a Tableau</a:t>
            </a:r>
            <a:endParaRPr lang="en-US" dirty="0">
              <a:latin typeface="Calibri" pitchFamily="34" charset="0"/>
              <a:cs typeface="Calibri" pitchFamily="34" charset="0"/>
            </a:endParaRPr>
          </a:p>
        </p:txBody>
      </p:sp>
      <p:sp>
        <p:nvSpPr>
          <p:cNvPr id="4" name="Content Placeholder 3"/>
          <p:cNvSpPr>
            <a:spLocks noGrp="1"/>
          </p:cNvSpPr>
          <p:nvPr>
            <p:ph idx="4294967295"/>
          </p:nvPr>
        </p:nvSpPr>
        <p:spPr>
          <a:xfrm>
            <a:off x="0" y="1941513"/>
            <a:ext cx="3203575" cy="387350"/>
          </a:xfrm>
        </p:spPr>
        <p:txBody>
          <a:bodyPr>
            <a:normAutofit fontScale="70000" lnSpcReduction="20000"/>
          </a:bodyPr>
          <a:lstStyle/>
          <a:p>
            <a:pPr>
              <a:buNone/>
            </a:pPr>
            <a:r>
              <a:rPr lang="en-US" dirty="0" smtClean="0"/>
              <a:t>s</a:t>
            </a:r>
            <a:r>
              <a:rPr lang="en-US" baseline="-25000" dirty="0" smtClean="0"/>
              <a:t>1</a:t>
            </a:r>
            <a:r>
              <a:rPr lang="en-US" dirty="0" smtClean="0"/>
              <a:t> </a:t>
            </a:r>
            <a:r>
              <a:rPr lang="en-US" dirty="0" smtClean="0">
                <a:sym typeface="Symbol"/>
              </a:rPr>
              <a:t></a:t>
            </a:r>
            <a:r>
              <a:rPr lang="en-US" dirty="0" smtClean="0"/>
              <a:t> x + y,    s</a:t>
            </a:r>
            <a:r>
              <a:rPr lang="en-US" baseline="-25000" dirty="0" smtClean="0"/>
              <a:t>2</a:t>
            </a:r>
            <a:r>
              <a:rPr lang="en-US" dirty="0" smtClean="0"/>
              <a:t> </a:t>
            </a:r>
            <a:r>
              <a:rPr lang="en-US" dirty="0" smtClean="0">
                <a:sym typeface="Symbol"/>
              </a:rPr>
              <a:t></a:t>
            </a:r>
            <a:r>
              <a:rPr lang="en-US" dirty="0" smtClean="0"/>
              <a:t> x + 2y</a:t>
            </a:r>
          </a:p>
        </p:txBody>
      </p:sp>
    </p:spTree>
    <p:extLst>
      <p:ext uri="{BB962C8B-B14F-4D97-AF65-F5344CB8AC3E}">
        <p14:creationId xmlns:p14="http://schemas.microsoft.com/office/powerpoint/2010/main" val="213452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From Definitions to a Tableau</a:t>
            </a:r>
            <a:endParaRPr lang="en-US" dirty="0">
              <a:latin typeface="Calibri" pitchFamily="34" charset="0"/>
              <a:cs typeface="Calibri" pitchFamily="34" charset="0"/>
            </a:endParaRPr>
          </a:p>
        </p:txBody>
      </p:sp>
      <p:sp>
        <p:nvSpPr>
          <p:cNvPr id="4" name="Content Placeholder 3"/>
          <p:cNvSpPr>
            <a:spLocks noGrp="1"/>
          </p:cNvSpPr>
          <p:nvPr>
            <p:ph idx="4294967295"/>
          </p:nvPr>
        </p:nvSpPr>
        <p:spPr>
          <a:xfrm>
            <a:off x="0" y="1941513"/>
            <a:ext cx="3203575" cy="387350"/>
          </a:xfrm>
        </p:spPr>
        <p:txBody>
          <a:bodyPr>
            <a:normAutofit fontScale="70000" lnSpcReduction="20000"/>
          </a:bodyPr>
          <a:lstStyle/>
          <a:p>
            <a:pPr>
              <a:buNone/>
            </a:pPr>
            <a:r>
              <a:rPr lang="en-US" dirty="0" smtClean="0"/>
              <a:t>s</a:t>
            </a:r>
            <a:r>
              <a:rPr lang="en-US" baseline="-25000" dirty="0" smtClean="0"/>
              <a:t>1</a:t>
            </a:r>
            <a:r>
              <a:rPr lang="en-US" dirty="0" smtClean="0"/>
              <a:t> </a:t>
            </a:r>
            <a:r>
              <a:rPr lang="en-US" dirty="0" smtClean="0">
                <a:sym typeface="Symbol"/>
              </a:rPr>
              <a:t></a:t>
            </a:r>
            <a:r>
              <a:rPr lang="en-US" dirty="0" smtClean="0"/>
              <a:t> x + y,    s</a:t>
            </a:r>
            <a:r>
              <a:rPr lang="en-US" baseline="-25000" dirty="0" smtClean="0"/>
              <a:t>2</a:t>
            </a:r>
            <a:r>
              <a:rPr lang="en-US" dirty="0" smtClean="0"/>
              <a:t> </a:t>
            </a:r>
            <a:r>
              <a:rPr lang="en-US" dirty="0" smtClean="0">
                <a:sym typeface="Symbol"/>
              </a:rPr>
              <a:t></a:t>
            </a:r>
            <a:r>
              <a:rPr lang="en-US" dirty="0" smtClean="0"/>
              <a:t> x + 2y</a:t>
            </a:r>
          </a:p>
        </p:txBody>
      </p:sp>
      <p:sp>
        <p:nvSpPr>
          <p:cNvPr id="5" name="Down Arrow 4"/>
          <p:cNvSpPr/>
          <p:nvPr/>
        </p:nvSpPr>
        <p:spPr bwMode="auto">
          <a:xfrm>
            <a:off x="3164541" y="2447363"/>
            <a:ext cx="484632" cy="69153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Content Placeholder 3"/>
          <p:cNvSpPr txBox="1">
            <a:spLocks/>
          </p:cNvSpPr>
          <p:nvPr/>
        </p:nvSpPr>
        <p:spPr>
          <a:xfrm>
            <a:off x="2723120" y="3241506"/>
            <a:ext cx="1588905" cy="86177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1</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y,    </a:t>
            </a:r>
          </a:p>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2</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+ 2y</a:t>
            </a:r>
          </a:p>
        </p:txBody>
      </p:sp>
    </p:spTree>
    <p:extLst>
      <p:ext uri="{BB962C8B-B14F-4D97-AF65-F5344CB8AC3E}">
        <p14:creationId xmlns:p14="http://schemas.microsoft.com/office/powerpoint/2010/main" val="176194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From Definitions to a Tableau</a:t>
            </a:r>
            <a:endParaRPr lang="en-US" dirty="0">
              <a:latin typeface="Calibri" pitchFamily="34" charset="0"/>
              <a:cs typeface="Calibri" pitchFamily="34" charset="0"/>
            </a:endParaRPr>
          </a:p>
        </p:txBody>
      </p:sp>
      <p:sp>
        <p:nvSpPr>
          <p:cNvPr id="4" name="Content Placeholder 3"/>
          <p:cNvSpPr>
            <a:spLocks noGrp="1"/>
          </p:cNvSpPr>
          <p:nvPr>
            <p:ph idx="4294967295"/>
          </p:nvPr>
        </p:nvSpPr>
        <p:spPr>
          <a:xfrm>
            <a:off x="0" y="1941513"/>
            <a:ext cx="3203575" cy="387350"/>
          </a:xfrm>
        </p:spPr>
        <p:txBody>
          <a:bodyPr>
            <a:normAutofit fontScale="70000" lnSpcReduction="20000"/>
          </a:bodyPr>
          <a:lstStyle/>
          <a:p>
            <a:pPr>
              <a:buNone/>
            </a:pPr>
            <a:r>
              <a:rPr lang="en-US" dirty="0" smtClean="0"/>
              <a:t>s</a:t>
            </a:r>
            <a:r>
              <a:rPr lang="en-US" baseline="-25000" dirty="0" smtClean="0"/>
              <a:t>1</a:t>
            </a:r>
            <a:r>
              <a:rPr lang="en-US" dirty="0" smtClean="0"/>
              <a:t> </a:t>
            </a:r>
            <a:r>
              <a:rPr lang="en-US" dirty="0" smtClean="0">
                <a:sym typeface="Symbol"/>
              </a:rPr>
              <a:t></a:t>
            </a:r>
            <a:r>
              <a:rPr lang="en-US" dirty="0" smtClean="0"/>
              <a:t> x + y,    s</a:t>
            </a:r>
            <a:r>
              <a:rPr lang="en-US" baseline="-25000" dirty="0" smtClean="0"/>
              <a:t>2</a:t>
            </a:r>
            <a:r>
              <a:rPr lang="en-US" dirty="0" smtClean="0"/>
              <a:t> </a:t>
            </a:r>
            <a:r>
              <a:rPr lang="en-US" dirty="0" smtClean="0">
                <a:sym typeface="Symbol"/>
              </a:rPr>
              <a:t></a:t>
            </a:r>
            <a:r>
              <a:rPr lang="en-US" dirty="0" smtClean="0"/>
              <a:t> x + 2y</a:t>
            </a:r>
          </a:p>
        </p:txBody>
      </p:sp>
      <p:sp>
        <p:nvSpPr>
          <p:cNvPr id="5" name="Down Arrow 4"/>
          <p:cNvSpPr/>
          <p:nvPr/>
        </p:nvSpPr>
        <p:spPr bwMode="auto">
          <a:xfrm>
            <a:off x="3164541" y="2447363"/>
            <a:ext cx="484632" cy="69153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Content Placeholder 3"/>
          <p:cNvSpPr txBox="1">
            <a:spLocks/>
          </p:cNvSpPr>
          <p:nvPr/>
        </p:nvSpPr>
        <p:spPr>
          <a:xfrm>
            <a:off x="2723120" y="3241506"/>
            <a:ext cx="1588905" cy="86177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1</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y,    </a:t>
            </a:r>
          </a:p>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2</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+ 2y</a:t>
            </a:r>
          </a:p>
        </p:txBody>
      </p:sp>
      <p:sp>
        <p:nvSpPr>
          <p:cNvPr id="7" name="Content Placeholder 3"/>
          <p:cNvSpPr txBox="1">
            <a:spLocks/>
          </p:cNvSpPr>
          <p:nvPr/>
        </p:nvSpPr>
        <p:spPr>
          <a:xfrm>
            <a:off x="2642437" y="4891013"/>
            <a:ext cx="1830952" cy="86177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1</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2</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- 2y = 0</a:t>
            </a:r>
          </a:p>
        </p:txBody>
      </p:sp>
      <p:sp>
        <p:nvSpPr>
          <p:cNvPr id="8" name="Down Arrow 7"/>
          <p:cNvSpPr/>
          <p:nvPr/>
        </p:nvSpPr>
        <p:spPr bwMode="auto">
          <a:xfrm>
            <a:off x="3182471" y="4141694"/>
            <a:ext cx="484632" cy="69153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479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From Definitions to a Tableau</a:t>
            </a:r>
            <a:endParaRPr lang="en-US" dirty="0">
              <a:latin typeface="Calibri" pitchFamily="34" charset="0"/>
              <a:cs typeface="Calibri" pitchFamily="34" charset="0"/>
            </a:endParaRPr>
          </a:p>
        </p:txBody>
      </p:sp>
      <p:sp>
        <p:nvSpPr>
          <p:cNvPr id="4" name="Content Placeholder 3"/>
          <p:cNvSpPr>
            <a:spLocks noGrp="1"/>
          </p:cNvSpPr>
          <p:nvPr>
            <p:ph idx="4294967295"/>
          </p:nvPr>
        </p:nvSpPr>
        <p:spPr>
          <a:xfrm>
            <a:off x="0" y="1941513"/>
            <a:ext cx="3203575" cy="387350"/>
          </a:xfrm>
        </p:spPr>
        <p:txBody>
          <a:bodyPr>
            <a:normAutofit fontScale="70000" lnSpcReduction="20000"/>
          </a:bodyPr>
          <a:lstStyle/>
          <a:p>
            <a:pPr>
              <a:buNone/>
            </a:pPr>
            <a:r>
              <a:rPr lang="en-US" dirty="0" smtClean="0"/>
              <a:t>s</a:t>
            </a:r>
            <a:r>
              <a:rPr lang="en-US" baseline="-25000" dirty="0" smtClean="0"/>
              <a:t>1</a:t>
            </a:r>
            <a:r>
              <a:rPr lang="en-US" dirty="0" smtClean="0"/>
              <a:t> </a:t>
            </a:r>
            <a:r>
              <a:rPr lang="en-US" dirty="0" smtClean="0">
                <a:sym typeface="Symbol"/>
              </a:rPr>
              <a:t></a:t>
            </a:r>
            <a:r>
              <a:rPr lang="en-US" dirty="0" smtClean="0"/>
              <a:t> x + y,    s</a:t>
            </a:r>
            <a:r>
              <a:rPr lang="en-US" baseline="-25000" dirty="0" smtClean="0"/>
              <a:t>2</a:t>
            </a:r>
            <a:r>
              <a:rPr lang="en-US" dirty="0" smtClean="0"/>
              <a:t> </a:t>
            </a:r>
            <a:r>
              <a:rPr lang="en-US" dirty="0" smtClean="0">
                <a:sym typeface="Symbol"/>
              </a:rPr>
              <a:t></a:t>
            </a:r>
            <a:r>
              <a:rPr lang="en-US" dirty="0" smtClean="0"/>
              <a:t> x + 2y</a:t>
            </a:r>
          </a:p>
        </p:txBody>
      </p:sp>
      <p:sp>
        <p:nvSpPr>
          <p:cNvPr id="5" name="Down Arrow 4"/>
          <p:cNvSpPr/>
          <p:nvPr/>
        </p:nvSpPr>
        <p:spPr bwMode="auto">
          <a:xfrm>
            <a:off x="3164541" y="2447363"/>
            <a:ext cx="484632" cy="69153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Content Placeholder 3"/>
          <p:cNvSpPr txBox="1">
            <a:spLocks/>
          </p:cNvSpPr>
          <p:nvPr/>
        </p:nvSpPr>
        <p:spPr>
          <a:xfrm>
            <a:off x="2723120" y="3241506"/>
            <a:ext cx="1588905" cy="86177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1</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y,    </a:t>
            </a:r>
          </a:p>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2</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+ 2y</a:t>
            </a:r>
          </a:p>
        </p:txBody>
      </p:sp>
      <p:sp>
        <p:nvSpPr>
          <p:cNvPr id="7" name="Content Placeholder 3"/>
          <p:cNvSpPr txBox="1">
            <a:spLocks/>
          </p:cNvSpPr>
          <p:nvPr/>
        </p:nvSpPr>
        <p:spPr>
          <a:xfrm>
            <a:off x="2642437" y="4891013"/>
            <a:ext cx="1830952" cy="86177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1</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2</a:t>
            </a:r>
            <a:r>
              <a:rPr lang="en-US" sz="2800" dirty="0" smtClean="0">
                <a:solidFill>
                  <a:srgbClr val="000000"/>
                </a:solidFill>
                <a:latin typeface="Calibri" pitchFamily="34" charset="0"/>
              </a:rPr>
              <a:t> </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x - 2y = 0</a:t>
            </a:r>
          </a:p>
        </p:txBody>
      </p:sp>
      <p:sp>
        <p:nvSpPr>
          <p:cNvPr id="8" name="Down Arrow 7"/>
          <p:cNvSpPr/>
          <p:nvPr/>
        </p:nvSpPr>
        <p:spPr bwMode="auto">
          <a:xfrm>
            <a:off x="3182471" y="4141694"/>
            <a:ext cx="484632" cy="691537"/>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9" name="Content Placeholder 3"/>
          <p:cNvSpPr txBox="1">
            <a:spLocks/>
          </p:cNvSpPr>
          <p:nvPr/>
        </p:nvSpPr>
        <p:spPr>
          <a:xfrm>
            <a:off x="4984377" y="4873083"/>
            <a:ext cx="4159623" cy="86177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1</a:t>
            </a:r>
            <a:r>
              <a:rPr lang="en-US" sz="2800" dirty="0" smtClean="0">
                <a:solidFill>
                  <a:srgbClr val="000000"/>
                </a:solidFill>
                <a:latin typeface="Calibri" pitchFamily="34" charset="0"/>
                <a:sym typeface="Symbol"/>
              </a:rPr>
              <a:t>,</a:t>
            </a:r>
            <a:r>
              <a:rPr lang="en-US" sz="2800" dirty="0" smtClean="0">
                <a:solidFill>
                  <a:srgbClr val="000000"/>
                </a:solidFill>
                <a:latin typeface="Calibri" pitchFamily="34" charset="0"/>
              </a:rPr>
              <a:t> </a:t>
            </a:r>
            <a:r>
              <a:rPr lang="en-US" sz="2800" dirty="0" smtClean="0">
                <a:solidFill>
                  <a:srgbClr val="FF0000"/>
                </a:solidFill>
                <a:latin typeface="Calibri" pitchFamily="34" charset="0"/>
              </a:rPr>
              <a:t>s</a:t>
            </a:r>
            <a:r>
              <a:rPr lang="en-US" sz="2800" baseline="-25000" dirty="0" smtClean="0">
                <a:solidFill>
                  <a:srgbClr val="FF0000"/>
                </a:solidFill>
                <a:latin typeface="Calibri" pitchFamily="34" charset="0"/>
              </a:rPr>
              <a:t>2  </a:t>
            </a:r>
            <a:r>
              <a:rPr lang="en-US" sz="2800" dirty="0" smtClean="0">
                <a:solidFill>
                  <a:srgbClr val="000000"/>
                </a:solidFill>
                <a:latin typeface="Calibri" pitchFamily="34" charset="0"/>
              </a:rPr>
              <a:t>are basic (dependent) </a:t>
            </a:r>
          </a:p>
          <a:p>
            <a:pPr marL="384954" indent="-384954" defTabSz="914363">
              <a:lnSpc>
                <a:spcPct val="90000"/>
              </a:lnSpc>
              <a:spcBef>
                <a:spcPct val="20000"/>
              </a:spcBef>
              <a:buSzPct val="90000"/>
            </a:pPr>
            <a:r>
              <a:rPr lang="en-US" sz="2800" dirty="0" err="1" smtClean="0">
                <a:solidFill>
                  <a:srgbClr val="000000"/>
                </a:solidFill>
                <a:latin typeface="Calibri" pitchFamily="34" charset="0"/>
              </a:rPr>
              <a:t>x,y</a:t>
            </a:r>
            <a:r>
              <a:rPr lang="en-US" sz="2800" dirty="0" smtClean="0">
                <a:solidFill>
                  <a:srgbClr val="000000"/>
                </a:solidFill>
                <a:latin typeface="Calibri" pitchFamily="34" charset="0"/>
              </a:rPr>
              <a:t>  are non-basic</a:t>
            </a:r>
          </a:p>
        </p:txBody>
      </p:sp>
    </p:spTree>
    <p:extLst>
      <p:ext uri="{BB962C8B-B14F-4D97-AF65-F5344CB8AC3E}">
        <p14:creationId xmlns:p14="http://schemas.microsoft.com/office/powerpoint/2010/main" val="185340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Pivoting</a:t>
            </a:r>
            <a:endParaRPr lang="en-US" dirty="0">
              <a:latin typeface="Calibri" pitchFamily="34" charset="0"/>
              <a:cs typeface="Calibri" pitchFamily="34" charset="0"/>
            </a:endParaRPr>
          </a:p>
        </p:txBody>
      </p:sp>
      <p:sp>
        <p:nvSpPr>
          <p:cNvPr id="10" name="Content Placeholder 3"/>
          <p:cNvSpPr txBox="1">
            <a:spLocks/>
          </p:cNvSpPr>
          <p:nvPr/>
        </p:nvSpPr>
        <p:spPr>
          <a:xfrm>
            <a:off x="411481" y="1633059"/>
            <a:ext cx="8476488" cy="1809726"/>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A way to swap a basic with a non-basic variable!</a:t>
            </a:r>
          </a:p>
          <a:p>
            <a:pPr marL="384954" indent="-384954" defTabSz="914363">
              <a:lnSpc>
                <a:spcPct val="90000"/>
              </a:lnSpc>
              <a:spcBef>
                <a:spcPct val="20000"/>
              </a:spcBef>
              <a:buSzPct val="90000"/>
            </a:pPr>
            <a:r>
              <a:rPr lang="en-US" sz="2800" dirty="0" smtClean="0">
                <a:solidFill>
                  <a:srgbClr val="000000"/>
                </a:solidFill>
                <a:latin typeface="Calibri" pitchFamily="34" charset="0"/>
              </a:rPr>
              <a:t>It is just </a:t>
            </a:r>
            <a:r>
              <a:rPr lang="en-US" sz="2800" dirty="0" err="1" smtClean="0">
                <a:solidFill>
                  <a:srgbClr val="000000"/>
                </a:solidFill>
                <a:latin typeface="Calibri" pitchFamily="34" charset="0"/>
              </a:rPr>
              <a:t>equational</a:t>
            </a:r>
            <a:r>
              <a:rPr lang="en-US" sz="2800" dirty="0" smtClean="0">
                <a:solidFill>
                  <a:srgbClr val="000000"/>
                </a:solidFill>
                <a:latin typeface="Calibri" pitchFamily="34" charset="0"/>
              </a:rPr>
              <a:t> reasoning.</a:t>
            </a:r>
          </a:p>
          <a:p>
            <a:pPr marL="384954" indent="-384954" defTabSz="914363">
              <a:lnSpc>
                <a:spcPct val="90000"/>
              </a:lnSpc>
              <a:spcBef>
                <a:spcPct val="20000"/>
              </a:spcBef>
              <a:buSzPct val="90000"/>
            </a:pPr>
            <a:r>
              <a:rPr lang="en-US" sz="2800" dirty="0" smtClean="0">
                <a:solidFill>
                  <a:srgbClr val="000000"/>
                </a:solidFill>
                <a:latin typeface="Calibri" pitchFamily="34" charset="0"/>
              </a:rPr>
              <a:t>Key invariant: a basic variable occurs in only one equation.</a:t>
            </a:r>
          </a:p>
          <a:p>
            <a:pPr marL="384954" indent="-384954" defTabSz="914363">
              <a:lnSpc>
                <a:spcPct val="90000"/>
              </a:lnSpc>
              <a:spcBef>
                <a:spcPct val="20000"/>
              </a:spcBef>
              <a:buSzPct val="90000"/>
            </a:pPr>
            <a:r>
              <a:rPr lang="en-US" sz="2800" dirty="0" smtClean="0">
                <a:solidFill>
                  <a:srgbClr val="5782B5">
                    <a:lumMod val="75000"/>
                  </a:srgbClr>
                </a:solidFill>
                <a:latin typeface="Calibri" pitchFamily="34" charset="0"/>
              </a:rPr>
              <a:t>Example: swap s</a:t>
            </a:r>
            <a:r>
              <a:rPr lang="en-US" sz="2800" baseline="-25000" dirty="0" smtClean="0">
                <a:solidFill>
                  <a:srgbClr val="5782B5">
                    <a:lumMod val="75000"/>
                  </a:srgbClr>
                </a:solidFill>
                <a:latin typeface="Calibri" pitchFamily="34" charset="0"/>
              </a:rPr>
              <a:t>1</a:t>
            </a:r>
            <a:r>
              <a:rPr lang="en-US" sz="2800" dirty="0" smtClean="0">
                <a:solidFill>
                  <a:srgbClr val="5782B5">
                    <a:lumMod val="75000"/>
                  </a:srgbClr>
                </a:solidFill>
                <a:latin typeface="Calibri" pitchFamily="34" charset="0"/>
              </a:rPr>
              <a:t> and y </a:t>
            </a:r>
          </a:p>
        </p:txBody>
      </p:sp>
      <p:sp>
        <p:nvSpPr>
          <p:cNvPr id="12" name="Content Placeholder 3"/>
          <p:cNvSpPr txBox="1">
            <a:spLocks/>
          </p:cNvSpPr>
          <p:nvPr/>
        </p:nvSpPr>
        <p:spPr>
          <a:xfrm>
            <a:off x="2633472" y="3591129"/>
            <a:ext cx="183095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Tree>
    <p:extLst>
      <p:ext uri="{BB962C8B-B14F-4D97-AF65-F5344CB8AC3E}">
        <p14:creationId xmlns:p14="http://schemas.microsoft.com/office/powerpoint/2010/main" val="403100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Pivoting</a:t>
            </a:r>
            <a:endParaRPr lang="en-US" dirty="0">
              <a:latin typeface="Calibri" pitchFamily="34" charset="0"/>
              <a:cs typeface="Calibri" pitchFamily="34" charset="0"/>
            </a:endParaRPr>
          </a:p>
        </p:txBody>
      </p:sp>
      <p:sp>
        <p:nvSpPr>
          <p:cNvPr id="10" name="Content Placeholder 3"/>
          <p:cNvSpPr txBox="1">
            <a:spLocks/>
          </p:cNvSpPr>
          <p:nvPr/>
        </p:nvSpPr>
        <p:spPr>
          <a:xfrm>
            <a:off x="411481" y="1633059"/>
            <a:ext cx="8476488" cy="1809726"/>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A way to swap a basic with a non-basic variable!</a:t>
            </a:r>
          </a:p>
          <a:p>
            <a:pPr marL="384954" indent="-384954" defTabSz="914363">
              <a:lnSpc>
                <a:spcPct val="90000"/>
              </a:lnSpc>
              <a:spcBef>
                <a:spcPct val="20000"/>
              </a:spcBef>
              <a:buSzPct val="90000"/>
            </a:pPr>
            <a:r>
              <a:rPr lang="en-US" sz="2800" dirty="0" smtClean="0">
                <a:solidFill>
                  <a:srgbClr val="000000"/>
                </a:solidFill>
                <a:latin typeface="Calibri" pitchFamily="34" charset="0"/>
              </a:rPr>
              <a:t>It is just </a:t>
            </a:r>
            <a:r>
              <a:rPr lang="en-US" sz="2800" dirty="0" err="1" smtClean="0">
                <a:solidFill>
                  <a:srgbClr val="000000"/>
                </a:solidFill>
                <a:latin typeface="Calibri" pitchFamily="34" charset="0"/>
              </a:rPr>
              <a:t>equational</a:t>
            </a:r>
            <a:r>
              <a:rPr lang="en-US" sz="2800" dirty="0" smtClean="0">
                <a:solidFill>
                  <a:srgbClr val="000000"/>
                </a:solidFill>
                <a:latin typeface="Calibri" pitchFamily="34" charset="0"/>
              </a:rPr>
              <a:t> reasoning.</a:t>
            </a:r>
          </a:p>
          <a:p>
            <a:pPr marL="384954" indent="-384954" defTabSz="914363">
              <a:lnSpc>
                <a:spcPct val="90000"/>
              </a:lnSpc>
              <a:spcBef>
                <a:spcPct val="20000"/>
              </a:spcBef>
              <a:buSzPct val="90000"/>
            </a:pPr>
            <a:r>
              <a:rPr lang="en-US" sz="2800" dirty="0" smtClean="0">
                <a:solidFill>
                  <a:srgbClr val="000000"/>
                </a:solidFill>
                <a:latin typeface="Calibri" pitchFamily="34" charset="0"/>
              </a:rPr>
              <a:t>Key invariant: a basic variable occurs in only one equation.</a:t>
            </a:r>
          </a:p>
          <a:p>
            <a:pPr marL="384954" indent="-384954" defTabSz="914363">
              <a:lnSpc>
                <a:spcPct val="90000"/>
              </a:lnSpc>
              <a:spcBef>
                <a:spcPct val="20000"/>
              </a:spcBef>
              <a:buSzPct val="90000"/>
            </a:pPr>
            <a:r>
              <a:rPr lang="en-US" sz="2800" dirty="0" smtClean="0">
                <a:solidFill>
                  <a:srgbClr val="5782B5">
                    <a:lumMod val="75000"/>
                  </a:srgbClr>
                </a:solidFill>
                <a:latin typeface="Calibri" pitchFamily="34" charset="0"/>
              </a:rPr>
              <a:t>Example: swap s</a:t>
            </a:r>
            <a:r>
              <a:rPr lang="en-US" sz="2800" baseline="-25000" dirty="0" smtClean="0">
                <a:solidFill>
                  <a:srgbClr val="5782B5">
                    <a:lumMod val="75000"/>
                  </a:srgbClr>
                </a:solidFill>
                <a:latin typeface="Calibri" pitchFamily="34" charset="0"/>
              </a:rPr>
              <a:t>1</a:t>
            </a:r>
            <a:r>
              <a:rPr lang="en-US" sz="2800" dirty="0" smtClean="0">
                <a:solidFill>
                  <a:srgbClr val="5782B5">
                    <a:lumMod val="75000"/>
                  </a:srgbClr>
                </a:solidFill>
                <a:latin typeface="Calibri" pitchFamily="34" charset="0"/>
              </a:rPr>
              <a:t> and y </a:t>
            </a:r>
          </a:p>
        </p:txBody>
      </p:sp>
      <p:sp>
        <p:nvSpPr>
          <p:cNvPr id="12" name="Content Placeholder 3"/>
          <p:cNvSpPr txBox="1">
            <a:spLocks/>
          </p:cNvSpPr>
          <p:nvPr/>
        </p:nvSpPr>
        <p:spPr>
          <a:xfrm>
            <a:off x="2633472" y="3591129"/>
            <a:ext cx="183095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4" name="Content Placeholder 3"/>
          <p:cNvSpPr txBox="1">
            <a:spLocks/>
          </p:cNvSpPr>
          <p:nvPr/>
        </p:nvSpPr>
        <p:spPr>
          <a:xfrm>
            <a:off x="2633472" y="4657929"/>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6" name="Down Arrow 15"/>
          <p:cNvSpPr/>
          <p:nvPr/>
        </p:nvSpPr>
        <p:spPr bwMode="auto">
          <a:xfrm>
            <a:off x="3137647" y="4329953"/>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64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Pivoting</a:t>
            </a:r>
            <a:endParaRPr lang="en-US" dirty="0">
              <a:latin typeface="Calibri" pitchFamily="34" charset="0"/>
              <a:cs typeface="Calibri" pitchFamily="34" charset="0"/>
            </a:endParaRPr>
          </a:p>
        </p:txBody>
      </p:sp>
      <p:sp>
        <p:nvSpPr>
          <p:cNvPr id="10" name="Content Placeholder 3"/>
          <p:cNvSpPr txBox="1">
            <a:spLocks/>
          </p:cNvSpPr>
          <p:nvPr/>
        </p:nvSpPr>
        <p:spPr>
          <a:xfrm>
            <a:off x="411481" y="1633059"/>
            <a:ext cx="8476488" cy="1809726"/>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A way to swap a basic with a non-basic variable!</a:t>
            </a:r>
          </a:p>
          <a:p>
            <a:pPr marL="384954" indent="-384954" defTabSz="914363">
              <a:lnSpc>
                <a:spcPct val="90000"/>
              </a:lnSpc>
              <a:spcBef>
                <a:spcPct val="20000"/>
              </a:spcBef>
              <a:buSzPct val="90000"/>
            </a:pPr>
            <a:r>
              <a:rPr lang="en-US" sz="2800" dirty="0" smtClean="0">
                <a:solidFill>
                  <a:srgbClr val="000000"/>
                </a:solidFill>
                <a:latin typeface="Calibri" pitchFamily="34" charset="0"/>
              </a:rPr>
              <a:t>It is just </a:t>
            </a:r>
            <a:r>
              <a:rPr lang="en-US" sz="2800" dirty="0" err="1" smtClean="0">
                <a:solidFill>
                  <a:srgbClr val="000000"/>
                </a:solidFill>
                <a:latin typeface="Calibri" pitchFamily="34" charset="0"/>
              </a:rPr>
              <a:t>equational</a:t>
            </a:r>
            <a:r>
              <a:rPr lang="en-US" sz="2800" dirty="0" smtClean="0">
                <a:solidFill>
                  <a:srgbClr val="000000"/>
                </a:solidFill>
                <a:latin typeface="Calibri" pitchFamily="34" charset="0"/>
              </a:rPr>
              <a:t> reasoning.</a:t>
            </a:r>
          </a:p>
          <a:p>
            <a:pPr marL="384954" indent="-384954" defTabSz="914363">
              <a:lnSpc>
                <a:spcPct val="90000"/>
              </a:lnSpc>
              <a:spcBef>
                <a:spcPct val="20000"/>
              </a:spcBef>
              <a:buSzPct val="90000"/>
            </a:pPr>
            <a:r>
              <a:rPr lang="en-US" sz="2800" dirty="0" smtClean="0">
                <a:solidFill>
                  <a:srgbClr val="000000"/>
                </a:solidFill>
                <a:latin typeface="Calibri" pitchFamily="34" charset="0"/>
              </a:rPr>
              <a:t>Key invariant: a basic variable occurs in only one equation.</a:t>
            </a:r>
          </a:p>
          <a:p>
            <a:pPr marL="384954" indent="-384954" defTabSz="914363">
              <a:lnSpc>
                <a:spcPct val="90000"/>
              </a:lnSpc>
              <a:spcBef>
                <a:spcPct val="20000"/>
              </a:spcBef>
              <a:buSzPct val="90000"/>
            </a:pPr>
            <a:r>
              <a:rPr lang="en-US" sz="2800" dirty="0" smtClean="0">
                <a:solidFill>
                  <a:srgbClr val="5782B5">
                    <a:lumMod val="75000"/>
                  </a:srgbClr>
                </a:solidFill>
                <a:latin typeface="Calibri" pitchFamily="34" charset="0"/>
              </a:rPr>
              <a:t>Example: swap s</a:t>
            </a:r>
            <a:r>
              <a:rPr lang="en-US" sz="2800" baseline="-25000" dirty="0" smtClean="0">
                <a:solidFill>
                  <a:srgbClr val="5782B5">
                    <a:lumMod val="75000"/>
                  </a:srgbClr>
                </a:solidFill>
                <a:latin typeface="Calibri" pitchFamily="34" charset="0"/>
              </a:rPr>
              <a:t>1</a:t>
            </a:r>
            <a:r>
              <a:rPr lang="en-US" sz="2800" dirty="0" smtClean="0">
                <a:solidFill>
                  <a:srgbClr val="5782B5">
                    <a:lumMod val="75000"/>
                  </a:srgbClr>
                </a:solidFill>
                <a:latin typeface="Calibri" pitchFamily="34" charset="0"/>
              </a:rPr>
              <a:t> and y </a:t>
            </a:r>
          </a:p>
        </p:txBody>
      </p:sp>
      <p:sp>
        <p:nvSpPr>
          <p:cNvPr id="12" name="Content Placeholder 3"/>
          <p:cNvSpPr txBox="1">
            <a:spLocks/>
          </p:cNvSpPr>
          <p:nvPr/>
        </p:nvSpPr>
        <p:spPr>
          <a:xfrm>
            <a:off x="2633472" y="3591129"/>
            <a:ext cx="183095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4" name="Content Placeholder 3"/>
          <p:cNvSpPr txBox="1">
            <a:spLocks/>
          </p:cNvSpPr>
          <p:nvPr/>
        </p:nvSpPr>
        <p:spPr>
          <a:xfrm>
            <a:off x="2633472" y="4657929"/>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6" name="Down Arrow 15"/>
          <p:cNvSpPr/>
          <p:nvPr/>
        </p:nvSpPr>
        <p:spPr bwMode="auto">
          <a:xfrm>
            <a:off x="3137647" y="4329953"/>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Down Arrow 16"/>
          <p:cNvSpPr/>
          <p:nvPr/>
        </p:nvSpPr>
        <p:spPr bwMode="auto">
          <a:xfrm>
            <a:off x="3137647" y="5441576"/>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8" name="Content Placeholder 3"/>
          <p:cNvSpPr txBox="1">
            <a:spLocks/>
          </p:cNvSpPr>
          <p:nvPr/>
        </p:nvSpPr>
        <p:spPr>
          <a:xfrm>
            <a:off x="2633472" y="5904021"/>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a:t>
            </a:r>
            <a:r>
              <a:rPr lang="en-US" sz="2400" dirty="0" smtClean="0">
                <a:solidFill>
                  <a:srgbClr val="FF0000"/>
                </a:solidFill>
                <a:latin typeface="Calibri" pitchFamily="34" charset="0"/>
              </a:rPr>
              <a:t>y</a:t>
            </a:r>
            <a:r>
              <a:rPr lang="en-US" sz="2400" dirty="0" smtClean="0">
                <a:solidFill>
                  <a:srgbClr val="000000"/>
                </a:solidFill>
                <a:latin typeface="Calibri" pitchFamily="34" charset="0"/>
              </a:rPr>
              <a:t>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- 2s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 x = 0</a:t>
            </a:r>
          </a:p>
        </p:txBody>
      </p:sp>
    </p:spTree>
    <p:extLst>
      <p:ext uri="{BB962C8B-B14F-4D97-AF65-F5344CB8AC3E}">
        <p14:creationId xmlns:p14="http://schemas.microsoft.com/office/powerpoint/2010/main" val="418726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Plan</a:t>
            </a:r>
            <a:endParaRPr lang="en-US" dirty="0"/>
          </a:p>
        </p:txBody>
      </p:sp>
      <p:sp>
        <p:nvSpPr>
          <p:cNvPr id="3" name="Content Placeholder 2"/>
          <p:cNvSpPr>
            <a:spLocks noGrp="1"/>
          </p:cNvSpPr>
          <p:nvPr>
            <p:ph idx="4294967295"/>
          </p:nvPr>
        </p:nvSpPr>
        <p:spPr>
          <a:xfrm>
            <a:off x="0" y="1412875"/>
            <a:ext cx="9144000" cy="3232150"/>
          </a:xfrm>
        </p:spPr>
        <p:txBody>
          <a:bodyPr>
            <a:normAutofit fontScale="92500" lnSpcReduction="10000"/>
          </a:bodyPr>
          <a:lstStyle/>
          <a:p>
            <a:endParaRPr lang="en-US" dirty="0"/>
          </a:p>
          <a:p>
            <a:pPr marL="377016" lvl="1" indent="0">
              <a:buNone/>
            </a:pPr>
            <a:endParaRPr lang="en-US" dirty="0"/>
          </a:p>
          <a:p>
            <a:pPr lvl="1"/>
            <a:r>
              <a:rPr lang="en-US" dirty="0" smtClean="0">
                <a:solidFill>
                  <a:srgbClr val="FF0000"/>
                </a:solidFill>
              </a:rPr>
              <a:t>Decision procedures for Arithmetic </a:t>
            </a:r>
            <a:r>
              <a:rPr lang="en-US" sz="2200" dirty="0" smtClean="0">
                <a:solidFill>
                  <a:srgbClr val="00B050"/>
                </a:solidFill>
              </a:rPr>
              <a:t>[</a:t>
            </a:r>
            <a:r>
              <a:rPr lang="en-US" sz="2200" dirty="0" err="1" smtClean="0">
                <a:solidFill>
                  <a:srgbClr val="00B050"/>
                </a:solidFill>
              </a:rPr>
              <a:t>Dutertre</a:t>
            </a:r>
            <a:r>
              <a:rPr lang="en-US" sz="2200" dirty="0" smtClean="0">
                <a:solidFill>
                  <a:srgbClr val="00B050"/>
                </a:solidFill>
              </a:rPr>
              <a:t> &amp; de </a:t>
            </a:r>
            <a:r>
              <a:rPr lang="en-US" sz="2200" dirty="0">
                <a:solidFill>
                  <a:srgbClr val="00B050"/>
                </a:solidFill>
              </a:rPr>
              <a:t>Moura </a:t>
            </a:r>
            <a:r>
              <a:rPr lang="en-US" sz="2200" dirty="0" smtClean="0">
                <a:solidFill>
                  <a:srgbClr val="00B050"/>
                </a:solidFill>
              </a:rPr>
              <a:t>CAV 2006]</a:t>
            </a:r>
            <a:endParaRPr lang="en-US" sz="2200" dirty="0" smtClean="0"/>
          </a:p>
          <a:p>
            <a:pPr lvl="1"/>
            <a:endParaRPr lang="en-US" dirty="0"/>
          </a:p>
          <a:p>
            <a:pPr lvl="1"/>
            <a:r>
              <a:rPr lang="en-US" dirty="0" smtClean="0"/>
              <a:t>Engineering Theories with Z3</a:t>
            </a:r>
          </a:p>
          <a:p>
            <a:pPr lvl="1"/>
            <a:endParaRPr lang="en-US" dirty="0" smtClean="0"/>
          </a:p>
          <a:p>
            <a:pPr lvl="1"/>
            <a:r>
              <a:rPr lang="en-US" dirty="0" smtClean="0"/>
              <a:t>Combining Decision Procedures</a:t>
            </a:r>
            <a:endParaRPr lang="en-US" dirty="0"/>
          </a:p>
          <a:p>
            <a:pPr lvl="1"/>
            <a:endParaRPr lang="en-US" dirty="0" smtClean="0"/>
          </a:p>
        </p:txBody>
      </p:sp>
    </p:spTree>
    <p:extLst>
      <p:ext uri="{BB962C8B-B14F-4D97-AF65-F5344CB8AC3E}">
        <p14:creationId xmlns:p14="http://schemas.microsoft.com/office/powerpoint/2010/main" val="32059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Pivoting</a:t>
            </a:r>
            <a:endParaRPr lang="en-US" dirty="0">
              <a:latin typeface="Calibri" pitchFamily="34" charset="0"/>
              <a:cs typeface="Calibri" pitchFamily="34" charset="0"/>
            </a:endParaRPr>
          </a:p>
        </p:txBody>
      </p:sp>
      <p:sp>
        <p:nvSpPr>
          <p:cNvPr id="10" name="Content Placeholder 3"/>
          <p:cNvSpPr txBox="1">
            <a:spLocks/>
          </p:cNvSpPr>
          <p:nvPr/>
        </p:nvSpPr>
        <p:spPr>
          <a:xfrm>
            <a:off x="411481" y="1633059"/>
            <a:ext cx="8476488" cy="1809726"/>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A way to swap a basic with a non-basic variable!</a:t>
            </a:r>
          </a:p>
          <a:p>
            <a:pPr marL="384954" indent="-384954" defTabSz="914363">
              <a:lnSpc>
                <a:spcPct val="90000"/>
              </a:lnSpc>
              <a:spcBef>
                <a:spcPct val="20000"/>
              </a:spcBef>
              <a:buSzPct val="90000"/>
            </a:pPr>
            <a:r>
              <a:rPr lang="en-US" sz="2800" dirty="0" smtClean="0">
                <a:solidFill>
                  <a:srgbClr val="000000"/>
                </a:solidFill>
                <a:latin typeface="Calibri" pitchFamily="34" charset="0"/>
              </a:rPr>
              <a:t>It is just </a:t>
            </a:r>
            <a:r>
              <a:rPr lang="en-US" sz="2800" dirty="0" err="1" smtClean="0">
                <a:solidFill>
                  <a:srgbClr val="000000"/>
                </a:solidFill>
                <a:latin typeface="Calibri" pitchFamily="34" charset="0"/>
              </a:rPr>
              <a:t>equational</a:t>
            </a:r>
            <a:r>
              <a:rPr lang="en-US" sz="2800" dirty="0" smtClean="0">
                <a:solidFill>
                  <a:srgbClr val="000000"/>
                </a:solidFill>
                <a:latin typeface="Calibri" pitchFamily="34" charset="0"/>
              </a:rPr>
              <a:t> reasoning.</a:t>
            </a:r>
          </a:p>
          <a:p>
            <a:pPr marL="384954" indent="-384954" defTabSz="914363">
              <a:lnSpc>
                <a:spcPct val="90000"/>
              </a:lnSpc>
              <a:spcBef>
                <a:spcPct val="20000"/>
              </a:spcBef>
              <a:buSzPct val="90000"/>
            </a:pPr>
            <a:r>
              <a:rPr lang="en-US" sz="2800" dirty="0" smtClean="0">
                <a:solidFill>
                  <a:srgbClr val="000000"/>
                </a:solidFill>
                <a:latin typeface="Calibri" pitchFamily="34" charset="0"/>
              </a:rPr>
              <a:t>Key invariant: a basic variable occurs in only one equation.</a:t>
            </a:r>
          </a:p>
          <a:p>
            <a:pPr marL="384954" indent="-384954" defTabSz="914363">
              <a:lnSpc>
                <a:spcPct val="90000"/>
              </a:lnSpc>
              <a:spcBef>
                <a:spcPct val="20000"/>
              </a:spcBef>
              <a:buSzPct val="90000"/>
            </a:pPr>
            <a:r>
              <a:rPr lang="en-US" sz="2800" dirty="0" smtClean="0">
                <a:solidFill>
                  <a:srgbClr val="5782B5">
                    <a:lumMod val="75000"/>
                  </a:srgbClr>
                </a:solidFill>
                <a:latin typeface="Calibri" pitchFamily="34" charset="0"/>
              </a:rPr>
              <a:t>Example: swap s</a:t>
            </a:r>
            <a:r>
              <a:rPr lang="en-US" sz="2800" baseline="-25000" dirty="0" smtClean="0">
                <a:solidFill>
                  <a:srgbClr val="5782B5">
                    <a:lumMod val="75000"/>
                  </a:srgbClr>
                </a:solidFill>
                <a:latin typeface="Calibri" pitchFamily="34" charset="0"/>
              </a:rPr>
              <a:t>1</a:t>
            </a:r>
            <a:r>
              <a:rPr lang="en-US" sz="2800" dirty="0" smtClean="0">
                <a:solidFill>
                  <a:srgbClr val="5782B5">
                    <a:lumMod val="75000"/>
                  </a:srgbClr>
                </a:solidFill>
                <a:latin typeface="Calibri" pitchFamily="34" charset="0"/>
              </a:rPr>
              <a:t> and y </a:t>
            </a:r>
          </a:p>
        </p:txBody>
      </p:sp>
      <p:sp>
        <p:nvSpPr>
          <p:cNvPr id="12" name="Content Placeholder 3"/>
          <p:cNvSpPr txBox="1">
            <a:spLocks/>
          </p:cNvSpPr>
          <p:nvPr/>
        </p:nvSpPr>
        <p:spPr>
          <a:xfrm>
            <a:off x="2633472" y="3591129"/>
            <a:ext cx="183095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4" name="Content Placeholder 3"/>
          <p:cNvSpPr txBox="1">
            <a:spLocks/>
          </p:cNvSpPr>
          <p:nvPr/>
        </p:nvSpPr>
        <p:spPr>
          <a:xfrm>
            <a:off x="2633472" y="4657929"/>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6" name="Down Arrow 15"/>
          <p:cNvSpPr/>
          <p:nvPr/>
        </p:nvSpPr>
        <p:spPr bwMode="auto">
          <a:xfrm>
            <a:off x="3137647" y="4329953"/>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Down Arrow 16"/>
          <p:cNvSpPr/>
          <p:nvPr/>
        </p:nvSpPr>
        <p:spPr bwMode="auto">
          <a:xfrm>
            <a:off x="3137647" y="5441576"/>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8" name="Content Placeholder 3"/>
          <p:cNvSpPr txBox="1">
            <a:spLocks/>
          </p:cNvSpPr>
          <p:nvPr/>
        </p:nvSpPr>
        <p:spPr>
          <a:xfrm>
            <a:off x="2633472" y="5904021"/>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a:t>
            </a:r>
            <a:r>
              <a:rPr lang="en-US" sz="2400" dirty="0" smtClean="0">
                <a:solidFill>
                  <a:srgbClr val="FF0000"/>
                </a:solidFill>
                <a:latin typeface="Calibri" pitchFamily="34" charset="0"/>
              </a:rPr>
              <a:t>y</a:t>
            </a:r>
            <a:r>
              <a:rPr lang="en-US" sz="2400" dirty="0" smtClean="0">
                <a:solidFill>
                  <a:srgbClr val="000000"/>
                </a:solidFill>
                <a:latin typeface="Calibri" pitchFamily="34" charset="0"/>
              </a:rPr>
              <a:t>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- 2s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 x = 0</a:t>
            </a:r>
          </a:p>
        </p:txBody>
      </p:sp>
      <p:sp>
        <p:nvSpPr>
          <p:cNvPr id="9" name="Rectangular Callout 8"/>
          <p:cNvSpPr/>
          <p:nvPr/>
        </p:nvSpPr>
        <p:spPr bwMode="auto">
          <a:xfrm>
            <a:off x="5878875" y="3362302"/>
            <a:ext cx="2865120" cy="1389530"/>
          </a:xfrm>
          <a:prstGeom prst="wedgeRectCallout">
            <a:avLst>
              <a:gd name="adj1" fmla="val -105343"/>
              <a:gd name="adj2" fmla="val 637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It is just substituting equals by equals.</a:t>
            </a:r>
          </a:p>
        </p:txBody>
      </p:sp>
    </p:spTree>
    <p:extLst>
      <p:ext uri="{BB962C8B-B14F-4D97-AF65-F5344CB8AC3E}">
        <p14:creationId xmlns:p14="http://schemas.microsoft.com/office/powerpoint/2010/main" val="399297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Pivoting</a:t>
            </a:r>
            <a:endParaRPr lang="en-US" dirty="0">
              <a:latin typeface="Calibri" pitchFamily="34" charset="0"/>
              <a:cs typeface="Calibri" pitchFamily="34" charset="0"/>
            </a:endParaRPr>
          </a:p>
        </p:txBody>
      </p:sp>
      <p:sp>
        <p:nvSpPr>
          <p:cNvPr id="10" name="Content Placeholder 3"/>
          <p:cNvSpPr txBox="1">
            <a:spLocks/>
          </p:cNvSpPr>
          <p:nvPr/>
        </p:nvSpPr>
        <p:spPr>
          <a:xfrm>
            <a:off x="411481" y="1633059"/>
            <a:ext cx="8476488" cy="1809726"/>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A way to swap a basic with a non-basic variable!</a:t>
            </a:r>
          </a:p>
          <a:p>
            <a:pPr marL="384954" indent="-384954" defTabSz="914363">
              <a:lnSpc>
                <a:spcPct val="90000"/>
              </a:lnSpc>
              <a:spcBef>
                <a:spcPct val="20000"/>
              </a:spcBef>
              <a:buSzPct val="90000"/>
            </a:pPr>
            <a:r>
              <a:rPr lang="en-US" sz="2800" dirty="0" smtClean="0">
                <a:solidFill>
                  <a:srgbClr val="000000"/>
                </a:solidFill>
                <a:latin typeface="Calibri" pitchFamily="34" charset="0"/>
              </a:rPr>
              <a:t>It is just </a:t>
            </a:r>
            <a:r>
              <a:rPr lang="en-US" sz="2800" dirty="0" err="1" smtClean="0">
                <a:solidFill>
                  <a:srgbClr val="000000"/>
                </a:solidFill>
                <a:latin typeface="Calibri" pitchFamily="34" charset="0"/>
              </a:rPr>
              <a:t>equational</a:t>
            </a:r>
            <a:r>
              <a:rPr lang="en-US" sz="2800" dirty="0" smtClean="0">
                <a:solidFill>
                  <a:srgbClr val="000000"/>
                </a:solidFill>
                <a:latin typeface="Calibri" pitchFamily="34" charset="0"/>
              </a:rPr>
              <a:t> reasoning.</a:t>
            </a:r>
          </a:p>
          <a:p>
            <a:pPr marL="384954" indent="-384954" defTabSz="914363">
              <a:lnSpc>
                <a:spcPct val="90000"/>
              </a:lnSpc>
              <a:spcBef>
                <a:spcPct val="20000"/>
              </a:spcBef>
              <a:buSzPct val="90000"/>
            </a:pPr>
            <a:r>
              <a:rPr lang="en-US" sz="2800" dirty="0" smtClean="0">
                <a:solidFill>
                  <a:srgbClr val="000000"/>
                </a:solidFill>
                <a:latin typeface="Calibri" pitchFamily="34" charset="0"/>
              </a:rPr>
              <a:t>Key invariant: a basic variable occurs in only one equation.</a:t>
            </a:r>
          </a:p>
          <a:p>
            <a:pPr marL="384954" indent="-384954" defTabSz="914363">
              <a:lnSpc>
                <a:spcPct val="90000"/>
              </a:lnSpc>
              <a:spcBef>
                <a:spcPct val="20000"/>
              </a:spcBef>
              <a:buSzPct val="90000"/>
            </a:pPr>
            <a:r>
              <a:rPr lang="en-US" sz="2800" dirty="0" smtClean="0">
                <a:solidFill>
                  <a:srgbClr val="5782B5">
                    <a:lumMod val="75000"/>
                  </a:srgbClr>
                </a:solidFill>
                <a:latin typeface="Calibri" pitchFamily="34" charset="0"/>
              </a:rPr>
              <a:t>Example: swap s</a:t>
            </a:r>
            <a:r>
              <a:rPr lang="en-US" sz="2800" baseline="-25000" dirty="0" smtClean="0">
                <a:solidFill>
                  <a:srgbClr val="5782B5">
                    <a:lumMod val="75000"/>
                  </a:srgbClr>
                </a:solidFill>
                <a:latin typeface="Calibri" pitchFamily="34" charset="0"/>
              </a:rPr>
              <a:t>1</a:t>
            </a:r>
            <a:r>
              <a:rPr lang="en-US" sz="2800" dirty="0" smtClean="0">
                <a:solidFill>
                  <a:srgbClr val="5782B5">
                    <a:lumMod val="75000"/>
                  </a:srgbClr>
                </a:solidFill>
                <a:latin typeface="Calibri" pitchFamily="34" charset="0"/>
              </a:rPr>
              <a:t> and y </a:t>
            </a:r>
          </a:p>
        </p:txBody>
      </p:sp>
      <p:sp>
        <p:nvSpPr>
          <p:cNvPr id="12" name="Content Placeholder 3"/>
          <p:cNvSpPr txBox="1">
            <a:spLocks/>
          </p:cNvSpPr>
          <p:nvPr/>
        </p:nvSpPr>
        <p:spPr>
          <a:xfrm>
            <a:off x="2633472" y="3591129"/>
            <a:ext cx="183095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4" name="Content Placeholder 3"/>
          <p:cNvSpPr txBox="1">
            <a:spLocks/>
          </p:cNvSpPr>
          <p:nvPr/>
        </p:nvSpPr>
        <p:spPr>
          <a:xfrm>
            <a:off x="2633472" y="4657929"/>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6" name="Down Arrow 15"/>
          <p:cNvSpPr/>
          <p:nvPr/>
        </p:nvSpPr>
        <p:spPr bwMode="auto">
          <a:xfrm>
            <a:off x="3137647" y="4329953"/>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Down Arrow 16"/>
          <p:cNvSpPr/>
          <p:nvPr/>
        </p:nvSpPr>
        <p:spPr bwMode="auto">
          <a:xfrm>
            <a:off x="3137647" y="5441576"/>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8" name="Content Placeholder 3"/>
          <p:cNvSpPr txBox="1">
            <a:spLocks/>
          </p:cNvSpPr>
          <p:nvPr/>
        </p:nvSpPr>
        <p:spPr>
          <a:xfrm>
            <a:off x="2633472" y="5904021"/>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a:t>
            </a:r>
            <a:r>
              <a:rPr lang="en-US" sz="2400" dirty="0" smtClean="0">
                <a:solidFill>
                  <a:srgbClr val="FF0000"/>
                </a:solidFill>
                <a:latin typeface="Calibri" pitchFamily="34" charset="0"/>
              </a:rPr>
              <a:t>y</a:t>
            </a:r>
            <a:r>
              <a:rPr lang="en-US" sz="2400" dirty="0" smtClean="0">
                <a:solidFill>
                  <a:srgbClr val="000000"/>
                </a:solidFill>
                <a:latin typeface="Calibri" pitchFamily="34" charset="0"/>
              </a:rPr>
              <a:t>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- 2s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 x = 0</a:t>
            </a:r>
          </a:p>
        </p:txBody>
      </p:sp>
      <p:sp>
        <p:nvSpPr>
          <p:cNvPr id="9" name="Rectangular Callout 8"/>
          <p:cNvSpPr/>
          <p:nvPr/>
        </p:nvSpPr>
        <p:spPr bwMode="auto">
          <a:xfrm>
            <a:off x="5878875" y="3362302"/>
            <a:ext cx="2865120" cy="1389530"/>
          </a:xfrm>
          <a:prstGeom prst="wedgeRectCallout">
            <a:avLst>
              <a:gd name="adj1" fmla="val -105343"/>
              <a:gd name="adj2" fmla="val 637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It is just substituting equals by equals.</a:t>
            </a:r>
          </a:p>
        </p:txBody>
      </p:sp>
      <p:sp>
        <p:nvSpPr>
          <p:cNvPr id="11" name="Content Placeholder 3"/>
          <p:cNvSpPr txBox="1">
            <a:spLocks/>
          </p:cNvSpPr>
          <p:nvPr/>
        </p:nvSpPr>
        <p:spPr>
          <a:xfrm>
            <a:off x="3352800" y="256259"/>
            <a:ext cx="4876799" cy="892552"/>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defTabSz="914363">
              <a:lnSpc>
                <a:spcPct val="90000"/>
              </a:lnSpc>
              <a:spcBef>
                <a:spcPct val="20000"/>
              </a:spcBef>
              <a:buSzPct val="90000"/>
              <a:defRPr/>
            </a:pPr>
            <a:r>
              <a:rPr lang="en-US" sz="2000" dirty="0" smtClean="0">
                <a:solidFill>
                  <a:srgbClr val="FF0000"/>
                </a:solidFill>
                <a:latin typeface="Calibri" pitchFamily="34" charset="0"/>
              </a:rPr>
              <a:t>Definition</a:t>
            </a:r>
            <a:r>
              <a:rPr lang="en-US" sz="2000" dirty="0" smtClean="0">
                <a:solidFill>
                  <a:srgbClr val="000000"/>
                </a:solidFill>
                <a:latin typeface="Calibri" pitchFamily="34" charset="0"/>
              </a:rPr>
              <a:t>:</a:t>
            </a:r>
          </a:p>
          <a:p>
            <a:pPr defTabSz="914363">
              <a:lnSpc>
                <a:spcPct val="90000"/>
              </a:lnSpc>
              <a:spcBef>
                <a:spcPct val="20000"/>
              </a:spcBef>
              <a:buSzPct val="90000"/>
              <a:defRPr/>
            </a:pPr>
            <a:r>
              <a:rPr lang="en-US" sz="2000" dirty="0" smtClean="0">
                <a:solidFill>
                  <a:srgbClr val="000000"/>
                </a:solidFill>
                <a:latin typeface="Calibri" pitchFamily="34" charset="0"/>
              </a:rPr>
              <a:t>An assignment (model) is a mapping from variables to values</a:t>
            </a:r>
          </a:p>
        </p:txBody>
      </p:sp>
      <p:sp>
        <p:nvSpPr>
          <p:cNvPr id="13" name="Rectangular Callout 12"/>
          <p:cNvSpPr/>
          <p:nvPr/>
        </p:nvSpPr>
        <p:spPr bwMode="auto">
          <a:xfrm>
            <a:off x="4957482" y="4921623"/>
            <a:ext cx="3998259" cy="1819835"/>
          </a:xfrm>
          <a:prstGeom prst="wedgeRectCallout">
            <a:avLst>
              <a:gd name="adj1" fmla="val -64630"/>
              <a:gd name="adj2" fmla="val -3363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FF0000"/>
                </a:solidFill>
                <a:latin typeface="Calibri" pitchFamily="34" charset="0"/>
                <a:cs typeface="Calibri" pitchFamily="34" charset="0"/>
              </a:rPr>
              <a:t>Key Property:</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If an assignment satisfies the equations before a pivoting step, then it will also satisfy them after!</a:t>
            </a:r>
          </a:p>
        </p:txBody>
      </p:sp>
    </p:spTree>
    <p:extLst>
      <p:ext uri="{BB962C8B-B14F-4D97-AF65-F5344CB8AC3E}">
        <p14:creationId xmlns:p14="http://schemas.microsoft.com/office/powerpoint/2010/main" val="380440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cs typeface="Calibri" pitchFamily="34" charset="0"/>
              </a:rPr>
              <a:t>Pivoting</a:t>
            </a:r>
            <a:endParaRPr lang="en-US" dirty="0">
              <a:latin typeface="Calibri" pitchFamily="34" charset="0"/>
              <a:cs typeface="Calibri" pitchFamily="34" charset="0"/>
            </a:endParaRPr>
          </a:p>
        </p:txBody>
      </p:sp>
      <p:sp>
        <p:nvSpPr>
          <p:cNvPr id="10" name="Content Placeholder 3"/>
          <p:cNvSpPr txBox="1">
            <a:spLocks/>
          </p:cNvSpPr>
          <p:nvPr/>
        </p:nvSpPr>
        <p:spPr>
          <a:xfrm>
            <a:off x="411481" y="1633059"/>
            <a:ext cx="8476488" cy="1809726"/>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800" dirty="0" smtClean="0">
                <a:solidFill>
                  <a:srgbClr val="FF0000"/>
                </a:solidFill>
                <a:latin typeface="Calibri" pitchFamily="34" charset="0"/>
              </a:rPr>
              <a:t>A way to swap a basic with a non-basic variable!</a:t>
            </a:r>
          </a:p>
          <a:p>
            <a:pPr marL="384954" indent="-384954" defTabSz="914363">
              <a:lnSpc>
                <a:spcPct val="90000"/>
              </a:lnSpc>
              <a:spcBef>
                <a:spcPct val="20000"/>
              </a:spcBef>
              <a:buSzPct val="90000"/>
            </a:pPr>
            <a:r>
              <a:rPr lang="en-US" sz="2800" dirty="0" smtClean="0">
                <a:solidFill>
                  <a:srgbClr val="000000"/>
                </a:solidFill>
                <a:latin typeface="Calibri" pitchFamily="34" charset="0"/>
              </a:rPr>
              <a:t>It is just </a:t>
            </a:r>
            <a:r>
              <a:rPr lang="en-US" sz="2800" dirty="0" err="1" smtClean="0">
                <a:solidFill>
                  <a:srgbClr val="000000"/>
                </a:solidFill>
                <a:latin typeface="Calibri" pitchFamily="34" charset="0"/>
              </a:rPr>
              <a:t>equational</a:t>
            </a:r>
            <a:r>
              <a:rPr lang="en-US" sz="2800" dirty="0" smtClean="0">
                <a:solidFill>
                  <a:srgbClr val="000000"/>
                </a:solidFill>
                <a:latin typeface="Calibri" pitchFamily="34" charset="0"/>
              </a:rPr>
              <a:t> reasoning.</a:t>
            </a:r>
          </a:p>
          <a:p>
            <a:pPr marL="384954" indent="-384954" defTabSz="914363">
              <a:lnSpc>
                <a:spcPct val="90000"/>
              </a:lnSpc>
              <a:spcBef>
                <a:spcPct val="20000"/>
              </a:spcBef>
              <a:buSzPct val="90000"/>
            </a:pPr>
            <a:r>
              <a:rPr lang="en-US" sz="2800" dirty="0" smtClean="0">
                <a:solidFill>
                  <a:srgbClr val="000000"/>
                </a:solidFill>
                <a:latin typeface="Calibri" pitchFamily="34" charset="0"/>
              </a:rPr>
              <a:t>Key invariant: a basic variable occurs in only one equation.</a:t>
            </a:r>
          </a:p>
          <a:p>
            <a:pPr marL="384954" indent="-384954" defTabSz="914363">
              <a:lnSpc>
                <a:spcPct val="90000"/>
              </a:lnSpc>
              <a:spcBef>
                <a:spcPct val="20000"/>
              </a:spcBef>
              <a:buSzPct val="90000"/>
            </a:pPr>
            <a:r>
              <a:rPr lang="en-US" sz="2800" dirty="0" smtClean="0">
                <a:solidFill>
                  <a:srgbClr val="5782B5">
                    <a:lumMod val="75000"/>
                  </a:srgbClr>
                </a:solidFill>
                <a:latin typeface="Calibri" pitchFamily="34" charset="0"/>
              </a:rPr>
              <a:t>Example: swap s</a:t>
            </a:r>
            <a:r>
              <a:rPr lang="en-US" sz="2800" baseline="-25000" dirty="0" smtClean="0">
                <a:solidFill>
                  <a:srgbClr val="5782B5">
                    <a:lumMod val="75000"/>
                  </a:srgbClr>
                </a:solidFill>
                <a:latin typeface="Calibri" pitchFamily="34" charset="0"/>
              </a:rPr>
              <a:t>2</a:t>
            </a:r>
            <a:r>
              <a:rPr lang="en-US" sz="2800" dirty="0" smtClean="0">
                <a:solidFill>
                  <a:srgbClr val="5782B5">
                    <a:lumMod val="75000"/>
                  </a:srgbClr>
                </a:solidFill>
                <a:latin typeface="Calibri" pitchFamily="34" charset="0"/>
              </a:rPr>
              <a:t> and y </a:t>
            </a:r>
          </a:p>
        </p:txBody>
      </p:sp>
      <p:sp>
        <p:nvSpPr>
          <p:cNvPr id="12" name="Content Placeholder 3"/>
          <p:cNvSpPr txBox="1">
            <a:spLocks/>
          </p:cNvSpPr>
          <p:nvPr/>
        </p:nvSpPr>
        <p:spPr>
          <a:xfrm>
            <a:off x="2633472" y="3591129"/>
            <a:ext cx="183095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defRPr/>
            </a:pPr>
            <a:r>
              <a:rPr lang="en-US" sz="2400" dirty="0" smtClean="0">
                <a:solidFill>
                  <a:srgbClr val="FF0000"/>
                </a:solidFill>
                <a:latin typeface="Calibri" pitchFamily="34" charset="0"/>
              </a:rPr>
              <a:t>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4" name="Content Placeholder 3"/>
          <p:cNvSpPr txBox="1">
            <a:spLocks/>
          </p:cNvSpPr>
          <p:nvPr/>
        </p:nvSpPr>
        <p:spPr>
          <a:xfrm>
            <a:off x="2633472" y="4657929"/>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y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- 2y = 0</a:t>
            </a:r>
          </a:p>
        </p:txBody>
      </p:sp>
      <p:sp>
        <p:nvSpPr>
          <p:cNvPr id="16" name="Down Arrow 15"/>
          <p:cNvSpPr/>
          <p:nvPr/>
        </p:nvSpPr>
        <p:spPr bwMode="auto">
          <a:xfrm>
            <a:off x="3137647" y="4329953"/>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Down Arrow 16"/>
          <p:cNvSpPr/>
          <p:nvPr/>
        </p:nvSpPr>
        <p:spPr bwMode="auto">
          <a:xfrm>
            <a:off x="3137647" y="5441576"/>
            <a:ext cx="457200" cy="349624"/>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8" name="Content Placeholder 3"/>
          <p:cNvSpPr txBox="1">
            <a:spLocks/>
          </p:cNvSpPr>
          <p:nvPr/>
        </p:nvSpPr>
        <p:spPr>
          <a:xfrm>
            <a:off x="2633472" y="5904021"/>
            <a:ext cx="2270222"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 x + </a:t>
            </a:r>
            <a:r>
              <a:rPr lang="en-US" sz="2400" dirty="0" smtClean="0">
                <a:solidFill>
                  <a:srgbClr val="FF0000"/>
                </a:solidFill>
                <a:latin typeface="Calibri" pitchFamily="34" charset="0"/>
              </a:rPr>
              <a:t>y</a:t>
            </a:r>
            <a:r>
              <a:rPr lang="en-US" sz="2400" dirty="0" smtClean="0">
                <a:solidFill>
                  <a:srgbClr val="000000"/>
                </a:solidFill>
                <a:latin typeface="Calibri" pitchFamily="34" charset="0"/>
              </a:rPr>
              <a:t>   = 0    </a:t>
            </a:r>
          </a:p>
          <a:p>
            <a:pPr marL="384954" indent="-384954" defTabSz="914363">
              <a:lnSpc>
                <a:spcPct val="90000"/>
              </a:lnSpc>
              <a:spcBef>
                <a:spcPct val="20000"/>
              </a:spcBef>
              <a:buSzPct val="90000"/>
            </a:pPr>
            <a:r>
              <a:rPr lang="en-US" sz="2400" dirty="0" smtClean="0">
                <a:solidFill>
                  <a:srgbClr val="FF0000"/>
                </a:solidFill>
                <a:latin typeface="Calibri" pitchFamily="34" charset="0"/>
              </a:rPr>
              <a:t> s</a:t>
            </a:r>
            <a:r>
              <a:rPr lang="en-US" sz="2400" baseline="-25000" dirty="0" smtClean="0">
                <a:solidFill>
                  <a:srgbClr val="FF0000"/>
                </a:solidFill>
                <a:latin typeface="Calibri" pitchFamily="34" charset="0"/>
              </a:rPr>
              <a:t>2</a:t>
            </a:r>
            <a:r>
              <a:rPr lang="en-US" sz="2400" dirty="0" smtClean="0">
                <a:solidFill>
                  <a:srgbClr val="000000"/>
                </a:solidFill>
                <a:latin typeface="Calibri" pitchFamily="34" charset="0"/>
              </a:rPr>
              <a:t> - 2s</a:t>
            </a:r>
            <a:r>
              <a:rPr lang="en-US" sz="2400" baseline="-25000" dirty="0" smtClean="0">
                <a:solidFill>
                  <a:srgbClr val="000000"/>
                </a:solidFill>
                <a:latin typeface="Calibri" pitchFamily="34" charset="0"/>
              </a:rPr>
              <a:t>1</a:t>
            </a:r>
            <a:r>
              <a:rPr lang="en-US" sz="2400" dirty="0" smtClean="0">
                <a:solidFill>
                  <a:srgbClr val="000000"/>
                </a:solidFill>
                <a:latin typeface="Calibri" pitchFamily="34" charset="0"/>
              </a:rPr>
              <a:t> + x = 0</a:t>
            </a:r>
          </a:p>
        </p:txBody>
      </p:sp>
      <p:sp>
        <p:nvSpPr>
          <p:cNvPr id="9" name="Rectangular Callout 8"/>
          <p:cNvSpPr/>
          <p:nvPr/>
        </p:nvSpPr>
        <p:spPr bwMode="auto">
          <a:xfrm>
            <a:off x="5878875" y="3362302"/>
            <a:ext cx="2865120" cy="1389530"/>
          </a:xfrm>
          <a:prstGeom prst="wedgeRectCallout">
            <a:avLst>
              <a:gd name="adj1" fmla="val -105343"/>
              <a:gd name="adj2" fmla="val 637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It is just substituting equals by equals.</a:t>
            </a:r>
          </a:p>
        </p:txBody>
      </p:sp>
      <p:sp>
        <p:nvSpPr>
          <p:cNvPr id="11" name="Content Placeholder 3"/>
          <p:cNvSpPr txBox="1">
            <a:spLocks/>
          </p:cNvSpPr>
          <p:nvPr/>
        </p:nvSpPr>
        <p:spPr>
          <a:xfrm>
            <a:off x="3352800" y="256259"/>
            <a:ext cx="4876799" cy="892552"/>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defTabSz="914363">
              <a:lnSpc>
                <a:spcPct val="90000"/>
              </a:lnSpc>
              <a:spcBef>
                <a:spcPct val="20000"/>
              </a:spcBef>
              <a:buSzPct val="90000"/>
              <a:defRPr/>
            </a:pPr>
            <a:r>
              <a:rPr lang="en-US" sz="2000" dirty="0" smtClean="0">
                <a:solidFill>
                  <a:srgbClr val="FF0000"/>
                </a:solidFill>
                <a:latin typeface="Calibri" pitchFamily="34" charset="0"/>
              </a:rPr>
              <a:t>Definition</a:t>
            </a:r>
            <a:r>
              <a:rPr lang="en-US" sz="2000" dirty="0" smtClean="0">
                <a:solidFill>
                  <a:srgbClr val="000000"/>
                </a:solidFill>
                <a:latin typeface="Calibri" pitchFamily="34" charset="0"/>
              </a:rPr>
              <a:t>:</a:t>
            </a:r>
          </a:p>
          <a:p>
            <a:pPr defTabSz="914363">
              <a:lnSpc>
                <a:spcPct val="90000"/>
              </a:lnSpc>
              <a:spcBef>
                <a:spcPct val="20000"/>
              </a:spcBef>
              <a:buSzPct val="90000"/>
              <a:defRPr/>
            </a:pPr>
            <a:r>
              <a:rPr lang="en-US" sz="2000" dirty="0" smtClean="0">
                <a:solidFill>
                  <a:srgbClr val="000000"/>
                </a:solidFill>
                <a:latin typeface="Calibri" pitchFamily="34" charset="0"/>
              </a:rPr>
              <a:t>An assignment (model) is a mapping from variables to values</a:t>
            </a:r>
          </a:p>
        </p:txBody>
      </p:sp>
      <p:sp>
        <p:nvSpPr>
          <p:cNvPr id="13" name="Rectangular Callout 12"/>
          <p:cNvSpPr/>
          <p:nvPr/>
        </p:nvSpPr>
        <p:spPr bwMode="auto">
          <a:xfrm>
            <a:off x="4957482" y="4921623"/>
            <a:ext cx="3998259" cy="1819835"/>
          </a:xfrm>
          <a:prstGeom prst="wedgeRectCallout">
            <a:avLst>
              <a:gd name="adj1" fmla="val -64630"/>
              <a:gd name="adj2" fmla="val -3363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FF0000"/>
                </a:solidFill>
                <a:latin typeface="Calibri" pitchFamily="34" charset="0"/>
                <a:cs typeface="Calibri" pitchFamily="34" charset="0"/>
              </a:rPr>
              <a:t>Key Property:</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If an assignment satisfies the equations before a pivoting step, then it will also satisfy them after!</a:t>
            </a:r>
          </a:p>
        </p:txBody>
      </p:sp>
      <p:sp>
        <p:nvSpPr>
          <p:cNvPr id="15" name="Rectangular Callout 14"/>
          <p:cNvSpPr/>
          <p:nvPr/>
        </p:nvSpPr>
        <p:spPr bwMode="auto">
          <a:xfrm>
            <a:off x="170329" y="4222378"/>
            <a:ext cx="1891553" cy="2052917"/>
          </a:xfrm>
          <a:prstGeom prst="wedgeRectCallout">
            <a:avLst>
              <a:gd name="adj1" fmla="val 74233"/>
              <a:gd name="adj2" fmla="val -44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FF0000"/>
                </a:solidFill>
                <a:latin typeface="Calibri" pitchFamily="34" charset="0"/>
                <a:cs typeface="Calibri" pitchFamily="34" charset="0"/>
              </a:rPr>
              <a:t>Example:</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M(x) = 1</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M(y) = 1</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M(s</a:t>
            </a:r>
            <a:r>
              <a:rPr lang="en-US" sz="2400" baseline="-25000" dirty="0" smtClean="0">
                <a:solidFill>
                  <a:srgbClr val="000000"/>
                </a:solidFill>
                <a:latin typeface="Calibri" pitchFamily="34" charset="0"/>
                <a:cs typeface="Calibri" pitchFamily="34" charset="0"/>
              </a:rPr>
              <a:t>1</a:t>
            </a:r>
            <a:r>
              <a:rPr lang="en-US" sz="2400" dirty="0" smtClean="0">
                <a:solidFill>
                  <a:srgbClr val="000000"/>
                </a:solidFill>
                <a:latin typeface="Calibri" pitchFamily="34" charset="0"/>
                <a:cs typeface="Calibri" pitchFamily="34" charset="0"/>
              </a:rPr>
              <a:t>) = 2</a:t>
            </a:r>
          </a:p>
          <a:p>
            <a:pPr defTabSz="1096963" fontAlgn="base">
              <a:spcBef>
                <a:spcPct val="0"/>
              </a:spcBef>
              <a:spcAft>
                <a:spcPct val="0"/>
              </a:spcAft>
            </a:pPr>
            <a:r>
              <a:rPr lang="en-US" sz="2400" dirty="0" smtClean="0">
                <a:solidFill>
                  <a:srgbClr val="000000"/>
                </a:solidFill>
                <a:latin typeface="Calibri" pitchFamily="34" charset="0"/>
                <a:cs typeface="Calibri" pitchFamily="34" charset="0"/>
              </a:rPr>
              <a:t>M(s</a:t>
            </a:r>
            <a:r>
              <a:rPr lang="en-US" sz="2400" baseline="-25000" dirty="0" smtClean="0">
                <a:solidFill>
                  <a:srgbClr val="000000"/>
                </a:solidFill>
                <a:latin typeface="Calibri" pitchFamily="34" charset="0"/>
                <a:cs typeface="Calibri" pitchFamily="34" charset="0"/>
              </a:rPr>
              <a:t>2</a:t>
            </a:r>
            <a:r>
              <a:rPr lang="en-US" sz="2400" dirty="0" smtClean="0">
                <a:solidFill>
                  <a:srgbClr val="000000"/>
                </a:solidFill>
                <a:latin typeface="Calibri" pitchFamily="34" charset="0"/>
                <a:cs typeface="Calibri" pitchFamily="34" charset="0"/>
              </a:rPr>
              <a:t>) = 3</a:t>
            </a:r>
          </a:p>
        </p:txBody>
      </p:sp>
    </p:spTree>
    <p:extLst>
      <p:ext uri="{BB962C8B-B14F-4D97-AF65-F5344CB8AC3E}">
        <p14:creationId xmlns:p14="http://schemas.microsoft.com/office/powerpoint/2010/main" val="331976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sz="4800" dirty="0" smtClean="0">
                <a:latin typeface="Calibri" pitchFamily="34" charset="0"/>
                <a:cs typeface="Calibri" pitchFamily="34" charset="0"/>
              </a:rPr>
              <a:t>Equations + Bounds + Assignment</a:t>
            </a:r>
            <a:endParaRPr lang="en-US" sz="4800" dirty="0">
              <a:latin typeface="Calibri" pitchFamily="34" charset="0"/>
              <a:cs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217239" y="1796864"/>
            <a:ext cx="6619875" cy="3981450"/>
          </a:xfrm>
          <a:prstGeom prst="rect">
            <a:avLst/>
          </a:prstGeom>
          <a:noFill/>
          <a:ln w="9525">
            <a:noFill/>
            <a:miter lim="800000"/>
            <a:headEnd/>
            <a:tailEnd/>
          </a:ln>
          <a:effectLst/>
        </p:spPr>
      </p:pic>
    </p:spTree>
    <p:extLst>
      <p:ext uri="{BB962C8B-B14F-4D97-AF65-F5344CB8AC3E}">
        <p14:creationId xmlns:p14="http://schemas.microsoft.com/office/powerpoint/2010/main" val="427308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1597025" y="1709738"/>
            <a:ext cx="7546975" cy="996950"/>
          </a:xfrm>
        </p:spPr>
        <p:txBody>
          <a:bodyPr>
            <a:normAutofit fontScale="92500" lnSpcReduction="10000"/>
          </a:bodyPr>
          <a:lstStyle/>
          <a:p>
            <a:pPr marL="0" indent="0">
              <a:spcBef>
                <a:spcPts val="600"/>
              </a:spcBef>
              <a:buNone/>
            </a:pPr>
            <a:r>
              <a:rPr lang="en-US" sz="2400" dirty="0" smtClean="0">
                <a:cs typeface="Calibri" pitchFamily="34" charset="0"/>
                <a:sym typeface="Symbol"/>
              </a:rPr>
              <a:t>If the assignment of a non-basic variable does not satisfy a bound, then fix it and propagate the change to all dependent variables.</a:t>
            </a:r>
          </a:p>
        </p:txBody>
      </p:sp>
      <p:sp>
        <p:nvSpPr>
          <p:cNvPr id="4" name="Content Placeholder 15"/>
          <p:cNvSpPr txBox="1">
            <a:spLocks/>
          </p:cNvSpPr>
          <p:nvPr/>
        </p:nvSpPr>
        <p:spPr>
          <a:xfrm>
            <a:off x="1553700" y="2962579"/>
            <a:ext cx="1177308"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c </a:t>
            </a:r>
          </a:p>
        </p:txBody>
      </p:sp>
      <p:sp>
        <p:nvSpPr>
          <p:cNvPr id="5" name="Content Placeholder 15"/>
          <p:cNvSpPr txBox="1">
            <a:spLocks/>
          </p:cNvSpPr>
          <p:nvPr/>
        </p:nvSpPr>
        <p:spPr>
          <a:xfrm>
            <a:off x="4296900" y="3043261"/>
            <a:ext cx="1177308"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a:t>
            </a:r>
            <a:r>
              <a:rPr lang="en-US" sz="2400" dirty="0" smtClean="0">
                <a:solidFill>
                  <a:srgbClr val="00B050"/>
                </a:solidFill>
                <a:latin typeface="Calibri" pitchFamily="34" charset="0"/>
                <a:cs typeface="Calibri" pitchFamily="34" charset="0"/>
                <a:sym typeface="Symbol"/>
              </a:rPr>
              <a:t>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a:t>
            </a:r>
            <a:r>
              <a:rPr lang="en-US" sz="2400" dirty="0" smtClean="0">
                <a:solidFill>
                  <a:srgbClr val="00B050"/>
                </a:solidFill>
                <a:latin typeface="Calibri" pitchFamily="34" charset="0"/>
                <a:cs typeface="Calibri" pitchFamily="34" charset="0"/>
                <a:sym typeface="Symbol"/>
              </a:rPr>
              <a:t>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a:t>
            </a:r>
            <a:r>
              <a:rPr lang="en-US" sz="2400" dirty="0" smtClean="0">
                <a:solidFill>
                  <a:srgbClr val="00B050"/>
                </a:solidFill>
                <a:latin typeface="Calibri" pitchFamily="34" charset="0"/>
                <a:cs typeface="Calibri" pitchFamily="34" charset="0"/>
                <a:sym typeface="Symbol"/>
              </a:rPr>
              <a:t>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c </a:t>
            </a:r>
          </a:p>
        </p:txBody>
      </p:sp>
      <p:sp>
        <p:nvSpPr>
          <p:cNvPr id="6" name="Right Arrow 5"/>
          <p:cNvSpPr/>
          <p:nvPr/>
        </p:nvSpPr>
        <p:spPr bwMode="auto">
          <a:xfrm>
            <a:off x="3003176" y="3827930"/>
            <a:ext cx="1120589" cy="672353"/>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90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1597025" y="1709738"/>
            <a:ext cx="7546975" cy="996950"/>
          </a:xfrm>
        </p:spPr>
        <p:txBody>
          <a:bodyPr>
            <a:normAutofit fontScale="92500" lnSpcReduction="10000"/>
          </a:bodyPr>
          <a:lstStyle/>
          <a:p>
            <a:pPr marL="0" indent="0">
              <a:spcBef>
                <a:spcPts val="600"/>
              </a:spcBef>
              <a:buNone/>
            </a:pPr>
            <a:r>
              <a:rPr lang="en-US" sz="2400" dirty="0" smtClean="0">
                <a:cs typeface="Calibri" pitchFamily="34" charset="0"/>
                <a:sym typeface="Symbol"/>
              </a:rPr>
              <a:t>If the assignment of a non-basic variable does not satisfy a bound, then fix it and propagate the change to all dependent variables. </a:t>
            </a:r>
            <a:r>
              <a:rPr lang="en-US" sz="2400" dirty="0" smtClean="0">
                <a:solidFill>
                  <a:srgbClr val="FF0000"/>
                </a:solidFill>
                <a:cs typeface="Calibri" pitchFamily="34" charset="0"/>
                <a:sym typeface="Symbol"/>
              </a:rPr>
              <a:t>Of course, we may introduce new “problems”.</a:t>
            </a:r>
            <a:endParaRPr lang="en-US" sz="2400" dirty="0" smtClean="0">
              <a:cs typeface="Calibri" pitchFamily="34" charset="0"/>
              <a:sym typeface="Symbol"/>
            </a:endParaRPr>
          </a:p>
        </p:txBody>
      </p:sp>
      <p:sp>
        <p:nvSpPr>
          <p:cNvPr id="4" name="Content Placeholder 15"/>
          <p:cNvSpPr txBox="1">
            <a:spLocks/>
          </p:cNvSpPr>
          <p:nvPr/>
        </p:nvSpPr>
        <p:spPr>
          <a:xfrm>
            <a:off x="1553700" y="2962579"/>
            <a:ext cx="1177308" cy="3197798"/>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c </a:t>
            </a:r>
          </a:p>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a  0</a:t>
            </a:r>
          </a:p>
        </p:txBody>
      </p:sp>
      <p:sp>
        <p:nvSpPr>
          <p:cNvPr id="5" name="Content Placeholder 15"/>
          <p:cNvSpPr txBox="1">
            <a:spLocks/>
          </p:cNvSpPr>
          <p:nvPr/>
        </p:nvSpPr>
        <p:spPr>
          <a:xfrm>
            <a:off x="4296900" y="3043261"/>
            <a:ext cx="1177308" cy="3607141"/>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a:t>
            </a:r>
            <a:r>
              <a:rPr lang="en-US" sz="2400" dirty="0" smtClean="0">
                <a:solidFill>
                  <a:srgbClr val="00B050"/>
                </a:solidFill>
                <a:latin typeface="Calibri" pitchFamily="34" charset="0"/>
                <a:cs typeface="Calibri" pitchFamily="34" charset="0"/>
                <a:sym typeface="Symbol"/>
              </a:rPr>
              <a:t>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a:t>
            </a:r>
            <a:r>
              <a:rPr lang="en-US" sz="2400" dirty="0" smtClean="0">
                <a:solidFill>
                  <a:srgbClr val="00B050"/>
                </a:solidFill>
                <a:latin typeface="Calibri" pitchFamily="34" charset="0"/>
                <a:cs typeface="Calibri" pitchFamily="34" charset="0"/>
                <a:sym typeface="Symbol"/>
              </a:rPr>
              <a:t>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a:t>
            </a:r>
            <a:r>
              <a:rPr lang="en-US" sz="2400" dirty="0" smtClean="0">
                <a:solidFill>
                  <a:srgbClr val="00B050"/>
                </a:solidFill>
                <a:latin typeface="Calibri" pitchFamily="34" charset="0"/>
                <a:cs typeface="Calibri" pitchFamily="34" charset="0"/>
                <a:sym typeface="Symbol"/>
              </a:rPr>
              <a:t>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c</a:t>
            </a:r>
          </a:p>
          <a:p>
            <a:pPr defTabSz="914363">
              <a:lnSpc>
                <a:spcPct val="90000"/>
              </a:lnSpc>
              <a:spcBef>
                <a:spcPts val="600"/>
              </a:spcBef>
              <a:buSzPct val="90000"/>
            </a:pPr>
            <a:r>
              <a:rPr lang="en-US" sz="2400" b="1" dirty="0" smtClean="0">
                <a:solidFill>
                  <a:srgbClr val="FF0000"/>
                </a:solidFill>
                <a:latin typeface="Calibri" pitchFamily="34" charset="0"/>
                <a:cs typeface="Calibri" pitchFamily="34" charset="0"/>
                <a:sym typeface="Symbol"/>
              </a:rPr>
              <a:t>a  0</a:t>
            </a:r>
            <a:r>
              <a:rPr lang="en-US" sz="2400" dirty="0" smtClean="0">
                <a:solidFill>
                  <a:srgbClr val="000000"/>
                </a:solidFill>
                <a:latin typeface="Calibri" pitchFamily="34" charset="0"/>
                <a:cs typeface="Calibri" pitchFamily="34" charset="0"/>
                <a:sym typeface="Symbol"/>
              </a:rPr>
              <a:t> </a:t>
            </a:r>
          </a:p>
          <a:p>
            <a:pPr defTabSz="914363">
              <a:lnSpc>
                <a:spcPct val="90000"/>
              </a:lnSpc>
              <a:spcBef>
                <a:spcPts val="600"/>
              </a:spcBef>
              <a:buSzPct val="90000"/>
              <a:defRPr/>
            </a:pPr>
            <a:endParaRPr lang="en-US" sz="2400" dirty="0" smtClean="0">
              <a:solidFill>
                <a:srgbClr val="000000"/>
              </a:solidFill>
              <a:latin typeface="Calibri" pitchFamily="34" charset="0"/>
              <a:cs typeface="Calibri" pitchFamily="34" charset="0"/>
              <a:sym typeface="Symbol"/>
            </a:endParaRPr>
          </a:p>
        </p:txBody>
      </p:sp>
      <p:sp>
        <p:nvSpPr>
          <p:cNvPr id="6" name="Right Arrow 5"/>
          <p:cNvSpPr/>
          <p:nvPr/>
        </p:nvSpPr>
        <p:spPr bwMode="auto">
          <a:xfrm>
            <a:off x="3003176" y="3827930"/>
            <a:ext cx="1120589" cy="672353"/>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79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1597025" y="1709738"/>
            <a:ext cx="7546975" cy="996950"/>
          </a:xfrm>
        </p:spPr>
        <p:txBody>
          <a:bodyPr>
            <a:normAutofit fontScale="92500" lnSpcReduction="10000"/>
          </a:bodyPr>
          <a:lstStyle/>
          <a:p>
            <a:pPr marL="0" indent="0">
              <a:spcBef>
                <a:spcPts val="600"/>
              </a:spcBef>
              <a:buNone/>
            </a:pPr>
            <a:r>
              <a:rPr lang="en-US" sz="2400" dirty="0" smtClean="0">
                <a:cs typeface="Calibri" pitchFamily="34" charset="0"/>
                <a:sym typeface="Symbol"/>
              </a:rPr>
              <a:t>If the assignment of a basic variable does not satisfy a bound, then pivot it, fix it, and propagate the change to its new dependent variables. </a:t>
            </a:r>
          </a:p>
        </p:txBody>
      </p:sp>
      <p:sp>
        <p:nvSpPr>
          <p:cNvPr id="4" name="Content Placeholder 15"/>
          <p:cNvSpPr txBox="1">
            <a:spLocks/>
          </p:cNvSpPr>
          <p:nvPr/>
        </p:nvSpPr>
        <p:spPr>
          <a:xfrm>
            <a:off x="1419249" y="2944650"/>
            <a:ext cx="1177308"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a</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c + 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a </a:t>
            </a:r>
          </a:p>
        </p:txBody>
      </p:sp>
      <p:sp>
        <p:nvSpPr>
          <p:cNvPr id="6" name="Content Placeholder 15"/>
          <p:cNvSpPr txBox="1">
            <a:spLocks/>
          </p:cNvSpPr>
          <p:nvPr/>
        </p:nvSpPr>
        <p:spPr>
          <a:xfrm>
            <a:off x="3122544" y="2971544"/>
            <a:ext cx="1619806"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c</a:t>
            </a:r>
            <a:r>
              <a:rPr lang="en-US" sz="2400" dirty="0" smtClean="0">
                <a:solidFill>
                  <a:srgbClr val="000000"/>
                </a:solidFill>
                <a:latin typeface="Calibri" pitchFamily="34" charset="0"/>
                <a:cs typeface="Calibri" pitchFamily="34" charset="0"/>
                <a:sym typeface="Symbol"/>
              </a:rPr>
              <a:t> = a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a + 2d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a </a:t>
            </a:r>
          </a:p>
        </p:txBody>
      </p:sp>
      <p:sp>
        <p:nvSpPr>
          <p:cNvPr id="7" name="Content Placeholder 15"/>
          <p:cNvSpPr txBox="1">
            <a:spLocks/>
          </p:cNvSpPr>
          <p:nvPr/>
        </p:nvSpPr>
        <p:spPr>
          <a:xfrm>
            <a:off x="4942379" y="2989473"/>
            <a:ext cx="1619806" cy="2788456"/>
          </a:xfrm>
          <a:prstGeom prst="rect">
            <a:avLst/>
          </a:prstGeom>
        </p:spPr>
        <p:txBody>
          <a:bodyPr vert="horz" wrap="square" lIns="0" tIns="0" rIns="0" bIns="0" rtlCol="0">
            <a:spAutoFit/>
          </a:bodyPr>
          <a:lstStyle/>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c</a:t>
            </a:r>
            <a:r>
              <a:rPr lang="en-US" sz="2400" dirty="0" smtClean="0">
                <a:solidFill>
                  <a:srgbClr val="000000"/>
                </a:solidFill>
                <a:latin typeface="Calibri" pitchFamily="34" charset="0"/>
                <a:cs typeface="Calibri" pitchFamily="34" charset="0"/>
                <a:sym typeface="Symbol"/>
              </a:rPr>
              <a:t> = a + d</a:t>
            </a:r>
          </a:p>
          <a:p>
            <a:pPr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b</a:t>
            </a:r>
            <a:r>
              <a:rPr lang="en-US" sz="2400" dirty="0" smtClean="0">
                <a:solidFill>
                  <a:srgbClr val="000000"/>
                </a:solidFill>
                <a:latin typeface="Calibri" pitchFamily="34" charset="0"/>
                <a:cs typeface="Calibri" pitchFamily="34" charset="0"/>
                <a:sym typeface="Symbol"/>
              </a:rPr>
              <a:t> = a + 2d</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M(a) = 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M(b) = 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M(c) = 1</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M(d) = 0</a:t>
            </a:r>
          </a:p>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1  a </a:t>
            </a:r>
          </a:p>
        </p:txBody>
      </p:sp>
      <p:sp>
        <p:nvSpPr>
          <p:cNvPr id="8" name="Right Arrow 7"/>
          <p:cNvSpPr/>
          <p:nvPr/>
        </p:nvSpPr>
        <p:spPr bwMode="auto">
          <a:xfrm>
            <a:off x="2662537" y="3980330"/>
            <a:ext cx="295835" cy="43030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9" name="Right Arrow 8"/>
          <p:cNvSpPr/>
          <p:nvPr/>
        </p:nvSpPr>
        <p:spPr bwMode="auto">
          <a:xfrm>
            <a:off x="4392725" y="4025154"/>
            <a:ext cx="295835" cy="43030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176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1597025" y="1709738"/>
            <a:ext cx="7546975" cy="3121025"/>
          </a:xfrm>
        </p:spPr>
        <p:txBody>
          <a:bodyPr>
            <a:normAutofit fontScale="92500"/>
          </a:bodyPr>
          <a:lstStyle/>
          <a:p>
            <a:pPr marL="0" indent="0">
              <a:spcBef>
                <a:spcPts val="600"/>
              </a:spcBef>
              <a:buNone/>
            </a:pPr>
            <a:r>
              <a:rPr lang="en-US" sz="2400" dirty="0" smtClean="0">
                <a:cs typeface="Calibri" pitchFamily="34" charset="0"/>
                <a:sym typeface="Symbol"/>
              </a:rPr>
              <a:t>Sometimes, a model cannot be repaired. It is pointless to pivot.</a:t>
            </a:r>
          </a:p>
          <a:p>
            <a:pPr>
              <a:spcBef>
                <a:spcPts val="600"/>
              </a:spcBef>
              <a:buNone/>
            </a:pPr>
            <a:endParaRPr lang="en-US" sz="2400" dirty="0" smtClean="0">
              <a:cs typeface="Calibri" pitchFamily="34" charset="0"/>
              <a:sym typeface="Symbol"/>
            </a:endParaRPr>
          </a:p>
          <a:p>
            <a:pPr>
              <a:spcBef>
                <a:spcPts val="600"/>
              </a:spcBef>
              <a:buNone/>
            </a:pPr>
            <a:r>
              <a:rPr lang="en-US" sz="2400" dirty="0" smtClean="0">
                <a:cs typeface="Calibri" pitchFamily="34" charset="0"/>
                <a:sym typeface="Symbol"/>
              </a:rPr>
              <a:t>	</a:t>
            </a:r>
            <a:r>
              <a:rPr lang="en-US" sz="2400" dirty="0" smtClean="0">
                <a:solidFill>
                  <a:srgbClr val="FF0000"/>
                </a:solidFill>
                <a:cs typeface="Calibri" pitchFamily="34" charset="0"/>
                <a:sym typeface="Symbol"/>
              </a:rPr>
              <a:t>a</a:t>
            </a:r>
            <a:r>
              <a:rPr lang="en-US" sz="2400" dirty="0" smtClean="0">
                <a:cs typeface="Calibri" pitchFamily="34" charset="0"/>
                <a:sym typeface="Symbol"/>
              </a:rPr>
              <a:t> = b – c</a:t>
            </a:r>
          </a:p>
          <a:p>
            <a:pPr>
              <a:spcBef>
                <a:spcPts val="600"/>
              </a:spcBef>
              <a:buNone/>
            </a:pPr>
            <a:r>
              <a:rPr lang="en-US" sz="2400" dirty="0" smtClean="0">
                <a:cs typeface="Calibri" pitchFamily="34" charset="0"/>
                <a:sym typeface="Symbol"/>
              </a:rPr>
              <a:t>	a  0, 1  b, c  0</a:t>
            </a:r>
          </a:p>
          <a:p>
            <a:pPr>
              <a:spcBef>
                <a:spcPts val="600"/>
              </a:spcBef>
              <a:buNone/>
            </a:pPr>
            <a:r>
              <a:rPr lang="en-US" sz="2400" dirty="0" smtClean="0">
                <a:cs typeface="Calibri" pitchFamily="34" charset="0"/>
                <a:sym typeface="Symbol"/>
              </a:rPr>
              <a:t>	M(a) = 1</a:t>
            </a:r>
          </a:p>
          <a:p>
            <a:pPr>
              <a:spcBef>
                <a:spcPts val="600"/>
              </a:spcBef>
              <a:buNone/>
            </a:pPr>
            <a:r>
              <a:rPr lang="en-US" sz="2400" dirty="0" smtClean="0">
                <a:cs typeface="Calibri" pitchFamily="34" charset="0"/>
                <a:sym typeface="Symbol"/>
              </a:rPr>
              <a:t>	M(b) = 1</a:t>
            </a:r>
          </a:p>
          <a:p>
            <a:pPr>
              <a:spcBef>
                <a:spcPts val="600"/>
              </a:spcBef>
              <a:buNone/>
            </a:pPr>
            <a:r>
              <a:rPr lang="en-US" sz="2400" dirty="0" smtClean="0">
                <a:cs typeface="Calibri" pitchFamily="34" charset="0"/>
                <a:sym typeface="Symbol"/>
              </a:rPr>
              <a:t>	M(c) = 0</a:t>
            </a:r>
          </a:p>
        </p:txBody>
      </p:sp>
      <p:sp>
        <p:nvSpPr>
          <p:cNvPr id="5" name="Rectangular Callout 4"/>
          <p:cNvSpPr/>
          <p:nvPr/>
        </p:nvSpPr>
        <p:spPr bwMode="auto">
          <a:xfrm>
            <a:off x="3881718" y="2205318"/>
            <a:ext cx="4862277" cy="2403079"/>
          </a:xfrm>
          <a:prstGeom prst="wedgeRectCallout">
            <a:avLst>
              <a:gd name="adj1" fmla="val -78793"/>
              <a:gd name="adj2" fmla="val -12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The value of M(a) is too big. We can reduce it by:</a:t>
            </a:r>
          </a:p>
          <a:p>
            <a:pPr defTabSz="1096963" fontAlgn="base">
              <a:spcBef>
                <a:spcPct val="0"/>
              </a:spcBef>
              <a:spcAft>
                <a:spcPct val="0"/>
              </a:spcAft>
              <a:buFontTx/>
              <a:buChar char="-"/>
            </a:pPr>
            <a:r>
              <a:rPr lang="en-US" sz="2400" dirty="0" smtClean="0">
                <a:solidFill>
                  <a:srgbClr val="000000"/>
                </a:solidFill>
                <a:latin typeface="Calibri" pitchFamily="34" charset="0"/>
                <a:cs typeface="Calibri" pitchFamily="34" charset="0"/>
              </a:rPr>
              <a:t> reducing M(b) </a:t>
            </a:r>
          </a:p>
          <a:p>
            <a:pPr marL="457182" lvl="1" defTabSz="1096963" fontAlgn="base">
              <a:spcBef>
                <a:spcPct val="0"/>
              </a:spcBef>
              <a:spcAft>
                <a:spcPct val="0"/>
              </a:spcAft>
            </a:pPr>
            <a:r>
              <a:rPr lang="en-US" sz="2400" dirty="0" smtClean="0">
                <a:solidFill>
                  <a:srgbClr val="000000"/>
                </a:solidFill>
                <a:latin typeface="Calibri" pitchFamily="34" charset="0"/>
                <a:cs typeface="Calibri" pitchFamily="34" charset="0"/>
              </a:rPr>
              <a:t>not possible b is at lower bound</a:t>
            </a:r>
          </a:p>
          <a:p>
            <a:pPr defTabSz="1096963" fontAlgn="base">
              <a:spcBef>
                <a:spcPct val="0"/>
              </a:spcBef>
              <a:spcAft>
                <a:spcPct val="0"/>
              </a:spcAft>
              <a:buFontTx/>
              <a:buChar char="-"/>
            </a:pPr>
            <a:r>
              <a:rPr lang="en-US" sz="2400" dirty="0" smtClean="0">
                <a:solidFill>
                  <a:srgbClr val="000000"/>
                </a:solidFill>
                <a:latin typeface="Calibri" pitchFamily="34" charset="0"/>
                <a:cs typeface="Calibri" pitchFamily="34" charset="0"/>
              </a:rPr>
              <a:t> increasing M(c)</a:t>
            </a:r>
          </a:p>
          <a:p>
            <a:pPr marL="457182" lvl="1" defTabSz="1096963" fontAlgn="base">
              <a:spcBef>
                <a:spcPct val="0"/>
              </a:spcBef>
              <a:spcAft>
                <a:spcPct val="0"/>
              </a:spcAft>
            </a:pPr>
            <a:r>
              <a:rPr lang="en-US" sz="2400" dirty="0" smtClean="0">
                <a:solidFill>
                  <a:srgbClr val="000000"/>
                </a:solidFill>
                <a:latin typeface="Calibri" pitchFamily="34" charset="0"/>
                <a:cs typeface="Calibri" pitchFamily="34" charset="0"/>
              </a:rPr>
              <a:t>not possible c is at upper bound</a:t>
            </a:r>
          </a:p>
        </p:txBody>
      </p:sp>
    </p:spTree>
    <p:extLst>
      <p:ext uri="{BB962C8B-B14F-4D97-AF65-F5344CB8AC3E}">
        <p14:creationId xmlns:p14="http://schemas.microsoft.com/office/powerpoint/2010/main" val="327159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0" y="2336800"/>
            <a:ext cx="4094163" cy="2789238"/>
          </a:xfrm>
        </p:spPr>
        <p:txBody>
          <a:bodyPr>
            <a:normAutofit fontScale="92500" lnSpcReduction="10000"/>
          </a:bodyPr>
          <a:lstStyle/>
          <a:p>
            <a:pPr>
              <a:spcBef>
                <a:spcPts val="600"/>
              </a:spcBef>
              <a:buNone/>
            </a:pPr>
            <a:r>
              <a:rPr lang="en-US" sz="2400" dirty="0" smtClean="0">
                <a:cs typeface="Calibri" pitchFamily="34" charset="0"/>
                <a:sym typeface="Symbol"/>
              </a:rPr>
              <a:t>		s</a:t>
            </a:r>
            <a:r>
              <a:rPr lang="en-US" sz="2400" baseline="-25000" dirty="0" smtClean="0">
                <a:cs typeface="Calibri" pitchFamily="34" charset="0"/>
                <a:sym typeface="Symbol"/>
              </a:rPr>
              <a:t>1 </a:t>
            </a:r>
            <a:r>
              <a:rPr lang="en-US" sz="2400" dirty="0" smtClean="0">
                <a:cs typeface="Calibri" pitchFamily="34" charset="0"/>
                <a:sym typeface="Symbol"/>
              </a:rPr>
              <a:t> a + d, s</a:t>
            </a:r>
            <a:r>
              <a:rPr lang="en-US" sz="2400" baseline="-25000" dirty="0" smtClean="0">
                <a:cs typeface="Calibri" pitchFamily="34" charset="0"/>
                <a:sym typeface="Symbol"/>
              </a:rPr>
              <a:t>2 </a:t>
            </a:r>
            <a:r>
              <a:rPr lang="en-US" sz="2400" dirty="0" smtClean="0">
                <a:cs typeface="Calibri" pitchFamily="34" charset="0"/>
                <a:sym typeface="Symbol"/>
              </a:rPr>
              <a:t> c + d</a:t>
            </a:r>
            <a:r>
              <a:rPr lang="en-US" sz="2400" baseline="-25000" dirty="0" smtClean="0">
                <a:cs typeface="Calibri" pitchFamily="34" charset="0"/>
                <a:sym typeface="Symbol"/>
              </a:rPr>
              <a:t> </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a:t>
            </a:r>
            <a:r>
              <a:rPr lang="en-US" sz="2400" dirty="0" smtClean="0">
                <a:solidFill>
                  <a:srgbClr val="FF0000"/>
                </a:solidFill>
                <a:cs typeface="Calibri" pitchFamily="34" charset="0"/>
                <a:sym typeface="Symbol"/>
              </a:rPr>
              <a:t>a</a:t>
            </a:r>
            <a:r>
              <a:rPr lang="en-US" sz="2400" dirty="0" smtClean="0">
                <a:cs typeface="Calibri" pitchFamily="34" charset="0"/>
                <a:sym typeface="Symbol"/>
              </a:rPr>
              <a:t> = s</a:t>
            </a:r>
            <a:r>
              <a:rPr lang="en-US" sz="2400" baseline="-25000" dirty="0" smtClean="0">
                <a:cs typeface="Calibri" pitchFamily="34" charset="0"/>
                <a:sym typeface="Symbol"/>
              </a:rPr>
              <a:t>1</a:t>
            </a:r>
            <a:r>
              <a:rPr lang="en-US" sz="2400" dirty="0" smtClean="0">
                <a:cs typeface="Calibri" pitchFamily="34" charset="0"/>
                <a:sym typeface="Symbol"/>
              </a:rPr>
              <a:t> – s</a:t>
            </a:r>
            <a:r>
              <a:rPr lang="en-US" sz="2400" baseline="-25000" dirty="0" smtClean="0">
                <a:cs typeface="Calibri" pitchFamily="34" charset="0"/>
                <a:sym typeface="Symbol"/>
              </a:rPr>
              <a:t>2 </a:t>
            </a:r>
            <a:r>
              <a:rPr lang="en-US" sz="2400" dirty="0" smtClean="0">
                <a:cs typeface="Calibri" pitchFamily="34" charset="0"/>
                <a:sym typeface="Symbol"/>
              </a:rPr>
              <a:t>+ c</a:t>
            </a:r>
          </a:p>
          <a:p>
            <a:pPr>
              <a:spcBef>
                <a:spcPts val="600"/>
              </a:spcBef>
              <a:buNone/>
            </a:pPr>
            <a:r>
              <a:rPr lang="en-US" sz="2400" dirty="0" smtClean="0">
                <a:cs typeface="Calibri" pitchFamily="34" charset="0"/>
                <a:sym typeface="Symbol"/>
              </a:rPr>
              <a:t>		a  0, 1  s</a:t>
            </a:r>
            <a:r>
              <a:rPr lang="en-US" sz="2400" baseline="-25000" dirty="0" smtClean="0">
                <a:cs typeface="Calibri" pitchFamily="34" charset="0"/>
                <a:sym typeface="Symbol"/>
              </a:rPr>
              <a:t>1</a:t>
            </a:r>
            <a:r>
              <a:rPr lang="en-US" sz="2400" dirty="0" smtClean="0">
                <a:cs typeface="Calibri" pitchFamily="34" charset="0"/>
                <a:sym typeface="Symbol"/>
              </a:rPr>
              <a:t>, s</a:t>
            </a:r>
            <a:r>
              <a:rPr lang="en-US" sz="2400" baseline="-25000" dirty="0" smtClean="0">
                <a:cs typeface="Calibri" pitchFamily="34" charset="0"/>
                <a:sym typeface="Symbol"/>
              </a:rPr>
              <a:t>2</a:t>
            </a:r>
            <a:r>
              <a:rPr lang="en-US" sz="2400" dirty="0" smtClean="0">
                <a:cs typeface="Calibri" pitchFamily="34" charset="0"/>
                <a:sym typeface="Symbol"/>
              </a:rPr>
              <a:t>  0, 0  c</a:t>
            </a:r>
          </a:p>
          <a:p>
            <a:pPr>
              <a:spcBef>
                <a:spcPts val="600"/>
              </a:spcBef>
              <a:buNone/>
            </a:pPr>
            <a:r>
              <a:rPr lang="en-US" sz="2400" dirty="0" smtClean="0">
                <a:cs typeface="Calibri" pitchFamily="34" charset="0"/>
                <a:sym typeface="Symbol"/>
              </a:rPr>
              <a:t>		M(a) = 1</a:t>
            </a:r>
          </a:p>
          <a:p>
            <a:pPr>
              <a:spcBef>
                <a:spcPts val="600"/>
              </a:spcBef>
              <a:buNone/>
            </a:pPr>
            <a:r>
              <a:rPr lang="en-US" sz="2400" dirty="0" smtClean="0">
                <a:cs typeface="Calibri" pitchFamily="34" charset="0"/>
                <a:sym typeface="Symbol"/>
              </a:rPr>
              <a:t>		M(s</a:t>
            </a:r>
            <a:r>
              <a:rPr lang="en-US" sz="2400" baseline="-25000" dirty="0" smtClean="0">
                <a:cs typeface="Calibri" pitchFamily="34" charset="0"/>
                <a:sym typeface="Symbol"/>
              </a:rPr>
              <a:t>1</a:t>
            </a:r>
            <a:r>
              <a:rPr lang="en-US" sz="2400" dirty="0" smtClean="0">
                <a:cs typeface="Calibri" pitchFamily="34" charset="0"/>
                <a:sym typeface="Symbol"/>
              </a:rPr>
              <a:t>) = 1</a:t>
            </a:r>
          </a:p>
          <a:p>
            <a:pPr>
              <a:spcBef>
                <a:spcPts val="600"/>
              </a:spcBef>
              <a:buNone/>
            </a:pPr>
            <a:r>
              <a:rPr lang="en-US" sz="2400" dirty="0" smtClean="0">
                <a:cs typeface="Calibri" pitchFamily="34" charset="0"/>
                <a:sym typeface="Symbol"/>
              </a:rPr>
              <a:t>		M(s</a:t>
            </a:r>
            <a:r>
              <a:rPr lang="en-US" sz="2400" baseline="-25000" dirty="0" smtClean="0">
                <a:cs typeface="Calibri" pitchFamily="34" charset="0"/>
                <a:sym typeface="Symbol"/>
              </a:rPr>
              <a:t>2</a:t>
            </a:r>
            <a:r>
              <a:rPr lang="en-US" sz="2400" dirty="0" smtClean="0">
                <a:cs typeface="Calibri" pitchFamily="34" charset="0"/>
                <a:sym typeface="Symbol"/>
              </a:rPr>
              <a:t>) = 0</a:t>
            </a:r>
          </a:p>
          <a:p>
            <a:pPr>
              <a:spcBef>
                <a:spcPts val="600"/>
              </a:spcBef>
              <a:buNone/>
            </a:pPr>
            <a:r>
              <a:rPr lang="en-US" sz="2400" dirty="0" smtClean="0">
                <a:cs typeface="Calibri" pitchFamily="34" charset="0"/>
                <a:sym typeface="Symbol"/>
              </a:rPr>
              <a:t>		M(c) = 0</a:t>
            </a:r>
          </a:p>
        </p:txBody>
      </p:sp>
      <p:sp>
        <p:nvSpPr>
          <p:cNvPr id="6" name="Content Placeholder 15"/>
          <p:cNvSpPr txBox="1">
            <a:spLocks/>
          </p:cNvSpPr>
          <p:nvPr/>
        </p:nvSpPr>
        <p:spPr>
          <a:xfrm>
            <a:off x="997889" y="1861703"/>
            <a:ext cx="7548284" cy="332399"/>
          </a:xfrm>
          <a:prstGeom prst="rect">
            <a:avLst/>
          </a:prstGeom>
        </p:spPr>
        <p:txBody>
          <a:bodyPr vert="horz" lIns="0" tIns="0" rIns="0" bIns="0" rtlCol="0">
            <a:spAutoFit/>
          </a:bodyPr>
          <a:lstStyle/>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Extracting proof from failed repair attempts is easy.</a:t>
            </a:r>
          </a:p>
        </p:txBody>
      </p:sp>
    </p:spTree>
    <p:extLst>
      <p:ext uri="{BB962C8B-B14F-4D97-AF65-F5344CB8AC3E}">
        <p14:creationId xmlns:p14="http://schemas.microsoft.com/office/powerpoint/2010/main" val="52583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0" y="2336800"/>
            <a:ext cx="4094163" cy="2789238"/>
          </a:xfrm>
        </p:spPr>
        <p:txBody>
          <a:bodyPr>
            <a:normAutofit fontScale="92500" lnSpcReduction="10000"/>
          </a:bodyPr>
          <a:lstStyle/>
          <a:p>
            <a:pPr>
              <a:spcBef>
                <a:spcPts val="600"/>
              </a:spcBef>
              <a:buNone/>
            </a:pPr>
            <a:r>
              <a:rPr lang="en-US" sz="2400" dirty="0" smtClean="0">
                <a:cs typeface="Calibri" pitchFamily="34" charset="0"/>
                <a:sym typeface="Symbol"/>
              </a:rPr>
              <a:t>		s</a:t>
            </a:r>
            <a:r>
              <a:rPr lang="en-US" sz="2400" baseline="-25000" dirty="0" smtClean="0">
                <a:cs typeface="Calibri" pitchFamily="34" charset="0"/>
                <a:sym typeface="Symbol"/>
              </a:rPr>
              <a:t>1 </a:t>
            </a:r>
            <a:r>
              <a:rPr lang="en-US" sz="2400" dirty="0" smtClean="0">
                <a:cs typeface="Calibri" pitchFamily="34" charset="0"/>
                <a:sym typeface="Symbol"/>
              </a:rPr>
              <a:t> a + d, s</a:t>
            </a:r>
            <a:r>
              <a:rPr lang="en-US" sz="2400" baseline="-25000" dirty="0" smtClean="0">
                <a:cs typeface="Calibri" pitchFamily="34" charset="0"/>
                <a:sym typeface="Symbol"/>
              </a:rPr>
              <a:t>2 </a:t>
            </a:r>
            <a:r>
              <a:rPr lang="en-US" sz="2400" dirty="0" smtClean="0">
                <a:cs typeface="Calibri" pitchFamily="34" charset="0"/>
                <a:sym typeface="Symbol"/>
              </a:rPr>
              <a:t> c + d</a:t>
            </a:r>
            <a:r>
              <a:rPr lang="en-US" sz="2400" baseline="-25000" dirty="0" smtClean="0">
                <a:cs typeface="Calibri" pitchFamily="34" charset="0"/>
                <a:sym typeface="Symbol"/>
              </a:rPr>
              <a:t> </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a:t>
            </a:r>
            <a:r>
              <a:rPr lang="en-US" sz="2400" dirty="0" smtClean="0">
                <a:solidFill>
                  <a:srgbClr val="FF0000"/>
                </a:solidFill>
                <a:cs typeface="Calibri" pitchFamily="34" charset="0"/>
                <a:sym typeface="Symbol"/>
              </a:rPr>
              <a:t>a</a:t>
            </a:r>
            <a:r>
              <a:rPr lang="en-US" sz="2400" dirty="0" smtClean="0">
                <a:cs typeface="Calibri" pitchFamily="34" charset="0"/>
                <a:sym typeface="Symbol"/>
              </a:rPr>
              <a:t> = s</a:t>
            </a:r>
            <a:r>
              <a:rPr lang="en-US" sz="2400" baseline="-25000" dirty="0" smtClean="0">
                <a:cs typeface="Calibri" pitchFamily="34" charset="0"/>
                <a:sym typeface="Symbol"/>
              </a:rPr>
              <a:t>1</a:t>
            </a:r>
            <a:r>
              <a:rPr lang="en-US" sz="2400" dirty="0" smtClean="0">
                <a:cs typeface="Calibri" pitchFamily="34" charset="0"/>
                <a:sym typeface="Symbol"/>
              </a:rPr>
              <a:t> – s</a:t>
            </a:r>
            <a:r>
              <a:rPr lang="en-US" sz="2400" baseline="-25000" dirty="0" smtClean="0">
                <a:cs typeface="Calibri" pitchFamily="34" charset="0"/>
                <a:sym typeface="Symbol"/>
              </a:rPr>
              <a:t>2 </a:t>
            </a:r>
            <a:r>
              <a:rPr lang="en-US" sz="2400" dirty="0" smtClean="0">
                <a:cs typeface="Calibri" pitchFamily="34" charset="0"/>
                <a:sym typeface="Symbol"/>
              </a:rPr>
              <a:t>+ c</a:t>
            </a:r>
          </a:p>
          <a:p>
            <a:pPr>
              <a:spcBef>
                <a:spcPts val="600"/>
              </a:spcBef>
              <a:buNone/>
            </a:pPr>
            <a:r>
              <a:rPr lang="en-US" sz="2400" dirty="0" smtClean="0">
                <a:cs typeface="Calibri" pitchFamily="34" charset="0"/>
                <a:sym typeface="Symbol"/>
              </a:rPr>
              <a:t>		a  0, 1  s</a:t>
            </a:r>
            <a:r>
              <a:rPr lang="en-US" sz="2400" baseline="-25000" dirty="0" smtClean="0">
                <a:cs typeface="Calibri" pitchFamily="34" charset="0"/>
                <a:sym typeface="Symbol"/>
              </a:rPr>
              <a:t>1</a:t>
            </a:r>
            <a:r>
              <a:rPr lang="en-US" sz="2400" dirty="0" smtClean="0">
                <a:cs typeface="Calibri" pitchFamily="34" charset="0"/>
                <a:sym typeface="Symbol"/>
              </a:rPr>
              <a:t>, s</a:t>
            </a:r>
            <a:r>
              <a:rPr lang="en-US" sz="2400" baseline="-25000" dirty="0" smtClean="0">
                <a:cs typeface="Calibri" pitchFamily="34" charset="0"/>
                <a:sym typeface="Symbol"/>
              </a:rPr>
              <a:t>2</a:t>
            </a:r>
            <a:r>
              <a:rPr lang="en-US" sz="2400" dirty="0" smtClean="0">
                <a:cs typeface="Calibri" pitchFamily="34" charset="0"/>
                <a:sym typeface="Symbol"/>
              </a:rPr>
              <a:t>  0, 0  c</a:t>
            </a:r>
          </a:p>
          <a:p>
            <a:pPr>
              <a:spcBef>
                <a:spcPts val="600"/>
              </a:spcBef>
              <a:buNone/>
            </a:pPr>
            <a:r>
              <a:rPr lang="en-US" sz="2400" dirty="0" smtClean="0">
                <a:cs typeface="Calibri" pitchFamily="34" charset="0"/>
                <a:sym typeface="Symbol"/>
              </a:rPr>
              <a:t>		M(a) = 1</a:t>
            </a:r>
          </a:p>
          <a:p>
            <a:pPr>
              <a:spcBef>
                <a:spcPts val="600"/>
              </a:spcBef>
              <a:buNone/>
            </a:pPr>
            <a:r>
              <a:rPr lang="en-US" sz="2400" dirty="0" smtClean="0">
                <a:cs typeface="Calibri" pitchFamily="34" charset="0"/>
                <a:sym typeface="Symbol"/>
              </a:rPr>
              <a:t>		M(s</a:t>
            </a:r>
            <a:r>
              <a:rPr lang="en-US" sz="2400" baseline="-25000" dirty="0" smtClean="0">
                <a:cs typeface="Calibri" pitchFamily="34" charset="0"/>
                <a:sym typeface="Symbol"/>
              </a:rPr>
              <a:t>1</a:t>
            </a:r>
            <a:r>
              <a:rPr lang="en-US" sz="2400" dirty="0" smtClean="0">
                <a:cs typeface="Calibri" pitchFamily="34" charset="0"/>
                <a:sym typeface="Symbol"/>
              </a:rPr>
              <a:t>) = 1</a:t>
            </a:r>
          </a:p>
          <a:p>
            <a:pPr>
              <a:spcBef>
                <a:spcPts val="600"/>
              </a:spcBef>
              <a:buNone/>
            </a:pPr>
            <a:r>
              <a:rPr lang="en-US" sz="2400" dirty="0" smtClean="0">
                <a:cs typeface="Calibri" pitchFamily="34" charset="0"/>
                <a:sym typeface="Symbol"/>
              </a:rPr>
              <a:t>		M(s</a:t>
            </a:r>
            <a:r>
              <a:rPr lang="en-US" sz="2400" baseline="-25000" dirty="0" smtClean="0">
                <a:cs typeface="Calibri" pitchFamily="34" charset="0"/>
                <a:sym typeface="Symbol"/>
              </a:rPr>
              <a:t>2</a:t>
            </a:r>
            <a:r>
              <a:rPr lang="en-US" sz="2400" dirty="0" smtClean="0">
                <a:cs typeface="Calibri" pitchFamily="34" charset="0"/>
                <a:sym typeface="Symbol"/>
              </a:rPr>
              <a:t>) = 0</a:t>
            </a:r>
          </a:p>
          <a:p>
            <a:pPr>
              <a:spcBef>
                <a:spcPts val="600"/>
              </a:spcBef>
              <a:buNone/>
            </a:pPr>
            <a:r>
              <a:rPr lang="en-US" sz="2400" dirty="0" smtClean="0">
                <a:cs typeface="Calibri" pitchFamily="34" charset="0"/>
                <a:sym typeface="Symbol"/>
              </a:rPr>
              <a:t>		M(c) = 0</a:t>
            </a:r>
          </a:p>
        </p:txBody>
      </p:sp>
      <p:sp>
        <p:nvSpPr>
          <p:cNvPr id="6" name="Content Placeholder 15"/>
          <p:cNvSpPr txBox="1">
            <a:spLocks/>
          </p:cNvSpPr>
          <p:nvPr/>
        </p:nvSpPr>
        <p:spPr>
          <a:xfrm>
            <a:off x="997889" y="1861703"/>
            <a:ext cx="7548284" cy="332399"/>
          </a:xfrm>
          <a:prstGeom prst="rect">
            <a:avLst/>
          </a:prstGeom>
        </p:spPr>
        <p:txBody>
          <a:bodyPr vert="horz" lIns="0" tIns="0" rIns="0" bIns="0" rtlCol="0">
            <a:spAutoFit/>
          </a:bodyPr>
          <a:lstStyle/>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Extracting proof from failed repair attempts is easy.</a:t>
            </a:r>
          </a:p>
        </p:txBody>
      </p:sp>
      <p:sp>
        <p:nvSpPr>
          <p:cNvPr id="7" name="Content Placeholder 15"/>
          <p:cNvSpPr txBox="1">
            <a:spLocks/>
          </p:cNvSpPr>
          <p:nvPr/>
        </p:nvSpPr>
        <p:spPr>
          <a:xfrm>
            <a:off x="908242" y="5438622"/>
            <a:ext cx="5411876" cy="741742"/>
          </a:xfrm>
          <a:prstGeom prst="rect">
            <a:avLst/>
          </a:prstGeom>
        </p:spPr>
        <p:txBody>
          <a:bodyPr vert="horz" wrap="square" lIns="0" tIns="0" rIns="0" bIns="0" rtlCol="0">
            <a:spAutoFit/>
          </a:bodyPr>
          <a:lstStyle/>
          <a:p>
            <a:pPr marL="384954" indent="-384954"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 a  0, 1  s</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s</a:t>
            </a:r>
            <a:r>
              <a:rPr lang="en-US" sz="2400" baseline="-25000" dirty="0" smtClean="0">
                <a:solidFill>
                  <a:srgbClr val="FF0000"/>
                </a:solidFill>
                <a:latin typeface="Calibri" pitchFamily="34" charset="0"/>
                <a:cs typeface="Calibri" pitchFamily="34" charset="0"/>
                <a:sym typeface="Symbol"/>
              </a:rPr>
              <a:t>2</a:t>
            </a:r>
            <a:r>
              <a:rPr lang="en-US" sz="2400" dirty="0" smtClean="0">
                <a:solidFill>
                  <a:srgbClr val="FF0000"/>
                </a:solidFill>
                <a:latin typeface="Calibri" pitchFamily="34" charset="0"/>
                <a:cs typeface="Calibri" pitchFamily="34" charset="0"/>
                <a:sym typeface="Symbol"/>
              </a:rPr>
              <a:t>  0, 0  c } is inconsistent</a:t>
            </a:r>
          </a:p>
          <a:p>
            <a:pPr marL="384954" indent="-384954" defTabSz="914363">
              <a:lnSpc>
                <a:spcPct val="90000"/>
              </a:lnSpc>
              <a:spcBef>
                <a:spcPts val="600"/>
              </a:spcBef>
              <a:buSzPct val="90000"/>
              <a:defRPr/>
            </a:pPr>
            <a:endParaRPr lang="en-US" sz="2400" dirty="0" smtClean="0">
              <a:solidFill>
                <a:srgbClr val="00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56093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762000" y="1665288"/>
            <a:ext cx="8382000" cy="917575"/>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9" name="Rectangle 8"/>
          <p:cNvSpPr/>
          <p:nvPr/>
        </p:nvSpPr>
        <p:spPr>
          <a:xfrm>
            <a:off x="563270" y="1599226"/>
            <a:ext cx="7958939" cy="1077218"/>
          </a:xfrm>
          <a:prstGeom prst="rect">
            <a:avLst/>
          </a:prstGeom>
        </p:spPr>
        <p:txBody>
          <a:bodyPr wrap="square">
            <a:spAutoFit/>
          </a:bodyPr>
          <a:lstStyle/>
          <a:p>
            <a:pPr algn="ctr" defTabSz="914363"/>
            <a:r>
              <a:rPr lang="en-US" sz="3200" dirty="0" smtClean="0">
                <a:solidFill>
                  <a:srgbClr val="000000"/>
                </a:solidFill>
                <a:latin typeface="Calibri" pitchFamily="34" charset="0"/>
                <a:cs typeface="Calibri" pitchFamily="34" charset="0"/>
                <a:sym typeface="Symbol"/>
              </a:rPr>
              <a:t>Many verification/analysis problems require: </a:t>
            </a:r>
            <a:r>
              <a:rPr lang="en-US" sz="3200" dirty="0" smtClean="0">
                <a:solidFill>
                  <a:srgbClr val="FF0000"/>
                </a:solidFill>
                <a:latin typeface="Calibri" pitchFamily="34" charset="0"/>
                <a:cs typeface="Calibri" pitchFamily="34" charset="0"/>
                <a:sym typeface="Symbol"/>
              </a:rPr>
              <a:t>case-analysis</a:t>
            </a:r>
            <a:endParaRPr lang="en-US" sz="3200" dirty="0">
              <a:solidFill>
                <a:srgbClr val="FF0000"/>
              </a:solidFill>
              <a:latin typeface="Calibri" pitchFamily="34" charset="0"/>
              <a:cs typeface="Calibri" pitchFamily="34" charset="0"/>
            </a:endParaRPr>
          </a:p>
        </p:txBody>
      </p:sp>
      <p:sp>
        <p:nvSpPr>
          <p:cNvPr id="5" name="Rectangle 4"/>
          <p:cNvSpPr/>
          <p:nvPr/>
        </p:nvSpPr>
        <p:spPr>
          <a:xfrm>
            <a:off x="2654856" y="2709544"/>
            <a:ext cx="3834704" cy="424732"/>
          </a:xfrm>
          <a:prstGeom prst="rect">
            <a:avLst/>
          </a:prstGeom>
        </p:spPr>
        <p:txBody>
          <a:bodyPr wrap="none">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35530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382000" cy="663575"/>
          </a:xfrm>
        </p:spPr>
        <p:txBody>
          <a:bodyPr>
            <a:normAutofit fontScale="90000"/>
          </a:bodyPr>
          <a:lstStyle/>
          <a:p>
            <a:r>
              <a:rPr lang="en-US" dirty="0" smtClean="0"/>
              <a:t>“Repairing Models”</a:t>
            </a:r>
            <a:endParaRPr lang="en-US" dirty="0"/>
          </a:p>
        </p:txBody>
      </p:sp>
      <p:sp>
        <p:nvSpPr>
          <p:cNvPr id="87" name="Content Placeholder 15"/>
          <p:cNvSpPr>
            <a:spLocks noGrp="1"/>
          </p:cNvSpPr>
          <p:nvPr>
            <p:ph idx="4294967295"/>
          </p:nvPr>
        </p:nvSpPr>
        <p:spPr>
          <a:xfrm>
            <a:off x="0" y="2336800"/>
            <a:ext cx="4094163" cy="2789238"/>
          </a:xfrm>
        </p:spPr>
        <p:txBody>
          <a:bodyPr>
            <a:normAutofit fontScale="92500" lnSpcReduction="10000"/>
          </a:bodyPr>
          <a:lstStyle/>
          <a:p>
            <a:pPr>
              <a:spcBef>
                <a:spcPts val="600"/>
              </a:spcBef>
              <a:buNone/>
            </a:pPr>
            <a:r>
              <a:rPr lang="en-US" sz="2400" dirty="0" smtClean="0">
                <a:cs typeface="Calibri" pitchFamily="34" charset="0"/>
                <a:sym typeface="Symbol"/>
              </a:rPr>
              <a:t>		s</a:t>
            </a:r>
            <a:r>
              <a:rPr lang="en-US" sz="2400" baseline="-25000" dirty="0" smtClean="0">
                <a:cs typeface="Calibri" pitchFamily="34" charset="0"/>
                <a:sym typeface="Symbol"/>
              </a:rPr>
              <a:t>1 </a:t>
            </a:r>
            <a:r>
              <a:rPr lang="en-US" sz="2400" dirty="0" smtClean="0">
                <a:cs typeface="Calibri" pitchFamily="34" charset="0"/>
                <a:sym typeface="Symbol"/>
              </a:rPr>
              <a:t> a + d, s</a:t>
            </a:r>
            <a:r>
              <a:rPr lang="en-US" sz="2400" baseline="-25000" dirty="0" smtClean="0">
                <a:cs typeface="Calibri" pitchFamily="34" charset="0"/>
                <a:sym typeface="Symbol"/>
              </a:rPr>
              <a:t>2 </a:t>
            </a:r>
            <a:r>
              <a:rPr lang="en-US" sz="2400" dirty="0" smtClean="0">
                <a:cs typeface="Calibri" pitchFamily="34" charset="0"/>
                <a:sym typeface="Symbol"/>
              </a:rPr>
              <a:t> c + d</a:t>
            </a:r>
            <a:r>
              <a:rPr lang="en-US" sz="2400" baseline="-25000" dirty="0" smtClean="0">
                <a:cs typeface="Calibri" pitchFamily="34" charset="0"/>
                <a:sym typeface="Symbol"/>
              </a:rPr>
              <a:t> </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a:t>
            </a:r>
            <a:r>
              <a:rPr lang="en-US" sz="2400" dirty="0" smtClean="0">
                <a:solidFill>
                  <a:srgbClr val="FF0000"/>
                </a:solidFill>
                <a:cs typeface="Calibri" pitchFamily="34" charset="0"/>
                <a:sym typeface="Symbol"/>
              </a:rPr>
              <a:t>a</a:t>
            </a:r>
            <a:r>
              <a:rPr lang="en-US" sz="2400" dirty="0" smtClean="0">
                <a:cs typeface="Calibri" pitchFamily="34" charset="0"/>
                <a:sym typeface="Symbol"/>
              </a:rPr>
              <a:t> = s</a:t>
            </a:r>
            <a:r>
              <a:rPr lang="en-US" sz="2400" baseline="-25000" dirty="0" smtClean="0">
                <a:cs typeface="Calibri" pitchFamily="34" charset="0"/>
                <a:sym typeface="Symbol"/>
              </a:rPr>
              <a:t>1</a:t>
            </a:r>
            <a:r>
              <a:rPr lang="en-US" sz="2400" dirty="0" smtClean="0">
                <a:cs typeface="Calibri" pitchFamily="34" charset="0"/>
                <a:sym typeface="Symbol"/>
              </a:rPr>
              <a:t> – s</a:t>
            </a:r>
            <a:r>
              <a:rPr lang="en-US" sz="2400" baseline="-25000" dirty="0" smtClean="0">
                <a:cs typeface="Calibri" pitchFamily="34" charset="0"/>
                <a:sym typeface="Symbol"/>
              </a:rPr>
              <a:t>2 </a:t>
            </a:r>
            <a:r>
              <a:rPr lang="en-US" sz="2400" dirty="0" smtClean="0">
                <a:cs typeface="Calibri" pitchFamily="34" charset="0"/>
                <a:sym typeface="Symbol"/>
              </a:rPr>
              <a:t>+ c</a:t>
            </a:r>
          </a:p>
          <a:p>
            <a:pPr>
              <a:spcBef>
                <a:spcPts val="600"/>
              </a:spcBef>
              <a:buNone/>
            </a:pPr>
            <a:r>
              <a:rPr lang="en-US" sz="2400" dirty="0" smtClean="0">
                <a:cs typeface="Calibri" pitchFamily="34" charset="0"/>
                <a:sym typeface="Symbol"/>
              </a:rPr>
              <a:t>		a  0, 1  s</a:t>
            </a:r>
            <a:r>
              <a:rPr lang="en-US" sz="2400" baseline="-25000" dirty="0" smtClean="0">
                <a:cs typeface="Calibri" pitchFamily="34" charset="0"/>
                <a:sym typeface="Symbol"/>
              </a:rPr>
              <a:t>1</a:t>
            </a:r>
            <a:r>
              <a:rPr lang="en-US" sz="2400" dirty="0" smtClean="0">
                <a:cs typeface="Calibri" pitchFamily="34" charset="0"/>
                <a:sym typeface="Symbol"/>
              </a:rPr>
              <a:t>, s</a:t>
            </a:r>
            <a:r>
              <a:rPr lang="en-US" sz="2400" baseline="-25000" dirty="0" smtClean="0">
                <a:cs typeface="Calibri" pitchFamily="34" charset="0"/>
                <a:sym typeface="Symbol"/>
              </a:rPr>
              <a:t>2</a:t>
            </a:r>
            <a:r>
              <a:rPr lang="en-US" sz="2400" dirty="0" smtClean="0">
                <a:cs typeface="Calibri" pitchFamily="34" charset="0"/>
                <a:sym typeface="Symbol"/>
              </a:rPr>
              <a:t>  0, 0  c</a:t>
            </a:r>
          </a:p>
          <a:p>
            <a:pPr>
              <a:spcBef>
                <a:spcPts val="600"/>
              </a:spcBef>
              <a:buNone/>
            </a:pPr>
            <a:r>
              <a:rPr lang="en-US" sz="2400" dirty="0" smtClean="0">
                <a:cs typeface="Calibri" pitchFamily="34" charset="0"/>
                <a:sym typeface="Symbol"/>
              </a:rPr>
              <a:t>		M(a) = 1</a:t>
            </a:r>
          </a:p>
          <a:p>
            <a:pPr>
              <a:spcBef>
                <a:spcPts val="600"/>
              </a:spcBef>
              <a:buNone/>
            </a:pPr>
            <a:r>
              <a:rPr lang="en-US" sz="2400" dirty="0" smtClean="0">
                <a:cs typeface="Calibri" pitchFamily="34" charset="0"/>
                <a:sym typeface="Symbol"/>
              </a:rPr>
              <a:t>		M(s</a:t>
            </a:r>
            <a:r>
              <a:rPr lang="en-US" sz="2400" baseline="-25000" dirty="0" smtClean="0">
                <a:cs typeface="Calibri" pitchFamily="34" charset="0"/>
                <a:sym typeface="Symbol"/>
              </a:rPr>
              <a:t>1</a:t>
            </a:r>
            <a:r>
              <a:rPr lang="en-US" sz="2400" dirty="0" smtClean="0">
                <a:cs typeface="Calibri" pitchFamily="34" charset="0"/>
                <a:sym typeface="Symbol"/>
              </a:rPr>
              <a:t>) = 1</a:t>
            </a:r>
          </a:p>
          <a:p>
            <a:pPr>
              <a:spcBef>
                <a:spcPts val="600"/>
              </a:spcBef>
              <a:buNone/>
            </a:pPr>
            <a:r>
              <a:rPr lang="en-US" sz="2400" dirty="0" smtClean="0">
                <a:cs typeface="Calibri" pitchFamily="34" charset="0"/>
                <a:sym typeface="Symbol"/>
              </a:rPr>
              <a:t>		M(s</a:t>
            </a:r>
            <a:r>
              <a:rPr lang="en-US" sz="2400" baseline="-25000" dirty="0" smtClean="0">
                <a:cs typeface="Calibri" pitchFamily="34" charset="0"/>
                <a:sym typeface="Symbol"/>
              </a:rPr>
              <a:t>2</a:t>
            </a:r>
            <a:r>
              <a:rPr lang="en-US" sz="2400" dirty="0" smtClean="0">
                <a:cs typeface="Calibri" pitchFamily="34" charset="0"/>
                <a:sym typeface="Symbol"/>
              </a:rPr>
              <a:t>) = 0</a:t>
            </a:r>
          </a:p>
          <a:p>
            <a:pPr>
              <a:spcBef>
                <a:spcPts val="600"/>
              </a:spcBef>
              <a:buNone/>
            </a:pPr>
            <a:r>
              <a:rPr lang="en-US" sz="2400" dirty="0" smtClean="0">
                <a:cs typeface="Calibri" pitchFamily="34" charset="0"/>
                <a:sym typeface="Symbol"/>
              </a:rPr>
              <a:t>		M(c) = 0</a:t>
            </a:r>
          </a:p>
        </p:txBody>
      </p:sp>
      <p:sp>
        <p:nvSpPr>
          <p:cNvPr id="6" name="Content Placeholder 15"/>
          <p:cNvSpPr txBox="1">
            <a:spLocks/>
          </p:cNvSpPr>
          <p:nvPr/>
        </p:nvSpPr>
        <p:spPr>
          <a:xfrm>
            <a:off x="997889" y="1861703"/>
            <a:ext cx="7548284" cy="332399"/>
          </a:xfrm>
          <a:prstGeom prst="rect">
            <a:avLst/>
          </a:prstGeom>
        </p:spPr>
        <p:txBody>
          <a:bodyPr vert="horz" lIns="0" tIns="0" rIns="0" bIns="0" rtlCol="0">
            <a:spAutoFit/>
          </a:bodyPr>
          <a:lstStyle/>
          <a:p>
            <a:pPr defTabSz="914363">
              <a:lnSpc>
                <a:spcPct val="90000"/>
              </a:lnSpc>
              <a:spcBef>
                <a:spcPts val="600"/>
              </a:spcBef>
              <a:buSzPct val="90000"/>
              <a:defRPr/>
            </a:pPr>
            <a:r>
              <a:rPr lang="en-US" sz="2400" dirty="0" smtClean="0">
                <a:solidFill>
                  <a:srgbClr val="000000"/>
                </a:solidFill>
                <a:latin typeface="Calibri" pitchFamily="34" charset="0"/>
                <a:cs typeface="Calibri" pitchFamily="34" charset="0"/>
                <a:sym typeface="Symbol"/>
              </a:rPr>
              <a:t>Extracting proof from failed repair attempts is easy.</a:t>
            </a:r>
          </a:p>
        </p:txBody>
      </p:sp>
      <p:sp>
        <p:nvSpPr>
          <p:cNvPr id="7" name="Content Placeholder 15"/>
          <p:cNvSpPr txBox="1">
            <a:spLocks/>
          </p:cNvSpPr>
          <p:nvPr/>
        </p:nvSpPr>
        <p:spPr>
          <a:xfrm>
            <a:off x="908241" y="5438623"/>
            <a:ext cx="7159993" cy="1151084"/>
          </a:xfrm>
          <a:prstGeom prst="rect">
            <a:avLst/>
          </a:prstGeom>
        </p:spPr>
        <p:txBody>
          <a:bodyPr vert="horz" wrap="square" lIns="0" tIns="0" rIns="0" bIns="0" rtlCol="0">
            <a:spAutoFit/>
          </a:bodyPr>
          <a:lstStyle/>
          <a:p>
            <a:pPr marL="384954" indent="-384954" defTabSz="914363">
              <a:lnSpc>
                <a:spcPct val="90000"/>
              </a:lnSpc>
              <a:spcBef>
                <a:spcPts val="600"/>
              </a:spcBef>
              <a:buSzPct val="90000"/>
              <a:defRPr/>
            </a:pPr>
            <a:r>
              <a:rPr lang="en-US" sz="2400" dirty="0" smtClean="0">
                <a:solidFill>
                  <a:srgbClr val="FF0000"/>
                </a:solidFill>
                <a:latin typeface="Calibri" pitchFamily="34" charset="0"/>
                <a:cs typeface="Calibri" pitchFamily="34" charset="0"/>
                <a:sym typeface="Symbol"/>
              </a:rPr>
              <a:t>{ a  0, 1  s</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s</a:t>
            </a:r>
            <a:r>
              <a:rPr lang="en-US" sz="2400" baseline="-25000" dirty="0" smtClean="0">
                <a:solidFill>
                  <a:srgbClr val="FF0000"/>
                </a:solidFill>
                <a:latin typeface="Calibri" pitchFamily="34" charset="0"/>
                <a:cs typeface="Calibri" pitchFamily="34" charset="0"/>
                <a:sym typeface="Symbol"/>
              </a:rPr>
              <a:t>2</a:t>
            </a:r>
            <a:r>
              <a:rPr lang="en-US" sz="2400" dirty="0" smtClean="0">
                <a:solidFill>
                  <a:srgbClr val="FF0000"/>
                </a:solidFill>
                <a:latin typeface="Calibri" pitchFamily="34" charset="0"/>
                <a:cs typeface="Calibri" pitchFamily="34" charset="0"/>
                <a:sym typeface="Symbol"/>
              </a:rPr>
              <a:t>  0, 0  c } is inconsistent</a:t>
            </a:r>
          </a:p>
          <a:p>
            <a:pPr marL="384954" indent="-384954" defTabSz="914363">
              <a:lnSpc>
                <a:spcPct val="90000"/>
              </a:lnSpc>
              <a:spcBef>
                <a:spcPts val="600"/>
              </a:spcBef>
              <a:buSzPct val="90000"/>
              <a:defRPr/>
            </a:pPr>
            <a:endParaRPr lang="en-US" sz="2400" dirty="0" smtClean="0">
              <a:solidFill>
                <a:srgbClr val="000000"/>
              </a:solidFill>
              <a:latin typeface="Calibri" pitchFamily="34" charset="0"/>
              <a:cs typeface="Calibri" pitchFamily="34" charset="0"/>
              <a:sym typeface="Symbol"/>
            </a:endParaRPr>
          </a:p>
          <a:p>
            <a:pPr marL="384954" indent="-384954"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 a  0,  1  a + d,  c + d  0,  0  c } is inconsistent</a:t>
            </a:r>
            <a:endParaRPr lang="en-US" sz="2400" dirty="0" smtClean="0">
              <a:solidFill>
                <a:srgbClr val="00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78738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Plan</a:t>
            </a:r>
            <a:endParaRPr lang="en-US" dirty="0"/>
          </a:p>
        </p:txBody>
      </p:sp>
      <p:sp>
        <p:nvSpPr>
          <p:cNvPr id="3" name="Content Placeholder 2"/>
          <p:cNvSpPr>
            <a:spLocks noGrp="1"/>
          </p:cNvSpPr>
          <p:nvPr>
            <p:ph idx="4294967295"/>
          </p:nvPr>
        </p:nvSpPr>
        <p:spPr>
          <a:xfrm>
            <a:off x="0" y="1412875"/>
            <a:ext cx="8382000" cy="3232150"/>
          </a:xfrm>
        </p:spPr>
        <p:txBody>
          <a:bodyPr>
            <a:normAutofit fontScale="92500" lnSpcReduction="10000"/>
          </a:bodyPr>
          <a:lstStyle/>
          <a:p>
            <a:endParaRPr lang="en-US" dirty="0"/>
          </a:p>
          <a:p>
            <a:pPr marL="377016" lvl="1" indent="0">
              <a:buNone/>
            </a:pPr>
            <a:endParaRPr lang="en-US" dirty="0"/>
          </a:p>
          <a:p>
            <a:pPr lvl="1"/>
            <a:r>
              <a:rPr lang="en-US" dirty="0" smtClean="0"/>
              <a:t>Decision procedures for Arithmetic</a:t>
            </a:r>
          </a:p>
          <a:p>
            <a:pPr lvl="1"/>
            <a:endParaRPr lang="en-US" dirty="0"/>
          </a:p>
          <a:p>
            <a:pPr lvl="1"/>
            <a:r>
              <a:rPr lang="en-US" b="1" dirty="0" smtClean="0">
                <a:solidFill>
                  <a:srgbClr val="FF0000"/>
                </a:solidFill>
              </a:rPr>
              <a:t>Engineering Theories with Z3 </a:t>
            </a:r>
            <a:r>
              <a:rPr lang="en-US" dirty="0" smtClean="0">
                <a:solidFill>
                  <a:srgbClr val="00B050"/>
                </a:solidFill>
              </a:rPr>
              <a:t>[B. APLAS/CPP 2011]</a:t>
            </a:r>
          </a:p>
          <a:p>
            <a:pPr lvl="1"/>
            <a:endParaRPr lang="en-US" dirty="0" smtClean="0"/>
          </a:p>
          <a:p>
            <a:pPr lvl="1"/>
            <a:r>
              <a:rPr lang="en-US" dirty="0" smtClean="0"/>
              <a:t>Combining Decision Procedures</a:t>
            </a:r>
            <a:endParaRPr lang="en-US" dirty="0"/>
          </a:p>
          <a:p>
            <a:pPr lvl="1"/>
            <a:endParaRPr lang="en-US" dirty="0" smtClean="0"/>
          </a:p>
        </p:txBody>
      </p:sp>
    </p:spTree>
    <p:extLst>
      <p:ext uri="{BB962C8B-B14F-4D97-AF65-F5344CB8AC3E}">
        <p14:creationId xmlns:p14="http://schemas.microsoft.com/office/powerpoint/2010/main" val="120481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213" y="4267200"/>
            <a:ext cx="1419296" cy="816764"/>
          </a:xfrm>
          <a:prstGeom prst="rect">
            <a:avLst/>
          </a:prstGeom>
        </p:spPr>
      </p:pic>
      <p:sp>
        <p:nvSpPr>
          <p:cNvPr id="2" name="Title 1"/>
          <p:cNvSpPr>
            <a:spLocks noGrp="1"/>
          </p:cNvSpPr>
          <p:nvPr>
            <p:ph type="title"/>
          </p:nvPr>
        </p:nvSpPr>
        <p:spPr/>
        <p:txBody>
          <a:bodyPr/>
          <a:lstStyle/>
          <a:p>
            <a:r>
              <a:rPr lang="en-US" dirty="0" smtClean="0"/>
              <a:t>Why Engineering Theories?</a:t>
            </a:r>
            <a:endParaRPr lang="en-US" dirty="0"/>
          </a:p>
        </p:txBody>
      </p:sp>
      <p:grpSp>
        <p:nvGrpSpPr>
          <p:cNvPr id="26" name="Group 25"/>
          <p:cNvGrpSpPr/>
          <p:nvPr/>
        </p:nvGrpSpPr>
        <p:grpSpPr>
          <a:xfrm>
            <a:off x="41787" y="5862484"/>
            <a:ext cx="9026013" cy="690716"/>
            <a:chOff x="41787" y="5862484"/>
            <a:chExt cx="9026013" cy="690716"/>
          </a:xfrm>
        </p:grpSpPr>
        <p:sp>
          <p:nvSpPr>
            <p:cNvPr id="5" name="Rounded Rectangle 4"/>
            <p:cNvSpPr/>
            <p:nvPr/>
          </p:nvSpPr>
          <p:spPr bwMode="auto">
            <a:xfrm>
              <a:off x="1066800" y="5867400"/>
              <a:ext cx="9144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EUF</a:t>
              </a:r>
            </a:p>
          </p:txBody>
        </p:sp>
        <p:sp>
          <p:nvSpPr>
            <p:cNvPr id="6" name="Rounded Rectangle 5"/>
            <p:cNvSpPr/>
            <p:nvPr/>
          </p:nvSpPr>
          <p:spPr bwMode="auto">
            <a:xfrm>
              <a:off x="2057400" y="5867400"/>
              <a:ext cx="9144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LRA</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3048000" y="5867400"/>
              <a:ext cx="9144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LIA</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4038600" y="5862484"/>
              <a:ext cx="1447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Arrays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562600" y="5862484"/>
              <a:ext cx="19812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Bit-Vectors</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7620000" y="5862484"/>
              <a:ext cx="14478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Alg. DT</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41787" y="5862484"/>
              <a:ext cx="9144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SAT</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0" name="Content Placeholder 19"/>
          <p:cNvSpPr>
            <a:spLocks noGrp="1"/>
          </p:cNvSpPr>
          <p:nvPr>
            <p:ph idx="1"/>
          </p:nvPr>
        </p:nvSpPr>
        <p:spPr>
          <a:xfrm>
            <a:off x="304800" y="1600200"/>
            <a:ext cx="8763000" cy="1472711"/>
          </a:xfrm>
        </p:spPr>
        <p:txBody>
          <a:bodyPr/>
          <a:lstStyle/>
          <a:p>
            <a:pPr marL="0" indent="0">
              <a:buNone/>
            </a:pPr>
            <a:r>
              <a:rPr lang="en-US" dirty="0" smtClean="0"/>
              <a:t>Support </a:t>
            </a:r>
          </a:p>
          <a:p>
            <a:pPr marL="0" indent="0">
              <a:buNone/>
            </a:pPr>
            <a:r>
              <a:rPr lang="en-US" i="1" dirty="0"/>
              <a:t>	 </a:t>
            </a:r>
            <a:r>
              <a:rPr lang="en-US" i="1" dirty="0" smtClean="0"/>
              <a:t>  </a:t>
            </a:r>
            <a:r>
              <a:rPr lang="en-US" b="1" i="1" dirty="0" smtClean="0"/>
              <a:t>Rich Theories </a:t>
            </a:r>
            <a:r>
              <a:rPr lang="en-US" i="1" dirty="0" smtClean="0"/>
              <a:t>(and logics) with </a:t>
            </a:r>
            <a:br>
              <a:rPr lang="en-US" i="1" dirty="0" smtClean="0"/>
            </a:br>
            <a:r>
              <a:rPr lang="en-US" i="1" dirty="0" smtClean="0"/>
              <a:t>	     </a:t>
            </a:r>
            <a:r>
              <a:rPr lang="en-US" b="1" i="1" dirty="0" smtClean="0"/>
              <a:t>Efficient </a:t>
            </a:r>
            <a:r>
              <a:rPr lang="en-US" i="1" dirty="0" smtClean="0"/>
              <a:t>Decision Procedures</a:t>
            </a:r>
            <a:endParaRPr lang="en-US" dirty="0"/>
          </a:p>
        </p:txBody>
      </p:sp>
      <p:sp>
        <p:nvSpPr>
          <p:cNvPr id="13" name="Rounded Rectangle 12"/>
          <p:cNvSpPr/>
          <p:nvPr/>
        </p:nvSpPr>
        <p:spPr bwMode="auto">
          <a:xfrm>
            <a:off x="76200" y="5029200"/>
            <a:ext cx="19812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Strings</a:t>
            </a:r>
          </a:p>
        </p:txBody>
      </p:sp>
      <p:sp>
        <p:nvSpPr>
          <p:cNvPr id="14" name="Rounded Rectangle 13"/>
          <p:cNvSpPr/>
          <p:nvPr/>
        </p:nvSpPr>
        <p:spPr bwMode="auto">
          <a:xfrm>
            <a:off x="2133600" y="5029200"/>
            <a:ext cx="19812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Reg. </a:t>
            </a:r>
            <a:r>
              <a:rPr lang="en-US" sz="2800" dirty="0" err="1" smtClean="0">
                <a:solidFill>
                  <a:schemeClr val="tx1"/>
                </a:solidFill>
                <a:effectLst>
                  <a:outerShdw blurRad="38100" dist="38100" dir="2700000" algn="tl">
                    <a:srgbClr val="000000">
                      <a:alpha val="43137"/>
                    </a:srgbClr>
                  </a:outerShdw>
                </a:effectLst>
                <a:latin typeface="Segoe" pitchFamily="34" charset="0"/>
              </a:rPr>
              <a:t>Exprs</a:t>
            </a:r>
            <a:r>
              <a:rPr lang="en-US" sz="2800" dirty="0" smtClean="0">
                <a:solidFill>
                  <a:schemeClr val="tx1"/>
                </a:solidFill>
                <a:effectLst>
                  <a:outerShdw blurRad="38100" dist="38100" dir="2700000" algn="tl">
                    <a:srgbClr val="000000">
                      <a:alpha val="43137"/>
                    </a:srgbClr>
                  </a:outerShdw>
                </a:effectLst>
                <a:latin typeface="Segoe" pitchFamily="34" charset="0"/>
              </a:rPr>
              <a: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4267200" y="5029200"/>
            <a:ext cx="9906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NRA</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5334000" y="5029200"/>
            <a:ext cx="9906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NIA</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400800" y="5020917"/>
            <a:ext cx="12954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Floats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7772400" y="5020917"/>
            <a:ext cx="674204"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a:solidFill>
                  <a:schemeClr val="tx1"/>
                </a:solidFill>
                <a:effectLst>
                  <a:outerShdw blurRad="38100" dist="38100" dir="2700000" algn="tl">
                    <a:srgbClr val="000000">
                      <a:alpha val="43137"/>
                    </a:srgbClr>
                  </a:outerShdw>
                </a:effectLst>
                <a:latin typeface="Segoe" pitchFamily="34" charset="0"/>
              </a:rPr>
              <a:t>f</a:t>
            </a:r>
            <a:r>
              <a:rPr lang="en-US" sz="2800" dirty="0" smtClean="0">
                <a:solidFill>
                  <a:schemeClr val="tx1"/>
                </a:solidFill>
                <a:effectLst>
                  <a:outerShdw blurRad="38100" dist="38100" dir="2700000" algn="tl">
                    <a:srgbClr val="000000">
                      <a:alpha val="43137"/>
                    </a:srgbClr>
                  </a:outerShdw>
                </a:effectLst>
                <a:latin typeface="Segoe" pitchFamily="34" charset="0"/>
              </a:rPr>
              <a: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8507895" y="5020917"/>
            <a:ext cx="521804"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7669696" y="4243230"/>
            <a:ext cx="12954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BAPA</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6248400" y="4267200"/>
            <a:ext cx="12954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err="1" smtClean="0">
                <a:solidFill>
                  <a:schemeClr val="tx1"/>
                </a:solidFill>
                <a:effectLst>
                  <a:outerShdw blurRad="38100" dist="38100" dir="2700000" algn="tl">
                    <a:srgbClr val="000000">
                      <a:alpha val="43137"/>
                    </a:srgbClr>
                  </a:outerShdw>
                </a:effectLst>
                <a:latin typeface="Segoe" pitchFamily="34" charset="0"/>
              </a:rPr>
              <a:t>MultiSets</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152400" y="4263108"/>
            <a:ext cx="12954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tx1"/>
                </a:solidFill>
                <a:effectLst>
                  <a:outerShdw blurRad="38100" dist="38100" dir="2700000" algn="tl">
                    <a:srgbClr val="000000">
                      <a:alpha val="43137"/>
                    </a:srgbClr>
                  </a:outerShdw>
                </a:effectLst>
                <a:latin typeface="Segoe" pitchFamily="34" charset="0"/>
              </a:rPr>
              <a:t>homomorphisms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1524000" y="4263108"/>
            <a:ext cx="11430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Optimization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ounded Rectangle 28"/>
          <p:cNvSpPr/>
          <p:nvPr/>
        </p:nvSpPr>
        <p:spPr bwMode="auto">
          <a:xfrm>
            <a:off x="2743200" y="4243230"/>
            <a:ext cx="116205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Orders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auto">
          <a:xfrm>
            <a:off x="4038600" y="4267200"/>
            <a:ext cx="11430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Objects</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ounded Rectangle 30"/>
          <p:cNvSpPr/>
          <p:nvPr/>
        </p:nvSpPr>
        <p:spPr bwMode="auto">
          <a:xfrm>
            <a:off x="5257800" y="4267200"/>
            <a:ext cx="9144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HOL</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8267700" y="3505200"/>
            <a:ext cx="697396"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DL</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7200900" y="3505200"/>
            <a:ext cx="9906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ASP</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676900" y="3505200"/>
            <a:ext cx="14097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Queues</a:t>
            </a:r>
          </a:p>
        </p:txBody>
      </p:sp>
      <p:sp>
        <p:nvSpPr>
          <p:cNvPr id="37" name="Rounded Rectangle 36"/>
          <p:cNvSpPr/>
          <p:nvPr/>
        </p:nvSpPr>
        <p:spPr bwMode="auto">
          <a:xfrm>
            <a:off x="4156213" y="3507734"/>
            <a:ext cx="14097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tx1"/>
                </a:solidFill>
                <a:effectLst>
                  <a:outerShdw blurRad="38100" dist="38100" dir="2700000" algn="tl">
                    <a:srgbClr val="000000">
                      <a:alpha val="43137"/>
                    </a:srgbClr>
                  </a:outerShdw>
                </a:effectLst>
                <a:latin typeface="Segoe" pitchFamily="34" charset="0"/>
              </a:rPr>
              <a:t>XDucers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ounded Rectangle 38"/>
          <p:cNvSpPr/>
          <p:nvPr/>
        </p:nvSpPr>
        <p:spPr bwMode="auto">
          <a:xfrm>
            <a:off x="2324100" y="3505200"/>
            <a:ext cx="1752600"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Sequences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Rounded Rectangle 39"/>
          <p:cNvSpPr/>
          <p:nvPr/>
        </p:nvSpPr>
        <p:spPr bwMode="auto">
          <a:xfrm>
            <a:off x="1066800" y="3507734"/>
            <a:ext cx="1142999" cy="685800"/>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MSOL</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0" y="3507734"/>
            <a:ext cx="1003850" cy="683266"/>
          </a:xfrm>
          <a:prstGeom prst="roundRect">
            <a:avLst/>
          </a:prstGeom>
          <a:gradFill>
            <a:gsLst>
              <a:gs pos="0">
                <a:srgbClr val="03D4A8"/>
              </a:gs>
              <a:gs pos="9000">
                <a:srgbClr val="21D6E0"/>
              </a:gs>
              <a:gs pos="75000">
                <a:srgbClr val="0087E6"/>
              </a:gs>
              <a:gs pos="100000">
                <a:srgbClr val="005CBF"/>
              </a:gs>
            </a:gsLst>
            <a:lin ang="16200000" scaled="0"/>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Auth</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29131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21"/>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grpId="0" nodeType="afterEffect">
                                  <p:stCondLst>
                                    <p:cond delay="25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grpId="0" nodeType="afterEffect">
                                  <p:stCondLst>
                                    <p:cond delay="250"/>
                                  </p:stCondLst>
                                  <p:childTnLst>
                                    <p:set>
                                      <p:cBhvr>
                                        <p:cTn id="43" dur="1" fill="hold">
                                          <p:stCondLst>
                                            <p:cond delay="0"/>
                                          </p:stCondLst>
                                        </p:cTn>
                                        <p:tgtEl>
                                          <p:spTgt spid="29"/>
                                        </p:tgtEl>
                                        <p:attrNameLst>
                                          <p:attrName>style.visibility</p:attrName>
                                        </p:attrNameLst>
                                      </p:cBhvr>
                                      <p:to>
                                        <p:strVal val="visible"/>
                                      </p:to>
                                    </p:set>
                                  </p:childTnLst>
                                </p:cTn>
                              </p:par>
                            </p:childTnLst>
                          </p:cTn>
                        </p:par>
                        <p:par>
                          <p:cTn id="44" fill="hold">
                            <p:stCondLst>
                              <p:cond delay="2750"/>
                            </p:stCondLst>
                            <p:childTnLst>
                              <p:par>
                                <p:cTn id="45" presetID="1" presetClass="entr" presetSubtype="0" fill="hold" grpId="0" nodeType="afterEffect">
                                  <p:stCondLst>
                                    <p:cond delay="250"/>
                                  </p:stCondLst>
                                  <p:childTnLst>
                                    <p:set>
                                      <p:cBhvr>
                                        <p:cTn id="46" dur="1" fill="hold">
                                          <p:stCondLst>
                                            <p:cond delay="0"/>
                                          </p:stCondLst>
                                        </p:cTn>
                                        <p:tgtEl>
                                          <p:spTgt spid="30"/>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250"/>
                                  </p:stCondLst>
                                  <p:childTnLst>
                                    <p:set>
                                      <p:cBhvr>
                                        <p:cTn id="49" dur="1" fill="hold">
                                          <p:stCondLst>
                                            <p:cond delay="0"/>
                                          </p:stCondLst>
                                        </p:cTn>
                                        <p:tgtEl>
                                          <p:spTgt spid="31"/>
                                        </p:tgtEl>
                                        <p:attrNameLst>
                                          <p:attrName>style.visibility</p:attrName>
                                        </p:attrNameLst>
                                      </p:cBhvr>
                                      <p:to>
                                        <p:strVal val="visible"/>
                                      </p:to>
                                    </p:set>
                                  </p:childTnLst>
                                </p:cTn>
                              </p:par>
                            </p:childTnLst>
                          </p:cTn>
                        </p:par>
                        <p:par>
                          <p:cTn id="50" fill="hold">
                            <p:stCondLst>
                              <p:cond delay="3250"/>
                            </p:stCondLst>
                            <p:childTnLst>
                              <p:par>
                                <p:cTn id="51" presetID="1" presetClass="entr" presetSubtype="0" fill="hold" grpId="0" nodeType="afterEffect">
                                  <p:stCondLst>
                                    <p:cond delay="25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p:stCondLst>
                              <p:cond delay="3500"/>
                            </p:stCondLst>
                            <p:childTnLst>
                              <p:par>
                                <p:cTn id="54" presetID="1" presetClass="entr" presetSubtype="0" fill="hold" grpId="0" nodeType="afterEffect">
                                  <p:stCondLst>
                                    <p:cond delay="250"/>
                                  </p:stCondLst>
                                  <p:childTnLst>
                                    <p:set>
                                      <p:cBhvr>
                                        <p:cTn id="55" dur="1" fill="hold">
                                          <p:stCondLst>
                                            <p:cond delay="0"/>
                                          </p:stCondLst>
                                        </p:cTn>
                                        <p:tgtEl>
                                          <p:spTgt spid="35"/>
                                        </p:tgtEl>
                                        <p:attrNameLst>
                                          <p:attrName>style.visibility</p:attrName>
                                        </p:attrNameLst>
                                      </p:cBhvr>
                                      <p:to>
                                        <p:strVal val="visible"/>
                                      </p:to>
                                    </p:set>
                                  </p:childTnLst>
                                </p:cTn>
                              </p:par>
                            </p:childTnLst>
                          </p:cTn>
                        </p:par>
                        <p:par>
                          <p:cTn id="56" fill="hold">
                            <p:stCondLst>
                              <p:cond delay="3750"/>
                            </p:stCondLst>
                            <p:childTnLst>
                              <p:par>
                                <p:cTn id="57" presetID="1" presetClass="entr" presetSubtype="0" fill="hold" grpId="0" nodeType="afterEffect">
                                  <p:stCondLst>
                                    <p:cond delay="25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4000"/>
                            </p:stCondLst>
                            <p:childTnLst>
                              <p:par>
                                <p:cTn id="60" presetID="1" presetClass="entr" presetSubtype="0" fill="hold" grpId="0" nodeType="afterEffect">
                                  <p:stCondLst>
                                    <p:cond delay="250"/>
                                  </p:stCondLst>
                                  <p:childTnLst>
                                    <p:set>
                                      <p:cBhvr>
                                        <p:cTn id="61" dur="1" fill="hold">
                                          <p:stCondLst>
                                            <p:cond delay="0"/>
                                          </p:stCondLst>
                                        </p:cTn>
                                        <p:tgtEl>
                                          <p:spTgt spid="37"/>
                                        </p:tgtEl>
                                        <p:attrNameLst>
                                          <p:attrName>style.visibility</p:attrName>
                                        </p:attrNameLst>
                                      </p:cBhvr>
                                      <p:to>
                                        <p:strVal val="visible"/>
                                      </p:to>
                                    </p:set>
                                  </p:childTnLst>
                                </p:cTn>
                              </p:par>
                            </p:childTnLst>
                          </p:cTn>
                        </p:par>
                        <p:par>
                          <p:cTn id="62" fill="hold">
                            <p:stCondLst>
                              <p:cond delay="4250"/>
                            </p:stCondLst>
                            <p:childTnLst>
                              <p:par>
                                <p:cTn id="63" presetID="1" presetClass="entr" presetSubtype="0" fill="hold" grpId="0" nodeType="afterEffect">
                                  <p:stCondLst>
                                    <p:cond delay="250"/>
                                  </p:stCondLst>
                                  <p:childTnLst>
                                    <p:set>
                                      <p:cBhvr>
                                        <p:cTn id="64" dur="1" fill="hold">
                                          <p:stCondLst>
                                            <p:cond delay="0"/>
                                          </p:stCondLst>
                                        </p:cTn>
                                        <p:tgtEl>
                                          <p:spTgt spid="39"/>
                                        </p:tgtEl>
                                        <p:attrNameLst>
                                          <p:attrName>style.visibility</p:attrName>
                                        </p:attrNameLst>
                                      </p:cBhvr>
                                      <p:to>
                                        <p:strVal val="visible"/>
                                      </p:to>
                                    </p:set>
                                  </p:childTnLst>
                                </p:cTn>
                              </p:par>
                            </p:childTnLst>
                          </p:cTn>
                        </p:par>
                        <p:par>
                          <p:cTn id="65" fill="hold">
                            <p:stCondLst>
                              <p:cond delay="4500"/>
                            </p:stCondLst>
                            <p:childTnLst>
                              <p:par>
                                <p:cTn id="66" presetID="1" presetClass="entr" presetSubtype="0" fill="hold" grpId="0" nodeType="afterEffect">
                                  <p:stCondLst>
                                    <p:cond delay="250"/>
                                  </p:stCondLst>
                                  <p:childTnLst>
                                    <p:set>
                                      <p:cBhvr>
                                        <p:cTn id="67" dur="1" fill="hold">
                                          <p:stCondLst>
                                            <p:cond delay="0"/>
                                          </p:stCondLst>
                                        </p:cTn>
                                        <p:tgtEl>
                                          <p:spTgt spid="40"/>
                                        </p:tgtEl>
                                        <p:attrNameLst>
                                          <p:attrName>style.visibility</p:attrName>
                                        </p:attrNameLst>
                                      </p:cBhvr>
                                      <p:to>
                                        <p:strVal val="visible"/>
                                      </p:to>
                                    </p:set>
                                  </p:childTnLst>
                                </p:cTn>
                              </p:par>
                            </p:childTnLst>
                          </p:cTn>
                        </p:par>
                        <p:par>
                          <p:cTn id="68" fill="hold">
                            <p:stCondLst>
                              <p:cond delay="4750"/>
                            </p:stCondLst>
                            <p:childTnLst>
                              <p:par>
                                <p:cTn id="69" presetID="1" presetClass="entr" presetSubtype="0" fill="hold" grpId="0" nodeType="afterEffect">
                                  <p:stCondLst>
                                    <p:cond delay="25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8" grpId="0" animBg="1"/>
      <p:bldP spid="29" grpId="0" animBg="1"/>
      <p:bldP spid="30" grpId="0" animBg="1"/>
      <p:bldP spid="31" grpId="0" animBg="1"/>
      <p:bldP spid="34" grpId="0" animBg="1"/>
      <p:bldP spid="35" grpId="0" animBg="1"/>
      <p:bldP spid="36" grpId="0" animBg="1"/>
      <p:bldP spid="37" grpId="0" animBg="1"/>
      <p:bldP spid="39" grpId="0" animBg="1"/>
      <p:bldP spid="40" grpId="0" animBg="1"/>
      <p:bldP spid="4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7217" y="2286000"/>
            <a:ext cx="7410683" cy="1323439"/>
          </a:xfrm>
          <a:prstGeom prst="rect">
            <a:avLst/>
          </a:prstGeom>
          <a:noFill/>
        </p:spPr>
        <p:txBody>
          <a:bodyPr wrap="none" rtlCol="0">
            <a:spAutoFit/>
          </a:bodyPr>
          <a:lstStyle/>
          <a:p>
            <a:r>
              <a:rPr lang="en-US" sz="4000" b="1" dirty="0" smtClean="0">
                <a:solidFill>
                  <a:srgbClr val="C00000"/>
                </a:solidFill>
              </a:rPr>
              <a:t>Theory Solver: </a:t>
            </a:r>
            <a:r>
              <a:rPr lang="en-US" sz="4000" b="1" dirty="0" smtClean="0">
                <a:solidFill>
                  <a:srgbClr val="0070C0"/>
                </a:solidFill>
              </a:rPr>
              <a:t>Optimization, </a:t>
            </a:r>
            <a:br>
              <a:rPr lang="en-US" sz="4000" b="1" dirty="0" smtClean="0">
                <a:solidFill>
                  <a:srgbClr val="0070C0"/>
                </a:solidFill>
              </a:rPr>
            </a:br>
            <a:r>
              <a:rPr lang="en-US" sz="4000" b="1" dirty="0" smtClean="0">
                <a:solidFill>
                  <a:srgbClr val="0070C0"/>
                </a:solidFill>
              </a:rPr>
              <a:t>				Partial Orders</a:t>
            </a:r>
          </a:p>
        </p:txBody>
      </p:sp>
      <p:sp>
        <p:nvSpPr>
          <p:cNvPr id="4" name="TextBox 3"/>
          <p:cNvSpPr txBox="1"/>
          <p:nvPr/>
        </p:nvSpPr>
        <p:spPr>
          <a:xfrm>
            <a:off x="2057400" y="4267200"/>
            <a:ext cx="6186694" cy="707886"/>
          </a:xfrm>
          <a:prstGeom prst="rect">
            <a:avLst/>
          </a:prstGeom>
          <a:noFill/>
        </p:spPr>
        <p:txBody>
          <a:bodyPr wrap="none" rtlCol="0">
            <a:spAutoFit/>
          </a:bodyPr>
          <a:lstStyle/>
          <a:p>
            <a:r>
              <a:rPr lang="en-US" sz="4000" b="1" dirty="0" smtClean="0">
                <a:solidFill>
                  <a:srgbClr val="C00000"/>
                </a:solidFill>
              </a:rPr>
              <a:t>Reduction: </a:t>
            </a:r>
            <a:r>
              <a:rPr lang="en-US" sz="4000" b="1" dirty="0" smtClean="0">
                <a:solidFill>
                  <a:srgbClr val="0070C0"/>
                </a:solidFill>
              </a:rPr>
              <a:t>Object Types</a:t>
            </a:r>
          </a:p>
        </p:txBody>
      </p:sp>
      <p:sp>
        <p:nvSpPr>
          <p:cNvPr id="5" name="TextBox 4"/>
          <p:cNvSpPr txBox="1"/>
          <p:nvPr/>
        </p:nvSpPr>
        <p:spPr>
          <a:xfrm>
            <a:off x="2057400" y="5769114"/>
            <a:ext cx="4116833" cy="707886"/>
          </a:xfrm>
          <a:prstGeom prst="rect">
            <a:avLst/>
          </a:prstGeom>
          <a:noFill/>
        </p:spPr>
        <p:txBody>
          <a:bodyPr wrap="none" rtlCol="0">
            <a:spAutoFit/>
          </a:bodyPr>
          <a:lstStyle/>
          <a:p>
            <a:r>
              <a:rPr lang="en-US" sz="4000" b="1" dirty="0" smtClean="0">
                <a:solidFill>
                  <a:srgbClr val="C00000"/>
                </a:solidFill>
              </a:rPr>
              <a:t>Saturation: </a:t>
            </a:r>
            <a:r>
              <a:rPr lang="en-US" sz="4000" b="1" dirty="0" smtClean="0">
                <a:solidFill>
                  <a:srgbClr val="0070C0"/>
                </a:solidFill>
              </a:rPr>
              <a:t>HOL</a:t>
            </a:r>
          </a:p>
        </p:txBody>
      </p:sp>
      <p:sp>
        <p:nvSpPr>
          <p:cNvPr id="9" name="Title 1"/>
          <p:cNvSpPr>
            <a:spLocks noGrp="1"/>
          </p:cNvSpPr>
          <p:nvPr>
            <p:ph type="title"/>
          </p:nvPr>
        </p:nvSpPr>
        <p:spPr>
          <a:xfrm>
            <a:off x="381000" y="230189"/>
            <a:ext cx="8382000" cy="750887"/>
          </a:xfrm>
        </p:spPr>
        <p:txBody>
          <a:bodyPr/>
          <a:lstStyle/>
          <a:p>
            <a:r>
              <a:rPr lang="en-US" dirty="0" smtClean="0"/>
              <a:t>We review three methods:</a:t>
            </a:r>
            <a:endParaRPr lang="en-US" dirty="0"/>
          </a:p>
        </p:txBody>
      </p:sp>
    </p:spTree>
    <p:extLst>
      <p:ext uri="{BB962C8B-B14F-4D97-AF65-F5344CB8AC3E}">
        <p14:creationId xmlns:p14="http://schemas.microsoft.com/office/powerpoint/2010/main" val="2264743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47897"/>
          </a:xfrm>
        </p:spPr>
        <p:txBody>
          <a:bodyPr/>
          <a:lstStyle/>
          <a:p>
            <a:r>
              <a:rPr lang="en-US" dirty="0" smtClean="0"/>
              <a:t>Goal</a:t>
            </a:r>
            <a:r>
              <a:rPr lang="en-US" dirty="0"/>
              <a:t>:</a:t>
            </a:r>
            <a:r>
              <a:rPr lang="en-US" dirty="0" smtClean="0"/>
              <a:t> </a:t>
            </a:r>
            <a:r>
              <a:rPr lang="en-US" sz="3600" dirty="0"/>
              <a:t>T</a:t>
            </a:r>
            <a:r>
              <a:rPr lang="en-US" sz="3600" dirty="0" smtClean="0"/>
              <a:t>ools to </a:t>
            </a:r>
            <a:r>
              <a:rPr lang="en-US" sz="3600" dirty="0"/>
              <a:t>m</a:t>
            </a:r>
            <a:r>
              <a:rPr lang="en-US" sz="3600" dirty="0" smtClean="0"/>
              <a:t>ake users happy &amp; productive</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066800"/>
            <a:ext cx="7667625" cy="648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92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30189"/>
            <a:ext cx="8382000" cy="750887"/>
          </a:xfrm>
        </p:spPr>
        <p:txBody>
          <a:bodyPr/>
          <a:lstStyle/>
          <a:p>
            <a:r>
              <a:rPr lang="en-US" dirty="0" smtClean="0"/>
              <a:t>Overview of methods</a:t>
            </a:r>
            <a:endParaRPr lang="en-US" dirty="0"/>
          </a:p>
        </p:txBody>
      </p:sp>
      <p:grpSp>
        <p:nvGrpSpPr>
          <p:cNvPr id="30" name="Group 29"/>
          <p:cNvGrpSpPr/>
          <p:nvPr/>
        </p:nvGrpSpPr>
        <p:grpSpPr>
          <a:xfrm>
            <a:off x="831355" y="1406243"/>
            <a:ext cx="7398245" cy="4842157"/>
            <a:chOff x="374155" y="975547"/>
            <a:chExt cx="7398245" cy="4842157"/>
          </a:xfrm>
        </p:grpSpPr>
        <p:sp>
          <p:nvSpPr>
            <p:cNvPr id="3" name="Rounded Rectangle 2"/>
            <p:cNvSpPr/>
            <p:nvPr/>
          </p:nvSpPr>
          <p:spPr bwMode="auto">
            <a:xfrm>
              <a:off x="3124200" y="1752600"/>
              <a:ext cx="1905000" cy="914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New</a:t>
              </a: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Theory</a:t>
              </a:r>
            </a:p>
          </p:txBody>
        </p:sp>
        <p:sp>
          <p:nvSpPr>
            <p:cNvPr id="14" name="Rounded Rectangle 13"/>
            <p:cNvSpPr/>
            <p:nvPr/>
          </p:nvSpPr>
          <p:spPr bwMode="auto">
            <a:xfrm>
              <a:off x="5867400" y="3505200"/>
              <a:ext cx="1905000" cy="914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sp>
          <p:nvSpPr>
            <p:cNvPr id="15" name="Rounded Rectangle 14"/>
            <p:cNvSpPr/>
            <p:nvPr/>
          </p:nvSpPr>
          <p:spPr bwMode="auto">
            <a:xfrm>
              <a:off x="381000" y="3534139"/>
              <a:ext cx="1905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cxnSp>
          <p:nvCxnSpPr>
            <p:cNvPr id="5" name="Straight Arrow Connector 4"/>
            <p:cNvCxnSpPr/>
            <p:nvPr/>
          </p:nvCxnSpPr>
          <p:spPr>
            <a:xfrm>
              <a:off x="2362200" y="3733800"/>
              <a:ext cx="1219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286000" y="4191000"/>
              <a:ext cx="1219200"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4648200" y="3737113"/>
              <a:ext cx="1219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4648200" y="4191000"/>
              <a:ext cx="1219200"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4055165" y="2743200"/>
              <a:ext cx="0" cy="838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Freeform 26"/>
            <p:cNvSpPr/>
            <p:nvPr/>
          </p:nvSpPr>
          <p:spPr bwMode="auto">
            <a:xfrm>
              <a:off x="3450649" y="4373217"/>
              <a:ext cx="1110770" cy="1047310"/>
            </a:xfrm>
            <a:custGeom>
              <a:avLst/>
              <a:gdLst>
                <a:gd name="connsiteX0" fmla="*/ 312968 w 1110770"/>
                <a:gd name="connsiteY0" fmla="*/ 0 h 1047310"/>
                <a:gd name="connsiteX1" fmla="*/ 8168 w 1110770"/>
                <a:gd name="connsiteY1" fmla="*/ 556592 h 1047310"/>
                <a:gd name="connsiteX2" fmla="*/ 604516 w 1110770"/>
                <a:gd name="connsiteY2" fmla="*/ 1046922 h 1047310"/>
                <a:gd name="connsiteX3" fmla="*/ 1108099 w 1110770"/>
                <a:gd name="connsiteY3" fmla="*/ 477079 h 1047310"/>
                <a:gd name="connsiteX4" fmla="*/ 816551 w 1110770"/>
                <a:gd name="connsiteY4" fmla="*/ 13253 h 1047310"/>
                <a:gd name="connsiteX5" fmla="*/ 816551 w 1110770"/>
                <a:gd name="connsiteY5" fmla="*/ 13253 h 1047310"/>
                <a:gd name="connsiteX6" fmla="*/ 816551 w 1110770"/>
                <a:gd name="connsiteY6" fmla="*/ 13253 h 10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770" h="1047310">
                  <a:moveTo>
                    <a:pt x="312968" y="0"/>
                  </a:moveTo>
                  <a:cubicBezTo>
                    <a:pt x="136272" y="191052"/>
                    <a:pt x="-40423" y="382105"/>
                    <a:pt x="8168" y="556592"/>
                  </a:cubicBezTo>
                  <a:cubicBezTo>
                    <a:pt x="56759" y="731079"/>
                    <a:pt x="421194" y="1060174"/>
                    <a:pt x="604516" y="1046922"/>
                  </a:cubicBezTo>
                  <a:cubicBezTo>
                    <a:pt x="787838" y="1033670"/>
                    <a:pt x="1072760" y="649357"/>
                    <a:pt x="1108099" y="477079"/>
                  </a:cubicBezTo>
                  <a:cubicBezTo>
                    <a:pt x="1143438" y="304801"/>
                    <a:pt x="816551" y="13253"/>
                    <a:pt x="816551" y="13253"/>
                  </a:cubicBezTo>
                  <a:lnTo>
                    <a:pt x="816551" y="13253"/>
                  </a:lnTo>
                  <a:lnTo>
                    <a:pt x="816551" y="13253"/>
                  </a:lnTo>
                </a:path>
              </a:pathLst>
            </a:custGeom>
            <a:noFill/>
            <a:ln w="44450">
              <a:solidFill>
                <a:schemeClr val="bg1"/>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3581399" y="5448372"/>
              <a:ext cx="954107" cy="369332"/>
            </a:xfrm>
            <a:prstGeom prst="rect">
              <a:avLst/>
            </a:prstGeom>
            <a:noFill/>
          </p:spPr>
          <p:txBody>
            <a:bodyPr wrap="none" rtlCol="0">
              <a:spAutoFit/>
            </a:bodyPr>
            <a:lstStyle/>
            <a:p>
              <a:r>
                <a:rPr lang="en-US" b="1" dirty="0" smtClean="0">
                  <a:solidFill>
                    <a:schemeClr val="bg1"/>
                  </a:solidFill>
                </a:rPr>
                <a:t>Search</a:t>
              </a:r>
            </a:p>
          </p:txBody>
        </p:sp>
        <p:sp>
          <p:nvSpPr>
            <p:cNvPr id="34" name="TextBox 33"/>
            <p:cNvSpPr txBox="1"/>
            <p:nvPr/>
          </p:nvSpPr>
          <p:spPr>
            <a:xfrm>
              <a:off x="4124915" y="2815367"/>
              <a:ext cx="1095172" cy="369332"/>
            </a:xfrm>
            <a:prstGeom prst="rect">
              <a:avLst/>
            </a:prstGeom>
            <a:noFill/>
          </p:spPr>
          <p:txBody>
            <a:bodyPr wrap="none" rtlCol="0">
              <a:spAutoFit/>
            </a:bodyPr>
            <a:lstStyle/>
            <a:p>
              <a:r>
                <a:rPr lang="en-US" b="1" dirty="0" smtClean="0">
                  <a:solidFill>
                    <a:schemeClr val="bg1"/>
                  </a:solidFill>
                </a:rPr>
                <a:t>Compile</a:t>
              </a:r>
            </a:p>
          </p:txBody>
        </p:sp>
        <p:sp>
          <p:nvSpPr>
            <p:cNvPr id="35" name="TextBox 34"/>
            <p:cNvSpPr txBox="1"/>
            <p:nvPr/>
          </p:nvSpPr>
          <p:spPr>
            <a:xfrm>
              <a:off x="4863485" y="3364468"/>
              <a:ext cx="851515" cy="369332"/>
            </a:xfrm>
            <a:prstGeom prst="rect">
              <a:avLst/>
            </a:prstGeom>
            <a:noFill/>
          </p:spPr>
          <p:txBody>
            <a:bodyPr wrap="none" rtlCol="0">
              <a:spAutoFit/>
            </a:bodyPr>
            <a:lstStyle/>
            <a:p>
              <a:r>
                <a:rPr lang="en-US" b="1" dirty="0" smtClean="0">
                  <a:solidFill>
                    <a:schemeClr val="bg1"/>
                  </a:solidFill>
                </a:rPr>
                <a:t>Model</a:t>
              </a:r>
            </a:p>
          </p:txBody>
        </p:sp>
        <p:sp>
          <p:nvSpPr>
            <p:cNvPr id="36" name="TextBox 35"/>
            <p:cNvSpPr txBox="1"/>
            <p:nvPr/>
          </p:nvSpPr>
          <p:spPr>
            <a:xfrm>
              <a:off x="4848428" y="4191000"/>
              <a:ext cx="1095172" cy="646331"/>
            </a:xfrm>
            <a:prstGeom prst="rect">
              <a:avLst/>
            </a:prstGeom>
            <a:noFill/>
          </p:spPr>
          <p:txBody>
            <a:bodyPr wrap="none" rtlCol="0">
              <a:spAutoFit/>
            </a:bodyPr>
            <a:lstStyle/>
            <a:p>
              <a:r>
                <a:rPr lang="en-US" b="1" dirty="0" smtClean="0">
                  <a:solidFill>
                    <a:schemeClr val="bg1"/>
                  </a:solidFill>
                </a:rPr>
                <a:t>Partial</a:t>
              </a:r>
            </a:p>
            <a:p>
              <a:r>
                <a:rPr lang="en-US" b="1" dirty="0" smtClean="0">
                  <a:solidFill>
                    <a:schemeClr val="bg1"/>
                  </a:solidFill>
                </a:rPr>
                <a:t>Compile</a:t>
              </a:r>
            </a:p>
          </p:txBody>
        </p:sp>
        <p:sp>
          <p:nvSpPr>
            <p:cNvPr id="37" name="TextBox 36"/>
            <p:cNvSpPr txBox="1"/>
            <p:nvPr/>
          </p:nvSpPr>
          <p:spPr>
            <a:xfrm>
              <a:off x="2286000" y="3364468"/>
              <a:ext cx="1467068" cy="369332"/>
            </a:xfrm>
            <a:prstGeom prst="rect">
              <a:avLst/>
            </a:prstGeom>
            <a:noFill/>
          </p:spPr>
          <p:txBody>
            <a:bodyPr wrap="none" rtlCol="0">
              <a:spAutoFit/>
            </a:bodyPr>
            <a:lstStyle/>
            <a:p>
              <a:r>
                <a:rPr lang="en-US" b="1" dirty="0" smtClean="0">
                  <a:solidFill>
                    <a:schemeClr val="bg1"/>
                  </a:solidFill>
                </a:rPr>
                <a:t>Constraints</a:t>
              </a:r>
            </a:p>
          </p:txBody>
        </p:sp>
        <p:sp>
          <p:nvSpPr>
            <p:cNvPr id="38" name="TextBox 37"/>
            <p:cNvSpPr txBox="1"/>
            <p:nvPr/>
          </p:nvSpPr>
          <p:spPr>
            <a:xfrm>
              <a:off x="2362200" y="4191000"/>
              <a:ext cx="1274708" cy="369332"/>
            </a:xfrm>
            <a:prstGeom prst="rect">
              <a:avLst/>
            </a:prstGeom>
            <a:noFill/>
          </p:spPr>
          <p:txBody>
            <a:bodyPr wrap="none" rtlCol="0">
              <a:spAutoFit/>
            </a:bodyPr>
            <a:lstStyle/>
            <a:p>
              <a:r>
                <a:rPr lang="en-US" b="1" dirty="0" smtClean="0">
                  <a:solidFill>
                    <a:schemeClr val="bg1"/>
                  </a:solidFill>
                </a:rPr>
                <a:t>Equalities</a:t>
              </a:r>
            </a:p>
          </p:txBody>
        </p:sp>
        <p:sp>
          <p:nvSpPr>
            <p:cNvPr id="39" name="TextBox 38"/>
            <p:cNvSpPr txBox="1"/>
            <p:nvPr/>
          </p:nvSpPr>
          <p:spPr>
            <a:xfrm>
              <a:off x="374155" y="2778277"/>
              <a:ext cx="1988045" cy="646331"/>
            </a:xfrm>
            <a:prstGeom prst="rect">
              <a:avLst/>
            </a:prstGeom>
            <a:noFill/>
          </p:spPr>
          <p:txBody>
            <a:bodyPr wrap="none" rtlCol="0">
              <a:spAutoFit/>
            </a:bodyPr>
            <a:lstStyle/>
            <a:p>
              <a:pPr algn="ctr"/>
              <a:r>
                <a:rPr lang="en-US" b="1" dirty="0" smtClean="0">
                  <a:solidFill>
                    <a:srgbClr val="C00000"/>
                  </a:solidFill>
                </a:rPr>
                <a:t>Theory Solver</a:t>
              </a:r>
            </a:p>
            <a:p>
              <a:pPr algn="ctr"/>
              <a:r>
                <a:rPr lang="en-US" b="1" dirty="0" smtClean="0">
                  <a:solidFill>
                    <a:srgbClr val="C00000"/>
                  </a:solidFill>
                </a:rPr>
                <a:t>(1</a:t>
              </a:r>
              <a:r>
                <a:rPr lang="en-US" b="1" baseline="30000" dirty="0" smtClean="0">
                  <a:solidFill>
                    <a:srgbClr val="C00000"/>
                  </a:solidFill>
                </a:rPr>
                <a:t>st</a:t>
              </a:r>
              <a:r>
                <a:rPr lang="en-US" b="1" dirty="0" smtClean="0">
                  <a:solidFill>
                    <a:srgbClr val="C00000"/>
                  </a:solidFill>
                </a:rPr>
                <a:t> class solver)</a:t>
              </a:r>
            </a:p>
          </p:txBody>
        </p:sp>
        <p:sp>
          <p:nvSpPr>
            <p:cNvPr id="40" name="TextBox 39"/>
            <p:cNvSpPr txBox="1"/>
            <p:nvPr/>
          </p:nvSpPr>
          <p:spPr>
            <a:xfrm>
              <a:off x="3130618" y="975547"/>
              <a:ext cx="2069797" cy="646331"/>
            </a:xfrm>
            <a:prstGeom prst="rect">
              <a:avLst/>
            </a:prstGeom>
            <a:noFill/>
          </p:spPr>
          <p:txBody>
            <a:bodyPr wrap="none" rtlCol="0">
              <a:spAutoFit/>
            </a:bodyPr>
            <a:lstStyle/>
            <a:p>
              <a:pPr algn="ctr"/>
              <a:r>
                <a:rPr lang="en-US" b="1" dirty="0" smtClean="0">
                  <a:solidFill>
                    <a:srgbClr val="C00000"/>
                  </a:solidFill>
                </a:rPr>
                <a:t>Reduction </a:t>
              </a:r>
            </a:p>
            <a:p>
              <a:pPr algn="ctr"/>
              <a:r>
                <a:rPr lang="en-US" b="1" dirty="0" smtClean="0">
                  <a:solidFill>
                    <a:srgbClr val="C00000"/>
                  </a:solidFill>
                </a:rPr>
                <a:t>(eager reduction)</a:t>
              </a:r>
            </a:p>
          </p:txBody>
        </p:sp>
        <p:sp>
          <p:nvSpPr>
            <p:cNvPr id="41" name="TextBox 40"/>
            <p:cNvSpPr txBox="1"/>
            <p:nvPr/>
          </p:nvSpPr>
          <p:spPr>
            <a:xfrm>
              <a:off x="5850835" y="2761495"/>
              <a:ext cx="1890261" cy="646331"/>
            </a:xfrm>
            <a:prstGeom prst="rect">
              <a:avLst/>
            </a:prstGeom>
            <a:noFill/>
          </p:spPr>
          <p:txBody>
            <a:bodyPr wrap="none" rtlCol="0">
              <a:spAutoFit/>
            </a:bodyPr>
            <a:lstStyle/>
            <a:p>
              <a:pPr algn="ctr"/>
              <a:r>
                <a:rPr lang="en-US" b="1" dirty="0" smtClean="0">
                  <a:solidFill>
                    <a:srgbClr val="C00000"/>
                  </a:solidFill>
                </a:rPr>
                <a:t>Saturation</a:t>
              </a:r>
            </a:p>
            <a:p>
              <a:pPr algn="ctr"/>
              <a:r>
                <a:rPr lang="en-US" b="1" dirty="0" smtClean="0">
                  <a:solidFill>
                    <a:srgbClr val="C00000"/>
                  </a:solidFill>
                </a:rPr>
                <a:t>(lazy reduction)</a:t>
              </a:r>
            </a:p>
          </p:txBody>
        </p:sp>
      </p:gr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200" y="4143294"/>
            <a:ext cx="1009791" cy="581106"/>
          </a:xfrm>
          <a:prstGeom prst="rect">
            <a:avLst/>
          </a:prstGeom>
        </p:spPr>
      </p:pic>
    </p:spTree>
    <p:extLst>
      <p:ext uri="{BB962C8B-B14F-4D97-AF65-F5344CB8AC3E}">
        <p14:creationId xmlns:p14="http://schemas.microsoft.com/office/powerpoint/2010/main" val="200527733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4" y="2365377"/>
            <a:ext cx="7690115" cy="747897"/>
          </a:xfrm>
        </p:spPr>
        <p:txBody>
          <a:bodyPr/>
          <a:lstStyle/>
          <a:p>
            <a:r>
              <a:rPr lang="en-US" dirty="0" smtClean="0"/>
              <a:t>Optimization</a:t>
            </a:r>
            <a:endParaRPr lang="en-US" dirty="0"/>
          </a:p>
        </p:txBody>
      </p:sp>
      <p:sp>
        <p:nvSpPr>
          <p:cNvPr id="5" name="Subtitle 4"/>
          <p:cNvSpPr>
            <a:spLocks noGrp="1"/>
          </p:cNvSpPr>
          <p:nvPr>
            <p:ph type="subTitle" idx="1"/>
          </p:nvPr>
        </p:nvSpPr>
        <p:spPr>
          <a:xfrm>
            <a:off x="2389511" y="4191000"/>
            <a:ext cx="6268065" cy="470898"/>
          </a:xfrm>
        </p:spPr>
        <p:txBody>
          <a:bodyPr/>
          <a:lstStyle/>
          <a:p>
            <a:r>
              <a:rPr lang="en-US" dirty="0" smtClean="0"/>
              <a:t>Get More Satisfaction with SMT</a:t>
            </a:r>
            <a:endParaRPr lang="en-US" dirty="0"/>
          </a:p>
        </p:txBody>
      </p:sp>
      <p:sp>
        <p:nvSpPr>
          <p:cNvPr id="3" name="TextBox 2"/>
          <p:cNvSpPr txBox="1"/>
          <p:nvPr/>
        </p:nvSpPr>
        <p:spPr>
          <a:xfrm>
            <a:off x="5697672" y="6488668"/>
            <a:ext cx="3446328" cy="369332"/>
          </a:xfrm>
          <a:prstGeom prst="rect">
            <a:avLst/>
          </a:prstGeom>
          <a:noFill/>
        </p:spPr>
        <p:txBody>
          <a:bodyPr wrap="none" rtlCol="0">
            <a:spAutoFit/>
          </a:bodyPr>
          <a:lstStyle/>
          <a:p>
            <a:r>
              <a:rPr lang="en-US" dirty="0" err="1" smtClean="0">
                <a:solidFill>
                  <a:schemeClr val="bg1"/>
                </a:solidFill>
              </a:rPr>
              <a:t>Oliveras</a:t>
            </a:r>
            <a:r>
              <a:rPr lang="en-US" dirty="0" smtClean="0">
                <a:solidFill>
                  <a:schemeClr val="bg1"/>
                </a:solidFill>
              </a:rPr>
              <a:t>, </a:t>
            </a:r>
            <a:r>
              <a:rPr lang="en-US" dirty="0" err="1" smtClean="0">
                <a:solidFill>
                  <a:schemeClr val="bg1"/>
                </a:solidFill>
              </a:rPr>
              <a:t>Nieuenhuis</a:t>
            </a:r>
            <a:r>
              <a:rPr lang="en-US" dirty="0" smtClean="0">
                <a:solidFill>
                  <a:schemeClr val="bg1"/>
                </a:solidFill>
              </a:rPr>
              <a:t>, SAT 2006</a:t>
            </a:r>
          </a:p>
        </p:txBody>
      </p:sp>
      <p:grpSp>
        <p:nvGrpSpPr>
          <p:cNvPr id="6" name="Group 5"/>
          <p:cNvGrpSpPr/>
          <p:nvPr/>
        </p:nvGrpSpPr>
        <p:grpSpPr>
          <a:xfrm>
            <a:off x="5181600" y="914400"/>
            <a:ext cx="4876800" cy="2424236"/>
            <a:chOff x="302170" y="1097187"/>
            <a:chExt cx="7754910" cy="4720517"/>
          </a:xfrm>
        </p:grpSpPr>
        <p:sp>
          <p:nvSpPr>
            <p:cNvPr id="8" name="Rounded Rectangle 7"/>
            <p:cNvSpPr/>
            <p:nvPr/>
          </p:nvSpPr>
          <p:spPr bwMode="auto">
            <a:xfrm>
              <a:off x="3124200" y="1752600"/>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New</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Theory</a:t>
              </a:r>
            </a:p>
          </p:txBody>
        </p:sp>
        <p:sp>
          <p:nvSpPr>
            <p:cNvPr id="9" name="Rounded Rectangle 8"/>
            <p:cNvSpPr/>
            <p:nvPr/>
          </p:nvSpPr>
          <p:spPr bwMode="auto">
            <a:xfrm>
              <a:off x="5867400" y="3505200"/>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sp>
          <p:nvSpPr>
            <p:cNvPr id="10" name="Rounded Rectangle 9"/>
            <p:cNvSpPr/>
            <p:nvPr/>
          </p:nvSpPr>
          <p:spPr bwMode="auto">
            <a:xfrm>
              <a:off x="381000" y="3534139"/>
              <a:ext cx="1905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cxnSp>
          <p:nvCxnSpPr>
            <p:cNvPr id="11" name="Straight Arrow Connector 10"/>
            <p:cNvCxnSpPr/>
            <p:nvPr/>
          </p:nvCxnSpPr>
          <p:spPr>
            <a:xfrm>
              <a:off x="2362200" y="3733800"/>
              <a:ext cx="1219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286000" y="4191000"/>
              <a:ext cx="1219200"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4648200" y="3737113"/>
              <a:ext cx="1219200" cy="0"/>
            </a:xfrm>
            <a:prstGeom prst="straightConnector1">
              <a:avLst/>
            </a:prstGeom>
            <a:ln>
              <a:solidFill>
                <a:schemeClr val="tx1">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648200" y="4191000"/>
              <a:ext cx="1219200" cy="0"/>
            </a:xfrm>
            <a:prstGeom prst="straightConnector1">
              <a:avLst/>
            </a:prstGeom>
            <a:ln>
              <a:solidFill>
                <a:schemeClr val="tx1">
                  <a:lumMod val="75000"/>
                </a:schemeClr>
              </a:solidFill>
              <a:headEnd type="stealth"/>
              <a:tailEnd type="non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055165" y="2743200"/>
              <a:ext cx="0" cy="838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Freeform 15"/>
            <p:cNvSpPr/>
            <p:nvPr/>
          </p:nvSpPr>
          <p:spPr bwMode="auto">
            <a:xfrm>
              <a:off x="3450649" y="4373217"/>
              <a:ext cx="1110770" cy="1047310"/>
            </a:xfrm>
            <a:custGeom>
              <a:avLst/>
              <a:gdLst>
                <a:gd name="connsiteX0" fmla="*/ 312968 w 1110770"/>
                <a:gd name="connsiteY0" fmla="*/ 0 h 1047310"/>
                <a:gd name="connsiteX1" fmla="*/ 8168 w 1110770"/>
                <a:gd name="connsiteY1" fmla="*/ 556592 h 1047310"/>
                <a:gd name="connsiteX2" fmla="*/ 604516 w 1110770"/>
                <a:gd name="connsiteY2" fmla="*/ 1046922 h 1047310"/>
                <a:gd name="connsiteX3" fmla="*/ 1108099 w 1110770"/>
                <a:gd name="connsiteY3" fmla="*/ 477079 h 1047310"/>
                <a:gd name="connsiteX4" fmla="*/ 816551 w 1110770"/>
                <a:gd name="connsiteY4" fmla="*/ 13253 h 1047310"/>
                <a:gd name="connsiteX5" fmla="*/ 816551 w 1110770"/>
                <a:gd name="connsiteY5" fmla="*/ 13253 h 1047310"/>
                <a:gd name="connsiteX6" fmla="*/ 816551 w 1110770"/>
                <a:gd name="connsiteY6" fmla="*/ 13253 h 10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770" h="1047310">
                  <a:moveTo>
                    <a:pt x="312968" y="0"/>
                  </a:moveTo>
                  <a:cubicBezTo>
                    <a:pt x="136272" y="191052"/>
                    <a:pt x="-40423" y="382105"/>
                    <a:pt x="8168" y="556592"/>
                  </a:cubicBezTo>
                  <a:cubicBezTo>
                    <a:pt x="56759" y="731079"/>
                    <a:pt x="421194" y="1060174"/>
                    <a:pt x="604516" y="1046922"/>
                  </a:cubicBezTo>
                  <a:cubicBezTo>
                    <a:pt x="787838" y="1033670"/>
                    <a:pt x="1072760" y="649357"/>
                    <a:pt x="1108099" y="477079"/>
                  </a:cubicBezTo>
                  <a:cubicBezTo>
                    <a:pt x="1143438" y="304801"/>
                    <a:pt x="816551" y="13253"/>
                    <a:pt x="816551" y="13253"/>
                  </a:cubicBezTo>
                  <a:lnTo>
                    <a:pt x="816551" y="13253"/>
                  </a:lnTo>
                  <a:lnTo>
                    <a:pt x="816551" y="13253"/>
                  </a:lnTo>
                </a:path>
              </a:pathLst>
            </a:custGeom>
            <a:noFill/>
            <a:ln w="44450">
              <a:solidFill>
                <a:schemeClr val="bg1"/>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581399" y="5448372"/>
              <a:ext cx="954107" cy="369332"/>
            </a:xfrm>
            <a:prstGeom prst="rect">
              <a:avLst/>
            </a:prstGeom>
            <a:noFill/>
          </p:spPr>
          <p:txBody>
            <a:bodyPr wrap="none" rtlCol="0">
              <a:spAutoFit/>
            </a:bodyPr>
            <a:lstStyle/>
            <a:p>
              <a:r>
                <a:rPr lang="en-US" b="1" dirty="0" smtClean="0">
                  <a:solidFill>
                    <a:schemeClr val="bg1"/>
                  </a:solidFill>
                </a:rPr>
                <a:t>Search</a:t>
              </a:r>
            </a:p>
          </p:txBody>
        </p:sp>
        <p:sp>
          <p:nvSpPr>
            <p:cNvPr id="18" name="TextBox 17"/>
            <p:cNvSpPr txBox="1"/>
            <p:nvPr/>
          </p:nvSpPr>
          <p:spPr>
            <a:xfrm>
              <a:off x="4124915" y="2508391"/>
              <a:ext cx="1741503" cy="719170"/>
            </a:xfrm>
            <a:prstGeom prst="rect">
              <a:avLst/>
            </a:prstGeom>
            <a:noFill/>
          </p:spPr>
          <p:txBody>
            <a:bodyPr wrap="none" rtlCol="0">
              <a:spAutoFit/>
            </a:bodyPr>
            <a:lstStyle/>
            <a:p>
              <a:r>
                <a:rPr lang="en-US" b="1" dirty="0" smtClean="0">
                  <a:solidFill>
                    <a:schemeClr val="tx2">
                      <a:lumMod val="85000"/>
                    </a:schemeClr>
                  </a:solidFill>
                </a:rPr>
                <a:t>Compile</a:t>
              </a:r>
            </a:p>
          </p:txBody>
        </p:sp>
        <p:sp>
          <p:nvSpPr>
            <p:cNvPr id="19" name="TextBox 18"/>
            <p:cNvSpPr txBox="1"/>
            <p:nvPr/>
          </p:nvSpPr>
          <p:spPr>
            <a:xfrm>
              <a:off x="4615640" y="3026102"/>
              <a:ext cx="1354048" cy="719170"/>
            </a:xfrm>
            <a:prstGeom prst="rect">
              <a:avLst/>
            </a:prstGeom>
            <a:noFill/>
            <a:ln>
              <a:noFill/>
            </a:ln>
          </p:spPr>
          <p:txBody>
            <a:bodyPr wrap="none" rtlCol="0">
              <a:spAutoFit/>
            </a:bodyPr>
            <a:lstStyle/>
            <a:p>
              <a:r>
                <a:rPr lang="en-US" b="1" dirty="0" smtClean="0">
                  <a:solidFill>
                    <a:schemeClr val="tx2">
                      <a:lumMod val="85000"/>
                    </a:schemeClr>
                  </a:solidFill>
                </a:rPr>
                <a:t>Model</a:t>
              </a:r>
            </a:p>
          </p:txBody>
        </p:sp>
        <p:sp>
          <p:nvSpPr>
            <p:cNvPr id="20" name="TextBox 19"/>
            <p:cNvSpPr txBox="1"/>
            <p:nvPr/>
          </p:nvSpPr>
          <p:spPr>
            <a:xfrm>
              <a:off x="4615640" y="4213126"/>
              <a:ext cx="1741503" cy="1258548"/>
            </a:xfrm>
            <a:prstGeom prst="rect">
              <a:avLst/>
            </a:prstGeom>
            <a:noFill/>
            <a:ln>
              <a:noFill/>
            </a:ln>
          </p:spPr>
          <p:txBody>
            <a:bodyPr wrap="none" rtlCol="0">
              <a:spAutoFit/>
            </a:bodyPr>
            <a:lstStyle/>
            <a:p>
              <a:r>
                <a:rPr lang="en-US" b="1" dirty="0" smtClean="0">
                  <a:solidFill>
                    <a:schemeClr val="tx2">
                      <a:lumMod val="85000"/>
                    </a:schemeClr>
                  </a:solidFill>
                </a:rPr>
                <a:t>Partial</a:t>
              </a:r>
            </a:p>
            <a:p>
              <a:r>
                <a:rPr lang="en-US" b="1" dirty="0" smtClean="0">
                  <a:solidFill>
                    <a:schemeClr val="tx2">
                      <a:lumMod val="85000"/>
                    </a:schemeClr>
                  </a:solidFill>
                </a:rPr>
                <a:t>Compile</a:t>
              </a:r>
            </a:p>
          </p:txBody>
        </p:sp>
        <p:sp>
          <p:nvSpPr>
            <p:cNvPr id="21" name="TextBox 20"/>
            <p:cNvSpPr txBox="1"/>
            <p:nvPr/>
          </p:nvSpPr>
          <p:spPr>
            <a:xfrm>
              <a:off x="1756216" y="2805147"/>
              <a:ext cx="1467067" cy="369333"/>
            </a:xfrm>
            <a:prstGeom prst="rect">
              <a:avLst/>
            </a:prstGeom>
            <a:noFill/>
          </p:spPr>
          <p:txBody>
            <a:bodyPr wrap="none" rtlCol="0">
              <a:spAutoFit/>
            </a:bodyPr>
            <a:lstStyle/>
            <a:p>
              <a:r>
                <a:rPr lang="en-US" b="1" dirty="0" smtClean="0">
                  <a:solidFill>
                    <a:schemeClr val="bg1"/>
                  </a:solidFill>
                </a:rPr>
                <a:t>Constraints</a:t>
              </a:r>
            </a:p>
          </p:txBody>
        </p:sp>
        <p:sp>
          <p:nvSpPr>
            <p:cNvPr id="22" name="TextBox 21"/>
            <p:cNvSpPr txBox="1"/>
            <p:nvPr/>
          </p:nvSpPr>
          <p:spPr>
            <a:xfrm>
              <a:off x="2362200" y="4191000"/>
              <a:ext cx="966595" cy="719170"/>
            </a:xfrm>
            <a:prstGeom prst="rect">
              <a:avLst/>
            </a:prstGeom>
            <a:noFill/>
          </p:spPr>
          <p:txBody>
            <a:bodyPr wrap="none" rtlCol="0">
              <a:spAutoFit/>
            </a:bodyPr>
            <a:lstStyle/>
            <a:p>
              <a:r>
                <a:rPr lang="en-US" b="1" dirty="0" err="1" smtClean="0">
                  <a:solidFill>
                    <a:schemeClr val="bg1"/>
                  </a:solidFill>
                </a:rPr>
                <a:t>Eqs</a:t>
              </a:r>
              <a:endParaRPr lang="en-US" b="1" dirty="0" smtClean="0">
                <a:solidFill>
                  <a:schemeClr val="bg1"/>
                </a:solidFill>
              </a:endParaRPr>
            </a:p>
          </p:txBody>
        </p:sp>
        <p:sp>
          <p:nvSpPr>
            <p:cNvPr id="23" name="TextBox 22"/>
            <p:cNvSpPr txBox="1"/>
            <p:nvPr/>
          </p:nvSpPr>
          <p:spPr>
            <a:xfrm>
              <a:off x="302170" y="2227029"/>
              <a:ext cx="1619148" cy="1258548"/>
            </a:xfrm>
            <a:prstGeom prst="rect">
              <a:avLst/>
            </a:prstGeom>
            <a:noFill/>
          </p:spPr>
          <p:txBody>
            <a:bodyPr wrap="none" rtlCol="0">
              <a:spAutoFit/>
            </a:bodyPr>
            <a:lstStyle/>
            <a:p>
              <a:r>
                <a:rPr lang="en-US" b="1" dirty="0" smtClean="0">
                  <a:solidFill>
                    <a:srgbClr val="C00000"/>
                  </a:solidFill>
                </a:rPr>
                <a:t>Theory </a:t>
              </a:r>
            </a:p>
            <a:p>
              <a:r>
                <a:rPr lang="en-US" b="1" dirty="0" smtClean="0">
                  <a:solidFill>
                    <a:srgbClr val="C00000"/>
                  </a:solidFill>
                </a:rPr>
                <a:t>Solver</a:t>
              </a:r>
            </a:p>
          </p:txBody>
        </p:sp>
        <p:sp>
          <p:nvSpPr>
            <p:cNvPr id="24" name="TextBox 23"/>
            <p:cNvSpPr txBox="1"/>
            <p:nvPr/>
          </p:nvSpPr>
          <p:spPr>
            <a:xfrm>
              <a:off x="3282765" y="1097187"/>
              <a:ext cx="2088171" cy="719170"/>
            </a:xfrm>
            <a:prstGeom prst="rect">
              <a:avLst/>
            </a:prstGeom>
            <a:noFill/>
          </p:spPr>
          <p:txBody>
            <a:bodyPr wrap="none" rtlCol="0">
              <a:spAutoFit/>
            </a:bodyPr>
            <a:lstStyle/>
            <a:p>
              <a:r>
                <a:rPr lang="en-US" b="1" dirty="0" smtClean="0">
                  <a:solidFill>
                    <a:schemeClr val="tx2">
                      <a:lumMod val="85000"/>
                    </a:schemeClr>
                  </a:solidFill>
                </a:rPr>
                <a:t>Reduction</a:t>
              </a:r>
            </a:p>
          </p:txBody>
        </p:sp>
        <p:sp>
          <p:nvSpPr>
            <p:cNvPr id="25" name="TextBox 24"/>
            <p:cNvSpPr txBox="1"/>
            <p:nvPr/>
          </p:nvSpPr>
          <p:spPr>
            <a:xfrm>
              <a:off x="5948516" y="2877724"/>
              <a:ext cx="2108564" cy="719170"/>
            </a:xfrm>
            <a:prstGeom prst="rect">
              <a:avLst/>
            </a:prstGeom>
            <a:noFill/>
            <a:ln>
              <a:noFill/>
            </a:ln>
          </p:spPr>
          <p:txBody>
            <a:bodyPr wrap="none" rtlCol="0">
              <a:spAutoFit/>
            </a:bodyPr>
            <a:lstStyle/>
            <a:p>
              <a:r>
                <a:rPr lang="en-US" b="1" dirty="0" smtClean="0">
                  <a:solidFill>
                    <a:schemeClr val="tx2">
                      <a:lumMod val="85000"/>
                    </a:schemeClr>
                  </a:solidFill>
                </a:rPr>
                <a:t>Saturation</a:t>
              </a:r>
            </a:p>
          </p:txBody>
        </p:sp>
      </p:grpSp>
      <p:grpSp>
        <p:nvGrpSpPr>
          <p:cNvPr id="26" name="Group 25"/>
          <p:cNvGrpSpPr/>
          <p:nvPr/>
        </p:nvGrpSpPr>
        <p:grpSpPr>
          <a:xfrm>
            <a:off x="3312" y="4817741"/>
            <a:ext cx="3412435" cy="2040259"/>
            <a:chOff x="3200400" y="2133600"/>
            <a:chExt cx="4432852" cy="2816087"/>
          </a:xfrm>
        </p:grpSpPr>
        <p:sp>
          <p:nvSpPr>
            <p:cNvPr id="27" name="Rectangle 26"/>
            <p:cNvSpPr/>
            <p:nvPr/>
          </p:nvSpPr>
          <p:spPr bwMode="auto">
            <a:xfrm>
              <a:off x="32004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Intro</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3200400"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SMT?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3200400" y="41114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Z3?</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5562600" y="4111487"/>
              <a:ext cx="20574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Theory 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5575852"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Eager 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55626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Lazy</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a:off x="4038600" y="29718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Down Arrow 33"/>
            <p:cNvSpPr/>
            <p:nvPr/>
          </p:nvSpPr>
          <p:spPr bwMode="auto">
            <a:xfrm>
              <a:off x="4068417" y="3977308"/>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Down Arrow 34"/>
            <p:cNvSpPr/>
            <p:nvPr/>
          </p:nvSpPr>
          <p:spPr bwMode="auto">
            <a:xfrm rot="10800000">
              <a:off x="6375952" y="39624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Down Arrow 35"/>
            <p:cNvSpPr/>
            <p:nvPr/>
          </p:nvSpPr>
          <p:spPr bwMode="auto">
            <a:xfrm rot="10800000">
              <a:off x="6375952" y="2971799"/>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Down Arrow 36"/>
            <p:cNvSpPr/>
            <p:nvPr/>
          </p:nvSpPr>
          <p:spPr bwMode="auto">
            <a:xfrm rot="16200000">
              <a:off x="5187398" y="4372389"/>
              <a:ext cx="457200" cy="31639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886" y="2249211"/>
            <a:ext cx="661922" cy="380917"/>
          </a:xfrm>
          <a:prstGeom prst="rect">
            <a:avLst/>
          </a:prstGeom>
        </p:spPr>
      </p:pic>
    </p:spTree>
    <p:extLst>
      <p:ext uri="{BB962C8B-B14F-4D97-AF65-F5344CB8AC3E}">
        <p14:creationId xmlns:p14="http://schemas.microsoft.com/office/powerpoint/2010/main" val="192786094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Weighted </a:t>
            </a:r>
            <a:r>
              <a:rPr lang="en-US" dirty="0" err="1" smtClean="0"/>
              <a:t>MaxSMT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2133600"/>
                <a:ext cx="4368800" cy="2330450"/>
              </a:xfrm>
            </p:spPr>
            <p:txBody>
              <a:bodyPr>
                <a:normAutofit fontScale="77500" lnSpcReduction="20000"/>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a:rPr>
                              <m:t>𝑁</m:t>
                            </m:r>
                            <m:r>
                              <a:rPr lang="en-US" b="0" i="1" dirty="0" smtClean="0">
                                <a:latin typeface="Cambria Math"/>
                              </a:rPr>
                              <m:t>𝑎𝑚𝑒</m:t>
                            </m:r>
                          </m:e>
                          <m:e>
                            <m:r>
                              <a:rPr lang="en-US" b="0" i="1" dirty="0" smtClean="0">
                                <a:latin typeface="Cambria Math"/>
                              </a:rPr>
                              <m:t>𝐹𝑜𝑟𝑚𝑢𝑙𝑎</m:t>
                            </m:r>
                          </m:e>
                          <m:e>
                            <m:r>
                              <a:rPr lang="en-US" b="0" i="1" dirty="0" smtClean="0">
                                <a:latin typeface="Cambria Math"/>
                              </a:rPr>
                              <m:t>𝑤𝑒𝑖𝑔h𝑡</m:t>
                            </m:r>
                          </m:e>
                        </m:mr>
                        <m:mr>
                          <m:e>
                            <m:sSub>
                              <m:sSubPr>
                                <m:ctrlPr>
                                  <a:rPr lang="en-US" b="0" i="1" dirty="0" smtClean="0">
                                    <a:latin typeface="Cambria Math" panose="02040503050406030204" pitchFamily="18" charset="0"/>
                                  </a:rPr>
                                </m:ctrlPr>
                              </m:sSubPr>
                              <m:e>
                                <m:r>
                                  <m:rPr>
                                    <m:brk m:alnAt="7"/>
                                  </m:rPr>
                                  <a:rPr lang="en-US" b="0" i="1" dirty="0" smtClean="0">
                                    <a:latin typeface="Cambria Math"/>
                                  </a:rPr>
                                  <m:t>𝐹</m:t>
                                </m:r>
                              </m:e>
                              <m:sub>
                                <m:r>
                                  <m:rPr>
                                    <m:brk m:alnAt="7"/>
                                  </m:rPr>
                                  <a:rPr lang="en-US" b="0" i="1" dirty="0" smtClean="0">
                                    <a:latin typeface="Cambria Math"/>
                                  </a:rPr>
                                  <m:t>0</m:t>
                                </m:r>
                              </m:sub>
                            </m:sSub>
                          </m:e>
                          <m:e>
                            <m:r>
                              <a:rPr lang="en-US" i="1" dirty="0">
                                <a:latin typeface="Cambria Math"/>
                              </a:rPr>
                              <m:t>𝑎</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≥2</m:t>
                            </m:r>
                          </m:e>
                          <m:e>
                            <m:r>
                              <a:rPr lang="en-US" b="0" i="1" dirty="0" smtClean="0">
                                <a:latin typeface="Cambria Math"/>
                              </a:rPr>
                              <m:t>∞</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1</m:t>
                                </m:r>
                              </m:sub>
                            </m:sSub>
                          </m:e>
                          <m:e>
                            <m:r>
                              <a:rPr lang="en-US" i="1" dirty="0">
                                <a:latin typeface="Cambria Math"/>
                              </a:rPr>
                              <m:t>¬</m:t>
                            </m:r>
                            <m:r>
                              <a:rPr lang="en-US" i="1" dirty="0">
                                <a:latin typeface="Cambria Math"/>
                              </a:rPr>
                              <m:t>𝑎</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3</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2</m:t>
                                </m:r>
                              </m:sub>
                            </m:sSub>
                          </m:e>
                          <m:e>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4</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3</m:t>
                                </m:r>
                              </m:sub>
                            </m:sSub>
                          </m:e>
                          <m:e>
                            <m:r>
                              <a:rPr lang="en-US" b="0" i="1" dirty="0" smtClean="0">
                                <a:latin typeface="Cambria Math"/>
                              </a:rPr>
                              <m:t>𝑥</m:t>
                            </m:r>
                            <m:r>
                              <a:rPr lang="en-US" b="0" i="1" dirty="0" smtClean="0">
                                <a:latin typeface="Cambria Math"/>
                              </a:rPr>
                              <m:t>&lt;2</m:t>
                            </m:r>
                          </m:e>
                          <m:e>
                            <m:r>
                              <a:rPr lang="en-US" b="0" i="1" dirty="0" smtClean="0">
                                <a:latin typeface="Cambria Math"/>
                              </a:rPr>
                              <m:t>5</m:t>
                            </m:r>
                          </m:e>
                        </m:mr>
                      </m:m>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4368868" cy="2330959"/>
              </a:xfrm>
              <a:blipFill rotWithShape="0">
                <a:blip r:embed="rId2"/>
                <a:stretch>
                  <a:fillRect t="-4712" r="-878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12" name="Ink 11"/>
              <p14:cNvContentPartPr/>
              <p14:nvPr/>
            </p14:nvContentPartPr>
            <p14:xfrm>
              <a:off x="5714129" y="2594996"/>
              <a:ext cx="6120" cy="4320"/>
            </p14:xfrm>
          </p:contentPart>
        </mc:Choice>
        <mc:Fallback>
          <p:pic>
            <p:nvPicPr>
              <p:cNvPr id="12" name="Ink 11"/>
              <p:cNvPicPr/>
              <p:nvPr/>
            </p:nvPicPr>
            <p:blipFill>
              <a:blip r:embed="rId4"/>
              <a:stretch>
                <a:fillRect/>
              </a:stretch>
            </p:blipFill>
            <p:spPr>
              <a:xfrm>
                <a:off x="5708369" y="2589236"/>
                <a:ext cx="17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k 13"/>
              <p14:cNvContentPartPr/>
              <p14:nvPr/>
            </p14:nvContentPartPr>
            <p14:xfrm>
              <a:off x="5702609" y="2601116"/>
              <a:ext cx="350640" cy="1910160"/>
            </p14:xfrm>
          </p:contentPart>
        </mc:Choice>
        <mc:Fallback>
          <p:pic>
            <p:nvPicPr>
              <p:cNvPr id="14" name="Ink 13"/>
              <p:cNvPicPr/>
              <p:nvPr/>
            </p:nvPicPr>
            <p:blipFill>
              <a:blip r:embed="rId6"/>
              <a:stretch>
                <a:fillRect/>
              </a:stretch>
            </p:blipFill>
            <p:spPr>
              <a:xfrm>
                <a:off x="5687489" y="2584916"/>
                <a:ext cx="384480" cy="1945800"/>
              </a:xfrm>
              <a:prstGeom prst="rect">
                <a:avLst/>
              </a:prstGeom>
            </p:spPr>
          </p:pic>
        </mc:Fallback>
      </mc:AlternateContent>
      <p:sp>
        <p:nvSpPr>
          <p:cNvPr id="15" name="TextBox 14"/>
          <p:cNvSpPr txBox="1"/>
          <p:nvPr/>
        </p:nvSpPr>
        <p:spPr>
          <a:xfrm>
            <a:off x="6518787" y="3371530"/>
            <a:ext cx="741998" cy="369332"/>
          </a:xfrm>
          <a:prstGeom prst="rect">
            <a:avLst/>
          </a:prstGeom>
          <a:noFill/>
        </p:spPr>
        <p:txBody>
          <a:bodyPr wrap="none" rtlCol="0">
            <a:spAutoFit/>
          </a:bodyPr>
          <a:lstStyle/>
          <a:p>
            <a:r>
              <a:rPr lang="en-US" b="1" dirty="0" err="1" smtClean="0"/>
              <a:t>Unsat</a:t>
            </a:r>
            <a:endParaRPr lang="en-US" b="1" dirty="0" smtClean="0"/>
          </a:p>
        </p:txBody>
      </p:sp>
    </p:spTree>
    <p:extLst>
      <p:ext uri="{BB962C8B-B14F-4D97-AF65-F5344CB8AC3E}">
        <p14:creationId xmlns:p14="http://schemas.microsoft.com/office/powerpoint/2010/main" val="3110332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Weighted </a:t>
            </a:r>
            <a:r>
              <a:rPr lang="en-US" dirty="0" err="1" smtClean="0"/>
              <a:t>MaxSMT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2133600"/>
                <a:ext cx="4368800" cy="2330450"/>
              </a:xfrm>
            </p:spPr>
            <p:txBody>
              <a:bodyPr>
                <a:normAutofit fontScale="77500" lnSpcReduction="20000"/>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a:rPr>
                              <m:t>𝑁</m:t>
                            </m:r>
                            <m:r>
                              <a:rPr lang="en-US" b="0" i="1" dirty="0" smtClean="0">
                                <a:latin typeface="Cambria Math"/>
                              </a:rPr>
                              <m:t>𝑎𝑚𝑒</m:t>
                            </m:r>
                          </m:e>
                          <m:e>
                            <m:r>
                              <a:rPr lang="en-US" b="0" i="1" dirty="0" smtClean="0">
                                <a:latin typeface="Cambria Math"/>
                              </a:rPr>
                              <m:t>𝐹𝑜𝑟𝑚𝑢𝑙𝑎</m:t>
                            </m:r>
                          </m:e>
                          <m:e>
                            <m:r>
                              <a:rPr lang="en-US" b="0" i="1" dirty="0" smtClean="0">
                                <a:latin typeface="Cambria Math"/>
                              </a:rPr>
                              <m:t>𝑤𝑒𝑖𝑔h𝑡</m:t>
                            </m:r>
                          </m:e>
                        </m:mr>
                        <m:mr>
                          <m:e>
                            <m:sSub>
                              <m:sSubPr>
                                <m:ctrlPr>
                                  <a:rPr lang="en-US" b="0" i="1" dirty="0" smtClean="0">
                                    <a:latin typeface="Cambria Math" panose="02040503050406030204" pitchFamily="18" charset="0"/>
                                  </a:rPr>
                                </m:ctrlPr>
                              </m:sSubPr>
                              <m:e>
                                <m:r>
                                  <m:rPr>
                                    <m:brk m:alnAt="7"/>
                                  </m:rPr>
                                  <a:rPr lang="en-US" b="0" i="1" dirty="0" smtClean="0">
                                    <a:latin typeface="Cambria Math"/>
                                  </a:rPr>
                                  <m:t>𝐹</m:t>
                                </m:r>
                              </m:e>
                              <m:sub>
                                <m:r>
                                  <m:rPr>
                                    <m:brk m:alnAt="7"/>
                                  </m:rPr>
                                  <a:rPr lang="en-US" b="0" i="1" dirty="0" smtClean="0">
                                    <a:latin typeface="Cambria Math"/>
                                  </a:rPr>
                                  <m:t>0</m:t>
                                </m:r>
                              </m:sub>
                            </m:sSub>
                          </m:e>
                          <m:e>
                            <m:r>
                              <a:rPr lang="en-US" i="1" dirty="0">
                                <a:latin typeface="Cambria Math"/>
                              </a:rPr>
                              <m:t>𝑎</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≥2</m:t>
                            </m:r>
                          </m:e>
                          <m:e>
                            <m:r>
                              <a:rPr lang="en-US" b="0" i="1" dirty="0" smtClean="0">
                                <a:latin typeface="Cambria Math"/>
                              </a:rPr>
                              <m:t>∞</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1</m:t>
                                </m:r>
                              </m:sub>
                            </m:sSub>
                          </m:e>
                          <m:e>
                            <m:r>
                              <a:rPr lang="en-US" i="1" dirty="0">
                                <a:latin typeface="Cambria Math"/>
                              </a:rPr>
                              <m:t>¬</m:t>
                            </m:r>
                            <m:r>
                              <a:rPr lang="en-US" i="1" dirty="0">
                                <a:latin typeface="Cambria Math"/>
                              </a:rPr>
                              <m:t>𝑎</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3</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2</m:t>
                                </m:r>
                              </m:sub>
                            </m:sSub>
                          </m:e>
                          <m:e>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4</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3</m:t>
                                </m:r>
                              </m:sub>
                            </m:sSub>
                          </m:e>
                          <m:e>
                            <m:r>
                              <a:rPr lang="en-US" b="0" i="1" dirty="0" smtClean="0">
                                <a:latin typeface="Cambria Math"/>
                              </a:rPr>
                              <m:t>𝑥</m:t>
                            </m:r>
                            <m:r>
                              <a:rPr lang="en-US" b="0" i="1" dirty="0" smtClean="0">
                                <a:latin typeface="Cambria Math"/>
                              </a:rPr>
                              <m:t>&lt;2</m:t>
                            </m:r>
                          </m:e>
                          <m:e>
                            <m:r>
                              <a:rPr lang="en-US" b="0" i="1" dirty="0" smtClean="0">
                                <a:latin typeface="Cambria Math"/>
                              </a:rPr>
                              <m:t>5</m:t>
                            </m:r>
                          </m:e>
                        </m:mr>
                      </m:m>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4368868" cy="2330959"/>
              </a:xfrm>
              <a:blipFill rotWithShape="0">
                <a:blip r:embed="rId2"/>
                <a:stretch>
                  <a:fillRect t="-4712" r="-87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518787" y="3371530"/>
                <a:ext cx="2286203" cy="369332"/>
              </a:xfrm>
              <a:prstGeom prst="rect">
                <a:avLst/>
              </a:prstGeom>
              <a:noFill/>
            </p:spPr>
            <p:txBody>
              <a:bodyPr wrap="none" rtlCol="0">
                <a:spAutoFit/>
              </a:bodyPr>
              <a:lstStyle/>
              <a:p>
                <a:r>
                  <a:rPr lang="en-US" b="1" dirty="0" smtClean="0">
                    <a:solidFill>
                      <a:schemeClr val="tx1"/>
                    </a:solidFill>
                  </a:rPr>
                  <a:t>Sat </a:t>
                </a:r>
                <a14:m>
                  <m:oMath xmlns:m="http://schemas.openxmlformats.org/officeDocument/2006/math">
                    <m:r>
                      <a:rPr lang="en-US" b="1" i="1" smtClean="0">
                        <a:solidFill>
                          <a:schemeClr val="tx1"/>
                        </a:solidFill>
                        <a:latin typeface="Cambria Math"/>
                      </a:rPr>
                      <m:t>¬</m:t>
                    </m:r>
                    <m:r>
                      <a:rPr lang="en-US" b="1" i="1" smtClean="0">
                        <a:solidFill>
                          <a:schemeClr val="tx1"/>
                        </a:solidFill>
                        <a:latin typeface="Cambria Math"/>
                      </a:rPr>
                      <m:t>𝒂</m:t>
                    </m:r>
                    <m:r>
                      <a:rPr lang="en-US" b="1" i="1" smtClean="0">
                        <a:solidFill>
                          <a:schemeClr val="tx1"/>
                        </a:solidFill>
                        <a:latin typeface="Cambria Math"/>
                      </a:rPr>
                      <m:t>∧¬</m:t>
                    </m:r>
                    <m:r>
                      <a:rPr lang="en-US" b="1" i="1" smtClean="0">
                        <a:solidFill>
                          <a:schemeClr val="tx1"/>
                        </a:solidFill>
                        <a:latin typeface="Cambria Math"/>
                      </a:rPr>
                      <m:t>𝒃</m:t>
                    </m:r>
                    <m:r>
                      <a:rPr lang="en-US" b="1" i="1" smtClean="0">
                        <a:solidFill>
                          <a:schemeClr val="tx1"/>
                        </a:solidFill>
                        <a:latin typeface="Cambria Math"/>
                      </a:rPr>
                      <m:t>∧</m:t>
                    </m:r>
                    <m:r>
                      <a:rPr lang="en-US" b="1" i="1" smtClean="0">
                        <a:solidFill>
                          <a:schemeClr val="tx1"/>
                        </a:solidFill>
                        <a:latin typeface="Cambria Math"/>
                      </a:rPr>
                      <m:t>𝒙</m:t>
                    </m:r>
                    <m:r>
                      <a:rPr lang="en-US" b="1" i="1" smtClean="0">
                        <a:solidFill>
                          <a:schemeClr val="tx1"/>
                        </a:solidFill>
                        <a:latin typeface="Cambria Math"/>
                      </a:rPr>
                      <m:t>&lt;</m:t>
                    </m:r>
                    <m:r>
                      <a:rPr lang="en-US" b="1" i="1" smtClean="0">
                        <a:solidFill>
                          <a:schemeClr val="tx1"/>
                        </a:solidFill>
                        <a:latin typeface="Cambria Math"/>
                      </a:rPr>
                      <m:t>𝟐</m:t>
                    </m:r>
                  </m:oMath>
                </a14:m>
                <a:endParaRPr lang="en-US" b="1" dirty="0" smtClean="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6518787" y="3371530"/>
                <a:ext cx="2286203" cy="369332"/>
              </a:xfrm>
              <a:prstGeom prst="rect">
                <a:avLst/>
              </a:prstGeom>
              <a:blipFill rotWithShape="0">
                <a:blip r:embed="rId3"/>
                <a:stretch>
                  <a:fillRect l="-2133" t="-8197" b="-2459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530529" y="2594996"/>
              <a:ext cx="288720" cy="1787400"/>
            </p14:xfrm>
          </p:contentPart>
        </mc:Choice>
        <mc:Fallback xmlns="">
          <p:pic>
            <p:nvPicPr>
              <p:cNvPr id="5" name="Ink 4"/>
              <p:cNvPicPr/>
              <p:nvPr/>
            </p:nvPicPr>
            <p:blipFill>
              <a:blip r:embed="rId5"/>
              <a:stretch>
                <a:fillRect/>
              </a:stretch>
            </p:blipFill>
            <p:spPr>
              <a:xfrm>
                <a:off x="5512529" y="2589236"/>
                <a:ext cx="325440" cy="1804680"/>
              </a:xfrm>
              <a:prstGeom prst="rect">
                <a:avLst/>
              </a:prstGeom>
            </p:spPr>
          </p:pic>
        </mc:Fallback>
      </mc:AlternateContent>
      <mc:AlternateContent xmlns:mc="http://schemas.openxmlformats.org/markup-compatibility/2006">
        <mc:Choice xmlns:a14="http://schemas.microsoft.com/office/drawing/2010/main" Requires="a14">
          <p:sp>
            <p:nvSpPr>
              <p:cNvPr id="10" name="TextBox 9"/>
              <p:cNvSpPr txBox="1"/>
              <p:nvPr/>
            </p:nvSpPr>
            <p:spPr>
              <a:xfrm>
                <a:off x="6593242" y="2438400"/>
                <a:ext cx="1280607" cy="461665"/>
              </a:xfrm>
              <a:prstGeom prst="rect">
                <a:avLst/>
              </a:prstGeom>
              <a:noFill/>
            </p:spPr>
            <p:txBody>
              <a:bodyPr wrap="none" rtlCol="0">
                <a:spAutoFit/>
              </a:bodyPr>
              <a:lstStyle/>
              <a:p>
                <a:r>
                  <a:rPr lang="en-US" b="1" dirty="0" smtClean="0">
                    <a:solidFill>
                      <a:schemeClr val="tx1"/>
                    </a:solidFill>
                  </a:rPr>
                  <a:t>Penalty: </a:t>
                </a:r>
                <a14:m>
                  <m:oMath xmlns:m="http://schemas.openxmlformats.org/officeDocument/2006/math">
                    <m:r>
                      <a:rPr lang="en-US" sz="2400" b="1" i="1" smtClean="0">
                        <a:solidFill>
                          <a:schemeClr val="tx1"/>
                        </a:solidFill>
                        <a:latin typeface="Cambria Math"/>
                      </a:rPr>
                      <m:t>∞</m:t>
                    </m:r>
                  </m:oMath>
                </a14:m>
                <a:endParaRPr lang="en-US" sz="2400" b="1" dirty="0" smtClean="0">
                  <a:solidFill>
                    <a:schemeClr val="tx1"/>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6593242" y="2438400"/>
                <a:ext cx="1280607" cy="461665"/>
              </a:xfrm>
              <a:prstGeom prst="rect">
                <a:avLst/>
              </a:prstGeom>
              <a:blipFill rotWithShape="0">
                <a:blip r:embed="rId6"/>
                <a:stretch>
                  <a:fillRect l="-4286" b="-15789"/>
                </a:stretch>
              </a:blipFill>
            </p:spPr>
            <p:txBody>
              <a:bodyPr/>
              <a:lstStyle/>
              <a:p>
                <a:r>
                  <a:rPr lang="en-US">
                    <a:noFill/>
                  </a:rPr>
                  <a:t> </a:t>
                </a:r>
              </a:p>
            </p:txBody>
          </p:sp>
        </mc:Fallback>
      </mc:AlternateContent>
    </p:spTree>
    <p:extLst>
      <p:ext uri="{BB962C8B-B14F-4D97-AF65-F5344CB8AC3E}">
        <p14:creationId xmlns:p14="http://schemas.microsoft.com/office/powerpoint/2010/main" val="2536213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Weighted </a:t>
            </a:r>
            <a:r>
              <a:rPr lang="en-US" dirty="0" err="1" smtClean="0"/>
              <a:t>MaxSMT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2133600"/>
                <a:ext cx="4368800" cy="2330450"/>
              </a:xfrm>
            </p:spPr>
            <p:txBody>
              <a:bodyPr>
                <a:normAutofit fontScale="77500" lnSpcReduction="20000"/>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a:rPr>
                              <m:t>𝑁</m:t>
                            </m:r>
                            <m:r>
                              <a:rPr lang="en-US" b="0" i="1" dirty="0" smtClean="0">
                                <a:latin typeface="Cambria Math"/>
                              </a:rPr>
                              <m:t>𝑎𝑚𝑒</m:t>
                            </m:r>
                          </m:e>
                          <m:e>
                            <m:r>
                              <a:rPr lang="en-US" b="0" i="1" dirty="0" smtClean="0">
                                <a:latin typeface="Cambria Math"/>
                              </a:rPr>
                              <m:t>𝐹𝑜𝑟𝑚𝑢𝑙𝑎</m:t>
                            </m:r>
                          </m:e>
                          <m:e>
                            <m:r>
                              <a:rPr lang="en-US" b="0" i="1" dirty="0" smtClean="0">
                                <a:latin typeface="Cambria Math"/>
                              </a:rPr>
                              <m:t>𝑤𝑒𝑖𝑔h𝑡</m:t>
                            </m:r>
                          </m:e>
                        </m:mr>
                        <m:mr>
                          <m:e>
                            <m:sSub>
                              <m:sSubPr>
                                <m:ctrlPr>
                                  <a:rPr lang="en-US" b="0" i="1" dirty="0" smtClean="0">
                                    <a:latin typeface="Cambria Math" panose="02040503050406030204" pitchFamily="18" charset="0"/>
                                  </a:rPr>
                                </m:ctrlPr>
                              </m:sSubPr>
                              <m:e>
                                <m:r>
                                  <m:rPr>
                                    <m:brk m:alnAt="7"/>
                                  </m:rPr>
                                  <a:rPr lang="en-US" b="0" i="1" dirty="0" smtClean="0">
                                    <a:latin typeface="Cambria Math"/>
                                  </a:rPr>
                                  <m:t>𝐹</m:t>
                                </m:r>
                              </m:e>
                              <m:sub>
                                <m:r>
                                  <m:rPr>
                                    <m:brk m:alnAt="7"/>
                                  </m:rPr>
                                  <a:rPr lang="en-US" b="0" i="1" dirty="0" smtClean="0">
                                    <a:latin typeface="Cambria Math"/>
                                  </a:rPr>
                                  <m:t>0</m:t>
                                </m:r>
                              </m:sub>
                            </m:sSub>
                          </m:e>
                          <m:e>
                            <m:r>
                              <a:rPr lang="en-US" i="1" dirty="0">
                                <a:latin typeface="Cambria Math"/>
                              </a:rPr>
                              <m:t>𝑎</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≥2</m:t>
                            </m:r>
                          </m:e>
                          <m:e>
                            <m:r>
                              <a:rPr lang="en-US" b="0" i="1" dirty="0" smtClean="0">
                                <a:latin typeface="Cambria Math"/>
                              </a:rPr>
                              <m:t>∞</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1</m:t>
                                </m:r>
                              </m:sub>
                            </m:sSub>
                          </m:e>
                          <m:e>
                            <m:r>
                              <a:rPr lang="en-US" i="1" dirty="0">
                                <a:latin typeface="Cambria Math"/>
                              </a:rPr>
                              <m:t>¬</m:t>
                            </m:r>
                            <m:r>
                              <a:rPr lang="en-US" i="1" dirty="0">
                                <a:latin typeface="Cambria Math"/>
                              </a:rPr>
                              <m:t>𝑎</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3</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2</m:t>
                                </m:r>
                              </m:sub>
                            </m:sSub>
                          </m:e>
                          <m:e>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4</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3</m:t>
                                </m:r>
                              </m:sub>
                            </m:sSub>
                          </m:e>
                          <m:e>
                            <m:r>
                              <a:rPr lang="en-US" b="0" i="1" dirty="0" smtClean="0">
                                <a:latin typeface="Cambria Math"/>
                              </a:rPr>
                              <m:t>𝑥</m:t>
                            </m:r>
                            <m:r>
                              <a:rPr lang="en-US" b="0" i="1" dirty="0" smtClean="0">
                                <a:latin typeface="Cambria Math"/>
                              </a:rPr>
                              <m:t>&lt;2</m:t>
                            </m:r>
                          </m:e>
                          <m:e>
                            <m:r>
                              <a:rPr lang="en-US" b="0" i="1" dirty="0" smtClean="0">
                                <a:latin typeface="Cambria Math"/>
                              </a:rPr>
                              <m:t>5</m:t>
                            </m:r>
                          </m:e>
                        </m:mr>
                      </m:m>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4368868" cy="2330959"/>
              </a:xfrm>
              <a:blipFill rotWithShape="0">
                <a:blip r:embed="rId2"/>
                <a:stretch>
                  <a:fillRect t="-4712" r="-87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511413" y="2754222"/>
                <a:ext cx="2113079" cy="369332"/>
              </a:xfrm>
              <a:prstGeom prst="rect">
                <a:avLst/>
              </a:prstGeom>
              <a:noFill/>
            </p:spPr>
            <p:txBody>
              <a:bodyPr wrap="none" rtlCol="0">
                <a:spAutoFit/>
              </a:bodyPr>
              <a:lstStyle/>
              <a:p>
                <a:r>
                  <a:rPr lang="en-US" b="1" dirty="0" smtClean="0">
                    <a:solidFill>
                      <a:schemeClr val="tx1"/>
                    </a:solidFill>
                  </a:rPr>
                  <a:t>Sat </a:t>
                </a:r>
                <a14:m>
                  <m:oMath xmlns:m="http://schemas.openxmlformats.org/officeDocument/2006/math">
                    <m:r>
                      <a:rPr lang="en-US" b="1" i="1">
                        <a:solidFill>
                          <a:schemeClr val="tx1"/>
                        </a:solidFill>
                        <a:latin typeface="Cambria Math"/>
                      </a:rPr>
                      <m:t>¬</m:t>
                    </m:r>
                    <m:r>
                      <a:rPr lang="en-US" b="1" i="1">
                        <a:solidFill>
                          <a:schemeClr val="tx1"/>
                        </a:solidFill>
                        <a:latin typeface="Cambria Math"/>
                      </a:rPr>
                      <m:t>𝒂</m:t>
                    </m:r>
                    <m:r>
                      <a:rPr lang="en-US" b="1" i="1">
                        <a:solidFill>
                          <a:schemeClr val="tx1"/>
                        </a:solidFill>
                        <a:latin typeface="Cambria Math"/>
                      </a:rPr>
                      <m:t>∧</m:t>
                    </m:r>
                    <m:r>
                      <a:rPr lang="en-US" b="1" i="1">
                        <a:solidFill>
                          <a:schemeClr val="tx1"/>
                        </a:solidFill>
                        <a:latin typeface="Cambria Math"/>
                      </a:rPr>
                      <m:t>𝒃</m:t>
                    </m:r>
                    <m:r>
                      <a:rPr lang="en-US" b="1" i="1">
                        <a:solidFill>
                          <a:schemeClr val="tx1"/>
                        </a:solidFill>
                        <a:latin typeface="Cambria Math"/>
                      </a:rPr>
                      <m:t>∧</m:t>
                    </m:r>
                    <m:r>
                      <a:rPr lang="en-US" b="1" i="1">
                        <a:solidFill>
                          <a:schemeClr val="tx1"/>
                        </a:solidFill>
                        <a:latin typeface="Cambria Math"/>
                      </a:rPr>
                      <m:t>𝒙</m:t>
                    </m:r>
                    <m:r>
                      <a:rPr lang="en-US" b="1" i="1" smtClean="0">
                        <a:solidFill>
                          <a:schemeClr val="tx1"/>
                        </a:solidFill>
                        <a:latin typeface="Cambria Math"/>
                      </a:rPr>
                      <m:t>=</m:t>
                    </m:r>
                    <m:r>
                      <a:rPr lang="en-US" b="1" i="1">
                        <a:solidFill>
                          <a:schemeClr val="tx1"/>
                        </a:solidFill>
                        <a:latin typeface="Cambria Math"/>
                      </a:rPr>
                      <m:t>𝟐</m:t>
                    </m:r>
                  </m:oMath>
                </a14:m>
                <a:endParaRPr lang="en-US" b="1"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6511413" y="2754222"/>
                <a:ext cx="2113079" cy="369332"/>
              </a:xfrm>
              <a:prstGeom prst="rect">
                <a:avLst/>
              </a:prstGeom>
              <a:blipFill rotWithShape="0">
                <a:blip r:embed="rId3"/>
                <a:stretch>
                  <a:fillRect l="-2305" t="-10000" b="-266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530529" y="2358023"/>
              <a:ext cx="288720" cy="1161730"/>
            </p14:xfrm>
          </p:contentPart>
        </mc:Choice>
        <mc:Fallback>
          <p:pic>
            <p:nvPicPr>
              <p:cNvPr id="5" name="Ink 4"/>
              <p:cNvPicPr/>
              <p:nvPr/>
            </p:nvPicPr>
            <p:blipFill>
              <a:blip r:embed="rId5"/>
              <a:stretch>
                <a:fillRect/>
              </a:stretch>
            </p:blipFill>
            <p:spPr>
              <a:xfrm>
                <a:off x="5512529" y="2352265"/>
                <a:ext cx="325440" cy="1180084"/>
              </a:xfrm>
              <a:prstGeom prst="rect">
                <a:avLst/>
              </a:prstGeom>
            </p:spPr>
          </p:pic>
        </mc:Fallback>
      </mc:AlternateContent>
      <p:sp>
        <p:nvSpPr>
          <p:cNvPr id="10" name="TextBox 9"/>
          <p:cNvSpPr txBox="1"/>
          <p:nvPr/>
        </p:nvSpPr>
        <p:spPr>
          <a:xfrm>
            <a:off x="6511413" y="3886200"/>
            <a:ext cx="1812804" cy="369332"/>
          </a:xfrm>
          <a:prstGeom prst="rect">
            <a:avLst/>
          </a:prstGeom>
          <a:noFill/>
        </p:spPr>
        <p:txBody>
          <a:bodyPr wrap="none" rtlCol="0">
            <a:spAutoFit/>
          </a:bodyPr>
          <a:lstStyle/>
          <a:p>
            <a:r>
              <a:rPr lang="en-US" b="1" dirty="0" smtClean="0"/>
              <a:t>Penalty: 9 = 4 + 5</a:t>
            </a:r>
            <a:endParaRPr lang="en-US" sz="2400" b="1" dirty="0" smtClean="0"/>
          </a:p>
        </p:txBody>
      </p:sp>
    </p:spTree>
    <p:extLst>
      <p:ext uri="{BB962C8B-B14F-4D97-AF65-F5344CB8AC3E}">
        <p14:creationId xmlns:p14="http://schemas.microsoft.com/office/powerpoint/2010/main" val="1274957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762000" y="1665288"/>
            <a:ext cx="8382000" cy="917575"/>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9" name="Rectangle 8"/>
          <p:cNvSpPr/>
          <p:nvPr/>
        </p:nvSpPr>
        <p:spPr>
          <a:xfrm>
            <a:off x="563270" y="1599226"/>
            <a:ext cx="7958939" cy="1077218"/>
          </a:xfrm>
          <a:prstGeom prst="rect">
            <a:avLst/>
          </a:prstGeom>
        </p:spPr>
        <p:txBody>
          <a:bodyPr wrap="square">
            <a:spAutoFit/>
          </a:bodyPr>
          <a:lstStyle/>
          <a:p>
            <a:pPr algn="ctr" defTabSz="914363"/>
            <a:r>
              <a:rPr lang="en-US" sz="3200" dirty="0" smtClean="0">
                <a:solidFill>
                  <a:srgbClr val="000000"/>
                </a:solidFill>
                <a:latin typeface="Calibri" pitchFamily="34" charset="0"/>
                <a:cs typeface="Calibri" pitchFamily="34" charset="0"/>
                <a:sym typeface="Symbol"/>
              </a:rPr>
              <a:t>Many verification/analysis problems require: </a:t>
            </a:r>
            <a:r>
              <a:rPr lang="en-US" sz="3200" dirty="0" smtClean="0">
                <a:solidFill>
                  <a:srgbClr val="FF0000"/>
                </a:solidFill>
                <a:latin typeface="Calibri" pitchFamily="34" charset="0"/>
                <a:cs typeface="Calibri" pitchFamily="34" charset="0"/>
                <a:sym typeface="Symbol"/>
              </a:rPr>
              <a:t>case-analysis</a:t>
            </a:r>
            <a:endParaRPr lang="en-US" sz="3200" dirty="0">
              <a:solidFill>
                <a:srgbClr val="FF0000"/>
              </a:solidFill>
              <a:latin typeface="Calibri" pitchFamily="34" charset="0"/>
              <a:cs typeface="Calibri" pitchFamily="34" charset="0"/>
            </a:endParaRPr>
          </a:p>
        </p:txBody>
      </p:sp>
      <p:sp>
        <p:nvSpPr>
          <p:cNvPr id="5" name="Rectangle 4"/>
          <p:cNvSpPr/>
          <p:nvPr/>
        </p:nvSpPr>
        <p:spPr>
          <a:xfrm>
            <a:off x="2654856" y="2709544"/>
            <a:ext cx="3834704" cy="424732"/>
          </a:xfrm>
          <a:prstGeom prst="rect">
            <a:avLst/>
          </a:prstGeom>
        </p:spPr>
        <p:txBody>
          <a:bodyPr wrap="none">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Rectangle 5"/>
          <p:cNvSpPr/>
          <p:nvPr/>
        </p:nvSpPr>
        <p:spPr>
          <a:xfrm>
            <a:off x="627888" y="3521905"/>
            <a:ext cx="7958939" cy="584775"/>
          </a:xfrm>
          <a:prstGeom prst="rect">
            <a:avLst/>
          </a:prstGeom>
        </p:spPr>
        <p:txBody>
          <a:bodyPr wrap="square">
            <a:spAutoFit/>
          </a:bodyPr>
          <a:lstStyle/>
          <a:p>
            <a:pPr algn="ctr" defTabSz="914363"/>
            <a:r>
              <a:rPr lang="en-US" sz="3200" dirty="0" smtClean="0">
                <a:solidFill>
                  <a:srgbClr val="000000"/>
                </a:solidFill>
                <a:latin typeface="Calibri" pitchFamily="34" charset="0"/>
                <a:cs typeface="Calibri" pitchFamily="34" charset="0"/>
                <a:sym typeface="Symbol"/>
              </a:rPr>
              <a:t>Naïve Solution: Convert to DNF</a:t>
            </a:r>
            <a:endParaRPr lang="en-US" sz="3200" dirty="0">
              <a:solidFill>
                <a:srgbClr val="FF0000"/>
              </a:solidFill>
              <a:latin typeface="Calibri" pitchFamily="34" charset="0"/>
              <a:cs typeface="Calibri" pitchFamily="34" charset="0"/>
            </a:endParaRPr>
          </a:p>
        </p:txBody>
      </p:sp>
      <p:sp>
        <p:nvSpPr>
          <p:cNvPr id="7" name="Rectangle 6"/>
          <p:cNvSpPr/>
          <p:nvPr/>
        </p:nvSpPr>
        <p:spPr>
          <a:xfrm>
            <a:off x="402336" y="4105528"/>
            <a:ext cx="8390534" cy="424732"/>
          </a:xfrm>
          <a:prstGeom prst="rect">
            <a:avLst/>
          </a:prstGeom>
        </p:spPr>
        <p:txBody>
          <a:bodyPr wrap="square">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&lt; 1) </a:t>
            </a: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405131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Weighted </a:t>
            </a:r>
            <a:r>
              <a:rPr lang="en-US" dirty="0" err="1" smtClean="0"/>
              <a:t>MaxSMT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2133600"/>
                <a:ext cx="4368800" cy="2330450"/>
              </a:xfrm>
            </p:spPr>
            <p:txBody>
              <a:bodyPr>
                <a:normAutofit fontScale="77500" lnSpcReduction="20000"/>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a:rPr>
                              <m:t>𝑁</m:t>
                            </m:r>
                            <m:r>
                              <a:rPr lang="en-US" b="0" i="1" dirty="0" smtClean="0">
                                <a:latin typeface="Cambria Math"/>
                              </a:rPr>
                              <m:t>𝑎𝑚𝑒</m:t>
                            </m:r>
                          </m:e>
                          <m:e>
                            <m:r>
                              <a:rPr lang="en-US" b="0" i="1" dirty="0" smtClean="0">
                                <a:latin typeface="Cambria Math"/>
                              </a:rPr>
                              <m:t>𝐹𝑜𝑟𝑚𝑢𝑙𝑎</m:t>
                            </m:r>
                          </m:e>
                          <m:e>
                            <m:r>
                              <a:rPr lang="en-US" b="0" i="1" dirty="0" smtClean="0">
                                <a:latin typeface="Cambria Math"/>
                              </a:rPr>
                              <m:t>𝑤𝑒𝑖𝑔h𝑡</m:t>
                            </m:r>
                          </m:e>
                        </m:mr>
                        <m:mr>
                          <m:e>
                            <m:sSub>
                              <m:sSubPr>
                                <m:ctrlPr>
                                  <a:rPr lang="en-US" b="0" i="1" dirty="0" smtClean="0">
                                    <a:latin typeface="Cambria Math" panose="02040503050406030204" pitchFamily="18" charset="0"/>
                                  </a:rPr>
                                </m:ctrlPr>
                              </m:sSubPr>
                              <m:e>
                                <m:r>
                                  <m:rPr>
                                    <m:brk m:alnAt="7"/>
                                  </m:rPr>
                                  <a:rPr lang="en-US" b="0" i="1" dirty="0" smtClean="0">
                                    <a:latin typeface="Cambria Math"/>
                                  </a:rPr>
                                  <m:t>𝐹</m:t>
                                </m:r>
                              </m:e>
                              <m:sub>
                                <m:r>
                                  <m:rPr>
                                    <m:brk m:alnAt="7"/>
                                  </m:rPr>
                                  <a:rPr lang="en-US" b="0" i="1" dirty="0" smtClean="0">
                                    <a:latin typeface="Cambria Math"/>
                                  </a:rPr>
                                  <m:t>0</m:t>
                                </m:r>
                              </m:sub>
                            </m:sSub>
                          </m:e>
                          <m:e>
                            <m:r>
                              <a:rPr lang="en-US" i="1" dirty="0">
                                <a:latin typeface="Cambria Math"/>
                              </a:rPr>
                              <m:t>𝑎</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≥2</m:t>
                            </m:r>
                          </m:e>
                          <m:e>
                            <m:r>
                              <a:rPr lang="en-US" b="0" i="1" dirty="0" smtClean="0">
                                <a:latin typeface="Cambria Math"/>
                              </a:rPr>
                              <m:t>∞</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1</m:t>
                                </m:r>
                              </m:sub>
                            </m:sSub>
                          </m:e>
                          <m:e>
                            <m:r>
                              <a:rPr lang="en-US" i="1" dirty="0">
                                <a:latin typeface="Cambria Math"/>
                              </a:rPr>
                              <m:t>¬</m:t>
                            </m:r>
                            <m:r>
                              <a:rPr lang="en-US" i="1" dirty="0">
                                <a:latin typeface="Cambria Math"/>
                              </a:rPr>
                              <m:t>𝑎</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3</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2</m:t>
                                </m:r>
                              </m:sub>
                            </m:sSub>
                          </m:e>
                          <m:e>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4</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3</m:t>
                                </m:r>
                              </m:sub>
                            </m:sSub>
                          </m:e>
                          <m:e>
                            <m:r>
                              <a:rPr lang="en-US" b="0" i="1" dirty="0" smtClean="0">
                                <a:latin typeface="Cambria Math"/>
                              </a:rPr>
                              <m:t>𝑥</m:t>
                            </m:r>
                            <m:r>
                              <a:rPr lang="en-US" b="0" i="1" dirty="0" smtClean="0">
                                <a:latin typeface="Cambria Math"/>
                              </a:rPr>
                              <m:t>&lt;2</m:t>
                            </m:r>
                          </m:e>
                          <m:e>
                            <m:r>
                              <a:rPr lang="en-US" b="0" i="1" dirty="0" smtClean="0">
                                <a:latin typeface="Cambria Math"/>
                              </a:rPr>
                              <m:t>5</m:t>
                            </m:r>
                          </m:e>
                        </m:mr>
                      </m:m>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4368868" cy="2330959"/>
              </a:xfrm>
              <a:blipFill rotWithShape="0">
                <a:blip r:embed="rId2"/>
                <a:stretch>
                  <a:fillRect t="-4712" r="-87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518787" y="3371530"/>
                <a:ext cx="2286203" cy="369332"/>
              </a:xfrm>
              <a:prstGeom prst="rect">
                <a:avLst/>
              </a:prstGeom>
              <a:noFill/>
            </p:spPr>
            <p:txBody>
              <a:bodyPr wrap="none" rtlCol="0">
                <a:spAutoFit/>
              </a:bodyPr>
              <a:lstStyle/>
              <a:p>
                <a:r>
                  <a:rPr lang="en-US" b="1" dirty="0" smtClean="0">
                    <a:solidFill>
                      <a:schemeClr val="tx1"/>
                    </a:solidFill>
                  </a:rPr>
                  <a:t>Sat </a:t>
                </a:r>
                <a14:m>
                  <m:oMath xmlns:m="http://schemas.openxmlformats.org/officeDocument/2006/math">
                    <m:r>
                      <a:rPr lang="en-US" b="1" i="1">
                        <a:solidFill>
                          <a:schemeClr val="tx1"/>
                        </a:solidFill>
                        <a:latin typeface="Cambria Math"/>
                      </a:rPr>
                      <m:t>¬</m:t>
                    </m:r>
                    <m:r>
                      <a:rPr lang="en-US" b="1" i="1">
                        <a:solidFill>
                          <a:schemeClr val="tx1"/>
                        </a:solidFill>
                        <a:latin typeface="Cambria Math"/>
                      </a:rPr>
                      <m:t>𝒂</m:t>
                    </m:r>
                    <m:r>
                      <a:rPr lang="en-US" b="1" i="1">
                        <a:solidFill>
                          <a:schemeClr val="tx1"/>
                        </a:solidFill>
                        <a:latin typeface="Cambria Math"/>
                      </a:rPr>
                      <m:t>∧¬</m:t>
                    </m:r>
                    <m:r>
                      <a:rPr lang="en-US" b="1" i="1">
                        <a:solidFill>
                          <a:schemeClr val="tx1"/>
                        </a:solidFill>
                        <a:latin typeface="Cambria Math"/>
                      </a:rPr>
                      <m:t>𝒃</m:t>
                    </m:r>
                    <m:r>
                      <a:rPr lang="en-US" b="1" i="1">
                        <a:solidFill>
                          <a:schemeClr val="tx1"/>
                        </a:solidFill>
                        <a:latin typeface="Cambria Math"/>
                      </a:rPr>
                      <m:t>∧</m:t>
                    </m:r>
                    <m:r>
                      <a:rPr lang="en-US" b="1" i="1">
                        <a:solidFill>
                          <a:schemeClr val="tx1"/>
                        </a:solidFill>
                        <a:latin typeface="Cambria Math"/>
                      </a:rPr>
                      <m:t>𝒙</m:t>
                    </m:r>
                    <m:r>
                      <a:rPr lang="en-US" b="1" i="1" smtClean="0">
                        <a:solidFill>
                          <a:schemeClr val="tx1"/>
                        </a:solidFill>
                        <a:latin typeface="Cambria Math"/>
                      </a:rPr>
                      <m:t>≥</m:t>
                    </m:r>
                    <m:r>
                      <a:rPr lang="en-US" b="1" i="1">
                        <a:solidFill>
                          <a:schemeClr val="tx1"/>
                        </a:solidFill>
                        <a:latin typeface="Cambria Math"/>
                      </a:rPr>
                      <m:t>𝟐</m:t>
                    </m:r>
                  </m:oMath>
                </a14:m>
                <a:endParaRPr lang="en-US" b="1"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6518787" y="3371530"/>
                <a:ext cx="2286203" cy="369332"/>
              </a:xfrm>
              <a:prstGeom prst="rect">
                <a:avLst/>
              </a:prstGeom>
              <a:blipFill rotWithShape="0">
                <a:blip r:embed="rId3"/>
                <a:stretch>
                  <a:fillRect l="-2133" t="-8197" b="-2459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530529" y="2209800"/>
              <a:ext cx="288720" cy="1787400"/>
            </p14:xfrm>
          </p:contentPart>
        </mc:Choice>
        <mc:Fallback>
          <p:pic>
            <p:nvPicPr>
              <p:cNvPr id="5" name="Ink 4"/>
              <p:cNvPicPr/>
              <p:nvPr/>
            </p:nvPicPr>
            <p:blipFill>
              <a:blip r:embed="rId5"/>
              <a:stretch>
                <a:fillRect/>
              </a:stretch>
            </p:blipFill>
            <p:spPr>
              <a:xfrm>
                <a:off x="5512529" y="2204040"/>
                <a:ext cx="325440" cy="1804680"/>
              </a:xfrm>
              <a:prstGeom prst="rect">
                <a:avLst/>
              </a:prstGeom>
            </p:spPr>
          </p:pic>
        </mc:Fallback>
      </mc:AlternateContent>
      <p:sp>
        <p:nvSpPr>
          <p:cNvPr id="10" name="TextBox 9"/>
          <p:cNvSpPr txBox="1"/>
          <p:nvPr/>
        </p:nvSpPr>
        <p:spPr>
          <a:xfrm>
            <a:off x="6511413" y="3886200"/>
            <a:ext cx="1136337" cy="369332"/>
          </a:xfrm>
          <a:prstGeom prst="rect">
            <a:avLst/>
          </a:prstGeom>
          <a:noFill/>
        </p:spPr>
        <p:txBody>
          <a:bodyPr wrap="none" rtlCol="0">
            <a:spAutoFit/>
          </a:bodyPr>
          <a:lstStyle/>
          <a:p>
            <a:r>
              <a:rPr lang="en-US" b="1" dirty="0" smtClean="0"/>
              <a:t>Penalty: 5</a:t>
            </a:r>
            <a:endParaRPr lang="en-US" sz="2400" b="1" dirty="0" smtClean="0"/>
          </a:p>
        </p:txBody>
      </p:sp>
    </p:spTree>
    <p:extLst>
      <p:ext uri="{BB962C8B-B14F-4D97-AF65-F5344CB8AC3E}">
        <p14:creationId xmlns:p14="http://schemas.microsoft.com/office/powerpoint/2010/main" val="276117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Weighted </a:t>
            </a:r>
            <a:r>
              <a:rPr lang="en-US" dirty="0" err="1" smtClean="0"/>
              <a:t>MaxSMT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2133600"/>
                <a:ext cx="4368800" cy="2330450"/>
              </a:xfrm>
            </p:spPr>
            <p:txBody>
              <a:bodyPr>
                <a:normAutofit fontScale="77500" lnSpcReduction="20000"/>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dirty="0" smtClean="0">
                              <a:latin typeface="Cambria Math" panose="02040503050406030204" pitchFamily="18" charset="0"/>
                            </a:rPr>
                          </m:ctrlPr>
                        </m:mPr>
                        <m:mr>
                          <m:e>
                            <m:r>
                              <m:rPr>
                                <m:brk m:alnAt="7"/>
                              </m:rPr>
                              <a:rPr lang="en-US" b="0" i="1" dirty="0" smtClean="0">
                                <a:latin typeface="Cambria Math"/>
                              </a:rPr>
                              <m:t>𝑁</m:t>
                            </m:r>
                            <m:r>
                              <a:rPr lang="en-US" b="0" i="1" dirty="0" smtClean="0">
                                <a:latin typeface="Cambria Math"/>
                              </a:rPr>
                              <m:t>𝑎𝑚𝑒</m:t>
                            </m:r>
                          </m:e>
                          <m:e>
                            <m:r>
                              <a:rPr lang="en-US" b="0" i="1" dirty="0" smtClean="0">
                                <a:latin typeface="Cambria Math"/>
                              </a:rPr>
                              <m:t>𝐹𝑜𝑟𝑚𝑢𝑙𝑎</m:t>
                            </m:r>
                          </m:e>
                          <m:e>
                            <m:r>
                              <a:rPr lang="en-US" b="0" i="1" dirty="0" smtClean="0">
                                <a:latin typeface="Cambria Math"/>
                              </a:rPr>
                              <m:t>𝑤𝑒𝑖𝑔h𝑡</m:t>
                            </m:r>
                          </m:e>
                        </m:mr>
                        <m:mr>
                          <m:e>
                            <m:sSub>
                              <m:sSubPr>
                                <m:ctrlPr>
                                  <a:rPr lang="en-US" b="0" i="1" dirty="0" smtClean="0">
                                    <a:latin typeface="Cambria Math" panose="02040503050406030204" pitchFamily="18" charset="0"/>
                                  </a:rPr>
                                </m:ctrlPr>
                              </m:sSubPr>
                              <m:e>
                                <m:r>
                                  <m:rPr>
                                    <m:brk m:alnAt="7"/>
                                  </m:rPr>
                                  <a:rPr lang="en-US" b="0" i="1" dirty="0" smtClean="0">
                                    <a:latin typeface="Cambria Math"/>
                                  </a:rPr>
                                  <m:t>𝐹</m:t>
                                </m:r>
                              </m:e>
                              <m:sub>
                                <m:r>
                                  <m:rPr>
                                    <m:brk m:alnAt="7"/>
                                  </m:rPr>
                                  <a:rPr lang="en-US" b="0" i="1" dirty="0" smtClean="0">
                                    <a:latin typeface="Cambria Math"/>
                                  </a:rPr>
                                  <m:t>0</m:t>
                                </m:r>
                              </m:sub>
                            </m:sSub>
                          </m:e>
                          <m:e>
                            <m:r>
                              <a:rPr lang="en-US" i="1" dirty="0">
                                <a:latin typeface="Cambria Math"/>
                              </a:rPr>
                              <m:t>𝑎</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≥2</m:t>
                            </m:r>
                          </m:e>
                          <m:e>
                            <m:r>
                              <a:rPr lang="en-US" b="0" i="1" dirty="0" smtClean="0">
                                <a:latin typeface="Cambria Math"/>
                              </a:rPr>
                              <m:t>∞</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1</m:t>
                                </m:r>
                              </m:sub>
                            </m:sSub>
                          </m:e>
                          <m:e>
                            <m:r>
                              <a:rPr lang="en-US" i="1" dirty="0">
                                <a:latin typeface="Cambria Math"/>
                              </a:rPr>
                              <m:t>¬</m:t>
                            </m:r>
                            <m:r>
                              <a:rPr lang="en-US" i="1" dirty="0">
                                <a:latin typeface="Cambria Math"/>
                              </a:rPr>
                              <m:t>𝑎</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3</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2</m:t>
                                </m:r>
                              </m:sub>
                            </m:sSub>
                          </m:e>
                          <m:e>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4</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3</m:t>
                                </m:r>
                              </m:sub>
                            </m:sSub>
                          </m:e>
                          <m:e>
                            <m:r>
                              <a:rPr lang="en-US" b="0" i="1" dirty="0" smtClean="0">
                                <a:latin typeface="Cambria Math"/>
                              </a:rPr>
                              <m:t>𝑥</m:t>
                            </m:r>
                            <m:r>
                              <a:rPr lang="en-US" b="0" i="1" dirty="0" smtClean="0">
                                <a:latin typeface="Cambria Math"/>
                              </a:rPr>
                              <m:t>&lt;2</m:t>
                            </m:r>
                          </m:e>
                          <m:e>
                            <m:r>
                              <a:rPr lang="en-US" b="0" i="1" dirty="0" smtClean="0">
                                <a:latin typeface="Cambria Math"/>
                              </a:rPr>
                              <m:t>5</m:t>
                            </m:r>
                          </m:e>
                        </m:mr>
                      </m:m>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4368868" cy="2330959"/>
              </a:xfrm>
              <a:blipFill rotWithShape="0">
                <a:blip r:embed="rId2"/>
                <a:stretch>
                  <a:fillRect t="-4712" r="-87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6504145" y="3746340"/>
                <a:ext cx="2113079" cy="369332"/>
              </a:xfrm>
              <a:prstGeom prst="rect">
                <a:avLst/>
              </a:prstGeom>
              <a:noFill/>
            </p:spPr>
            <p:txBody>
              <a:bodyPr wrap="none" rtlCol="0">
                <a:spAutoFit/>
              </a:bodyPr>
              <a:lstStyle/>
              <a:p>
                <a:r>
                  <a:rPr lang="en-US" b="1" dirty="0" smtClean="0">
                    <a:solidFill>
                      <a:schemeClr val="tx1"/>
                    </a:solidFill>
                  </a:rPr>
                  <a:t>Sat </a:t>
                </a:r>
                <a14:m>
                  <m:oMath xmlns:m="http://schemas.openxmlformats.org/officeDocument/2006/math">
                    <m:r>
                      <a:rPr lang="en-US" b="1" i="1">
                        <a:solidFill>
                          <a:schemeClr val="tx1"/>
                        </a:solidFill>
                        <a:latin typeface="Cambria Math"/>
                      </a:rPr>
                      <m:t>𝒂</m:t>
                    </m:r>
                    <m:r>
                      <a:rPr lang="en-US" b="1" i="1">
                        <a:solidFill>
                          <a:schemeClr val="tx1"/>
                        </a:solidFill>
                        <a:latin typeface="Cambria Math"/>
                      </a:rPr>
                      <m:t>∧¬</m:t>
                    </m:r>
                    <m:r>
                      <a:rPr lang="en-US" b="1" i="1">
                        <a:solidFill>
                          <a:schemeClr val="tx1"/>
                        </a:solidFill>
                        <a:latin typeface="Cambria Math"/>
                      </a:rPr>
                      <m:t>𝒃</m:t>
                    </m:r>
                    <m:r>
                      <a:rPr lang="en-US" b="1" i="1">
                        <a:solidFill>
                          <a:schemeClr val="tx1"/>
                        </a:solidFill>
                        <a:latin typeface="Cambria Math"/>
                      </a:rPr>
                      <m:t>∧</m:t>
                    </m:r>
                    <m:r>
                      <a:rPr lang="en-US" b="1" i="1">
                        <a:solidFill>
                          <a:schemeClr val="tx1"/>
                        </a:solidFill>
                        <a:latin typeface="Cambria Math"/>
                      </a:rPr>
                      <m:t>𝒙</m:t>
                    </m:r>
                    <m:r>
                      <a:rPr lang="en-US" b="1" i="1" smtClean="0">
                        <a:solidFill>
                          <a:schemeClr val="tx1"/>
                        </a:solidFill>
                        <a:latin typeface="Cambria Math"/>
                      </a:rPr>
                      <m:t>&lt;</m:t>
                    </m:r>
                    <m:r>
                      <a:rPr lang="en-US" b="1" i="1">
                        <a:solidFill>
                          <a:schemeClr val="tx1"/>
                        </a:solidFill>
                        <a:latin typeface="Cambria Math"/>
                      </a:rPr>
                      <m:t>𝟐</m:t>
                    </m:r>
                  </m:oMath>
                </a14:m>
                <a:endParaRPr lang="en-US" b="1" dirty="0">
                  <a:solidFill>
                    <a:schemeClr val="tx1"/>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6504145" y="3746340"/>
                <a:ext cx="2113079" cy="369332"/>
              </a:xfrm>
              <a:prstGeom prst="rect">
                <a:avLst/>
              </a:prstGeom>
              <a:blipFill rotWithShape="0">
                <a:blip r:embed="rId3"/>
                <a:stretch>
                  <a:fillRect l="-2594" t="-10000" b="-266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530529" y="2209801"/>
              <a:ext cx="288720" cy="838200"/>
            </p14:xfrm>
          </p:contentPart>
        </mc:Choice>
        <mc:Fallback xmlns="">
          <p:pic>
            <p:nvPicPr>
              <p:cNvPr id="5" name="Ink 4"/>
              <p:cNvPicPr/>
              <p:nvPr/>
            </p:nvPicPr>
            <p:blipFill>
              <a:blip r:embed="rId5"/>
              <a:stretch>
                <a:fillRect/>
              </a:stretch>
            </p:blipFill>
            <p:spPr>
              <a:xfrm>
                <a:off x="5512529" y="2204040"/>
                <a:ext cx="325440" cy="858723"/>
              </a:xfrm>
              <a:prstGeom prst="rect">
                <a:avLst/>
              </a:prstGeom>
            </p:spPr>
          </p:pic>
        </mc:Fallback>
      </mc:AlternateContent>
      <p:sp>
        <p:nvSpPr>
          <p:cNvPr id="10" name="TextBox 9"/>
          <p:cNvSpPr txBox="1"/>
          <p:nvPr/>
        </p:nvSpPr>
        <p:spPr>
          <a:xfrm>
            <a:off x="6494206" y="2909865"/>
            <a:ext cx="1136337" cy="369332"/>
          </a:xfrm>
          <a:prstGeom prst="rect">
            <a:avLst/>
          </a:prstGeom>
          <a:noFill/>
        </p:spPr>
        <p:txBody>
          <a:bodyPr wrap="none" rtlCol="0">
            <a:spAutoFit/>
          </a:bodyPr>
          <a:lstStyle/>
          <a:p>
            <a:r>
              <a:rPr lang="en-US" b="1" dirty="0" smtClean="0"/>
              <a:t>Penalty: 3</a:t>
            </a:r>
            <a:endParaRPr lang="en-US" sz="2400" b="1" dirty="0" smtClean="0"/>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5530529" y="3371530"/>
              <a:ext cx="288720" cy="1048070"/>
            </p14:xfrm>
          </p:contentPart>
        </mc:Choice>
        <mc:Fallback xmlns="">
          <p:pic>
            <p:nvPicPr>
              <p:cNvPr id="7" name="Ink 6"/>
              <p:cNvPicPr/>
              <p:nvPr/>
            </p:nvPicPr>
            <p:blipFill>
              <a:blip r:embed="rId7"/>
              <a:stretch>
                <a:fillRect/>
              </a:stretch>
            </p:blipFill>
            <p:spPr>
              <a:xfrm>
                <a:off x="5512529" y="3365769"/>
                <a:ext cx="325440" cy="1067512"/>
              </a:xfrm>
              <a:prstGeom prst="rect">
                <a:avLst/>
              </a:prstGeom>
            </p:spPr>
          </p:pic>
        </mc:Fallback>
      </mc:AlternateContent>
    </p:spTree>
    <p:extLst>
      <p:ext uri="{BB962C8B-B14F-4D97-AF65-F5344CB8AC3E}">
        <p14:creationId xmlns:p14="http://schemas.microsoft.com/office/powerpoint/2010/main" val="1513022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5" y="4800600"/>
            <a:ext cx="5818195" cy="184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Weighted </a:t>
            </a:r>
            <a:r>
              <a:rPr lang="en-US" dirty="0" err="1" smtClean="0"/>
              <a:t>MaxSMT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2057400"/>
                <a:ext cx="4368800" cy="2330450"/>
              </a:xfrm>
            </p:spPr>
            <p:txBody>
              <a:bodyPr>
                <a:normAutofit fontScale="85000" lnSpcReduction="10000"/>
              </a:bodyPr>
              <a:lstStyle/>
              <a:p>
                <a:pPr marL="0" indent="0" algn="just">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b="0" i="1" dirty="0" smtClean="0">
                              <a:latin typeface="Cambria Math" panose="02040503050406030204" pitchFamily="18" charset="0"/>
                            </a:rPr>
                          </m:ctrlPr>
                        </m:mPr>
                        <m:mr>
                          <m:e>
                            <m:r>
                              <a:rPr lang="en-US" b="0" i="1" dirty="0" smtClean="0">
                                <a:latin typeface="Cambria Math"/>
                              </a:rPr>
                              <m:t>𝐹𝑜𝑟𝑚𝑢𝑙𝑎</m:t>
                            </m:r>
                          </m:e>
                          <m:e>
                            <m:r>
                              <a:rPr lang="en-US" b="0" i="1" dirty="0" smtClean="0">
                                <a:latin typeface="Cambria Math"/>
                              </a:rPr>
                              <m:t>𝑤𝑒𝑖𝑔h𝑡</m:t>
                            </m:r>
                          </m:e>
                        </m:mr>
                        <m:mr>
                          <m:e>
                            <m:r>
                              <a:rPr lang="en-US" i="1" dirty="0">
                                <a:latin typeface="Cambria Math"/>
                              </a:rPr>
                              <m:t>𝑎</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≥2</m:t>
                            </m:r>
                          </m:e>
                          <m:e>
                            <m:r>
                              <a:rPr lang="en-US" b="0" i="1" dirty="0" smtClean="0">
                                <a:latin typeface="Cambria Math"/>
                              </a:rPr>
                              <m:t>∞</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1</m:t>
                                </m:r>
                              </m:sub>
                            </m:sSub>
                            <m:r>
                              <a:rPr lang="en-US" b="0" i="1" dirty="0" smtClean="0">
                                <a:latin typeface="Cambria Math"/>
                              </a:rPr>
                              <m:t>∨</m:t>
                            </m:r>
                            <m:r>
                              <a:rPr lang="en-US" i="1" dirty="0">
                                <a:latin typeface="Cambria Math"/>
                              </a:rPr>
                              <m:t>¬</m:t>
                            </m:r>
                            <m:r>
                              <a:rPr lang="en-US" i="1" dirty="0">
                                <a:latin typeface="Cambria Math"/>
                              </a:rPr>
                              <m:t>𝑎</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3</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2</m:t>
                                </m:r>
                              </m:sub>
                            </m:sSub>
                            <m:r>
                              <a:rPr lang="en-US" b="0" i="1" dirty="0" smtClean="0">
                                <a:latin typeface="Cambria Math"/>
                              </a:rPr>
                              <m:t>∨</m:t>
                            </m:r>
                            <m:r>
                              <a:rPr lang="en-US" i="1" dirty="0">
                                <a:latin typeface="Cambria Math"/>
                              </a:rPr>
                              <m:t>¬</m:t>
                            </m:r>
                            <m:r>
                              <a:rPr lang="en-US" i="1" dirty="0">
                                <a:latin typeface="Cambria Math"/>
                              </a:rPr>
                              <m:t>𝑏</m:t>
                            </m:r>
                            <m:r>
                              <a:rPr lang="en-US" i="1" dirty="0">
                                <a:latin typeface="Cambria Math"/>
                              </a:rPr>
                              <m:t>∨</m:t>
                            </m:r>
                            <m:r>
                              <a:rPr lang="en-US" i="1" dirty="0">
                                <a:latin typeface="Cambria Math"/>
                              </a:rPr>
                              <m:t>𝑥</m:t>
                            </m:r>
                            <m:r>
                              <a:rPr lang="en-US" i="1" dirty="0">
                                <a:latin typeface="Cambria Math"/>
                              </a:rPr>
                              <m:t>≥3</m:t>
                            </m:r>
                          </m:e>
                          <m:e>
                            <m:r>
                              <a:rPr lang="en-US" b="0" i="1" dirty="0" smtClean="0">
                                <a:latin typeface="Cambria Math"/>
                              </a:rPr>
                              <m:t>4</m:t>
                            </m:r>
                          </m:e>
                        </m:mr>
                        <m:mr>
                          <m:e>
                            <m:sSub>
                              <m:sSubPr>
                                <m:ctrlPr>
                                  <a:rPr lang="en-US" b="0" i="1" dirty="0" smtClean="0">
                                    <a:latin typeface="Cambria Math" panose="02040503050406030204" pitchFamily="18" charset="0"/>
                                  </a:rPr>
                                </m:ctrlPr>
                              </m:sSubPr>
                              <m:e>
                                <m:r>
                                  <a:rPr lang="en-US" b="0" i="1" dirty="0" smtClean="0">
                                    <a:latin typeface="Cambria Math"/>
                                  </a:rPr>
                                  <m:t>𝐹</m:t>
                                </m:r>
                              </m:e>
                              <m:sub>
                                <m:r>
                                  <a:rPr lang="en-US" b="0" i="1" dirty="0" smtClean="0">
                                    <a:latin typeface="Cambria Math"/>
                                  </a:rPr>
                                  <m:t>3</m:t>
                                </m:r>
                              </m:sub>
                            </m:sSub>
                            <m:r>
                              <a:rPr lang="en-US" b="0" i="1" dirty="0" smtClean="0">
                                <a:latin typeface="Cambria Math"/>
                              </a:rPr>
                              <m:t>∨</m:t>
                            </m:r>
                            <m:r>
                              <a:rPr lang="en-US" b="0" i="1" dirty="0" smtClean="0">
                                <a:latin typeface="Cambria Math"/>
                              </a:rPr>
                              <m:t>𝑥</m:t>
                            </m:r>
                            <m:r>
                              <a:rPr lang="en-US" b="0" i="1" dirty="0" smtClean="0">
                                <a:latin typeface="Cambria Math"/>
                              </a:rPr>
                              <m:t>&lt;2</m:t>
                            </m:r>
                          </m:e>
                          <m:e>
                            <m:r>
                              <a:rPr lang="en-US" b="0" i="1" dirty="0" smtClean="0">
                                <a:latin typeface="Cambria Math"/>
                              </a:rPr>
                              <m:t>5</m:t>
                            </m:r>
                          </m:e>
                        </m:mr>
                      </m:m>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057400"/>
                <a:ext cx="4368868" cy="2330959"/>
              </a:xfrm>
              <a:blipFill rotWithShape="0">
                <a:blip r:embed="rId3"/>
                <a:stretch>
                  <a:fillRect t="-4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051213" y="1981200"/>
                <a:ext cx="3901517" cy="4524315"/>
              </a:xfrm>
              <a:prstGeom prst="rect">
                <a:avLst/>
              </a:prstGeom>
              <a:noFill/>
            </p:spPr>
            <p:txBody>
              <a:bodyPr wrap="none" rtlCol="0">
                <a:spAutoFit/>
              </a:bodyPr>
              <a:lstStyle/>
              <a:p>
                <a:r>
                  <a:rPr lang="en-US" b="1" dirty="0" smtClean="0">
                    <a:solidFill>
                      <a:schemeClr val="tx1"/>
                    </a:solidFill>
                  </a:rPr>
                  <a:t>Initially</a:t>
                </a:r>
                <a:r>
                  <a:rPr lang="en-US" dirty="0" smtClean="0">
                    <a:solidFill>
                      <a:schemeClr val="tx1"/>
                    </a:solidFill>
                  </a:rPr>
                  <a:t>: All atoms are unassigned</a:t>
                </a:r>
              </a:p>
              <a:p>
                <a:r>
                  <a:rPr lang="en-US" dirty="0">
                    <a:solidFill>
                      <a:schemeClr val="tx1"/>
                    </a:solidFill>
                  </a:rPr>
                  <a:t>	</a:t>
                </a:r>
                <a14:m>
                  <m:oMath xmlns:m="http://schemas.openxmlformats.org/officeDocument/2006/math">
                    <m:r>
                      <a:rPr lang="en-US" i="1" dirty="0" smtClean="0">
                        <a:solidFill>
                          <a:schemeClr val="tx1"/>
                        </a:solidFill>
                        <a:latin typeface="Cambria Math"/>
                      </a:rPr>
                      <m:t>𝐶𝑜𝑠𝑡</m:t>
                    </m:r>
                    <m:r>
                      <a:rPr lang="en-US" i="1" dirty="0" smtClean="0">
                        <a:solidFill>
                          <a:schemeClr val="tx1"/>
                        </a:solidFill>
                        <a:latin typeface="Cambria Math"/>
                      </a:rPr>
                      <m:t> = 0</m:t>
                    </m:r>
                  </m:oMath>
                </a14:m>
                <a:endParaRPr lang="en-US" dirty="0" smtClean="0">
                  <a:solidFill>
                    <a:schemeClr val="tx1"/>
                  </a:solidFill>
                </a:endParaRPr>
              </a:p>
              <a:p>
                <a:endParaRPr lang="en-US" dirty="0" smtClean="0">
                  <a:solidFill>
                    <a:schemeClr val="tx1"/>
                  </a:solidFill>
                </a:endParaRPr>
              </a:p>
              <a:p>
                <a:r>
                  <a:rPr lang="en-US" b="1" dirty="0" smtClean="0">
                    <a:solidFill>
                      <a:schemeClr val="tx1"/>
                    </a:solidFill>
                  </a:rPr>
                  <a:t>Assert </a:t>
                </a:r>
                <a14:m>
                  <m:oMath xmlns:m="http://schemas.openxmlformats.org/officeDocument/2006/math">
                    <m:r>
                      <a:rPr lang="en-US" b="1" i="1" smtClean="0">
                        <a:solidFill>
                          <a:schemeClr val="tx1"/>
                        </a:solidFill>
                        <a:latin typeface="Cambria Math"/>
                      </a:rPr>
                      <m:t>¬</m:t>
                    </m:r>
                    <m:r>
                      <a:rPr lang="en-US" b="1" i="1" smtClean="0">
                        <a:solidFill>
                          <a:schemeClr val="tx1"/>
                        </a:solidFill>
                        <a:latin typeface="Cambria Math"/>
                      </a:rPr>
                      <m:t>𝒂</m:t>
                    </m:r>
                    <m:r>
                      <a:rPr lang="en-US" b="1" i="1" smtClean="0">
                        <a:solidFill>
                          <a:schemeClr val="tx1"/>
                        </a:solidFill>
                        <a:latin typeface="Cambria Math"/>
                      </a:rPr>
                      <m:t>∧</m:t>
                    </m:r>
                    <m:r>
                      <a:rPr lang="en-US" b="1" i="1" smtClean="0">
                        <a:solidFill>
                          <a:schemeClr val="tx1"/>
                        </a:solidFill>
                        <a:latin typeface="Cambria Math"/>
                      </a:rPr>
                      <m:t>𝒃</m:t>
                    </m:r>
                    <m:r>
                      <a:rPr lang="en-US" b="1" i="1" smtClean="0">
                        <a:solidFill>
                          <a:schemeClr val="tx1"/>
                        </a:solidFill>
                        <a:latin typeface="Cambria Math"/>
                      </a:rPr>
                      <m:t>∧</m:t>
                    </m:r>
                    <m:r>
                      <a:rPr lang="en-US" b="1" i="1" smtClean="0">
                        <a:solidFill>
                          <a:schemeClr val="tx1"/>
                        </a:solidFill>
                        <a:latin typeface="Cambria Math"/>
                      </a:rPr>
                      <m:t>𝒙</m:t>
                    </m:r>
                    <m:r>
                      <a:rPr lang="en-US" b="1" i="1" smtClean="0">
                        <a:solidFill>
                          <a:schemeClr val="tx1"/>
                        </a:solidFill>
                        <a:latin typeface="Cambria Math"/>
                      </a:rPr>
                      <m:t>&lt;</m:t>
                    </m:r>
                    <m:r>
                      <a:rPr lang="en-US" b="1" i="1" smtClean="0">
                        <a:solidFill>
                          <a:schemeClr val="tx1"/>
                        </a:solidFill>
                        <a:latin typeface="Cambria Math"/>
                      </a:rPr>
                      <m:t>𝟐</m:t>
                    </m:r>
                  </m:oMath>
                </a14:m>
                <a:endParaRPr lang="en-US" dirty="0" smtClean="0">
                  <a:solidFill>
                    <a:schemeClr val="tx1"/>
                  </a:solidFill>
                </a:endParaRPr>
              </a:p>
              <a:p>
                <a:endParaRPr lang="en-US" dirty="0">
                  <a:solidFill>
                    <a:schemeClr val="bg1"/>
                  </a:solidFill>
                </a:endParaRPr>
              </a:p>
              <a:p>
                <a:r>
                  <a:rPr lang="en-US" b="1" dirty="0" smtClean="0">
                    <a:solidFill>
                      <a:srgbClr val="00B050"/>
                    </a:solidFill>
                  </a:rPr>
                  <a:t>Propagate</a:t>
                </a:r>
                <a:r>
                  <a:rPr lang="en-US" b="1" dirty="0" smtClean="0">
                    <a:solidFill>
                      <a:schemeClr val="bg1"/>
                    </a:solidFill>
                  </a:rPr>
                  <a:t>: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smtClean="0">
                            <a:solidFill>
                              <a:schemeClr val="tx1"/>
                            </a:solidFill>
                            <a:latin typeface="Cambria Math"/>
                          </a:rPr>
                          <m:t>𝟐</m:t>
                        </m:r>
                      </m:sub>
                    </m:sSub>
                    <m:r>
                      <a:rPr lang="en-US" b="1" i="0" smtClean="0">
                        <a:solidFill>
                          <a:schemeClr val="tx1"/>
                        </a:solidFill>
                        <a:latin typeface="Cambria Math"/>
                      </a:rPr>
                      <m:t>:</m:t>
                    </m:r>
                  </m:oMath>
                </a14:m>
                <a:r>
                  <a:rPr lang="en-US" b="1" dirty="0" smtClean="0">
                    <a:solidFill>
                      <a:schemeClr val="tx1"/>
                    </a:solidFill>
                  </a:rPr>
                  <a:t> </a:t>
                </a:r>
                <a14:m>
                  <m:oMath xmlns:m="http://schemas.openxmlformats.org/officeDocument/2006/math">
                    <m:r>
                      <a:rPr lang="en-US" i="1" dirty="0">
                        <a:solidFill>
                          <a:schemeClr val="tx1"/>
                        </a:solidFill>
                        <a:latin typeface="Cambria Math"/>
                      </a:rPr>
                      <m:t>𝐶𝑜𝑠𝑡</m:t>
                    </m:r>
                    <m:r>
                      <a:rPr lang="en-US" i="1" dirty="0">
                        <a:solidFill>
                          <a:schemeClr val="tx1"/>
                        </a:solidFill>
                        <a:latin typeface="Cambria Math"/>
                      </a:rPr>
                      <m:t> ≔</m:t>
                    </m:r>
                    <m:r>
                      <a:rPr lang="en-US" i="1" dirty="0">
                        <a:solidFill>
                          <a:schemeClr val="tx1"/>
                        </a:solidFill>
                        <a:latin typeface="Cambria Math"/>
                      </a:rPr>
                      <m:t>𝐶𝑜𝑠𝑡</m:t>
                    </m:r>
                    <m:r>
                      <a:rPr lang="en-US" i="1" dirty="0">
                        <a:solidFill>
                          <a:schemeClr val="tx1"/>
                        </a:solidFill>
                        <a:latin typeface="Cambria Math"/>
                      </a:rPr>
                      <m:t>+4 ≔4</m:t>
                    </m:r>
                  </m:oMath>
                </a14:m>
                <a:endParaRPr lang="en-US" dirty="0">
                  <a:solidFill>
                    <a:schemeClr val="tx1"/>
                  </a:solidFill>
                </a:endParaRPr>
              </a:p>
              <a:p>
                <a:endParaRPr lang="en-US" dirty="0">
                  <a:solidFill>
                    <a:schemeClr val="tx1"/>
                  </a:solidFill>
                </a:endParaRPr>
              </a:p>
              <a:p>
                <a:r>
                  <a:rPr lang="en-US" b="1" dirty="0" smtClean="0">
                    <a:solidFill>
                      <a:schemeClr val="tx1"/>
                    </a:solidFill>
                  </a:rPr>
                  <a:t>Best so far: </a:t>
                </a:r>
                <a14:m>
                  <m:oMath xmlns:m="http://schemas.openxmlformats.org/officeDocument/2006/math">
                    <m:r>
                      <a:rPr lang="en-US" b="0" i="1" dirty="0" smtClean="0">
                        <a:solidFill>
                          <a:schemeClr val="tx1"/>
                        </a:solidFill>
                        <a:latin typeface="Cambria Math"/>
                      </a:rPr>
                      <m:t>𝑀𝑖𝑛𝐶𝑜𝑠𝑡</m:t>
                    </m:r>
                    <m:r>
                      <a:rPr lang="en-US" b="0" i="1" dirty="0" smtClean="0">
                        <a:solidFill>
                          <a:schemeClr val="tx1"/>
                        </a:solidFill>
                        <a:latin typeface="Cambria Math"/>
                      </a:rPr>
                      <m:t>  = 4</m:t>
                    </m:r>
                  </m:oMath>
                </a14:m>
                <a:endParaRPr lang="en-US" i="1" dirty="0" smtClean="0">
                  <a:solidFill>
                    <a:schemeClr val="bg1"/>
                  </a:solidFill>
                </a:endParaRPr>
              </a:p>
              <a:p>
                <a:endParaRPr lang="en-US" i="1" dirty="0">
                  <a:solidFill>
                    <a:schemeClr val="bg1"/>
                  </a:solidFill>
                </a:endParaRPr>
              </a:p>
              <a:p>
                <a:r>
                  <a:rPr lang="en-US" b="1" dirty="0" smtClean="0">
                    <a:solidFill>
                      <a:srgbClr val="16DADA"/>
                    </a:solidFill>
                  </a:rPr>
                  <a:t>Add Axiom </a:t>
                </a:r>
                <a14:m>
                  <m:oMath xmlns:m="http://schemas.openxmlformats.org/officeDocument/2006/math">
                    <m:sSub>
                      <m:sSubPr>
                        <m:ctrlPr>
                          <a:rPr lang="en-US" b="1" i="1">
                            <a:solidFill>
                              <a:srgbClr val="16DADA"/>
                            </a:solidFill>
                            <a:latin typeface="Cambria Math" panose="02040503050406030204" pitchFamily="18" charset="0"/>
                          </a:rPr>
                        </m:ctrlPr>
                      </m:sSubPr>
                      <m:e>
                        <m:r>
                          <a:rPr lang="en-US" b="1" i="1" smtClean="0">
                            <a:solidFill>
                              <a:srgbClr val="16DADA"/>
                            </a:solidFill>
                            <a:latin typeface="Cambria Math"/>
                          </a:rPr>
                          <m:t>¬</m:t>
                        </m:r>
                        <m:r>
                          <a:rPr lang="en-US" b="1" i="1">
                            <a:solidFill>
                              <a:srgbClr val="16DADA"/>
                            </a:solidFill>
                            <a:latin typeface="Cambria Math"/>
                          </a:rPr>
                          <m:t>𝑭</m:t>
                        </m:r>
                      </m:e>
                      <m:sub>
                        <m:r>
                          <a:rPr lang="en-US" b="1" i="1">
                            <a:solidFill>
                              <a:srgbClr val="16DADA"/>
                            </a:solidFill>
                            <a:latin typeface="Cambria Math"/>
                          </a:rPr>
                          <m:t>𝟐</m:t>
                        </m:r>
                      </m:sub>
                    </m:sSub>
                  </m:oMath>
                </a14:m>
                <a:r>
                  <a:rPr lang="en-US" i="1" dirty="0" smtClean="0">
                    <a:solidFill>
                      <a:srgbClr val="16DADA"/>
                    </a:solidFill>
                  </a:rPr>
                  <a:t> - backtrack </a:t>
                </a:r>
                <a:endParaRPr lang="en-US" i="1" dirty="0" smtClean="0">
                  <a:solidFill>
                    <a:schemeClr val="tx1"/>
                  </a:solidFill>
                </a:endParaRPr>
              </a:p>
              <a:p>
                <a:endParaRPr lang="en-US" i="1" dirty="0">
                  <a:solidFill>
                    <a:schemeClr val="tx1"/>
                  </a:solidFill>
                </a:endParaRPr>
              </a:p>
              <a:p>
                <a:r>
                  <a:rPr lang="en-US" b="1" dirty="0" smtClean="0">
                    <a:solidFill>
                      <a:schemeClr val="tx1"/>
                    </a:solidFill>
                  </a:rPr>
                  <a:t>Assert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a:rPr>
                          <m:t>𝑭</m:t>
                        </m:r>
                      </m:e>
                      <m:sub>
                        <m:r>
                          <a:rPr lang="en-US" b="1" i="1" smtClean="0">
                            <a:solidFill>
                              <a:schemeClr val="tx1"/>
                            </a:solidFill>
                            <a:latin typeface="Cambria Math"/>
                          </a:rPr>
                          <m:t>𝟑</m:t>
                        </m:r>
                      </m:sub>
                    </m:sSub>
                  </m:oMath>
                </a14:m>
                <a:r>
                  <a:rPr lang="en-US" i="1" dirty="0" smtClean="0">
                    <a:solidFill>
                      <a:schemeClr val="tx1"/>
                    </a:solidFill>
                  </a:rPr>
                  <a:t> </a:t>
                </a:r>
                <a14:m>
                  <m:oMath xmlns:m="http://schemas.openxmlformats.org/officeDocument/2006/math">
                    <m:r>
                      <a:rPr lang="en-US" i="1" dirty="0">
                        <a:solidFill>
                          <a:schemeClr val="tx1"/>
                        </a:solidFill>
                        <a:latin typeface="Cambria Math"/>
                      </a:rPr>
                      <m:t>𝐶𝑜𝑠𝑡</m:t>
                    </m:r>
                    <m:r>
                      <a:rPr lang="en-US" i="1" dirty="0">
                        <a:solidFill>
                          <a:schemeClr val="tx1"/>
                        </a:solidFill>
                        <a:latin typeface="Cambria Math"/>
                      </a:rPr>
                      <m:t> </m:t>
                    </m:r>
                  </m:oMath>
                </a14:m>
                <a:r>
                  <a:rPr lang="en-US" i="1" dirty="0" smtClean="0">
                    <a:solidFill>
                      <a:schemeClr val="tx1"/>
                    </a:solidFill>
                  </a:rPr>
                  <a:t> = 5 &gt; </a:t>
                </a:r>
                <a14:m>
                  <m:oMath xmlns:m="http://schemas.openxmlformats.org/officeDocument/2006/math">
                    <m:r>
                      <a:rPr lang="en-US" i="1" dirty="0" smtClean="0">
                        <a:solidFill>
                          <a:schemeClr val="tx1"/>
                        </a:solidFill>
                        <a:latin typeface="Cambria Math"/>
                      </a:rPr>
                      <m:t>𝑀𝑖𝑛𝐶𝑜𝑠𝑡</m:t>
                    </m:r>
                  </m:oMath>
                </a14:m>
                <a:endParaRPr lang="en-US" i="1" dirty="0" smtClean="0">
                  <a:solidFill>
                    <a:schemeClr val="tx1"/>
                  </a:solidFill>
                </a:endParaRPr>
              </a:p>
              <a:p>
                <a:endParaRPr lang="en-US" i="1" dirty="0">
                  <a:solidFill>
                    <a:schemeClr val="bg1"/>
                  </a:solidFill>
                </a:endParaRPr>
              </a:p>
              <a:p>
                <a:r>
                  <a:rPr lang="en-US" b="1" dirty="0" smtClean="0">
                    <a:solidFill>
                      <a:srgbClr val="16DADA"/>
                    </a:solidFill>
                  </a:rPr>
                  <a:t>Add Axiom </a:t>
                </a:r>
                <a14:m>
                  <m:oMath xmlns:m="http://schemas.openxmlformats.org/officeDocument/2006/math">
                    <m:sSub>
                      <m:sSubPr>
                        <m:ctrlPr>
                          <a:rPr lang="en-US" b="1" i="1">
                            <a:solidFill>
                              <a:srgbClr val="16DADA"/>
                            </a:solidFill>
                            <a:latin typeface="Cambria Math" panose="02040503050406030204" pitchFamily="18" charset="0"/>
                          </a:rPr>
                        </m:ctrlPr>
                      </m:sSubPr>
                      <m:e>
                        <m:r>
                          <a:rPr lang="en-US" b="1" i="1">
                            <a:solidFill>
                              <a:srgbClr val="16DADA"/>
                            </a:solidFill>
                            <a:latin typeface="Cambria Math"/>
                          </a:rPr>
                          <m:t>¬</m:t>
                        </m:r>
                        <m:r>
                          <a:rPr lang="en-US" b="1" i="1">
                            <a:solidFill>
                              <a:srgbClr val="16DADA"/>
                            </a:solidFill>
                            <a:latin typeface="Cambria Math"/>
                          </a:rPr>
                          <m:t>𝑭</m:t>
                        </m:r>
                      </m:e>
                      <m:sub>
                        <m:r>
                          <a:rPr lang="en-US" b="1" i="1" smtClean="0">
                            <a:solidFill>
                              <a:srgbClr val="16DADA"/>
                            </a:solidFill>
                            <a:latin typeface="Cambria Math"/>
                          </a:rPr>
                          <m:t>𝟑</m:t>
                        </m:r>
                      </m:sub>
                    </m:sSub>
                  </m:oMath>
                </a14:m>
                <a:r>
                  <a:rPr lang="en-US" i="1" dirty="0">
                    <a:solidFill>
                      <a:srgbClr val="16DADA"/>
                    </a:solidFill>
                  </a:rPr>
                  <a:t> - backtrack </a:t>
                </a:r>
                <a:endParaRPr lang="en-US" i="1" dirty="0" smtClean="0">
                  <a:solidFill>
                    <a:schemeClr val="tx1"/>
                  </a:solidFill>
                </a:endParaRPr>
              </a:p>
              <a:p>
                <a:endParaRPr lang="en-US" i="1" dirty="0">
                  <a:solidFill>
                    <a:schemeClr val="tx1"/>
                  </a:solidFill>
                </a:endParaRPr>
              </a:p>
              <a:p>
                <a:r>
                  <a:rPr lang="en-US" i="1" dirty="0" smtClean="0">
                    <a:solidFill>
                      <a:schemeClr val="tx1"/>
                    </a:solidFill>
                  </a:rPr>
                  <a:t>…. </a:t>
                </a:r>
                <a:r>
                  <a:rPr lang="en-US" b="1" dirty="0">
                    <a:solidFill>
                      <a:schemeClr val="tx1"/>
                    </a:solidFill>
                  </a:rPr>
                  <a:t>Assert </a:t>
                </a:r>
                <a14:m>
                  <m:oMath xmlns:m="http://schemas.openxmlformats.org/officeDocument/2006/math">
                    <m:r>
                      <a:rPr lang="en-US" b="1" i="1">
                        <a:solidFill>
                          <a:schemeClr val="tx1"/>
                        </a:solidFill>
                        <a:latin typeface="Cambria Math"/>
                      </a:rPr>
                      <m:t>𝒂</m:t>
                    </m:r>
                    <m:r>
                      <a:rPr lang="en-US" b="1" i="1">
                        <a:solidFill>
                          <a:schemeClr val="tx1"/>
                        </a:solidFill>
                        <a:latin typeface="Cambria Math"/>
                      </a:rPr>
                      <m:t>∧¬</m:t>
                    </m:r>
                    <m:r>
                      <a:rPr lang="en-US" b="1" i="1">
                        <a:solidFill>
                          <a:schemeClr val="tx1"/>
                        </a:solidFill>
                        <a:latin typeface="Cambria Math"/>
                      </a:rPr>
                      <m:t>𝒃</m:t>
                    </m:r>
                    <m:r>
                      <a:rPr lang="en-US" b="1" i="1">
                        <a:solidFill>
                          <a:schemeClr val="tx1"/>
                        </a:solidFill>
                        <a:latin typeface="Cambria Math"/>
                      </a:rPr>
                      <m:t>∧</m:t>
                    </m:r>
                    <m:r>
                      <a:rPr lang="en-US" b="1" i="1">
                        <a:solidFill>
                          <a:schemeClr val="tx1"/>
                        </a:solidFill>
                        <a:latin typeface="Cambria Math"/>
                      </a:rPr>
                      <m:t>𝒙</m:t>
                    </m:r>
                    <m:r>
                      <a:rPr lang="en-US" b="1" i="1">
                        <a:solidFill>
                          <a:schemeClr val="tx1"/>
                        </a:solidFill>
                        <a:latin typeface="Cambria Math"/>
                      </a:rPr>
                      <m:t>&lt;</m:t>
                    </m:r>
                    <m:r>
                      <a:rPr lang="en-US" b="1" i="1">
                        <a:solidFill>
                          <a:schemeClr val="tx1"/>
                        </a:solidFill>
                        <a:latin typeface="Cambria Math"/>
                      </a:rPr>
                      <m:t>𝟐</m:t>
                    </m:r>
                    <m:r>
                      <a:rPr lang="en-US" b="1" i="1" smtClean="0">
                        <a:solidFill>
                          <a:schemeClr val="tx1"/>
                        </a:solidFill>
                        <a:latin typeface="Cambria Math"/>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𝑭</m:t>
                        </m:r>
                      </m:e>
                      <m:sub>
                        <m:r>
                          <a:rPr lang="en-US" b="1" i="1" smtClean="0">
                            <a:solidFill>
                              <a:schemeClr val="tx1"/>
                            </a:solidFill>
                            <a:latin typeface="Cambria Math"/>
                          </a:rPr>
                          <m:t>𝟏</m:t>
                        </m:r>
                      </m:sub>
                    </m:sSub>
                  </m:oMath>
                </a14:m>
                <a:r>
                  <a:rPr lang="en-US" dirty="0" smtClean="0">
                    <a:solidFill>
                      <a:schemeClr val="bg1"/>
                    </a:solidFill>
                  </a:rPr>
                  <a:t>  </a:t>
                </a:r>
                <a:endParaRPr lang="en-US" dirty="0">
                  <a:solidFill>
                    <a:schemeClr val="bg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5051213" y="1981200"/>
                <a:ext cx="3901517" cy="4524315"/>
              </a:xfrm>
              <a:prstGeom prst="rect">
                <a:avLst/>
              </a:prstGeom>
              <a:blipFill rotWithShape="0">
                <a:blip r:embed="rId4"/>
                <a:stretch>
                  <a:fillRect l="-1406" t="-674" b="-1213"/>
                </a:stretch>
              </a:blipFill>
            </p:spPr>
            <p:txBody>
              <a:bodyPr/>
              <a:lstStyle/>
              <a:p>
                <a:r>
                  <a:rPr lang="en-US">
                    <a:noFill/>
                  </a:rPr>
                  <a:t> </a:t>
                </a:r>
              </a:p>
            </p:txBody>
          </p:sp>
        </mc:Fallback>
      </mc:AlternateContent>
      <p:sp>
        <p:nvSpPr>
          <p:cNvPr id="5" name="TextBox 4"/>
          <p:cNvSpPr txBox="1"/>
          <p:nvPr/>
        </p:nvSpPr>
        <p:spPr>
          <a:xfrm>
            <a:off x="533400" y="5464314"/>
            <a:ext cx="2674130" cy="707886"/>
          </a:xfrm>
          <a:prstGeom prst="rect">
            <a:avLst/>
          </a:prstGeom>
          <a:noFill/>
        </p:spPr>
        <p:txBody>
          <a:bodyPr wrap="none" rtlCol="0">
            <a:spAutoFit/>
          </a:bodyPr>
          <a:lstStyle/>
          <a:p>
            <a:r>
              <a:rPr lang="en-US" sz="2000" b="1" dirty="0" smtClean="0">
                <a:solidFill>
                  <a:schemeClr val="bg1"/>
                </a:solidFill>
              </a:rPr>
              <a:t>What does it take to </a:t>
            </a:r>
            <a:br>
              <a:rPr lang="en-US" sz="2000" b="1" dirty="0" smtClean="0">
                <a:solidFill>
                  <a:schemeClr val="bg1"/>
                </a:solidFill>
              </a:rPr>
            </a:br>
            <a:r>
              <a:rPr lang="en-US" sz="2000" b="1" dirty="0" smtClean="0">
                <a:solidFill>
                  <a:schemeClr val="bg1"/>
                </a:solidFill>
              </a:rPr>
              <a:t>encode this in Z3?</a:t>
            </a:r>
          </a:p>
        </p:txBody>
      </p:sp>
    </p:spTree>
    <p:extLst>
      <p:ext uri="{BB962C8B-B14F-4D97-AF65-F5344CB8AC3E}">
        <p14:creationId xmlns:p14="http://schemas.microsoft.com/office/powerpoint/2010/main" val="3876083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971800"/>
            <a:ext cx="8153400" cy="1219200"/>
          </a:xfrm>
        </p:spPr>
        <p:txBody>
          <a:bodyPr>
            <a:normAutofit fontScale="92500" lnSpcReduction="10000"/>
          </a:bodyPr>
          <a:lstStyle/>
          <a:p>
            <a:pPr marL="0" indent="0" algn="ctr">
              <a:buNone/>
            </a:pPr>
            <a:r>
              <a:rPr lang="en-US" sz="4400" b="1" dirty="0"/>
              <a:t>P</a:t>
            </a:r>
            <a:r>
              <a:rPr lang="en-US" sz="4400" b="1" dirty="0" smtClean="0"/>
              <a:t>rinciples of Modern SMT solvers in two slides</a:t>
            </a:r>
          </a:p>
        </p:txBody>
      </p:sp>
    </p:spTree>
    <p:extLst>
      <p:ext uri="{BB962C8B-B14F-4D97-AF65-F5344CB8AC3E}">
        <p14:creationId xmlns:p14="http://schemas.microsoft.com/office/powerpoint/2010/main" val="491567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15516" y="4834553"/>
            <a:ext cx="8388932" cy="95664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 name="Rounded Rectangle 6"/>
          <p:cNvSpPr/>
          <p:nvPr/>
        </p:nvSpPr>
        <p:spPr bwMode="auto">
          <a:xfrm>
            <a:off x="215516" y="3462953"/>
            <a:ext cx="8388932" cy="13376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 name="Rounded Rectangle 2"/>
          <p:cNvSpPr/>
          <p:nvPr/>
        </p:nvSpPr>
        <p:spPr bwMode="auto">
          <a:xfrm>
            <a:off x="215516" y="2024844"/>
            <a:ext cx="8388932" cy="14041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idx="4294967295"/>
          </p:nvPr>
        </p:nvSpPr>
        <p:spPr>
          <a:xfrm>
            <a:off x="0" y="325438"/>
            <a:ext cx="8382000" cy="665162"/>
          </a:xfrm>
        </p:spPr>
        <p:txBody>
          <a:bodyPr>
            <a:normAutofit fontScale="90000"/>
          </a:bodyPr>
          <a:lstStyle/>
          <a:p>
            <a:r>
              <a:rPr lang="en-US" sz="4800" dirty="0" smtClean="0"/>
              <a:t>Core Engine in Z3: </a:t>
            </a:r>
            <a:br>
              <a:rPr lang="en-US" sz="4800" dirty="0" smtClean="0"/>
            </a:br>
            <a:r>
              <a:rPr lang="en-US" sz="4800" dirty="0" smtClean="0"/>
              <a:t>Modern DPLL/CDCL</a:t>
            </a:r>
            <a:endParaRPr lang="en-US" sz="4800"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𝜖</m:t>
                              </m:r>
                              <m:r>
                                <a:rPr lang="en-US" b="0" i="1" smtClean="0">
                                  <a:solidFill>
                                    <a:schemeClr val="tx1"/>
                                  </a:solidFill>
                                  <a:latin typeface="Cambria Math"/>
                                </a:rPr>
                                <m:t>| </m:t>
                              </m:r>
                              <m:r>
                                <a:rPr lang="en-US" b="0" i="1" smtClean="0">
                                  <a:solidFill>
                                    <a:schemeClr val="tx1"/>
                                  </a:solidFill>
                                  <a:latin typeface="Cambria Math"/>
                                </a:rPr>
                                <m:t>𝐹</m:t>
                              </m:r>
                            </m:oMath>
                          </a14:m>
                          <a:r>
                            <a:rPr lang="en-US" dirty="0" smtClean="0">
                              <a:solidFill>
                                <a:schemeClr val="tx1"/>
                              </a:solidFill>
                            </a:rPr>
                            <a:t> </a:t>
                          </a:r>
                          <a:endParaRPr lang="en-US" dirty="0" err="1" smtClean="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𝑎</m:t>
                              </m:r>
                              <m:r>
                                <a:rPr lang="en-US" b="0" i="1" smtClean="0">
                                  <a:solidFill>
                                    <a:schemeClr val="tx1"/>
                                  </a:solidFill>
                                  <a:latin typeface="Cambria Math"/>
                                </a:rPr>
                                <m:t> </m:t>
                              </m:r>
                              <m:r>
                                <a:rPr lang="en-US" b="0" i="1" smtClean="0">
                                  <a:solidFill>
                                    <a:schemeClr val="tx1"/>
                                  </a:solidFill>
                                  <a:latin typeface="Cambria Math"/>
                                </a:rPr>
                                <m:t>𝑠𝑒𝑡</m:t>
                              </m:r>
                              <m:r>
                                <a:rPr lang="en-US" b="0" i="1" smtClean="0">
                                  <a:solidFill>
                                    <a:schemeClr val="tx1"/>
                                  </a:solidFill>
                                  <a:latin typeface="Cambria Math"/>
                                </a:rPr>
                                <m:t> </m:t>
                              </m:r>
                              <m:r>
                                <a:rPr lang="en-US" b="0" i="1" smtClean="0">
                                  <a:solidFill>
                                    <a:schemeClr val="tx1"/>
                                  </a:solidFill>
                                  <a:latin typeface="Cambria Math"/>
                                </a:rPr>
                                <m:t>𝑜𝑓</m:t>
                              </m:r>
                              <m:r>
                                <a:rPr lang="en-US" b="0" i="1" smtClean="0">
                                  <a:solidFill>
                                    <a:schemeClr val="tx1"/>
                                  </a:solidFill>
                                  <a:latin typeface="Cambria Math"/>
                                </a:rPr>
                                <m:t> </m:t>
                              </m:r>
                              <m:r>
                                <a:rPr lang="en-US" b="0" i="1" smtClean="0">
                                  <a:solidFill>
                                    <a:schemeClr val="tx1"/>
                                  </a:solidFill>
                                  <a:latin typeface="Cambria Math"/>
                                </a:rPr>
                                <m:t>𝑐𝑙𝑎𝑢𝑠𝑒𝑠</m:t>
                              </m:r>
                            </m:oMath>
                          </a14:m>
                          <a:r>
                            <a:rPr lang="en-US" dirty="0" smtClean="0">
                              <a:solidFill>
                                <a:schemeClr val="tx1"/>
                              </a:solidFill>
                            </a:rPr>
                            <a:t> </a:t>
                          </a:r>
                          <a:endParaRPr lang="en-US" dirty="0">
                            <a:solidFill>
                              <a:schemeClr val="tx1"/>
                            </a:solidFill>
                          </a:endParaRPr>
                        </a:p>
                      </a:txBody>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pPr algn="l"/>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ℓ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a:rPr>
                                <m:t>ℓ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𝑢𝑛𝑎𝑠𝑠𝑖𝑔𝑛𝑒𝑑</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∨ℓ ⟹</m:t>
                                  </m:r>
                                  <m:r>
                                    <a:rPr lang="en-US" b="0" i="1" smtClean="0">
                                      <a:solidFill>
                                        <a:schemeClr val="tx1"/>
                                      </a:solidFill>
                                      <a:latin typeface="Cambria Math"/>
                                    </a:rPr>
                                    <m:t>𝑀</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∨ℓ</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p>
                      </a:txBody>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r>
                                <a:rPr lang="en-US" i="1" smtClean="0">
                                  <a:solidFill>
                                    <a:schemeClr val="tx1"/>
                                  </a:solidFill>
                                  <a:latin typeface="Cambria Math"/>
                                </a:rPr>
                                <m:t>𝐹</m:t>
                              </m:r>
                              <m:r>
                                <a:rPr lang="en-US"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𝑡𝑟𝑢𝑒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oMath>
                          </a14:m>
                          <a:r>
                            <a:rPr lang="en-US" b="0" i="1" dirty="0" smtClean="0">
                              <a:solidFill>
                                <a:schemeClr val="tx1"/>
                              </a:solidFill>
                              <a:latin typeface="Cambria Math"/>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𝑀</m:t>
                              </m:r>
                            </m:oMath>
                          </a14:m>
                          <a:r>
                            <a:rPr lang="en-US" dirty="0" smtClean="0">
                              <a:solidFill>
                                <a:schemeClr val="tx1"/>
                              </a:solidFill>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𝑈𝑛𝑠𝑎𝑡</m:t>
                              </m:r>
                            </m:oMath>
                          </a14:m>
                          <a:r>
                            <a:rPr lang="en-US" dirty="0" smtClean="0">
                              <a:solidFill>
                                <a:schemeClr val="tx1"/>
                              </a:solidFill>
                            </a:rPr>
                            <a:t> </a:t>
                          </a:r>
                          <a:endParaRPr lang="en-US" dirty="0">
                            <a:solidFill>
                              <a:schemeClr val="tx1"/>
                            </a:solidFill>
                          </a:endParaRPr>
                        </a:p>
                      </a:txBody>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r>
                            <a:rPr lang="en-US" b="0" dirty="0" smtClean="0">
                              <a:solidFill>
                                <a:schemeClr val="tx1"/>
                              </a:solidFill>
                            </a:rPr>
                            <a:t> </a:t>
                          </a: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𝐶</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¬ℓ∈</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oMath>
                          </a14:m>
                          <a:endParaRPr lang="en-US" i="1"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′∨¬ℓ⟹</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𝐶</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oMath>
                          </a14:m>
                          <a:r>
                            <a:rPr lang="en-US" dirty="0" smtClean="0">
                              <a:solidFill>
                                <a:schemeClr val="tx1"/>
                              </a:solidFill>
                            </a:rPr>
                            <a:t> </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𝐶</m:t>
                                  </m:r>
                                  <m:r>
                                    <a:rPr lang="en-US" b="0" i="1" smtClean="0">
                                      <a:solidFill>
                                        <a:schemeClr val="tx1"/>
                                      </a:solidFill>
                                      <a:latin typeface="Cambria Math"/>
                                    </a:rPr>
                                    <m:t>⟹</m:t>
                                  </m:r>
                                  <m:r>
                                    <a:rPr lang="en-US" b="0" i="1" smtClean="0">
                                      <a:solidFill>
                                        <a:schemeClr val="tx1"/>
                                      </a:solidFill>
                                      <a:latin typeface="Cambria Math" panose="02040503050406030204" pitchFamily="18" charset="0"/>
                                    </a:rPr>
                                    <m:t>𝑀</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14:m>
                            <m:oMath xmlns:m="http://schemas.openxmlformats.org/officeDocument/2006/math">
                              <m:r>
                                <a:rPr lang="en-US" b="0" i="1" smtClean="0">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 </m:t>
                              </m:r>
                            </m:oMath>
                          </a14:m>
                          <a:r>
                            <a:rPr lang="en-US" dirty="0" smtClean="0">
                              <a:solidFill>
                                <a:schemeClr val="tx1"/>
                              </a:solidFill>
                            </a:rPr>
                            <a:t>is a learned clause</a:t>
                          </a: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𝜖</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Choice>
        <mc:Fallback xmlns="">
          <p:graphicFrame>
            <p:nvGraphicFramePr>
              <p:cNvPr id="11" name="Table 10"/>
              <p:cNvGraphicFramePr>
                <a:graphicFrameLocks noGrp="1"/>
              </p:cNvGraphicFramePr>
              <p:nvPr>
                <p:extLst/>
              </p:nvPr>
            </p:nvGraphicFramePr>
            <p:xfrm>
              <a:off x="609600" y="1484343"/>
              <a:ext cx="7924800" cy="5373657"/>
            </p:xfrm>
            <a:graphic>
              <a:graphicData uri="http://schemas.openxmlformats.org/drawingml/2006/table">
                <a:tbl>
                  <a:tblPr firstRow="1" bandRow="1">
                    <a:tableStyleId>{2D5ABB26-0587-4C30-8999-92F81FD0307C}</a:tableStyleId>
                  </a:tblPr>
                  <a:tblGrid>
                    <a:gridCol w="1475190"/>
                    <a:gridCol w="3782610"/>
                    <a:gridCol w="2667000"/>
                  </a:tblGrid>
                  <a:tr h="478664">
                    <a:tc>
                      <a:txBody>
                        <a:bodyPr/>
                        <a:lstStyle/>
                        <a:p>
                          <a:pPr algn="l"/>
                          <a:r>
                            <a:rPr lang="en-US" dirty="0" smtClean="0">
                              <a:solidFill>
                                <a:schemeClr val="tx1"/>
                              </a:solidFill>
                            </a:rPr>
                            <a:t>Initialize</a:t>
                          </a:r>
                          <a:endParaRPr lang="en-US" dirty="0">
                            <a:solidFill>
                              <a:schemeClr val="tx1"/>
                            </a:solidFill>
                          </a:endParaRPr>
                        </a:p>
                      </a:txBody>
                      <a:tcPr/>
                    </a:tc>
                    <a:tc>
                      <a:txBody>
                        <a:bodyPr/>
                        <a:lstStyle/>
                        <a:p>
                          <a:endParaRPr lang="en-US"/>
                        </a:p>
                      </a:txBody>
                      <a:tcPr>
                        <a:blipFill rotWithShape="0">
                          <a:blip r:embed="rId3"/>
                          <a:stretch>
                            <a:fillRect l="-38969" t="-6329" r="-70370" b="-1016456"/>
                          </a:stretch>
                        </a:blipFill>
                      </a:tcPr>
                    </a:tc>
                    <a:tc>
                      <a:txBody>
                        <a:bodyPr/>
                        <a:lstStyle/>
                        <a:p>
                          <a:endParaRPr lang="en-US"/>
                        </a:p>
                      </a:txBody>
                      <a:tcPr>
                        <a:blipFill rotWithShape="0">
                          <a:blip r:embed="rId3"/>
                          <a:stretch>
                            <a:fillRect l="-197483" t="-6329" b="-1016456"/>
                          </a:stretch>
                        </a:blipFill>
                      </a:tcPr>
                    </a:tc>
                  </a:tr>
                  <a:tr h="478664">
                    <a:tc>
                      <a:txBody>
                        <a:bodyPr/>
                        <a:lstStyle/>
                        <a:p>
                          <a:pPr algn="l"/>
                          <a:r>
                            <a:rPr lang="en-US" dirty="0" smtClean="0">
                              <a:solidFill>
                                <a:schemeClr val="tx1"/>
                              </a:solidFill>
                            </a:rPr>
                            <a:t>Decide</a:t>
                          </a:r>
                          <a:endParaRPr lang="en-US" dirty="0">
                            <a:solidFill>
                              <a:schemeClr val="tx1"/>
                            </a:solidFill>
                          </a:endParaRPr>
                        </a:p>
                      </a:txBody>
                      <a:tcPr/>
                    </a:tc>
                    <a:tc>
                      <a:txBody>
                        <a:bodyPr/>
                        <a:lstStyle/>
                        <a:p>
                          <a:endParaRPr lang="en-US"/>
                        </a:p>
                      </a:txBody>
                      <a:tcPr>
                        <a:blipFill rotWithShape="0">
                          <a:blip r:embed="rId3"/>
                          <a:stretch>
                            <a:fillRect l="-38969" t="-107692" r="-70370" b="-929487"/>
                          </a:stretch>
                        </a:blipFill>
                      </a:tcPr>
                    </a:tc>
                    <a:tc>
                      <a:txBody>
                        <a:bodyPr/>
                        <a:lstStyle/>
                        <a:p>
                          <a:endParaRPr lang="en-US"/>
                        </a:p>
                      </a:txBody>
                      <a:tcPr>
                        <a:blipFill rotWithShape="0">
                          <a:blip r:embed="rId3"/>
                          <a:stretch>
                            <a:fillRect l="-197483" t="-107692" b="-929487"/>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Propagate</a:t>
                          </a:r>
                        </a:p>
                      </a:txBody>
                      <a:tcPr/>
                    </a:tc>
                    <a:tc>
                      <a:txBody>
                        <a:bodyPr/>
                        <a:lstStyle/>
                        <a:p>
                          <a:endParaRPr lang="en-US"/>
                        </a:p>
                      </a:txBody>
                      <a:tcPr>
                        <a:blipFill rotWithShape="0">
                          <a:blip r:embed="rId3"/>
                          <a:stretch>
                            <a:fillRect l="-38969" t="-190588" r="-70370" b="-752941"/>
                          </a:stretch>
                        </a:blipFill>
                      </a:tcPr>
                    </a:tc>
                    <a:tc>
                      <a:txBody>
                        <a:bodyPr/>
                        <a:lstStyle/>
                        <a:p>
                          <a:endParaRPr lang="en-US"/>
                        </a:p>
                      </a:txBody>
                      <a:tcPr>
                        <a:blipFill rotWithShape="0">
                          <a:blip r:embed="rId3"/>
                          <a:stretch>
                            <a:fillRect l="-197483" t="-190588" b="-752941"/>
                          </a:stretch>
                        </a:blipFill>
                      </a:tcPr>
                    </a:tc>
                  </a:tr>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a:t>
                          </a:r>
                        </a:p>
                      </a:txBody>
                      <a:tcPr/>
                    </a:tc>
                    <a:tc>
                      <a:txBody>
                        <a:bodyPr/>
                        <a:lstStyle/>
                        <a:p>
                          <a:endParaRPr lang="en-US"/>
                        </a:p>
                      </a:txBody>
                      <a:tcPr>
                        <a:blipFill rotWithShape="0">
                          <a:blip r:embed="rId3"/>
                          <a:stretch>
                            <a:fillRect l="-38969" t="-290588" r="-70370" b="-652941"/>
                          </a:stretch>
                        </a:blipFill>
                      </a:tcPr>
                    </a:tc>
                    <a:tc>
                      <a:txBody>
                        <a:bodyPr/>
                        <a:lstStyle/>
                        <a:p>
                          <a:endParaRPr lang="en-US"/>
                        </a:p>
                      </a:txBody>
                      <a:tcPr>
                        <a:blipFill rotWithShape="0">
                          <a:blip r:embed="rId3"/>
                          <a:stretch>
                            <a:fillRect l="-197483" t="-290588" b="-652941"/>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Conflict</a:t>
                          </a:r>
                        </a:p>
                      </a:txBody>
                      <a:tcPr/>
                    </a:tc>
                    <a:tc>
                      <a:txBody>
                        <a:bodyPr/>
                        <a:lstStyle/>
                        <a:p>
                          <a:endParaRPr lang="en-US"/>
                        </a:p>
                      </a:txBody>
                      <a:tcPr>
                        <a:blipFill rotWithShape="0">
                          <a:blip r:embed="rId3"/>
                          <a:stretch>
                            <a:fillRect l="-38969" t="-420253" r="-70370" b="-602532"/>
                          </a:stretch>
                        </a:blipFill>
                      </a:tcPr>
                    </a:tc>
                    <a:tc>
                      <a:txBody>
                        <a:bodyPr/>
                        <a:lstStyle/>
                        <a:p>
                          <a:endParaRPr lang="en-US"/>
                        </a:p>
                      </a:txBody>
                      <a:tcPr>
                        <a:blipFill rotWithShape="0">
                          <a:blip r:embed="rId3"/>
                          <a:stretch>
                            <a:fillRect l="-197483" t="-420253" b="-602532"/>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Learn</a:t>
                          </a:r>
                        </a:p>
                      </a:txBody>
                      <a:tcPr/>
                    </a:tc>
                    <a:tc>
                      <a:txBody>
                        <a:bodyPr/>
                        <a:lstStyle/>
                        <a:p>
                          <a:endParaRPr lang="en-US"/>
                        </a:p>
                      </a:txBody>
                      <a:tcPr>
                        <a:blipFill rotWithShape="0">
                          <a:blip r:embed="rId3"/>
                          <a:stretch>
                            <a:fillRect l="-38969" t="-526923" r="-70370" b="-510256"/>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err="1"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Unsat</a:t>
                          </a:r>
                          <a:endParaRPr lang="en-US" dirty="0" smtClean="0">
                            <a:solidFill>
                              <a:schemeClr val="tx1"/>
                            </a:solidFill>
                          </a:endParaRPr>
                        </a:p>
                      </a:txBody>
                      <a:tcPr/>
                    </a:tc>
                    <a:tc>
                      <a:txBody>
                        <a:bodyPr/>
                        <a:lstStyle/>
                        <a:p>
                          <a:endParaRPr lang="en-US"/>
                        </a:p>
                      </a:txBody>
                      <a:tcPr>
                        <a:blipFill rotWithShape="0">
                          <a:blip r:embed="rId3"/>
                          <a:stretch>
                            <a:fillRect l="-38969" t="-611250" r="-70370" b="-397500"/>
                          </a:stretch>
                        </a:blipFill>
                      </a:tcPr>
                    </a:tc>
                    <a:tc>
                      <a:txBody>
                        <a:bodyPr/>
                        <a:lstStyle/>
                        <a:p>
                          <a:endParaRPr lang="en-US" dirty="0" smtClean="0">
                            <a:solidFill>
                              <a:schemeClr val="tx1"/>
                            </a:solidFill>
                          </a:endParaRPr>
                        </a:p>
                      </a:txBody>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Backjump</a:t>
                          </a:r>
                          <a:endParaRPr lang="en-US" dirty="0" smtClean="0">
                            <a:solidFill>
                              <a:schemeClr val="tx1"/>
                            </a:solidFill>
                          </a:endParaRPr>
                        </a:p>
                      </a:txBody>
                      <a:tcPr/>
                    </a:tc>
                    <a:tc>
                      <a:txBody>
                        <a:bodyPr/>
                        <a:lstStyle/>
                        <a:p>
                          <a:endParaRPr lang="en-US"/>
                        </a:p>
                      </a:txBody>
                      <a:tcPr>
                        <a:blipFill rotWithShape="0">
                          <a:blip r:embed="rId3"/>
                          <a:stretch>
                            <a:fillRect l="-38969" t="-720253" r="-70370" b="-302532"/>
                          </a:stretch>
                        </a:blipFill>
                      </a:tcPr>
                    </a:tc>
                    <a:tc>
                      <a:txBody>
                        <a:bodyPr/>
                        <a:lstStyle/>
                        <a:p>
                          <a:endParaRPr lang="en-US"/>
                        </a:p>
                      </a:txBody>
                      <a:tcPr>
                        <a:blipFill rotWithShape="0">
                          <a:blip r:embed="rId3"/>
                          <a:stretch>
                            <a:fillRect l="-197483" t="-720253" b="-302532"/>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Resolve</a:t>
                          </a:r>
                        </a:p>
                      </a:txBody>
                      <a:tcPr/>
                    </a:tc>
                    <a:tc>
                      <a:txBody>
                        <a:bodyPr/>
                        <a:lstStyle/>
                        <a:p>
                          <a:endParaRPr lang="en-US"/>
                        </a:p>
                      </a:txBody>
                      <a:tcPr>
                        <a:blipFill rotWithShape="0">
                          <a:blip r:embed="rId3"/>
                          <a:stretch>
                            <a:fillRect l="-38969" t="-810000" r="-70370" b="-198750"/>
                          </a:stretch>
                        </a:blipFill>
                      </a:tcPr>
                    </a:tc>
                    <a:tc>
                      <a:txBody>
                        <a:bodyPr/>
                        <a:lstStyle/>
                        <a:p>
                          <a:endParaRPr lang="en-US"/>
                        </a:p>
                      </a:txBody>
                      <a:tcPr>
                        <a:blipFill rotWithShape="0">
                          <a:blip r:embed="rId3"/>
                          <a:stretch>
                            <a:fillRect l="-197483" t="-810000" b="-198750"/>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Forget</a:t>
                          </a:r>
                        </a:p>
                      </a:txBody>
                      <a:tcPr/>
                    </a:tc>
                    <a:tc>
                      <a:txBody>
                        <a:bodyPr/>
                        <a:lstStyle/>
                        <a:p>
                          <a:endParaRPr lang="en-US"/>
                        </a:p>
                      </a:txBody>
                      <a:tcPr>
                        <a:blipFill rotWithShape="0">
                          <a:blip r:embed="rId3"/>
                          <a:stretch>
                            <a:fillRect l="-38969" t="-921519" r="-70370" b="-101266"/>
                          </a:stretch>
                        </a:blipFill>
                      </a:tcPr>
                    </a:tc>
                    <a:tc>
                      <a:txBody>
                        <a:bodyPr/>
                        <a:lstStyle/>
                        <a:p>
                          <a:endParaRPr lang="en-US"/>
                        </a:p>
                      </a:txBody>
                      <a:tcPr>
                        <a:blipFill rotWithShape="0">
                          <a:blip r:embed="rId3"/>
                          <a:stretch>
                            <a:fillRect l="-197483" t="-921519" b="-101266"/>
                          </a:stretch>
                        </a:blipFill>
                      </a:tcPr>
                    </a:tc>
                  </a:tr>
                  <a:tr h="4847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Restart</a:t>
                          </a:r>
                        </a:p>
                      </a:txBody>
                      <a:tcPr/>
                    </a:tc>
                    <a:tc>
                      <a:txBody>
                        <a:bodyPr/>
                        <a:lstStyle/>
                        <a:p>
                          <a:endParaRPr lang="en-US"/>
                        </a:p>
                      </a:txBody>
                      <a:tcPr>
                        <a:blipFill rotWithShape="0">
                          <a:blip r:embed="rId3"/>
                          <a:stretch>
                            <a:fillRect l="-38969" t="-1008750" r="-70370"/>
                          </a:stretch>
                        </a:blip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txBody>
                      <a:tcPr/>
                    </a:tc>
                  </a:tr>
                </a:tbl>
              </a:graphicData>
            </a:graphic>
          </p:graphicFrame>
        </mc:Fallback>
      </mc:AlternateContent>
      <p:sp>
        <p:nvSpPr>
          <p:cNvPr id="4" name="TextBox 3"/>
          <p:cNvSpPr txBox="1"/>
          <p:nvPr/>
        </p:nvSpPr>
        <p:spPr>
          <a:xfrm>
            <a:off x="4038601" y="6400800"/>
            <a:ext cx="5105400" cy="369332"/>
          </a:xfrm>
          <a:prstGeom prst="rect">
            <a:avLst/>
          </a:prstGeom>
          <a:noFill/>
        </p:spPr>
        <p:txBody>
          <a:bodyPr wrap="square" rtlCol="0">
            <a:spAutoFit/>
          </a:bodyPr>
          <a:lstStyle/>
          <a:p>
            <a:r>
              <a:rPr lang="en-US" dirty="0" smtClean="0">
                <a:solidFill>
                  <a:srgbClr val="0B891A"/>
                </a:solidFill>
              </a:rPr>
              <a:t>[</a:t>
            </a:r>
            <a:r>
              <a:rPr lang="en-US" dirty="0" err="1" smtClean="0">
                <a:solidFill>
                  <a:srgbClr val="0B891A"/>
                </a:solidFill>
              </a:rPr>
              <a:t>Nieuwenhuis</a:t>
            </a:r>
            <a:r>
              <a:rPr lang="en-US" dirty="0">
                <a:solidFill>
                  <a:srgbClr val="0B891A"/>
                </a:solidFill>
              </a:rPr>
              <a:t>, </a:t>
            </a:r>
            <a:r>
              <a:rPr lang="en-US" dirty="0" err="1" smtClean="0">
                <a:solidFill>
                  <a:srgbClr val="0B891A"/>
                </a:solidFill>
              </a:rPr>
              <a:t>Oliveras</a:t>
            </a:r>
            <a:r>
              <a:rPr lang="en-US" dirty="0">
                <a:solidFill>
                  <a:srgbClr val="0B891A"/>
                </a:solidFill>
              </a:rPr>
              <a:t>, </a:t>
            </a:r>
            <a:r>
              <a:rPr lang="en-US" dirty="0" err="1" smtClean="0">
                <a:solidFill>
                  <a:srgbClr val="0B891A"/>
                </a:solidFill>
              </a:rPr>
              <a:t>Tinelli</a:t>
            </a:r>
            <a:r>
              <a:rPr lang="en-US" dirty="0" smtClean="0">
                <a:solidFill>
                  <a:srgbClr val="0B891A"/>
                </a:solidFill>
              </a:rPr>
              <a:t> J.ACM 06] </a:t>
            </a:r>
            <a:r>
              <a:rPr lang="en-US" dirty="0" smtClean="0">
                <a:solidFill>
                  <a:srgbClr val="0070C0"/>
                </a:solidFill>
              </a:rPr>
              <a:t>customized</a:t>
            </a:r>
          </a:p>
        </p:txBody>
      </p:sp>
      <p:sp>
        <p:nvSpPr>
          <p:cNvPr id="5" name="TextBox 4"/>
          <p:cNvSpPr txBox="1"/>
          <p:nvPr/>
        </p:nvSpPr>
        <p:spPr>
          <a:xfrm rot="2237366">
            <a:off x="7975477" y="2042111"/>
            <a:ext cx="813043" cy="369332"/>
          </a:xfrm>
          <a:prstGeom prst="rect">
            <a:avLst/>
          </a:prstGeom>
          <a:solidFill>
            <a:srgbClr val="FFCCCC"/>
          </a:solidFill>
          <a:ln>
            <a:solidFill>
              <a:schemeClr val="tx1"/>
            </a:solidFill>
          </a:ln>
          <a:effectLst/>
        </p:spPr>
        <p:txBody>
          <a:bodyPr wrap="none" rtlCol="0">
            <a:spAutoFit/>
          </a:bodyPr>
          <a:lstStyle/>
          <a:p>
            <a:r>
              <a:rPr lang="en-US" dirty="0" smtClean="0">
                <a:solidFill>
                  <a:prstClr val="black"/>
                </a:solidFill>
              </a:rPr>
              <a:t>Model</a:t>
            </a:r>
            <a:endParaRPr lang="en-US" dirty="0">
              <a:solidFill>
                <a:prstClr val="black"/>
              </a:solidFill>
            </a:endParaRPr>
          </a:p>
        </p:txBody>
      </p:sp>
      <p:sp>
        <p:nvSpPr>
          <p:cNvPr id="9" name="TextBox 8"/>
          <p:cNvSpPr txBox="1"/>
          <p:nvPr/>
        </p:nvSpPr>
        <p:spPr>
          <a:xfrm rot="2237366">
            <a:off x="8066457" y="3484036"/>
            <a:ext cx="736099" cy="369332"/>
          </a:xfrm>
          <a:prstGeom prst="rect">
            <a:avLst/>
          </a:prstGeom>
          <a:solidFill>
            <a:schemeClr val="accent5">
              <a:lumMod val="40000"/>
              <a:lumOff val="60000"/>
            </a:schemeClr>
          </a:solidFill>
          <a:ln>
            <a:solidFill>
              <a:schemeClr val="tx1"/>
            </a:solidFill>
          </a:ln>
          <a:effectLst/>
        </p:spPr>
        <p:txBody>
          <a:bodyPr wrap="none" rtlCol="0">
            <a:spAutoFit/>
          </a:bodyPr>
          <a:lstStyle/>
          <a:p>
            <a:r>
              <a:rPr lang="en-US" dirty="0" smtClean="0">
                <a:solidFill>
                  <a:prstClr val="black"/>
                </a:solidFill>
              </a:rPr>
              <a:t>Proof</a:t>
            </a:r>
            <a:endParaRPr lang="en-US" dirty="0">
              <a:solidFill>
                <a:prstClr val="black"/>
              </a:solidFill>
            </a:endParaRPr>
          </a:p>
        </p:txBody>
      </p:sp>
      <p:sp>
        <p:nvSpPr>
          <p:cNvPr id="10" name="TextBox 9"/>
          <p:cNvSpPr txBox="1"/>
          <p:nvPr/>
        </p:nvSpPr>
        <p:spPr>
          <a:xfrm rot="2237366">
            <a:off x="7837903" y="4434876"/>
            <a:ext cx="1274708" cy="646331"/>
          </a:xfrm>
          <a:prstGeom prst="rect">
            <a:avLst/>
          </a:prstGeom>
          <a:solidFill>
            <a:schemeClr val="accent3">
              <a:lumMod val="40000"/>
              <a:lumOff val="60000"/>
            </a:schemeClr>
          </a:solidFill>
          <a:ln>
            <a:solidFill>
              <a:schemeClr val="tx1"/>
            </a:solidFill>
          </a:ln>
          <a:effectLst/>
        </p:spPr>
        <p:txBody>
          <a:bodyPr wrap="none" rtlCol="0">
            <a:spAutoFit/>
          </a:bodyPr>
          <a:lstStyle/>
          <a:p>
            <a:r>
              <a:rPr lang="en-US" dirty="0" smtClean="0">
                <a:solidFill>
                  <a:prstClr val="black"/>
                </a:solidFill>
              </a:rPr>
              <a:t>Conflict</a:t>
            </a:r>
          </a:p>
          <a:p>
            <a:r>
              <a:rPr lang="en-US" dirty="0" smtClean="0">
                <a:solidFill>
                  <a:prstClr val="black"/>
                </a:solidFill>
              </a:rPr>
              <a:t>Resolution</a:t>
            </a:r>
            <a:endParaRPr lang="en-US" dirty="0">
              <a:solidFill>
                <a:prstClr val="black"/>
              </a:solidFill>
            </a:endParaRPr>
          </a:p>
        </p:txBody>
      </p:sp>
    </p:spTree>
    <p:extLst>
      <p:ext uri="{BB962C8B-B14F-4D97-AF65-F5344CB8AC3E}">
        <p14:creationId xmlns:p14="http://schemas.microsoft.com/office/powerpoint/2010/main" val="63377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DPLL(</a:t>
            </a:r>
            <a:r>
              <a:rPr lang="en-US" b="1" i="1" dirty="0" smtClean="0"/>
              <a:t>T</a:t>
            </a:r>
            <a:r>
              <a:rPr lang="en-US" dirty="0" smtClean="0"/>
              <a:t>) solver interaction</a:t>
            </a:r>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461617542"/>
                  </p:ext>
                </p:extLst>
              </p:nvPr>
            </p:nvGraphicFramePr>
            <p:xfrm>
              <a:off x="152400" y="1905000"/>
              <a:ext cx="8991600" cy="996342"/>
            </p:xfrm>
            <a:graphic>
              <a:graphicData uri="http://schemas.openxmlformats.org/drawingml/2006/table">
                <a:tbl>
                  <a:tblPr firstRow="1" bandRow="1">
                    <a:tableStyleId>{2D5ABB26-0587-4C30-8999-92F81FD0307C}</a:tableStyleId>
                  </a:tblPr>
                  <a:tblGrid>
                    <a:gridCol w="1676400"/>
                    <a:gridCol w="3657600"/>
                    <a:gridCol w="36576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 </a:t>
                          </a:r>
                          <a:r>
                            <a:rPr lang="en-US" b="0" dirty="0" smtClean="0">
                              <a:solidFill>
                                <a:schemeClr val="tx1"/>
                              </a:solidFill>
                            </a:rPr>
                            <a:t>Propagate</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m:t>
                                  </m:r>
                                  <m:r>
                                    <a:rPr lang="en-US" b="0" i="1" smtClean="0">
                                      <a:solidFill>
                                        <a:schemeClr val="tx1"/>
                                      </a:solidFill>
                                      <a:latin typeface="Cambria Math"/>
                                    </a:rPr>
                                    <m:t>𝐶</m:t>
                                  </m:r>
                                  <m:r>
                                    <a:rPr lang="en-US" b="0" i="1" smtClean="0">
                                      <a:solidFill>
                                        <a:schemeClr val="tx1"/>
                                      </a:solidFill>
                                      <a:latin typeface="Cambria Math"/>
                                    </a:rPr>
                                    <m:t>∨ℓ ⟹</m:t>
                                  </m:r>
                                  <m:r>
                                    <a:rPr lang="en-US" b="0" i="1" smtClean="0">
                                      <a:solidFill>
                                        <a:schemeClr val="tx1"/>
                                      </a:solidFill>
                                      <a:latin typeface="Cambria Math"/>
                                    </a:rPr>
                                    <m:t>𝑀</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ℓ</m:t>
                                      </m:r>
                                    </m:e>
                                    <m:sup>
                                      <m:r>
                                        <a:rPr lang="en-US" b="0" i="1" smtClean="0">
                                          <a:solidFill>
                                            <a:schemeClr val="tx1"/>
                                          </a:solidFill>
                                          <a:latin typeface="Cambria Math"/>
                                        </a:rPr>
                                        <m:t>𝐶</m:t>
                                      </m:r>
                                      <m:r>
                                        <a:rPr lang="en-US" b="0" i="1" smtClean="0">
                                          <a:solidFill>
                                            <a:schemeClr val="tx1"/>
                                          </a:solidFill>
                                          <a:latin typeface="Cambria Math"/>
                                        </a:rPr>
                                        <m:t>∨ℓ</m:t>
                                      </m:r>
                                    </m:sup>
                                  </m:sSup>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∨ℓ</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𝐶</m:t>
                              </m:r>
                              <m:r>
                                <a:rPr lang="en-US" b="0" i="1" smtClean="0">
                                  <a:solidFill>
                                    <a:schemeClr val="tx1"/>
                                  </a:solidFill>
                                  <a:latin typeface="Cambria Math"/>
                                </a:rPr>
                                <m:t> </m:t>
                              </m:r>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𝑇</m:t>
                              </m:r>
                              <m:r>
                                <a:rPr lang="en-US" b="0" i="1" smtClean="0">
                                  <a:solidFill>
                                    <a:schemeClr val="tx1"/>
                                  </a:solidFill>
                                  <a:latin typeface="Cambria Math"/>
                                </a:rPr>
                                <m:t>+</m:t>
                              </m:r>
                              <m:r>
                                <a:rPr lang="en-US" b="0" i="1" smtClean="0">
                                  <a:solidFill>
                                    <a:schemeClr val="tx1"/>
                                  </a:solidFill>
                                  <a:latin typeface="Cambria Math"/>
                                </a:rPr>
                                <m:t>𝑀</m:t>
                              </m:r>
                            </m:oMath>
                          </a14:m>
                          <a:r>
                            <a:rPr lang="en-US" dirty="0" smtClean="0">
                              <a:solidFill>
                                <a:schemeClr val="tx1"/>
                              </a:solidFill>
                            </a:rPr>
                            <a:t> </a:t>
                          </a:r>
                          <a:endParaRPr lang="en-US" dirty="0" err="1" smtClean="0">
                            <a:solidFill>
                              <a:schemeClr val="tx1"/>
                            </a:solidFill>
                          </a:endParaRPr>
                        </a:p>
                      </a:txBody>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 </a:t>
                          </a:r>
                          <a:r>
                            <a:rPr lang="en-US" b="0" dirty="0" smtClean="0">
                              <a:solidFill>
                                <a:schemeClr val="tx1"/>
                              </a:solidFill>
                            </a:rPr>
                            <a:t>Conflict</a:t>
                          </a: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e>
                              </m:d>
                              <m:r>
                                <a:rPr lang="en-US" b="0" i="1" smtClean="0">
                                  <a:solidFill>
                                    <a:schemeClr val="tx1"/>
                                  </a:solidFill>
                                  <a:latin typeface="Cambria Math"/>
                                </a:rPr>
                                <m:t>  </m:t>
                              </m:r>
                              <m:r>
                                <a:rPr lang="en-US" b="0" i="1" smtClean="0">
                                  <a:solidFill>
                                    <a:schemeClr val="tx1"/>
                                  </a:solidFill>
                                  <a:latin typeface="Cambria Math"/>
                                </a:rPr>
                                <m:t>𝐹</m:t>
                              </m:r>
                              <m:r>
                                <a:rPr lang="en-US" b="0" i="1" smtClean="0">
                                  <a:solidFill>
                                    <a:schemeClr val="tx1"/>
                                  </a:solidFill>
                                  <a:latin typeface="Cambria Math"/>
                                </a:rPr>
                                <m:t> | ¬</m:t>
                              </m:r>
                              <m:r>
                                <a:rPr lang="en-US" b="0" i="1" smtClean="0">
                                  <a:solidFill>
                                    <a:schemeClr val="tx1"/>
                                  </a:solidFill>
                                  <a:latin typeface="Cambria Math"/>
                                </a:rPr>
                                <m:t>𝑀</m:t>
                              </m:r>
                              <m:r>
                                <a:rPr lang="en-US" b="0" i="1" smtClean="0">
                                  <a:solidFill>
                                    <a:schemeClr val="tx1"/>
                                  </a:solidFill>
                                  <a:latin typeface="Cambria Math"/>
                                </a:rPr>
                                <m:t>′ </m:t>
                              </m:r>
                              <m:r>
                                <a:rPr lang="en-US" b="0" i="0" smtClean="0">
                                  <a:solidFill>
                                    <a:schemeClr val="tx1"/>
                                  </a:solidFill>
                                  <a:latin typeface="Cambria Math"/>
                                </a:rPr>
                                <m:t> </m:t>
                              </m:r>
                            </m:oMath>
                          </a14:m>
                          <a:r>
                            <a:rPr lang="en-US" dirty="0" smtClean="0">
                              <a:solidFill>
                                <a:schemeClr val="tx1"/>
                              </a:solidFill>
                            </a:rPr>
                            <a:t> </a:t>
                          </a:r>
                          <a:endParaRPr lang="en-US" dirty="0">
                            <a:solidFill>
                              <a:schemeClr val="tx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𝑀</m:t>
                                  </m:r>
                                </m:e>
                                <m:sup>
                                  <m:r>
                                    <a:rPr lang="en-US" b="0" i="1" smtClean="0">
                                      <a:solidFill>
                                        <a:schemeClr val="tx1"/>
                                      </a:solidFill>
                                      <a:latin typeface="Cambria Math"/>
                                    </a:rPr>
                                    <m:t>′</m:t>
                                  </m:r>
                                </m:sup>
                              </m:sSup>
                              <m:r>
                                <a:rPr lang="en-US" b="0" i="1" smtClean="0">
                                  <a:solidFill>
                                    <a:schemeClr val="tx1"/>
                                  </a:solidFill>
                                  <a:latin typeface="Cambria Math"/>
                                </a:rPr>
                                <m:t>⊆</m:t>
                              </m:r>
                              <m:r>
                                <a:rPr lang="en-US" b="0" i="1" smtClean="0">
                                  <a:solidFill>
                                    <a:schemeClr val="tx1"/>
                                  </a:solidFill>
                                  <a:latin typeface="Cambria Math"/>
                                </a:rPr>
                                <m:t>𝑀</m:t>
                              </m:r>
                              <m:r>
                                <a:rPr lang="en-US" b="0" i="1" smtClean="0">
                                  <a:solidFill>
                                    <a:schemeClr val="tx1"/>
                                  </a:solidFill>
                                  <a:latin typeface="Cambria Math"/>
                                </a:rPr>
                                <m:t> </m:t>
                              </m:r>
                              <m:r>
                                <a:rPr lang="en-US" b="0" i="1" smtClean="0">
                                  <a:solidFill>
                                    <a:schemeClr val="tx1"/>
                                  </a:solidFill>
                                  <a:latin typeface="Cambria Math"/>
                                </a:rPr>
                                <m:t>𝑎𝑛𝑑</m:t>
                              </m:r>
                              <m:r>
                                <a:rPr lang="en-US" b="0" i="1" smtClean="0">
                                  <a:solidFill>
                                    <a:schemeClr val="tx1"/>
                                  </a:solidFill>
                                  <a:latin typeface="Cambria Math"/>
                                </a:rPr>
                                <m:t>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𝑀</m:t>
                                  </m:r>
                                </m:e>
                                <m:sup>
                                  <m:r>
                                    <a:rPr lang="en-US" b="0" i="1" smtClean="0">
                                      <a:solidFill>
                                        <a:schemeClr val="tx1"/>
                                      </a:solidFill>
                                      <a:latin typeface="Cambria Math"/>
                                    </a:rPr>
                                    <m:t>′</m:t>
                                  </m:r>
                                </m:sup>
                              </m:sSup>
                              <m:r>
                                <a:rPr lang="en-US" b="0" i="1" smtClean="0">
                                  <a:solidFill>
                                    <a:schemeClr val="tx1"/>
                                  </a:solidFill>
                                  <a:latin typeface="Cambria Math"/>
                                </a:rPr>
                                <m:t>𝑖𝑠</m:t>
                              </m:r>
                              <m:r>
                                <a:rPr lang="en-US" b="0" i="1" smtClean="0">
                                  <a:solidFill>
                                    <a:schemeClr val="tx1"/>
                                  </a:solidFill>
                                  <a:latin typeface="Cambria Math"/>
                                </a:rPr>
                                <m:t> </m:t>
                              </m:r>
                              <m:r>
                                <a:rPr lang="en-US" b="0" i="1" smtClean="0">
                                  <a:solidFill>
                                    <a:schemeClr val="tx1"/>
                                  </a:solidFill>
                                  <a:latin typeface="Cambria Math"/>
                                </a:rPr>
                                <m:t>𝑓𝑎𝑙𝑠𝑒</m:t>
                              </m:r>
                              <m:r>
                                <a:rPr lang="en-US" b="0" i="1" smtClean="0">
                                  <a:solidFill>
                                    <a:schemeClr val="tx1"/>
                                  </a:solidFill>
                                  <a:latin typeface="Cambria Math"/>
                                </a:rPr>
                                <m:t> </m:t>
                              </m:r>
                              <m:r>
                                <a:rPr lang="en-US" b="0" i="1" smtClean="0">
                                  <a:solidFill>
                                    <a:schemeClr val="tx1"/>
                                  </a:solidFill>
                                  <a:latin typeface="Cambria Math"/>
                                </a:rPr>
                                <m:t>𝑢𝑛𝑑𝑒𝑟</m:t>
                              </m:r>
                              <m:r>
                                <a:rPr lang="en-US" b="0" i="1" smtClean="0">
                                  <a:solidFill>
                                    <a:schemeClr val="tx1"/>
                                  </a:solidFill>
                                  <a:latin typeface="Cambria Math"/>
                                </a:rPr>
                                <m:t> </m:t>
                              </m:r>
                              <m:r>
                                <a:rPr lang="en-US" b="0" i="1" smtClean="0">
                                  <a:solidFill>
                                    <a:schemeClr val="tx1"/>
                                  </a:solidFill>
                                  <a:latin typeface="Cambria Math"/>
                                </a:rPr>
                                <m:t>𝑇</m:t>
                              </m:r>
                            </m:oMath>
                          </a14:m>
                          <a:r>
                            <a:rPr lang="en-US" dirty="0" smtClean="0">
                              <a:solidFill>
                                <a:schemeClr val="tx1"/>
                              </a:solidFill>
                            </a:rPr>
                            <a:t> </a:t>
                          </a:r>
                          <a:endParaRPr lang="en-US" dirty="0" err="1" smtClean="0">
                            <a:solidFill>
                              <a:schemeClr val="tx1"/>
                            </a:solidFill>
                          </a:endParaRPr>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461617542"/>
                  </p:ext>
                </p:extLst>
              </p:nvPr>
            </p:nvGraphicFramePr>
            <p:xfrm>
              <a:off x="152400" y="1905000"/>
              <a:ext cx="8991600" cy="996342"/>
            </p:xfrm>
            <a:graphic>
              <a:graphicData uri="http://schemas.openxmlformats.org/drawingml/2006/table">
                <a:tbl>
                  <a:tblPr firstRow="1" bandRow="1">
                    <a:tableStyleId>{2D5ABB26-0587-4C30-8999-92F81FD0307C}</a:tableStyleId>
                  </a:tblPr>
                  <a:tblGrid>
                    <a:gridCol w="1676400"/>
                    <a:gridCol w="3657600"/>
                    <a:gridCol w="3657600"/>
                  </a:tblGrid>
                  <a:tr h="51767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 </a:t>
                          </a:r>
                          <a:r>
                            <a:rPr lang="en-US" b="0" dirty="0" smtClean="0">
                              <a:solidFill>
                                <a:schemeClr val="tx1"/>
                              </a:solidFill>
                            </a:rPr>
                            <a:t>Propagate</a:t>
                          </a:r>
                        </a:p>
                      </a:txBody>
                      <a:tcPr/>
                    </a:tc>
                    <a:tc>
                      <a:txBody>
                        <a:bodyPr/>
                        <a:lstStyle/>
                        <a:p>
                          <a:endParaRPr lang="en-US"/>
                        </a:p>
                      </a:txBody>
                      <a:tcPr>
                        <a:blipFill rotWithShape="0">
                          <a:blip r:embed="rId2"/>
                          <a:stretch>
                            <a:fillRect l="-45833" t="-5882" r="-100000" b="-92941"/>
                          </a:stretch>
                        </a:blipFill>
                      </a:tcPr>
                    </a:tc>
                    <a:tc>
                      <a:txBody>
                        <a:bodyPr/>
                        <a:lstStyle/>
                        <a:p>
                          <a:endParaRPr lang="en-US"/>
                        </a:p>
                      </a:txBody>
                      <a:tcPr>
                        <a:blipFill rotWithShape="0">
                          <a:blip r:embed="rId2"/>
                          <a:stretch>
                            <a:fillRect l="-145833" t="-5882" b="-92941"/>
                          </a:stretch>
                        </a:blipFill>
                      </a:tcPr>
                    </a:tc>
                  </a:tr>
                  <a:tr h="47866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 </a:t>
                          </a:r>
                          <a:r>
                            <a:rPr lang="en-US" b="0" dirty="0" smtClean="0">
                              <a:solidFill>
                                <a:schemeClr val="tx1"/>
                              </a:solidFill>
                            </a:rPr>
                            <a:t>Conflict</a:t>
                          </a:r>
                        </a:p>
                      </a:txBody>
                      <a:tcPr/>
                    </a:tc>
                    <a:tc>
                      <a:txBody>
                        <a:bodyPr/>
                        <a:lstStyle/>
                        <a:p>
                          <a:endParaRPr lang="en-US"/>
                        </a:p>
                      </a:txBody>
                      <a:tcPr>
                        <a:blipFill rotWithShape="0">
                          <a:blip r:embed="rId2"/>
                          <a:stretch>
                            <a:fillRect l="-45833" t="-113924" r="-100000"/>
                          </a:stretch>
                        </a:blipFill>
                      </a:tcPr>
                    </a:tc>
                    <a:tc>
                      <a:txBody>
                        <a:bodyPr/>
                        <a:lstStyle/>
                        <a:p>
                          <a:endParaRPr lang="en-US"/>
                        </a:p>
                      </a:txBody>
                      <a:tcPr>
                        <a:blipFill rotWithShape="0">
                          <a:blip r:embed="rId2"/>
                          <a:stretch>
                            <a:fillRect l="-145833" t="-113924"/>
                          </a:stretch>
                        </a:blipFill>
                      </a:tcPr>
                    </a:tc>
                  </a:tr>
                </a:tbl>
              </a:graphicData>
            </a:graphic>
          </p:graphicFrame>
        </mc:Fallback>
      </mc:AlternateContent>
      <p:grpSp>
        <p:nvGrpSpPr>
          <p:cNvPr id="11" name="Group 10"/>
          <p:cNvGrpSpPr/>
          <p:nvPr/>
        </p:nvGrpSpPr>
        <p:grpSpPr>
          <a:xfrm>
            <a:off x="199020" y="4876800"/>
            <a:ext cx="8487780" cy="780439"/>
            <a:chOff x="300524" y="4876800"/>
            <a:chExt cx="8487780" cy="780439"/>
          </a:xfrm>
        </p:grpSpPr>
        <mc:AlternateContent xmlns:mc="http://schemas.openxmlformats.org/markup-compatibility/2006" xmlns:a14="http://schemas.microsoft.com/office/drawing/2010/main">
          <mc:Choice Requires="a14">
            <p:sp>
              <p:nvSpPr>
                <p:cNvPr id="6" name="TextBox 5"/>
                <p:cNvSpPr txBox="1"/>
                <p:nvPr/>
              </p:nvSpPr>
              <p:spPr>
                <a:xfrm>
                  <a:off x="2133600" y="4876800"/>
                  <a:ext cx="4470496"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a:rPr>
                        <m:t>𝑀</m:t>
                      </m:r>
                      <m:r>
                        <a:rPr lang="en-US" b="0" i="1" smtClean="0">
                          <a:solidFill>
                            <a:schemeClr val="tx1"/>
                          </a:solidFill>
                          <a:latin typeface="Cambria Math"/>
                        </a:rPr>
                        <m:t>  |   </m:t>
                      </m:r>
                      <m:r>
                        <a:rPr lang="en-US" i="1">
                          <a:solidFill>
                            <a:schemeClr val="tx1"/>
                          </a:solidFill>
                          <a:latin typeface="Cambria Math"/>
                        </a:rPr>
                        <m:t>𝐹</m:t>
                      </m:r>
                      <m:r>
                        <a:rPr lang="en-US" b="0" i="1" smtClean="0">
                          <a:solidFill>
                            <a:schemeClr val="tx1"/>
                          </a:solidFill>
                          <a:latin typeface="Cambria Math"/>
                        </a:rPr>
                        <m:t>⟹ </m:t>
                      </m:r>
                    </m:oMath>
                  </a14:m>
                  <a:r>
                    <a:rPr lang="en-US" dirty="0" smtClean="0">
                      <a:solidFill>
                        <a:schemeClr val="tx1"/>
                      </a:solidFill>
                    </a:rPr>
                    <a:t>   </a:t>
                  </a:r>
                  <a14:m>
                    <m:oMath xmlns:m="http://schemas.openxmlformats.org/officeDocument/2006/math">
                      <m:r>
                        <a:rPr lang="en-US" b="0" i="1" dirty="0" smtClean="0">
                          <a:solidFill>
                            <a:schemeClr val="tx1"/>
                          </a:solidFill>
                          <a:latin typeface="Cambria Math"/>
                        </a:rPr>
                        <m:t>𝑀</m:t>
                      </m:r>
                      <m:r>
                        <a:rPr lang="en-US" b="0" i="1" dirty="0" smtClean="0">
                          <a:solidFill>
                            <a:schemeClr val="tx1"/>
                          </a:solidFill>
                          <a:latin typeface="Cambria Math"/>
                        </a:rPr>
                        <m:t> |    </m:t>
                      </m:r>
                      <m:r>
                        <a:rPr lang="en-US" i="1">
                          <a:solidFill>
                            <a:schemeClr val="tx1"/>
                          </a:solidFill>
                          <a:latin typeface="Cambria Math"/>
                        </a:rPr>
                        <m:t>𝐹</m:t>
                      </m:r>
                      <m:r>
                        <a:rPr lang="en-US" i="1">
                          <a:solidFill>
                            <a:schemeClr val="tx1"/>
                          </a:solidFill>
                          <a:latin typeface="Cambria Math"/>
                        </a:rPr>
                        <m:t>,  </m:t>
                      </m:r>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𝑏</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&lt;</m:t>
                      </m:r>
                      <m:r>
                        <a:rPr lang="en-US" b="0" i="1" smtClean="0">
                          <a:solidFill>
                            <a:schemeClr val="tx1"/>
                          </a:solidFill>
                          <a:latin typeface="Cambria Math"/>
                        </a:rPr>
                        <m:t>𝑎</m:t>
                      </m:r>
                    </m:oMath>
                  </a14:m>
                  <a:r>
                    <a:rPr lang="en-US" dirty="0" smtClean="0">
                      <a:solidFill>
                        <a:schemeClr val="tx1"/>
                      </a:solidFill>
                    </a:rPr>
                    <a:t> </a:t>
                  </a:r>
                  <a:endParaRPr lang="en-US"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33600" y="4876800"/>
                  <a:ext cx="4470496"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410200" y="5287907"/>
                  <a:ext cx="33781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𝑤h𝑒𝑟𝑒</m:t>
                        </m:r>
                        <m:r>
                          <a:rPr lang="en-US" b="0" i="1" smtClean="0">
                            <a:solidFill>
                              <a:schemeClr val="tx1"/>
                            </a:solidFill>
                            <a:latin typeface="Cambria Math"/>
                          </a:rPr>
                          <m:t> </m:t>
                        </m:r>
                        <m:r>
                          <a:rPr lang="en-US" i="1" smtClean="0">
                            <a:solidFill>
                              <a:schemeClr val="tx1"/>
                            </a:solidFill>
                            <a:latin typeface="Cambria Math"/>
                          </a:rPr>
                          <m:t>𝑎</m:t>
                        </m:r>
                        <m:r>
                          <a:rPr lang="en-US" i="1" smtClean="0">
                            <a:solidFill>
                              <a:schemeClr val="tx1"/>
                            </a:solidFill>
                            <a:latin typeface="Cambria Math"/>
                          </a:rPr>
                          <m:t>&gt;</m:t>
                        </m:r>
                        <m:r>
                          <a:rPr lang="en-US" i="1" smtClean="0">
                            <a:solidFill>
                              <a:schemeClr val="tx1"/>
                            </a:solidFill>
                            <a:latin typeface="Cambria Math"/>
                          </a:rPr>
                          <m:t>𝑏</m:t>
                        </m:r>
                        <m:r>
                          <a:rPr lang="en-US" i="1" smtClean="0">
                            <a:solidFill>
                              <a:schemeClr val="tx1"/>
                            </a:solidFill>
                            <a:latin typeface="Cambria Math"/>
                          </a:rPr>
                          <m:t>, </m:t>
                        </m:r>
                        <m:r>
                          <a:rPr lang="en-US" i="1" smtClean="0">
                            <a:solidFill>
                              <a:schemeClr val="tx1"/>
                            </a:solidFill>
                            <a:latin typeface="Cambria Math"/>
                          </a:rPr>
                          <m:t>𝑏</m:t>
                        </m:r>
                        <m:r>
                          <a:rPr lang="en-US" i="1" smtClean="0">
                            <a:solidFill>
                              <a:schemeClr val="tx1"/>
                            </a:solidFill>
                            <a:latin typeface="Cambria Math"/>
                          </a:rPr>
                          <m:t>&gt; </m:t>
                        </m:r>
                        <m:r>
                          <a:rPr lang="en-US" i="1" smtClean="0">
                            <a:solidFill>
                              <a:schemeClr val="tx1"/>
                            </a:solidFill>
                            <a:latin typeface="Cambria Math"/>
                          </a:rPr>
                          <m:t>𝑐</m:t>
                        </m:r>
                        <m:r>
                          <a:rPr lang="en-US" i="1" smtClean="0">
                            <a:solidFill>
                              <a:schemeClr val="tx1"/>
                            </a:solidFill>
                            <a:latin typeface="Cambria Math"/>
                          </a:rPr>
                          <m:t>, </m:t>
                        </m:r>
                        <m:r>
                          <a:rPr lang="en-US" i="1" smtClean="0">
                            <a:solidFill>
                              <a:schemeClr val="tx1"/>
                            </a:solidFill>
                            <a:latin typeface="Cambria Math"/>
                          </a:rPr>
                          <m:t>𝑎</m:t>
                        </m:r>
                        <m:r>
                          <a:rPr lang="en-US" i="1" smtClean="0">
                            <a:solidFill>
                              <a:schemeClr val="tx1"/>
                            </a:solidFill>
                            <a:latin typeface="Cambria Math"/>
                          </a:rPr>
                          <m:t>≤</m:t>
                        </m:r>
                        <m:r>
                          <a:rPr lang="en-US" i="1" smtClean="0">
                            <a:solidFill>
                              <a:schemeClr val="tx1"/>
                            </a:solidFill>
                            <a:latin typeface="Cambria Math"/>
                          </a:rPr>
                          <m:t>𝑐</m:t>
                        </m:r>
                        <m:r>
                          <a:rPr lang="en-US" b="0" i="1" smtClean="0">
                            <a:solidFill>
                              <a:schemeClr val="tx1"/>
                            </a:solidFill>
                            <a:latin typeface="Cambria Math"/>
                          </a:rPr>
                          <m:t>⊆</m:t>
                        </m:r>
                        <m:r>
                          <a:rPr lang="en-US" b="0" i="1" smtClean="0">
                            <a:solidFill>
                              <a:schemeClr val="tx1"/>
                            </a:solidFill>
                            <a:latin typeface="Cambria Math"/>
                          </a:rPr>
                          <m:t>𝑀</m:t>
                        </m:r>
                        <m:r>
                          <a:rPr lang="en-US" i="1">
                            <a:solidFill>
                              <a:schemeClr val="tx1"/>
                            </a:solidFill>
                            <a:latin typeface="Cambria Math"/>
                          </a:rPr>
                          <m:t> </m:t>
                        </m:r>
                      </m:oMath>
                    </m:oMathPara>
                  </a14:m>
                  <a:endParaRPr lang="en-US"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410200" y="5287907"/>
                  <a:ext cx="3378104" cy="369332"/>
                </a:xfrm>
                <a:prstGeom prst="rect">
                  <a:avLst/>
                </a:prstGeom>
                <a:blipFill rotWithShape="0">
                  <a:blip r:embed="rId4"/>
                  <a:stretch>
                    <a:fillRect/>
                  </a:stretch>
                </a:blipFill>
              </p:spPr>
              <p:txBody>
                <a:bodyPr/>
                <a:lstStyle/>
                <a:p>
                  <a:r>
                    <a:rPr lang="en-US">
                      <a:noFill/>
                    </a:rPr>
                    <a:t> </a:t>
                  </a:r>
                </a:p>
              </p:txBody>
            </p:sp>
          </mc:Fallback>
        </mc:AlternateContent>
        <p:sp>
          <p:nvSpPr>
            <p:cNvPr id="8" name="Rectangle 7"/>
            <p:cNvSpPr/>
            <p:nvPr/>
          </p:nvSpPr>
          <p:spPr>
            <a:xfrm>
              <a:off x="300524" y="4906907"/>
              <a:ext cx="1138710" cy="369332"/>
            </a:xfrm>
            <a:prstGeom prst="rect">
              <a:avLst/>
            </a:prstGeom>
          </p:spPr>
          <p:txBody>
            <a:bodyPr wrap="none">
              <a:spAutoFit/>
            </a:bodyPr>
            <a:lstStyle/>
            <a:p>
              <a:pPr defTabSz="914363" fontAlgn="auto">
                <a:spcBef>
                  <a:spcPts val="0"/>
                </a:spcBef>
                <a:spcAft>
                  <a:spcPts val="0"/>
                </a:spcAft>
                <a:defRPr/>
              </a:pPr>
              <a:r>
                <a:rPr lang="en-US" b="1" dirty="0"/>
                <a:t>T</a:t>
              </a:r>
              <a:r>
                <a:rPr lang="en-US" dirty="0"/>
                <a:t>- Conflict</a:t>
              </a:r>
            </a:p>
          </p:txBody>
        </p:sp>
      </p:grpSp>
      <mc:AlternateContent xmlns:mc="http://schemas.openxmlformats.org/markup-compatibility/2006">
        <mc:Choice xmlns:a14="http://schemas.microsoft.com/office/drawing/2010/main" Requires="a14">
          <p:sp>
            <p:nvSpPr>
              <p:cNvPr id="5" name="TextBox 4"/>
              <p:cNvSpPr txBox="1"/>
              <p:nvPr/>
            </p:nvSpPr>
            <p:spPr>
              <a:xfrm>
                <a:off x="2154125" y="3276600"/>
                <a:ext cx="6307368" cy="928267"/>
              </a:xfrm>
              <a:prstGeom prst="rect">
                <a:avLst/>
              </a:prstGeom>
              <a:noFill/>
            </p:spPr>
            <p:txBody>
              <a:bodyPr wrap="none" rtlCol="0">
                <a:spAutoFit/>
              </a:bodyPr>
              <a:lstStyle/>
              <a:p>
                <a14:m>
                  <m:oMath xmlns:m="http://schemas.openxmlformats.org/officeDocument/2006/math">
                    <m:r>
                      <a:rPr lang="en-US" i="1" smtClean="0">
                        <a:solidFill>
                          <a:schemeClr val="tx1"/>
                        </a:solidFill>
                        <a:latin typeface="Cambria Math"/>
                      </a:rPr>
                      <m:t>𝑎</m:t>
                    </m:r>
                    <m:r>
                      <a:rPr lang="en-US" i="1" smtClean="0">
                        <a:solidFill>
                          <a:schemeClr val="tx1"/>
                        </a:solidFill>
                        <a:latin typeface="Cambria Math"/>
                      </a:rPr>
                      <m:t>&gt;</m:t>
                    </m:r>
                    <m:r>
                      <a:rPr lang="en-US" i="1" smtClean="0">
                        <a:solidFill>
                          <a:schemeClr val="tx1"/>
                        </a:solidFill>
                        <a:latin typeface="Cambria Math"/>
                      </a:rPr>
                      <m:t>𝑏</m:t>
                    </m:r>
                    <m:r>
                      <a:rPr lang="en-US" i="1" smtClean="0">
                        <a:solidFill>
                          <a:schemeClr val="tx1"/>
                        </a:solidFill>
                        <a:latin typeface="Cambria Math"/>
                      </a:rPr>
                      <m:t>, </m:t>
                    </m:r>
                    <m:r>
                      <a:rPr lang="en-US" i="1" smtClean="0">
                        <a:solidFill>
                          <a:schemeClr val="tx1"/>
                        </a:solidFill>
                        <a:latin typeface="Cambria Math"/>
                      </a:rPr>
                      <m:t>𝑏</m:t>
                    </m:r>
                    <m:r>
                      <a:rPr lang="en-US" i="1" smtClean="0">
                        <a:solidFill>
                          <a:schemeClr val="tx1"/>
                        </a:solidFill>
                        <a:latin typeface="Cambria Math"/>
                      </a:rPr>
                      <m:t>&gt; </m:t>
                    </m:r>
                    <m:r>
                      <a:rPr lang="en-US" i="1" smtClean="0">
                        <a:solidFill>
                          <a:schemeClr val="tx1"/>
                        </a:solidFill>
                        <a:latin typeface="Cambria Math"/>
                      </a:rPr>
                      <m:t>𝑐</m:t>
                    </m:r>
                    <m:r>
                      <a:rPr lang="en-US" b="0" i="1" smtClean="0">
                        <a:solidFill>
                          <a:schemeClr val="tx1"/>
                        </a:solidFill>
                        <a:latin typeface="Cambria Math"/>
                      </a:rPr>
                      <m:t>     |   </m:t>
                    </m:r>
                    <m:r>
                      <a:rPr lang="en-US" i="1">
                        <a:solidFill>
                          <a:schemeClr val="tx1"/>
                        </a:solidFill>
                        <a:latin typeface="Cambria Math"/>
                      </a:rPr>
                      <m:t>𝐹</m:t>
                    </m:r>
                    <m:r>
                      <a:rPr lang="en-US" i="1">
                        <a:solidFill>
                          <a:schemeClr val="tx1"/>
                        </a:solidFill>
                        <a:latin typeface="Cambria Math"/>
                      </a:rPr>
                      <m:t>, </m:t>
                    </m:r>
                    <m:r>
                      <a:rPr lang="en-US" i="1">
                        <a:solidFill>
                          <a:schemeClr val="tx1"/>
                        </a:solidFill>
                        <a:latin typeface="Cambria Math"/>
                      </a:rPr>
                      <m:t>𝑎</m:t>
                    </m:r>
                    <m:r>
                      <a:rPr lang="en-US" i="1">
                        <a:solidFill>
                          <a:schemeClr val="tx1"/>
                        </a:solidFill>
                        <a:latin typeface="Cambria Math"/>
                      </a:rPr>
                      <m:t>≤</m:t>
                    </m:r>
                    <m:r>
                      <a:rPr lang="en-US" i="1">
                        <a:solidFill>
                          <a:schemeClr val="tx1"/>
                        </a:solidFill>
                        <a:latin typeface="Cambria Math"/>
                      </a:rPr>
                      <m:t>𝑐</m:t>
                    </m:r>
                    <m:r>
                      <a:rPr lang="en-US" i="1">
                        <a:solidFill>
                          <a:schemeClr val="tx1"/>
                        </a:solidFill>
                        <a:latin typeface="Cambria Math"/>
                      </a:rPr>
                      <m:t>∨</m:t>
                    </m:r>
                    <m:r>
                      <a:rPr lang="en-US" i="1">
                        <a:solidFill>
                          <a:schemeClr val="tx1"/>
                        </a:solidFill>
                        <a:latin typeface="Cambria Math"/>
                      </a:rPr>
                      <m:t>𝑏</m:t>
                    </m:r>
                    <m:r>
                      <a:rPr lang="en-US" i="1">
                        <a:solidFill>
                          <a:schemeClr val="tx1"/>
                        </a:solidFill>
                        <a:latin typeface="Cambria Math"/>
                      </a:rPr>
                      <m:t>≤</m:t>
                    </m:r>
                    <m:r>
                      <a:rPr lang="en-US" i="1">
                        <a:solidFill>
                          <a:schemeClr val="tx1"/>
                        </a:solidFill>
                        <a:latin typeface="Cambria Math"/>
                      </a:rPr>
                      <m:t>𝑑</m:t>
                    </m:r>
                    <m:r>
                      <a:rPr lang="en-US" b="0" i="1" smtClean="0">
                        <a:solidFill>
                          <a:schemeClr val="tx1"/>
                        </a:solidFill>
                        <a:latin typeface="Cambria Math"/>
                      </a:rPr>
                      <m:t> ⟹ </m:t>
                    </m:r>
                  </m:oMath>
                </a14:m>
                <a:r>
                  <a:rPr lang="en-US" dirty="0" smtClean="0">
                    <a:solidFill>
                      <a:schemeClr val="tx1"/>
                    </a:solidFill>
                  </a:rPr>
                  <a:t> </a:t>
                </a:r>
              </a:p>
              <a:p>
                <a:endParaRPr lang="en-US" dirty="0" smtClean="0">
                  <a:solidFill>
                    <a:schemeClr val="tx1"/>
                  </a:solidFill>
                </a:endParaRPr>
              </a:p>
              <a:p>
                <a14:m>
                  <m:oMath xmlns:m="http://schemas.openxmlformats.org/officeDocument/2006/math">
                    <m:r>
                      <a:rPr lang="en-US" b="0" i="1" smtClean="0">
                        <a:solidFill>
                          <a:schemeClr val="tx1"/>
                        </a:solidFill>
                        <a:latin typeface="Cambria Math"/>
                      </a:rPr>
                      <m:t>                           </m:t>
                    </m:r>
                    <m:r>
                      <a:rPr lang="en-US" i="1">
                        <a:solidFill>
                          <a:schemeClr val="tx1"/>
                        </a:solidFill>
                        <a:latin typeface="Cambria Math"/>
                      </a:rPr>
                      <m:t>𝑎</m:t>
                    </m:r>
                    <m:r>
                      <a:rPr lang="en-US" i="1">
                        <a:solidFill>
                          <a:schemeClr val="tx1"/>
                        </a:solidFill>
                        <a:latin typeface="Cambria Math"/>
                      </a:rPr>
                      <m:t>&gt;</m:t>
                    </m:r>
                    <m:r>
                      <a:rPr lang="en-US" i="1">
                        <a:solidFill>
                          <a:schemeClr val="tx1"/>
                        </a:solidFill>
                        <a:latin typeface="Cambria Math"/>
                      </a:rPr>
                      <m:t>𝑏</m:t>
                    </m:r>
                    <m:r>
                      <a:rPr lang="en-US" i="1">
                        <a:solidFill>
                          <a:schemeClr val="tx1"/>
                        </a:solidFill>
                        <a:latin typeface="Cambria Math"/>
                      </a:rPr>
                      <m:t>, </m:t>
                    </m:r>
                    <m:r>
                      <a:rPr lang="en-US" i="1">
                        <a:solidFill>
                          <a:schemeClr val="tx1"/>
                        </a:solidFill>
                        <a:latin typeface="Cambria Math"/>
                      </a:rPr>
                      <m:t>𝑏</m:t>
                    </m:r>
                    <m:r>
                      <a:rPr lang="en-US" i="1">
                        <a:solidFill>
                          <a:schemeClr val="tx1"/>
                        </a:solidFill>
                        <a:latin typeface="Cambria Math"/>
                      </a:rPr>
                      <m:t>&gt; </m:t>
                    </m:r>
                    <m:r>
                      <a:rPr lang="en-US" i="1">
                        <a:solidFill>
                          <a:schemeClr val="tx1"/>
                        </a:solidFill>
                        <a:latin typeface="Cambria Math"/>
                      </a:rPr>
                      <m:t>𝑐</m:t>
                    </m:r>
                    <m:r>
                      <a:rPr lang="en-US">
                        <a:solidFill>
                          <a:schemeClr val="tx1"/>
                        </a:solidFill>
                        <a:latin typeface="Cambria Math"/>
                      </a:rPr>
                      <m:t>, </m:t>
                    </m:r>
                    <m:r>
                      <a:rPr lang="en-US" i="1">
                        <a:solidFill>
                          <a:schemeClr val="tx1"/>
                        </a:solidFill>
                        <a:latin typeface="Cambria Math"/>
                      </a:rPr>
                      <m:t>𝑏</m:t>
                    </m:r>
                    <m:r>
                      <a:rPr lang="en-US" i="1">
                        <a:solidFill>
                          <a:schemeClr val="tx1"/>
                        </a:solidFill>
                        <a:latin typeface="Cambria Math"/>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a:rPr>
                          <m:t>𝑑</m:t>
                        </m:r>
                      </m:e>
                      <m:sup>
                        <m:r>
                          <a:rPr lang="en-US" i="1">
                            <a:solidFill>
                              <a:schemeClr val="tx1"/>
                            </a:solidFill>
                            <a:latin typeface="Cambria Math"/>
                          </a:rPr>
                          <m:t>𝑎</m:t>
                        </m:r>
                        <m:r>
                          <a:rPr lang="en-US" i="1">
                            <a:solidFill>
                              <a:schemeClr val="tx1"/>
                            </a:solidFill>
                            <a:latin typeface="Cambria Math"/>
                          </a:rPr>
                          <m:t>≤</m:t>
                        </m:r>
                        <m:r>
                          <a:rPr lang="en-US" i="1">
                            <a:solidFill>
                              <a:schemeClr val="tx1"/>
                            </a:solidFill>
                            <a:latin typeface="Cambria Math"/>
                          </a:rPr>
                          <m:t>𝑐</m:t>
                        </m:r>
                        <m:r>
                          <a:rPr lang="en-US" i="1">
                            <a:solidFill>
                              <a:schemeClr val="tx1"/>
                            </a:solidFill>
                            <a:latin typeface="Cambria Math"/>
                          </a:rPr>
                          <m:t>∨</m:t>
                        </m:r>
                        <m:r>
                          <a:rPr lang="en-US" i="1">
                            <a:solidFill>
                              <a:schemeClr val="tx1"/>
                            </a:solidFill>
                            <a:latin typeface="Cambria Math"/>
                          </a:rPr>
                          <m:t>𝑏</m:t>
                        </m:r>
                        <m:r>
                          <a:rPr lang="en-US" i="1">
                            <a:solidFill>
                              <a:schemeClr val="tx1"/>
                            </a:solidFill>
                            <a:latin typeface="Cambria Math"/>
                          </a:rPr>
                          <m:t>≤</m:t>
                        </m:r>
                        <m:r>
                          <a:rPr lang="en-US" i="1">
                            <a:solidFill>
                              <a:schemeClr val="tx1"/>
                            </a:solidFill>
                            <a:latin typeface="Cambria Math"/>
                          </a:rPr>
                          <m:t>𝑑</m:t>
                        </m:r>
                      </m:sup>
                    </m:sSup>
                    <m:r>
                      <a:rPr lang="en-US" i="1">
                        <a:solidFill>
                          <a:schemeClr val="tx1"/>
                        </a:solidFill>
                        <a:latin typeface="Cambria Math"/>
                      </a:rPr>
                      <m:t> </m:t>
                    </m:r>
                    <m:r>
                      <a:rPr lang="en-US" b="0" i="1" smtClean="0">
                        <a:solidFill>
                          <a:schemeClr val="tx1"/>
                        </a:solidFill>
                        <a:latin typeface="Cambria Math"/>
                      </a:rPr>
                      <m:t>   |    </m:t>
                    </m:r>
                    <m:r>
                      <a:rPr lang="en-US" i="1">
                        <a:solidFill>
                          <a:schemeClr val="tx1"/>
                        </a:solidFill>
                        <a:latin typeface="Cambria Math"/>
                      </a:rPr>
                      <m:t>𝐹</m:t>
                    </m:r>
                    <m:r>
                      <a:rPr lang="en-US" i="1">
                        <a:solidFill>
                          <a:schemeClr val="tx1"/>
                        </a:solidFill>
                        <a:latin typeface="Cambria Math"/>
                      </a:rPr>
                      <m:t>, </m:t>
                    </m:r>
                    <m:r>
                      <a:rPr lang="en-US" i="1">
                        <a:solidFill>
                          <a:schemeClr val="tx1"/>
                        </a:solidFill>
                        <a:latin typeface="Cambria Math"/>
                      </a:rPr>
                      <m:t>𝑎</m:t>
                    </m:r>
                    <m:r>
                      <a:rPr lang="en-US" i="1">
                        <a:solidFill>
                          <a:schemeClr val="tx1"/>
                        </a:solidFill>
                        <a:latin typeface="Cambria Math"/>
                      </a:rPr>
                      <m:t>≤</m:t>
                    </m:r>
                    <m:r>
                      <a:rPr lang="en-US" i="1">
                        <a:solidFill>
                          <a:schemeClr val="tx1"/>
                        </a:solidFill>
                        <a:latin typeface="Cambria Math"/>
                      </a:rPr>
                      <m:t>𝑐</m:t>
                    </m:r>
                    <m:r>
                      <a:rPr lang="en-US" i="1">
                        <a:solidFill>
                          <a:schemeClr val="tx1"/>
                        </a:solidFill>
                        <a:latin typeface="Cambria Math"/>
                      </a:rPr>
                      <m:t>∨</m:t>
                    </m:r>
                    <m:r>
                      <a:rPr lang="en-US" i="1">
                        <a:solidFill>
                          <a:schemeClr val="tx1"/>
                        </a:solidFill>
                        <a:latin typeface="Cambria Math"/>
                      </a:rPr>
                      <m:t>𝑏</m:t>
                    </m:r>
                    <m:r>
                      <a:rPr lang="en-US" i="1">
                        <a:solidFill>
                          <a:schemeClr val="tx1"/>
                        </a:solidFill>
                        <a:latin typeface="Cambria Math"/>
                      </a:rPr>
                      <m:t>≤</m:t>
                    </m:r>
                    <m:r>
                      <a:rPr lang="en-US" i="1">
                        <a:solidFill>
                          <a:schemeClr val="tx1"/>
                        </a:solidFill>
                        <a:latin typeface="Cambria Math"/>
                      </a:rPr>
                      <m:t>𝑑</m:t>
                    </m:r>
                  </m:oMath>
                </a14:m>
                <a:r>
                  <a:rPr lang="en-US" dirty="0" smtClean="0">
                    <a:solidFill>
                      <a:schemeClr val="tx1"/>
                    </a:solidFill>
                  </a:rPr>
                  <a:t> </a:t>
                </a:r>
                <a:endParaRPr lang="en-US" dirty="0">
                  <a:solidFill>
                    <a:schemeClr val="tx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154125" y="3276600"/>
                <a:ext cx="6307368" cy="928267"/>
              </a:xfrm>
              <a:prstGeom prst="rect">
                <a:avLst/>
              </a:prstGeom>
              <a:blipFill rotWithShape="0">
                <a:blip r:embed="rId5"/>
                <a:stretch>
                  <a:fillRect b="-4605"/>
                </a:stretch>
              </a:blipFill>
            </p:spPr>
            <p:txBody>
              <a:bodyPr/>
              <a:lstStyle/>
              <a:p>
                <a:r>
                  <a:rPr lang="en-US">
                    <a:noFill/>
                  </a:rPr>
                  <a:t> </a:t>
                </a:r>
              </a:p>
            </p:txBody>
          </p:sp>
        </mc:Fallback>
      </mc:AlternateContent>
      <p:sp>
        <p:nvSpPr>
          <p:cNvPr id="9" name="Rectangle 8"/>
          <p:cNvSpPr/>
          <p:nvPr/>
        </p:nvSpPr>
        <p:spPr>
          <a:xfrm>
            <a:off x="152400" y="3291602"/>
            <a:ext cx="1374287" cy="369332"/>
          </a:xfrm>
          <a:prstGeom prst="rect">
            <a:avLst/>
          </a:prstGeom>
        </p:spPr>
        <p:txBody>
          <a:bodyPr wrap="none">
            <a:spAutoFit/>
          </a:bodyPr>
          <a:lstStyle/>
          <a:p>
            <a:pPr defTabSz="914363" fontAlgn="auto">
              <a:spcBef>
                <a:spcPts val="0"/>
              </a:spcBef>
              <a:spcAft>
                <a:spcPts val="0"/>
              </a:spcAft>
              <a:defRPr/>
            </a:pPr>
            <a:r>
              <a:rPr lang="en-US" b="1" dirty="0"/>
              <a:t>T</a:t>
            </a:r>
            <a:r>
              <a:rPr lang="en-US" dirty="0"/>
              <a:t>- Propagate</a:t>
            </a:r>
          </a:p>
        </p:txBody>
      </p:sp>
    </p:spTree>
    <p:extLst>
      <p:ext uri="{BB962C8B-B14F-4D97-AF65-F5344CB8AC3E}">
        <p14:creationId xmlns:p14="http://schemas.microsoft.com/office/powerpoint/2010/main" val="490500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402"/>
            <a:ext cx="9144000" cy="609398"/>
          </a:xfrm>
        </p:spPr>
        <p:txBody>
          <a:bodyPr/>
          <a:lstStyle/>
          <a:p>
            <a:pPr marL="0" indent="0" algn="ctr">
              <a:buNone/>
            </a:pPr>
            <a:r>
              <a:rPr lang="en-US" sz="4400" b="1" dirty="0" smtClean="0"/>
              <a:t>How does Z3 enable </a:t>
            </a:r>
            <a:r>
              <a:rPr lang="en-US" sz="4400" b="1" i="1" dirty="0" smtClean="0"/>
              <a:t>T </a:t>
            </a:r>
            <a:r>
              <a:rPr lang="en-US" sz="4400" b="1" dirty="0" smtClean="0"/>
              <a:t>solvers?</a:t>
            </a:r>
            <a:endParaRPr lang="en-US" sz="4400" b="1" dirty="0"/>
          </a:p>
        </p:txBody>
      </p:sp>
    </p:spTree>
    <p:extLst>
      <p:ext uri="{BB962C8B-B14F-4D97-AF65-F5344CB8AC3E}">
        <p14:creationId xmlns:p14="http://schemas.microsoft.com/office/powerpoint/2010/main" val="280870649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1538" y="1612052"/>
            <a:ext cx="4462462" cy="524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30189"/>
            <a:ext cx="8382000" cy="747897"/>
          </a:xfrm>
        </p:spPr>
        <p:txBody>
          <a:bodyPr/>
          <a:lstStyle/>
          <a:p>
            <a:r>
              <a:rPr lang="en-US" dirty="0" smtClean="0"/>
              <a:t>DPLL(T) Solver Interaction </a:t>
            </a:r>
            <a:endParaRPr lang="en-US" dirty="0"/>
          </a:p>
        </p:txBody>
      </p:sp>
      <mc:AlternateContent xmlns:mc="http://schemas.openxmlformats.org/markup-compatibility/2006" xmlns:p14="http://schemas.microsoft.com/office/powerpoint/2010/main">
        <mc:Choice Requires="p14">
          <p:contentPart p14:bwMode="auto" r:id="rId3">
            <p14:nvContentPartPr>
              <p14:cNvPr id="14" name="Ink 13"/>
              <p14:cNvContentPartPr/>
              <p14:nvPr/>
            </p14:nvContentPartPr>
            <p14:xfrm>
              <a:off x="5579671" y="4618680"/>
              <a:ext cx="821520" cy="29520"/>
            </p14:xfrm>
          </p:contentPart>
        </mc:Choice>
        <mc:Fallback xmlns="">
          <p:pic>
            <p:nvPicPr>
              <p:cNvPr id="14" name="Ink 13"/>
              <p:cNvPicPr/>
              <p:nvPr/>
            </p:nvPicPr>
            <p:blipFill>
              <a:blip r:embed="rId4"/>
              <a:stretch>
                <a:fillRect/>
              </a:stretch>
            </p:blipFill>
            <p:spPr>
              <a:xfrm>
                <a:off x="5531812" y="4522560"/>
                <a:ext cx="917238"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5009791" y="5486400"/>
              <a:ext cx="702360" cy="25560"/>
            </p14:xfrm>
          </p:contentPart>
        </mc:Choice>
        <mc:Fallback xmlns="">
          <p:pic>
            <p:nvPicPr>
              <p:cNvPr id="15" name="Ink 14"/>
              <p:cNvPicPr/>
              <p:nvPr/>
            </p:nvPicPr>
            <p:blipFill>
              <a:blip r:embed="rId6"/>
              <a:stretch>
                <a:fillRect/>
              </a:stretch>
            </p:blipFill>
            <p:spPr>
              <a:xfrm>
                <a:off x="4961936" y="5390280"/>
                <a:ext cx="798071"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p14:cNvContentPartPr/>
              <p14:nvPr/>
            </p14:nvContentPartPr>
            <p14:xfrm>
              <a:off x="4996111" y="3156120"/>
              <a:ext cx="994320" cy="44280"/>
            </p14:xfrm>
          </p:contentPart>
        </mc:Choice>
        <mc:Fallback xmlns="">
          <p:pic>
            <p:nvPicPr>
              <p:cNvPr id="16" name="Ink 15"/>
              <p:cNvPicPr/>
              <p:nvPr/>
            </p:nvPicPr>
            <p:blipFill>
              <a:blip r:embed="rId8"/>
              <a:stretch>
                <a:fillRect/>
              </a:stretch>
            </p:blipFill>
            <p:spPr>
              <a:xfrm>
                <a:off x="4948231" y="3059212"/>
                <a:ext cx="1090080" cy="2380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p14:cNvContentPartPr/>
              <p14:nvPr/>
            </p14:nvContentPartPr>
            <p14:xfrm>
              <a:off x="5029080" y="2971800"/>
              <a:ext cx="4086720" cy="39960"/>
            </p14:xfrm>
          </p:contentPart>
        </mc:Choice>
        <mc:Fallback xmlns="">
          <p:pic>
            <p:nvPicPr>
              <p:cNvPr id="18" name="Ink 17"/>
              <p:cNvPicPr/>
              <p:nvPr/>
            </p:nvPicPr>
            <p:blipFill>
              <a:blip r:embed="rId10"/>
              <a:stretch>
                <a:fillRect/>
              </a:stretch>
            </p:blipFill>
            <p:spPr>
              <a:xfrm>
                <a:off x="4981200" y="2874806"/>
                <a:ext cx="4182480" cy="233948"/>
              </a:xfrm>
              <a:prstGeom prst="rect">
                <a:avLst/>
              </a:prstGeom>
            </p:spPr>
          </p:pic>
        </mc:Fallback>
      </mc:AlternateContent>
      <p:sp>
        <p:nvSpPr>
          <p:cNvPr id="26" name="TextBox 25"/>
          <p:cNvSpPr txBox="1"/>
          <p:nvPr/>
        </p:nvSpPr>
        <p:spPr>
          <a:xfrm>
            <a:off x="639417" y="2450068"/>
            <a:ext cx="3309560" cy="3970318"/>
          </a:xfrm>
          <a:prstGeom prst="rect">
            <a:avLst/>
          </a:prstGeom>
          <a:solidFill>
            <a:schemeClr val="tx2">
              <a:alpha val="0"/>
            </a:schemeClr>
          </a:solidFill>
        </p:spPr>
        <p:txBody>
          <a:bodyPr wrap="none" rtlCol="0">
            <a:spAutoFit/>
          </a:bodyPr>
          <a:lstStyle/>
          <a:p>
            <a:r>
              <a:rPr lang="en-US" b="1" dirty="0" smtClean="0">
                <a:solidFill>
                  <a:schemeClr val="accent5"/>
                </a:solidFill>
              </a:rPr>
              <a:t>Calls into DPLL engine</a:t>
            </a:r>
          </a:p>
          <a:p>
            <a:endParaRPr lang="en-US" b="1" dirty="0">
              <a:solidFill>
                <a:schemeClr val="accent5"/>
              </a:solidFill>
            </a:endParaRPr>
          </a:p>
          <a:p>
            <a:r>
              <a:rPr lang="en-US" b="1" dirty="0">
                <a:solidFill>
                  <a:srgbClr val="00FF00"/>
                </a:solidFill>
              </a:rPr>
              <a:t>T-Propagate</a:t>
            </a:r>
          </a:p>
          <a:p>
            <a:endParaRPr lang="en-US" b="1" dirty="0" smtClean="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r>
              <a:rPr lang="en-US" b="1" dirty="0" smtClean="0">
                <a:solidFill>
                  <a:srgbClr val="16DADA"/>
                </a:solidFill>
              </a:rPr>
              <a:t>T-Conflict</a:t>
            </a:r>
          </a:p>
          <a:p>
            <a:endParaRPr lang="en-US" b="1" dirty="0">
              <a:solidFill>
                <a:srgbClr val="16DADA"/>
              </a:solidFill>
            </a:endParaRPr>
          </a:p>
          <a:p>
            <a:endParaRPr lang="en-US" b="1" dirty="0" smtClean="0">
              <a:solidFill>
                <a:srgbClr val="16DADA"/>
              </a:solidFill>
            </a:endParaRPr>
          </a:p>
          <a:p>
            <a:endParaRPr lang="en-US" b="1" dirty="0">
              <a:solidFill>
                <a:srgbClr val="16DADA"/>
              </a:solidFill>
            </a:endParaRPr>
          </a:p>
          <a:p>
            <a:endParaRPr lang="en-US" b="1" dirty="0" smtClean="0">
              <a:solidFill>
                <a:srgbClr val="16DADA"/>
              </a:solidFill>
            </a:endParaRPr>
          </a:p>
          <a:p>
            <a:endParaRPr lang="en-US" b="1" dirty="0">
              <a:solidFill>
                <a:srgbClr val="16DADA"/>
              </a:solidFill>
            </a:endParaRPr>
          </a:p>
          <a:p>
            <a:r>
              <a:rPr lang="en-US" b="1" dirty="0">
                <a:solidFill>
                  <a:schemeClr val="accent6">
                    <a:lumMod val="60000"/>
                    <a:lumOff val="40000"/>
                  </a:schemeClr>
                </a:solidFill>
              </a:rPr>
              <a:t>Callbacks from DPLL </a:t>
            </a:r>
            <a:r>
              <a:rPr lang="en-US" b="1" dirty="0" smtClean="0">
                <a:solidFill>
                  <a:schemeClr val="accent6">
                    <a:lumMod val="60000"/>
                    <a:lumOff val="40000"/>
                  </a:schemeClr>
                </a:solidFill>
              </a:rPr>
              <a:t>engine</a:t>
            </a:r>
            <a:endParaRPr lang="en-US" b="1" dirty="0">
              <a:solidFill>
                <a:schemeClr val="accent6">
                  <a:lumMod val="60000"/>
                  <a:lumOff val="40000"/>
                </a:schemeClr>
              </a:solidFill>
            </a:endParaRPr>
          </a:p>
        </p:txBody>
      </p:sp>
      <mc:AlternateContent xmlns:mc="http://schemas.openxmlformats.org/markup-compatibility/2006" xmlns:p14="http://schemas.microsoft.com/office/powerpoint/2010/main">
        <mc:Choice Requires="p14">
          <p:contentPart p14:bwMode="auto" r:id="rId11">
            <p14:nvContentPartPr>
              <p14:cNvPr id="24" name="Ink 23"/>
              <p14:cNvContentPartPr/>
              <p14:nvPr/>
            </p14:nvContentPartPr>
            <p14:xfrm>
              <a:off x="5391240" y="6096000"/>
              <a:ext cx="1314360" cy="14400"/>
            </p14:xfrm>
          </p:contentPart>
        </mc:Choice>
        <mc:Fallback xmlns="">
          <p:pic>
            <p:nvPicPr>
              <p:cNvPr id="24" name="Ink 23"/>
              <p:cNvPicPr/>
              <p:nvPr/>
            </p:nvPicPr>
            <p:blipFill>
              <a:blip r:embed="rId12"/>
              <a:stretch>
                <a:fillRect/>
              </a:stretch>
            </p:blipFill>
            <p:spPr>
              <a:xfrm>
                <a:off x="5343373" y="5999880"/>
                <a:ext cx="1410094"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p14:cNvContentPartPr/>
              <p14:nvPr/>
            </p14:nvContentPartPr>
            <p14:xfrm>
              <a:off x="5410200" y="6248400"/>
              <a:ext cx="1042920" cy="14040"/>
            </p14:xfrm>
          </p:contentPart>
        </mc:Choice>
        <mc:Fallback xmlns="">
          <p:pic>
            <p:nvPicPr>
              <p:cNvPr id="25" name="Ink 24"/>
              <p:cNvPicPr/>
              <p:nvPr/>
            </p:nvPicPr>
            <p:blipFill>
              <a:blip r:embed="rId14"/>
              <a:stretch>
                <a:fillRect/>
              </a:stretch>
            </p:blipFill>
            <p:spPr>
              <a:xfrm>
                <a:off x="5362320" y="6149751"/>
                <a:ext cx="1138680" cy="2109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p14:cNvContentPartPr/>
              <p14:nvPr/>
            </p14:nvContentPartPr>
            <p14:xfrm>
              <a:off x="5371950" y="6489383"/>
              <a:ext cx="510120" cy="25920"/>
            </p14:xfrm>
          </p:contentPart>
        </mc:Choice>
        <mc:Fallback xmlns="">
          <p:pic>
            <p:nvPicPr>
              <p:cNvPr id="27" name="Ink 26"/>
              <p:cNvPicPr/>
              <p:nvPr/>
            </p:nvPicPr>
            <p:blipFill>
              <a:blip r:embed="rId16"/>
              <a:stretch>
                <a:fillRect/>
              </a:stretch>
            </p:blipFill>
            <p:spPr>
              <a:xfrm>
                <a:off x="5324070" y="6391909"/>
                <a:ext cx="605880" cy="22086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p14:cNvContentPartPr/>
              <p14:nvPr/>
            </p14:nvContentPartPr>
            <p14:xfrm>
              <a:off x="5387040" y="6629400"/>
              <a:ext cx="556560" cy="720"/>
            </p14:xfrm>
          </p:contentPart>
        </mc:Choice>
        <mc:Fallback xmlns="">
          <p:pic>
            <p:nvPicPr>
              <p:cNvPr id="28" name="Ink 27"/>
              <p:cNvPicPr/>
              <p:nvPr/>
            </p:nvPicPr>
            <p:blipFill>
              <a:blip r:embed="rId18"/>
              <a:stretch>
                <a:fillRect/>
              </a:stretch>
            </p:blipFill>
            <p:spPr>
              <a:xfrm>
                <a:off x="5339160" y="6437160"/>
                <a:ext cx="6523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p14:cNvContentPartPr/>
              <p14:nvPr/>
            </p14:nvContentPartPr>
            <p14:xfrm>
              <a:off x="5395440" y="6400800"/>
              <a:ext cx="471960" cy="31680"/>
            </p14:xfrm>
          </p:contentPart>
        </mc:Choice>
        <mc:Fallback xmlns="">
          <p:pic>
            <p:nvPicPr>
              <p:cNvPr id="29" name="Ink 28"/>
              <p:cNvPicPr/>
              <p:nvPr/>
            </p:nvPicPr>
            <p:blipFill>
              <a:blip r:embed="rId20"/>
              <a:stretch>
                <a:fillRect/>
              </a:stretch>
            </p:blipFill>
            <p:spPr>
              <a:xfrm>
                <a:off x="5347560" y="6304680"/>
                <a:ext cx="567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p14:cNvContentPartPr/>
              <p14:nvPr/>
            </p14:nvContentPartPr>
            <p14:xfrm>
              <a:off x="5734110" y="6532223"/>
              <a:ext cx="152280" cy="25920"/>
            </p14:xfrm>
          </p:contentPart>
        </mc:Choice>
        <mc:Fallback xmlns="">
          <p:pic>
            <p:nvPicPr>
              <p:cNvPr id="30" name="Ink 29"/>
              <p:cNvPicPr/>
              <p:nvPr/>
            </p:nvPicPr>
            <p:blipFill>
              <a:blip r:embed="rId22"/>
              <a:stretch>
                <a:fillRect/>
              </a:stretch>
            </p:blipFill>
            <p:spPr>
              <a:xfrm>
                <a:off x="5686343" y="6434749"/>
                <a:ext cx="247814" cy="220868"/>
              </a:xfrm>
              <a:prstGeom prst="rect">
                <a:avLst/>
              </a:prstGeom>
            </p:spPr>
          </p:pic>
        </mc:Fallback>
      </mc:AlternateContent>
      <p:grpSp>
        <p:nvGrpSpPr>
          <p:cNvPr id="4" name="Group 3"/>
          <p:cNvGrpSpPr/>
          <p:nvPr/>
        </p:nvGrpSpPr>
        <p:grpSpPr>
          <a:xfrm>
            <a:off x="575297" y="2834198"/>
            <a:ext cx="3373680" cy="3139321"/>
            <a:chOff x="1375682" y="0"/>
            <a:chExt cx="3373680" cy="3139321"/>
          </a:xfrm>
        </p:grpSpPr>
        <p:sp>
          <p:nvSpPr>
            <p:cNvPr id="17" name="TextBox 16"/>
            <p:cNvSpPr txBox="1"/>
            <p:nvPr/>
          </p:nvSpPr>
          <p:spPr>
            <a:xfrm>
              <a:off x="1375682" y="0"/>
              <a:ext cx="3373680" cy="3139321"/>
            </a:xfrm>
            <a:prstGeom prst="rect">
              <a:avLst/>
            </a:prstGeom>
            <a:noFill/>
          </p:spPr>
          <p:txBody>
            <a:bodyPr wrap="none" rtlCol="0">
              <a:spAutoFit/>
            </a:bodyPr>
            <a:lstStyle/>
            <a:p>
              <a:r>
                <a:rPr lang="en-US" b="1" dirty="0">
                  <a:solidFill>
                    <a:schemeClr val="accent6">
                      <a:lumMod val="60000"/>
                      <a:lumOff val="40000"/>
                    </a:schemeClr>
                  </a:solidFill>
                </a:rPr>
                <a:t>Callbacks from DPLL </a:t>
              </a:r>
              <a:r>
                <a:rPr lang="en-US" b="1" dirty="0" smtClean="0">
                  <a:solidFill>
                    <a:schemeClr val="accent6">
                      <a:lumMod val="60000"/>
                      <a:lumOff val="40000"/>
                    </a:schemeClr>
                  </a:solidFill>
                </a:rPr>
                <a:t>engine </a:t>
              </a:r>
              <a:br>
                <a:rPr lang="en-US" b="1" dirty="0" smtClean="0">
                  <a:solidFill>
                    <a:schemeClr val="accent6">
                      <a:lumMod val="60000"/>
                      <a:lumOff val="40000"/>
                    </a:schemeClr>
                  </a:solidFill>
                </a:rPr>
              </a:br>
              <a:r>
                <a:rPr lang="en-US" b="1" dirty="0" smtClean="0">
                  <a:solidFill>
                    <a:schemeClr val="accent6">
                      <a:lumMod val="60000"/>
                      <a:lumOff val="40000"/>
                    </a:schemeClr>
                  </a:solidFill>
                </a:rPr>
                <a:t>with new assignment</a:t>
              </a:r>
            </a:p>
            <a:p>
              <a:endParaRPr lang="en-US" b="1" dirty="0">
                <a:solidFill>
                  <a:schemeClr val="accent6">
                    <a:lumMod val="60000"/>
                    <a:lumOff val="40000"/>
                  </a:schemeClr>
                </a:solidFill>
              </a:endParaRPr>
            </a:p>
            <a:p>
              <a:endParaRPr lang="en-US" b="1" dirty="0" smtClean="0">
                <a:solidFill>
                  <a:schemeClr val="accent5"/>
                </a:solidFill>
              </a:endParaRPr>
            </a:p>
            <a:p>
              <a:r>
                <a:rPr lang="en-US" b="1" dirty="0" smtClean="0">
                  <a:solidFill>
                    <a:srgbClr val="00FF00"/>
                  </a:solidFill>
                </a:rPr>
                <a:t>T-Propagate</a:t>
              </a:r>
            </a:p>
            <a:p>
              <a:endParaRPr lang="en-US" b="1" dirty="0">
                <a:solidFill>
                  <a:srgbClr val="00FF00"/>
                </a:solidFill>
              </a:endParaRPr>
            </a:p>
            <a:p>
              <a:endParaRPr lang="en-US" b="1" dirty="0" smtClean="0">
                <a:solidFill>
                  <a:srgbClr val="00FF00"/>
                </a:solidFill>
              </a:endParaRPr>
            </a:p>
            <a:p>
              <a:r>
                <a:rPr lang="en-US" b="1" dirty="0" smtClean="0">
                  <a:solidFill>
                    <a:srgbClr val="16DADA"/>
                  </a:solidFill>
                </a:rPr>
                <a:t>T-Conflict</a:t>
              </a:r>
              <a:endParaRPr lang="en-US" b="1" dirty="0">
                <a:solidFill>
                  <a:srgbClr val="00FF00"/>
                </a:solidFill>
              </a:endParaRPr>
            </a:p>
            <a:p>
              <a:endParaRPr lang="en-US" b="1" dirty="0" smtClean="0">
                <a:solidFill>
                  <a:schemeClr val="accent5"/>
                </a:solidFill>
              </a:endParaRPr>
            </a:p>
            <a:p>
              <a:endParaRPr lang="en-US" b="1" dirty="0" smtClean="0">
                <a:solidFill>
                  <a:schemeClr val="accent5"/>
                </a:solidFill>
              </a:endParaRPr>
            </a:p>
            <a:p>
              <a:r>
                <a:rPr lang="en-US" b="1" dirty="0" smtClean="0">
                  <a:solidFill>
                    <a:schemeClr val="accent5"/>
                  </a:solidFill>
                </a:rPr>
                <a:t>Calls into DPLL engine</a:t>
              </a:r>
            </a:p>
          </p:txBody>
        </p:sp>
        <p:sp>
          <p:nvSpPr>
            <p:cNvPr id="3" name="Down Arrow 2"/>
            <p:cNvSpPr/>
            <p:nvPr/>
          </p:nvSpPr>
          <p:spPr bwMode="auto">
            <a:xfrm>
              <a:off x="2590800" y="685800"/>
              <a:ext cx="471722" cy="4572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Down Arrow 18"/>
            <p:cNvSpPr/>
            <p:nvPr/>
          </p:nvSpPr>
          <p:spPr bwMode="auto">
            <a:xfrm>
              <a:off x="2576278" y="1524000"/>
              <a:ext cx="471722" cy="4572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Down Arrow 19"/>
            <p:cNvSpPr/>
            <p:nvPr/>
          </p:nvSpPr>
          <p:spPr bwMode="auto">
            <a:xfrm>
              <a:off x="2576278" y="2221468"/>
              <a:ext cx="471722" cy="4572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2731484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4" y="3124200"/>
            <a:ext cx="7690115" cy="1495794"/>
          </a:xfrm>
        </p:spPr>
        <p:txBody>
          <a:bodyPr/>
          <a:lstStyle/>
          <a:p>
            <a:r>
              <a:rPr lang="en-US" dirty="0" smtClean="0"/>
              <a:t>Partial Orders &amp;</a:t>
            </a:r>
            <a:br>
              <a:rPr lang="en-US" dirty="0" smtClean="0"/>
            </a:br>
            <a:r>
              <a:rPr lang="en-US" dirty="0"/>
              <a:t>	</a:t>
            </a:r>
            <a:r>
              <a:rPr lang="en-US" dirty="0" smtClean="0"/>
              <a:t>Object </a:t>
            </a:r>
            <a:r>
              <a:rPr lang="en-US" dirty="0" err="1" smtClean="0"/>
              <a:t>Hierarcies</a:t>
            </a:r>
            <a:endParaRPr lang="en-US" dirty="0"/>
          </a:p>
        </p:txBody>
      </p:sp>
      <p:sp>
        <p:nvSpPr>
          <p:cNvPr id="5" name="Subtitle 4"/>
          <p:cNvSpPr>
            <a:spLocks noGrp="1"/>
          </p:cNvSpPr>
          <p:nvPr>
            <p:ph type="subTitle" idx="1"/>
          </p:nvPr>
        </p:nvSpPr>
        <p:spPr>
          <a:xfrm>
            <a:off x="3526087" y="5498153"/>
            <a:ext cx="6268065" cy="470898"/>
          </a:xfrm>
        </p:spPr>
        <p:txBody>
          <a:bodyPr/>
          <a:lstStyle/>
          <a:p>
            <a:r>
              <a:rPr lang="en-US" dirty="0" smtClean="0"/>
              <a:t>Acyclic graphs and SMT</a:t>
            </a:r>
            <a:endParaRPr lang="en-US" dirty="0"/>
          </a:p>
        </p:txBody>
      </p:sp>
      <p:grpSp>
        <p:nvGrpSpPr>
          <p:cNvPr id="28" name="Group 27"/>
          <p:cNvGrpSpPr/>
          <p:nvPr/>
        </p:nvGrpSpPr>
        <p:grpSpPr>
          <a:xfrm>
            <a:off x="5029200" y="838200"/>
            <a:ext cx="4876800" cy="2424236"/>
            <a:chOff x="302170" y="1097187"/>
            <a:chExt cx="7754910" cy="4720517"/>
          </a:xfrm>
        </p:grpSpPr>
        <p:sp>
          <p:nvSpPr>
            <p:cNvPr id="30" name="Rounded Rectangle 29"/>
            <p:cNvSpPr/>
            <p:nvPr/>
          </p:nvSpPr>
          <p:spPr bwMode="auto">
            <a:xfrm>
              <a:off x="3124200" y="1752600"/>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New</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Theory</a:t>
              </a:r>
            </a:p>
          </p:txBody>
        </p:sp>
        <p:sp>
          <p:nvSpPr>
            <p:cNvPr id="31" name="Rounded Rectangle 30"/>
            <p:cNvSpPr/>
            <p:nvPr/>
          </p:nvSpPr>
          <p:spPr bwMode="auto">
            <a:xfrm>
              <a:off x="5867400" y="3505200"/>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sp>
          <p:nvSpPr>
            <p:cNvPr id="32" name="Rounded Rectangle 31"/>
            <p:cNvSpPr/>
            <p:nvPr/>
          </p:nvSpPr>
          <p:spPr bwMode="auto">
            <a:xfrm>
              <a:off x="381000" y="3534139"/>
              <a:ext cx="1905000"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cxnSp>
          <p:nvCxnSpPr>
            <p:cNvPr id="33" name="Straight Arrow Connector 32"/>
            <p:cNvCxnSpPr/>
            <p:nvPr/>
          </p:nvCxnSpPr>
          <p:spPr>
            <a:xfrm>
              <a:off x="2362200" y="3733800"/>
              <a:ext cx="1219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a:off x="2286000" y="4191000"/>
              <a:ext cx="1219200"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4648200" y="3737113"/>
              <a:ext cx="1219200" cy="0"/>
            </a:xfrm>
            <a:prstGeom prst="straightConnector1">
              <a:avLst/>
            </a:prstGeom>
            <a:ln>
              <a:solidFill>
                <a:schemeClr val="tx1">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4648200" y="4191000"/>
              <a:ext cx="1219200" cy="0"/>
            </a:xfrm>
            <a:prstGeom prst="straightConnector1">
              <a:avLst/>
            </a:prstGeom>
            <a:ln>
              <a:solidFill>
                <a:schemeClr val="tx1">
                  <a:lumMod val="75000"/>
                </a:schemeClr>
              </a:solidFill>
              <a:headEnd type="stealth"/>
              <a:tailEnd type="none"/>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4055165" y="2743200"/>
              <a:ext cx="0" cy="838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Freeform 37"/>
            <p:cNvSpPr/>
            <p:nvPr/>
          </p:nvSpPr>
          <p:spPr bwMode="auto">
            <a:xfrm>
              <a:off x="3450649" y="4373217"/>
              <a:ext cx="1110770" cy="1047310"/>
            </a:xfrm>
            <a:custGeom>
              <a:avLst/>
              <a:gdLst>
                <a:gd name="connsiteX0" fmla="*/ 312968 w 1110770"/>
                <a:gd name="connsiteY0" fmla="*/ 0 h 1047310"/>
                <a:gd name="connsiteX1" fmla="*/ 8168 w 1110770"/>
                <a:gd name="connsiteY1" fmla="*/ 556592 h 1047310"/>
                <a:gd name="connsiteX2" fmla="*/ 604516 w 1110770"/>
                <a:gd name="connsiteY2" fmla="*/ 1046922 h 1047310"/>
                <a:gd name="connsiteX3" fmla="*/ 1108099 w 1110770"/>
                <a:gd name="connsiteY3" fmla="*/ 477079 h 1047310"/>
                <a:gd name="connsiteX4" fmla="*/ 816551 w 1110770"/>
                <a:gd name="connsiteY4" fmla="*/ 13253 h 1047310"/>
                <a:gd name="connsiteX5" fmla="*/ 816551 w 1110770"/>
                <a:gd name="connsiteY5" fmla="*/ 13253 h 1047310"/>
                <a:gd name="connsiteX6" fmla="*/ 816551 w 1110770"/>
                <a:gd name="connsiteY6" fmla="*/ 13253 h 10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770" h="1047310">
                  <a:moveTo>
                    <a:pt x="312968" y="0"/>
                  </a:moveTo>
                  <a:cubicBezTo>
                    <a:pt x="136272" y="191052"/>
                    <a:pt x="-40423" y="382105"/>
                    <a:pt x="8168" y="556592"/>
                  </a:cubicBezTo>
                  <a:cubicBezTo>
                    <a:pt x="56759" y="731079"/>
                    <a:pt x="421194" y="1060174"/>
                    <a:pt x="604516" y="1046922"/>
                  </a:cubicBezTo>
                  <a:cubicBezTo>
                    <a:pt x="787838" y="1033670"/>
                    <a:pt x="1072760" y="649357"/>
                    <a:pt x="1108099" y="477079"/>
                  </a:cubicBezTo>
                  <a:cubicBezTo>
                    <a:pt x="1143438" y="304801"/>
                    <a:pt x="816551" y="13253"/>
                    <a:pt x="816551" y="13253"/>
                  </a:cubicBezTo>
                  <a:lnTo>
                    <a:pt x="816551" y="13253"/>
                  </a:lnTo>
                  <a:lnTo>
                    <a:pt x="816551" y="13253"/>
                  </a:lnTo>
                </a:path>
              </a:pathLst>
            </a:custGeom>
            <a:noFill/>
            <a:ln w="44450">
              <a:solidFill>
                <a:schemeClr val="bg1"/>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39" name="TextBox 38"/>
            <p:cNvSpPr txBox="1"/>
            <p:nvPr/>
          </p:nvSpPr>
          <p:spPr>
            <a:xfrm>
              <a:off x="3581399" y="5448372"/>
              <a:ext cx="954107" cy="369332"/>
            </a:xfrm>
            <a:prstGeom prst="rect">
              <a:avLst/>
            </a:prstGeom>
            <a:noFill/>
          </p:spPr>
          <p:txBody>
            <a:bodyPr wrap="none" rtlCol="0">
              <a:spAutoFit/>
            </a:bodyPr>
            <a:lstStyle/>
            <a:p>
              <a:r>
                <a:rPr lang="en-US" b="1" dirty="0" smtClean="0">
                  <a:solidFill>
                    <a:schemeClr val="bg1"/>
                  </a:solidFill>
                </a:rPr>
                <a:t>Search</a:t>
              </a:r>
            </a:p>
          </p:txBody>
        </p:sp>
        <p:sp>
          <p:nvSpPr>
            <p:cNvPr id="40" name="TextBox 39"/>
            <p:cNvSpPr txBox="1"/>
            <p:nvPr/>
          </p:nvSpPr>
          <p:spPr>
            <a:xfrm>
              <a:off x="4124915" y="2508391"/>
              <a:ext cx="1741503" cy="719170"/>
            </a:xfrm>
            <a:prstGeom prst="rect">
              <a:avLst/>
            </a:prstGeom>
            <a:noFill/>
          </p:spPr>
          <p:txBody>
            <a:bodyPr wrap="none" rtlCol="0">
              <a:spAutoFit/>
            </a:bodyPr>
            <a:lstStyle/>
            <a:p>
              <a:r>
                <a:rPr lang="en-US" b="1" dirty="0" smtClean="0">
                  <a:solidFill>
                    <a:schemeClr val="tx2">
                      <a:lumMod val="85000"/>
                    </a:schemeClr>
                  </a:solidFill>
                </a:rPr>
                <a:t>Compile</a:t>
              </a:r>
            </a:p>
          </p:txBody>
        </p:sp>
        <p:sp>
          <p:nvSpPr>
            <p:cNvPr id="41" name="TextBox 40"/>
            <p:cNvSpPr txBox="1"/>
            <p:nvPr/>
          </p:nvSpPr>
          <p:spPr>
            <a:xfrm>
              <a:off x="4615640" y="3026102"/>
              <a:ext cx="1354048" cy="719170"/>
            </a:xfrm>
            <a:prstGeom prst="rect">
              <a:avLst/>
            </a:prstGeom>
            <a:noFill/>
            <a:ln>
              <a:noFill/>
            </a:ln>
          </p:spPr>
          <p:txBody>
            <a:bodyPr wrap="none" rtlCol="0">
              <a:spAutoFit/>
            </a:bodyPr>
            <a:lstStyle/>
            <a:p>
              <a:r>
                <a:rPr lang="en-US" b="1" dirty="0" smtClean="0">
                  <a:solidFill>
                    <a:schemeClr val="tx2">
                      <a:lumMod val="85000"/>
                    </a:schemeClr>
                  </a:solidFill>
                </a:rPr>
                <a:t>Model</a:t>
              </a:r>
            </a:p>
          </p:txBody>
        </p:sp>
        <p:sp>
          <p:nvSpPr>
            <p:cNvPr id="42" name="TextBox 41"/>
            <p:cNvSpPr txBox="1"/>
            <p:nvPr/>
          </p:nvSpPr>
          <p:spPr>
            <a:xfrm>
              <a:off x="4615640" y="4213126"/>
              <a:ext cx="1741503" cy="1258548"/>
            </a:xfrm>
            <a:prstGeom prst="rect">
              <a:avLst/>
            </a:prstGeom>
            <a:noFill/>
            <a:ln>
              <a:noFill/>
            </a:ln>
          </p:spPr>
          <p:txBody>
            <a:bodyPr wrap="none" rtlCol="0">
              <a:spAutoFit/>
            </a:bodyPr>
            <a:lstStyle/>
            <a:p>
              <a:r>
                <a:rPr lang="en-US" b="1" dirty="0" smtClean="0">
                  <a:solidFill>
                    <a:schemeClr val="tx2">
                      <a:lumMod val="85000"/>
                    </a:schemeClr>
                  </a:solidFill>
                </a:rPr>
                <a:t>Partial</a:t>
              </a:r>
            </a:p>
            <a:p>
              <a:r>
                <a:rPr lang="en-US" b="1" dirty="0" smtClean="0">
                  <a:solidFill>
                    <a:schemeClr val="tx2">
                      <a:lumMod val="85000"/>
                    </a:schemeClr>
                  </a:solidFill>
                </a:rPr>
                <a:t>Compile</a:t>
              </a:r>
            </a:p>
          </p:txBody>
        </p:sp>
        <p:sp>
          <p:nvSpPr>
            <p:cNvPr id="43" name="TextBox 42"/>
            <p:cNvSpPr txBox="1"/>
            <p:nvPr/>
          </p:nvSpPr>
          <p:spPr>
            <a:xfrm>
              <a:off x="1756216" y="2805147"/>
              <a:ext cx="1467067" cy="369333"/>
            </a:xfrm>
            <a:prstGeom prst="rect">
              <a:avLst/>
            </a:prstGeom>
            <a:noFill/>
          </p:spPr>
          <p:txBody>
            <a:bodyPr wrap="none" rtlCol="0">
              <a:spAutoFit/>
            </a:bodyPr>
            <a:lstStyle/>
            <a:p>
              <a:r>
                <a:rPr lang="en-US" b="1" dirty="0" smtClean="0">
                  <a:solidFill>
                    <a:schemeClr val="bg1"/>
                  </a:solidFill>
                </a:rPr>
                <a:t>Constraints</a:t>
              </a:r>
            </a:p>
          </p:txBody>
        </p:sp>
        <p:sp>
          <p:nvSpPr>
            <p:cNvPr id="44" name="TextBox 43"/>
            <p:cNvSpPr txBox="1"/>
            <p:nvPr/>
          </p:nvSpPr>
          <p:spPr>
            <a:xfrm>
              <a:off x="2362200" y="4191000"/>
              <a:ext cx="966595" cy="719170"/>
            </a:xfrm>
            <a:prstGeom prst="rect">
              <a:avLst/>
            </a:prstGeom>
            <a:noFill/>
          </p:spPr>
          <p:txBody>
            <a:bodyPr wrap="none" rtlCol="0">
              <a:spAutoFit/>
            </a:bodyPr>
            <a:lstStyle/>
            <a:p>
              <a:r>
                <a:rPr lang="en-US" b="1" dirty="0" err="1" smtClean="0">
                  <a:solidFill>
                    <a:schemeClr val="bg1"/>
                  </a:solidFill>
                </a:rPr>
                <a:t>Eqs</a:t>
              </a:r>
              <a:endParaRPr lang="en-US" b="1" dirty="0" smtClean="0">
                <a:solidFill>
                  <a:schemeClr val="bg1"/>
                </a:solidFill>
              </a:endParaRPr>
            </a:p>
          </p:txBody>
        </p:sp>
        <p:sp>
          <p:nvSpPr>
            <p:cNvPr id="45" name="TextBox 44"/>
            <p:cNvSpPr txBox="1"/>
            <p:nvPr/>
          </p:nvSpPr>
          <p:spPr>
            <a:xfrm>
              <a:off x="302170" y="2227029"/>
              <a:ext cx="1619148" cy="1258548"/>
            </a:xfrm>
            <a:prstGeom prst="rect">
              <a:avLst/>
            </a:prstGeom>
            <a:noFill/>
          </p:spPr>
          <p:txBody>
            <a:bodyPr wrap="none" rtlCol="0">
              <a:spAutoFit/>
            </a:bodyPr>
            <a:lstStyle/>
            <a:p>
              <a:r>
                <a:rPr lang="en-US" b="1" dirty="0" smtClean="0">
                  <a:solidFill>
                    <a:srgbClr val="C00000"/>
                  </a:solidFill>
                </a:rPr>
                <a:t>Theory </a:t>
              </a:r>
            </a:p>
            <a:p>
              <a:r>
                <a:rPr lang="en-US" b="1" dirty="0" smtClean="0">
                  <a:solidFill>
                    <a:srgbClr val="C00000"/>
                  </a:solidFill>
                </a:rPr>
                <a:t>Solver</a:t>
              </a:r>
            </a:p>
          </p:txBody>
        </p:sp>
        <p:sp>
          <p:nvSpPr>
            <p:cNvPr id="46" name="TextBox 45"/>
            <p:cNvSpPr txBox="1"/>
            <p:nvPr/>
          </p:nvSpPr>
          <p:spPr>
            <a:xfrm>
              <a:off x="3282765" y="1097187"/>
              <a:ext cx="2088171" cy="719170"/>
            </a:xfrm>
            <a:prstGeom prst="rect">
              <a:avLst/>
            </a:prstGeom>
            <a:noFill/>
          </p:spPr>
          <p:txBody>
            <a:bodyPr wrap="none" rtlCol="0">
              <a:spAutoFit/>
            </a:bodyPr>
            <a:lstStyle/>
            <a:p>
              <a:r>
                <a:rPr lang="en-US" b="1" dirty="0" smtClean="0">
                  <a:solidFill>
                    <a:schemeClr val="tx2">
                      <a:lumMod val="85000"/>
                    </a:schemeClr>
                  </a:solidFill>
                </a:rPr>
                <a:t>Reduction</a:t>
              </a:r>
            </a:p>
          </p:txBody>
        </p:sp>
        <p:sp>
          <p:nvSpPr>
            <p:cNvPr id="47" name="TextBox 46"/>
            <p:cNvSpPr txBox="1"/>
            <p:nvPr/>
          </p:nvSpPr>
          <p:spPr>
            <a:xfrm>
              <a:off x="5948516" y="2877724"/>
              <a:ext cx="2108564" cy="719170"/>
            </a:xfrm>
            <a:prstGeom prst="rect">
              <a:avLst/>
            </a:prstGeom>
            <a:noFill/>
            <a:ln>
              <a:noFill/>
            </a:ln>
          </p:spPr>
          <p:txBody>
            <a:bodyPr wrap="none" rtlCol="0">
              <a:spAutoFit/>
            </a:bodyPr>
            <a:lstStyle/>
            <a:p>
              <a:r>
                <a:rPr lang="en-US" b="1" dirty="0" smtClean="0">
                  <a:solidFill>
                    <a:schemeClr val="tx2">
                      <a:lumMod val="85000"/>
                    </a:schemeClr>
                  </a:solidFill>
                </a:rPr>
                <a:t>Saturation</a:t>
              </a:r>
            </a:p>
          </p:txBody>
        </p:sp>
      </p:grpSp>
      <p:grpSp>
        <p:nvGrpSpPr>
          <p:cNvPr id="25" name="Group 24"/>
          <p:cNvGrpSpPr/>
          <p:nvPr/>
        </p:nvGrpSpPr>
        <p:grpSpPr>
          <a:xfrm>
            <a:off x="3312" y="4817741"/>
            <a:ext cx="3412435" cy="2040259"/>
            <a:chOff x="3200400" y="2133600"/>
            <a:chExt cx="4432852" cy="2816087"/>
          </a:xfrm>
        </p:grpSpPr>
        <p:sp>
          <p:nvSpPr>
            <p:cNvPr id="26" name="Rectangle 25"/>
            <p:cNvSpPr/>
            <p:nvPr/>
          </p:nvSpPr>
          <p:spPr bwMode="auto">
            <a:xfrm>
              <a:off x="32004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Intro</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3200400"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SMT?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3200400" y="41114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Z3?</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Rectangle 48"/>
            <p:cNvSpPr/>
            <p:nvPr/>
          </p:nvSpPr>
          <p:spPr bwMode="auto">
            <a:xfrm>
              <a:off x="5562600" y="4111487"/>
              <a:ext cx="20574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Theory 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Rectangle 49"/>
            <p:cNvSpPr/>
            <p:nvPr/>
          </p:nvSpPr>
          <p:spPr bwMode="auto">
            <a:xfrm>
              <a:off x="5575852"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Eager 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Rectangle 50"/>
            <p:cNvSpPr/>
            <p:nvPr/>
          </p:nvSpPr>
          <p:spPr bwMode="auto">
            <a:xfrm>
              <a:off x="55626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Lazy</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Down Arrow 51"/>
            <p:cNvSpPr/>
            <p:nvPr/>
          </p:nvSpPr>
          <p:spPr bwMode="auto">
            <a:xfrm>
              <a:off x="4038600" y="29718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Down Arrow 52"/>
            <p:cNvSpPr/>
            <p:nvPr/>
          </p:nvSpPr>
          <p:spPr bwMode="auto">
            <a:xfrm>
              <a:off x="4068417" y="3977308"/>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4" name="Down Arrow 53"/>
            <p:cNvSpPr/>
            <p:nvPr/>
          </p:nvSpPr>
          <p:spPr bwMode="auto">
            <a:xfrm rot="10800000">
              <a:off x="6375952" y="39624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5" name="Down Arrow 54"/>
            <p:cNvSpPr/>
            <p:nvPr/>
          </p:nvSpPr>
          <p:spPr bwMode="auto">
            <a:xfrm rot="10800000">
              <a:off x="6375952" y="2971799"/>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6" name="Down Arrow 55"/>
            <p:cNvSpPr/>
            <p:nvPr/>
          </p:nvSpPr>
          <p:spPr bwMode="auto">
            <a:xfrm rot="16200000">
              <a:off x="5187398" y="4372389"/>
              <a:ext cx="457200" cy="31639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349" y="2139698"/>
            <a:ext cx="661922" cy="380917"/>
          </a:xfrm>
          <a:prstGeom prst="rect">
            <a:avLst/>
          </a:prstGeom>
        </p:spPr>
      </p:pic>
    </p:spTree>
    <p:extLst>
      <p:ext uri="{BB962C8B-B14F-4D97-AF65-F5344CB8AC3E}">
        <p14:creationId xmlns:p14="http://schemas.microsoft.com/office/powerpoint/2010/main" val="22107026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smtClean="0"/>
              <a:t>Partial Orders as Acyclic Graphs</a:t>
            </a:r>
            <a:endParaRPr lang="en-US" sz="4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4867486"/>
              </a:xfrm>
            </p:spPr>
            <p:txBody>
              <a:bodyPr/>
              <a:lstStyle/>
              <a:p>
                <a:pPr marL="0" indent="0">
                  <a:buNone/>
                </a:pPr>
                <a:r>
                  <a:rPr lang="en-US" sz="2800" b="0" dirty="0" smtClean="0"/>
                  <a:t> 				</a:t>
                </a:r>
                <a14:m>
                  <m:oMath xmlns:m="http://schemas.openxmlformats.org/officeDocument/2006/math">
                    <m:r>
                      <a:rPr lang="en-US" sz="2800" b="0" i="1" smtClean="0">
                        <a:latin typeface="Cambria Math"/>
                      </a:rPr>
                      <m:t>∀</m:t>
                    </m:r>
                    <m:r>
                      <a:rPr lang="en-US" sz="2800" b="0" i="1" smtClean="0">
                        <a:latin typeface="Cambria Math"/>
                      </a:rPr>
                      <m:t>𝑥</m:t>
                    </m:r>
                    <m:r>
                      <a:rPr lang="en-US" sz="2800" b="0" i="1" smtClean="0">
                        <a:latin typeface="Cambria Math"/>
                      </a:rPr>
                      <m:t>. </m:t>
                    </m:r>
                    <m:r>
                      <a:rPr lang="en-US" sz="2800" b="0" i="1" smtClean="0">
                        <a:latin typeface="Cambria Math"/>
                      </a:rPr>
                      <m:t>𝑥</m:t>
                    </m:r>
                    <m:r>
                      <a:rPr lang="en-US" sz="2800" b="0" i="1" smtClean="0">
                        <a:latin typeface="Cambria Math"/>
                      </a:rPr>
                      <m:t>≼</m:t>
                    </m:r>
                    <m:r>
                      <a:rPr lang="en-US" sz="2800" b="0" i="1" smtClean="0">
                        <a:latin typeface="Cambria Math"/>
                      </a:rPr>
                      <m:t>𝑥</m:t>
                    </m:r>
                    <m:r>
                      <a:rPr lang="en-US" sz="2800" b="0" i="1" smtClean="0">
                        <a:latin typeface="Cambria Math"/>
                      </a:rPr>
                      <m:t> </m:t>
                    </m:r>
                  </m:oMath>
                </a14:m>
                <a:r>
                  <a:rPr lang="en-US" sz="2800" b="0" i="1" dirty="0" smtClean="0">
                    <a:latin typeface="Cambria Math"/>
                  </a:rPr>
                  <a:t/>
                </a:r>
                <a:br>
                  <a:rPr lang="en-US" sz="2800" b="0" i="1" dirty="0" smtClean="0">
                    <a:latin typeface="Cambria Math"/>
                  </a:rPr>
                </a:br>
                <a:r>
                  <a:rPr lang="en-US" sz="2800" b="0" i="1" dirty="0" smtClean="0">
                    <a:latin typeface="Cambria Math"/>
                  </a:rPr>
                  <a:t> 				</a:t>
                </a:r>
                <a14:m>
                  <m:oMath xmlns:m="http://schemas.openxmlformats.org/officeDocument/2006/math">
                    <m:r>
                      <a:rPr lang="en-US" sz="2800" b="0" i="1" smtClean="0">
                        <a:latin typeface="Cambria Math"/>
                      </a:rPr>
                      <m:t>∀</m:t>
                    </m:r>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 </m:t>
                    </m:r>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m:t>
                    </m:r>
                    <m:r>
                      <a:rPr lang="en-US" sz="2800" b="0" i="1" smtClean="0">
                        <a:latin typeface="Cambria Math"/>
                      </a:rPr>
                      <m:t>𝑦</m:t>
                    </m:r>
                    <m:r>
                      <a:rPr lang="en-US" sz="2800" b="0" i="1" smtClean="0">
                        <a:latin typeface="Cambria Math"/>
                      </a:rPr>
                      <m:t>≼</m:t>
                    </m:r>
                    <m:r>
                      <a:rPr lang="en-US" sz="2800" b="0" i="1" smtClean="0">
                        <a:latin typeface="Cambria Math"/>
                      </a:rPr>
                      <m:t>𝑥</m:t>
                    </m:r>
                    <m:r>
                      <a:rPr lang="en-US" sz="2800" b="0" i="1" smtClean="0">
                        <a:latin typeface="Cambria Math"/>
                      </a:rPr>
                      <m:t>→</m:t>
                    </m:r>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 </m:t>
                    </m:r>
                  </m:oMath>
                </a14:m>
                <a:r>
                  <a:rPr lang="en-US" sz="2800" b="0" i="1" dirty="0" smtClean="0">
                    <a:latin typeface="Cambria Math"/>
                  </a:rPr>
                  <a:t/>
                </a:r>
                <a:br>
                  <a:rPr lang="en-US" sz="2800" b="0" i="1" dirty="0" smtClean="0">
                    <a:latin typeface="Cambria Math"/>
                  </a:rPr>
                </a:br>
                <a:r>
                  <a:rPr lang="en-US" sz="2800" b="0" i="1" dirty="0" smtClean="0">
                    <a:latin typeface="Cambria Math"/>
                  </a:rPr>
                  <a:t>				</a:t>
                </a:r>
                <a14:m>
                  <m:oMath xmlns:m="http://schemas.openxmlformats.org/officeDocument/2006/math">
                    <m:r>
                      <a:rPr lang="en-US" sz="2800" b="0" i="1" smtClean="0">
                        <a:latin typeface="Cambria Math"/>
                      </a:rPr>
                      <m:t>∀</m:t>
                    </m:r>
                    <m:r>
                      <a:rPr lang="en-US" sz="2800" b="0" i="1" smtClean="0">
                        <a:latin typeface="Cambria Math"/>
                      </a:rPr>
                      <m:t>𝑥</m:t>
                    </m:r>
                    <m:r>
                      <a:rPr lang="en-US" sz="2800" b="0" i="1" smtClean="0">
                        <a:latin typeface="Cambria Math"/>
                      </a:rPr>
                      <m:t>, </m:t>
                    </m:r>
                    <m:r>
                      <a:rPr lang="en-US" sz="2800" b="0" i="1" smtClean="0">
                        <a:latin typeface="Cambria Math"/>
                      </a:rPr>
                      <m:t>𝑦</m:t>
                    </m:r>
                    <m:r>
                      <a:rPr lang="en-US" sz="2800" b="0" i="1" smtClean="0">
                        <a:latin typeface="Cambria Math"/>
                      </a:rPr>
                      <m:t>, </m:t>
                    </m:r>
                    <m:r>
                      <a:rPr lang="en-US" sz="2800" b="0" i="1" smtClean="0">
                        <a:latin typeface="Cambria Math"/>
                      </a:rPr>
                      <m:t>𝑧</m:t>
                    </m:r>
                    <m:r>
                      <a:rPr lang="en-US" sz="2800" b="0" i="1" smtClean="0">
                        <a:latin typeface="Cambria Math"/>
                      </a:rPr>
                      <m:t> . </m:t>
                    </m:r>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m:t>
                    </m:r>
                    <m:r>
                      <a:rPr lang="en-US" sz="2800" b="0" i="1" smtClean="0">
                        <a:latin typeface="Cambria Math"/>
                      </a:rPr>
                      <m:t>𝑦</m:t>
                    </m:r>
                    <m:r>
                      <a:rPr lang="en-US" sz="2800" b="0" i="1" smtClean="0">
                        <a:latin typeface="Cambria Math"/>
                      </a:rPr>
                      <m:t>≼</m:t>
                    </m:r>
                    <m:r>
                      <a:rPr lang="en-US" sz="2800" b="0" i="1" smtClean="0">
                        <a:latin typeface="Cambria Math"/>
                      </a:rPr>
                      <m:t>𝑧</m:t>
                    </m:r>
                    <m:r>
                      <a:rPr lang="en-US" sz="2800" b="0" i="1" smtClean="0">
                        <a:latin typeface="Cambria Math"/>
                      </a:rPr>
                      <m:t>→</m:t>
                    </m:r>
                    <m:r>
                      <a:rPr lang="en-US" sz="2800" b="0" i="1" smtClean="0">
                        <a:latin typeface="Cambria Math"/>
                      </a:rPr>
                      <m:t>𝑥</m:t>
                    </m:r>
                    <m:r>
                      <a:rPr lang="en-US" sz="2800" b="0" i="1" smtClean="0">
                        <a:latin typeface="Cambria Math"/>
                      </a:rPr>
                      <m:t>≼</m:t>
                    </m:r>
                    <m:r>
                      <a:rPr lang="en-US" sz="2800" b="0" i="1" smtClean="0">
                        <a:latin typeface="Cambria Math"/>
                      </a:rPr>
                      <m:t>𝑧</m:t>
                    </m:r>
                  </m:oMath>
                </a14:m>
                <a:endParaRPr lang="en-US" sz="2800" b="0" i="1" dirty="0" smtClean="0">
                  <a:latin typeface="Cambria Math"/>
                </a:endParaRP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r>
                  <a:rPr lang="en-US" sz="2800" dirty="0"/>
                  <a:t>	</a:t>
                </a:r>
                <a:r>
                  <a:rPr lang="en-US" sz="2800" dirty="0" smtClean="0"/>
                  <a:t>				Elements are equal</a:t>
                </a:r>
                <a:br>
                  <a:rPr lang="en-US" sz="2800" dirty="0" smtClean="0"/>
                </a:br>
                <a:r>
                  <a:rPr lang="en-US" sz="2800" dirty="0" smtClean="0"/>
                  <a:t>					in strongly connected</a:t>
                </a:r>
                <a:br>
                  <a:rPr lang="en-US" sz="2800" dirty="0" smtClean="0"/>
                </a:br>
                <a:r>
                  <a:rPr lang="en-US" sz="2800" dirty="0" smtClean="0"/>
                  <a:t>					components</a:t>
                </a:r>
              </a:p>
              <a:p>
                <a:pPr marL="0" indent="0">
                  <a:buNone/>
                </a:pPr>
                <a:r>
                  <a:rPr lang="en-US" sz="2800" dirty="0" smtClean="0"/>
                  <a:t>					        =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4867486"/>
              </a:xfrm>
              <a:blipFill rotWithShape="0">
                <a:blip r:embed="rId2"/>
                <a:stretch>
                  <a:fillRect/>
                </a:stretch>
              </a:blipFill>
            </p:spPr>
            <p:txBody>
              <a:bodyPr/>
              <a:lstStyle/>
              <a:p>
                <a:r>
                  <a:rPr lang="en-US">
                    <a:noFill/>
                  </a:rPr>
                  <a:t> </a:t>
                </a:r>
              </a:p>
            </p:txBody>
          </p:sp>
        </mc:Fallback>
      </mc:AlternateContent>
      <p:cxnSp>
        <p:nvCxnSpPr>
          <p:cNvPr id="9" name="Straight Arrow Connector 8"/>
          <p:cNvCxnSpPr>
            <a:endCxn id="41" idx="3"/>
          </p:cNvCxnSpPr>
          <p:nvPr/>
        </p:nvCxnSpPr>
        <p:spPr>
          <a:xfrm flipV="1">
            <a:off x="2494209" y="5214779"/>
            <a:ext cx="1289116" cy="622063"/>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1" idx="1"/>
          </p:cNvCxnSpPr>
          <p:nvPr/>
        </p:nvCxnSpPr>
        <p:spPr>
          <a:xfrm>
            <a:off x="3191813" y="4302826"/>
            <a:ext cx="591512" cy="72264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39" idx="2"/>
          </p:cNvCxnSpPr>
          <p:nvPr/>
        </p:nvCxnSpPr>
        <p:spPr>
          <a:xfrm>
            <a:off x="1120461" y="5120125"/>
            <a:ext cx="1116170" cy="7487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8" idx="3"/>
          </p:cNvCxnSpPr>
          <p:nvPr/>
        </p:nvCxnSpPr>
        <p:spPr>
          <a:xfrm flipV="1">
            <a:off x="1026015" y="4312700"/>
            <a:ext cx="578635" cy="6078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0" idx="2"/>
          </p:cNvCxnSpPr>
          <p:nvPr/>
        </p:nvCxnSpPr>
        <p:spPr>
          <a:xfrm flipV="1">
            <a:off x="1824507" y="4212965"/>
            <a:ext cx="1238517" cy="50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a:off x="862883" y="4882466"/>
            <a:ext cx="257578" cy="26772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Oval 37"/>
          <p:cNvSpPr/>
          <p:nvPr/>
        </p:nvSpPr>
        <p:spPr bwMode="auto">
          <a:xfrm>
            <a:off x="1566929" y="4084185"/>
            <a:ext cx="257578" cy="26772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Oval 38"/>
          <p:cNvSpPr/>
          <p:nvPr/>
        </p:nvSpPr>
        <p:spPr bwMode="auto">
          <a:xfrm>
            <a:off x="2236631" y="5735006"/>
            <a:ext cx="257578" cy="26772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Oval 39"/>
          <p:cNvSpPr/>
          <p:nvPr/>
        </p:nvSpPr>
        <p:spPr bwMode="auto">
          <a:xfrm>
            <a:off x="3063024" y="4079104"/>
            <a:ext cx="257578" cy="26772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Oval 40"/>
          <p:cNvSpPr/>
          <p:nvPr/>
        </p:nvSpPr>
        <p:spPr bwMode="auto">
          <a:xfrm>
            <a:off x="3745604" y="4986264"/>
            <a:ext cx="257578" cy="267722"/>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6" name="Straight Arrow Connector 55"/>
          <p:cNvCxnSpPr/>
          <p:nvPr/>
        </p:nvCxnSpPr>
        <p:spPr>
          <a:xfrm>
            <a:off x="1126287" y="5016328"/>
            <a:ext cx="2619317" cy="103797"/>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41" idx="2"/>
          </p:cNvCxnSpPr>
          <p:nvPr/>
        </p:nvCxnSpPr>
        <p:spPr>
          <a:xfrm>
            <a:off x="1824507" y="4312700"/>
            <a:ext cx="1921097" cy="807425"/>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40" idx="3"/>
          </p:cNvCxnSpPr>
          <p:nvPr/>
        </p:nvCxnSpPr>
        <p:spPr>
          <a:xfrm flipV="1">
            <a:off x="1164008" y="4307619"/>
            <a:ext cx="1936737" cy="656809"/>
          </a:xfrm>
          <a:prstGeom prst="straightConnector1">
            <a:avLst/>
          </a:prstGeom>
          <a:ln w="15875">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3455689" y="4431942"/>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m:t>
                      </m:r>
                    </m:oMath>
                  </m:oMathPara>
                </a14:m>
                <a:endParaRPr lang="en-US" dirty="0" err="1" smtClean="0">
                  <a:solidFill>
                    <a:schemeClr val="bg1"/>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455689" y="4431942"/>
                <a:ext cx="41870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205513" y="3848714"/>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m:t>
                      </m:r>
                    </m:oMath>
                  </m:oMathPara>
                </a14:m>
                <a:endParaRPr lang="en-US" dirty="0" err="1" smtClean="0">
                  <a:solidFill>
                    <a:schemeClr val="bg1"/>
                  </a:solidFill>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2205513" y="3848714"/>
                <a:ext cx="418704"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954656" y="4351907"/>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m:t>
                      </m:r>
                    </m:oMath>
                  </m:oMathPara>
                </a14:m>
                <a:endParaRPr lang="en-US" dirty="0" err="1" smtClean="0">
                  <a:solidFill>
                    <a:schemeClr val="bg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954656" y="4351907"/>
                <a:ext cx="418704"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982461" y="5525810"/>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m:t>
                      </m:r>
                    </m:oMath>
                  </m:oMathPara>
                </a14:m>
                <a:endParaRPr lang="en-US" dirty="0" err="1" smtClean="0">
                  <a:solidFill>
                    <a:schemeClr val="bg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982461" y="5525810"/>
                <a:ext cx="418704"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259842" y="5365674"/>
                <a:ext cx="4187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m:t>
                      </m:r>
                    </m:oMath>
                  </m:oMathPara>
                </a14:m>
                <a:endParaRPr lang="en-US" dirty="0" err="1" smtClean="0">
                  <a:solidFill>
                    <a:schemeClr val="bg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259842" y="5365674"/>
                <a:ext cx="418704" cy="369332"/>
              </a:xfrm>
              <a:prstGeom prst="rect">
                <a:avLst/>
              </a:prstGeom>
              <a:blipFill rotWithShape="0">
                <a:blip r:embed="rId7"/>
                <a:stretch>
                  <a:fillRect/>
                </a:stretch>
              </a:blipFill>
            </p:spPr>
            <p:txBody>
              <a:bodyPr/>
              <a:lstStyle/>
              <a:p>
                <a:r>
                  <a:rPr lang="en-US">
                    <a:noFill/>
                  </a:rPr>
                  <a:t> </a:t>
                </a:r>
              </a:p>
            </p:txBody>
          </p:sp>
        </mc:Fallback>
      </mc:AlternateContent>
      <p:cxnSp>
        <p:nvCxnSpPr>
          <p:cNvPr id="22" name="Straight Arrow Connector 21"/>
          <p:cNvCxnSpPr>
            <a:stCxn id="41" idx="2"/>
          </p:cNvCxnSpPr>
          <p:nvPr/>
        </p:nvCxnSpPr>
        <p:spPr>
          <a:xfrm flipH="1" flipV="1">
            <a:off x="1800438" y="4302827"/>
            <a:ext cx="1945166" cy="817298"/>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354317" y="4595096"/>
                <a:ext cx="4700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a:rPr>
                        <m:t>≽</m:t>
                      </m:r>
                      <m:r>
                        <a:rPr lang="en-US" b="0" i="1" smtClean="0">
                          <a:solidFill>
                            <a:schemeClr val="bg1"/>
                          </a:solidFill>
                          <a:latin typeface="Cambria Math"/>
                        </a:rPr>
                        <m:t> </m:t>
                      </m:r>
                    </m:oMath>
                  </m:oMathPara>
                </a14:m>
                <a:endParaRPr lang="en-US" dirty="0" err="1" smtClean="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354317" y="4595096"/>
                <a:ext cx="470000"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1354274" y="3608057"/>
              <a:ext cx="3098160" cy="1828080"/>
            </p14:xfrm>
          </p:contentPart>
        </mc:Choice>
        <mc:Fallback xmlns="">
          <p:pic>
            <p:nvPicPr>
              <p:cNvPr id="7" name="Ink 6"/>
              <p:cNvPicPr/>
              <p:nvPr/>
            </p:nvPicPr>
            <p:blipFill>
              <a:blip r:embed="rId10"/>
              <a:stretch>
                <a:fillRect/>
              </a:stretch>
            </p:blipFill>
            <p:spPr>
              <a:xfrm>
                <a:off x="1341675" y="3592577"/>
                <a:ext cx="3122277" cy="1857240"/>
              </a:xfrm>
              <a:prstGeom prst="rect">
                <a:avLst/>
              </a:prstGeom>
            </p:spPr>
          </p:pic>
        </mc:Fallback>
      </mc:AlternateContent>
      <p:sp>
        <p:nvSpPr>
          <p:cNvPr id="28" name="Oval 27"/>
          <p:cNvSpPr/>
          <p:nvPr/>
        </p:nvSpPr>
        <p:spPr bwMode="auto">
          <a:xfrm>
            <a:off x="5076422" y="5334000"/>
            <a:ext cx="257578" cy="26772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6448022" y="5334000"/>
            <a:ext cx="257578" cy="267722"/>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Oval 29"/>
          <p:cNvSpPr/>
          <p:nvPr/>
        </p:nvSpPr>
        <p:spPr bwMode="auto">
          <a:xfrm>
            <a:off x="7667222" y="5334000"/>
            <a:ext cx="257578" cy="26772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4070536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762000" y="1665288"/>
            <a:ext cx="8382000" cy="917575"/>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9" name="Rectangle 8"/>
          <p:cNvSpPr/>
          <p:nvPr/>
        </p:nvSpPr>
        <p:spPr>
          <a:xfrm>
            <a:off x="563270" y="1599226"/>
            <a:ext cx="7958939" cy="1077218"/>
          </a:xfrm>
          <a:prstGeom prst="rect">
            <a:avLst/>
          </a:prstGeom>
        </p:spPr>
        <p:txBody>
          <a:bodyPr wrap="square">
            <a:spAutoFit/>
          </a:bodyPr>
          <a:lstStyle/>
          <a:p>
            <a:pPr algn="ctr" defTabSz="914363"/>
            <a:r>
              <a:rPr lang="en-US" sz="3200" dirty="0" smtClean="0">
                <a:solidFill>
                  <a:srgbClr val="000000"/>
                </a:solidFill>
                <a:latin typeface="Calibri" pitchFamily="34" charset="0"/>
                <a:cs typeface="Calibri" pitchFamily="34" charset="0"/>
                <a:sym typeface="Symbol"/>
              </a:rPr>
              <a:t>Many verification/analysis problems require: </a:t>
            </a:r>
            <a:r>
              <a:rPr lang="en-US" sz="3200" dirty="0" smtClean="0">
                <a:solidFill>
                  <a:srgbClr val="FF0000"/>
                </a:solidFill>
                <a:latin typeface="Calibri" pitchFamily="34" charset="0"/>
                <a:cs typeface="Calibri" pitchFamily="34" charset="0"/>
                <a:sym typeface="Symbol"/>
              </a:rPr>
              <a:t>case-analysis</a:t>
            </a:r>
            <a:endParaRPr lang="en-US" sz="3200" dirty="0">
              <a:solidFill>
                <a:srgbClr val="FF0000"/>
              </a:solidFill>
              <a:latin typeface="Calibri" pitchFamily="34" charset="0"/>
              <a:cs typeface="Calibri" pitchFamily="34" charset="0"/>
            </a:endParaRPr>
          </a:p>
        </p:txBody>
      </p:sp>
      <p:sp>
        <p:nvSpPr>
          <p:cNvPr id="5" name="Rectangle 4"/>
          <p:cNvSpPr/>
          <p:nvPr/>
        </p:nvSpPr>
        <p:spPr>
          <a:xfrm>
            <a:off x="2654856" y="2709544"/>
            <a:ext cx="3834704" cy="424732"/>
          </a:xfrm>
          <a:prstGeom prst="rect">
            <a:avLst/>
          </a:prstGeom>
        </p:spPr>
        <p:txBody>
          <a:bodyPr wrap="none">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Rectangle 5"/>
          <p:cNvSpPr/>
          <p:nvPr/>
        </p:nvSpPr>
        <p:spPr>
          <a:xfrm>
            <a:off x="627888" y="3521905"/>
            <a:ext cx="7958939" cy="584775"/>
          </a:xfrm>
          <a:prstGeom prst="rect">
            <a:avLst/>
          </a:prstGeom>
        </p:spPr>
        <p:txBody>
          <a:bodyPr wrap="square">
            <a:spAutoFit/>
          </a:bodyPr>
          <a:lstStyle/>
          <a:p>
            <a:pPr algn="ctr" defTabSz="914363"/>
            <a:r>
              <a:rPr lang="en-US" sz="3200" dirty="0" smtClean="0">
                <a:solidFill>
                  <a:srgbClr val="000000"/>
                </a:solidFill>
                <a:latin typeface="Calibri" pitchFamily="34" charset="0"/>
                <a:cs typeface="Calibri" pitchFamily="34" charset="0"/>
                <a:sym typeface="Symbol"/>
              </a:rPr>
              <a:t>Naïve Solution: Convert to DNF</a:t>
            </a:r>
            <a:endParaRPr lang="en-US" sz="3200" dirty="0">
              <a:solidFill>
                <a:srgbClr val="FF0000"/>
              </a:solidFill>
              <a:latin typeface="Calibri" pitchFamily="34" charset="0"/>
              <a:cs typeface="Calibri" pitchFamily="34" charset="0"/>
            </a:endParaRPr>
          </a:p>
        </p:txBody>
      </p:sp>
      <p:sp>
        <p:nvSpPr>
          <p:cNvPr id="7" name="Rectangle 6"/>
          <p:cNvSpPr/>
          <p:nvPr/>
        </p:nvSpPr>
        <p:spPr>
          <a:xfrm>
            <a:off x="402336" y="4105528"/>
            <a:ext cx="8390534" cy="424732"/>
          </a:xfrm>
          <a:prstGeom prst="rect">
            <a:avLst/>
          </a:prstGeom>
        </p:spPr>
        <p:txBody>
          <a:bodyPr wrap="square">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sym typeface="Symbol"/>
              </a:rPr>
              <a:t>(</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&lt; 1) </a:t>
            </a:r>
            <a:endParaRPr lang="en-US" sz="2400" dirty="0" smtClean="0">
              <a:solidFill>
                <a:srgbClr val="000000"/>
              </a:solidFill>
              <a:latin typeface="Calibri" pitchFamily="34" charset="0"/>
            </a:endParaRPr>
          </a:p>
        </p:txBody>
      </p:sp>
      <p:sp>
        <p:nvSpPr>
          <p:cNvPr id="8" name="Rectangular Callout 7"/>
          <p:cNvSpPr/>
          <p:nvPr/>
        </p:nvSpPr>
        <p:spPr bwMode="auto">
          <a:xfrm>
            <a:off x="4513477" y="4886554"/>
            <a:ext cx="3503982" cy="1250899"/>
          </a:xfrm>
          <a:prstGeom prst="wedgeRectCallout">
            <a:avLst>
              <a:gd name="adj1" fmla="val -33800"/>
              <a:gd name="adj2" fmla="val -83482"/>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400" dirty="0" smtClean="0">
                <a:solidFill>
                  <a:srgbClr val="3F3F3F"/>
                </a:solidFill>
                <a:latin typeface="Calibri" pitchFamily="34" charset="0"/>
              </a:rPr>
              <a:t>Too Inefficient!</a:t>
            </a:r>
          </a:p>
          <a:p>
            <a:pPr algn="ctr" defTabSz="1096963" fontAlgn="base">
              <a:spcBef>
                <a:spcPct val="0"/>
              </a:spcBef>
              <a:spcAft>
                <a:spcPct val="0"/>
              </a:spcAft>
            </a:pPr>
            <a:r>
              <a:rPr lang="en-US" sz="2400" dirty="0" smtClean="0">
                <a:solidFill>
                  <a:srgbClr val="3F3F3F"/>
                </a:solidFill>
                <a:latin typeface="Calibri" pitchFamily="34" charset="0"/>
              </a:rPr>
              <a:t>(exponential blowup)</a:t>
            </a:r>
          </a:p>
        </p:txBody>
      </p:sp>
    </p:spTree>
    <p:extLst>
      <p:ext uri="{BB962C8B-B14F-4D97-AF65-F5344CB8AC3E}">
        <p14:creationId xmlns:p14="http://schemas.microsoft.com/office/powerpoint/2010/main" val="334080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a:t>Partial Orders as Acyclic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1637371"/>
              </a:xfrm>
            </p:spPr>
            <p:txBody>
              <a:bodyPr/>
              <a:lstStyle/>
              <a:p>
                <a:pPr marL="0" indent="0">
                  <a:buNone/>
                </a:pPr>
                <a:endParaRPr lang="en-US" dirty="0"/>
              </a:p>
              <a:p>
                <a:pPr marL="0" indent="0">
                  <a:buNone/>
                </a:pPr>
                <a:r>
                  <a:rPr lang="en-US" b="0" dirty="0" smtClean="0"/>
                  <a:t> Checking			</a:t>
                </a:r>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𝑥</m:t>
                    </m:r>
                    <m:r>
                      <a:rPr lang="en-US" b="0" i="1" smtClean="0">
                        <a:latin typeface="Cambria Math"/>
                      </a:rPr>
                      <m:t>≼</m:t>
                    </m:r>
                    <m:r>
                      <a:rPr lang="en-US" b="0" i="1" smtClean="0">
                        <a:latin typeface="Cambria Math"/>
                      </a:rPr>
                      <m:t>𝑥</m:t>
                    </m:r>
                    <m:r>
                      <a:rPr lang="en-US" b="0" i="1" smtClean="0">
                        <a:latin typeface="Cambria Math"/>
                      </a:rPr>
                      <m:t> </m:t>
                    </m:r>
                  </m:oMath>
                </a14:m>
                <a:r>
                  <a:rPr lang="en-US" b="0" i="1" dirty="0" smtClean="0">
                    <a:latin typeface="Cambria Math"/>
                  </a:rPr>
                  <a:t/>
                </a:r>
                <a:br>
                  <a:rPr lang="en-US" b="0" i="1" dirty="0" smtClean="0">
                    <a:latin typeface="Cambria Math"/>
                  </a:rPr>
                </a:br>
                <a:r>
                  <a:rPr lang="en-US" b="0" i="1" dirty="0" smtClean="0">
                    <a:latin typeface="Cambria Math"/>
                  </a:rPr>
                  <a:t> </a:t>
                </a:r>
                <a:r>
                  <a:rPr lang="en-US" dirty="0" smtClean="0"/>
                  <a:t>negations</a:t>
                </a:r>
                <a:r>
                  <a:rPr lang="en-US" b="0" i="1" dirty="0" smtClean="0">
                    <a:latin typeface="Cambria Math"/>
                  </a:rPr>
                  <a:t>			</a:t>
                </a:r>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 </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 </m:t>
                    </m:r>
                  </m:oMath>
                </a14:m>
                <a:r>
                  <a:rPr lang="en-US" b="0" i="1" dirty="0" smtClean="0">
                    <a:latin typeface="Cambria Math"/>
                  </a:rPr>
                  <a:t/>
                </a:r>
                <a:br>
                  <a:rPr lang="en-US" b="0" i="1" dirty="0" smtClean="0">
                    <a:latin typeface="Cambria Math"/>
                  </a:rPr>
                </a:br>
                <a:r>
                  <a:rPr lang="en-US" b="0" i="1" dirty="0" smtClean="0">
                    <a:latin typeface="Cambria Math"/>
                  </a:rPr>
                  <a:t>				</a:t>
                </a:r>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𝑦</m:t>
                    </m:r>
                    <m:r>
                      <a:rPr lang="en-US" b="0" i="1" smtClean="0">
                        <a:latin typeface="Cambria Math"/>
                      </a:rPr>
                      <m:t>, </m:t>
                    </m:r>
                    <m:r>
                      <a:rPr lang="en-US" b="0" i="1" smtClean="0">
                        <a:latin typeface="Cambria Math"/>
                      </a:rPr>
                      <m:t>𝑧</m:t>
                    </m:r>
                    <m:r>
                      <a:rPr lang="en-US" b="0" i="1" smtClean="0">
                        <a:latin typeface="Cambria Math"/>
                      </a:rPr>
                      <m:t> . </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𝑧</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1637371"/>
              </a:xfrm>
              <a:blipFill rotWithShape="0">
                <a:blip r:embed="rId2"/>
                <a:stretch>
                  <a:fillRect l="-1673"/>
                </a:stretch>
              </a:blipFill>
            </p:spPr>
            <p:txBody>
              <a:bodyPr/>
              <a:lstStyle/>
              <a:p>
                <a:r>
                  <a:rPr lang="en-US">
                    <a:noFill/>
                  </a:rPr>
                  <a:t> </a:t>
                </a:r>
              </a:p>
            </p:txBody>
          </p:sp>
        </mc:Fallback>
      </mc:AlternateContent>
      <p:grpSp>
        <p:nvGrpSpPr>
          <p:cNvPr id="4" name="Group 3"/>
          <p:cNvGrpSpPr/>
          <p:nvPr/>
        </p:nvGrpSpPr>
        <p:grpSpPr>
          <a:xfrm>
            <a:off x="862883" y="3848714"/>
            <a:ext cx="3140299" cy="2154014"/>
            <a:chOff x="862883" y="3848714"/>
            <a:chExt cx="3140299" cy="2154014"/>
          </a:xfrm>
        </p:grpSpPr>
        <p:cxnSp>
          <p:nvCxnSpPr>
            <p:cNvPr id="9" name="Straight Arrow Connector 8"/>
            <p:cNvCxnSpPr>
              <a:endCxn id="41" idx="3"/>
            </p:cNvCxnSpPr>
            <p:nvPr/>
          </p:nvCxnSpPr>
          <p:spPr>
            <a:xfrm flipV="1">
              <a:off x="2494209" y="5214779"/>
              <a:ext cx="1289116" cy="622063"/>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1" idx="1"/>
            </p:cNvCxnSpPr>
            <p:nvPr/>
          </p:nvCxnSpPr>
          <p:spPr>
            <a:xfrm>
              <a:off x="3191813" y="4302826"/>
              <a:ext cx="591512" cy="72264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39" idx="2"/>
            </p:cNvCxnSpPr>
            <p:nvPr/>
          </p:nvCxnSpPr>
          <p:spPr>
            <a:xfrm>
              <a:off x="1120461" y="5120125"/>
              <a:ext cx="1116170" cy="7487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8" idx="3"/>
            </p:cNvCxnSpPr>
            <p:nvPr/>
          </p:nvCxnSpPr>
          <p:spPr>
            <a:xfrm flipV="1">
              <a:off x="1026015" y="4312700"/>
              <a:ext cx="578635" cy="6078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0" idx="2"/>
            </p:cNvCxnSpPr>
            <p:nvPr/>
          </p:nvCxnSpPr>
          <p:spPr>
            <a:xfrm flipV="1">
              <a:off x="1824507" y="4212965"/>
              <a:ext cx="1238517" cy="50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auto">
            <a:xfrm>
              <a:off x="862883" y="4882466"/>
              <a:ext cx="257578" cy="26772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8" name="Oval 37"/>
            <p:cNvSpPr/>
            <p:nvPr/>
          </p:nvSpPr>
          <p:spPr bwMode="auto">
            <a:xfrm>
              <a:off x="1566929" y="4084185"/>
              <a:ext cx="257578" cy="26772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39" name="Oval 38"/>
            <p:cNvSpPr/>
            <p:nvPr/>
          </p:nvSpPr>
          <p:spPr bwMode="auto">
            <a:xfrm>
              <a:off x="2236631" y="5735006"/>
              <a:ext cx="257578" cy="26772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40" name="Oval 39"/>
            <p:cNvSpPr/>
            <p:nvPr/>
          </p:nvSpPr>
          <p:spPr bwMode="auto">
            <a:xfrm>
              <a:off x="3063024" y="4079104"/>
              <a:ext cx="257578" cy="26772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41" name="Oval 40"/>
            <p:cNvSpPr/>
            <p:nvPr/>
          </p:nvSpPr>
          <p:spPr bwMode="auto">
            <a:xfrm>
              <a:off x="3745604" y="4986264"/>
              <a:ext cx="257578" cy="267722"/>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cxnSp>
          <p:nvCxnSpPr>
            <p:cNvPr id="56" name="Straight Arrow Connector 55"/>
            <p:cNvCxnSpPr/>
            <p:nvPr/>
          </p:nvCxnSpPr>
          <p:spPr>
            <a:xfrm>
              <a:off x="1126287" y="5016328"/>
              <a:ext cx="2619317" cy="103797"/>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41" idx="2"/>
            </p:cNvCxnSpPr>
            <p:nvPr/>
          </p:nvCxnSpPr>
          <p:spPr>
            <a:xfrm>
              <a:off x="1824507" y="4312700"/>
              <a:ext cx="1921097" cy="807425"/>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40" idx="3"/>
            </p:cNvCxnSpPr>
            <p:nvPr/>
          </p:nvCxnSpPr>
          <p:spPr>
            <a:xfrm flipV="1">
              <a:off x="1164008" y="4307619"/>
              <a:ext cx="1936737" cy="656809"/>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3455689" y="4431942"/>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3455689" y="4431942"/>
                  <a:ext cx="41870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205513" y="384871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2205513" y="3848714"/>
                  <a:ext cx="418704"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954656" y="4351907"/>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954656" y="4351907"/>
                  <a:ext cx="418704"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982461" y="5525810"/>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982461" y="5525810"/>
                  <a:ext cx="418704"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259842" y="536567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259842" y="5365674"/>
                  <a:ext cx="418704"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1940716" y="4830526"/>
                <a:ext cx="591829"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m:t>
                      </m:r>
                    </m:oMath>
                  </m:oMathPara>
                </a14:m>
                <a:endParaRPr lang="en-US" dirty="0" err="1" smtClean="0">
                  <a:solidFill>
                    <a:srgbClr val="FF0000"/>
                  </a:solidFill>
                  <a:latin typeface="Segoe"/>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40716" y="4830526"/>
                <a:ext cx="591829" cy="369332"/>
              </a:xfrm>
              <a:prstGeom prst="rect">
                <a:avLst/>
              </a:prstGeom>
              <a:blipFill rotWithShape="0">
                <a:blip r:embed="rId8"/>
                <a:stretch>
                  <a:fillRect/>
                </a:stretch>
              </a:blipFill>
            </p:spPr>
            <p:txBody>
              <a:bodyPr/>
              <a:lstStyle/>
              <a:p>
                <a:r>
                  <a:rPr lang="en-US">
                    <a:noFill/>
                  </a:rPr>
                  <a:t> </a:t>
                </a:r>
              </a:p>
            </p:txBody>
          </p:sp>
        </mc:Fallback>
      </mc:AlternateContent>
      <p:grpSp>
        <p:nvGrpSpPr>
          <p:cNvPr id="47" name="Group 46"/>
          <p:cNvGrpSpPr/>
          <p:nvPr/>
        </p:nvGrpSpPr>
        <p:grpSpPr>
          <a:xfrm>
            <a:off x="5239554" y="3899478"/>
            <a:ext cx="3140299" cy="2154014"/>
            <a:chOff x="862883" y="3848714"/>
            <a:chExt cx="3140299" cy="2154014"/>
          </a:xfrm>
        </p:grpSpPr>
        <p:cxnSp>
          <p:nvCxnSpPr>
            <p:cNvPr id="48" name="Straight Arrow Connector 47"/>
            <p:cNvCxnSpPr>
              <a:endCxn id="59" idx="3"/>
            </p:cNvCxnSpPr>
            <p:nvPr/>
          </p:nvCxnSpPr>
          <p:spPr>
            <a:xfrm flipV="1">
              <a:off x="2494209" y="5214779"/>
              <a:ext cx="1289116" cy="622063"/>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59" idx="1"/>
            </p:cNvCxnSpPr>
            <p:nvPr/>
          </p:nvCxnSpPr>
          <p:spPr>
            <a:xfrm>
              <a:off x="3191813" y="4302826"/>
              <a:ext cx="591512" cy="72264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55" idx="2"/>
            </p:cNvCxnSpPr>
            <p:nvPr/>
          </p:nvCxnSpPr>
          <p:spPr>
            <a:xfrm>
              <a:off x="1120461" y="5120125"/>
              <a:ext cx="1116170" cy="7487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54" idx="3"/>
            </p:cNvCxnSpPr>
            <p:nvPr/>
          </p:nvCxnSpPr>
          <p:spPr>
            <a:xfrm flipV="1">
              <a:off x="1026015" y="4312700"/>
              <a:ext cx="578635" cy="6078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57" idx="2"/>
            </p:cNvCxnSpPr>
            <p:nvPr/>
          </p:nvCxnSpPr>
          <p:spPr>
            <a:xfrm flipV="1">
              <a:off x="1824507" y="4212965"/>
              <a:ext cx="1238517" cy="50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862883" y="4882466"/>
              <a:ext cx="257578" cy="26772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4" name="Oval 53"/>
            <p:cNvSpPr/>
            <p:nvPr/>
          </p:nvSpPr>
          <p:spPr bwMode="auto">
            <a:xfrm>
              <a:off x="1566929" y="4084185"/>
              <a:ext cx="257578" cy="26772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5" name="Oval 54"/>
            <p:cNvSpPr/>
            <p:nvPr/>
          </p:nvSpPr>
          <p:spPr bwMode="auto">
            <a:xfrm>
              <a:off x="2236631" y="5735006"/>
              <a:ext cx="257578" cy="26772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7" name="Oval 56"/>
            <p:cNvSpPr/>
            <p:nvPr/>
          </p:nvSpPr>
          <p:spPr bwMode="auto">
            <a:xfrm>
              <a:off x="3063024" y="4079104"/>
              <a:ext cx="257578" cy="26772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9" name="Oval 58"/>
            <p:cNvSpPr/>
            <p:nvPr/>
          </p:nvSpPr>
          <p:spPr bwMode="auto">
            <a:xfrm>
              <a:off x="3745604" y="4986264"/>
              <a:ext cx="257578" cy="267722"/>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cxnSp>
          <p:nvCxnSpPr>
            <p:cNvPr id="60" name="Straight Arrow Connector 59"/>
            <p:cNvCxnSpPr/>
            <p:nvPr/>
          </p:nvCxnSpPr>
          <p:spPr>
            <a:xfrm>
              <a:off x="1126287" y="5016328"/>
              <a:ext cx="2619317" cy="103797"/>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9" idx="2"/>
            </p:cNvCxnSpPr>
            <p:nvPr/>
          </p:nvCxnSpPr>
          <p:spPr>
            <a:xfrm>
              <a:off x="1824507" y="4312700"/>
              <a:ext cx="1921097" cy="807425"/>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7" idx="3"/>
            </p:cNvCxnSpPr>
            <p:nvPr/>
          </p:nvCxnSpPr>
          <p:spPr>
            <a:xfrm flipV="1">
              <a:off x="1164008" y="4307619"/>
              <a:ext cx="1936737" cy="656809"/>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3455689" y="4431942"/>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3455689" y="4431942"/>
                  <a:ext cx="418704"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2205513" y="384871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2205513" y="3848714"/>
                  <a:ext cx="418704"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954656" y="4351907"/>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954656" y="4351907"/>
                  <a:ext cx="418704"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2982461" y="5525810"/>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2982461" y="5525810"/>
                  <a:ext cx="418704"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259842" y="536567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259842" y="5365674"/>
                  <a:ext cx="418704" cy="369332"/>
                </a:xfrm>
                <a:prstGeom prst="rect">
                  <a:avLst/>
                </a:prstGeom>
                <a:blipFill rotWithShape="0">
                  <a:blip r:embed="rId13"/>
                  <a:stretch>
                    <a:fillRect/>
                  </a:stretch>
                </a:blipFill>
              </p:spPr>
              <p:txBody>
                <a:bodyPr/>
                <a:lstStyle/>
                <a:p>
                  <a:r>
                    <a:rPr lang="en-US">
                      <a:noFill/>
                    </a:rPr>
                    <a:t> </a:t>
                  </a:r>
                </a:p>
              </p:txBody>
            </p:sp>
          </mc:Fallback>
        </mc:AlternateContent>
      </p:grpSp>
      <p:cxnSp>
        <p:nvCxnSpPr>
          <p:cNvPr id="6" name="Straight Arrow Connector 5"/>
          <p:cNvCxnSpPr>
            <a:endCxn id="39" idx="1"/>
          </p:cNvCxnSpPr>
          <p:nvPr/>
        </p:nvCxnSpPr>
        <p:spPr>
          <a:xfrm>
            <a:off x="1695718" y="4363464"/>
            <a:ext cx="578634" cy="1410749"/>
          </a:xfrm>
          <a:prstGeom prst="straightConnector1">
            <a:avLst/>
          </a:prstGeom>
          <a:ln>
            <a:solidFill>
              <a:srgbClr val="FF0000"/>
            </a:solidFill>
            <a:tailEnd type="arrow"/>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2015306" y="6241892"/>
            <a:ext cx="518091" cy="369332"/>
          </a:xfrm>
          <a:prstGeom prst="rect">
            <a:avLst/>
          </a:prstGeom>
          <a:noFill/>
        </p:spPr>
        <p:txBody>
          <a:bodyPr wrap="none" rtlCol="0">
            <a:spAutoFit/>
          </a:bodyPr>
          <a:lstStyle/>
          <a:p>
            <a:pPr defTabSz="914363" fontAlgn="auto">
              <a:spcBef>
                <a:spcPts val="0"/>
              </a:spcBef>
              <a:spcAft>
                <a:spcPts val="0"/>
              </a:spcAft>
            </a:pPr>
            <a:r>
              <a:rPr lang="en-US" dirty="0" smtClean="0">
                <a:solidFill>
                  <a:srgbClr val="000000"/>
                </a:solidFill>
                <a:latin typeface="Segoe"/>
              </a:rPr>
              <a:t>OK</a:t>
            </a:r>
          </a:p>
        </p:txBody>
      </p:sp>
      <p:cxnSp>
        <p:nvCxnSpPr>
          <p:cNvPr id="74" name="Straight Arrow Connector 73"/>
          <p:cNvCxnSpPr/>
          <p:nvPr/>
        </p:nvCxnSpPr>
        <p:spPr>
          <a:xfrm>
            <a:off x="6201178" y="4346826"/>
            <a:ext cx="1921097" cy="803362"/>
          </a:xfrm>
          <a:prstGeom prst="straightConnector1">
            <a:avLst/>
          </a:prstGeom>
          <a:ln>
            <a:solidFill>
              <a:srgbClr val="FF0000"/>
            </a:solidFill>
            <a:tailEnd type="arrow"/>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6524521" y="4750793"/>
                <a:ext cx="591829"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m:t>
                      </m:r>
                    </m:oMath>
                  </m:oMathPara>
                </a14:m>
                <a:endParaRPr lang="en-US" dirty="0" err="1" smtClean="0">
                  <a:solidFill>
                    <a:srgbClr val="FF0000"/>
                  </a:solidFill>
                  <a:latin typeface="Segoe"/>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6524521" y="4750793"/>
                <a:ext cx="591829" cy="369332"/>
              </a:xfrm>
              <a:prstGeom prst="rect">
                <a:avLst/>
              </a:prstGeom>
              <a:blipFill rotWithShape="0">
                <a:blip r:embed="rId14"/>
                <a:stretch>
                  <a:fillRect/>
                </a:stretch>
              </a:blipFill>
            </p:spPr>
            <p:txBody>
              <a:bodyPr/>
              <a:lstStyle/>
              <a:p>
                <a:r>
                  <a:rPr lang="en-US">
                    <a:noFill/>
                  </a:rPr>
                  <a:t> </a:t>
                </a:r>
              </a:p>
            </p:txBody>
          </p:sp>
        </mc:Fallback>
      </mc:AlternateContent>
      <p:sp>
        <p:nvSpPr>
          <p:cNvPr id="76" name="TextBox 75"/>
          <p:cNvSpPr txBox="1"/>
          <p:nvPr/>
        </p:nvSpPr>
        <p:spPr>
          <a:xfrm>
            <a:off x="6300668" y="6241892"/>
            <a:ext cx="941283" cy="369332"/>
          </a:xfrm>
          <a:prstGeom prst="rect">
            <a:avLst/>
          </a:prstGeom>
          <a:noFill/>
        </p:spPr>
        <p:txBody>
          <a:bodyPr wrap="none" rtlCol="0">
            <a:spAutoFit/>
          </a:bodyPr>
          <a:lstStyle/>
          <a:p>
            <a:pPr defTabSz="914363" fontAlgn="auto">
              <a:spcBef>
                <a:spcPts val="0"/>
              </a:spcBef>
              <a:spcAft>
                <a:spcPts val="0"/>
              </a:spcAft>
            </a:pPr>
            <a:r>
              <a:rPr lang="en-US" dirty="0" smtClean="0">
                <a:solidFill>
                  <a:srgbClr val="000000"/>
                </a:solidFill>
                <a:latin typeface="Segoe"/>
              </a:rPr>
              <a:t>Not OK</a:t>
            </a:r>
          </a:p>
        </p:txBody>
      </p:sp>
    </p:spTree>
    <p:extLst>
      <p:ext uri="{BB962C8B-B14F-4D97-AF65-F5344CB8AC3E}">
        <p14:creationId xmlns:p14="http://schemas.microsoft.com/office/powerpoint/2010/main" val="3242722968"/>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sz="4800" dirty="0"/>
              <a:t>Partial Orders as Acyclic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101" y="1327884"/>
                <a:ext cx="4191000" cy="4231928"/>
              </a:xfrm>
            </p:spPr>
            <p:txBody>
              <a:bodyPr/>
              <a:lstStyle/>
              <a:p>
                <a:pPr marL="0" indent="0">
                  <a:buNone/>
                </a:pPr>
                <a:r>
                  <a:rPr lang="en-US" sz="2000" b="1" dirty="0" smtClean="0"/>
                  <a:t>Checking Consistency of </a:t>
                </a:r>
                <a14:m>
                  <m:oMath xmlns:m="http://schemas.openxmlformats.org/officeDocument/2006/math">
                    <m:r>
                      <a:rPr lang="en-US" sz="2000" b="1" i="1">
                        <a:latin typeface="Cambria Math"/>
                      </a:rPr>
                      <m:t>¬</m:t>
                    </m:r>
                    <m:d>
                      <m:dPr>
                        <m:ctrlPr>
                          <a:rPr lang="en-US" sz="2000" b="1" i="1">
                            <a:latin typeface="Cambria Math" panose="02040503050406030204" pitchFamily="18" charset="0"/>
                          </a:rPr>
                        </m:ctrlPr>
                      </m:dPr>
                      <m:e>
                        <m:r>
                          <a:rPr lang="en-US" sz="2000" b="1" i="1">
                            <a:latin typeface="Cambria Math"/>
                          </a:rPr>
                          <m:t>𝒙</m:t>
                        </m:r>
                        <m:r>
                          <a:rPr lang="en-US" sz="2000" b="1" i="1">
                            <a:latin typeface="Cambria Math"/>
                          </a:rPr>
                          <m:t>≼</m:t>
                        </m:r>
                        <m:r>
                          <a:rPr lang="en-US" sz="2000" b="1" i="1">
                            <a:latin typeface="Cambria Math"/>
                          </a:rPr>
                          <m:t>𝒚</m:t>
                        </m:r>
                      </m:e>
                    </m:d>
                  </m:oMath>
                </a14:m>
                <a:r>
                  <a:rPr lang="en-US" sz="2000" b="1" dirty="0" smtClean="0"/>
                  <a:t>:</a:t>
                </a:r>
                <a:r>
                  <a:rPr lang="en-US" sz="2000" dirty="0" smtClean="0"/>
                  <a:t/>
                </a:r>
                <a:br>
                  <a:rPr lang="en-US" sz="2000" dirty="0" smtClean="0"/>
                </a:b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1800" dirty="0" smtClean="0"/>
                  <a:t>Is there is a </a:t>
                </a:r>
                <a14:m>
                  <m:oMath xmlns:m="http://schemas.openxmlformats.org/officeDocument/2006/math">
                    <m:r>
                      <a:rPr lang="en-US" sz="1800" i="1">
                        <a:latin typeface="Cambria Math"/>
                      </a:rPr>
                      <m:t>≼ </m:t>
                    </m:r>
                  </m:oMath>
                </a14:m>
                <a:r>
                  <a:rPr lang="en-US" sz="1800" dirty="0" smtClean="0"/>
                  <a:t>path from      to      </a:t>
                </a:r>
                <a14:m>
                  <m:oMath xmlns:m="http://schemas.openxmlformats.org/officeDocument/2006/math">
                    <m:r>
                      <a:rPr lang="en-US" sz="1800" b="0" i="1" smtClean="0">
                        <a:latin typeface="Cambria Math"/>
                      </a:rPr>
                      <m:t> </m:t>
                    </m:r>
                    <m:r>
                      <a:rPr lang="en-US" sz="1800" b="0" i="0" smtClean="0">
                        <a:latin typeface="Cambria Math"/>
                      </a:rPr>
                      <m:t>? </m:t>
                    </m:r>
                  </m:oMath>
                </a14:m>
                <a:endParaRPr lang="en-US" sz="1800" dirty="0"/>
              </a:p>
              <a:p>
                <a:pPr marL="0" indent="0">
                  <a:buNone/>
                </a:pPr>
                <a:endParaRPr lang="en-US" sz="2000" dirty="0"/>
              </a:p>
              <a:p>
                <a:pPr marL="0" indent="0">
                  <a:buNone/>
                </a:pPr>
                <a:r>
                  <a:rPr lang="en-US" sz="2000" b="1" dirty="0" smtClean="0"/>
                  <a:t>Extracting Equalities from </a:t>
                </a:r>
                <a14:m>
                  <m:oMath xmlns:m="http://schemas.openxmlformats.org/officeDocument/2006/math">
                    <m:r>
                      <a:rPr lang="en-US" sz="2000" b="1" i="1">
                        <a:latin typeface="Cambria Math"/>
                      </a:rPr>
                      <m:t>≼</m:t>
                    </m:r>
                    <m:r>
                      <a:rPr lang="en-US" sz="2000" b="1" i="1" dirty="0">
                        <a:latin typeface="Cambria Math"/>
                      </a:rPr>
                      <m:t> </m:t>
                    </m:r>
                    <m:r>
                      <a:rPr lang="en-US" sz="2000" b="1" i="1" dirty="0" smtClean="0">
                        <a:latin typeface="Cambria Math"/>
                      </a:rPr>
                      <m:t> </m:t>
                    </m:r>
                  </m:oMath>
                </a14:m>
                <a:r>
                  <a:rPr lang="en-US" sz="2000" b="1" dirty="0" smtClean="0"/>
                  <a:t>using strongly connected components:</a:t>
                </a:r>
                <a:r>
                  <a:rPr lang="en-US" dirty="0" smtClean="0"/>
                  <a:t/>
                </a:r>
                <a:br>
                  <a:rPr lang="en-US" dirty="0" smtClean="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101" y="1327884"/>
                <a:ext cx="4191000" cy="4231928"/>
              </a:xfrm>
              <a:blipFill rotWithShape="0">
                <a:blip r:embed="rId2"/>
                <a:stretch>
                  <a:fillRect l="-3785" t="-2594"/>
                </a:stretch>
              </a:blipFill>
            </p:spPr>
            <p:txBody>
              <a:bodyPr/>
              <a:lstStyle/>
              <a:p>
                <a:r>
                  <a:rPr lang="en-US">
                    <a:noFill/>
                  </a:rPr>
                  <a:t> </a:t>
                </a:r>
              </a:p>
            </p:txBody>
          </p:sp>
        </mc:Fallback>
      </mc:AlternateContent>
      <p:grpSp>
        <p:nvGrpSpPr>
          <p:cNvPr id="26" name="Group 25"/>
          <p:cNvGrpSpPr/>
          <p:nvPr/>
        </p:nvGrpSpPr>
        <p:grpSpPr>
          <a:xfrm>
            <a:off x="990600" y="1742482"/>
            <a:ext cx="2538282" cy="1918543"/>
            <a:chOff x="5239554" y="3899478"/>
            <a:chExt cx="3140299" cy="2154014"/>
          </a:xfrm>
        </p:grpSpPr>
        <p:grpSp>
          <p:nvGrpSpPr>
            <p:cNvPr id="5" name="Group 4"/>
            <p:cNvGrpSpPr/>
            <p:nvPr/>
          </p:nvGrpSpPr>
          <p:grpSpPr>
            <a:xfrm>
              <a:off x="5239554" y="3899478"/>
              <a:ext cx="3140299" cy="2154014"/>
              <a:chOff x="862883" y="3848714"/>
              <a:chExt cx="3140299" cy="2154014"/>
            </a:xfrm>
          </p:grpSpPr>
          <p:cxnSp>
            <p:nvCxnSpPr>
              <p:cNvPr id="6" name="Straight Arrow Connector 5"/>
              <p:cNvCxnSpPr>
                <a:endCxn id="15" idx="3"/>
              </p:cNvCxnSpPr>
              <p:nvPr/>
            </p:nvCxnSpPr>
            <p:spPr>
              <a:xfrm flipV="1">
                <a:off x="2494209" y="5214779"/>
                <a:ext cx="1289116" cy="622063"/>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5" idx="1"/>
              </p:cNvCxnSpPr>
              <p:nvPr/>
            </p:nvCxnSpPr>
            <p:spPr>
              <a:xfrm>
                <a:off x="3191813" y="4302826"/>
                <a:ext cx="591512" cy="72264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3" idx="2"/>
              </p:cNvCxnSpPr>
              <p:nvPr/>
            </p:nvCxnSpPr>
            <p:spPr>
              <a:xfrm>
                <a:off x="1120461" y="5120125"/>
                <a:ext cx="1116170" cy="7487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2" idx="3"/>
              </p:cNvCxnSpPr>
              <p:nvPr/>
            </p:nvCxnSpPr>
            <p:spPr>
              <a:xfrm flipV="1">
                <a:off x="1026015" y="4312700"/>
                <a:ext cx="578635" cy="6078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4" idx="2"/>
              </p:cNvCxnSpPr>
              <p:nvPr/>
            </p:nvCxnSpPr>
            <p:spPr>
              <a:xfrm flipV="1">
                <a:off x="1824507" y="4212965"/>
                <a:ext cx="1238517" cy="50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862883" y="4882466"/>
                <a:ext cx="257578" cy="26772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12" name="Oval 11"/>
              <p:cNvSpPr/>
              <p:nvPr/>
            </p:nvSpPr>
            <p:spPr bwMode="auto">
              <a:xfrm>
                <a:off x="1566929" y="4084185"/>
                <a:ext cx="257578" cy="26772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13" name="Oval 12"/>
              <p:cNvSpPr/>
              <p:nvPr/>
            </p:nvSpPr>
            <p:spPr bwMode="auto">
              <a:xfrm>
                <a:off x="2236631" y="5735006"/>
                <a:ext cx="257578" cy="26772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14" name="Oval 13"/>
              <p:cNvSpPr/>
              <p:nvPr/>
            </p:nvSpPr>
            <p:spPr bwMode="auto">
              <a:xfrm>
                <a:off x="3063024" y="4079104"/>
                <a:ext cx="257578" cy="26772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15" name="Oval 14"/>
              <p:cNvSpPr/>
              <p:nvPr/>
            </p:nvSpPr>
            <p:spPr bwMode="auto">
              <a:xfrm>
                <a:off x="3745604" y="4986264"/>
                <a:ext cx="257578" cy="267722"/>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cxnSp>
            <p:nvCxnSpPr>
              <p:cNvPr id="16" name="Straight Arrow Connector 15"/>
              <p:cNvCxnSpPr/>
              <p:nvPr/>
            </p:nvCxnSpPr>
            <p:spPr>
              <a:xfrm>
                <a:off x="1126287" y="5016328"/>
                <a:ext cx="2619317" cy="103797"/>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5" idx="2"/>
              </p:cNvCxnSpPr>
              <p:nvPr/>
            </p:nvCxnSpPr>
            <p:spPr>
              <a:xfrm>
                <a:off x="1824507" y="4312700"/>
                <a:ext cx="1921097" cy="807425"/>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4" idx="3"/>
              </p:cNvCxnSpPr>
              <p:nvPr/>
            </p:nvCxnSpPr>
            <p:spPr>
              <a:xfrm flipV="1">
                <a:off x="1164008" y="4307619"/>
                <a:ext cx="1936737" cy="656809"/>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455689" y="4431942"/>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455689" y="4431942"/>
                    <a:ext cx="418704" cy="369332"/>
                  </a:xfrm>
                  <a:prstGeom prst="rect">
                    <a:avLst/>
                  </a:prstGeom>
                  <a:blipFill rotWithShape="0">
                    <a:blip r:embed="rId3"/>
                    <a:stretch>
                      <a:fillRect r="-1786"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05513" y="384871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5513" y="3848714"/>
                    <a:ext cx="418704" cy="369332"/>
                  </a:xfrm>
                  <a:prstGeom prst="rect">
                    <a:avLst/>
                  </a:prstGeom>
                  <a:blipFill rotWithShape="0">
                    <a:blip r:embed="rId4"/>
                    <a:stretch>
                      <a:fillRect r="-363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54656" y="4351907"/>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54656" y="4351907"/>
                    <a:ext cx="418704" cy="369332"/>
                  </a:xfrm>
                  <a:prstGeom prst="rect">
                    <a:avLst/>
                  </a:prstGeom>
                  <a:blipFill rotWithShape="0">
                    <a:blip r:embed="rId5"/>
                    <a:stretch>
                      <a:fillRect r="-3636"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82461" y="5525810"/>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982461" y="5525810"/>
                    <a:ext cx="418704" cy="369332"/>
                  </a:xfrm>
                  <a:prstGeom prst="rect">
                    <a:avLst/>
                  </a:prstGeom>
                  <a:blipFill rotWithShape="0">
                    <a:blip r:embed="rId6"/>
                    <a:stretch>
                      <a:fillRect r="-363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259842" y="536567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259842" y="5365674"/>
                    <a:ext cx="418704" cy="369332"/>
                  </a:xfrm>
                  <a:prstGeom prst="rect">
                    <a:avLst/>
                  </a:prstGeom>
                  <a:blipFill rotWithShape="0">
                    <a:blip r:embed="rId7"/>
                    <a:stretch>
                      <a:fillRect r="-1786" b="-12963"/>
                    </a:stretch>
                  </a:blipFill>
                </p:spPr>
                <p:txBody>
                  <a:bodyPr/>
                  <a:lstStyle/>
                  <a:p>
                    <a:r>
                      <a:rPr lang="en-US">
                        <a:noFill/>
                      </a:rPr>
                      <a:t> </a:t>
                    </a:r>
                  </a:p>
                </p:txBody>
              </p:sp>
            </mc:Fallback>
          </mc:AlternateContent>
        </p:grpSp>
        <p:cxnSp>
          <p:nvCxnSpPr>
            <p:cNvPr id="24" name="Straight Arrow Connector 23"/>
            <p:cNvCxnSpPr/>
            <p:nvPr/>
          </p:nvCxnSpPr>
          <p:spPr>
            <a:xfrm>
              <a:off x="6201178" y="4346826"/>
              <a:ext cx="1921097" cy="803362"/>
            </a:xfrm>
            <a:prstGeom prst="straightConnector1">
              <a:avLst/>
            </a:prstGeom>
            <a:ln>
              <a:solidFill>
                <a:srgbClr val="FF0000"/>
              </a:solidFill>
              <a:tailEnd type="arrow"/>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524521" y="4750793"/>
                  <a:ext cx="591829"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m:t>
                        </m:r>
                      </m:oMath>
                    </m:oMathPara>
                  </a14:m>
                  <a:endParaRPr lang="en-US" dirty="0" err="1" smtClean="0">
                    <a:solidFill>
                      <a:srgbClr val="FF0000"/>
                    </a:solidFill>
                    <a:latin typeface="Segoe"/>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524521" y="4750793"/>
                  <a:ext cx="591829" cy="369332"/>
                </a:xfrm>
                <a:prstGeom prst="rect">
                  <a:avLst/>
                </a:prstGeom>
                <a:blipFill rotWithShape="0">
                  <a:blip r:embed="rId8"/>
                  <a:stretch>
                    <a:fillRect r="-8974" b="-12963"/>
                  </a:stretch>
                </a:blipFill>
              </p:spPr>
              <p:txBody>
                <a:bodyPr/>
                <a:lstStyle/>
                <a:p>
                  <a:r>
                    <a:rPr lang="en-US">
                      <a:noFill/>
                    </a:rPr>
                    <a:t> </a:t>
                  </a:r>
                </a:p>
              </p:txBody>
            </p:sp>
          </mc:Fallback>
        </mc:AlternateContent>
      </p:grpSp>
      <p:grpSp>
        <p:nvGrpSpPr>
          <p:cNvPr id="68" name="Group 67"/>
          <p:cNvGrpSpPr/>
          <p:nvPr/>
        </p:nvGrpSpPr>
        <p:grpSpPr>
          <a:xfrm>
            <a:off x="1047481" y="5029200"/>
            <a:ext cx="2457719" cy="1789763"/>
            <a:chOff x="862883" y="3848714"/>
            <a:chExt cx="3140299" cy="2154014"/>
          </a:xfrm>
        </p:grpSpPr>
        <p:cxnSp>
          <p:nvCxnSpPr>
            <p:cNvPr id="48" name="Straight Arrow Connector 47"/>
            <p:cNvCxnSpPr>
              <a:endCxn id="57" idx="3"/>
            </p:cNvCxnSpPr>
            <p:nvPr/>
          </p:nvCxnSpPr>
          <p:spPr>
            <a:xfrm flipV="1">
              <a:off x="2494209" y="5214779"/>
              <a:ext cx="1289116" cy="622063"/>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57" idx="1"/>
            </p:cNvCxnSpPr>
            <p:nvPr/>
          </p:nvCxnSpPr>
          <p:spPr>
            <a:xfrm>
              <a:off x="3191813" y="4302826"/>
              <a:ext cx="591512" cy="72264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55" idx="2"/>
            </p:cNvCxnSpPr>
            <p:nvPr/>
          </p:nvCxnSpPr>
          <p:spPr>
            <a:xfrm>
              <a:off x="1120461" y="5120125"/>
              <a:ext cx="1116170" cy="7487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54" idx="3"/>
            </p:cNvCxnSpPr>
            <p:nvPr/>
          </p:nvCxnSpPr>
          <p:spPr>
            <a:xfrm flipV="1">
              <a:off x="1026015" y="4312700"/>
              <a:ext cx="578635" cy="6078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56" idx="2"/>
            </p:cNvCxnSpPr>
            <p:nvPr/>
          </p:nvCxnSpPr>
          <p:spPr>
            <a:xfrm flipV="1">
              <a:off x="1824507" y="4212965"/>
              <a:ext cx="1238517" cy="508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bwMode="auto">
            <a:xfrm>
              <a:off x="862883" y="4882466"/>
              <a:ext cx="257578" cy="267722"/>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4" name="Oval 53"/>
            <p:cNvSpPr/>
            <p:nvPr/>
          </p:nvSpPr>
          <p:spPr bwMode="auto">
            <a:xfrm>
              <a:off x="1566929" y="4084185"/>
              <a:ext cx="257578" cy="267722"/>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5" name="Oval 54"/>
            <p:cNvSpPr/>
            <p:nvPr/>
          </p:nvSpPr>
          <p:spPr bwMode="auto">
            <a:xfrm>
              <a:off x="2236631" y="5735006"/>
              <a:ext cx="257578" cy="26772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6" name="Oval 55"/>
            <p:cNvSpPr/>
            <p:nvPr/>
          </p:nvSpPr>
          <p:spPr bwMode="auto">
            <a:xfrm>
              <a:off x="3063024" y="4079104"/>
              <a:ext cx="257578" cy="26772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57" name="Oval 56"/>
            <p:cNvSpPr/>
            <p:nvPr/>
          </p:nvSpPr>
          <p:spPr bwMode="auto">
            <a:xfrm>
              <a:off x="3745604" y="4986264"/>
              <a:ext cx="257578" cy="267722"/>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cxnSp>
          <p:nvCxnSpPr>
            <p:cNvPr id="58" name="Straight Arrow Connector 57"/>
            <p:cNvCxnSpPr/>
            <p:nvPr/>
          </p:nvCxnSpPr>
          <p:spPr>
            <a:xfrm>
              <a:off x="1126287" y="5016328"/>
              <a:ext cx="2619317" cy="103797"/>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7" idx="2"/>
            </p:cNvCxnSpPr>
            <p:nvPr/>
          </p:nvCxnSpPr>
          <p:spPr>
            <a:xfrm>
              <a:off x="1824507" y="4312700"/>
              <a:ext cx="1921097" cy="807425"/>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6" idx="3"/>
            </p:cNvCxnSpPr>
            <p:nvPr/>
          </p:nvCxnSpPr>
          <p:spPr>
            <a:xfrm flipV="1">
              <a:off x="1164008" y="4307619"/>
              <a:ext cx="1936737" cy="656809"/>
            </a:xfrm>
            <a:prstGeom prst="straightConnector1">
              <a:avLst/>
            </a:prstGeom>
            <a:ln>
              <a:solidFill>
                <a:schemeClr val="tx1">
                  <a:lumMod val="75000"/>
                </a:schemeClr>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3455689" y="4431942"/>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3455689" y="4431942"/>
                  <a:ext cx="418704" cy="369332"/>
                </a:xfrm>
                <a:prstGeom prst="rect">
                  <a:avLst/>
                </a:prstGeom>
                <a:blipFill rotWithShape="0">
                  <a:blip r:embed="rId9"/>
                  <a:stretch>
                    <a:fillRect r="-7547"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205513" y="384871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2205513" y="3848714"/>
                  <a:ext cx="418704" cy="369332"/>
                </a:xfrm>
                <a:prstGeom prst="rect">
                  <a:avLst/>
                </a:prstGeom>
                <a:blipFill rotWithShape="0">
                  <a:blip r:embed="rId10"/>
                  <a:stretch>
                    <a:fillRect r="-555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954656" y="4351907"/>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954656" y="4351907"/>
                  <a:ext cx="418704" cy="369332"/>
                </a:xfrm>
                <a:prstGeom prst="rect">
                  <a:avLst/>
                </a:prstGeom>
                <a:blipFill rotWithShape="0">
                  <a:blip r:embed="rId11"/>
                  <a:stretch>
                    <a:fillRect r="-754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2982461" y="5525810"/>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2982461" y="5525810"/>
                  <a:ext cx="418704" cy="369332"/>
                </a:xfrm>
                <a:prstGeom prst="rect">
                  <a:avLst/>
                </a:prstGeom>
                <a:blipFill rotWithShape="0">
                  <a:blip r:embed="rId12"/>
                  <a:stretch>
                    <a:fillRect r="-555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259842" y="5365674"/>
                  <a:ext cx="418704" cy="369332"/>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1259842" y="5365674"/>
                  <a:ext cx="418704" cy="369332"/>
                </a:xfrm>
                <a:prstGeom prst="rect">
                  <a:avLst/>
                </a:prstGeom>
                <a:blipFill rotWithShape="0">
                  <a:blip r:embed="rId13"/>
                  <a:stretch>
                    <a:fillRect r="-5556" b="-20000"/>
                  </a:stretch>
                </a:blipFill>
              </p:spPr>
              <p:txBody>
                <a:bodyPr/>
                <a:lstStyle/>
                <a:p>
                  <a:r>
                    <a:rPr lang="en-US">
                      <a:noFill/>
                    </a:rPr>
                    <a:t> </a:t>
                  </a:r>
                </a:p>
              </p:txBody>
            </p:sp>
          </mc:Fallback>
        </mc:AlternateContent>
        <p:cxnSp>
          <p:nvCxnSpPr>
            <p:cNvPr id="66" name="Straight Arrow Connector 65"/>
            <p:cNvCxnSpPr>
              <a:stCxn id="57" idx="2"/>
            </p:cNvCxnSpPr>
            <p:nvPr/>
          </p:nvCxnSpPr>
          <p:spPr>
            <a:xfrm flipH="1" flipV="1">
              <a:off x="1800438" y="4302827"/>
              <a:ext cx="1945166" cy="817298"/>
            </a:xfrm>
            <a:prstGeom prst="straightConnector1">
              <a:avLst/>
            </a:prstGeom>
            <a:ln>
              <a:solidFill>
                <a:schemeClr val="bg1"/>
              </a:solidFill>
              <a:tailEnd type="arrow"/>
            </a:ln>
            <a:effectLst>
              <a:outerShdw blurRad="50800" dist="508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2354317" y="4595096"/>
                  <a:ext cx="534990" cy="444498"/>
                </a:xfrm>
                <a:prstGeom prst="rect">
                  <a:avLst/>
                </a:prstGeom>
                <a:noFill/>
              </p:spPr>
              <p:txBody>
                <a:bodyPr wrap="none" rtlCol="0">
                  <a:spAutoFit/>
                </a:bodyPr>
                <a:lstStyle/>
                <a:p>
                  <a:pPr defTabSz="914363" fontAlgn="auto">
                    <a:spcBef>
                      <a:spcPts val="0"/>
                    </a:spcBef>
                    <a:spcAft>
                      <a:spcPts val="0"/>
                    </a:spcAft>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rPr>
                          <m:t>≽</m:t>
                        </m:r>
                      </m:oMath>
                    </m:oMathPara>
                  </a14:m>
                  <a:endParaRPr lang="en-US" dirty="0" err="1" smtClean="0">
                    <a:solidFill>
                      <a:srgbClr val="000000"/>
                    </a:solidFill>
                    <a:latin typeface="Segoe"/>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2354317" y="4595096"/>
                  <a:ext cx="534990" cy="444498"/>
                </a:xfrm>
                <a:prstGeom prst="rect">
                  <a:avLst/>
                </a:prstGeom>
                <a:blipFill rotWithShape="0">
                  <a:blip r:embed="rId14"/>
                  <a:stretch>
                    <a:fillRect/>
                  </a:stretch>
                </a:blipFill>
              </p:spPr>
              <p:txBody>
                <a:bodyPr/>
                <a:lstStyle/>
                <a:p>
                  <a:r>
                    <a:rPr lang="en-US">
                      <a:noFill/>
                    </a:rPr>
                    <a:t> </a:t>
                  </a:r>
                </a:p>
              </p:txBody>
            </p:sp>
          </mc:Fallback>
        </mc:AlternateContent>
      </p:grpSp>
      <p:pic>
        <p:nvPicPr>
          <p:cNvPr id="4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120" y="1981200"/>
            <a:ext cx="447688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Oval 68"/>
          <p:cNvSpPr/>
          <p:nvPr/>
        </p:nvSpPr>
        <p:spPr bwMode="auto">
          <a:xfrm>
            <a:off x="2743200" y="3935853"/>
            <a:ext cx="208199" cy="238455"/>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
        <p:nvSpPr>
          <p:cNvPr id="70" name="Oval 69"/>
          <p:cNvSpPr/>
          <p:nvPr/>
        </p:nvSpPr>
        <p:spPr bwMode="auto">
          <a:xfrm>
            <a:off x="3220801" y="3952545"/>
            <a:ext cx="208199" cy="238455"/>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8484932"/>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Inheritance as table-lookup</a:t>
            </a:r>
          </a:p>
        </p:txBody>
      </p:sp>
      <p:sp>
        <p:nvSpPr>
          <p:cNvPr id="5" name="Rectangle 4"/>
          <p:cNvSpPr/>
          <p:nvPr/>
        </p:nvSpPr>
        <p:spPr>
          <a:xfrm>
            <a:off x="5073590" y="6488668"/>
            <a:ext cx="4070410" cy="369332"/>
          </a:xfrm>
          <a:prstGeom prst="rect">
            <a:avLst/>
          </a:prstGeom>
        </p:spPr>
        <p:txBody>
          <a:bodyPr wrap="none">
            <a:spAutoFit/>
          </a:bodyPr>
          <a:lstStyle/>
          <a:p>
            <a:r>
              <a:rPr lang="en-US" dirty="0">
                <a:solidFill>
                  <a:schemeClr val="bg1"/>
                </a:solidFill>
              </a:rPr>
              <a:t>Sherman, Garvin, Dwyer. IJCAR 2010</a:t>
            </a:r>
          </a:p>
        </p:txBody>
      </p:sp>
      <mc:AlternateContent xmlns:mc="http://schemas.openxmlformats.org/markup-compatibility/2006" xmlns:a14="http://schemas.microsoft.com/office/drawing/2010/main">
        <mc:Choice Requires="a14">
          <p:sp>
            <p:nvSpPr>
              <p:cNvPr id="6" name="TextBox 5"/>
              <p:cNvSpPr txBox="1"/>
              <p:nvPr/>
            </p:nvSpPr>
            <p:spPr>
              <a:xfrm>
                <a:off x="1066800" y="4495800"/>
                <a:ext cx="30644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𝑗𝑎𝑣𝑎</m:t>
                      </m:r>
                      <m:r>
                        <a:rPr lang="en-US" b="0" i="1" smtClean="0">
                          <a:solidFill>
                            <a:schemeClr val="bg1"/>
                          </a:solidFill>
                          <a:latin typeface="Cambria Math"/>
                        </a:rPr>
                        <m:t>.</m:t>
                      </m:r>
                      <m:r>
                        <a:rPr lang="en-US" b="0" i="1" smtClean="0">
                          <a:solidFill>
                            <a:schemeClr val="bg1"/>
                          </a:solidFill>
                          <a:latin typeface="Cambria Math"/>
                        </a:rPr>
                        <m:t>𝑙𝑎𝑛𝑔</m:t>
                      </m:r>
                      <m:r>
                        <a:rPr lang="en-US" b="0" i="1" smtClean="0">
                          <a:solidFill>
                            <a:schemeClr val="bg1"/>
                          </a:solidFill>
                          <a:latin typeface="Cambria Math"/>
                        </a:rPr>
                        <m:t>.</m:t>
                      </m:r>
                      <m:r>
                        <a:rPr lang="en-US" b="0" i="1" smtClean="0">
                          <a:solidFill>
                            <a:schemeClr val="bg1"/>
                          </a:solidFill>
                          <a:latin typeface="Cambria Math"/>
                        </a:rPr>
                        <m:t>𝐶𝑜𝑚𝑝𝑎𝑟𝑎𝑏𝑙𝑒</m:t>
                      </m:r>
                    </m:oMath>
                  </m:oMathPara>
                </a14:m>
                <a:endParaRPr lang="en-US" dirty="0" err="1" smtClean="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66800" y="4495800"/>
                <a:ext cx="3064493" cy="369332"/>
              </a:xfrm>
              <a:prstGeom prst="rect">
                <a:avLst/>
              </a:prstGeom>
              <a:blipFill rotWithShape="0">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43931" y="5069821"/>
                <a:ext cx="27102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𝑗𝑎𝑣𝑎</m:t>
                      </m:r>
                      <m:r>
                        <a:rPr lang="en-US" b="0" i="1" smtClean="0">
                          <a:solidFill>
                            <a:schemeClr val="bg1"/>
                          </a:solidFill>
                          <a:latin typeface="Cambria Math"/>
                        </a:rPr>
                        <m:t>.</m:t>
                      </m:r>
                      <m:r>
                        <a:rPr lang="en-US" b="0" i="1" smtClean="0">
                          <a:solidFill>
                            <a:schemeClr val="bg1"/>
                          </a:solidFill>
                          <a:latin typeface="Cambria Math"/>
                        </a:rPr>
                        <m:t>𝑙𝑎𝑛𝑔</m:t>
                      </m:r>
                      <m:r>
                        <a:rPr lang="en-US" b="0" i="1" smtClean="0">
                          <a:solidFill>
                            <a:schemeClr val="bg1"/>
                          </a:solidFill>
                          <a:latin typeface="Cambria Math"/>
                        </a:rPr>
                        <m:t>.</m:t>
                      </m:r>
                      <m:r>
                        <a:rPr lang="en-US" b="0" i="1" smtClean="0">
                          <a:solidFill>
                            <a:schemeClr val="bg1"/>
                          </a:solidFill>
                          <a:latin typeface="Cambria Math"/>
                        </a:rPr>
                        <m:t>𝐶𝑙𝑜𝑛𝑎𝑏𝑙𝑒</m:t>
                      </m:r>
                    </m:oMath>
                  </m:oMathPara>
                </a14:m>
                <a:endParaRPr lang="en-US" dirty="0" err="1"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43931" y="5069821"/>
                <a:ext cx="2710229" cy="369332"/>
              </a:xfrm>
              <a:prstGeom prst="rect">
                <a:avLst/>
              </a:prstGeom>
              <a:blipFill rotWithShape="0">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43931" y="5648333"/>
                <a:ext cx="22006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rPr>
                        <m:t>𝑥</m:t>
                      </m:r>
                      <m:r>
                        <a:rPr lang="en-US" b="0" i="1" smtClean="0">
                          <a:solidFill>
                            <a:schemeClr val="bg1"/>
                          </a:solidFill>
                          <a:latin typeface="Cambria Math"/>
                        </a:rPr>
                        <m:t>=</m:t>
                      </m:r>
                      <m:r>
                        <a:rPr lang="en-US" b="0" i="1" smtClean="0">
                          <a:solidFill>
                            <a:schemeClr val="bg1"/>
                          </a:solidFill>
                          <a:latin typeface="Cambria Math"/>
                        </a:rPr>
                        <m:t>𝑗𝑎𝑣𝑎</m:t>
                      </m:r>
                      <m:r>
                        <a:rPr lang="en-US" b="0" i="1" smtClean="0">
                          <a:solidFill>
                            <a:schemeClr val="bg1"/>
                          </a:solidFill>
                          <a:latin typeface="Cambria Math"/>
                        </a:rPr>
                        <m:t>.</m:t>
                      </m:r>
                      <m:r>
                        <a:rPr lang="en-US" b="0" i="1" smtClean="0">
                          <a:solidFill>
                            <a:schemeClr val="bg1"/>
                          </a:solidFill>
                          <a:latin typeface="Cambria Math"/>
                        </a:rPr>
                        <m:t>𝑢𝑡𝑖𝑙</m:t>
                      </m:r>
                      <m:r>
                        <a:rPr lang="en-US" b="0" i="1" smtClean="0">
                          <a:solidFill>
                            <a:schemeClr val="bg1"/>
                          </a:solidFill>
                          <a:latin typeface="Cambria Math"/>
                        </a:rPr>
                        <m:t>.</m:t>
                      </m:r>
                      <m:r>
                        <a:rPr lang="en-US" b="0" i="1" smtClean="0">
                          <a:solidFill>
                            <a:schemeClr val="bg1"/>
                          </a:solidFill>
                          <a:latin typeface="Cambria Math"/>
                        </a:rPr>
                        <m:t>𝐷𝑎𝑡𝑒</m:t>
                      </m:r>
                    </m:oMath>
                  </m:oMathPara>
                </a14:m>
                <a:endParaRPr lang="en-US" dirty="0" err="1" smtClean="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43931" y="5648333"/>
                <a:ext cx="2200602" cy="369332"/>
              </a:xfrm>
              <a:prstGeom prst="rect">
                <a:avLst/>
              </a:prstGeom>
              <a:blipFill rotWithShape="0">
                <a:blip r:embed="rId4"/>
                <a:stretch>
                  <a:fillRect b="-15000"/>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70" y="1579418"/>
            <a:ext cx="92678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sosceles Triangle 3"/>
          <p:cNvSpPr/>
          <p:nvPr/>
        </p:nvSpPr>
        <p:spPr bwMode="auto">
          <a:xfrm>
            <a:off x="2895600" y="2053936"/>
            <a:ext cx="2743200" cy="533400"/>
          </a:xfrm>
          <a:prstGeom prst="triangle">
            <a:avLst>
              <a:gd name="adj" fmla="val 71044"/>
            </a:avLst>
          </a:prstGeom>
          <a:gradFill>
            <a:gsLst>
              <a:gs pos="0">
                <a:schemeClr val="accent6">
                  <a:tint val="62000"/>
                  <a:satMod val="180000"/>
                  <a:alpha val="40000"/>
                </a:schemeClr>
              </a:gs>
              <a:gs pos="65000">
                <a:schemeClr val="accent6">
                  <a:tint val="32000"/>
                  <a:satMod val="250000"/>
                </a:schemeClr>
              </a:gs>
              <a:gs pos="100000">
                <a:schemeClr val="accent6">
                  <a:tint val="23000"/>
                  <a:satMod val="300000"/>
                </a:schemeClr>
              </a:gs>
            </a:gsLst>
          </a:gra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8" name="Group 7"/>
          <p:cNvGrpSpPr/>
          <p:nvPr/>
        </p:nvGrpSpPr>
        <p:grpSpPr>
          <a:xfrm>
            <a:off x="914400" y="2053936"/>
            <a:ext cx="3039760" cy="2316307"/>
            <a:chOff x="1230076" y="2053936"/>
            <a:chExt cx="2724084" cy="2316307"/>
          </a:xfrm>
        </p:grpSpPr>
        <p:sp>
          <p:nvSpPr>
            <p:cNvPr id="10" name="Isosceles Triangle 9"/>
            <p:cNvSpPr/>
            <p:nvPr/>
          </p:nvSpPr>
          <p:spPr bwMode="auto">
            <a:xfrm>
              <a:off x="1230076" y="2053936"/>
              <a:ext cx="2724084" cy="533400"/>
            </a:xfrm>
            <a:prstGeom prst="triangle">
              <a:avLst>
                <a:gd name="adj" fmla="val 81507"/>
              </a:avLst>
            </a:prstGeom>
            <a:solidFill>
              <a:srgbClr val="FFCCCC">
                <a:alpha val="27000"/>
              </a:srgbClr>
            </a:soli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Isosceles Triangle 13"/>
            <p:cNvSpPr/>
            <p:nvPr/>
          </p:nvSpPr>
          <p:spPr bwMode="auto">
            <a:xfrm rot="10800000">
              <a:off x="1243928" y="2587335"/>
              <a:ext cx="2566069" cy="1782908"/>
            </a:xfrm>
            <a:prstGeom prst="triangle">
              <a:avLst>
                <a:gd name="adj" fmla="val 71044"/>
              </a:avLst>
            </a:prstGeom>
            <a:solidFill>
              <a:srgbClr val="FFCCCC">
                <a:alpha val="27000"/>
              </a:srgbClr>
            </a:soli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2" name="Oval 11"/>
          <p:cNvSpPr/>
          <p:nvPr/>
        </p:nvSpPr>
        <p:spPr bwMode="auto">
          <a:xfrm>
            <a:off x="3101634" y="2320636"/>
            <a:ext cx="685798" cy="498764"/>
          </a:xfrm>
          <a:prstGeom prst="ellipse">
            <a:avLst/>
          </a:prstGeom>
          <a:solidFill>
            <a:schemeClr val="accent3">
              <a:lumMod val="75000"/>
              <a:alpha val="24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5304076" y="4495800"/>
            <a:ext cx="3647537" cy="1754326"/>
          </a:xfrm>
          <a:prstGeom prst="rect">
            <a:avLst/>
          </a:prstGeom>
        </p:spPr>
        <p:txBody>
          <a:bodyPr wrap="none">
            <a:spAutoFit/>
          </a:bodyPr>
          <a:lstStyle/>
          <a:p>
            <a:r>
              <a:rPr lang="en-US" dirty="0" smtClean="0">
                <a:solidFill>
                  <a:schemeClr val="bg1"/>
                </a:solidFill>
              </a:rPr>
              <a:t>Efficient propagators using</a:t>
            </a:r>
          </a:p>
          <a:p>
            <a:r>
              <a:rPr lang="en-US" i="1" dirty="0" smtClean="0">
                <a:solidFill>
                  <a:schemeClr val="bg1"/>
                </a:solidFill>
              </a:rPr>
              <a:t>Type Slicing </a:t>
            </a:r>
            <a:r>
              <a:rPr lang="en-US" dirty="0" smtClean="0">
                <a:solidFill>
                  <a:schemeClr val="bg1"/>
                </a:solidFill>
              </a:rPr>
              <a:t>algorithm</a:t>
            </a:r>
          </a:p>
          <a:p>
            <a:r>
              <a:rPr lang="en-US" dirty="0" smtClean="0">
                <a:solidFill>
                  <a:schemeClr val="bg1"/>
                </a:solidFill>
              </a:rPr>
              <a:t>Leverages ordering of children</a:t>
            </a:r>
          </a:p>
          <a:p>
            <a:r>
              <a:rPr lang="en-US" dirty="0" smtClean="0">
                <a:solidFill>
                  <a:schemeClr val="bg1"/>
                </a:solidFill>
              </a:rPr>
              <a:t>J</a:t>
            </a:r>
            <a:r>
              <a:rPr lang="en-US" dirty="0">
                <a:solidFill>
                  <a:schemeClr val="bg1"/>
                </a:solidFill>
              </a:rPr>
              <a:t>. Gil and Y. </a:t>
            </a:r>
            <a:r>
              <a:rPr lang="en-US" dirty="0" err="1">
                <a:solidFill>
                  <a:schemeClr val="bg1"/>
                </a:solidFill>
              </a:rPr>
              <a:t>Zibin</a:t>
            </a:r>
            <a:r>
              <a:rPr lang="en-US" dirty="0" smtClean="0">
                <a:solidFill>
                  <a:schemeClr val="bg1"/>
                </a:solidFill>
              </a:rPr>
              <a:t>.[TOPLAS 2007]</a:t>
            </a:r>
          </a:p>
          <a:p>
            <a:endParaRPr lang="en-US" dirty="0">
              <a:solidFill>
                <a:schemeClr val="bg1"/>
              </a:solidFill>
            </a:endParaRPr>
          </a:p>
          <a:p>
            <a:r>
              <a:rPr lang="en-US" dirty="0" smtClean="0">
                <a:solidFill>
                  <a:schemeClr val="bg1"/>
                </a:solidFill>
              </a:rPr>
              <a:t>Available as F#/Z3 sample </a:t>
            </a:r>
            <a:endParaRPr lang="en-US" dirty="0">
              <a:solidFill>
                <a:schemeClr val="bg1"/>
              </a:solidFill>
            </a:endParaRPr>
          </a:p>
        </p:txBody>
      </p:sp>
    </p:spTree>
    <p:extLst>
      <p:ext uri="{BB962C8B-B14F-4D97-AF65-F5344CB8AC3E}">
        <p14:creationId xmlns:p14="http://schemas.microsoft.com/office/powerpoint/2010/main" val="1734805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4" grpId="0" animBg="1"/>
      <p:bldP spid="12" grpId="0" animBg="1"/>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4" y="3669395"/>
            <a:ext cx="7690115" cy="750205"/>
          </a:xfrm>
        </p:spPr>
        <p:txBody>
          <a:bodyPr/>
          <a:lstStyle/>
          <a:p>
            <a:r>
              <a:rPr lang="en-US" dirty="0" smtClean="0"/>
              <a:t>Object Graphs</a:t>
            </a:r>
            <a:endParaRPr lang="en-US" dirty="0"/>
          </a:p>
        </p:txBody>
      </p:sp>
      <p:sp>
        <p:nvSpPr>
          <p:cNvPr id="3" name="Subtitle 4"/>
          <p:cNvSpPr>
            <a:spLocks noGrp="1"/>
          </p:cNvSpPr>
          <p:nvPr>
            <p:ph type="subTitle" idx="1"/>
          </p:nvPr>
        </p:nvSpPr>
        <p:spPr>
          <a:xfrm>
            <a:off x="3863937" y="5047906"/>
            <a:ext cx="5051463" cy="470898"/>
          </a:xfrm>
        </p:spPr>
        <p:txBody>
          <a:bodyPr/>
          <a:lstStyle/>
          <a:p>
            <a:r>
              <a:rPr lang="en-US" dirty="0" smtClean="0"/>
              <a:t>To Cycle </a:t>
            </a:r>
            <a:r>
              <a:rPr lang="en-US" i="1" dirty="0" smtClean="0"/>
              <a:t>and</a:t>
            </a:r>
            <a:r>
              <a:rPr lang="en-US" dirty="0" smtClean="0"/>
              <a:t> not to Cycle</a:t>
            </a:r>
            <a:endParaRPr lang="en-US" dirty="0"/>
          </a:p>
        </p:txBody>
      </p:sp>
      <p:sp>
        <p:nvSpPr>
          <p:cNvPr id="4" name="TextBox 3"/>
          <p:cNvSpPr txBox="1"/>
          <p:nvPr/>
        </p:nvSpPr>
        <p:spPr>
          <a:xfrm>
            <a:off x="6650001" y="6452473"/>
            <a:ext cx="1107996" cy="369332"/>
          </a:xfrm>
          <a:prstGeom prst="rect">
            <a:avLst/>
          </a:prstGeom>
          <a:noFill/>
        </p:spPr>
        <p:txBody>
          <a:bodyPr wrap="none" rtlCol="0">
            <a:spAutoFit/>
          </a:bodyPr>
          <a:lstStyle/>
          <a:p>
            <a:r>
              <a:rPr lang="en-US" dirty="0" smtClean="0">
                <a:solidFill>
                  <a:schemeClr val="bg1"/>
                </a:solidFill>
              </a:rPr>
              <a:t>from </a:t>
            </a:r>
            <a:r>
              <a:rPr lang="en-US" dirty="0" err="1" smtClean="0">
                <a:solidFill>
                  <a:schemeClr val="bg1"/>
                </a:solidFill>
              </a:rPr>
              <a:t>Pex</a:t>
            </a:r>
            <a:endParaRPr lang="en-US" dirty="0" smtClean="0">
              <a:solidFill>
                <a:schemeClr val="bg1"/>
              </a:solidFill>
            </a:endParaRPr>
          </a:p>
        </p:txBody>
      </p:sp>
      <p:grpSp>
        <p:nvGrpSpPr>
          <p:cNvPr id="6" name="Group 5"/>
          <p:cNvGrpSpPr/>
          <p:nvPr/>
        </p:nvGrpSpPr>
        <p:grpSpPr>
          <a:xfrm>
            <a:off x="4495800" y="914400"/>
            <a:ext cx="4827226" cy="2424236"/>
            <a:chOff x="381000" y="1097187"/>
            <a:chExt cx="7676080" cy="4720517"/>
          </a:xfrm>
        </p:grpSpPr>
        <p:sp>
          <p:nvSpPr>
            <p:cNvPr id="8" name="Rounded Rectangle 7"/>
            <p:cNvSpPr/>
            <p:nvPr/>
          </p:nvSpPr>
          <p:spPr bwMode="auto">
            <a:xfrm>
              <a:off x="3124200" y="1752600"/>
              <a:ext cx="1905000" cy="914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New</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Theory</a:t>
              </a:r>
            </a:p>
          </p:txBody>
        </p:sp>
        <p:sp>
          <p:nvSpPr>
            <p:cNvPr id="9" name="Rounded Rectangle 8"/>
            <p:cNvSpPr/>
            <p:nvPr/>
          </p:nvSpPr>
          <p:spPr bwMode="auto">
            <a:xfrm>
              <a:off x="5867400" y="3505200"/>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sp>
          <p:nvSpPr>
            <p:cNvPr id="10" name="Rounded Rectangle 9"/>
            <p:cNvSpPr/>
            <p:nvPr/>
          </p:nvSpPr>
          <p:spPr bwMode="auto">
            <a:xfrm>
              <a:off x="381000" y="3534139"/>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cxnSp>
          <p:nvCxnSpPr>
            <p:cNvPr id="11" name="Straight Arrow Connector 10"/>
            <p:cNvCxnSpPr/>
            <p:nvPr/>
          </p:nvCxnSpPr>
          <p:spPr>
            <a:xfrm>
              <a:off x="2362200" y="3733800"/>
              <a:ext cx="121920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p:cNvCxnSpPr/>
            <p:nvPr/>
          </p:nvCxnSpPr>
          <p:spPr>
            <a:xfrm>
              <a:off x="2286000" y="4191000"/>
              <a:ext cx="1219200" cy="0"/>
            </a:xfrm>
            <a:prstGeom prst="straightConnector1">
              <a:avLst/>
            </a:prstGeom>
            <a:ln>
              <a:headEnd type="stealth"/>
              <a:tailEnd type="none"/>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p:nvPr/>
          </p:nvCxnSpPr>
          <p:spPr>
            <a:xfrm>
              <a:off x="4648200" y="3737113"/>
              <a:ext cx="121920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p:nvPr/>
          </p:nvCxnSpPr>
          <p:spPr>
            <a:xfrm>
              <a:off x="4648200" y="4191000"/>
              <a:ext cx="1219200" cy="0"/>
            </a:xfrm>
            <a:prstGeom prst="straightConnector1">
              <a:avLst/>
            </a:prstGeom>
            <a:ln>
              <a:headEnd type="stealth"/>
              <a:tailEnd type="none"/>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a:off x="4055165" y="2743200"/>
              <a:ext cx="0" cy="8382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Freeform 15"/>
            <p:cNvSpPr/>
            <p:nvPr/>
          </p:nvSpPr>
          <p:spPr bwMode="auto">
            <a:xfrm>
              <a:off x="3450649" y="4373217"/>
              <a:ext cx="1110770" cy="1047310"/>
            </a:xfrm>
            <a:custGeom>
              <a:avLst/>
              <a:gdLst>
                <a:gd name="connsiteX0" fmla="*/ 312968 w 1110770"/>
                <a:gd name="connsiteY0" fmla="*/ 0 h 1047310"/>
                <a:gd name="connsiteX1" fmla="*/ 8168 w 1110770"/>
                <a:gd name="connsiteY1" fmla="*/ 556592 h 1047310"/>
                <a:gd name="connsiteX2" fmla="*/ 604516 w 1110770"/>
                <a:gd name="connsiteY2" fmla="*/ 1046922 h 1047310"/>
                <a:gd name="connsiteX3" fmla="*/ 1108099 w 1110770"/>
                <a:gd name="connsiteY3" fmla="*/ 477079 h 1047310"/>
                <a:gd name="connsiteX4" fmla="*/ 816551 w 1110770"/>
                <a:gd name="connsiteY4" fmla="*/ 13253 h 1047310"/>
                <a:gd name="connsiteX5" fmla="*/ 816551 w 1110770"/>
                <a:gd name="connsiteY5" fmla="*/ 13253 h 1047310"/>
                <a:gd name="connsiteX6" fmla="*/ 816551 w 1110770"/>
                <a:gd name="connsiteY6" fmla="*/ 13253 h 10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770" h="1047310">
                  <a:moveTo>
                    <a:pt x="312968" y="0"/>
                  </a:moveTo>
                  <a:cubicBezTo>
                    <a:pt x="136272" y="191052"/>
                    <a:pt x="-40423" y="382105"/>
                    <a:pt x="8168" y="556592"/>
                  </a:cubicBezTo>
                  <a:cubicBezTo>
                    <a:pt x="56759" y="731079"/>
                    <a:pt x="421194" y="1060174"/>
                    <a:pt x="604516" y="1046922"/>
                  </a:cubicBezTo>
                  <a:cubicBezTo>
                    <a:pt x="787838" y="1033670"/>
                    <a:pt x="1072760" y="649357"/>
                    <a:pt x="1108099" y="477079"/>
                  </a:cubicBezTo>
                  <a:cubicBezTo>
                    <a:pt x="1143438" y="304801"/>
                    <a:pt x="816551" y="13253"/>
                    <a:pt x="816551" y="13253"/>
                  </a:cubicBezTo>
                  <a:lnTo>
                    <a:pt x="816551" y="13253"/>
                  </a:lnTo>
                  <a:lnTo>
                    <a:pt x="816551" y="13253"/>
                  </a:lnTo>
                </a:path>
              </a:pathLst>
            </a:custGeom>
            <a:noFill/>
            <a:ln w="44450">
              <a:solidFill>
                <a:schemeClr val="bg1"/>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289092" y="5448371"/>
              <a:ext cx="954108" cy="369333"/>
            </a:xfrm>
            <a:prstGeom prst="rect">
              <a:avLst/>
            </a:prstGeom>
            <a:noFill/>
          </p:spPr>
          <p:txBody>
            <a:bodyPr wrap="none" rtlCol="0">
              <a:spAutoFit/>
            </a:bodyPr>
            <a:lstStyle/>
            <a:p>
              <a:r>
                <a:rPr lang="en-US" b="1" dirty="0" smtClean="0">
                  <a:solidFill>
                    <a:schemeClr val="bg1"/>
                  </a:solidFill>
                </a:rPr>
                <a:t>Search</a:t>
              </a:r>
            </a:p>
          </p:txBody>
        </p:sp>
        <p:sp>
          <p:nvSpPr>
            <p:cNvPr id="18" name="TextBox 17"/>
            <p:cNvSpPr txBox="1"/>
            <p:nvPr/>
          </p:nvSpPr>
          <p:spPr>
            <a:xfrm>
              <a:off x="4124916" y="2508391"/>
              <a:ext cx="1095171" cy="369333"/>
            </a:xfrm>
            <a:prstGeom prst="rect">
              <a:avLst/>
            </a:prstGeom>
            <a:noFill/>
          </p:spPr>
          <p:txBody>
            <a:bodyPr wrap="none" rtlCol="0">
              <a:spAutoFit/>
            </a:bodyPr>
            <a:lstStyle/>
            <a:p>
              <a:r>
                <a:rPr lang="en-US" b="1" dirty="0" smtClean="0">
                  <a:solidFill>
                    <a:schemeClr val="bg1"/>
                  </a:solidFill>
                </a:rPr>
                <a:t>Compile</a:t>
              </a:r>
            </a:p>
          </p:txBody>
        </p:sp>
        <p:sp>
          <p:nvSpPr>
            <p:cNvPr id="19" name="TextBox 18"/>
            <p:cNvSpPr txBox="1"/>
            <p:nvPr/>
          </p:nvSpPr>
          <p:spPr>
            <a:xfrm>
              <a:off x="4615640" y="3026102"/>
              <a:ext cx="1354048" cy="719170"/>
            </a:xfrm>
            <a:prstGeom prst="rect">
              <a:avLst/>
            </a:prstGeom>
            <a:noFill/>
          </p:spPr>
          <p:txBody>
            <a:bodyPr wrap="none" rtlCol="0">
              <a:spAutoFit/>
            </a:bodyPr>
            <a:lstStyle/>
            <a:p>
              <a:r>
                <a:rPr lang="en-US" b="1" dirty="0" smtClean="0">
                  <a:solidFill>
                    <a:schemeClr val="tx1">
                      <a:lumMod val="75000"/>
                    </a:schemeClr>
                  </a:solidFill>
                </a:rPr>
                <a:t>Model</a:t>
              </a:r>
            </a:p>
          </p:txBody>
        </p:sp>
        <p:sp>
          <p:nvSpPr>
            <p:cNvPr id="20" name="TextBox 19"/>
            <p:cNvSpPr txBox="1"/>
            <p:nvPr/>
          </p:nvSpPr>
          <p:spPr>
            <a:xfrm>
              <a:off x="4736810" y="4191000"/>
              <a:ext cx="1741503" cy="1258548"/>
            </a:xfrm>
            <a:prstGeom prst="rect">
              <a:avLst/>
            </a:prstGeom>
            <a:noFill/>
          </p:spPr>
          <p:txBody>
            <a:bodyPr wrap="none" rtlCol="0">
              <a:spAutoFit/>
            </a:bodyPr>
            <a:lstStyle/>
            <a:p>
              <a:r>
                <a:rPr lang="en-US" b="1" dirty="0" smtClean="0">
                  <a:solidFill>
                    <a:schemeClr val="tx1">
                      <a:lumMod val="75000"/>
                    </a:schemeClr>
                  </a:solidFill>
                </a:rPr>
                <a:t>Partial</a:t>
              </a:r>
            </a:p>
            <a:p>
              <a:r>
                <a:rPr lang="en-US" b="1" dirty="0" smtClean="0">
                  <a:solidFill>
                    <a:schemeClr val="tx1">
                      <a:lumMod val="75000"/>
                    </a:schemeClr>
                  </a:solidFill>
                </a:rPr>
                <a:t>Compile</a:t>
              </a:r>
            </a:p>
          </p:txBody>
        </p:sp>
        <p:sp>
          <p:nvSpPr>
            <p:cNvPr id="21" name="TextBox 20"/>
            <p:cNvSpPr txBox="1"/>
            <p:nvPr/>
          </p:nvSpPr>
          <p:spPr>
            <a:xfrm>
              <a:off x="2192231" y="2877724"/>
              <a:ext cx="2332878" cy="719170"/>
            </a:xfrm>
            <a:prstGeom prst="rect">
              <a:avLst/>
            </a:prstGeom>
            <a:noFill/>
          </p:spPr>
          <p:txBody>
            <a:bodyPr wrap="none" rtlCol="0">
              <a:spAutoFit/>
            </a:bodyPr>
            <a:lstStyle/>
            <a:p>
              <a:r>
                <a:rPr lang="en-US" b="1" dirty="0" smtClean="0">
                  <a:solidFill>
                    <a:schemeClr val="tx1">
                      <a:lumMod val="75000"/>
                    </a:schemeClr>
                  </a:solidFill>
                </a:rPr>
                <a:t>Constraints</a:t>
              </a:r>
            </a:p>
          </p:txBody>
        </p:sp>
        <p:sp>
          <p:nvSpPr>
            <p:cNvPr id="22" name="TextBox 21"/>
            <p:cNvSpPr txBox="1"/>
            <p:nvPr/>
          </p:nvSpPr>
          <p:spPr>
            <a:xfrm>
              <a:off x="2362200" y="4191000"/>
              <a:ext cx="966595" cy="719170"/>
            </a:xfrm>
            <a:prstGeom prst="rect">
              <a:avLst/>
            </a:prstGeom>
            <a:noFill/>
          </p:spPr>
          <p:txBody>
            <a:bodyPr wrap="none" rtlCol="0">
              <a:spAutoFit/>
            </a:bodyPr>
            <a:lstStyle/>
            <a:p>
              <a:r>
                <a:rPr lang="en-US" b="1" dirty="0" err="1" smtClean="0">
                  <a:solidFill>
                    <a:schemeClr val="tx1">
                      <a:lumMod val="75000"/>
                    </a:schemeClr>
                  </a:solidFill>
                </a:rPr>
                <a:t>Eqs</a:t>
              </a:r>
              <a:endParaRPr lang="en-US" b="1" dirty="0" smtClean="0">
                <a:solidFill>
                  <a:schemeClr val="tx1">
                    <a:lumMod val="75000"/>
                  </a:schemeClr>
                </a:solidFill>
              </a:endParaRPr>
            </a:p>
          </p:txBody>
        </p:sp>
        <p:sp>
          <p:nvSpPr>
            <p:cNvPr id="23" name="TextBox 22"/>
            <p:cNvSpPr txBox="1"/>
            <p:nvPr/>
          </p:nvSpPr>
          <p:spPr>
            <a:xfrm>
              <a:off x="458239" y="2127139"/>
              <a:ext cx="1619148" cy="1258548"/>
            </a:xfrm>
            <a:prstGeom prst="rect">
              <a:avLst/>
            </a:prstGeom>
            <a:noFill/>
          </p:spPr>
          <p:txBody>
            <a:bodyPr wrap="none" rtlCol="0">
              <a:spAutoFit/>
            </a:bodyPr>
            <a:lstStyle/>
            <a:p>
              <a:r>
                <a:rPr lang="en-US" b="1" dirty="0" smtClean="0">
                  <a:solidFill>
                    <a:schemeClr val="tx1">
                      <a:lumMod val="75000"/>
                    </a:schemeClr>
                  </a:solidFill>
                </a:rPr>
                <a:t>Theory </a:t>
              </a:r>
            </a:p>
            <a:p>
              <a:r>
                <a:rPr lang="en-US" b="1" dirty="0" smtClean="0">
                  <a:solidFill>
                    <a:schemeClr val="tx1">
                      <a:lumMod val="75000"/>
                    </a:schemeClr>
                  </a:solidFill>
                </a:rPr>
                <a:t>Solver</a:t>
              </a:r>
            </a:p>
          </p:txBody>
        </p:sp>
        <p:sp>
          <p:nvSpPr>
            <p:cNvPr id="24" name="TextBox 23"/>
            <p:cNvSpPr txBox="1"/>
            <p:nvPr/>
          </p:nvSpPr>
          <p:spPr>
            <a:xfrm>
              <a:off x="3282765" y="1097187"/>
              <a:ext cx="1313180" cy="369333"/>
            </a:xfrm>
            <a:prstGeom prst="rect">
              <a:avLst/>
            </a:prstGeom>
            <a:noFill/>
          </p:spPr>
          <p:txBody>
            <a:bodyPr wrap="none" rtlCol="0">
              <a:spAutoFit/>
            </a:bodyPr>
            <a:lstStyle/>
            <a:p>
              <a:r>
                <a:rPr lang="en-US" b="1" dirty="0" smtClean="0">
                  <a:solidFill>
                    <a:srgbClr val="C00000"/>
                  </a:solidFill>
                </a:rPr>
                <a:t>Reduction</a:t>
              </a:r>
            </a:p>
          </p:txBody>
        </p:sp>
        <p:sp>
          <p:nvSpPr>
            <p:cNvPr id="25" name="TextBox 24"/>
            <p:cNvSpPr txBox="1"/>
            <p:nvPr/>
          </p:nvSpPr>
          <p:spPr>
            <a:xfrm>
              <a:off x="5948516" y="2877724"/>
              <a:ext cx="2108564" cy="719170"/>
            </a:xfrm>
            <a:prstGeom prst="rect">
              <a:avLst/>
            </a:prstGeom>
            <a:noFill/>
          </p:spPr>
          <p:txBody>
            <a:bodyPr wrap="none" rtlCol="0">
              <a:spAutoFit/>
            </a:bodyPr>
            <a:lstStyle/>
            <a:p>
              <a:r>
                <a:rPr lang="en-US" b="1" dirty="0" smtClean="0">
                  <a:solidFill>
                    <a:schemeClr val="tx1">
                      <a:lumMod val="75000"/>
                    </a:schemeClr>
                  </a:solidFill>
                </a:rPr>
                <a:t>Saturation</a:t>
              </a:r>
            </a:p>
          </p:txBody>
        </p:sp>
      </p:grpSp>
      <p:pic>
        <p:nvPicPr>
          <p:cNvPr id="26" name="Picture 25" descr="homepagelogo.png"/>
          <p:cNvPicPr>
            <a:picLocks noChangeAspect="1"/>
          </p:cNvPicPr>
          <p:nvPr/>
        </p:nvPicPr>
        <p:blipFill>
          <a:blip r:embed="rId2" cstate="print"/>
          <a:stretch>
            <a:fillRect/>
          </a:stretch>
        </p:blipFill>
        <p:spPr>
          <a:xfrm>
            <a:off x="7924800" y="6132195"/>
            <a:ext cx="1143000" cy="689610"/>
          </a:xfrm>
          <a:prstGeom prst="rect">
            <a:avLst/>
          </a:prstGeom>
        </p:spPr>
      </p:pic>
      <p:grpSp>
        <p:nvGrpSpPr>
          <p:cNvPr id="27" name="Group 26"/>
          <p:cNvGrpSpPr/>
          <p:nvPr/>
        </p:nvGrpSpPr>
        <p:grpSpPr>
          <a:xfrm>
            <a:off x="3312" y="4817741"/>
            <a:ext cx="3412435" cy="2040259"/>
            <a:chOff x="3200400" y="2133600"/>
            <a:chExt cx="4432852" cy="2816087"/>
          </a:xfrm>
        </p:grpSpPr>
        <p:sp>
          <p:nvSpPr>
            <p:cNvPr id="28" name="Rectangle 27"/>
            <p:cNvSpPr/>
            <p:nvPr/>
          </p:nvSpPr>
          <p:spPr bwMode="auto">
            <a:xfrm>
              <a:off x="32004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Intro</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3200400"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SMT?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3200400" y="41114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Z3?</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5562600" y="41114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Theory 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5575852" y="3120887"/>
              <a:ext cx="20574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Eager 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55626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Lazy</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Down Arrow 33"/>
            <p:cNvSpPr/>
            <p:nvPr/>
          </p:nvSpPr>
          <p:spPr bwMode="auto">
            <a:xfrm>
              <a:off x="4038600" y="29718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Down Arrow 34"/>
            <p:cNvSpPr/>
            <p:nvPr/>
          </p:nvSpPr>
          <p:spPr bwMode="auto">
            <a:xfrm>
              <a:off x="4068417" y="3977308"/>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Down Arrow 35"/>
            <p:cNvSpPr/>
            <p:nvPr/>
          </p:nvSpPr>
          <p:spPr bwMode="auto">
            <a:xfrm rot="10800000">
              <a:off x="6375952" y="39624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Down Arrow 36"/>
            <p:cNvSpPr/>
            <p:nvPr/>
          </p:nvSpPr>
          <p:spPr bwMode="auto">
            <a:xfrm rot="10800000">
              <a:off x="6375952" y="2971799"/>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Down Arrow 37"/>
            <p:cNvSpPr/>
            <p:nvPr/>
          </p:nvSpPr>
          <p:spPr bwMode="auto">
            <a:xfrm rot="16200000">
              <a:off x="5187398" y="4372389"/>
              <a:ext cx="457200" cy="31639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099" y="2210241"/>
            <a:ext cx="661922" cy="380917"/>
          </a:xfrm>
          <a:prstGeom prst="rect">
            <a:avLst/>
          </a:prstGeom>
        </p:spPr>
      </p:pic>
    </p:spTree>
    <p:extLst>
      <p:ext uri="{BB962C8B-B14F-4D97-AF65-F5344CB8AC3E}">
        <p14:creationId xmlns:p14="http://schemas.microsoft.com/office/powerpoint/2010/main" val="1890527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bwMode="auto">
          <a:xfrm rot="950511">
            <a:off x="1928495" y="2382258"/>
            <a:ext cx="497826" cy="3023612"/>
          </a:xfrm>
          <a:prstGeom prst="upArrow">
            <a:avLst/>
          </a:prstGeom>
          <a:solidFill>
            <a:srgbClr val="00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A Theory of Objects</a:t>
            </a:r>
            <a:endParaRPr lang="en-US" dirty="0"/>
          </a:p>
        </p:txBody>
      </p:sp>
      <p:pic>
        <p:nvPicPr>
          <p:cNvPr id="717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0000"/>
          <a:stretch/>
        </p:blipFill>
        <p:spPr bwMode="auto">
          <a:xfrm>
            <a:off x="838200" y="1295400"/>
            <a:ext cx="7086600" cy="325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5334000"/>
            <a:ext cx="1838965" cy="369332"/>
          </a:xfrm>
          <a:prstGeom prst="rect">
            <a:avLst/>
          </a:prstGeom>
          <a:noFill/>
        </p:spPr>
        <p:txBody>
          <a:bodyPr wrap="none" rtlCol="0">
            <a:spAutoFit/>
          </a:bodyPr>
          <a:lstStyle/>
          <a:p>
            <a:r>
              <a:rPr lang="en-US" dirty="0" smtClean="0">
                <a:solidFill>
                  <a:schemeClr val="bg1"/>
                </a:solidFill>
              </a:rPr>
              <a:t>Read-only fields</a:t>
            </a:r>
          </a:p>
        </p:txBody>
      </p:sp>
      <p:sp>
        <p:nvSpPr>
          <p:cNvPr id="7" name="TextBox 6"/>
          <p:cNvSpPr txBox="1"/>
          <p:nvPr/>
        </p:nvSpPr>
        <p:spPr>
          <a:xfrm>
            <a:off x="6726641" y="5195500"/>
            <a:ext cx="1813317" cy="646331"/>
          </a:xfrm>
          <a:prstGeom prst="rect">
            <a:avLst/>
          </a:prstGeom>
          <a:noFill/>
        </p:spPr>
        <p:txBody>
          <a:bodyPr wrap="none" rtlCol="0">
            <a:spAutoFit/>
          </a:bodyPr>
          <a:lstStyle/>
          <a:p>
            <a:r>
              <a:rPr lang="en-US" dirty="0" smtClean="0">
                <a:solidFill>
                  <a:schemeClr val="bg1"/>
                </a:solidFill>
              </a:rPr>
              <a:t>Objects are </a:t>
            </a:r>
          </a:p>
          <a:p>
            <a:r>
              <a:rPr lang="en-US" dirty="0" smtClean="0">
                <a:solidFill>
                  <a:schemeClr val="bg1"/>
                </a:solidFill>
              </a:rPr>
              <a:t>non-extensional</a:t>
            </a:r>
          </a:p>
        </p:txBody>
      </p:sp>
      <p:sp>
        <p:nvSpPr>
          <p:cNvPr id="8" name="TextBox 7"/>
          <p:cNvSpPr txBox="1"/>
          <p:nvPr/>
        </p:nvSpPr>
        <p:spPr>
          <a:xfrm>
            <a:off x="3657600" y="5396948"/>
            <a:ext cx="2390398" cy="369332"/>
          </a:xfrm>
          <a:prstGeom prst="rect">
            <a:avLst/>
          </a:prstGeom>
          <a:noFill/>
        </p:spPr>
        <p:txBody>
          <a:bodyPr wrap="none" rtlCol="0">
            <a:spAutoFit/>
          </a:bodyPr>
          <a:lstStyle/>
          <a:p>
            <a:r>
              <a:rPr lang="en-US" dirty="0" smtClean="0">
                <a:solidFill>
                  <a:schemeClr val="bg1"/>
                </a:solidFill>
              </a:rPr>
              <a:t>Heap can be updated</a:t>
            </a:r>
          </a:p>
        </p:txBody>
      </p:sp>
      <p:sp>
        <p:nvSpPr>
          <p:cNvPr id="10" name="Up Arrow 9"/>
          <p:cNvSpPr/>
          <p:nvPr/>
        </p:nvSpPr>
        <p:spPr bwMode="auto">
          <a:xfrm rot="1067442">
            <a:off x="4948999" y="4235808"/>
            <a:ext cx="330826" cy="1231808"/>
          </a:xfrm>
          <a:prstGeom prst="up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Up Arrow 10"/>
          <p:cNvSpPr/>
          <p:nvPr/>
        </p:nvSpPr>
        <p:spPr bwMode="auto">
          <a:xfrm rot="19692242">
            <a:off x="6723408" y="3476303"/>
            <a:ext cx="448017" cy="188079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2372071" y="2059790"/>
              <a:ext cx="914400" cy="262080"/>
            </p14:xfrm>
          </p:contentPart>
        </mc:Choice>
        <mc:Fallback xmlns="">
          <p:pic>
            <p:nvPicPr>
              <p:cNvPr id="9" name="Ink 8"/>
              <p:cNvPicPr/>
              <p:nvPr/>
            </p:nvPicPr>
            <p:blipFill>
              <a:blip r:embed="rId4"/>
              <a:stretch>
                <a:fillRect/>
              </a:stretch>
            </p:blipFill>
            <p:spPr>
              <a:xfrm>
                <a:off x="2324210" y="1963670"/>
                <a:ext cx="1010122" cy="454320"/>
              </a:xfrm>
              <a:prstGeom prst="rect">
                <a:avLst/>
              </a:prstGeom>
            </p:spPr>
          </p:pic>
        </mc:Fallback>
      </mc:AlternateContent>
    </p:spTree>
    <p:extLst>
      <p:ext uri="{BB962C8B-B14F-4D97-AF65-F5344CB8AC3E}">
        <p14:creationId xmlns:p14="http://schemas.microsoft.com/office/powerpoint/2010/main" val="218222995"/>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Theory of Objects</a:t>
            </a:r>
            <a:endParaRPr lang="en-US" dirty="0"/>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600200"/>
            <a:ext cx="8534400" cy="149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616"/>
          <a:stretch/>
        </p:blipFill>
        <p:spPr bwMode="auto">
          <a:xfrm>
            <a:off x="762000" y="3124200"/>
            <a:ext cx="7167101" cy="335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91478" y="4768334"/>
            <a:ext cx="6064481" cy="400110"/>
          </a:xfrm>
          <a:prstGeom prst="rect">
            <a:avLst/>
          </a:prstGeom>
          <a:solidFill>
            <a:schemeClr val="tx1"/>
          </a:solidFill>
        </p:spPr>
        <p:txBody>
          <a:bodyPr wrap="none" rtlCol="0">
            <a:spAutoFit/>
          </a:bodyPr>
          <a:lstStyle/>
          <a:p>
            <a:r>
              <a:rPr lang="en-US" sz="2000" b="1" dirty="0" smtClean="0">
                <a:solidFill>
                  <a:schemeClr val="bg1"/>
                </a:solidFill>
              </a:rPr>
              <a:t>So far so good, but what about read-only fields?</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4419600"/>
            <a:ext cx="7905750" cy="990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503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3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Heaps as Arrays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00" y="1894647"/>
            <a:ext cx="85725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380"/>
          <a:stretch/>
        </p:blipFill>
        <p:spPr bwMode="auto">
          <a:xfrm>
            <a:off x="1371600" y="5683526"/>
            <a:ext cx="604758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81779"/>
          <a:stretch/>
        </p:blipFill>
        <p:spPr bwMode="auto">
          <a:xfrm>
            <a:off x="0" y="4113143"/>
            <a:ext cx="9004099" cy="76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364" y="5345668"/>
            <a:ext cx="5921236" cy="369332"/>
          </a:xfrm>
          <a:prstGeom prst="rect">
            <a:avLst/>
          </a:prstGeom>
          <a:noFill/>
        </p:spPr>
        <p:txBody>
          <a:bodyPr wrap="none" rtlCol="0">
            <a:spAutoFit/>
          </a:bodyPr>
          <a:lstStyle/>
          <a:p>
            <a:r>
              <a:rPr lang="en-US" b="1" dirty="0" smtClean="0">
                <a:solidFill>
                  <a:schemeClr val="bg1"/>
                </a:solidFill>
              </a:rPr>
              <a:t>Only Axiom</a:t>
            </a:r>
            <a:r>
              <a:rPr lang="en-US" dirty="0" smtClean="0">
                <a:solidFill>
                  <a:schemeClr val="bg1"/>
                </a:solidFill>
              </a:rPr>
              <a:t>: Instantiate for every occurrence of </a:t>
            </a:r>
            <a:r>
              <a:rPr lang="en-US" i="1" dirty="0" smtClean="0">
                <a:solidFill>
                  <a:schemeClr val="bg1"/>
                </a:solidFill>
              </a:rPr>
              <a:t>left(</a:t>
            </a:r>
            <a:r>
              <a:rPr lang="en-US" i="1" dirty="0" err="1" smtClean="0">
                <a:solidFill>
                  <a:schemeClr val="bg1"/>
                </a:solidFill>
              </a:rPr>
              <a:t>h,o</a:t>
            </a:r>
            <a:r>
              <a:rPr lang="en-US" i="1" dirty="0" smtClean="0">
                <a:solidFill>
                  <a:schemeClr val="bg1"/>
                </a:solidFill>
              </a:rPr>
              <a:t>)</a:t>
            </a:r>
            <a:endParaRPr lang="en-US" dirty="0" smtClean="0">
              <a:solidFill>
                <a:schemeClr val="bg1"/>
              </a:solidFill>
            </a:endParaRPr>
          </a:p>
        </p:txBody>
      </p:sp>
      <p:sp>
        <p:nvSpPr>
          <p:cNvPr id="9" name="TextBox 8"/>
          <p:cNvSpPr txBox="1"/>
          <p:nvPr/>
        </p:nvSpPr>
        <p:spPr>
          <a:xfrm>
            <a:off x="4978310" y="4573657"/>
            <a:ext cx="479618" cy="369332"/>
          </a:xfrm>
          <a:prstGeom prst="rect">
            <a:avLst/>
          </a:prstGeom>
          <a:noFill/>
        </p:spPr>
        <p:txBody>
          <a:bodyPr wrap="none" rtlCol="0">
            <a:spAutoFit/>
          </a:bodyPr>
          <a:lstStyle/>
          <a:p>
            <a:r>
              <a:rPr lang="en-US" dirty="0" smtClean="0">
                <a:solidFill>
                  <a:schemeClr val="bg1"/>
                </a:solidFill>
              </a:rPr>
              <a:t>… </a:t>
            </a:r>
          </a:p>
        </p:txBody>
      </p:sp>
      <p:sp>
        <p:nvSpPr>
          <p:cNvPr id="11" name="TextBox 10"/>
          <p:cNvSpPr txBox="1"/>
          <p:nvPr/>
        </p:nvSpPr>
        <p:spPr>
          <a:xfrm>
            <a:off x="76200" y="1709981"/>
            <a:ext cx="7725192" cy="369332"/>
          </a:xfrm>
          <a:prstGeom prst="rect">
            <a:avLst/>
          </a:prstGeom>
          <a:noFill/>
        </p:spPr>
        <p:txBody>
          <a:bodyPr wrap="none" rtlCol="0">
            <a:spAutoFit/>
          </a:bodyPr>
          <a:lstStyle/>
          <a:p>
            <a:r>
              <a:rPr lang="en-US" b="1" dirty="0" smtClean="0">
                <a:solidFill>
                  <a:schemeClr val="bg1"/>
                </a:solidFill>
              </a:rPr>
              <a:t>Domains: objects are Natural numbers, left child is a smaller number</a:t>
            </a:r>
          </a:p>
        </p:txBody>
      </p:sp>
      <p:sp>
        <p:nvSpPr>
          <p:cNvPr id="12" name="TextBox 11"/>
          <p:cNvSpPr txBox="1"/>
          <p:nvPr/>
        </p:nvSpPr>
        <p:spPr>
          <a:xfrm>
            <a:off x="82826" y="3440668"/>
            <a:ext cx="4980851" cy="369332"/>
          </a:xfrm>
          <a:prstGeom prst="rect">
            <a:avLst/>
          </a:prstGeom>
          <a:noFill/>
        </p:spPr>
        <p:txBody>
          <a:bodyPr wrap="none" rtlCol="0">
            <a:spAutoFit/>
          </a:bodyPr>
          <a:lstStyle/>
          <a:p>
            <a:r>
              <a:rPr lang="en-US" b="1" dirty="0" smtClean="0">
                <a:solidFill>
                  <a:schemeClr val="bg1"/>
                </a:solidFill>
              </a:rPr>
              <a:t>Most axioms follow by function definitions</a:t>
            </a:r>
            <a:r>
              <a:rPr lang="en-US" dirty="0" smtClean="0">
                <a:solidFill>
                  <a:schemeClr val="bg1"/>
                </a:solidFill>
              </a:rPr>
              <a:t>. </a:t>
            </a:r>
          </a:p>
        </p:txBody>
      </p:sp>
    </p:spTree>
    <p:extLst>
      <p:ext uri="{BB962C8B-B14F-4D97-AF65-F5344CB8AC3E}">
        <p14:creationId xmlns:p14="http://schemas.microsoft.com/office/powerpoint/2010/main" val="2760101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747897"/>
          </a:xfrm>
        </p:spPr>
        <p:txBody>
          <a:bodyPr/>
          <a:lstStyle/>
          <a:p>
            <a:r>
              <a:rPr lang="en-US" dirty="0" smtClean="0"/>
              <a:t>Encoding: </a:t>
            </a:r>
            <a:r>
              <a:rPr lang="en-US" sz="3600" dirty="0" smtClean="0"/>
              <a:t>Heaps as </a:t>
            </a:r>
            <a:r>
              <a:rPr lang="en-US" sz="3600" dirty="0" err="1" smtClean="0"/>
              <a:t>Arrays+Data-Types</a:t>
            </a:r>
            <a:endParaRPr lang="en-US" sz="3600" dirty="0"/>
          </a:p>
        </p:txBody>
      </p:sp>
      <p:sp>
        <p:nvSpPr>
          <p:cNvPr id="4" name="TextBox 3"/>
          <p:cNvSpPr txBox="1"/>
          <p:nvPr/>
        </p:nvSpPr>
        <p:spPr>
          <a:xfrm>
            <a:off x="79787" y="5574268"/>
            <a:ext cx="6549613" cy="369332"/>
          </a:xfrm>
          <a:prstGeom prst="rect">
            <a:avLst/>
          </a:prstGeom>
          <a:noFill/>
        </p:spPr>
        <p:txBody>
          <a:bodyPr wrap="none" rtlCol="0">
            <a:spAutoFit/>
          </a:bodyPr>
          <a:lstStyle/>
          <a:p>
            <a:r>
              <a:rPr lang="en-US" b="1" dirty="0" smtClean="0">
                <a:solidFill>
                  <a:schemeClr val="bg1"/>
                </a:solidFill>
              </a:rPr>
              <a:t>No Extra Axiom</a:t>
            </a:r>
            <a:r>
              <a:rPr lang="en-US" dirty="0" smtClean="0">
                <a:solidFill>
                  <a:schemeClr val="bg1"/>
                </a:solidFill>
              </a:rPr>
              <a:t>: Data-type theory enforces </a:t>
            </a:r>
            <a:r>
              <a:rPr lang="en-US" dirty="0" err="1" smtClean="0">
                <a:solidFill>
                  <a:schemeClr val="bg1"/>
                </a:solidFill>
              </a:rPr>
              <a:t>acyclicity</a:t>
            </a:r>
            <a:r>
              <a:rPr lang="en-US" dirty="0" smtClean="0">
                <a:solidFill>
                  <a:schemeClr val="bg1"/>
                </a:solidFill>
              </a:rPr>
              <a:t> over </a:t>
            </a:r>
            <a:r>
              <a:rPr lang="en-US" i="1" dirty="0" smtClean="0">
                <a:solidFill>
                  <a:schemeClr val="bg1"/>
                </a:solidFill>
              </a:rPr>
              <a:t>left</a:t>
            </a:r>
            <a:endParaRPr lang="en-US" dirty="0" smtClean="0">
              <a:solidFill>
                <a:schemeClr val="bg1"/>
              </a:solidFill>
            </a:endParaRPr>
          </a:p>
        </p:txBody>
      </p:sp>
      <p:sp>
        <p:nvSpPr>
          <p:cNvPr id="11" name="TextBox 10"/>
          <p:cNvSpPr txBox="1"/>
          <p:nvPr/>
        </p:nvSpPr>
        <p:spPr>
          <a:xfrm>
            <a:off x="76200" y="1709981"/>
            <a:ext cx="5763116" cy="369332"/>
          </a:xfrm>
          <a:prstGeom prst="rect">
            <a:avLst/>
          </a:prstGeom>
          <a:noFill/>
        </p:spPr>
        <p:txBody>
          <a:bodyPr wrap="none" rtlCol="0">
            <a:spAutoFit/>
          </a:bodyPr>
          <a:lstStyle/>
          <a:p>
            <a:r>
              <a:rPr lang="en-US" b="1" dirty="0" smtClean="0">
                <a:solidFill>
                  <a:schemeClr val="bg1"/>
                </a:solidFill>
              </a:rPr>
              <a:t>Domains: read-only fields use algebraic data-types</a:t>
            </a:r>
          </a:p>
        </p:txBody>
      </p:sp>
      <p:sp>
        <p:nvSpPr>
          <p:cNvPr id="12" name="TextBox 11"/>
          <p:cNvSpPr txBox="1"/>
          <p:nvPr/>
        </p:nvSpPr>
        <p:spPr>
          <a:xfrm>
            <a:off x="82826" y="3440668"/>
            <a:ext cx="4980851" cy="369332"/>
          </a:xfrm>
          <a:prstGeom prst="rect">
            <a:avLst/>
          </a:prstGeom>
          <a:noFill/>
        </p:spPr>
        <p:txBody>
          <a:bodyPr wrap="none" rtlCol="0">
            <a:spAutoFit/>
          </a:bodyPr>
          <a:lstStyle/>
          <a:p>
            <a:r>
              <a:rPr lang="en-US" b="1" dirty="0" smtClean="0">
                <a:solidFill>
                  <a:schemeClr val="bg1"/>
                </a:solidFill>
              </a:rPr>
              <a:t>Most axioms follow by function definitions</a:t>
            </a:r>
            <a:r>
              <a:rPr lang="en-US" dirty="0" smtClean="0">
                <a:solidFill>
                  <a:schemeClr val="bg1"/>
                </a:solidFill>
              </a:rPr>
              <a:t>. </a:t>
            </a:r>
          </a:p>
        </p:txBody>
      </p:sp>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3142" y="1962150"/>
            <a:ext cx="5524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047"/>
          <a:stretch/>
        </p:blipFill>
        <p:spPr bwMode="auto">
          <a:xfrm>
            <a:off x="990600" y="3837336"/>
            <a:ext cx="7010400" cy="157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5806186" y="6324746"/>
                <a:ext cx="2586606" cy="369332"/>
              </a:xfrm>
              <a:prstGeom prst="rect">
                <a:avLst/>
              </a:prstGeom>
              <a:noFill/>
            </p:spPr>
            <p:txBody>
              <a:bodyPr wrap="none" rtlCol="0">
                <a:spAutoFit/>
              </a:bodyPr>
              <a:lstStyle/>
              <a:p>
                <a14:m>
                  <m:oMath xmlns:m="http://schemas.openxmlformats.org/officeDocument/2006/math">
                    <m:r>
                      <a:rPr lang="en-US" b="0" i="1" dirty="0" smtClean="0">
                        <a:solidFill>
                          <a:schemeClr val="bg1"/>
                        </a:solidFill>
                        <a:latin typeface="Cambria Math"/>
                      </a:rPr>
                      <m:t>⇒</m:t>
                    </m:r>
                  </m:oMath>
                </a14:m>
                <a:r>
                  <a:rPr lang="en-US" dirty="0" smtClean="0">
                    <a:solidFill>
                      <a:schemeClr val="bg1"/>
                    </a:solidFill>
                  </a:rPr>
                  <a:t> More efficient search</a:t>
                </a:r>
              </a:p>
            </p:txBody>
          </p:sp>
        </mc:Choice>
        <mc:Fallback xmlns="">
          <p:sp>
            <p:nvSpPr>
              <p:cNvPr id="3" name="TextBox 2"/>
              <p:cNvSpPr txBox="1">
                <a:spLocks noRot="1" noChangeAspect="1" noMove="1" noResize="1" noEditPoints="1" noAdjustHandles="1" noChangeArrowheads="1" noChangeShapeType="1" noTextEdit="1"/>
              </p:cNvSpPr>
              <p:nvPr/>
            </p:nvSpPr>
            <p:spPr>
              <a:xfrm>
                <a:off x="5806186" y="6324746"/>
                <a:ext cx="2586606" cy="369332"/>
              </a:xfrm>
              <a:prstGeom prst="rect">
                <a:avLst/>
              </a:prstGeom>
              <a:blipFill rotWithShape="0">
                <a:blip r:embed="rId4"/>
                <a:stretch>
                  <a:fillRect t="-10000" r="-1176" b="-26667"/>
                </a:stretch>
              </a:blipFill>
            </p:spPr>
            <p:txBody>
              <a:bodyPr/>
              <a:lstStyle/>
              <a:p>
                <a:r>
                  <a:rPr lang="en-US">
                    <a:noFill/>
                  </a:rPr>
                  <a:t> </a:t>
                </a:r>
              </a:p>
            </p:txBody>
          </p:sp>
        </mc:Fallback>
      </mc:AlternateContent>
    </p:spTree>
    <p:extLst>
      <p:ext uri="{BB962C8B-B14F-4D97-AF65-F5344CB8AC3E}">
        <p14:creationId xmlns:p14="http://schemas.microsoft.com/office/powerpoint/2010/main" val="4069277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a:t>
            </a:r>
            <a:endParaRPr lang="en-US" dirty="0"/>
          </a:p>
        </p:txBody>
      </p:sp>
      <mc:AlternateContent xmlns:mc="http://schemas.openxmlformats.org/markup-compatibility/2006" xmlns:a14="http://schemas.microsoft.com/office/drawing/2010/main">
        <mc:Choice Requires="a14">
          <p:sp>
            <p:nvSpPr>
              <p:cNvPr id="3" name="Subtitle 4"/>
              <p:cNvSpPr>
                <a:spLocks noGrp="1"/>
              </p:cNvSpPr>
              <p:nvPr>
                <p:ph type="subTitle" idx="1"/>
              </p:nvPr>
            </p:nvSpPr>
            <p:spPr>
              <a:xfrm>
                <a:off x="4079791" y="4346843"/>
                <a:ext cx="4522509" cy="941796"/>
              </a:xfrm>
            </p:spPr>
            <p:txBody>
              <a:bodyPr/>
              <a:lstStyle/>
              <a:p>
                <a:r>
                  <a:rPr lang="en-US" dirty="0" smtClean="0"/>
                  <a:t>Z3 at the service of </a:t>
                </a:r>
              </a:p>
              <a:p>
                <a:r>
                  <a:rPr lang="en-US" dirty="0" smtClean="0">
                    <a:sym typeface="Symbol"/>
                  </a:rPr>
                  <a:t>,,,,,,,,*,</a:t>
                </a:r>
                <a14:m>
                  <m:oMath xmlns:m="http://schemas.openxmlformats.org/officeDocument/2006/math">
                    <m:r>
                      <a:rPr lang="en-US" b="0" i="1" smtClean="0">
                        <a:latin typeface="Cambria Math"/>
                        <a:sym typeface="Symbol"/>
                      </a:rPr>
                      <m:t>□</m:t>
                    </m:r>
                  </m:oMath>
                </a14:m>
                <a:endParaRPr lang="en-US" dirty="0"/>
              </a:p>
            </p:txBody>
          </p:sp>
        </mc:Choice>
        <mc:Fallback xmlns="">
          <p:sp>
            <p:nvSpPr>
              <p:cNvPr id="3" name="Subtitle 4"/>
              <p:cNvSpPr>
                <a:spLocks noGrp="1" noRot="1" noChangeAspect="1" noMove="1" noResize="1" noEditPoints="1" noAdjustHandles="1" noChangeArrowheads="1" noChangeShapeType="1" noTextEdit="1"/>
              </p:cNvSpPr>
              <p:nvPr>
                <p:ph type="subTitle" idx="1"/>
              </p:nvPr>
            </p:nvSpPr>
            <p:spPr>
              <a:xfrm>
                <a:off x="4079791" y="4346843"/>
                <a:ext cx="4522509" cy="941796"/>
              </a:xfrm>
              <a:blipFill rotWithShape="0">
                <a:blip r:embed="rId2"/>
                <a:stretch>
                  <a:fillRect l="-5795" t="-18710" b="-27742"/>
                </a:stretch>
              </a:blipFill>
            </p:spPr>
            <p:txBody>
              <a:bodyPr/>
              <a:lstStyle/>
              <a:p>
                <a:r>
                  <a:rPr lang="en-US">
                    <a:noFill/>
                  </a:rPr>
                  <a:t> </a:t>
                </a:r>
              </a:p>
            </p:txBody>
          </p:sp>
        </mc:Fallback>
      </mc:AlternateContent>
      <p:sp>
        <p:nvSpPr>
          <p:cNvPr id="4" name="TextBox 3"/>
          <p:cNvSpPr txBox="1"/>
          <p:nvPr/>
        </p:nvSpPr>
        <p:spPr>
          <a:xfrm>
            <a:off x="4554846" y="6470519"/>
            <a:ext cx="4741554" cy="369332"/>
          </a:xfrm>
          <a:prstGeom prst="rect">
            <a:avLst/>
          </a:prstGeom>
          <a:noFill/>
        </p:spPr>
        <p:txBody>
          <a:bodyPr wrap="none" rtlCol="0">
            <a:spAutoFit/>
          </a:bodyPr>
          <a:lstStyle/>
          <a:p>
            <a:r>
              <a:rPr lang="en-US" dirty="0" smtClean="0">
                <a:solidFill>
                  <a:schemeClr val="bg1"/>
                </a:solidFill>
              </a:rPr>
              <a:t>SMT version of </a:t>
            </a:r>
            <a:r>
              <a:rPr lang="en-US" dirty="0" err="1" smtClean="0">
                <a:solidFill>
                  <a:schemeClr val="bg1"/>
                </a:solidFill>
              </a:rPr>
              <a:t>Satalax</a:t>
            </a:r>
            <a:r>
              <a:rPr lang="en-US" dirty="0" smtClean="0">
                <a:solidFill>
                  <a:schemeClr val="bg1"/>
                </a:solidFill>
              </a:rPr>
              <a:t>, Brown, CADE 2011</a:t>
            </a:r>
          </a:p>
        </p:txBody>
      </p:sp>
      <p:grpSp>
        <p:nvGrpSpPr>
          <p:cNvPr id="6" name="Group 5"/>
          <p:cNvGrpSpPr/>
          <p:nvPr/>
        </p:nvGrpSpPr>
        <p:grpSpPr>
          <a:xfrm>
            <a:off x="4267200" y="1004764"/>
            <a:ext cx="4648200" cy="2424236"/>
            <a:chOff x="381000" y="1097187"/>
            <a:chExt cx="7391400" cy="4720517"/>
          </a:xfrm>
        </p:grpSpPr>
        <p:sp>
          <p:nvSpPr>
            <p:cNvPr id="8" name="Rounded Rectangle 7"/>
            <p:cNvSpPr/>
            <p:nvPr/>
          </p:nvSpPr>
          <p:spPr bwMode="auto">
            <a:xfrm>
              <a:off x="3124200" y="1752600"/>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New</a:t>
              </a: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Theory</a:t>
              </a:r>
            </a:p>
          </p:txBody>
        </p:sp>
        <p:sp>
          <p:nvSpPr>
            <p:cNvPr id="9" name="Rounded Rectangle 8"/>
            <p:cNvSpPr/>
            <p:nvPr/>
          </p:nvSpPr>
          <p:spPr bwMode="auto">
            <a:xfrm>
              <a:off x="5867400" y="3505200"/>
              <a:ext cx="1905000" cy="914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sp>
          <p:nvSpPr>
            <p:cNvPr id="10" name="Rounded Rectangle 9"/>
            <p:cNvSpPr/>
            <p:nvPr/>
          </p:nvSpPr>
          <p:spPr bwMode="auto">
            <a:xfrm>
              <a:off x="381000" y="3534139"/>
              <a:ext cx="1905000" cy="9144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New</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Theory</a:t>
              </a:r>
            </a:p>
          </p:txBody>
        </p:sp>
        <p:cxnSp>
          <p:nvCxnSpPr>
            <p:cNvPr id="11" name="Straight Arrow Connector 10"/>
            <p:cNvCxnSpPr/>
            <p:nvPr/>
          </p:nvCxnSpPr>
          <p:spPr>
            <a:xfrm>
              <a:off x="2362200" y="3733800"/>
              <a:ext cx="1219200" cy="0"/>
            </a:xfrm>
            <a:prstGeom prst="straightConnector1">
              <a:avLst/>
            </a:prstGeom>
            <a:ln>
              <a:solidFill>
                <a:schemeClr val="tx1">
                  <a:lumMod val="8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a:off x="2286000" y="4191000"/>
              <a:ext cx="1219200" cy="0"/>
            </a:xfrm>
            <a:prstGeom prst="straightConnector1">
              <a:avLst/>
            </a:prstGeom>
            <a:ln>
              <a:solidFill>
                <a:schemeClr val="tx1">
                  <a:lumMod val="85000"/>
                </a:schemeClr>
              </a:solidFill>
              <a:headEnd type="stealth"/>
              <a:tailEnd type="none"/>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p:nvPr/>
          </p:nvCxnSpPr>
          <p:spPr>
            <a:xfrm>
              <a:off x="4648200" y="3737113"/>
              <a:ext cx="1219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4648200" y="4191000"/>
              <a:ext cx="1219200" cy="0"/>
            </a:xfrm>
            <a:prstGeom prst="straightConnector1">
              <a:avLst/>
            </a:prstGeom>
            <a:ln>
              <a:headEnd type="stealth"/>
              <a:tailEnd type="none"/>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055165" y="2743200"/>
              <a:ext cx="0" cy="838200"/>
            </a:xfrm>
            <a:prstGeom prst="straightConnector1">
              <a:avLst/>
            </a:prstGeom>
            <a:ln>
              <a:solidFill>
                <a:schemeClr val="tx1">
                  <a:lumMod val="8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6" name="Freeform 15"/>
            <p:cNvSpPr/>
            <p:nvPr/>
          </p:nvSpPr>
          <p:spPr bwMode="auto">
            <a:xfrm>
              <a:off x="3450649" y="4373217"/>
              <a:ext cx="1110770" cy="1047310"/>
            </a:xfrm>
            <a:custGeom>
              <a:avLst/>
              <a:gdLst>
                <a:gd name="connsiteX0" fmla="*/ 312968 w 1110770"/>
                <a:gd name="connsiteY0" fmla="*/ 0 h 1047310"/>
                <a:gd name="connsiteX1" fmla="*/ 8168 w 1110770"/>
                <a:gd name="connsiteY1" fmla="*/ 556592 h 1047310"/>
                <a:gd name="connsiteX2" fmla="*/ 604516 w 1110770"/>
                <a:gd name="connsiteY2" fmla="*/ 1046922 h 1047310"/>
                <a:gd name="connsiteX3" fmla="*/ 1108099 w 1110770"/>
                <a:gd name="connsiteY3" fmla="*/ 477079 h 1047310"/>
                <a:gd name="connsiteX4" fmla="*/ 816551 w 1110770"/>
                <a:gd name="connsiteY4" fmla="*/ 13253 h 1047310"/>
                <a:gd name="connsiteX5" fmla="*/ 816551 w 1110770"/>
                <a:gd name="connsiteY5" fmla="*/ 13253 h 1047310"/>
                <a:gd name="connsiteX6" fmla="*/ 816551 w 1110770"/>
                <a:gd name="connsiteY6" fmla="*/ 13253 h 104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770" h="1047310">
                  <a:moveTo>
                    <a:pt x="312968" y="0"/>
                  </a:moveTo>
                  <a:cubicBezTo>
                    <a:pt x="136272" y="191052"/>
                    <a:pt x="-40423" y="382105"/>
                    <a:pt x="8168" y="556592"/>
                  </a:cubicBezTo>
                  <a:cubicBezTo>
                    <a:pt x="56759" y="731079"/>
                    <a:pt x="421194" y="1060174"/>
                    <a:pt x="604516" y="1046922"/>
                  </a:cubicBezTo>
                  <a:cubicBezTo>
                    <a:pt x="787838" y="1033670"/>
                    <a:pt x="1072760" y="649357"/>
                    <a:pt x="1108099" y="477079"/>
                  </a:cubicBezTo>
                  <a:cubicBezTo>
                    <a:pt x="1143438" y="304801"/>
                    <a:pt x="816551" y="13253"/>
                    <a:pt x="816551" y="13253"/>
                  </a:cubicBezTo>
                  <a:lnTo>
                    <a:pt x="816551" y="13253"/>
                  </a:lnTo>
                  <a:lnTo>
                    <a:pt x="816551" y="13253"/>
                  </a:lnTo>
                </a:path>
              </a:pathLst>
            </a:custGeom>
            <a:noFill/>
            <a:ln w="44450">
              <a:solidFill>
                <a:schemeClr val="bg1"/>
              </a:solidFill>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3442149" y="5448371"/>
              <a:ext cx="954106" cy="369333"/>
            </a:xfrm>
            <a:prstGeom prst="rect">
              <a:avLst/>
            </a:prstGeom>
            <a:noFill/>
          </p:spPr>
          <p:txBody>
            <a:bodyPr wrap="none" rtlCol="0">
              <a:spAutoFit/>
            </a:bodyPr>
            <a:lstStyle/>
            <a:p>
              <a:r>
                <a:rPr lang="en-US" b="1" dirty="0" smtClean="0">
                  <a:solidFill>
                    <a:schemeClr val="bg1"/>
                  </a:solidFill>
                </a:rPr>
                <a:t>Search</a:t>
              </a:r>
            </a:p>
          </p:txBody>
        </p:sp>
        <p:sp>
          <p:nvSpPr>
            <p:cNvPr id="18" name="TextBox 17"/>
            <p:cNvSpPr txBox="1"/>
            <p:nvPr/>
          </p:nvSpPr>
          <p:spPr>
            <a:xfrm>
              <a:off x="4124916" y="2508391"/>
              <a:ext cx="1741503" cy="719170"/>
            </a:xfrm>
            <a:prstGeom prst="rect">
              <a:avLst/>
            </a:prstGeom>
            <a:noFill/>
          </p:spPr>
          <p:txBody>
            <a:bodyPr wrap="none" rtlCol="0">
              <a:spAutoFit/>
            </a:bodyPr>
            <a:lstStyle/>
            <a:p>
              <a:r>
                <a:rPr lang="en-US" b="1" dirty="0" smtClean="0">
                  <a:solidFill>
                    <a:schemeClr val="tx1">
                      <a:lumMod val="75000"/>
                    </a:schemeClr>
                  </a:solidFill>
                </a:rPr>
                <a:t>Compile</a:t>
              </a:r>
            </a:p>
          </p:txBody>
        </p:sp>
        <p:sp>
          <p:nvSpPr>
            <p:cNvPr id="19" name="TextBox 18"/>
            <p:cNvSpPr txBox="1"/>
            <p:nvPr/>
          </p:nvSpPr>
          <p:spPr>
            <a:xfrm>
              <a:off x="4615640" y="3101903"/>
              <a:ext cx="851515" cy="369333"/>
            </a:xfrm>
            <a:prstGeom prst="rect">
              <a:avLst/>
            </a:prstGeom>
            <a:noFill/>
          </p:spPr>
          <p:txBody>
            <a:bodyPr wrap="none" rtlCol="0">
              <a:spAutoFit/>
            </a:bodyPr>
            <a:lstStyle/>
            <a:p>
              <a:r>
                <a:rPr lang="en-US" b="1" dirty="0" smtClean="0">
                  <a:solidFill>
                    <a:schemeClr val="bg1"/>
                  </a:solidFill>
                </a:rPr>
                <a:t>Model</a:t>
              </a:r>
            </a:p>
          </p:txBody>
        </p:sp>
        <p:sp>
          <p:nvSpPr>
            <p:cNvPr id="20" name="TextBox 19"/>
            <p:cNvSpPr txBox="1"/>
            <p:nvPr/>
          </p:nvSpPr>
          <p:spPr>
            <a:xfrm>
              <a:off x="4736811" y="4191000"/>
              <a:ext cx="1095171" cy="646330"/>
            </a:xfrm>
            <a:prstGeom prst="rect">
              <a:avLst/>
            </a:prstGeom>
            <a:noFill/>
          </p:spPr>
          <p:txBody>
            <a:bodyPr wrap="none" rtlCol="0">
              <a:spAutoFit/>
            </a:bodyPr>
            <a:lstStyle/>
            <a:p>
              <a:r>
                <a:rPr lang="en-US" b="1" dirty="0" smtClean="0">
                  <a:solidFill>
                    <a:schemeClr val="bg1"/>
                  </a:solidFill>
                </a:rPr>
                <a:t>Partial</a:t>
              </a:r>
            </a:p>
            <a:p>
              <a:r>
                <a:rPr lang="en-US" b="1" dirty="0" smtClean="0">
                  <a:solidFill>
                    <a:schemeClr val="bg1"/>
                  </a:solidFill>
                </a:rPr>
                <a:t>Compile</a:t>
              </a:r>
            </a:p>
          </p:txBody>
        </p:sp>
        <p:sp>
          <p:nvSpPr>
            <p:cNvPr id="21" name="TextBox 20"/>
            <p:cNvSpPr txBox="1"/>
            <p:nvPr/>
          </p:nvSpPr>
          <p:spPr>
            <a:xfrm>
              <a:off x="2192231" y="3026102"/>
              <a:ext cx="2332878" cy="719170"/>
            </a:xfrm>
            <a:prstGeom prst="rect">
              <a:avLst/>
            </a:prstGeom>
            <a:noFill/>
          </p:spPr>
          <p:txBody>
            <a:bodyPr wrap="none" rtlCol="0">
              <a:spAutoFit/>
            </a:bodyPr>
            <a:lstStyle/>
            <a:p>
              <a:r>
                <a:rPr lang="en-US" b="1" dirty="0" smtClean="0">
                  <a:solidFill>
                    <a:schemeClr val="tx1">
                      <a:lumMod val="75000"/>
                    </a:schemeClr>
                  </a:solidFill>
                </a:rPr>
                <a:t>Constraints</a:t>
              </a:r>
            </a:p>
          </p:txBody>
        </p:sp>
        <p:sp>
          <p:nvSpPr>
            <p:cNvPr id="22" name="TextBox 21"/>
            <p:cNvSpPr txBox="1"/>
            <p:nvPr/>
          </p:nvSpPr>
          <p:spPr>
            <a:xfrm>
              <a:off x="2362200" y="4191000"/>
              <a:ext cx="966595" cy="719170"/>
            </a:xfrm>
            <a:prstGeom prst="rect">
              <a:avLst/>
            </a:prstGeom>
            <a:noFill/>
          </p:spPr>
          <p:txBody>
            <a:bodyPr wrap="none" rtlCol="0">
              <a:spAutoFit/>
            </a:bodyPr>
            <a:lstStyle/>
            <a:p>
              <a:r>
                <a:rPr lang="en-US" b="1" dirty="0" err="1" smtClean="0">
                  <a:solidFill>
                    <a:schemeClr val="tx1">
                      <a:lumMod val="75000"/>
                    </a:schemeClr>
                  </a:solidFill>
                </a:rPr>
                <a:t>Eqs</a:t>
              </a:r>
              <a:endParaRPr lang="en-US" b="1" dirty="0" smtClean="0">
                <a:solidFill>
                  <a:schemeClr val="tx1">
                    <a:lumMod val="75000"/>
                  </a:schemeClr>
                </a:solidFill>
              </a:endParaRPr>
            </a:p>
          </p:txBody>
        </p:sp>
        <p:sp>
          <p:nvSpPr>
            <p:cNvPr id="23" name="TextBox 22"/>
            <p:cNvSpPr txBox="1"/>
            <p:nvPr/>
          </p:nvSpPr>
          <p:spPr>
            <a:xfrm>
              <a:off x="381001" y="2169000"/>
              <a:ext cx="1619148" cy="1258548"/>
            </a:xfrm>
            <a:prstGeom prst="rect">
              <a:avLst/>
            </a:prstGeom>
            <a:noFill/>
          </p:spPr>
          <p:txBody>
            <a:bodyPr wrap="none" rtlCol="0">
              <a:spAutoFit/>
            </a:bodyPr>
            <a:lstStyle/>
            <a:p>
              <a:r>
                <a:rPr lang="en-US" b="1" dirty="0" smtClean="0">
                  <a:solidFill>
                    <a:schemeClr val="tx1">
                      <a:lumMod val="75000"/>
                    </a:schemeClr>
                  </a:solidFill>
                </a:rPr>
                <a:t>Theory </a:t>
              </a:r>
            </a:p>
            <a:p>
              <a:r>
                <a:rPr lang="en-US" b="1" dirty="0" smtClean="0">
                  <a:solidFill>
                    <a:schemeClr val="tx1">
                      <a:lumMod val="75000"/>
                    </a:schemeClr>
                  </a:solidFill>
                </a:rPr>
                <a:t>Solver</a:t>
              </a:r>
            </a:p>
          </p:txBody>
        </p:sp>
        <p:sp>
          <p:nvSpPr>
            <p:cNvPr id="24" name="TextBox 23"/>
            <p:cNvSpPr txBox="1"/>
            <p:nvPr/>
          </p:nvSpPr>
          <p:spPr>
            <a:xfrm>
              <a:off x="3282765" y="1097187"/>
              <a:ext cx="2088171" cy="719170"/>
            </a:xfrm>
            <a:prstGeom prst="rect">
              <a:avLst/>
            </a:prstGeom>
            <a:noFill/>
          </p:spPr>
          <p:txBody>
            <a:bodyPr wrap="none" rtlCol="0">
              <a:spAutoFit/>
            </a:bodyPr>
            <a:lstStyle/>
            <a:p>
              <a:r>
                <a:rPr lang="en-US" b="1" dirty="0" smtClean="0">
                  <a:solidFill>
                    <a:schemeClr val="tx1">
                      <a:lumMod val="75000"/>
                    </a:schemeClr>
                  </a:solidFill>
                </a:rPr>
                <a:t>Reduction</a:t>
              </a:r>
            </a:p>
          </p:txBody>
        </p:sp>
        <p:sp>
          <p:nvSpPr>
            <p:cNvPr id="25" name="TextBox 24"/>
            <p:cNvSpPr txBox="1"/>
            <p:nvPr/>
          </p:nvSpPr>
          <p:spPr>
            <a:xfrm>
              <a:off x="5948516" y="2877724"/>
              <a:ext cx="1326004" cy="369333"/>
            </a:xfrm>
            <a:prstGeom prst="rect">
              <a:avLst/>
            </a:prstGeom>
            <a:noFill/>
          </p:spPr>
          <p:txBody>
            <a:bodyPr wrap="none" rtlCol="0">
              <a:spAutoFit/>
            </a:bodyPr>
            <a:lstStyle/>
            <a:p>
              <a:r>
                <a:rPr lang="en-US" b="1" dirty="0" smtClean="0">
                  <a:solidFill>
                    <a:srgbClr val="C00000"/>
                  </a:solidFill>
                </a:rPr>
                <a:t>Saturation</a:t>
              </a:r>
            </a:p>
          </p:txBody>
        </p:sp>
      </p:grpSp>
      <p:grpSp>
        <p:nvGrpSpPr>
          <p:cNvPr id="26" name="Group 25"/>
          <p:cNvGrpSpPr/>
          <p:nvPr/>
        </p:nvGrpSpPr>
        <p:grpSpPr>
          <a:xfrm>
            <a:off x="3312" y="4817741"/>
            <a:ext cx="3412435" cy="2040259"/>
            <a:chOff x="3200400" y="2133600"/>
            <a:chExt cx="4432852" cy="2816087"/>
          </a:xfrm>
        </p:grpSpPr>
        <p:sp>
          <p:nvSpPr>
            <p:cNvPr id="27" name="Rectangle 26"/>
            <p:cNvSpPr/>
            <p:nvPr/>
          </p:nvSpPr>
          <p:spPr bwMode="auto">
            <a:xfrm>
              <a:off x="3200400" y="2133600"/>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Intro</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3200400"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SMT?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3200400" y="41114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Z3?</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5562600" y="41114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Theory 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5575852" y="3120887"/>
              <a:ext cx="2057400" cy="838200"/>
            </a:xfrm>
            <a:prstGeom prst="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Eager 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5562600" y="2133600"/>
              <a:ext cx="20574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Lazy</a:t>
              </a:r>
            </a:p>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Reduction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a:off x="4038600" y="29718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Down Arrow 33"/>
            <p:cNvSpPr/>
            <p:nvPr/>
          </p:nvSpPr>
          <p:spPr bwMode="auto">
            <a:xfrm>
              <a:off x="4068417" y="3977308"/>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Down Arrow 34"/>
            <p:cNvSpPr/>
            <p:nvPr/>
          </p:nvSpPr>
          <p:spPr bwMode="auto">
            <a:xfrm rot="10800000">
              <a:off x="6375952" y="3962400"/>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Down Arrow 35"/>
            <p:cNvSpPr/>
            <p:nvPr/>
          </p:nvSpPr>
          <p:spPr bwMode="auto">
            <a:xfrm rot="10800000">
              <a:off x="6375952" y="2971799"/>
              <a:ext cx="457200" cy="14908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Down Arrow 36"/>
            <p:cNvSpPr/>
            <p:nvPr/>
          </p:nvSpPr>
          <p:spPr bwMode="auto">
            <a:xfrm rot="16200000">
              <a:off x="5187398" y="4372389"/>
              <a:ext cx="457200" cy="31639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52" y="2301202"/>
            <a:ext cx="661922" cy="380917"/>
          </a:xfrm>
          <a:prstGeom prst="rect">
            <a:avLst/>
          </a:prstGeom>
        </p:spPr>
      </p:pic>
    </p:spTree>
    <p:extLst>
      <p:ext uri="{BB962C8B-B14F-4D97-AF65-F5344CB8AC3E}">
        <p14:creationId xmlns:p14="http://schemas.microsoft.com/office/powerpoint/2010/main" val="383410268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72000"/>
            <a:ext cx="2543365" cy="200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txBox="1">
            <a:spLocks/>
          </p:cNvSpPr>
          <p:nvPr/>
        </p:nvSpPr>
        <p:spPr bwMode="auto">
          <a:xfrm>
            <a:off x="5029200" y="4205558"/>
            <a:ext cx="4114800" cy="2486835"/>
          </a:xfrm>
          <a:prstGeom prst="rect">
            <a:avLst/>
          </a:prstGeom>
          <a:extLst/>
        </p:spPr>
        <p:txBody>
          <a:bodyPr vert="horz" wrap="square" lIns="0" tIns="0" rIns="0" bIns="0" numCol="1" anchor="t" anchorCtr="0" compatLnSpc="1">
            <a:prstTxWarp prst="textNoShape">
              <a:avLst/>
            </a:prstTxWarp>
            <a:spAutoFit/>
          </a:bodyPr>
          <a:lstStyle>
            <a:lvl1pPr marL="347914" indent="-347914" algn="l" defTabSz="912813" rtl="0" fontAlgn="base">
              <a:lnSpc>
                <a:spcPct val="90000"/>
              </a:lnSpc>
              <a:spcBef>
                <a:spcPct val="20000"/>
              </a:spcBef>
              <a:spcAft>
                <a:spcPct val="0"/>
              </a:spcAft>
              <a:buSzPct val="90000"/>
              <a:buBlip>
                <a:blip r:embed="rId3"/>
              </a:buBlip>
              <a:defRPr sz="2800" kern="1200">
                <a:solidFill>
                  <a:schemeClr val="bg1"/>
                </a:solidFill>
                <a:latin typeface="+mn-lt"/>
                <a:ea typeface="+mn-ea"/>
                <a:cs typeface="+mn-cs"/>
              </a:defRPr>
            </a:lvl1pPr>
            <a:lvl2pPr marL="673338" indent="-339976" algn="l" defTabSz="912813" rtl="0" fontAlgn="base">
              <a:lnSpc>
                <a:spcPct val="90000"/>
              </a:lnSpc>
              <a:spcBef>
                <a:spcPct val="20000"/>
              </a:spcBef>
              <a:spcAft>
                <a:spcPct val="0"/>
              </a:spcAft>
              <a:buSzPct val="90000"/>
              <a:buBlip>
                <a:blip r:embed="rId3"/>
              </a:buBlip>
              <a:defRPr sz="2400" kern="1200">
                <a:solidFill>
                  <a:schemeClr val="bg1"/>
                </a:solidFill>
                <a:latin typeface="+mn-lt"/>
                <a:ea typeface="+mn-ea"/>
                <a:cs typeface="+mn-cs"/>
              </a:defRPr>
            </a:lvl2pPr>
            <a:lvl3pPr marL="961722" indent="-302936" algn="l" defTabSz="912813" rtl="0" fontAlgn="base">
              <a:lnSpc>
                <a:spcPct val="90000"/>
              </a:lnSpc>
              <a:spcBef>
                <a:spcPct val="20000"/>
              </a:spcBef>
              <a:spcAft>
                <a:spcPct val="0"/>
              </a:spcAft>
              <a:buSzPct val="90000"/>
              <a:buBlip>
                <a:blip r:embed="rId3"/>
              </a:buBlip>
              <a:defRPr sz="2000" kern="1200">
                <a:solidFill>
                  <a:schemeClr val="bg1"/>
                </a:solidFill>
                <a:latin typeface="+mn-lt"/>
                <a:ea typeface="+mn-ea"/>
                <a:cs typeface="+mn-cs"/>
              </a:defRPr>
            </a:lvl3pPr>
            <a:lvl4pPr marL="1227618" indent="-265896" algn="l" defTabSz="912813" rtl="0" fontAlgn="base">
              <a:lnSpc>
                <a:spcPct val="90000"/>
              </a:lnSpc>
              <a:spcBef>
                <a:spcPct val="20000"/>
              </a:spcBef>
              <a:spcAft>
                <a:spcPct val="0"/>
              </a:spcAft>
              <a:buSzPct val="90000"/>
              <a:buBlip>
                <a:blip r:embed="rId3"/>
              </a:buBlip>
              <a:defRPr sz="1800" kern="1200">
                <a:solidFill>
                  <a:schemeClr val="bg1"/>
                </a:solidFill>
                <a:latin typeface="+mn-lt"/>
                <a:ea typeface="+mn-ea"/>
                <a:cs typeface="+mn-cs"/>
              </a:defRPr>
            </a:lvl4pPr>
            <a:lvl5pPr marL="1516002" indent="-273833" algn="l" defTabSz="912813" rtl="0" fontAlgn="base">
              <a:lnSpc>
                <a:spcPct val="90000"/>
              </a:lnSpc>
              <a:spcBef>
                <a:spcPct val="20000"/>
              </a:spcBef>
              <a:spcAft>
                <a:spcPct val="0"/>
              </a:spcAft>
              <a:buSzPct val="90000"/>
              <a:buBlip>
                <a:blip r:embed="rId3"/>
              </a:buBlip>
              <a:defRPr sz="18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US" dirty="0" smtClean="0"/>
          </a:p>
          <a:p>
            <a:pPr marL="0" indent="0">
              <a:buNone/>
            </a:pPr>
            <a:endParaRPr lang="en-US" dirty="0" smtClean="0"/>
          </a:p>
          <a:p>
            <a:endParaRPr lang="en-US" dirty="0"/>
          </a:p>
          <a:p>
            <a:endParaRPr lang="en-US" dirty="0" smtClean="0"/>
          </a:p>
          <a:p>
            <a:endParaRPr lang="en-US" dirty="0"/>
          </a:p>
          <a:p>
            <a:pPr marL="0" indent="0">
              <a:buNone/>
            </a:pPr>
            <a:r>
              <a:rPr lang="en-US" sz="1200" dirty="0" smtClean="0"/>
              <a:t>	         Armand, </a:t>
            </a:r>
            <a:r>
              <a:rPr lang="en-US" sz="1200" dirty="0" err="1" smtClean="0"/>
              <a:t>Grégoire</a:t>
            </a:r>
            <a:r>
              <a:rPr lang="en-US" sz="1200" dirty="0" smtClean="0"/>
              <a:t>, Keller, </a:t>
            </a:r>
            <a:r>
              <a:rPr lang="en-US" sz="1200" dirty="0" err="1" smtClean="0"/>
              <a:t>Théry</a:t>
            </a:r>
            <a:r>
              <a:rPr lang="en-US" sz="1200" dirty="0" smtClean="0"/>
              <a:t>, Werner</a:t>
            </a:r>
            <a:endParaRPr lang="en-US" sz="1200" dirty="0"/>
          </a:p>
        </p:txBody>
      </p:sp>
      <p:sp>
        <p:nvSpPr>
          <p:cNvPr id="4" name="Title 3"/>
          <p:cNvSpPr>
            <a:spLocks noGrp="1"/>
          </p:cNvSpPr>
          <p:nvPr>
            <p:ph type="title" idx="4294967295"/>
          </p:nvPr>
        </p:nvSpPr>
        <p:spPr>
          <a:xfrm>
            <a:off x="152400" y="230188"/>
            <a:ext cx="8382000" cy="498598"/>
          </a:xfrm>
        </p:spPr>
        <p:txBody>
          <a:bodyPr/>
          <a:lstStyle/>
          <a:p>
            <a:r>
              <a:rPr lang="en-US" sz="3600" dirty="0" smtClean="0"/>
              <a:t>Types and Z3 do mingle</a:t>
            </a:r>
            <a:endParaRPr lang="en-US" sz="3600" dirty="0"/>
          </a:p>
        </p:txBody>
      </p:sp>
      <p:sp>
        <p:nvSpPr>
          <p:cNvPr id="3" name="Content Placeholder 2"/>
          <p:cNvSpPr>
            <a:spLocks noGrp="1"/>
          </p:cNvSpPr>
          <p:nvPr>
            <p:ph sz="half" idx="4294967295"/>
          </p:nvPr>
        </p:nvSpPr>
        <p:spPr>
          <a:xfrm>
            <a:off x="1676400" y="1815188"/>
            <a:ext cx="2057400" cy="886969"/>
          </a:xfrm>
        </p:spPr>
        <p:txBody>
          <a:bodyPr/>
          <a:lstStyle/>
          <a:p>
            <a:pPr marL="0" indent="0">
              <a:buNone/>
            </a:pPr>
            <a:r>
              <a:rPr lang="en-US" b="1" dirty="0" smtClean="0"/>
              <a:t>Sledge Hammer</a:t>
            </a:r>
            <a:endParaRPr lang="en-US" b="1" dirty="0"/>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1187682"/>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475" y="1037166"/>
            <a:ext cx="1620525" cy="166499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309" y="4343400"/>
            <a:ext cx="628571" cy="952381"/>
          </a:xfrm>
          <a:prstGeom prst="rect">
            <a:avLst/>
          </a:prstGeom>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370" y="2971800"/>
            <a:ext cx="3920836" cy="10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891021"/>
            <a:ext cx="3368312" cy="289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nbjorner\AppData\Local\Microsoft\Windows\Temporary Internet Files\Content.IE5\EGDFGEKC\MC90029337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588" y="1587707"/>
            <a:ext cx="1170671"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86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64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230187"/>
            <a:ext cx="8382000" cy="664797"/>
          </a:xfrm>
        </p:spPr>
        <p:txBody>
          <a:bodyPr/>
          <a:lstStyle/>
          <a:p>
            <a:r>
              <a:rPr sz="4800" smtClean="0">
                <a:latin typeface="Calibri" pitchFamily="34" charset="0"/>
                <a:sym typeface="Symbol"/>
              </a:rPr>
              <a:t>SMT : Basic Architecture</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0" name="Text Placeholder 2"/>
          <p:cNvSpPr txBox="1">
            <a:spLocks/>
          </p:cNvSpPr>
          <p:nvPr/>
        </p:nvSpPr>
        <p:spPr>
          <a:xfrm>
            <a:off x="3407397" y="4088701"/>
            <a:ext cx="2986088" cy="2003625"/>
          </a:xfrm>
          <a:prstGeom prst="rect">
            <a:avLst/>
          </a:prstGeom>
        </p:spPr>
        <p:txBody>
          <a:bodyPr vert="horz" wrap="square" lIns="0" tIns="0" rIns="0" bIns="0" rtlCol="0">
            <a:spAutoFit/>
          </a:bodyPr>
          <a:lstStyle/>
          <a:p>
            <a:pPr marL="384954" indent="-384954" defTabSz="914363">
              <a:lnSpc>
                <a:spcPct val="90000"/>
              </a:lnSpc>
              <a:spcBef>
                <a:spcPct val="20000"/>
              </a:spcBef>
              <a:buSzPct val="90000"/>
              <a:buFontTx/>
              <a:buBlip>
                <a:blip r:embed="rId8"/>
              </a:buBlip>
              <a:defRPr/>
            </a:pPr>
            <a:r>
              <a:rPr lang="en-US" sz="3100" dirty="0" smtClean="0">
                <a:solidFill>
                  <a:srgbClr val="000000"/>
                </a:solidFill>
                <a:latin typeface="Calibri" pitchFamily="34" charset="0"/>
                <a:sym typeface="Symbol"/>
              </a:rPr>
              <a:t>Equality + UF</a:t>
            </a:r>
          </a:p>
          <a:p>
            <a:pPr marL="384954" indent="-384954" defTabSz="914363">
              <a:lnSpc>
                <a:spcPct val="90000"/>
              </a:lnSpc>
              <a:spcBef>
                <a:spcPct val="20000"/>
              </a:spcBef>
              <a:buSzPct val="90000"/>
              <a:buFontTx/>
              <a:buBlip>
                <a:blip r:embed="rId8"/>
              </a:buBlip>
              <a:defRPr/>
            </a:pPr>
            <a:r>
              <a:rPr lang="en-US" sz="3100" dirty="0" smtClean="0">
                <a:solidFill>
                  <a:srgbClr val="000000"/>
                </a:solidFill>
                <a:latin typeface="Calibri" pitchFamily="34" charset="0"/>
                <a:sym typeface="Symbol"/>
              </a:rPr>
              <a:t>Arithmetic</a:t>
            </a:r>
          </a:p>
          <a:p>
            <a:pPr marL="384954" indent="-384954" defTabSz="914363">
              <a:lnSpc>
                <a:spcPct val="90000"/>
              </a:lnSpc>
              <a:spcBef>
                <a:spcPct val="20000"/>
              </a:spcBef>
              <a:buSzPct val="90000"/>
              <a:buFontTx/>
              <a:buBlip>
                <a:blip r:embed="rId8"/>
              </a:buBlip>
              <a:defRPr/>
            </a:pPr>
            <a:r>
              <a:rPr lang="en-US" sz="3100" dirty="0" smtClean="0">
                <a:solidFill>
                  <a:srgbClr val="000000"/>
                </a:solidFill>
                <a:latin typeface="Calibri" pitchFamily="34" charset="0"/>
                <a:sym typeface="Symbol"/>
              </a:rPr>
              <a:t>Bit-vectors</a:t>
            </a:r>
          </a:p>
          <a:p>
            <a:pPr marL="384954" indent="-384954" defTabSz="914363">
              <a:lnSpc>
                <a:spcPct val="90000"/>
              </a:lnSpc>
              <a:spcBef>
                <a:spcPct val="20000"/>
              </a:spcBef>
              <a:buSzPct val="90000"/>
              <a:buFontTx/>
              <a:buBlip>
                <a:blip r:embed="rId8"/>
              </a:buBlip>
              <a:defRPr/>
            </a:pPr>
            <a:r>
              <a:rPr lang="en-US" sz="3100" dirty="0" smtClean="0">
                <a:solidFill>
                  <a:srgbClr val="000000"/>
                </a:solidFill>
                <a:latin typeface="Calibri" pitchFamily="34" charset="0"/>
                <a:sym typeface="Symbol"/>
              </a:rPr>
              <a:t>…</a:t>
            </a:r>
            <a:endParaRPr lang="en-US" sz="3300" dirty="0" smtClean="0">
              <a:solidFill>
                <a:srgbClr val="000000"/>
              </a:solidFill>
            </a:endParaRPr>
          </a:p>
        </p:txBody>
      </p:sp>
      <p:sp>
        <p:nvSpPr>
          <p:cNvPr id="6" name="Rectangular Callout 5"/>
          <p:cNvSpPr/>
          <p:nvPr/>
        </p:nvSpPr>
        <p:spPr bwMode="auto">
          <a:xfrm>
            <a:off x="302341" y="4655576"/>
            <a:ext cx="2138517" cy="875070"/>
          </a:xfrm>
          <a:prstGeom prst="wedgeRectCallout">
            <a:avLst>
              <a:gd name="adj1" fmla="val -12891"/>
              <a:gd name="adj2" fmla="val -125506"/>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r>
              <a:rPr lang="en-US" sz="2400" dirty="0" smtClean="0">
                <a:solidFill>
                  <a:srgbClr val="000000"/>
                </a:solidFill>
                <a:latin typeface="Calibri" pitchFamily="34" charset="0"/>
                <a:cs typeface="Calibri" pitchFamily="34" charset="0"/>
              </a:rPr>
              <a:t>Case Analysis</a:t>
            </a:r>
          </a:p>
        </p:txBody>
      </p:sp>
    </p:spTree>
    <p:extLst>
      <p:ext uri="{BB962C8B-B14F-4D97-AF65-F5344CB8AC3E}">
        <p14:creationId xmlns:p14="http://schemas.microsoft.com/office/powerpoint/2010/main" val="2758166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971800"/>
            <a:ext cx="8153400" cy="1963614"/>
          </a:xfrm>
        </p:spPr>
        <p:txBody>
          <a:bodyPr/>
          <a:lstStyle/>
          <a:p>
            <a:pPr marL="0" indent="0" algn="ctr">
              <a:buNone/>
            </a:pPr>
            <a:r>
              <a:rPr lang="en-US" sz="4400" b="1" dirty="0" smtClean="0"/>
              <a:t>But</a:t>
            </a:r>
          </a:p>
          <a:p>
            <a:pPr marL="0" indent="0" algn="ctr">
              <a:buNone/>
            </a:pPr>
            <a:r>
              <a:rPr lang="en-US" sz="4400" b="1" dirty="0" smtClean="0"/>
              <a:t>Used for First-Order </a:t>
            </a:r>
            <a:r>
              <a:rPr lang="en-US" sz="4400" b="1" dirty="0"/>
              <a:t>T</a:t>
            </a:r>
            <a:r>
              <a:rPr lang="en-US" sz="4400" b="1" dirty="0" smtClean="0"/>
              <a:t>heorems</a:t>
            </a:r>
            <a:endParaRPr lang="en-US" sz="4400" b="1" dirty="0"/>
          </a:p>
        </p:txBody>
      </p:sp>
    </p:spTree>
    <p:extLst>
      <p:ext uri="{BB962C8B-B14F-4D97-AF65-F5344CB8AC3E}">
        <p14:creationId xmlns:p14="http://schemas.microsoft.com/office/powerpoint/2010/main" val="321072859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153400" cy="3588675"/>
          </a:xfrm>
        </p:spPr>
        <p:txBody>
          <a:bodyPr/>
          <a:lstStyle/>
          <a:p>
            <a:pPr marL="0" indent="0" algn="ctr">
              <a:buNone/>
            </a:pPr>
            <a:r>
              <a:rPr lang="en-US" sz="4400" b="1" dirty="0" smtClean="0"/>
              <a:t>Sure, often</a:t>
            </a:r>
          </a:p>
          <a:p>
            <a:pPr marL="0" indent="0" algn="ctr">
              <a:buNone/>
            </a:pPr>
            <a:r>
              <a:rPr lang="en-US" sz="4400" b="1" dirty="0" smtClean="0"/>
              <a:t>HOL (problem) </a:t>
            </a:r>
          </a:p>
          <a:p>
            <a:pPr marL="0" indent="0" algn="ctr">
              <a:buNone/>
            </a:pPr>
            <a:r>
              <a:rPr lang="en-US" sz="4400" b="1" dirty="0" smtClean="0"/>
              <a:t>is just </a:t>
            </a:r>
          </a:p>
          <a:p>
            <a:pPr marL="0" indent="0" algn="ctr">
              <a:buNone/>
            </a:pPr>
            <a:r>
              <a:rPr lang="en-US" sz="4400" b="1" dirty="0" smtClean="0"/>
              <a:t>FO (solution) </a:t>
            </a:r>
          </a:p>
          <a:p>
            <a:pPr marL="0" indent="0" algn="ctr">
              <a:buNone/>
            </a:pPr>
            <a:r>
              <a:rPr lang="en-US" sz="4400" b="1" dirty="0" smtClean="0"/>
              <a:t>in disguise</a:t>
            </a:r>
            <a:endParaRPr lang="en-US" sz="4400" b="1" dirty="0"/>
          </a:p>
        </p:txBody>
      </p:sp>
      <p:grpSp>
        <p:nvGrpSpPr>
          <p:cNvPr id="12" name="Group 11"/>
          <p:cNvGrpSpPr/>
          <p:nvPr/>
        </p:nvGrpSpPr>
        <p:grpSpPr>
          <a:xfrm>
            <a:off x="4648200" y="5620217"/>
            <a:ext cx="4572000" cy="1249451"/>
            <a:chOff x="4648200" y="5620217"/>
            <a:chExt cx="4572000" cy="1249451"/>
          </a:xfrm>
        </p:grpSpPr>
        <p:sp>
          <p:nvSpPr>
            <p:cNvPr id="2" name="Rectangle 1"/>
            <p:cNvSpPr/>
            <p:nvPr/>
          </p:nvSpPr>
          <p:spPr>
            <a:xfrm>
              <a:off x="6206634" y="6488668"/>
              <a:ext cx="2480166" cy="369332"/>
            </a:xfrm>
            <a:prstGeom prst="rect">
              <a:avLst/>
            </a:prstGeom>
          </p:spPr>
          <p:txBody>
            <a:bodyPr wrap="none">
              <a:spAutoFit/>
            </a:bodyPr>
            <a:lstStyle/>
            <a:p>
              <a:r>
                <a:rPr lang="en-US" dirty="0">
                  <a:solidFill>
                    <a:srgbClr val="FF0000"/>
                  </a:solidFill>
                </a:rPr>
                <a:t>Henry Louis </a:t>
              </a:r>
              <a:r>
                <a:rPr lang="en-US" dirty="0" smtClean="0">
                  <a:solidFill>
                    <a:srgbClr val="FF0000"/>
                  </a:solidFill>
                </a:rPr>
                <a:t>Mencken</a:t>
              </a:r>
              <a:endParaRPr lang="en-US" dirty="0">
                <a:solidFill>
                  <a:srgbClr val="FF0000"/>
                </a:solidFill>
              </a:endParaRPr>
            </a:p>
          </p:txBody>
        </p:sp>
        <p:sp>
          <p:nvSpPr>
            <p:cNvPr id="4" name="Rectangle 3"/>
            <p:cNvSpPr/>
            <p:nvPr/>
          </p:nvSpPr>
          <p:spPr>
            <a:xfrm>
              <a:off x="4648200" y="5620217"/>
              <a:ext cx="4572000" cy="646331"/>
            </a:xfrm>
            <a:prstGeom prst="rect">
              <a:avLst/>
            </a:prstGeom>
          </p:spPr>
          <p:txBody>
            <a:bodyPr>
              <a:spAutoFit/>
            </a:bodyPr>
            <a:lstStyle/>
            <a:p>
              <a:r>
                <a:rPr lang="en-US" b="1" dirty="0">
                  <a:solidFill>
                    <a:schemeClr val="accent3">
                      <a:lumMod val="50000"/>
                    </a:schemeClr>
                  </a:solidFill>
                </a:rPr>
                <a:t>“For every problem there is a solution which is simple, clean and wrong.”</a:t>
              </a:r>
              <a:endParaRPr lang="en-US" b="1" dirty="0">
                <a:solidFill>
                  <a:schemeClr val="accent3">
                    <a:lumMod val="50000"/>
                  </a:schemeClr>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0" y="6107668"/>
              <a:ext cx="571500" cy="762000"/>
            </a:xfrm>
            <a:prstGeom prst="rect">
              <a:avLst/>
            </a:prstGeom>
          </p:spPr>
        </p:pic>
      </p:grpSp>
      <p:grpSp>
        <p:nvGrpSpPr>
          <p:cNvPr id="13" name="Group 12"/>
          <p:cNvGrpSpPr/>
          <p:nvPr/>
        </p:nvGrpSpPr>
        <p:grpSpPr>
          <a:xfrm>
            <a:off x="0" y="5514201"/>
            <a:ext cx="4572000" cy="1355467"/>
            <a:chOff x="0" y="5514201"/>
            <a:chExt cx="4572000" cy="1355467"/>
          </a:xfrm>
        </p:grpSpPr>
        <p:sp>
          <p:nvSpPr>
            <p:cNvPr id="7" name="Rectangle 6"/>
            <p:cNvSpPr/>
            <p:nvPr/>
          </p:nvSpPr>
          <p:spPr>
            <a:xfrm>
              <a:off x="0" y="5514201"/>
              <a:ext cx="4572000" cy="923330"/>
            </a:xfrm>
            <a:prstGeom prst="rect">
              <a:avLst/>
            </a:prstGeom>
          </p:spPr>
          <p:txBody>
            <a:bodyPr>
              <a:spAutoFit/>
            </a:bodyPr>
            <a:lstStyle/>
            <a:p>
              <a:r>
                <a:rPr lang="en-US" b="1" dirty="0" smtClean="0">
                  <a:solidFill>
                    <a:schemeClr val="accent3">
                      <a:lumMod val="50000"/>
                    </a:schemeClr>
                  </a:solidFill>
                </a:rPr>
                <a:t>“We are all faced with a series of great opportunities brilliantly disguised as unsolvable problems.”</a:t>
              </a:r>
              <a:endParaRPr lang="en-US" b="1" dirty="0">
                <a:solidFill>
                  <a:schemeClr val="accent3">
                    <a:lumMod val="50000"/>
                  </a:schemeClr>
                </a:solidFill>
              </a:endParaRPr>
            </a:p>
          </p:txBody>
        </p:sp>
        <p:sp>
          <p:nvSpPr>
            <p:cNvPr id="8" name="Rectangle 7"/>
            <p:cNvSpPr/>
            <p:nvPr/>
          </p:nvSpPr>
          <p:spPr>
            <a:xfrm>
              <a:off x="76200" y="6456402"/>
              <a:ext cx="1928798" cy="369332"/>
            </a:xfrm>
            <a:prstGeom prst="rect">
              <a:avLst/>
            </a:prstGeom>
          </p:spPr>
          <p:txBody>
            <a:bodyPr wrap="none">
              <a:spAutoFit/>
            </a:bodyPr>
            <a:lstStyle/>
            <a:p>
              <a:r>
                <a:rPr lang="en-US" dirty="0" smtClean="0">
                  <a:solidFill>
                    <a:srgbClr val="FF0000"/>
                  </a:solidFill>
                </a:rPr>
                <a:t>John W. Gardner</a:t>
              </a:r>
              <a:endParaRPr lang="en-US"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1" y="6107668"/>
              <a:ext cx="499110" cy="762000"/>
            </a:xfrm>
            <a:prstGeom prst="rect">
              <a:avLst/>
            </a:prstGeom>
          </p:spPr>
        </p:pic>
      </p:gr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870" t="18000" r="19935" b="48363"/>
          <a:stretch/>
        </p:blipFill>
        <p:spPr bwMode="auto">
          <a:xfrm>
            <a:off x="2362200" y="2362200"/>
            <a:ext cx="6802408" cy="256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131" r="10951"/>
          <a:stretch/>
        </p:blipFill>
        <p:spPr>
          <a:xfrm>
            <a:off x="7543800" y="2057399"/>
            <a:ext cx="1420378" cy="1714243"/>
          </a:xfrm>
          <a:prstGeom prst="rect">
            <a:avLst/>
          </a:prstGeom>
        </p:spPr>
      </p:pic>
    </p:spTree>
    <p:extLst>
      <p:ext uri="{BB962C8B-B14F-4D97-AF65-F5344CB8AC3E}">
        <p14:creationId xmlns:p14="http://schemas.microsoft.com/office/powerpoint/2010/main" val="2578329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C -0.01788 -0.00764 -0.00781 -0.00394 -0.04844 -0.00394 C -0.0842 -0.00394 -0.11997 -0.00116 -0.1559 0 C -0.22136 0.00787 -0.18906 0.00671 -0.25278 0.00393 C -0.28576 -0.00116 -0.31858 0.00046 -0.35139 0.00208 C -0.35747 0.00393 -0.36493 0.00393 -0.37049 0.00787 C -0.38177 0.01597 -0.39636 0.03102 -0.40868 0.03541 C -0.41788 0.03356 -0.42604 0.02986 -0.43524 0.02754 C -0.44167 0.02407 -0.44792 0.02245 -0.45434 0.01967 C -0.46441 0.02291 -0.46875 0.0324 -0.45868 0.0412 C -0.45486 0.03981 -0.45052 0.03472 -0.44705 0.03727 C -0.44462 0.03889 -0.44896 0.04398 -0.45 0.04722 C -0.45087 0.04977 -0.45278 0.05486 -0.45278 0.05486 " pathEditMode="relative" ptsTypes="ffffffffffffA">
                                      <p:cBhvr>
                                        <p:cTn id="14" dur="1100" fill="hold"/>
                                        <p:tgtEl>
                                          <p:spTgt spid="3">
                                            <p:txEl>
                                              <p:pRg st="0" end="0"/>
                                            </p:txEl>
                                          </p:spTgt>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01788 -0.00764 -0.00781 -0.00394 -0.04844 -0.00394 C -0.0842 -0.00394 -0.11997 -0.00116 -0.1559 0 C -0.22136 0.00787 -0.18906 0.00671 -0.25278 0.00393 C -0.28576 -0.00116 -0.31858 0.00046 -0.35139 0.00208 C -0.35747 0.00393 -0.36493 0.00393 -0.37049 0.00787 C -0.38177 0.01597 -0.39636 0.03102 -0.40868 0.03541 C -0.41788 0.03356 -0.42604 0.02986 -0.43524 0.02754 C -0.44167 0.02407 -0.44792 0.02245 -0.45434 0.01967 C -0.46441 0.02291 -0.46875 0.0324 -0.45868 0.0412 C -0.45486 0.03981 -0.45052 0.03472 -0.44705 0.03727 C -0.44462 0.03889 -0.44896 0.04398 -0.45 0.04722 C -0.45087 0.04977 -0.45278 0.05486 -0.45278 0.05486 " pathEditMode="relative" ptsTypes="ffffffffffffA">
                                      <p:cBhvr>
                                        <p:cTn id="16" dur="500" fill="hold"/>
                                        <p:tgtEl>
                                          <p:spTgt spid="3">
                                            <p:txEl>
                                              <p:pRg st="1" end="1"/>
                                            </p:txEl>
                                          </p:spTgt>
                                        </p:tgtEl>
                                        <p:attrNameLst>
                                          <p:attrName>ppt_x</p:attrName>
                                          <p:attrName>ppt_y</p:attrName>
                                        </p:attrNameLst>
                                      </p:cBhvr>
                                    </p:animMotion>
                                  </p:childTnLst>
                                </p:cTn>
                              </p:par>
                              <p:par>
                                <p:cTn id="17" presetID="0" presetClass="path" presetSubtype="0" accel="50000" decel="50000" fill="hold" grpId="0" nodeType="withEffect">
                                  <p:stCondLst>
                                    <p:cond delay="200"/>
                                  </p:stCondLst>
                                  <p:childTnLst>
                                    <p:animMotion origin="layout" path="M 0 0 C -0.01788 -0.00764 -0.00781 -0.00394 -0.04844 -0.00394 C -0.0842 -0.00394 -0.11997 -0.00116 -0.1559 0 C -0.22136 0.00787 -0.18906 0.00671 -0.25278 0.00393 C -0.28576 -0.00116 -0.31858 0.00046 -0.35139 0.00208 C -0.35747 0.00393 -0.36493 0.00393 -0.37049 0.00787 C -0.38177 0.01597 -0.39636 0.03102 -0.40868 0.03541 C -0.41788 0.03356 -0.42604 0.02986 -0.43524 0.02754 C -0.44167 0.02407 -0.44792 0.02245 -0.45434 0.01967 C -0.46441 0.02291 -0.46875 0.0324 -0.45868 0.0412 C -0.45486 0.03981 -0.45052 0.03472 -0.44705 0.03727 C -0.44462 0.03889 -0.44896 0.04398 -0.45 0.04722 C -0.45087 0.04977 -0.45278 0.05486 -0.45278 0.05486 " pathEditMode="relative" ptsTypes="ffffffffffffA">
                                      <p:cBhvr>
                                        <p:cTn id="18" dur="300" fill="hold"/>
                                        <p:tgtEl>
                                          <p:spTgt spid="3">
                                            <p:txEl>
                                              <p:pRg st="2" end="2"/>
                                            </p:txEl>
                                          </p:spTgt>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1788 -0.00764 -0.00781 -0.00394 -0.04844 -0.00394 C -0.0842 -0.00394 -0.11997 -0.00116 -0.1559 0 C -0.22136 0.00787 -0.18906 0.00671 -0.25278 0.00393 C -0.28576 -0.00116 -0.31858 0.00046 -0.35139 0.00208 C -0.35747 0.00393 -0.36493 0.00393 -0.37049 0.00787 C -0.38177 0.01597 -0.39636 0.03102 -0.40868 0.03541 C -0.41788 0.03356 -0.42604 0.02986 -0.43524 0.02754 C -0.44167 0.02407 -0.44792 0.02245 -0.45434 0.01967 C -0.46441 0.02291 -0.46875 0.0324 -0.45868 0.0412 C -0.45486 0.03981 -0.45052 0.03472 -0.44705 0.03727 C -0.44462 0.03889 -0.44896 0.04398 -0.45 0.04722 C -0.45087 0.04977 -0.45278 0.05486 -0.45278 0.05486 " pathEditMode="relative" ptsTypes="ffffffffffffA">
                                      <p:cBhvr>
                                        <p:cTn id="20" dur="500" fill="hold"/>
                                        <p:tgtEl>
                                          <p:spTgt spid="3">
                                            <p:txEl>
                                              <p:pRg st="3" end="3"/>
                                            </p:txEl>
                                          </p:spTgt>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1788 -0.00764 -0.00781 -0.00394 -0.04844 -0.00394 C -0.0842 -0.00394 -0.11997 -0.00116 -0.1559 0 C -0.22136 0.00787 -0.18906 0.00671 -0.25278 0.00393 C -0.28576 -0.00116 -0.31858 0.00046 -0.35139 0.00208 C -0.35747 0.00393 -0.36493 0.00393 -0.37049 0.00787 C -0.38177 0.01597 -0.39636 0.03102 -0.40868 0.03541 C -0.41788 0.03356 -0.42604 0.02986 -0.43524 0.02754 C -0.44167 0.02407 -0.44792 0.02245 -0.45434 0.01967 C -0.46441 0.02291 -0.46875 0.0324 -0.45868 0.0412 C -0.45486 0.03981 -0.45052 0.03472 -0.44705 0.03727 C -0.44462 0.03889 -0.44896 0.04398 -0.45 0.04722 C -0.45087 0.04977 -0.45278 0.05486 -0.45278 0.05486 " pathEditMode="relative" ptsTypes="ffffffffffffA">
                                      <p:cBhvr>
                                        <p:cTn id="22" dur="900" fill="hold"/>
                                        <p:tgtEl>
                                          <p:spTgt spid="3">
                                            <p:txEl>
                                              <p:pRg st="4" end="4"/>
                                            </p:txEl>
                                          </p:spTgt>
                                        </p:tgtEl>
                                        <p:attrNameLst>
                                          <p:attrName>ppt_x</p:attrName>
                                          <p:attrName>ppt_y</p:attrName>
                                        </p:attrNameLst>
                                      </p:cBhvr>
                                    </p:animMotion>
                                  </p:childTnLst>
                                </p:cTn>
                              </p:par>
                            </p:childTnLst>
                          </p:cTn>
                        </p:par>
                        <p:par>
                          <p:cTn id="23" fill="hold">
                            <p:stCondLst>
                              <p:cond delay="1100"/>
                            </p:stCondLst>
                            <p:childTnLst>
                              <p:par>
                                <p:cTn id="24" presetID="1"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Digression: CAL</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bwMode="auto">
              <a:xfrm>
                <a:off x="381000" y="1295889"/>
                <a:ext cx="8382000" cy="4876463"/>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CAL – Combinatory Array Logic</a:t>
                </a:r>
              </a:p>
              <a:p>
                <a:endParaRPr lang="en-US" dirty="0" smtClean="0"/>
              </a:p>
              <a:p>
                <a:pPr marL="0" indent="0">
                  <a:buFontTx/>
                  <a:buNone/>
                </a:pPr>
                <a14:m>
                  <m:oMathPara xmlns:m="http://schemas.openxmlformats.org/officeDocument/2006/math">
                    <m:oMathParaPr>
                      <m:jc m:val="centerGroup"/>
                    </m:oMathParaPr>
                    <m:oMath xmlns:m="http://schemas.openxmlformats.org/officeDocument/2006/math">
                      <m:r>
                        <a:rPr lang="en-US" i="1" smtClean="0">
                          <a:latin typeface="Cambria Math"/>
                        </a:rPr>
                        <m:t>𝑠𝑡𝑜𝑟𝑒</m:t>
                      </m:r>
                      <m:d>
                        <m:dPr>
                          <m:ctrlPr>
                            <a:rPr lang="en-US" i="1" smtClean="0">
                              <a:latin typeface="Cambria Math" panose="02040503050406030204" pitchFamily="18" charset="0"/>
                            </a:rPr>
                          </m:ctrlPr>
                        </m:dPr>
                        <m:e>
                          <m:r>
                            <a:rPr lang="en-US" i="1" smtClean="0">
                              <a:latin typeface="Cambria Math"/>
                            </a:rPr>
                            <m:t>𝑎</m:t>
                          </m:r>
                          <m:r>
                            <a:rPr lang="en-US" i="1" smtClean="0">
                              <a:latin typeface="Cambria Math"/>
                            </a:rPr>
                            <m:t>,</m:t>
                          </m:r>
                          <m:r>
                            <a:rPr lang="en-US" i="1" smtClean="0">
                              <a:latin typeface="Cambria Math"/>
                            </a:rPr>
                            <m:t>𝑖</m:t>
                          </m:r>
                          <m:r>
                            <a:rPr lang="en-US" i="1" smtClean="0">
                              <a:latin typeface="Cambria Math"/>
                            </a:rPr>
                            <m:t>,</m:t>
                          </m:r>
                          <m:r>
                            <a:rPr lang="en-US" i="1" smtClean="0">
                              <a:latin typeface="Cambria Math"/>
                            </a:rPr>
                            <m:t>𝑣</m:t>
                          </m:r>
                        </m:e>
                      </m:d>
                      <m:r>
                        <a:rPr lang="en-US" i="1" smtClean="0">
                          <a:latin typeface="Cambria Math"/>
                        </a:rPr>
                        <m:t>=</m:t>
                      </m:r>
                      <m:r>
                        <a:rPr lang="en-US" i="1" smtClean="0">
                          <a:latin typeface="Cambria Math"/>
                        </a:rPr>
                        <m:t>𝜆</m:t>
                      </m:r>
                      <m:r>
                        <a:rPr lang="en-US" i="1" smtClean="0">
                          <a:latin typeface="Cambria Math"/>
                        </a:rPr>
                        <m:t>𝑗</m:t>
                      </m:r>
                      <m:r>
                        <a:rPr lang="en-US" i="1" smtClean="0">
                          <a:latin typeface="Cambria Math"/>
                        </a:rPr>
                        <m:t>. </m:t>
                      </m:r>
                      <m:r>
                        <a:rPr lang="en-US" b="1" i="1" smtClean="0">
                          <a:latin typeface="Cambria Math"/>
                        </a:rPr>
                        <m:t>𝒊𝒇</m:t>
                      </m:r>
                      <m:r>
                        <a:rPr lang="en-US" i="1" smtClean="0">
                          <a:latin typeface="Cambria Math"/>
                        </a:rPr>
                        <m:t> </m:t>
                      </m:r>
                      <m:r>
                        <a:rPr lang="en-US" i="1" smtClean="0">
                          <a:latin typeface="Cambria Math"/>
                        </a:rPr>
                        <m:t>𝑖</m:t>
                      </m:r>
                      <m:r>
                        <a:rPr lang="en-US" i="1" smtClean="0">
                          <a:latin typeface="Cambria Math"/>
                        </a:rPr>
                        <m:t>=</m:t>
                      </m:r>
                      <m:r>
                        <a:rPr lang="en-US" i="1" smtClean="0">
                          <a:latin typeface="Cambria Math"/>
                        </a:rPr>
                        <m:t>𝑗</m:t>
                      </m:r>
                      <m:r>
                        <a:rPr lang="en-US" i="1" smtClean="0">
                          <a:latin typeface="Cambria Math"/>
                        </a:rPr>
                        <m:t> </m:t>
                      </m:r>
                      <m:r>
                        <a:rPr lang="en-US" b="1" i="1" smtClean="0">
                          <a:latin typeface="Cambria Math"/>
                        </a:rPr>
                        <m:t>𝒕𝒉𝒆𝒏</m:t>
                      </m:r>
                      <m:r>
                        <a:rPr lang="en-US" b="1" i="1" smtClean="0">
                          <a:latin typeface="Cambria Math"/>
                        </a:rPr>
                        <m:t> </m:t>
                      </m:r>
                      <m:r>
                        <a:rPr lang="en-US" i="1" smtClean="0">
                          <a:latin typeface="Cambria Math"/>
                        </a:rPr>
                        <m:t>𝑣</m:t>
                      </m:r>
                      <m:r>
                        <a:rPr lang="en-US" i="1" smtClean="0">
                          <a:latin typeface="Cambria Math"/>
                        </a:rPr>
                        <m:t> </m:t>
                      </m:r>
                      <m:r>
                        <a:rPr lang="en-US" b="1" i="1" smtClean="0">
                          <a:latin typeface="Cambria Math"/>
                        </a:rPr>
                        <m:t>𝒆𝒍𝒔𝒆</m:t>
                      </m:r>
                      <m:r>
                        <a:rPr lang="en-US" i="1" smtClean="0">
                          <a:latin typeface="Cambria Math"/>
                        </a:rPr>
                        <m:t> </m:t>
                      </m:r>
                      <m:r>
                        <a:rPr lang="en-US" i="1" smtClean="0">
                          <a:latin typeface="Cambria Math"/>
                        </a:rPr>
                        <m:t>𝑎</m:t>
                      </m:r>
                      <m:d>
                        <m:dPr>
                          <m:begChr m:val="["/>
                          <m:endChr m:val="]"/>
                          <m:ctrlPr>
                            <a:rPr lang="en-US" i="1" smtClean="0">
                              <a:latin typeface="Cambria Math" panose="02040503050406030204" pitchFamily="18" charset="0"/>
                            </a:rPr>
                          </m:ctrlPr>
                        </m:dPr>
                        <m:e>
                          <m:r>
                            <a:rPr lang="en-US" i="1" smtClean="0">
                              <a:latin typeface="Cambria Math"/>
                            </a:rPr>
                            <m:t>𝑗</m:t>
                          </m:r>
                        </m:e>
                      </m:d>
                    </m:oMath>
                  </m:oMathPara>
                </a14:m>
                <a:endParaRPr lang="en-US" dirty="0" smtClean="0"/>
              </a:p>
              <a:p>
                <a:endParaRPr lang="en-US" dirty="0"/>
              </a:p>
              <a:p>
                <a:pPr marL="0" indent="0">
                  <a:buFontTx/>
                  <a:buNone/>
                </a:pPr>
                <a14:m>
                  <m:oMathPara xmlns:m="http://schemas.openxmlformats.org/officeDocument/2006/math">
                    <m:oMathParaPr>
                      <m:jc m:val="centerGroup"/>
                    </m:oMathParaPr>
                    <m:oMath xmlns:m="http://schemas.openxmlformats.org/officeDocument/2006/math">
                      <m:r>
                        <a:rPr lang="en-US" i="1" smtClean="0">
                          <a:latin typeface="Cambria Math"/>
                        </a:rPr>
                        <m:t>𝐾</m:t>
                      </m:r>
                      <m:d>
                        <m:dPr>
                          <m:ctrlPr>
                            <a:rPr lang="en-US" i="1" smtClean="0">
                              <a:latin typeface="Cambria Math" panose="02040503050406030204" pitchFamily="18" charset="0"/>
                            </a:rPr>
                          </m:ctrlPr>
                        </m:dPr>
                        <m:e>
                          <m:r>
                            <a:rPr lang="en-US" i="1" smtClean="0">
                              <a:latin typeface="Cambria Math"/>
                            </a:rPr>
                            <m:t>𝑣</m:t>
                          </m:r>
                        </m:e>
                      </m:d>
                      <m:r>
                        <a:rPr lang="en-US" i="1" smtClean="0">
                          <a:latin typeface="Cambria Math"/>
                        </a:rPr>
                        <m:t>=</m:t>
                      </m:r>
                      <m:r>
                        <a:rPr lang="en-US" i="1" smtClean="0">
                          <a:latin typeface="Cambria Math"/>
                        </a:rPr>
                        <m:t>𝜆</m:t>
                      </m:r>
                      <m:r>
                        <a:rPr lang="en-US" i="1" smtClean="0">
                          <a:latin typeface="Cambria Math"/>
                        </a:rPr>
                        <m:t>𝑗</m:t>
                      </m:r>
                      <m:r>
                        <a:rPr lang="en-US" i="1" smtClean="0">
                          <a:latin typeface="Cambria Math"/>
                        </a:rPr>
                        <m:t> . </m:t>
                      </m:r>
                      <m:r>
                        <a:rPr lang="en-US" i="1" smtClean="0">
                          <a:latin typeface="Cambria Math"/>
                        </a:rPr>
                        <m:t>𝑣</m:t>
                      </m:r>
                    </m:oMath>
                  </m:oMathPara>
                </a14:m>
                <a:endParaRPr lang="en-US" dirty="0" smtClean="0"/>
              </a:p>
              <a:p>
                <a:endParaRPr lang="en-US" dirty="0" smtClean="0"/>
              </a:p>
              <a:p>
                <a:pPr marL="0" indent="0">
                  <a:buFontTx/>
                  <a:buNone/>
                </a:pPr>
                <a14:m>
                  <m:oMathPara xmlns:m="http://schemas.openxmlformats.org/officeDocument/2006/math">
                    <m:oMathParaPr>
                      <m:jc m:val="centerGroup"/>
                    </m:oMathParaPr>
                    <m:oMath xmlns:m="http://schemas.openxmlformats.org/officeDocument/2006/math">
                      <m:r>
                        <a:rPr lang="en-US" i="1" smtClean="0">
                          <a:latin typeface="Cambria Math"/>
                        </a:rPr>
                        <m:t>𝑚𝑎</m:t>
                      </m:r>
                      <m:sSub>
                        <m:sSubPr>
                          <m:ctrlPr>
                            <a:rPr lang="en-US" i="1" smtClean="0">
                              <a:latin typeface="Cambria Math" panose="02040503050406030204" pitchFamily="18" charset="0"/>
                            </a:rPr>
                          </m:ctrlPr>
                        </m:sSubPr>
                        <m:e>
                          <m:r>
                            <a:rPr lang="en-US" i="1" smtClean="0">
                              <a:latin typeface="Cambria Math"/>
                            </a:rPr>
                            <m:t>𝑝</m:t>
                          </m:r>
                        </m:e>
                        <m:sub>
                          <m:r>
                            <a:rPr lang="en-US" i="1" smtClean="0">
                              <a:latin typeface="Cambria Math"/>
                            </a:rPr>
                            <m:t>𝑓</m:t>
                          </m:r>
                        </m:sub>
                      </m:sSub>
                      <m:d>
                        <m:dPr>
                          <m:ctrlPr>
                            <a:rPr lang="en-US" i="1" smtClean="0">
                              <a:latin typeface="Cambria Math" panose="02040503050406030204" pitchFamily="18" charset="0"/>
                            </a:rPr>
                          </m:ctrlPr>
                        </m:dPr>
                        <m:e>
                          <m:r>
                            <a:rPr lang="en-US" i="1" smtClean="0">
                              <a:latin typeface="Cambria Math"/>
                            </a:rPr>
                            <m:t>𝑎</m:t>
                          </m:r>
                          <m:r>
                            <a:rPr lang="en-US" i="1" smtClean="0">
                              <a:latin typeface="Cambria Math"/>
                            </a:rPr>
                            <m:t>,</m:t>
                          </m:r>
                          <m:r>
                            <a:rPr lang="en-US" i="1" smtClean="0">
                              <a:latin typeface="Cambria Math"/>
                            </a:rPr>
                            <m:t>𝑏</m:t>
                          </m:r>
                        </m:e>
                      </m:d>
                      <m:r>
                        <a:rPr lang="en-US" i="1" smtClean="0">
                          <a:latin typeface="Cambria Math"/>
                        </a:rPr>
                        <m:t>=</m:t>
                      </m:r>
                      <m:r>
                        <a:rPr lang="en-US" i="1" smtClean="0">
                          <a:latin typeface="Cambria Math"/>
                        </a:rPr>
                        <m:t>𝜆</m:t>
                      </m:r>
                      <m:r>
                        <a:rPr lang="en-US" i="1" smtClean="0">
                          <a:latin typeface="Cambria Math"/>
                        </a:rPr>
                        <m:t>𝑗</m:t>
                      </m:r>
                      <m:r>
                        <a:rPr lang="en-US" i="1" smtClean="0">
                          <a:latin typeface="Cambria Math"/>
                        </a:rPr>
                        <m:t> . </m:t>
                      </m:r>
                      <m:r>
                        <a:rPr lang="en-US" i="1" smtClean="0">
                          <a:latin typeface="Cambria Math"/>
                        </a:rPr>
                        <m:t>𝑓</m:t>
                      </m:r>
                      <m:r>
                        <a:rPr lang="en-US" i="1" smtClean="0">
                          <a:latin typeface="Cambria Math"/>
                        </a:rPr>
                        <m:t>(</m:t>
                      </m:r>
                      <m:r>
                        <a:rPr lang="en-US" i="1" smtClean="0">
                          <a:latin typeface="Cambria Math"/>
                        </a:rPr>
                        <m:t>𝑎</m:t>
                      </m:r>
                      <m:d>
                        <m:dPr>
                          <m:begChr m:val="["/>
                          <m:endChr m:val="]"/>
                          <m:ctrlPr>
                            <a:rPr lang="en-US" i="1" smtClean="0">
                              <a:latin typeface="Cambria Math" panose="02040503050406030204" pitchFamily="18" charset="0"/>
                            </a:rPr>
                          </m:ctrlPr>
                        </m:dPr>
                        <m:e>
                          <m:r>
                            <a:rPr lang="en-US" i="1" smtClean="0">
                              <a:latin typeface="Cambria Math"/>
                            </a:rPr>
                            <m:t>𝑗</m:t>
                          </m:r>
                        </m:e>
                      </m:d>
                      <m:r>
                        <a:rPr lang="en-US" i="1" smtClean="0">
                          <a:latin typeface="Cambria Math"/>
                        </a:rPr>
                        <m:t>,</m:t>
                      </m:r>
                      <m:r>
                        <a:rPr lang="en-US" i="1" smtClean="0">
                          <a:latin typeface="Cambria Math"/>
                        </a:rPr>
                        <m:t>𝑏</m:t>
                      </m:r>
                      <m:d>
                        <m:dPr>
                          <m:begChr m:val="["/>
                          <m:endChr m:val="]"/>
                          <m:ctrlPr>
                            <a:rPr lang="en-US" i="1" smtClean="0">
                              <a:latin typeface="Cambria Math" panose="02040503050406030204" pitchFamily="18" charset="0"/>
                            </a:rPr>
                          </m:ctrlPr>
                        </m:dPr>
                        <m:e>
                          <m:r>
                            <a:rPr lang="en-US" i="1" smtClean="0">
                              <a:latin typeface="Cambria Math"/>
                            </a:rPr>
                            <m:t>𝑗</m:t>
                          </m:r>
                        </m:e>
                      </m:d>
                      <m:r>
                        <a:rPr lang="en-US" i="1" smtClean="0">
                          <a:latin typeface="Cambria Math"/>
                        </a:rPr>
                        <m:t>)</m:t>
                      </m:r>
                    </m:oMath>
                  </m:oMathPara>
                </a14:m>
                <a:endParaRPr lang="en-US" dirty="0" smtClean="0"/>
              </a:p>
              <a:p>
                <a:endParaRPr lang="en-US" sz="2800" dirty="0" smtClean="0"/>
              </a:p>
              <a:p>
                <a:pPr marL="0" indent="0">
                  <a:buNone/>
                </a:pPr>
                <a:r>
                  <a:rPr lang="en-US" sz="2800" dirty="0" smtClean="0"/>
                  <a:t>Existential fragment is in NP by reduction to congruence closure using polynomial set of instances.</a:t>
                </a: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381000" y="1295889"/>
                <a:ext cx="8382000" cy="4876463"/>
              </a:xfrm>
              <a:prstGeom prst="rect">
                <a:avLst/>
              </a:prstGeom>
              <a:blipFill rotWithShape="0">
                <a:blip r:embed="rId3"/>
                <a:stretch>
                  <a:fillRect l="-3055" t="-3750" b="-11250"/>
                </a:stretch>
              </a:blipFill>
              <a:extLst/>
            </p:spPr>
            <p:txBody>
              <a:bodyPr/>
              <a:lstStyle/>
              <a:p>
                <a:r>
                  <a:rPr lang="en-US">
                    <a:noFill/>
                  </a:rPr>
                  <a:t> </a:t>
                </a:r>
              </a:p>
            </p:txBody>
          </p:sp>
        </mc:Fallback>
      </mc:AlternateContent>
    </p:spTree>
    <p:extLst>
      <p:ext uri="{BB962C8B-B14F-4D97-AF65-F5344CB8AC3E}">
        <p14:creationId xmlns:p14="http://schemas.microsoft.com/office/powerpoint/2010/main" val="6944383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4724400"/>
                <a:ext cx="8153400" cy="1204753"/>
              </a:xfrm>
            </p:spPr>
            <p:txBody>
              <a:bodyPr/>
              <a:lstStyle/>
              <a:p>
                <a:pPr marL="0" indent="0" algn="ctr">
                  <a:buNone/>
                </a:pPr>
                <a14:m>
                  <m:oMathPara xmlns:m="http://schemas.openxmlformats.org/officeDocument/2006/math">
                    <m:oMathParaPr>
                      <m:jc m:val="centerGroup"/>
                    </m:oMathParaPr>
                    <m:oMath xmlns:m="http://schemas.openxmlformats.org/officeDocument/2006/math">
                      <m:r>
                        <a:rPr lang="en-US" sz="4400" b="1" i="1" dirty="0" smtClean="0">
                          <a:latin typeface="Cambria Math"/>
                        </a:rPr>
                        <m:t>∀</m:t>
                      </m:r>
                      <m:r>
                        <a:rPr lang="en-US" sz="4400" b="1" i="1" dirty="0" smtClean="0">
                          <a:latin typeface="Cambria Math"/>
                        </a:rPr>
                        <m:t>𝒇</m:t>
                      </m:r>
                      <m:r>
                        <a:rPr lang="en-US" sz="4400" b="1" i="1" dirty="0" smtClean="0">
                          <a:latin typeface="Cambria Math"/>
                        </a:rPr>
                        <m:t>. </m:t>
                      </m:r>
                      <m:d>
                        <m:dPr>
                          <m:ctrlPr>
                            <a:rPr lang="en-US" sz="4400" b="1" i="1" dirty="0" smtClean="0">
                              <a:latin typeface="Cambria Math" panose="02040503050406030204" pitchFamily="18" charset="0"/>
                            </a:rPr>
                          </m:ctrlPr>
                        </m:dPr>
                        <m:e>
                          <m:r>
                            <a:rPr lang="en-US" sz="4400" b="1" i="1" dirty="0" smtClean="0">
                              <a:latin typeface="Cambria Math"/>
                            </a:rPr>
                            <m:t>∀</m:t>
                          </m:r>
                          <m:r>
                            <a:rPr lang="en-US" sz="4400" b="1" i="1" dirty="0" smtClean="0">
                              <a:latin typeface="Cambria Math"/>
                            </a:rPr>
                            <m:t>𝒙</m:t>
                          </m:r>
                          <m:r>
                            <a:rPr lang="en-US" sz="4400" b="1" i="1" dirty="0" smtClean="0">
                              <a:latin typeface="Cambria Math"/>
                            </a:rPr>
                            <m:t>,</m:t>
                          </m:r>
                          <m:r>
                            <a:rPr lang="en-US" sz="4400" b="1" i="1" dirty="0" smtClean="0">
                              <a:latin typeface="Cambria Math"/>
                            </a:rPr>
                            <m:t>𝒚</m:t>
                          </m:r>
                          <m:r>
                            <a:rPr lang="en-US" sz="4400" b="1" i="1" dirty="0" smtClean="0">
                              <a:latin typeface="Cambria Math"/>
                            </a:rPr>
                            <m:t>. </m:t>
                          </m:r>
                          <m:r>
                            <a:rPr lang="en-US" sz="4400" b="1" i="1" dirty="0" smtClean="0">
                              <a:latin typeface="Cambria Math"/>
                            </a:rPr>
                            <m:t>𝒇</m:t>
                          </m:r>
                          <m:d>
                            <m:dPr>
                              <m:ctrlPr>
                                <a:rPr lang="en-US" sz="4400" b="1" i="1" dirty="0" smtClean="0">
                                  <a:latin typeface="Cambria Math" panose="02040503050406030204" pitchFamily="18" charset="0"/>
                                </a:rPr>
                              </m:ctrlPr>
                            </m:dPr>
                            <m:e>
                              <m:r>
                                <a:rPr lang="en-US" sz="4400" b="1" i="1" dirty="0" smtClean="0">
                                  <a:latin typeface="Cambria Math"/>
                                </a:rPr>
                                <m:t>𝒙</m:t>
                              </m:r>
                            </m:e>
                          </m:d>
                          <m:r>
                            <a:rPr lang="en-US" sz="4400" b="1" i="1" dirty="0" smtClean="0">
                              <a:latin typeface="Cambria Math"/>
                            </a:rPr>
                            <m:t>=</m:t>
                          </m:r>
                          <m:r>
                            <a:rPr lang="en-US" sz="4400" b="1" i="1" dirty="0" smtClean="0">
                              <a:latin typeface="Cambria Math"/>
                            </a:rPr>
                            <m:t>𝒇</m:t>
                          </m:r>
                          <m:d>
                            <m:dPr>
                              <m:ctrlPr>
                                <a:rPr lang="en-US" sz="4400" b="1" i="1" dirty="0" smtClean="0">
                                  <a:latin typeface="Cambria Math" panose="02040503050406030204" pitchFamily="18" charset="0"/>
                                </a:rPr>
                              </m:ctrlPr>
                            </m:dPr>
                            <m:e>
                              <m:r>
                                <a:rPr lang="en-US" sz="4400" b="1" i="1" dirty="0" smtClean="0">
                                  <a:latin typeface="Cambria Math"/>
                                </a:rPr>
                                <m:t>𝒚</m:t>
                              </m:r>
                            </m:e>
                          </m:d>
                          <m:r>
                            <a:rPr lang="en-US" sz="4400" b="1" i="1" dirty="0" smtClean="0">
                              <a:latin typeface="Cambria Math"/>
                            </a:rPr>
                            <m:t>→</m:t>
                          </m:r>
                          <m:r>
                            <a:rPr lang="en-US" sz="4400" b="1" i="1" dirty="0" smtClean="0">
                              <a:latin typeface="Cambria Math"/>
                            </a:rPr>
                            <m:t>𝒙</m:t>
                          </m:r>
                          <m:r>
                            <a:rPr lang="en-US" sz="4400" b="1" i="1" dirty="0" smtClean="0">
                              <a:latin typeface="Cambria Math"/>
                            </a:rPr>
                            <m:t>=</m:t>
                          </m:r>
                          <m:r>
                            <a:rPr lang="en-US" sz="4400" b="1" i="1" dirty="0" smtClean="0">
                              <a:latin typeface="Cambria Math"/>
                            </a:rPr>
                            <m:t>𝒚</m:t>
                          </m:r>
                        </m:e>
                      </m:d>
                      <m:r>
                        <a:rPr lang="en-US" sz="4400" b="1" i="1" dirty="0" smtClean="0">
                          <a:latin typeface="Cambria Math"/>
                        </a:rPr>
                        <m:t>→∃</m:t>
                      </m:r>
                      <m:r>
                        <a:rPr lang="en-US" sz="4400" b="1" i="1" dirty="0" smtClean="0">
                          <a:latin typeface="Cambria Math"/>
                        </a:rPr>
                        <m:t>𝒈</m:t>
                      </m:r>
                      <m:r>
                        <a:rPr lang="en-US" sz="4400" b="1" i="1" dirty="0" smtClean="0">
                          <a:latin typeface="Cambria Math"/>
                        </a:rPr>
                        <m:t> . ∀</m:t>
                      </m:r>
                      <m:r>
                        <a:rPr lang="en-US" sz="4400" b="1" i="1" dirty="0" smtClean="0">
                          <a:latin typeface="Cambria Math"/>
                        </a:rPr>
                        <m:t>𝒙</m:t>
                      </m:r>
                      <m:r>
                        <a:rPr lang="en-US" sz="4400" b="1" i="1" dirty="0" smtClean="0">
                          <a:latin typeface="Cambria Math"/>
                        </a:rPr>
                        <m:t> . </m:t>
                      </m:r>
                      <m:r>
                        <a:rPr lang="en-US" sz="4400" b="1" i="1" dirty="0" smtClean="0">
                          <a:latin typeface="Cambria Math"/>
                        </a:rPr>
                        <m:t>𝒙</m:t>
                      </m:r>
                      <m:r>
                        <a:rPr lang="en-US" sz="4400" b="1" i="1" dirty="0" smtClean="0">
                          <a:latin typeface="Cambria Math"/>
                        </a:rPr>
                        <m:t>=</m:t>
                      </m:r>
                      <m:r>
                        <a:rPr lang="en-US" sz="4400" b="1" i="1" dirty="0" smtClean="0">
                          <a:latin typeface="Cambria Math"/>
                        </a:rPr>
                        <m:t>𝒈</m:t>
                      </m:r>
                      <m:r>
                        <a:rPr lang="en-US" sz="4400" b="1" i="1" dirty="0" smtClean="0">
                          <a:latin typeface="Cambria Math"/>
                        </a:rPr>
                        <m:t>(</m:t>
                      </m:r>
                      <m:r>
                        <a:rPr lang="en-US" sz="4400" b="1" i="1" dirty="0" smtClean="0">
                          <a:latin typeface="Cambria Math"/>
                        </a:rPr>
                        <m:t>𝒇</m:t>
                      </m:r>
                      <m:d>
                        <m:dPr>
                          <m:ctrlPr>
                            <a:rPr lang="en-US" sz="4400" b="1" i="1" dirty="0" smtClean="0">
                              <a:latin typeface="Cambria Math" panose="02040503050406030204" pitchFamily="18" charset="0"/>
                            </a:rPr>
                          </m:ctrlPr>
                        </m:dPr>
                        <m:e>
                          <m:r>
                            <a:rPr lang="en-US" sz="4400" b="1" i="1" dirty="0" smtClean="0">
                              <a:latin typeface="Cambria Math"/>
                            </a:rPr>
                            <m:t>𝒙</m:t>
                          </m:r>
                        </m:e>
                      </m:d>
                      <m:r>
                        <a:rPr lang="en-US" sz="4400" b="1" i="1" dirty="0" smtClean="0">
                          <a:latin typeface="Cambria Math"/>
                        </a:rPr>
                        <m:t>)</m:t>
                      </m:r>
                    </m:oMath>
                  </m:oMathPara>
                </a14:m>
                <a:endParaRPr lang="en-US" sz="4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4724400"/>
                <a:ext cx="8153400" cy="1204753"/>
              </a:xfrm>
              <a:blipFill rotWithShape="0">
                <a:blip r:embed="rId2"/>
                <a:stretch>
                  <a:fillRect/>
                </a:stretch>
              </a:blipFill>
            </p:spPr>
            <p:txBody>
              <a:bodyPr/>
              <a:lstStyle/>
              <a:p>
                <a:r>
                  <a:rPr lang="en-US">
                    <a:noFill/>
                  </a:rPr>
                  <a:t> </a:t>
                </a:r>
              </a:p>
            </p:txBody>
          </p:sp>
        </mc:Fallback>
      </mc:AlternateContent>
      <p:sp>
        <p:nvSpPr>
          <p:cNvPr id="4" name="Content Placeholder 2"/>
          <p:cNvSpPr txBox="1">
            <a:spLocks/>
          </p:cNvSpPr>
          <p:nvPr/>
        </p:nvSpPr>
        <p:spPr bwMode="auto">
          <a:xfrm>
            <a:off x="0" y="2233597"/>
            <a:ext cx="9144000" cy="1218795"/>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4400" b="1" dirty="0" smtClean="0"/>
              <a:t>but can we do something </a:t>
            </a:r>
            <a:br>
              <a:rPr lang="en-US" sz="4400" b="1" dirty="0" smtClean="0"/>
            </a:br>
            <a:r>
              <a:rPr lang="en-US" sz="4400" b="1" dirty="0" smtClean="0"/>
              <a:t>more </a:t>
            </a:r>
            <a:r>
              <a:rPr lang="en-US" sz="4400" b="1" dirty="0" err="1" smtClean="0"/>
              <a:t>HOLish</a:t>
            </a:r>
            <a:r>
              <a:rPr lang="en-US" sz="4400" b="1" dirty="0" smtClean="0"/>
              <a:t>?</a:t>
            </a:r>
            <a:endParaRPr lang="en-US" sz="4400" b="1" dirty="0"/>
          </a:p>
        </p:txBody>
      </p:sp>
      <p:sp>
        <p:nvSpPr>
          <p:cNvPr id="5" name="Content Placeholder 2"/>
          <p:cNvSpPr txBox="1">
            <a:spLocks/>
          </p:cNvSpPr>
          <p:nvPr/>
        </p:nvSpPr>
        <p:spPr bwMode="auto">
          <a:xfrm>
            <a:off x="115957" y="3581400"/>
            <a:ext cx="9144000" cy="609398"/>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3"/>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3"/>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3"/>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3"/>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sz="4400" b="1" dirty="0" smtClean="0"/>
              <a:t>e.g.,</a:t>
            </a:r>
            <a:endParaRPr lang="en-US" sz="4400" b="1" dirty="0"/>
          </a:p>
        </p:txBody>
      </p:sp>
    </p:spTree>
    <p:extLst>
      <p:ext uri="{BB962C8B-B14F-4D97-AF65-F5344CB8AC3E}">
        <p14:creationId xmlns:p14="http://schemas.microsoft.com/office/powerpoint/2010/main" val="3338123595"/>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68"/>
          <a:stretch/>
        </p:blipFill>
        <p:spPr bwMode="auto">
          <a:xfrm>
            <a:off x="1752600" y="4800600"/>
            <a:ext cx="7391400" cy="125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30189"/>
            <a:ext cx="8382000" cy="609398"/>
          </a:xfrm>
        </p:spPr>
        <p:txBody>
          <a:bodyPr/>
          <a:lstStyle/>
          <a:p>
            <a:r>
              <a:rPr lang="en-US" sz="4400" dirty="0"/>
              <a:t>I</a:t>
            </a:r>
            <a:r>
              <a:rPr lang="en-US" sz="4400" dirty="0" smtClean="0"/>
              <a:t>dea: </a:t>
            </a:r>
            <a:r>
              <a:rPr lang="en-US" sz="4400" dirty="0"/>
              <a:t>S</a:t>
            </a:r>
            <a:r>
              <a:rPr lang="en-US" sz="4400" dirty="0" smtClean="0"/>
              <a:t>aturate for </a:t>
            </a:r>
            <a:r>
              <a:rPr lang="en-US" sz="4400" dirty="0" err="1" smtClean="0"/>
              <a:t>Henkin</a:t>
            </a:r>
            <a:r>
              <a:rPr lang="en-US" sz="4400" dirty="0" smtClean="0"/>
              <a:t> Models</a:t>
            </a:r>
            <a:endParaRPr lang="en-US" sz="4400" dirty="0"/>
          </a:p>
        </p:txBody>
      </p:sp>
      <p:sp>
        <p:nvSpPr>
          <p:cNvPr id="3" name="Content Placeholder 2"/>
          <p:cNvSpPr>
            <a:spLocks noGrp="1"/>
          </p:cNvSpPr>
          <p:nvPr>
            <p:ph idx="1"/>
          </p:nvPr>
        </p:nvSpPr>
        <p:spPr>
          <a:xfrm>
            <a:off x="381000" y="1525265"/>
            <a:ext cx="8382000" cy="3808735"/>
          </a:xfrm>
        </p:spPr>
        <p:txBody>
          <a:bodyPr/>
          <a:lstStyle/>
          <a:p>
            <a:pPr marL="0" indent="0">
              <a:buNone/>
            </a:pPr>
            <a:r>
              <a:rPr lang="en-US" b="1" dirty="0" smtClean="0"/>
              <a:t>Types</a:t>
            </a:r>
          </a:p>
          <a:p>
            <a:endParaRPr lang="en-US" dirty="0"/>
          </a:p>
          <a:p>
            <a:pPr marL="0" indent="0">
              <a:buNone/>
            </a:pPr>
            <a:r>
              <a:rPr lang="en-US" b="1" dirty="0" smtClean="0"/>
              <a:t>Terms</a:t>
            </a:r>
          </a:p>
          <a:p>
            <a:endParaRPr lang="en-US" dirty="0" smtClean="0"/>
          </a:p>
          <a:p>
            <a:pPr marL="0" indent="0">
              <a:buNone/>
            </a:pPr>
            <a:r>
              <a:rPr lang="en-US" b="1" dirty="0" smtClean="0"/>
              <a:t>Constants</a:t>
            </a:r>
          </a:p>
          <a:p>
            <a:endParaRPr lang="en-US" dirty="0"/>
          </a:p>
          <a:p>
            <a:pPr marL="0" indent="0">
              <a:buNone/>
            </a:pPr>
            <a:r>
              <a:rPr lang="en-US" b="1" dirty="0" smtClean="0"/>
              <a:t>Axioms</a:t>
            </a:r>
            <a:endParaRPr lang="en-US" b="1" dirty="0"/>
          </a:p>
        </p:txBody>
      </p:sp>
      <mc:AlternateContent xmlns:mc="http://schemas.openxmlformats.org/markup-compatibility/2006" xmlns:a14="http://schemas.microsoft.com/office/drawing/2010/main">
        <mc:Choice Requires="a14">
          <p:sp>
            <p:nvSpPr>
              <p:cNvPr id="5" name="TextBox 4"/>
              <p:cNvSpPr txBox="1"/>
              <p:nvPr/>
            </p:nvSpPr>
            <p:spPr>
              <a:xfrm>
                <a:off x="3558798" y="1519535"/>
                <a:ext cx="43660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𝜎</m:t>
                      </m:r>
                      <m:r>
                        <a:rPr lang="en-US" sz="2400" b="0" i="1" smtClean="0">
                          <a:solidFill>
                            <a:schemeClr val="bg1"/>
                          </a:solidFill>
                          <a:latin typeface="Cambria Math"/>
                        </a:rPr>
                        <m:t>∷=</m:t>
                      </m:r>
                      <m:r>
                        <a:rPr lang="en-US" sz="2400" b="0" i="1" smtClean="0">
                          <a:solidFill>
                            <a:schemeClr val="bg1"/>
                          </a:solidFill>
                          <a:latin typeface="Cambria Math"/>
                        </a:rPr>
                        <m:t>𝑖</m:t>
                      </m:r>
                      <m:r>
                        <a:rPr lang="en-US" sz="2400" b="0" i="1" smtClean="0">
                          <a:solidFill>
                            <a:schemeClr val="bg1"/>
                          </a:solidFill>
                          <a:latin typeface="Cambria Math"/>
                        </a:rPr>
                        <m:t>  </m:t>
                      </m:r>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  </m:t>
                          </m:r>
                          <m:r>
                            <a:rPr lang="en-US" sz="2400" b="0" i="1" smtClean="0">
                              <a:solidFill>
                                <a:schemeClr val="bg1"/>
                              </a:solidFill>
                              <a:latin typeface="Cambria Math"/>
                            </a:rPr>
                            <m:t>𝑜</m:t>
                          </m:r>
                          <m:r>
                            <a:rPr lang="en-US" sz="2400" b="0" i="1" smtClean="0">
                              <a:solidFill>
                                <a:schemeClr val="bg1"/>
                              </a:solidFill>
                              <a:latin typeface="Cambria Math"/>
                            </a:rPr>
                            <m:t>            </m:t>
                          </m:r>
                          <m:r>
                            <a:rPr lang="en-US" sz="2400" b="0" i="1" smtClean="0">
                              <a:solidFill>
                                <a:schemeClr val="bg1"/>
                              </a:solidFill>
                              <a:latin typeface="Cambria Math"/>
                            </a:rPr>
                            <m:t>𝜏</m:t>
                          </m:r>
                          <m:r>
                            <a:rPr lang="en-US" sz="2400" b="0" i="1" smtClean="0">
                              <a:solidFill>
                                <a:schemeClr val="bg1"/>
                              </a:solidFill>
                              <a:latin typeface="Cambria Math"/>
                            </a:rPr>
                            <m:t>∷=</m:t>
                          </m:r>
                          <m:r>
                            <a:rPr lang="en-US" sz="2400" b="0" i="1" smtClean="0">
                              <a:solidFill>
                                <a:schemeClr val="bg1"/>
                              </a:solidFill>
                              <a:latin typeface="Cambria Math"/>
                            </a:rPr>
                            <m:t>𝜎</m:t>
                          </m:r>
                          <m:r>
                            <a:rPr lang="en-US" sz="2400" b="0" i="1" smtClean="0">
                              <a:solidFill>
                                <a:schemeClr val="bg1"/>
                              </a:solidFill>
                              <a:latin typeface="Cambria Math"/>
                            </a:rPr>
                            <m:t> </m:t>
                          </m:r>
                        </m:e>
                      </m:d>
                      <m:r>
                        <a:rPr lang="en-US" sz="2400" b="0" i="1" smtClean="0">
                          <a:solidFill>
                            <a:schemeClr val="bg1"/>
                          </a:solidFill>
                          <a:latin typeface="Cambria Math"/>
                        </a:rPr>
                        <m:t> </m:t>
                      </m:r>
                      <m:r>
                        <a:rPr lang="en-US" sz="2400" b="0" i="1" smtClean="0">
                          <a:solidFill>
                            <a:schemeClr val="bg1"/>
                          </a:solidFill>
                          <a:latin typeface="Cambria Math"/>
                        </a:rPr>
                        <m:t>𝜏</m:t>
                      </m:r>
                      <m:r>
                        <a:rPr lang="en-US" sz="2400" b="0" i="1" smtClean="0">
                          <a:solidFill>
                            <a:schemeClr val="bg1"/>
                          </a:solidFill>
                          <a:latin typeface="Cambria Math"/>
                        </a:rPr>
                        <m:t>→</m:t>
                      </m:r>
                      <m:r>
                        <a:rPr lang="en-US" sz="2400" b="0" i="1" smtClean="0">
                          <a:solidFill>
                            <a:schemeClr val="bg1"/>
                          </a:solidFill>
                          <a:latin typeface="Cambria Math"/>
                        </a:rPr>
                        <m:t>𝜏</m:t>
                      </m:r>
                    </m:oMath>
                  </m:oMathPara>
                </a14:m>
                <a:endParaRPr lang="en-US" sz="2400" dirty="0" err="1"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58798" y="1519535"/>
                <a:ext cx="4366002" cy="46166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53797" y="2590800"/>
                <a:ext cx="41948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𝑀</m:t>
                      </m:r>
                      <m:r>
                        <a:rPr lang="en-US" sz="2400" b="0" i="1" smtClean="0">
                          <a:solidFill>
                            <a:schemeClr val="bg1"/>
                          </a:solidFill>
                          <a:latin typeface="Cambria Math"/>
                        </a:rPr>
                        <m:t>, </m:t>
                      </m:r>
                      <m:r>
                        <a:rPr lang="en-US" sz="2400" b="0" i="1" smtClean="0">
                          <a:solidFill>
                            <a:schemeClr val="bg1"/>
                          </a:solidFill>
                          <a:latin typeface="Cambria Math"/>
                        </a:rPr>
                        <m:t>𝑁</m:t>
                      </m:r>
                      <m:r>
                        <a:rPr lang="en-US" sz="2400" b="0" i="1" smtClean="0">
                          <a:solidFill>
                            <a:schemeClr val="bg1"/>
                          </a:solidFill>
                          <a:latin typeface="Cambria Math"/>
                        </a:rPr>
                        <m:t> ∷=</m:t>
                      </m:r>
                      <m:r>
                        <a:rPr lang="en-US" sz="2400" b="0" i="1" smtClean="0">
                          <a:solidFill>
                            <a:schemeClr val="bg1"/>
                          </a:solidFill>
                          <a:latin typeface="Cambria Math"/>
                        </a:rPr>
                        <m:t>𝜆</m:t>
                      </m:r>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𝜏</m:t>
                      </m:r>
                      <m:r>
                        <a:rPr lang="en-US" sz="2400" b="0" i="1" smtClean="0">
                          <a:solidFill>
                            <a:schemeClr val="bg1"/>
                          </a:solidFill>
                          <a:latin typeface="Cambria Math"/>
                        </a:rPr>
                        <m:t>. </m:t>
                      </m:r>
                      <m:r>
                        <a:rPr lang="en-US" sz="2400" b="0" i="1" smtClean="0">
                          <a:solidFill>
                            <a:schemeClr val="bg1"/>
                          </a:solidFill>
                          <a:latin typeface="Cambria Math"/>
                        </a:rPr>
                        <m:t>𝑀</m:t>
                      </m:r>
                      <m:r>
                        <a:rPr lang="en-US" sz="2400" b="0" i="1" smtClean="0">
                          <a:solidFill>
                            <a:schemeClr val="bg1"/>
                          </a:solidFill>
                          <a:latin typeface="Cambria Math"/>
                        </a:rPr>
                        <m:t>  </m:t>
                      </m:r>
                      <m:d>
                        <m:dPr>
                          <m:begChr m:val="|"/>
                          <m:endChr m:val="|"/>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  </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𝑀</m:t>
                              </m:r>
                              <m:r>
                                <a:rPr lang="en-US" sz="2400" b="0" i="1" smtClean="0">
                                  <a:solidFill>
                                    <a:schemeClr val="bg1"/>
                                  </a:solidFill>
                                  <a:latin typeface="Cambria Math"/>
                                </a:rPr>
                                <m:t> </m:t>
                              </m:r>
                              <m:r>
                                <a:rPr lang="en-US" sz="2400" b="0" i="1" smtClean="0">
                                  <a:solidFill>
                                    <a:schemeClr val="bg1"/>
                                  </a:solidFill>
                                  <a:latin typeface="Cambria Math"/>
                                </a:rPr>
                                <m:t>𝑁</m:t>
                              </m:r>
                            </m:e>
                          </m:d>
                          <m:r>
                            <a:rPr lang="en-US" sz="2400" b="0" i="1" smtClean="0">
                              <a:solidFill>
                                <a:schemeClr val="bg1"/>
                              </a:solidFill>
                              <a:latin typeface="Cambria Math"/>
                            </a:rPr>
                            <m:t> </m:t>
                          </m:r>
                        </m:e>
                      </m:d>
                      <m:r>
                        <a:rPr lang="en-US" sz="2400" b="0" i="1" smtClean="0">
                          <a:solidFill>
                            <a:schemeClr val="bg1"/>
                          </a:solidFill>
                          <a:latin typeface="Cambria Math"/>
                        </a:rPr>
                        <m:t>  </m:t>
                      </m:r>
                      <m:r>
                        <a:rPr lang="en-US" sz="2400" b="0" i="1" smtClean="0">
                          <a:solidFill>
                            <a:schemeClr val="bg1"/>
                          </a:solidFill>
                          <a:latin typeface="Cambria Math"/>
                        </a:rPr>
                        <m:t>𝑥</m:t>
                      </m:r>
                    </m:oMath>
                  </m:oMathPara>
                </a14:m>
                <a:endParaRPr lang="en-US" sz="2400" dirty="0" err="1"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53797" y="2590800"/>
                <a:ext cx="4194803" cy="46166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24200" y="3295471"/>
                <a:ext cx="5189754"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𝑓𝑎𝑙𝑠𝑒</m:t>
                      </m:r>
                      <m:r>
                        <a:rPr lang="en-US" sz="2400" b="0" i="1" smtClean="0">
                          <a:solidFill>
                            <a:schemeClr val="bg1"/>
                          </a:solidFill>
                          <a:latin typeface="Cambria Math"/>
                        </a:rPr>
                        <m:t> :</m:t>
                      </m:r>
                      <m:r>
                        <a:rPr lang="en-US" sz="2400" b="0" i="1" smtClean="0">
                          <a:solidFill>
                            <a:schemeClr val="bg1"/>
                          </a:solidFill>
                          <a:latin typeface="Cambria Math"/>
                        </a:rPr>
                        <m:t>𝑜</m:t>
                      </m:r>
                      <m:r>
                        <a:rPr lang="en-US" sz="2400" b="0" i="1" smtClean="0">
                          <a:solidFill>
                            <a:schemeClr val="bg1"/>
                          </a:solidFill>
                          <a:latin typeface="Cambria Math"/>
                        </a:rPr>
                        <m:t>       ⇒ :</m:t>
                      </m:r>
                      <m:r>
                        <a:rPr lang="en-US" sz="2400" b="0" i="1" smtClean="0">
                          <a:solidFill>
                            <a:schemeClr val="bg1"/>
                          </a:solidFill>
                          <a:latin typeface="Cambria Math"/>
                        </a:rPr>
                        <m:t>𝑜</m:t>
                      </m:r>
                      <m:r>
                        <a:rPr lang="en-US" sz="2400" b="0" i="1" smtClean="0">
                          <a:solidFill>
                            <a:schemeClr val="bg1"/>
                          </a:solidFill>
                          <a:latin typeface="Cambria Math"/>
                        </a:rPr>
                        <m:t>→</m:t>
                      </m:r>
                      <m:r>
                        <a:rPr lang="en-US" sz="2400" b="0" i="1" smtClean="0">
                          <a:solidFill>
                            <a:schemeClr val="bg1"/>
                          </a:solidFill>
                          <a:latin typeface="Cambria Math"/>
                        </a:rPr>
                        <m:t>𝑜</m:t>
                      </m:r>
                      <m:r>
                        <a:rPr lang="en-US" sz="2400" b="0" i="1" smtClean="0">
                          <a:solidFill>
                            <a:schemeClr val="bg1"/>
                          </a:solidFill>
                          <a:latin typeface="Cambria Math"/>
                        </a:rPr>
                        <m:t>→</m:t>
                      </m:r>
                      <m:r>
                        <a:rPr lang="en-US" sz="2400" b="0" i="1" smtClean="0">
                          <a:solidFill>
                            <a:schemeClr val="bg1"/>
                          </a:solidFill>
                          <a:latin typeface="Cambria Math"/>
                        </a:rPr>
                        <m:t>𝑜</m:t>
                      </m:r>
                      <m:r>
                        <a:rPr lang="en-US" sz="2400" b="0" i="1" smtClean="0">
                          <a:solidFill>
                            <a:schemeClr val="bg1"/>
                          </a:solidFill>
                          <a:latin typeface="Cambria Math"/>
                        </a:rPr>
                        <m:t> </m:t>
                      </m:r>
                    </m:oMath>
                  </m:oMathPara>
                </a14:m>
                <a:endParaRPr lang="en-US" sz="2400" b="0" i="1" dirty="0" smtClean="0">
                  <a:solidFill>
                    <a:schemeClr val="bg1"/>
                  </a:solidFill>
                  <a:latin typeface="Cambria Math"/>
                </a:endParaRPr>
              </a:p>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𝜖</m:t>
                      </m:r>
                      <m:r>
                        <a:rPr lang="en-US" sz="2400" b="0" i="1" smtClean="0">
                          <a:solidFill>
                            <a:schemeClr val="bg1"/>
                          </a:solidFill>
                          <a:latin typeface="Cambria Math"/>
                        </a:rPr>
                        <m:t>: </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𝜏</m:t>
                          </m:r>
                          <m:r>
                            <a:rPr lang="en-US" sz="2400" b="0" i="1" smtClean="0">
                              <a:solidFill>
                                <a:schemeClr val="bg1"/>
                              </a:solidFill>
                              <a:latin typeface="Cambria Math"/>
                            </a:rPr>
                            <m:t>→</m:t>
                          </m:r>
                          <m:r>
                            <a:rPr lang="en-US" sz="2400" b="0" i="1" smtClean="0">
                              <a:solidFill>
                                <a:schemeClr val="bg1"/>
                              </a:solidFill>
                              <a:latin typeface="Cambria Math"/>
                            </a:rPr>
                            <m:t>𝑜</m:t>
                          </m:r>
                        </m:e>
                      </m:d>
                      <m:r>
                        <a:rPr lang="en-US" sz="2400" b="0" i="1" smtClean="0">
                          <a:solidFill>
                            <a:schemeClr val="bg1"/>
                          </a:solidFill>
                          <a:latin typeface="Cambria Math"/>
                        </a:rPr>
                        <m:t>→</m:t>
                      </m:r>
                      <m:r>
                        <a:rPr lang="en-US" sz="2400" b="0" i="1" smtClean="0">
                          <a:solidFill>
                            <a:schemeClr val="bg1"/>
                          </a:solidFill>
                          <a:latin typeface="Cambria Math"/>
                        </a:rPr>
                        <m:t>𝜏</m:t>
                      </m:r>
                      <m:r>
                        <a:rPr lang="en-US" sz="2400" b="0" i="1" smtClean="0">
                          <a:solidFill>
                            <a:schemeClr val="bg1"/>
                          </a:solidFill>
                          <a:latin typeface="Cambria Math"/>
                        </a:rPr>
                        <m:t>,    ∀: </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a:rPr>
                            <m:t>𝜏</m:t>
                          </m:r>
                          <m:r>
                            <a:rPr lang="en-US" sz="2400" b="0" i="1" smtClean="0">
                              <a:solidFill>
                                <a:schemeClr val="bg1"/>
                              </a:solidFill>
                              <a:latin typeface="Cambria Math"/>
                            </a:rPr>
                            <m:t>→</m:t>
                          </m:r>
                          <m:r>
                            <a:rPr lang="en-US" sz="2400" b="0" i="1" smtClean="0">
                              <a:solidFill>
                                <a:schemeClr val="bg1"/>
                              </a:solidFill>
                              <a:latin typeface="Cambria Math"/>
                            </a:rPr>
                            <m:t>𝑜</m:t>
                          </m:r>
                        </m:e>
                      </m:d>
                      <m:r>
                        <a:rPr lang="en-US" sz="2400" b="0" i="1" smtClean="0">
                          <a:solidFill>
                            <a:schemeClr val="bg1"/>
                          </a:solidFill>
                          <a:latin typeface="Cambria Math"/>
                        </a:rPr>
                        <m:t>→</m:t>
                      </m:r>
                      <m:r>
                        <a:rPr lang="en-US" sz="2400" b="0" i="1" smtClean="0">
                          <a:solidFill>
                            <a:schemeClr val="bg1"/>
                          </a:solidFill>
                          <a:latin typeface="Cambria Math"/>
                        </a:rPr>
                        <m:t>𝑜</m:t>
                      </m:r>
                      <m:r>
                        <a:rPr lang="en-US" sz="2400" b="0" i="1" smtClean="0">
                          <a:solidFill>
                            <a:schemeClr val="bg1"/>
                          </a:solidFill>
                          <a:latin typeface="Cambria Math"/>
                        </a:rPr>
                        <m:t>,  </m:t>
                      </m:r>
                    </m:oMath>
                  </m:oMathPara>
                </a14:m>
                <a:endParaRPr lang="en-US" sz="2400" b="0" i="1" dirty="0" smtClean="0">
                  <a:solidFill>
                    <a:schemeClr val="bg1"/>
                  </a:solidFill>
                  <a:latin typeface="Cambria Math"/>
                </a:endParaRPr>
              </a:p>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m:t>
                      </m:r>
                      <m:r>
                        <a:rPr lang="en-US" sz="2400" b="0" i="1" smtClean="0">
                          <a:solidFill>
                            <a:schemeClr val="bg1"/>
                          </a:solidFill>
                          <a:latin typeface="Cambria Math"/>
                        </a:rPr>
                        <m:t>𝜏</m:t>
                      </m:r>
                      <m:r>
                        <a:rPr lang="en-US" sz="2400" b="0" i="1" smtClean="0">
                          <a:solidFill>
                            <a:schemeClr val="bg1"/>
                          </a:solidFill>
                          <a:latin typeface="Cambria Math"/>
                        </a:rPr>
                        <m:t>→</m:t>
                      </m:r>
                      <m:r>
                        <a:rPr lang="en-US" sz="2400" b="0" i="1" smtClean="0">
                          <a:solidFill>
                            <a:schemeClr val="bg1"/>
                          </a:solidFill>
                          <a:latin typeface="Cambria Math"/>
                        </a:rPr>
                        <m:t>𝜏</m:t>
                      </m:r>
                      <m:r>
                        <a:rPr lang="en-US" sz="2400" b="0" i="1" smtClean="0">
                          <a:solidFill>
                            <a:schemeClr val="bg1"/>
                          </a:solidFill>
                          <a:latin typeface="Cambria Math"/>
                        </a:rPr>
                        <m:t>→</m:t>
                      </m:r>
                      <m:r>
                        <a:rPr lang="en-US" sz="2400" b="0" i="1" smtClean="0">
                          <a:solidFill>
                            <a:schemeClr val="bg1"/>
                          </a:solidFill>
                          <a:latin typeface="Cambria Math"/>
                        </a:rPr>
                        <m:t>𝑜</m:t>
                      </m:r>
                      <m:r>
                        <a:rPr lang="en-US" sz="2400" b="0" i="1" smtClean="0">
                          <a:solidFill>
                            <a:schemeClr val="bg1"/>
                          </a:solidFill>
                          <a:latin typeface="Cambria Math"/>
                        </a:rPr>
                        <m:t> </m:t>
                      </m:r>
                    </m:oMath>
                  </m:oMathPara>
                </a14:m>
                <a:endParaRPr lang="en-US" sz="2400" dirty="0" err="1" smtClean="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124200" y="3295471"/>
                <a:ext cx="5189754" cy="1200329"/>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8353076"/>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006"/>
          <a:stretch/>
        </p:blipFill>
        <p:spPr bwMode="auto">
          <a:xfrm>
            <a:off x="4572000" y="3940682"/>
            <a:ext cx="4274128" cy="125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Lazy Saturation loop</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447800" y="1524000"/>
                <a:ext cx="2872068" cy="584775"/>
              </a:xfrm>
              <a:prstGeom prst="rect">
                <a:avLst/>
              </a:prstGeom>
              <a:noFill/>
            </p:spPr>
            <p:txBody>
              <a:bodyPr wrap="none" rtlCol="0">
                <a:spAutoFit/>
              </a:bodyPr>
              <a:lstStyle/>
              <a:p>
                <a:r>
                  <a:rPr lang="en-US" sz="3200" dirty="0" smtClean="0">
                    <a:solidFill>
                      <a:schemeClr val="bg1"/>
                    </a:solidFill>
                  </a:rPr>
                  <a:t>HOL formula </a:t>
                </a:r>
                <a14:m>
                  <m:oMath xmlns:m="http://schemas.openxmlformats.org/officeDocument/2006/math">
                    <m:r>
                      <a:rPr lang="en-US" sz="3200" i="1">
                        <a:solidFill>
                          <a:schemeClr val="bg1"/>
                        </a:solidFill>
                        <a:latin typeface="Cambria Math"/>
                      </a:rPr>
                      <m:t>𝐹</m:t>
                    </m:r>
                  </m:oMath>
                </a14:m>
                <a:endParaRPr lang="en-US" sz="3200" dirty="0" smtClean="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47800" y="1524000"/>
                <a:ext cx="2872068" cy="584775"/>
              </a:xfrm>
              <a:prstGeom prst="rect">
                <a:avLst/>
              </a:prstGeom>
              <a:blipFill rotWithShape="0">
                <a:blip r:embed="rId3"/>
                <a:stretch>
                  <a:fillRect l="-5520" t="-13542" b="-33333"/>
                </a:stretch>
              </a:blipFill>
            </p:spPr>
            <p:txBody>
              <a:bodyPr/>
              <a:lstStyle/>
              <a:p>
                <a:r>
                  <a:rPr lang="en-US">
                    <a:noFill/>
                  </a:rPr>
                  <a:t> </a:t>
                </a:r>
              </a:p>
            </p:txBody>
          </p:sp>
        </mc:Fallback>
      </mc:AlternateContent>
      <p:sp>
        <p:nvSpPr>
          <p:cNvPr id="4" name="Down Arrow 3"/>
          <p:cNvSpPr/>
          <p:nvPr/>
        </p:nvSpPr>
        <p:spPr bwMode="auto">
          <a:xfrm>
            <a:off x="2733328" y="2178349"/>
            <a:ext cx="301012" cy="92606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6" name="Rounded Rectangle 5"/>
              <p:cNvSpPr/>
              <p:nvPr/>
            </p:nvSpPr>
            <p:spPr bwMode="auto">
              <a:xfrm>
                <a:off x="1738940" y="3104416"/>
                <a:ext cx="2348948"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u="none" strike="noStrike" cap="none" normalizeH="0" baseline="0" dirty="0" smtClean="0">
                    <a:solidFill>
                      <a:schemeClr val="tx1"/>
                    </a:solidFill>
                    <a:effectLst>
                      <a:outerShdw blurRad="38100" dist="38100" dir="2700000" algn="tl">
                        <a:srgbClr val="000000">
                          <a:alpha val="43137"/>
                        </a:srgbClr>
                      </a:outerShdw>
                    </a:effectLst>
                  </a:rPr>
                  <a:t>Assert </a:t>
                </a:r>
                <a14:m>
                  <m:oMath xmlns:m="http://schemas.openxmlformats.org/officeDocument/2006/math">
                    <m:d>
                      <m:dPr>
                        <m:begChr m:val="⟦"/>
                        <m:endChr m:val="⟧"/>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d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e>
                    </m:d>
                  </m:oMath>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bwMode="auto">
              <a:xfrm>
                <a:off x="1738940" y="3104416"/>
                <a:ext cx="2348948" cy="1003757"/>
              </a:xfrm>
              <a:prstGeom prst="roundRect">
                <a:avLst/>
              </a:prstGeom>
              <a:blipFill rotWithShape="0">
                <a:blip r:embed="rId4"/>
                <a:stretch>
                  <a:fillRect/>
                </a:stretch>
              </a:blipFill>
              <a:ln>
                <a:headEnd type="none" w="med" len="med"/>
                <a:tailEnd type="none" w="med" len="med"/>
              </a:ln>
            </p:spPr>
            <p:txBody>
              <a:bodyPr/>
              <a:lstStyle/>
              <a:p>
                <a:r>
                  <a:rPr lang="en-US">
                    <a:noFill/>
                  </a:rPr>
                  <a:t> </a:t>
                </a:r>
              </a:p>
            </p:txBody>
          </p:sp>
        </mc:Fallback>
      </mc:AlternateContent>
      <p:sp>
        <p:nvSpPr>
          <p:cNvPr id="15" name="Down Arrow 14"/>
          <p:cNvSpPr/>
          <p:nvPr/>
        </p:nvSpPr>
        <p:spPr bwMode="auto">
          <a:xfrm>
            <a:off x="2729540" y="4108174"/>
            <a:ext cx="301012" cy="92606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1705572" y="5034242"/>
            <a:ext cx="2348948"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u="none" strike="noStrike" cap="none" normalizeH="0" baseline="0" dirty="0" smtClean="0">
                <a:solidFill>
                  <a:schemeClr val="tx1"/>
                </a:solidFill>
                <a:effectLst>
                  <a:outerShdw blurRad="38100" dist="38100" dir="2700000" algn="tl">
                    <a:srgbClr val="000000">
                      <a:alpha val="43137"/>
                    </a:srgbClr>
                  </a:outerShdw>
                </a:effectLst>
              </a:rPr>
              <a:t>Check SAT</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rot="16200000">
            <a:off x="4653373" y="4768946"/>
            <a:ext cx="304801" cy="153434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5562600" y="5029200"/>
            <a:ext cx="2348948"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a:solidFill>
                  <a:schemeClr val="tx1"/>
                </a:solidFill>
                <a:effectLst>
                  <a:outerShdw blurRad="38100" dist="38100" dir="2700000" algn="tl">
                    <a:srgbClr val="000000">
                      <a:alpha val="43137"/>
                    </a:srgbClr>
                  </a:outerShdw>
                </a:effectLst>
              </a:rPr>
              <a:t>I</a:t>
            </a:r>
            <a:r>
              <a:rPr lang="en-US" sz="2800" dirty="0" smtClean="0">
                <a:solidFill>
                  <a:schemeClr val="tx1"/>
                </a:solidFill>
                <a:effectLst>
                  <a:outerShdw blurRad="38100" dist="38100" dir="2700000" algn="tl">
                    <a:srgbClr val="000000">
                      <a:alpha val="43137"/>
                    </a:srgbClr>
                  </a:outerShdw>
                </a:effectLst>
              </a:rPr>
              <a:t>nstantiate</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Down Arrow 20"/>
          <p:cNvSpPr/>
          <p:nvPr/>
        </p:nvSpPr>
        <p:spPr bwMode="auto">
          <a:xfrm rot="10800000">
            <a:off x="6553201" y="4108171"/>
            <a:ext cx="304800" cy="92102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Down Arrow 21"/>
          <p:cNvSpPr/>
          <p:nvPr/>
        </p:nvSpPr>
        <p:spPr bwMode="auto">
          <a:xfrm rot="5400000">
            <a:off x="4571999" y="2920495"/>
            <a:ext cx="304801" cy="13716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Down Arrow 23"/>
          <p:cNvSpPr/>
          <p:nvPr/>
        </p:nvSpPr>
        <p:spPr bwMode="auto">
          <a:xfrm rot="5400000">
            <a:off x="1136170" y="5112230"/>
            <a:ext cx="304800" cy="9007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4087888" y="5686911"/>
            <a:ext cx="1300356" cy="584775"/>
          </a:xfrm>
          <a:prstGeom prst="rect">
            <a:avLst/>
          </a:prstGeom>
          <a:noFill/>
        </p:spPr>
        <p:txBody>
          <a:bodyPr wrap="none" rtlCol="0">
            <a:spAutoFit/>
          </a:bodyPr>
          <a:lstStyle/>
          <a:p>
            <a:r>
              <a:rPr lang="en-US" sz="3200" dirty="0" smtClean="0">
                <a:solidFill>
                  <a:schemeClr val="bg1"/>
                </a:solidFill>
              </a:rPr>
              <a:t>Model</a:t>
            </a:r>
          </a:p>
        </p:txBody>
      </p:sp>
      <p:sp>
        <p:nvSpPr>
          <p:cNvPr id="16" name="TextBox 15"/>
          <p:cNvSpPr txBox="1"/>
          <p:nvPr/>
        </p:nvSpPr>
        <p:spPr>
          <a:xfrm>
            <a:off x="362384" y="5698554"/>
            <a:ext cx="1255472" cy="584775"/>
          </a:xfrm>
          <a:prstGeom prst="rect">
            <a:avLst/>
          </a:prstGeom>
          <a:noFill/>
        </p:spPr>
        <p:txBody>
          <a:bodyPr wrap="none" rtlCol="0">
            <a:spAutoFit/>
          </a:bodyPr>
          <a:lstStyle/>
          <a:p>
            <a:r>
              <a:rPr lang="en-US" sz="3200" dirty="0" err="1" smtClean="0">
                <a:solidFill>
                  <a:schemeClr val="bg1"/>
                </a:solidFill>
              </a:rPr>
              <a:t>Unsat</a:t>
            </a:r>
            <a:endParaRPr lang="en-US" sz="3200" dirty="0" smtClean="0">
              <a:solidFill>
                <a:schemeClr val="bg1"/>
              </a:solidFill>
            </a:endParaRPr>
          </a:p>
        </p:txBody>
      </p:sp>
      <mc:AlternateContent xmlns:mc="http://schemas.openxmlformats.org/markup-compatibility/2006" xmlns:a14="http://schemas.microsoft.com/office/drawing/2010/main">
        <mc:Choice Requires="a14">
          <p:sp>
            <p:nvSpPr>
              <p:cNvPr id="20" name="Rounded Rectangle 19"/>
              <p:cNvSpPr/>
              <p:nvPr/>
            </p:nvSpPr>
            <p:spPr bwMode="auto">
              <a:xfrm>
                <a:off x="5334000" y="3104417"/>
                <a:ext cx="2743200"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sSub>
                        <m:sSubPr>
                          <m:ctrlP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e>
                        <m:sub>
                          <m:r>
                            <a:rPr kumimoji="0" lang="en-US" sz="2800" b="0" i="1" u="none" strike="noStrike" cap="none" normalizeH="0" baseline="0" smtClean="0">
                              <a:solidFill>
                                <a:schemeClr val="tx1"/>
                              </a:solidFill>
                              <a:effectLst>
                                <a:outerShdw blurRad="38100" dist="38100" dir="2700000" algn="tl">
                                  <a:srgbClr val="000000">
                                    <a:alpha val="43137"/>
                                  </a:srgbClr>
                                </a:outerShdw>
                              </a:effectLst>
                              <a:latin typeface="Cambria Math"/>
                            </a:rPr>
                            <m:t>𝐼𝑛𝑠𝑡</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20" name="Rounded Rectangle 19"/>
              <p:cNvSpPr>
                <a:spLocks noRot="1" noChangeAspect="1" noMove="1" noResize="1" noEditPoints="1" noAdjustHandles="1" noChangeArrowheads="1" noChangeShapeType="1" noTextEdit="1"/>
              </p:cNvSpPr>
              <p:nvPr/>
            </p:nvSpPr>
            <p:spPr bwMode="auto">
              <a:xfrm>
                <a:off x="5334000" y="3104417"/>
                <a:ext cx="2743200" cy="1003757"/>
              </a:xfrm>
              <a:prstGeom prst="roundRect">
                <a:avLst/>
              </a:prstGeom>
              <a:blipFill rotWithShape="0">
                <a:blip r:embed="rId5"/>
                <a:stretch>
                  <a:fillRect/>
                </a:stretch>
              </a:blipFill>
              <a:ln>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089687064"/>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HOL </a:t>
                </a:r>
                <a14:m>
                  <m:oMath xmlns:m="http://schemas.openxmlformats.org/officeDocument/2006/math">
                    <m:r>
                      <a:rPr lang="en-US" b="0" i="1" smtClean="0">
                        <a:latin typeface="Cambria Math"/>
                      </a:rPr>
                      <m:t>⇒</m:t>
                    </m:r>
                  </m:oMath>
                </a14:m>
                <a:r>
                  <a:rPr lang="en-US" dirty="0" smtClean="0"/>
                  <a:t>SMT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83"/>
          <a:stretch/>
        </p:blipFill>
        <p:spPr bwMode="auto">
          <a:xfrm>
            <a:off x="1447800" y="3164163"/>
            <a:ext cx="4543425" cy="311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53747" y="2772663"/>
            <a:ext cx="1582484" cy="646331"/>
          </a:xfrm>
          <a:prstGeom prst="rect">
            <a:avLst/>
          </a:prstGeom>
          <a:noFill/>
        </p:spPr>
        <p:txBody>
          <a:bodyPr wrap="none" rtlCol="0">
            <a:spAutoFit/>
          </a:bodyPr>
          <a:lstStyle/>
          <a:p>
            <a:r>
              <a:rPr lang="en-US" dirty="0" smtClean="0">
                <a:solidFill>
                  <a:schemeClr val="bg1"/>
                </a:solidFill>
              </a:rPr>
              <a:t>Propositional </a:t>
            </a:r>
          </a:p>
          <a:p>
            <a:r>
              <a:rPr lang="en-US" dirty="0" smtClean="0">
                <a:solidFill>
                  <a:schemeClr val="bg1"/>
                </a:solidFill>
              </a:rPr>
              <a:t>reasoning</a:t>
            </a:r>
          </a:p>
        </p:txBody>
      </p:sp>
      <p:sp>
        <p:nvSpPr>
          <p:cNvPr id="6" name="TextBox 5"/>
          <p:cNvSpPr txBox="1"/>
          <p:nvPr/>
        </p:nvSpPr>
        <p:spPr>
          <a:xfrm>
            <a:off x="6569765" y="3649464"/>
            <a:ext cx="1184940" cy="369332"/>
          </a:xfrm>
          <a:prstGeom prst="rect">
            <a:avLst/>
          </a:prstGeom>
          <a:noFill/>
        </p:spPr>
        <p:txBody>
          <a:bodyPr wrap="none" rtlCol="0">
            <a:spAutoFit/>
          </a:bodyPr>
          <a:lstStyle/>
          <a:p>
            <a:r>
              <a:rPr lang="en-US" dirty="0" smtClean="0">
                <a:solidFill>
                  <a:schemeClr val="bg1"/>
                </a:solidFill>
              </a:rPr>
              <a:t>Equalities</a:t>
            </a:r>
          </a:p>
        </p:txBody>
      </p:sp>
      <p:sp>
        <p:nvSpPr>
          <p:cNvPr id="7" name="TextBox 6"/>
          <p:cNvSpPr txBox="1"/>
          <p:nvPr/>
        </p:nvSpPr>
        <p:spPr>
          <a:xfrm>
            <a:off x="6553200" y="4597499"/>
            <a:ext cx="1441420" cy="646331"/>
          </a:xfrm>
          <a:prstGeom prst="rect">
            <a:avLst/>
          </a:prstGeom>
          <a:noFill/>
        </p:spPr>
        <p:txBody>
          <a:bodyPr wrap="none" rtlCol="0">
            <a:spAutoFit/>
          </a:bodyPr>
          <a:lstStyle/>
          <a:p>
            <a:r>
              <a:rPr lang="en-US" dirty="0" smtClean="0">
                <a:solidFill>
                  <a:schemeClr val="bg1"/>
                </a:solidFill>
              </a:rPr>
              <a:t>Congruence</a:t>
            </a:r>
          </a:p>
          <a:p>
            <a:r>
              <a:rPr lang="en-US" dirty="0" smtClean="0">
                <a:solidFill>
                  <a:schemeClr val="bg1"/>
                </a:solidFill>
              </a:rPr>
              <a:t>Closure</a:t>
            </a:r>
          </a:p>
        </p:txBody>
      </p:sp>
      <p:sp>
        <p:nvSpPr>
          <p:cNvPr id="8" name="TextBox 7"/>
          <p:cNvSpPr txBox="1"/>
          <p:nvPr/>
        </p:nvSpPr>
        <p:spPr>
          <a:xfrm>
            <a:off x="6596661" y="5815330"/>
            <a:ext cx="1441420" cy="646331"/>
          </a:xfrm>
          <a:prstGeom prst="rect">
            <a:avLst/>
          </a:prstGeom>
          <a:noFill/>
        </p:spPr>
        <p:txBody>
          <a:bodyPr wrap="none" rtlCol="0">
            <a:spAutoFit/>
          </a:bodyPr>
          <a:lstStyle/>
          <a:p>
            <a:r>
              <a:rPr lang="en-US" dirty="0" smtClean="0">
                <a:solidFill>
                  <a:schemeClr val="bg1"/>
                </a:solidFill>
              </a:rPr>
              <a:t>Extensional </a:t>
            </a:r>
          </a:p>
          <a:p>
            <a:r>
              <a:rPr lang="en-US" dirty="0" smtClean="0">
                <a:solidFill>
                  <a:schemeClr val="bg1"/>
                </a:solidFill>
              </a:rPr>
              <a:t>arrays</a:t>
            </a:r>
          </a:p>
        </p:txBody>
      </p:sp>
      <mc:AlternateContent xmlns:mc="http://schemas.openxmlformats.org/markup-compatibility/2006" xmlns:a14="http://schemas.microsoft.com/office/drawing/2010/main">
        <mc:Choice Requires="a14">
          <p:sp>
            <p:nvSpPr>
              <p:cNvPr id="5" name="TextBox 4"/>
              <p:cNvSpPr txBox="1"/>
              <p:nvPr/>
            </p:nvSpPr>
            <p:spPr>
              <a:xfrm>
                <a:off x="216824" y="2459164"/>
                <a:ext cx="19236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chemeClr val="bg1"/>
                              </a:solidFill>
                              <a:latin typeface="Cambria Math" panose="02040503050406030204" pitchFamily="18" charset="0"/>
                            </a:rPr>
                          </m:ctrlPr>
                        </m:dPr>
                        <m:e>
                          <m:r>
                            <m:rPr>
                              <m:lit/>
                            </m:rPr>
                            <a:rPr lang="en-US" b="0" i="1" smtClean="0">
                              <a:solidFill>
                                <a:schemeClr val="bg1"/>
                              </a:solidFill>
                              <a:latin typeface="Cambria Math"/>
                            </a:rPr>
                            <m:t>_</m:t>
                          </m:r>
                        </m:e>
                      </m:d>
                      <m:r>
                        <a:rPr lang="en-US" b="0" i="1" smtClean="0">
                          <a:solidFill>
                            <a:schemeClr val="bg1"/>
                          </a:solidFill>
                          <a:latin typeface="Cambria Math"/>
                        </a:rPr>
                        <m:t>:</m:t>
                      </m:r>
                      <m:r>
                        <a:rPr lang="en-US" b="0" i="1" smtClean="0">
                          <a:solidFill>
                            <a:schemeClr val="bg1"/>
                          </a:solidFill>
                          <a:latin typeface="Cambria Math"/>
                        </a:rPr>
                        <m:t>𝐻𝑂𝐿</m:t>
                      </m:r>
                      <m:r>
                        <a:rPr lang="en-US" b="0" i="1" smtClean="0">
                          <a:solidFill>
                            <a:schemeClr val="bg1"/>
                          </a:solidFill>
                          <a:latin typeface="Cambria Math"/>
                        </a:rPr>
                        <m:t> →</m:t>
                      </m:r>
                      <m:r>
                        <a:rPr lang="en-US" b="0" i="1" smtClean="0">
                          <a:solidFill>
                            <a:schemeClr val="bg1"/>
                          </a:solidFill>
                          <a:latin typeface="Cambria Math"/>
                        </a:rPr>
                        <m:t>𝑆𝑀𝑇</m:t>
                      </m:r>
                    </m:oMath>
                  </m:oMathPara>
                </a14:m>
                <a:endParaRPr lang="en-US" dirty="0" err="1"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6824" y="2459164"/>
                <a:ext cx="1923668"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20" name="Ink 19"/>
              <p14:cNvContentPartPr/>
              <p14:nvPr/>
            </p14:nvContentPartPr>
            <p14:xfrm>
              <a:off x="7734751" y="3685200"/>
              <a:ext cx="377280" cy="2791800"/>
            </p14:xfrm>
          </p:contentPart>
        </mc:Choice>
        <mc:Fallback xmlns="">
          <p:pic>
            <p:nvPicPr>
              <p:cNvPr id="20" name="Ink 19"/>
              <p:cNvPicPr/>
              <p:nvPr/>
            </p:nvPicPr>
            <p:blipFill>
              <a:blip r:embed="rId6"/>
              <a:stretch>
                <a:fillRect/>
              </a:stretch>
            </p:blipFill>
            <p:spPr>
              <a:xfrm>
                <a:off x="7714231" y="3666840"/>
                <a:ext cx="417240" cy="2822760"/>
              </a:xfrm>
              <a:prstGeom prst="rect">
                <a:avLst/>
              </a:prstGeom>
            </p:spPr>
          </p:pic>
        </mc:Fallback>
      </mc:AlternateContent>
      <p:sp>
        <p:nvSpPr>
          <p:cNvPr id="3" name="TextBox 2"/>
          <p:cNvSpPr txBox="1"/>
          <p:nvPr/>
        </p:nvSpPr>
        <p:spPr>
          <a:xfrm>
            <a:off x="8261728" y="4680990"/>
            <a:ext cx="726481" cy="400110"/>
          </a:xfrm>
          <a:prstGeom prst="rect">
            <a:avLst/>
          </a:prstGeom>
          <a:noFill/>
        </p:spPr>
        <p:txBody>
          <a:bodyPr wrap="none" rtlCol="0">
            <a:spAutoFit/>
          </a:bodyPr>
          <a:lstStyle/>
          <a:p>
            <a:r>
              <a:rPr lang="en-US" sz="2000" b="1" dirty="0" smtClean="0">
                <a:solidFill>
                  <a:srgbClr val="0B891A"/>
                </a:solidFill>
              </a:rPr>
              <a:t>SMT</a:t>
            </a:r>
          </a:p>
        </p:txBody>
      </p:sp>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7794460" y="2772663"/>
              <a:ext cx="200160" cy="783000"/>
            </p14:xfrm>
          </p:contentPart>
        </mc:Choice>
        <mc:Fallback xmlns="">
          <p:pic>
            <p:nvPicPr>
              <p:cNvPr id="12" name="Ink 11"/>
              <p:cNvPicPr/>
              <p:nvPr/>
            </p:nvPicPr>
            <p:blipFill>
              <a:blip r:embed="rId8"/>
              <a:stretch>
                <a:fillRect/>
              </a:stretch>
            </p:blipFill>
            <p:spPr>
              <a:xfrm>
                <a:off x="7775740" y="2757903"/>
                <a:ext cx="235800" cy="816480"/>
              </a:xfrm>
              <a:prstGeom prst="rect">
                <a:avLst/>
              </a:prstGeom>
            </p:spPr>
          </p:pic>
        </mc:Fallback>
      </mc:AlternateContent>
      <p:sp>
        <p:nvSpPr>
          <p:cNvPr id="13" name="TextBox 12"/>
          <p:cNvSpPr txBox="1"/>
          <p:nvPr/>
        </p:nvSpPr>
        <p:spPr>
          <a:xfrm>
            <a:off x="8261728" y="2964108"/>
            <a:ext cx="680186" cy="400110"/>
          </a:xfrm>
          <a:prstGeom prst="rect">
            <a:avLst/>
          </a:prstGeom>
          <a:noFill/>
        </p:spPr>
        <p:txBody>
          <a:bodyPr wrap="none" rtlCol="0">
            <a:spAutoFit/>
          </a:bodyPr>
          <a:lstStyle/>
          <a:p>
            <a:r>
              <a:rPr lang="en-US" sz="2000" b="1" dirty="0" smtClean="0">
                <a:solidFill>
                  <a:srgbClr val="FF0000"/>
                </a:solidFill>
              </a:rPr>
              <a:t>SAT</a:t>
            </a:r>
          </a:p>
        </p:txBody>
      </p:sp>
      <p:grpSp>
        <p:nvGrpSpPr>
          <p:cNvPr id="9" name="Group 8"/>
          <p:cNvGrpSpPr/>
          <p:nvPr/>
        </p:nvGrpSpPr>
        <p:grpSpPr>
          <a:xfrm>
            <a:off x="4800600" y="177689"/>
            <a:ext cx="4343400" cy="2060054"/>
            <a:chOff x="-27176" y="1801180"/>
            <a:chExt cx="8873304" cy="4582818"/>
          </a:xfrm>
        </p:grpSpPr>
        <p:pic>
          <p:nvPicPr>
            <p:cNvPr id="14" name="Picture 2"/>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44006"/>
            <a:stretch/>
          </p:blipFill>
          <p:spPr bwMode="auto">
            <a:xfrm>
              <a:off x="4572000" y="3940682"/>
              <a:ext cx="4274128" cy="125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1254773" y="1801180"/>
                  <a:ext cx="3469627" cy="821620"/>
                </a:xfrm>
                <a:prstGeom prst="rect">
                  <a:avLst/>
                </a:prstGeom>
                <a:noFill/>
              </p:spPr>
              <p:txBody>
                <a:bodyPr wrap="none" rtlCol="0">
                  <a:spAutoFit/>
                </a:bodyPr>
                <a:lstStyle/>
                <a:p>
                  <a:r>
                    <a:rPr lang="en-US" dirty="0" smtClean="0">
                      <a:solidFill>
                        <a:schemeClr val="bg1"/>
                      </a:solidFill>
                    </a:rPr>
                    <a:t>HOL formula </a:t>
                  </a:r>
                  <a14:m>
                    <m:oMath xmlns:m="http://schemas.openxmlformats.org/officeDocument/2006/math">
                      <m:r>
                        <a:rPr lang="en-US" i="1">
                          <a:solidFill>
                            <a:schemeClr val="bg1"/>
                          </a:solidFill>
                          <a:latin typeface="Cambria Math"/>
                        </a:rPr>
                        <m:t>𝐹</m:t>
                      </m:r>
                    </m:oMath>
                  </a14:m>
                  <a:endParaRPr lang="en-US" dirty="0" smtClean="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254773" y="1801180"/>
                  <a:ext cx="3469627" cy="821620"/>
                </a:xfrm>
                <a:prstGeom prst="rect">
                  <a:avLst/>
                </a:prstGeom>
                <a:blipFill rotWithShape="0">
                  <a:blip r:embed="rId10"/>
                  <a:stretch>
                    <a:fillRect l="-2867" t="-8197" b="-24590"/>
                  </a:stretch>
                </a:blipFill>
              </p:spPr>
              <p:txBody>
                <a:bodyPr/>
                <a:lstStyle/>
                <a:p>
                  <a:r>
                    <a:rPr lang="en-US">
                      <a:noFill/>
                    </a:rPr>
                    <a:t> </a:t>
                  </a:r>
                </a:p>
              </p:txBody>
            </p:sp>
          </mc:Fallback>
        </mc:AlternateContent>
        <p:sp>
          <p:nvSpPr>
            <p:cNvPr id="16" name="Down Arrow 15"/>
            <p:cNvSpPr/>
            <p:nvPr/>
          </p:nvSpPr>
          <p:spPr bwMode="auto">
            <a:xfrm>
              <a:off x="2733328" y="2622800"/>
              <a:ext cx="297225" cy="48161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17" name="Rounded Rectangle 16"/>
                <p:cNvSpPr/>
                <p:nvPr/>
              </p:nvSpPr>
              <p:spPr bwMode="auto">
                <a:xfrm>
                  <a:off x="1738940" y="3104416"/>
                  <a:ext cx="2348948"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smtClean="0">
                      <a:solidFill>
                        <a:schemeClr val="tx1"/>
                      </a:solidFill>
                      <a:effectLst>
                        <a:outerShdw blurRad="38100" dist="38100" dir="2700000" algn="tl">
                          <a:srgbClr val="000000">
                            <a:alpha val="43137"/>
                          </a:srgbClr>
                        </a:outerShdw>
                      </a:effectLst>
                    </a:rPr>
                    <a:t>Assert </a:t>
                  </a:r>
                  <a14:m>
                    <m:oMath xmlns:m="http://schemas.openxmlformats.org/officeDocument/2006/math">
                      <m:d>
                        <m:dPr>
                          <m:begChr m:val="⟦"/>
                          <m:endChr m:val="⟧"/>
                          <m:ctrlP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dPr>
                        <m:e>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e>
                      </m:d>
                    </m:oMath>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bwMode="auto">
                <a:xfrm>
                  <a:off x="1738940" y="3104416"/>
                  <a:ext cx="2348948" cy="1003757"/>
                </a:xfrm>
                <a:prstGeom prst="roundRect">
                  <a:avLst/>
                </a:prstGeom>
                <a:blipFill rotWithShape="0">
                  <a:blip r:embed="rId11"/>
                  <a:stretch>
                    <a:fillRect/>
                  </a:stretch>
                </a:blipFill>
                <a:ln>
                  <a:headEnd type="none" w="med" len="med"/>
                  <a:tailEnd type="none" w="med" len="med"/>
                </a:ln>
              </p:spPr>
              <p:txBody>
                <a:bodyPr/>
                <a:lstStyle/>
                <a:p>
                  <a:r>
                    <a:rPr lang="en-US">
                      <a:noFill/>
                    </a:rPr>
                    <a:t> </a:t>
                  </a:r>
                </a:p>
              </p:txBody>
            </p:sp>
          </mc:Fallback>
        </mc:AlternateContent>
        <p:sp>
          <p:nvSpPr>
            <p:cNvPr id="18" name="Down Arrow 17"/>
            <p:cNvSpPr/>
            <p:nvPr/>
          </p:nvSpPr>
          <p:spPr bwMode="auto">
            <a:xfrm>
              <a:off x="2729540" y="4108174"/>
              <a:ext cx="301012" cy="92606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1705572" y="5034242"/>
              <a:ext cx="2348948"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smtClean="0">
                  <a:solidFill>
                    <a:schemeClr val="tx1"/>
                  </a:solidFill>
                  <a:effectLst>
                    <a:outerShdw blurRad="38100" dist="38100" dir="2700000" algn="tl">
                      <a:srgbClr val="000000">
                        <a:alpha val="43137"/>
                      </a:srgbClr>
                    </a:outerShdw>
                  </a:effectLst>
                </a:rPr>
                <a:t>Check SAT</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Down Arrow 20"/>
            <p:cNvSpPr/>
            <p:nvPr/>
          </p:nvSpPr>
          <p:spPr bwMode="auto">
            <a:xfrm rot="16200000">
              <a:off x="4653373" y="4768946"/>
              <a:ext cx="304801" cy="1534347"/>
            </a:xfrm>
            <a:prstGeom prst="downArrow">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5562600" y="5029200"/>
              <a:ext cx="2348948" cy="1003757"/>
            </a:xfrm>
            <a:prstGeom prst="round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a:solidFill>
                    <a:schemeClr val="tx1"/>
                  </a:solidFill>
                  <a:effectLst>
                    <a:outerShdw blurRad="38100" dist="38100" dir="2700000" algn="tl">
                      <a:srgbClr val="000000">
                        <a:alpha val="43137"/>
                      </a:srgbClr>
                    </a:outerShdw>
                  </a:effectLst>
                </a:rPr>
                <a:t>I</a:t>
              </a:r>
              <a:r>
                <a:rPr lang="en-US" sz="1400" dirty="0" smtClean="0">
                  <a:solidFill>
                    <a:schemeClr val="tx1"/>
                  </a:solidFill>
                  <a:effectLst>
                    <a:outerShdw blurRad="38100" dist="38100" dir="2700000" algn="tl">
                      <a:srgbClr val="000000">
                        <a:alpha val="43137"/>
                      </a:srgbClr>
                    </a:outerShdw>
                  </a:effectLst>
                </a:rPr>
                <a:t>nstantiate</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Down Arrow 22"/>
            <p:cNvSpPr/>
            <p:nvPr/>
          </p:nvSpPr>
          <p:spPr bwMode="auto">
            <a:xfrm rot="10800000">
              <a:off x="6553201" y="4108171"/>
              <a:ext cx="304800" cy="921028"/>
            </a:xfrm>
            <a:prstGeom prst="downArrow">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Down Arrow 23"/>
            <p:cNvSpPr/>
            <p:nvPr/>
          </p:nvSpPr>
          <p:spPr bwMode="auto">
            <a:xfrm rot="5400000">
              <a:off x="4571999" y="2920495"/>
              <a:ext cx="304801" cy="1371600"/>
            </a:xfrm>
            <a:prstGeom prst="downArrow">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Down Arrow 24"/>
            <p:cNvSpPr/>
            <p:nvPr/>
          </p:nvSpPr>
          <p:spPr bwMode="auto">
            <a:xfrm rot="5400000">
              <a:off x="1136170" y="5112230"/>
              <a:ext cx="304800" cy="9007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4087889" y="5686911"/>
              <a:ext cx="1478020" cy="632718"/>
            </a:xfrm>
            <a:prstGeom prst="rect">
              <a:avLst/>
            </a:prstGeom>
            <a:noFill/>
          </p:spPr>
          <p:txBody>
            <a:bodyPr wrap="none" rtlCol="0">
              <a:spAutoFit/>
            </a:bodyPr>
            <a:lstStyle/>
            <a:p>
              <a:r>
                <a:rPr lang="en-US" dirty="0" smtClean="0">
                  <a:solidFill>
                    <a:schemeClr val="bg1"/>
                  </a:solidFill>
                </a:rPr>
                <a:t>Model</a:t>
              </a:r>
            </a:p>
          </p:txBody>
        </p:sp>
        <p:sp>
          <p:nvSpPr>
            <p:cNvPr id="27" name="TextBox 26"/>
            <p:cNvSpPr txBox="1"/>
            <p:nvPr/>
          </p:nvSpPr>
          <p:spPr>
            <a:xfrm>
              <a:off x="-27176" y="5698553"/>
              <a:ext cx="1553786" cy="685445"/>
            </a:xfrm>
            <a:prstGeom prst="rect">
              <a:avLst/>
            </a:prstGeom>
            <a:noFill/>
          </p:spPr>
          <p:txBody>
            <a:bodyPr wrap="none" rtlCol="0">
              <a:spAutoFit/>
            </a:bodyPr>
            <a:lstStyle/>
            <a:p>
              <a:r>
                <a:rPr lang="en-US" sz="2000" dirty="0" err="1" smtClean="0">
                  <a:solidFill>
                    <a:schemeClr val="bg1"/>
                  </a:solidFill>
                </a:rPr>
                <a:t>Unsat</a:t>
              </a:r>
              <a:endParaRPr lang="en-US" sz="2000" dirty="0" smtClean="0">
                <a:solidFill>
                  <a:schemeClr val="bg1"/>
                </a:solidFill>
              </a:endParaRPr>
            </a:p>
          </p:txBody>
        </p:sp>
        <mc:AlternateContent xmlns:mc="http://schemas.openxmlformats.org/markup-compatibility/2006" xmlns:a14="http://schemas.microsoft.com/office/drawing/2010/main">
          <mc:Choice Requires="a14">
            <p:sp>
              <p:nvSpPr>
                <p:cNvPr id="28" name="Rounded Rectangle 27"/>
                <p:cNvSpPr/>
                <p:nvPr/>
              </p:nvSpPr>
              <p:spPr bwMode="auto">
                <a:xfrm>
                  <a:off x="5378049" y="3104418"/>
                  <a:ext cx="2743201" cy="1003757"/>
                </a:xfrm>
                <a:prstGeom prst="round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sSub>
                          <m:sSubPr>
                            <m:ctrlP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e>
                          <m:sub>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𝐼𝑛𝑠𝑡</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28" name="Rounded Rectangle 27"/>
                <p:cNvSpPr>
                  <a:spLocks noRot="1" noChangeAspect="1" noMove="1" noResize="1" noEditPoints="1" noAdjustHandles="1" noChangeArrowheads="1" noChangeShapeType="1" noTextEdit="1"/>
                </p:cNvSpPr>
                <p:nvPr/>
              </p:nvSpPr>
              <p:spPr bwMode="auto">
                <a:xfrm>
                  <a:off x="5378049" y="3104418"/>
                  <a:ext cx="2743201" cy="1003757"/>
                </a:xfrm>
                <a:prstGeom prst="roundRect">
                  <a:avLst/>
                </a:prstGeom>
                <a:blipFill rotWithShape="0">
                  <a:blip r:embed="rId12"/>
                  <a:stretch>
                    <a:fillRect/>
                  </a:stretch>
                </a:blipFill>
                <a:ln>
                  <a:headEnd type="none" w="med" len="med"/>
                  <a:tailEnd type="none" w="med" len="med"/>
                </a:ln>
              </p:spPr>
              <p:txBody>
                <a:bodyPr/>
                <a:lstStyle/>
                <a:p>
                  <a:r>
                    <a:rPr lang="en-US">
                      <a:noFill/>
                    </a:rPr>
                    <a:t> </a:t>
                  </a:r>
                </a:p>
              </p:txBody>
            </p:sp>
          </mc:Fallback>
        </mc:AlternateContent>
      </p:grpSp>
    </p:spTree>
    <p:extLst>
      <p:ext uri="{BB962C8B-B14F-4D97-AF65-F5344CB8AC3E}">
        <p14:creationId xmlns:p14="http://schemas.microsoft.com/office/powerpoint/2010/main" val="1131399103"/>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81000" y="230189"/>
                <a:ext cx="8382000" cy="747897"/>
              </a:xfrm>
            </p:spPr>
            <p:txBody>
              <a:bodyPr/>
              <a:lstStyle/>
              <a:p>
                <a14:m>
                  <m:oMath xmlns:m="http://schemas.openxmlformats.org/officeDocument/2006/math">
                    <m:r>
                      <a:rPr lang="en-US" b="0" i="1" smtClean="0">
                        <a:latin typeface="Cambria Math"/>
                      </a:rPr>
                      <m:t>𝛽𝜂</m:t>
                    </m:r>
                  </m:oMath>
                </a14:m>
                <a:r>
                  <a:rPr lang="en-US" dirty="0" smtClean="0"/>
                  <a:t> long NF</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81000" y="230189"/>
                <a:ext cx="8382000" cy="747897"/>
              </a:xfrm>
              <a:blipFill rotWithShape="0">
                <a:blip r:embed="rId2"/>
                <a:stretch>
                  <a:fillRect l="-218" b="-6557"/>
                </a:stretch>
              </a:blipFill>
            </p:spPr>
            <p:txBody>
              <a:bodyPr/>
              <a:lstStyle/>
              <a:p>
                <a:r>
                  <a:rPr lang="en-US">
                    <a:noFill/>
                  </a:rPr>
                  <a:t> </a:t>
                </a:r>
              </a:p>
            </p:txBody>
          </p:sp>
        </mc:Fallback>
      </mc:AlternateContent>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71"/>
          <a:stretch/>
        </p:blipFill>
        <p:spPr bwMode="auto">
          <a:xfrm>
            <a:off x="284093" y="4200525"/>
            <a:ext cx="870750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10027" y="2647986"/>
            <a:ext cx="952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2451652" y="2647986"/>
                <a:ext cx="6201185" cy="369332"/>
              </a:xfrm>
              <a:prstGeom prst="rect">
                <a:avLst/>
              </a:prstGeom>
              <a:noFill/>
            </p:spPr>
            <p:txBody>
              <a:bodyPr wrap="none" rtlCol="0">
                <a:spAutoFit/>
              </a:bodyPr>
              <a:lstStyle/>
              <a:p>
                <a:r>
                  <a:rPr lang="en-US" dirty="0" smtClean="0">
                    <a:solidFill>
                      <a:schemeClr val="bg1"/>
                    </a:solidFill>
                  </a:rPr>
                  <a:t>Set of </a:t>
                </a:r>
                <a14:m>
                  <m:oMath xmlns:m="http://schemas.openxmlformats.org/officeDocument/2006/math">
                    <m:r>
                      <a:rPr lang="en-US" b="0" i="1" smtClean="0">
                        <a:solidFill>
                          <a:schemeClr val="bg1"/>
                        </a:solidFill>
                        <a:latin typeface="Cambria Math"/>
                      </a:rPr>
                      <m:t>𝛽𝜂</m:t>
                    </m:r>
                  </m:oMath>
                </a14:m>
                <a:r>
                  <a:rPr lang="en-US" dirty="0" smtClean="0">
                    <a:solidFill>
                      <a:schemeClr val="bg1"/>
                    </a:solidFill>
                  </a:rPr>
                  <a:t> long NF terms with free variables from </a:t>
                </a:r>
                <a14:m>
                  <m:oMath xmlns:m="http://schemas.openxmlformats.org/officeDocument/2006/math">
                    <m:r>
                      <m:rPr>
                        <m:sty m:val="p"/>
                      </m:rPr>
                      <a:rPr lang="en-US" b="0" i="0" smtClean="0">
                        <a:solidFill>
                          <a:schemeClr val="bg1"/>
                        </a:solidFill>
                        <a:latin typeface="Cambria Math"/>
                      </a:rPr>
                      <m:t>Γ</m:t>
                    </m:r>
                  </m:oMath>
                </a14:m>
                <a:r>
                  <a:rPr lang="en-US" dirty="0" smtClean="0">
                    <a:solidFill>
                      <a:schemeClr val="bg1"/>
                    </a:solidFill>
                  </a:rPr>
                  <a:t> of type </a:t>
                </a:r>
                <a14:m>
                  <m:oMath xmlns:m="http://schemas.openxmlformats.org/officeDocument/2006/math">
                    <m:r>
                      <a:rPr lang="en-US" b="0" i="1" smtClean="0">
                        <a:solidFill>
                          <a:schemeClr val="bg1"/>
                        </a:solidFill>
                        <a:latin typeface="Cambria Math"/>
                      </a:rPr>
                      <m:t>𝜏</m:t>
                    </m:r>
                  </m:oMath>
                </a14:m>
                <a:endParaRPr lang="en-US" dirty="0" err="1" smtClean="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51652" y="2647986"/>
                <a:ext cx="6201185" cy="369332"/>
              </a:xfrm>
              <a:prstGeom prst="rect">
                <a:avLst/>
              </a:prstGeom>
              <a:blipFill rotWithShape="0">
                <a:blip r:embed="rId4"/>
                <a:stretch>
                  <a:fillRect l="-78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3434042"/>
                <a:ext cx="3027175" cy="369332"/>
              </a:xfrm>
              <a:prstGeom prst="rect">
                <a:avLst/>
              </a:prstGeom>
              <a:noFill/>
            </p:spPr>
            <p:txBody>
              <a:bodyPr wrap="none" rtlCol="0">
                <a:spAutoFit/>
              </a:bodyPr>
              <a:lstStyle/>
              <a:p>
                <a:r>
                  <a:rPr lang="en-US" dirty="0" smtClean="0">
                    <a:solidFill>
                      <a:schemeClr val="bg1"/>
                    </a:solidFill>
                  </a:rPr>
                  <a:t>Enumerate </a:t>
                </a:r>
                <a14:m>
                  <m:oMath xmlns:m="http://schemas.openxmlformats.org/officeDocument/2006/math">
                    <m:r>
                      <a:rPr lang="en-US" b="0" i="1" smtClean="0">
                        <a:solidFill>
                          <a:schemeClr val="bg1"/>
                        </a:solidFill>
                        <a:latin typeface="Cambria Math"/>
                      </a:rPr>
                      <m:t>𝑇</m:t>
                    </m:r>
                    <m:r>
                      <a:rPr lang="en-US" b="0" i="1" smtClean="0">
                        <a:solidFill>
                          <a:schemeClr val="bg1"/>
                        </a:solidFill>
                        <a:latin typeface="Cambria Math"/>
                      </a:rPr>
                      <m:t>[</m:t>
                    </m:r>
                    <m:r>
                      <m:rPr>
                        <m:sty m:val="p"/>
                      </m:rPr>
                      <a:rPr lang="en-US" b="0" i="0" smtClean="0">
                        <a:solidFill>
                          <a:schemeClr val="bg1"/>
                        </a:solidFill>
                        <a:latin typeface="Cambria Math"/>
                      </a:rPr>
                      <m:t>Γ</m:t>
                    </m:r>
                    <m:r>
                      <a:rPr lang="en-US" b="0" i="1" smtClean="0">
                        <a:solidFill>
                          <a:schemeClr val="bg1"/>
                        </a:solidFill>
                        <a:latin typeface="Cambria Math"/>
                      </a:rPr>
                      <m:t>;</m:t>
                    </m:r>
                    <m:r>
                      <a:rPr lang="en-US" b="0" i="1" smtClean="0">
                        <a:solidFill>
                          <a:schemeClr val="bg1"/>
                        </a:solidFill>
                        <a:latin typeface="Cambria Math"/>
                      </a:rPr>
                      <m:t>𝜏</m:t>
                    </m:r>
                    <m:r>
                      <a:rPr lang="en-US" b="0" i="1" smtClean="0">
                        <a:solidFill>
                          <a:schemeClr val="bg1"/>
                        </a:solidFill>
                        <a:latin typeface="Cambria Math"/>
                      </a:rPr>
                      <m:t>]</m:t>
                    </m:r>
                  </m:oMath>
                </a14:m>
                <a:r>
                  <a:rPr lang="en-US" dirty="0" smtClean="0">
                    <a:solidFill>
                      <a:schemeClr val="bg1"/>
                    </a:solidFill>
                  </a:rPr>
                  <a:t> by depth:</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3434042"/>
                <a:ext cx="3027175" cy="369332"/>
              </a:xfrm>
              <a:prstGeom prst="rect">
                <a:avLst/>
              </a:prstGeom>
              <a:blipFill rotWithShape="0">
                <a:blip r:embed="rId5"/>
                <a:stretch>
                  <a:fillRect l="-1815" t="-8197" r="-806" b="-24590"/>
                </a:stretch>
              </a:blipFill>
            </p:spPr>
            <p:txBody>
              <a:bodyPr/>
              <a:lstStyle/>
              <a:p>
                <a:r>
                  <a:rPr lang="en-US">
                    <a:noFill/>
                  </a:rPr>
                  <a:t> </a:t>
                </a:r>
              </a:p>
            </p:txBody>
          </p:sp>
        </mc:Fallback>
      </mc:AlternateContent>
      <p:sp>
        <p:nvSpPr>
          <p:cNvPr id="3" name="TextBox 2"/>
          <p:cNvSpPr txBox="1"/>
          <p:nvPr/>
        </p:nvSpPr>
        <p:spPr>
          <a:xfrm>
            <a:off x="61868" y="6211669"/>
            <a:ext cx="9276899" cy="646331"/>
          </a:xfrm>
          <a:prstGeom prst="rect">
            <a:avLst/>
          </a:prstGeom>
          <a:noFill/>
        </p:spPr>
        <p:txBody>
          <a:bodyPr wrap="none" rtlCol="0">
            <a:spAutoFit/>
          </a:bodyPr>
          <a:lstStyle/>
          <a:p>
            <a:r>
              <a:rPr lang="en-US" dirty="0" smtClean="0">
                <a:solidFill>
                  <a:schemeClr val="bg1"/>
                </a:solidFill>
              </a:rPr>
              <a:t>Many more algorithms (matching, unification)/optimizations required for anything viable…</a:t>
            </a:r>
          </a:p>
          <a:p>
            <a:r>
              <a:rPr lang="en-US" dirty="0" smtClean="0">
                <a:solidFill>
                  <a:schemeClr val="bg1"/>
                </a:solidFill>
              </a:rPr>
              <a:t>                             … but main task of </a:t>
            </a:r>
            <a:r>
              <a:rPr lang="en-US" dirty="0">
                <a:solidFill>
                  <a:schemeClr val="bg1"/>
                </a:solidFill>
              </a:rPr>
              <a:t>Boolean search, equalities, </a:t>
            </a:r>
            <a:r>
              <a:rPr lang="en-US" dirty="0" smtClean="0">
                <a:solidFill>
                  <a:schemeClr val="bg1"/>
                </a:solidFill>
              </a:rPr>
              <a:t>functions is delegated</a:t>
            </a:r>
          </a:p>
        </p:txBody>
      </p:sp>
      <p:grpSp>
        <p:nvGrpSpPr>
          <p:cNvPr id="22" name="Group 21"/>
          <p:cNvGrpSpPr/>
          <p:nvPr/>
        </p:nvGrpSpPr>
        <p:grpSpPr>
          <a:xfrm>
            <a:off x="4928573" y="147208"/>
            <a:ext cx="4152714" cy="2060054"/>
            <a:chOff x="362384" y="1801180"/>
            <a:chExt cx="8483744" cy="4582818"/>
          </a:xfrm>
        </p:grpSpPr>
        <p:pic>
          <p:nvPicPr>
            <p:cNvPr id="23" name="Picture 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44006"/>
            <a:stretch/>
          </p:blipFill>
          <p:spPr bwMode="auto">
            <a:xfrm>
              <a:off x="4572000" y="3940682"/>
              <a:ext cx="4274128" cy="125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4" name="TextBox 23"/>
                <p:cNvSpPr txBox="1"/>
                <p:nvPr/>
              </p:nvSpPr>
              <p:spPr>
                <a:xfrm>
                  <a:off x="1254773" y="1801180"/>
                  <a:ext cx="3469627" cy="821620"/>
                </a:xfrm>
                <a:prstGeom prst="rect">
                  <a:avLst/>
                </a:prstGeom>
                <a:noFill/>
              </p:spPr>
              <p:txBody>
                <a:bodyPr wrap="none" rtlCol="0">
                  <a:spAutoFit/>
                </a:bodyPr>
                <a:lstStyle/>
                <a:p>
                  <a:r>
                    <a:rPr lang="en-US" dirty="0" smtClean="0">
                      <a:solidFill>
                        <a:schemeClr val="bg1"/>
                      </a:solidFill>
                    </a:rPr>
                    <a:t>HOL formula </a:t>
                  </a:r>
                  <a14:m>
                    <m:oMath xmlns:m="http://schemas.openxmlformats.org/officeDocument/2006/math">
                      <m:r>
                        <a:rPr lang="en-US" i="1">
                          <a:solidFill>
                            <a:schemeClr val="bg1"/>
                          </a:solidFill>
                          <a:latin typeface="Cambria Math"/>
                        </a:rPr>
                        <m:t>𝐹</m:t>
                      </m:r>
                    </m:oMath>
                  </a14:m>
                  <a:endParaRPr lang="en-US" dirty="0" smtClean="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254773" y="1801180"/>
                  <a:ext cx="3469627" cy="821620"/>
                </a:xfrm>
                <a:prstGeom prst="rect">
                  <a:avLst/>
                </a:prstGeom>
                <a:blipFill rotWithShape="0">
                  <a:blip r:embed="rId7"/>
                  <a:stretch>
                    <a:fillRect l="-2867" t="-8197" b="-24590"/>
                  </a:stretch>
                </a:blipFill>
              </p:spPr>
              <p:txBody>
                <a:bodyPr/>
                <a:lstStyle/>
                <a:p>
                  <a:r>
                    <a:rPr lang="en-US">
                      <a:noFill/>
                    </a:rPr>
                    <a:t> </a:t>
                  </a:r>
                </a:p>
              </p:txBody>
            </p:sp>
          </mc:Fallback>
        </mc:AlternateContent>
        <p:sp>
          <p:nvSpPr>
            <p:cNvPr id="25" name="Down Arrow 24"/>
            <p:cNvSpPr/>
            <p:nvPr/>
          </p:nvSpPr>
          <p:spPr bwMode="auto">
            <a:xfrm>
              <a:off x="2733328" y="2622800"/>
              <a:ext cx="297225" cy="481617"/>
            </a:xfrm>
            <a:prstGeom prst="downArrow">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AlternateContent xmlns:mc="http://schemas.openxmlformats.org/markup-compatibility/2006" xmlns:a14="http://schemas.microsoft.com/office/drawing/2010/main">
          <mc:Choice Requires="a14">
            <p:sp>
              <p:nvSpPr>
                <p:cNvPr id="26" name="Rounded Rectangle 25"/>
                <p:cNvSpPr/>
                <p:nvPr/>
              </p:nvSpPr>
              <p:spPr bwMode="auto">
                <a:xfrm>
                  <a:off x="1738940" y="3104416"/>
                  <a:ext cx="2348948" cy="1003757"/>
                </a:xfrm>
                <a:prstGeom prst="round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smtClean="0">
                      <a:solidFill>
                        <a:schemeClr val="tx1"/>
                      </a:solidFill>
                      <a:effectLst>
                        <a:outerShdw blurRad="38100" dist="38100" dir="2700000" algn="tl">
                          <a:srgbClr val="000000">
                            <a:alpha val="43137"/>
                          </a:srgbClr>
                        </a:outerShdw>
                      </a:effectLst>
                    </a:rPr>
                    <a:t>Assert </a:t>
                  </a:r>
                  <a14:m>
                    <m:oMath xmlns:m="http://schemas.openxmlformats.org/officeDocument/2006/math">
                      <m:d>
                        <m:dPr>
                          <m:begChr m:val="⟦"/>
                          <m:endChr m:val="⟧"/>
                          <m:ctrlP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dPr>
                        <m:e>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e>
                      </m:d>
                    </m:oMath>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26" name="Rounded Rectangle 25"/>
                <p:cNvSpPr>
                  <a:spLocks noRot="1" noChangeAspect="1" noMove="1" noResize="1" noEditPoints="1" noAdjustHandles="1" noChangeArrowheads="1" noChangeShapeType="1" noTextEdit="1"/>
                </p:cNvSpPr>
                <p:nvPr/>
              </p:nvSpPr>
              <p:spPr bwMode="auto">
                <a:xfrm>
                  <a:off x="1738940" y="3104416"/>
                  <a:ext cx="2348948" cy="1003757"/>
                </a:xfrm>
                <a:prstGeom prst="roundRect">
                  <a:avLst/>
                </a:prstGeom>
                <a:blipFill rotWithShape="0">
                  <a:blip r:embed="rId8"/>
                  <a:stretch>
                    <a:fillRect/>
                  </a:stretch>
                </a:blipFill>
                <a:ln>
                  <a:headEnd type="none" w="med" len="med"/>
                  <a:tailEnd type="none" w="med" len="med"/>
                </a:ln>
              </p:spPr>
              <p:txBody>
                <a:bodyPr/>
                <a:lstStyle/>
                <a:p>
                  <a:r>
                    <a:rPr lang="en-US">
                      <a:noFill/>
                    </a:rPr>
                    <a:t> </a:t>
                  </a:r>
                </a:p>
              </p:txBody>
            </p:sp>
          </mc:Fallback>
        </mc:AlternateContent>
        <p:sp>
          <p:nvSpPr>
            <p:cNvPr id="27" name="Down Arrow 26"/>
            <p:cNvSpPr/>
            <p:nvPr/>
          </p:nvSpPr>
          <p:spPr bwMode="auto">
            <a:xfrm>
              <a:off x="2729540" y="4108174"/>
              <a:ext cx="301012" cy="926068"/>
            </a:xfrm>
            <a:prstGeom prst="downArrow">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1705572" y="5034242"/>
              <a:ext cx="2348948" cy="1003757"/>
            </a:xfrm>
            <a:prstGeom prst="roundRect">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smtClean="0">
                  <a:solidFill>
                    <a:schemeClr val="tx1"/>
                  </a:solidFill>
                  <a:effectLst>
                    <a:outerShdw blurRad="38100" dist="38100" dir="2700000" algn="tl">
                      <a:srgbClr val="000000">
                        <a:alpha val="43137"/>
                      </a:srgbClr>
                    </a:outerShdw>
                  </a:effectLst>
                </a:rPr>
                <a:t>Check SAT</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Down Arrow 28"/>
            <p:cNvSpPr/>
            <p:nvPr/>
          </p:nvSpPr>
          <p:spPr bwMode="auto">
            <a:xfrm rot="16200000">
              <a:off x="4653373" y="4768946"/>
              <a:ext cx="304801" cy="1534347"/>
            </a:xfrm>
            <a:prstGeom prst="downArrow">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auto">
            <a:xfrm>
              <a:off x="5562600" y="5029200"/>
              <a:ext cx="2348948"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a:solidFill>
                    <a:schemeClr val="tx1"/>
                  </a:solidFill>
                  <a:effectLst>
                    <a:outerShdw blurRad="38100" dist="38100" dir="2700000" algn="tl">
                      <a:srgbClr val="000000">
                        <a:alpha val="43137"/>
                      </a:srgbClr>
                    </a:outerShdw>
                  </a:effectLst>
                </a:rPr>
                <a:t>I</a:t>
              </a:r>
              <a:r>
                <a:rPr lang="en-US" sz="1400" dirty="0" smtClean="0">
                  <a:solidFill>
                    <a:schemeClr val="tx1"/>
                  </a:solidFill>
                  <a:effectLst>
                    <a:outerShdw blurRad="38100" dist="38100" dir="2700000" algn="tl">
                      <a:srgbClr val="000000">
                        <a:alpha val="43137"/>
                      </a:srgbClr>
                    </a:outerShdw>
                  </a:effectLst>
                </a:rPr>
                <a:t>nstantiate</a:t>
              </a:r>
              <a:endParaRPr kumimoji="0" lang="en-US" sz="1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Down Arrow 30"/>
            <p:cNvSpPr/>
            <p:nvPr/>
          </p:nvSpPr>
          <p:spPr bwMode="auto">
            <a:xfrm rot="10800000">
              <a:off x="6553201" y="4108171"/>
              <a:ext cx="304800" cy="92102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Down Arrow 31"/>
            <p:cNvSpPr/>
            <p:nvPr/>
          </p:nvSpPr>
          <p:spPr bwMode="auto">
            <a:xfrm rot="5400000">
              <a:off x="4571999" y="2920495"/>
              <a:ext cx="304801" cy="13716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Down Arrow 32"/>
            <p:cNvSpPr/>
            <p:nvPr/>
          </p:nvSpPr>
          <p:spPr bwMode="auto">
            <a:xfrm rot="5400000">
              <a:off x="1136170" y="5112230"/>
              <a:ext cx="304800" cy="900740"/>
            </a:xfrm>
            <a:prstGeom prst="downArrow">
              <a:avLst/>
            </a:prstGeom>
            <a:solidFill>
              <a:schemeClr val="accent2">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TextBox 33"/>
            <p:cNvSpPr txBox="1"/>
            <p:nvPr/>
          </p:nvSpPr>
          <p:spPr>
            <a:xfrm>
              <a:off x="4087889" y="5686911"/>
              <a:ext cx="1478020" cy="632718"/>
            </a:xfrm>
            <a:prstGeom prst="rect">
              <a:avLst/>
            </a:prstGeom>
            <a:noFill/>
          </p:spPr>
          <p:txBody>
            <a:bodyPr wrap="none" rtlCol="0">
              <a:spAutoFit/>
            </a:bodyPr>
            <a:lstStyle/>
            <a:p>
              <a:r>
                <a:rPr lang="en-US" dirty="0" smtClean="0">
                  <a:solidFill>
                    <a:schemeClr val="bg1"/>
                  </a:solidFill>
                </a:rPr>
                <a:t>Model</a:t>
              </a:r>
            </a:p>
          </p:txBody>
        </p:sp>
        <p:sp>
          <p:nvSpPr>
            <p:cNvPr id="35" name="TextBox 34"/>
            <p:cNvSpPr txBox="1"/>
            <p:nvPr/>
          </p:nvSpPr>
          <p:spPr>
            <a:xfrm>
              <a:off x="362384" y="5698553"/>
              <a:ext cx="1553786" cy="685445"/>
            </a:xfrm>
            <a:prstGeom prst="rect">
              <a:avLst/>
            </a:prstGeom>
            <a:noFill/>
          </p:spPr>
          <p:txBody>
            <a:bodyPr wrap="none" rtlCol="0">
              <a:spAutoFit/>
            </a:bodyPr>
            <a:lstStyle/>
            <a:p>
              <a:r>
                <a:rPr lang="en-US" sz="2000" dirty="0" err="1" smtClean="0">
                  <a:solidFill>
                    <a:schemeClr val="bg1"/>
                  </a:solidFill>
                </a:rPr>
                <a:t>Unsat</a:t>
              </a:r>
              <a:endParaRPr lang="en-US" sz="2000" dirty="0" smtClean="0">
                <a:solidFill>
                  <a:schemeClr val="bg1"/>
                </a:solidFill>
              </a:endParaRPr>
            </a:p>
          </p:txBody>
        </p:sp>
        <mc:AlternateContent xmlns:mc="http://schemas.openxmlformats.org/markup-compatibility/2006" xmlns:a14="http://schemas.microsoft.com/office/drawing/2010/main">
          <mc:Choice Requires="a14">
            <p:sp>
              <p:nvSpPr>
                <p:cNvPr id="36" name="Rounded Rectangle 35"/>
                <p:cNvSpPr/>
                <p:nvPr/>
              </p:nvSpPr>
              <p:spPr bwMode="auto">
                <a:xfrm>
                  <a:off x="5378049" y="3104418"/>
                  <a:ext cx="2743201" cy="10037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m:t>
                        </m:r>
                        <m:sSub>
                          <m:sSubPr>
                            <m:ctrlP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𝐹</m:t>
                            </m:r>
                          </m:e>
                          <m:sub>
                            <m:r>
                              <a:rPr kumimoji="0" lang="en-US" sz="1400" b="0" i="1" u="none" strike="noStrike" cap="none" normalizeH="0" baseline="0" smtClean="0">
                                <a:solidFill>
                                  <a:schemeClr val="tx1"/>
                                </a:solidFill>
                                <a:effectLst>
                                  <a:outerShdw blurRad="38100" dist="38100" dir="2700000" algn="tl">
                                    <a:srgbClr val="000000">
                                      <a:alpha val="43137"/>
                                    </a:srgbClr>
                                  </a:outerShdw>
                                </a:effectLst>
                                <a:latin typeface="Cambria Math"/>
                              </a:rPr>
                              <m:t>𝐼𝑛𝑠𝑡</m:t>
                            </m:r>
                          </m:sub>
                        </m:sSub>
                      </m:oMath>
                    </m:oMathPara>
                  </a14:m>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mc:Choice>
          <mc:Fallback xmlns="">
            <p:sp>
              <p:nvSpPr>
                <p:cNvPr id="36" name="Rounded Rectangle 35"/>
                <p:cNvSpPr>
                  <a:spLocks noRot="1" noChangeAspect="1" noMove="1" noResize="1" noEditPoints="1" noAdjustHandles="1" noChangeArrowheads="1" noChangeShapeType="1" noTextEdit="1"/>
                </p:cNvSpPr>
                <p:nvPr/>
              </p:nvSpPr>
              <p:spPr bwMode="auto">
                <a:xfrm>
                  <a:off x="5378049" y="3104418"/>
                  <a:ext cx="2743201" cy="1003757"/>
                </a:xfrm>
                <a:prstGeom prst="roundRect">
                  <a:avLst/>
                </a:prstGeom>
                <a:blipFill rotWithShape="0">
                  <a:blip r:embed="rId9"/>
                  <a:stretch>
                    <a:fillRect/>
                  </a:stretch>
                </a:blipFill>
                <a:ln>
                  <a:headEnd type="none" w="med" len="med"/>
                  <a:tailEnd type="none" w="med" len="med"/>
                </a:ln>
              </p:spPr>
              <p:txBody>
                <a:bodyPr/>
                <a:lstStyle/>
                <a:p>
                  <a:r>
                    <a:rPr lang="en-US">
                      <a:noFill/>
                    </a:rPr>
                    <a:t> </a:t>
                  </a:r>
                </a:p>
              </p:txBody>
            </p:sp>
          </mc:Fallback>
        </mc:AlternateContent>
      </p:grpSp>
    </p:spTree>
    <p:extLst>
      <p:ext uri="{BB962C8B-B14F-4D97-AF65-F5344CB8AC3E}">
        <p14:creationId xmlns:p14="http://schemas.microsoft.com/office/powerpoint/2010/main" val="2109991677"/>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33400" y="1524000"/>
            <a:ext cx="8382000" cy="4542782"/>
          </a:xfrm>
        </p:spPr>
        <p:txBody>
          <a:bodyPr/>
          <a:lstStyle/>
          <a:p>
            <a:pPr marL="376238" lvl="1" indent="0">
              <a:buNone/>
            </a:pPr>
            <a:r>
              <a:rPr lang="en-US" sz="3200" b="1" dirty="0" smtClean="0"/>
              <a:t>We surveyed three methods for adding new theories (logics) to Z3:</a:t>
            </a:r>
          </a:p>
          <a:p>
            <a:pPr marL="376238" lvl="1" indent="0">
              <a:buNone/>
            </a:pPr>
            <a:endParaRPr lang="en-US" sz="3200" b="1" dirty="0"/>
          </a:p>
          <a:p>
            <a:pPr lvl="1">
              <a:buFontTx/>
              <a:buChar char="-"/>
            </a:pPr>
            <a:r>
              <a:rPr lang="en-US" sz="2400" b="1" dirty="0" smtClean="0"/>
              <a:t>As 1</a:t>
            </a:r>
            <a:r>
              <a:rPr lang="en-US" sz="2400" b="1" baseline="30000" dirty="0" smtClean="0"/>
              <a:t>st</a:t>
            </a:r>
            <a:r>
              <a:rPr lang="en-US" sz="2400" b="1" dirty="0" smtClean="0"/>
              <a:t> class Theory Solver</a:t>
            </a:r>
          </a:p>
          <a:p>
            <a:pPr lvl="1">
              <a:buFontTx/>
              <a:buChar char="-"/>
            </a:pPr>
            <a:endParaRPr lang="en-US" sz="2400" b="1" dirty="0"/>
          </a:p>
          <a:p>
            <a:pPr lvl="1">
              <a:buFontTx/>
              <a:buChar char="-"/>
            </a:pPr>
            <a:r>
              <a:rPr lang="en-US" sz="2400" b="1" dirty="0" smtClean="0"/>
              <a:t>Eager reduction: embed theory in Z3</a:t>
            </a:r>
          </a:p>
          <a:p>
            <a:pPr lvl="1">
              <a:buFontTx/>
              <a:buChar char="-"/>
            </a:pPr>
            <a:endParaRPr lang="en-US" sz="2400" b="1" dirty="0"/>
          </a:p>
          <a:p>
            <a:pPr lvl="1">
              <a:buFontTx/>
              <a:buChar char="-"/>
            </a:pPr>
            <a:r>
              <a:rPr lang="en-US" sz="2400" b="1" dirty="0" smtClean="0"/>
              <a:t>Lazy reduction: add facts on demand</a:t>
            </a:r>
          </a:p>
          <a:p>
            <a:pPr marL="376238" lvl="1" indent="0">
              <a:buNone/>
            </a:pPr>
            <a:endParaRPr lang="en-US" sz="3200" b="1" dirty="0"/>
          </a:p>
          <a:p>
            <a:pPr marL="376238" lvl="1" indent="0">
              <a:buNone/>
            </a:pPr>
            <a:r>
              <a:rPr lang="en-US" sz="3200" b="1" dirty="0" smtClean="0"/>
              <a:t>Choose one that fits your theory!</a:t>
            </a:r>
          </a:p>
        </p:txBody>
      </p:sp>
    </p:spTree>
    <p:extLst>
      <p:ext uri="{BB962C8B-B14F-4D97-AF65-F5344CB8AC3E}">
        <p14:creationId xmlns:p14="http://schemas.microsoft.com/office/powerpoint/2010/main" val="427176831"/>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12875"/>
            <a:ext cx="8382000" cy="4418133"/>
          </a:xfrm>
        </p:spPr>
        <p:txBody>
          <a:bodyPr/>
          <a:lstStyle/>
          <a:p>
            <a:pPr marL="0" indent="0">
              <a:buNone/>
            </a:pPr>
            <a:r>
              <a:rPr lang="en-US" dirty="0" smtClean="0"/>
              <a:t>[</a:t>
            </a:r>
            <a:r>
              <a:rPr lang="en-US" dirty="0" err="1">
                <a:hlinkClick r:id="rId2" action="ppaction://hlinkfile"/>
              </a:rPr>
              <a:t>Zvonimir</a:t>
            </a:r>
            <a:r>
              <a:rPr lang="en-US" dirty="0">
                <a:hlinkClick r:id="rId2" action="ppaction://hlinkfile"/>
              </a:rPr>
              <a:t> </a:t>
            </a:r>
            <a:r>
              <a:rPr lang="en-US" dirty="0" err="1">
                <a:hlinkClick r:id="rId2" action="ppaction://hlinkfile"/>
              </a:rPr>
              <a:t>Rakamaric</a:t>
            </a:r>
            <a:r>
              <a:rPr lang="en-US" dirty="0"/>
              <a:t>, Roberto </a:t>
            </a:r>
            <a:r>
              <a:rPr lang="en-US" dirty="0" err="1"/>
              <a:t>Bruttomesso</a:t>
            </a:r>
            <a:r>
              <a:rPr lang="en-US" dirty="0"/>
              <a:t>, </a:t>
            </a:r>
            <a:r>
              <a:rPr lang="en-US" dirty="0">
                <a:hlinkClick r:id="rId3" action="ppaction://hlinkfile"/>
              </a:rPr>
              <a:t>Alan J. Hu</a:t>
            </a:r>
            <a:r>
              <a:rPr lang="en-US" dirty="0"/>
              <a:t>, </a:t>
            </a:r>
            <a:r>
              <a:rPr lang="en-US" dirty="0">
                <a:hlinkClick r:id="rId4" action="ppaction://hlinkfile"/>
              </a:rPr>
              <a:t>Alessandro </a:t>
            </a:r>
            <a:r>
              <a:rPr lang="en-US" dirty="0" err="1">
                <a:hlinkClick r:id="rId4" action="ppaction://hlinkfile"/>
              </a:rPr>
              <a:t>Cimatti</a:t>
            </a:r>
            <a:r>
              <a:rPr lang="en-US" dirty="0"/>
              <a:t>: Verifying Heap-Manipulating Programs in an SMT Framework. </a:t>
            </a:r>
            <a:r>
              <a:rPr lang="en-US" dirty="0">
                <a:hlinkClick r:id="rId5" action="ppaction://hlinkfile"/>
              </a:rPr>
              <a:t>ATVA 2007</a:t>
            </a:r>
            <a:r>
              <a:rPr lang="en-US" dirty="0"/>
              <a:t>: </a:t>
            </a:r>
            <a:r>
              <a:rPr lang="en-US" dirty="0" smtClean="0"/>
              <a:t>237-252]</a:t>
            </a:r>
          </a:p>
          <a:p>
            <a:pPr marL="0" indent="0">
              <a:buNone/>
            </a:pPr>
            <a:endParaRPr lang="en-US" dirty="0"/>
          </a:p>
          <a:p>
            <a:pPr marL="0" indent="0">
              <a:buNone/>
            </a:pPr>
            <a:r>
              <a:rPr lang="en-US" dirty="0"/>
              <a:t>[Stan Rosenberg, </a:t>
            </a:r>
            <a:r>
              <a:rPr lang="en-US" dirty="0" err="1"/>
              <a:t>Anindya</a:t>
            </a:r>
            <a:r>
              <a:rPr lang="en-US" dirty="0"/>
              <a:t> Banerjee and David </a:t>
            </a:r>
            <a:r>
              <a:rPr lang="en-US" dirty="0" err="1"/>
              <a:t>Naumann</a:t>
            </a:r>
            <a:r>
              <a:rPr lang="en-US" dirty="0"/>
              <a:t>. </a:t>
            </a:r>
            <a:r>
              <a:rPr lang="en-US" dirty="0">
                <a:hlinkClick r:id="rId6" action="ppaction://hlinkfile"/>
              </a:rPr>
              <a:t>Decision Procedures for Region </a:t>
            </a:r>
            <a:r>
              <a:rPr lang="en-US" dirty="0" smtClean="0">
                <a:hlinkClick r:id="rId6" action="ppaction://hlinkfile"/>
              </a:rPr>
              <a:t>Logic</a:t>
            </a:r>
            <a:r>
              <a:rPr lang="en-US" dirty="0" smtClean="0"/>
              <a:t>. VMCAI 2012]</a:t>
            </a:r>
          </a:p>
          <a:p>
            <a:pPr marL="0" indent="0">
              <a:buNone/>
            </a:pPr>
            <a:endParaRPr lang="en-US" dirty="0"/>
          </a:p>
        </p:txBody>
      </p:sp>
    </p:spTree>
    <p:extLst>
      <p:ext uri="{BB962C8B-B14F-4D97-AF65-F5344CB8AC3E}">
        <p14:creationId xmlns:p14="http://schemas.microsoft.com/office/powerpoint/2010/main" val="16713995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sym typeface="Symbol"/>
              </a:rPr>
              <a:t>SAT + Theory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Content Placeholder 2"/>
          <p:cNvSpPr>
            <a:spLocks noGrp="1"/>
          </p:cNvSpPr>
          <p:nvPr>
            <p:ph idx="4294967295"/>
          </p:nvPr>
        </p:nvSpPr>
        <p:spPr>
          <a:xfrm>
            <a:off x="0" y="1412875"/>
            <a:ext cx="8382000" cy="2211388"/>
          </a:xfrm>
        </p:spPr>
        <p:txBody>
          <a:bodyPr/>
          <a:lstStyle/>
          <a:p>
            <a:pPr algn="ctr">
              <a:buNone/>
            </a:pPr>
            <a:r>
              <a:rPr lang="en-US" b="1" dirty="0" smtClean="0">
                <a:solidFill>
                  <a:srgbClr val="FF0000"/>
                </a:solidFill>
              </a:rPr>
              <a:t>Basic Idea</a:t>
            </a:r>
          </a:p>
        </p:txBody>
      </p:sp>
      <p:sp>
        <p:nvSpPr>
          <p:cNvPr id="5" name="Content Placeholder 2"/>
          <p:cNvSpPr txBox="1">
            <a:spLocks/>
          </p:cNvSpPr>
          <p:nvPr/>
        </p:nvSpPr>
        <p:spPr>
          <a:xfrm>
            <a:off x="409041" y="2106001"/>
            <a:ext cx="8382000" cy="332399"/>
          </a:xfrm>
          <a:prstGeom prst="rect">
            <a:avLst/>
          </a:prstGeom>
        </p:spPr>
        <p:txBody>
          <a:bodyPr vert="horz" lIns="0" tIns="0" rIns="0" bIns="0" rtlCol="0">
            <a:spAutoFit/>
          </a:bodyPr>
          <a:lstStyle/>
          <a:p>
            <a:pPr marL="384954" indent="-384954" algn="ctr" defTabSz="914363">
              <a:lnSpc>
                <a:spcPct val="90000"/>
              </a:lnSpc>
              <a:spcBef>
                <a:spcPct val="20000"/>
              </a:spcBef>
              <a:buSzPct val="90000"/>
              <a:defRPr/>
            </a:pP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y = x + 1, (y &gt; 2  y &lt; 1) </a:t>
            </a:r>
            <a:endParaRPr lang="en-US" sz="2400" dirty="0" smtClean="0">
              <a:solidFill>
                <a:srgbClr val="000000"/>
              </a:solidFill>
              <a:latin typeface="Calibri" pitchFamily="34" charset="0"/>
            </a:endParaRPr>
          </a:p>
        </p:txBody>
      </p:sp>
      <p:sp>
        <p:nvSpPr>
          <p:cNvPr id="6" name="Content Placeholder 2"/>
          <p:cNvSpPr txBox="1">
            <a:spLocks/>
          </p:cNvSpPr>
          <p:nvPr/>
        </p:nvSpPr>
        <p:spPr>
          <a:xfrm>
            <a:off x="2214677" y="3535428"/>
            <a:ext cx="2174443"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2</a:t>
            </a:r>
            <a:r>
              <a:rPr lang="en-US" sz="2400" dirty="0" smtClean="0">
                <a:solidFill>
                  <a:srgbClr val="000000"/>
                </a:solidFill>
                <a:latin typeface="Calibri" pitchFamily="34" charset="0"/>
                <a:sym typeface="Symbol"/>
              </a:rPr>
              <a:t>, (p</a:t>
            </a:r>
            <a:r>
              <a:rPr lang="en-US" sz="2400" baseline="-25000" dirty="0" smtClean="0">
                <a:solidFill>
                  <a:srgbClr val="000000"/>
                </a:solidFill>
                <a:latin typeface="Calibri" pitchFamily="34" charset="0"/>
                <a:sym typeface="Symbol"/>
              </a:rPr>
              <a:t>3</a:t>
            </a:r>
            <a:r>
              <a:rPr lang="en-US" sz="2400" dirty="0" smtClean="0">
                <a:solidFill>
                  <a:srgbClr val="000000"/>
                </a:solidFill>
                <a:latin typeface="Calibri" pitchFamily="34" charset="0"/>
                <a:sym typeface="Symbol"/>
              </a:rPr>
              <a:t>  p</a:t>
            </a:r>
            <a:r>
              <a:rPr lang="en-US" sz="2400" baseline="-25000" dirty="0" smtClean="0">
                <a:solidFill>
                  <a:srgbClr val="000000"/>
                </a:solidFill>
                <a:latin typeface="Calibri" pitchFamily="34" charset="0"/>
                <a:sym typeface="Symbol"/>
              </a:rPr>
              <a:t>4</a:t>
            </a:r>
            <a:r>
              <a:rPr lang="en-US" sz="2400" dirty="0" smtClean="0">
                <a:solidFill>
                  <a:srgbClr val="000000"/>
                </a:solidFill>
                <a:latin typeface="Calibri" pitchFamily="34" charset="0"/>
                <a:sym typeface="Symbol"/>
              </a:rPr>
              <a:t>)</a:t>
            </a:r>
          </a:p>
        </p:txBody>
      </p:sp>
      <p:sp>
        <p:nvSpPr>
          <p:cNvPr id="7" name="Down Arrow 6"/>
          <p:cNvSpPr/>
          <p:nvPr/>
        </p:nvSpPr>
        <p:spPr bwMode="auto">
          <a:xfrm>
            <a:off x="4389120" y="2610917"/>
            <a:ext cx="416966" cy="665683"/>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5096932" y="2784847"/>
            <a:ext cx="4044440" cy="332399"/>
          </a:xfrm>
          <a:prstGeom prst="rect">
            <a:avLst/>
          </a:prstGeom>
        </p:spPr>
        <p:txBody>
          <a:bodyPr vert="horz" wrap="square" lIns="0" tIns="0" rIns="0" bIns="0" rtlCol="0">
            <a:spAutoFit/>
          </a:bodyPr>
          <a:lstStyle/>
          <a:p>
            <a:pPr marL="384954" indent="-384954" defTabSz="914363">
              <a:lnSpc>
                <a:spcPct val="90000"/>
              </a:lnSpc>
              <a:spcBef>
                <a:spcPct val="20000"/>
              </a:spcBef>
              <a:buSzPct val="90000"/>
              <a:defRPr/>
            </a:pPr>
            <a:r>
              <a:rPr lang="en-US" sz="2400" dirty="0" smtClean="0">
                <a:solidFill>
                  <a:srgbClr val="000000"/>
                </a:solidFill>
                <a:latin typeface="Calibri" pitchFamily="34" charset="0"/>
              </a:rPr>
              <a:t>Abstract (aka “naming” atoms)</a:t>
            </a:r>
          </a:p>
        </p:txBody>
      </p:sp>
      <p:sp>
        <p:nvSpPr>
          <p:cNvPr id="9" name="Content Placeholder 2"/>
          <p:cNvSpPr txBox="1">
            <a:spLocks/>
          </p:cNvSpPr>
          <p:nvPr/>
        </p:nvSpPr>
        <p:spPr>
          <a:xfrm>
            <a:off x="4619854" y="3535428"/>
            <a:ext cx="3733801" cy="738664"/>
          </a:xfrm>
          <a:prstGeom prst="rect">
            <a:avLst/>
          </a:prstGeom>
        </p:spPr>
        <p:txBody>
          <a:bodyPr vert="horz" wrap="square" lIns="0" tIns="0" rIns="0" bIns="0" rtlCol="0">
            <a:spAutoFit/>
          </a:bodyPr>
          <a:lstStyle/>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1 </a:t>
            </a:r>
            <a:r>
              <a:rPr lang="en-US" sz="2400" dirty="0" smtClean="0">
                <a:solidFill>
                  <a:srgbClr val="000000"/>
                </a:solidFill>
                <a:latin typeface="Calibri" pitchFamily="34" charset="0"/>
                <a:sym typeface="Symbol"/>
              </a:rPr>
              <a:t> (</a:t>
            </a:r>
            <a:r>
              <a:rPr lang="en-US" sz="2400" dirty="0" smtClean="0">
                <a:solidFill>
                  <a:srgbClr val="000000"/>
                </a:solidFill>
                <a:latin typeface="Calibri" pitchFamily="34" charset="0"/>
              </a:rPr>
              <a:t>x </a:t>
            </a:r>
            <a:r>
              <a:rPr lang="en-US" sz="2400" dirty="0" smtClean="0">
                <a:solidFill>
                  <a:srgbClr val="000000"/>
                </a:solidFill>
                <a:latin typeface="Calibri" pitchFamily="34" charset="0"/>
                <a:sym typeface="Symbol"/>
              </a:rPr>
              <a:t> 0), p</a:t>
            </a:r>
            <a:r>
              <a:rPr lang="en-US" sz="2400" baseline="-25000" dirty="0" smtClean="0">
                <a:solidFill>
                  <a:srgbClr val="000000"/>
                </a:solidFill>
                <a:latin typeface="Calibri" pitchFamily="34" charset="0"/>
                <a:sym typeface="Symbol"/>
              </a:rPr>
              <a:t>2 </a:t>
            </a:r>
            <a:r>
              <a:rPr lang="en-US" sz="2400" dirty="0" smtClean="0">
                <a:solidFill>
                  <a:srgbClr val="000000"/>
                </a:solidFill>
                <a:latin typeface="Calibri" pitchFamily="34" charset="0"/>
                <a:sym typeface="Symbol"/>
              </a:rPr>
              <a:t> (y = x + 1), </a:t>
            </a:r>
          </a:p>
          <a:p>
            <a:pPr marL="384954" indent="-384954" defTabSz="914363">
              <a:lnSpc>
                <a:spcPct val="90000"/>
              </a:lnSpc>
              <a:spcBef>
                <a:spcPct val="20000"/>
              </a:spcBef>
              <a:buSzPct val="90000"/>
            </a:pPr>
            <a:r>
              <a:rPr lang="en-US" sz="2400" dirty="0" smtClean="0">
                <a:solidFill>
                  <a:srgbClr val="000000"/>
                </a:solidFill>
                <a:latin typeface="Calibri" pitchFamily="34" charset="0"/>
                <a:sym typeface="Symbol"/>
              </a:rPr>
              <a:t>p</a:t>
            </a:r>
            <a:r>
              <a:rPr lang="en-US" sz="2400" baseline="-25000" dirty="0" smtClean="0">
                <a:solidFill>
                  <a:srgbClr val="000000"/>
                </a:solidFill>
                <a:latin typeface="Calibri" pitchFamily="34" charset="0"/>
                <a:sym typeface="Symbol"/>
              </a:rPr>
              <a:t>3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a:t>
            </a:r>
            <a:r>
              <a:rPr lang="en-US" sz="2400" dirty="0" smtClean="0">
                <a:solidFill>
                  <a:srgbClr val="000000"/>
                </a:solidFill>
                <a:latin typeface="Calibri" pitchFamily="34" charset="0"/>
                <a:sym typeface="Symbol"/>
              </a:rPr>
              <a:t>&gt; 2), p</a:t>
            </a:r>
            <a:r>
              <a:rPr lang="en-US" sz="2400" baseline="-25000" dirty="0" smtClean="0">
                <a:solidFill>
                  <a:srgbClr val="000000"/>
                </a:solidFill>
                <a:latin typeface="Calibri" pitchFamily="34" charset="0"/>
                <a:sym typeface="Symbol"/>
              </a:rPr>
              <a:t>4 </a:t>
            </a:r>
            <a:r>
              <a:rPr lang="en-US" sz="2400" dirty="0" smtClean="0">
                <a:solidFill>
                  <a:srgbClr val="000000"/>
                </a:solidFill>
                <a:latin typeface="Calibri" pitchFamily="34" charset="0"/>
                <a:sym typeface="Symbol"/>
              </a:rPr>
              <a:t> (y</a:t>
            </a:r>
            <a:r>
              <a:rPr lang="en-US" sz="2400" dirty="0" smtClean="0">
                <a:solidFill>
                  <a:srgbClr val="000000"/>
                </a:solidFill>
                <a:latin typeface="Calibri" pitchFamily="34" charset="0"/>
              </a:rPr>
              <a:t> &lt; 1</a:t>
            </a:r>
            <a:r>
              <a:rPr lang="en-US" sz="2400" dirty="0" smtClean="0">
                <a:solidFill>
                  <a:srgbClr val="000000"/>
                </a:solidFill>
                <a:latin typeface="Calibri" pitchFamily="34" charset="0"/>
                <a:sym typeface="Symbol"/>
              </a:rPr>
              <a:t>)</a:t>
            </a:r>
            <a:endParaRPr lang="en-US" sz="2400" dirty="0" smtClean="0">
              <a:solidFill>
                <a:srgbClr val="000000"/>
              </a:solidFill>
              <a:latin typeface="Calibri" pitchFamily="34" charset="0"/>
            </a:endParaRPr>
          </a:p>
        </p:txBody>
      </p:sp>
    </p:spTree>
    <p:extLst>
      <p:ext uri="{BB962C8B-B14F-4D97-AF65-F5344CB8AC3E}">
        <p14:creationId xmlns:p14="http://schemas.microsoft.com/office/powerpoint/2010/main" val="63139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Plan</a:t>
            </a:r>
            <a:endParaRPr lang="en-US" dirty="0"/>
          </a:p>
        </p:txBody>
      </p:sp>
      <p:sp>
        <p:nvSpPr>
          <p:cNvPr id="3" name="Content Placeholder 2"/>
          <p:cNvSpPr>
            <a:spLocks noGrp="1"/>
          </p:cNvSpPr>
          <p:nvPr>
            <p:ph idx="4294967295"/>
          </p:nvPr>
        </p:nvSpPr>
        <p:spPr>
          <a:xfrm>
            <a:off x="0" y="1412875"/>
            <a:ext cx="8915400" cy="3232150"/>
          </a:xfrm>
        </p:spPr>
        <p:txBody>
          <a:bodyPr>
            <a:normAutofit fontScale="92500" lnSpcReduction="10000"/>
          </a:bodyPr>
          <a:lstStyle/>
          <a:p>
            <a:endParaRPr lang="en-US" dirty="0"/>
          </a:p>
          <a:p>
            <a:pPr marL="377016" lvl="1" indent="0">
              <a:buNone/>
            </a:pPr>
            <a:endParaRPr lang="en-US" dirty="0"/>
          </a:p>
          <a:p>
            <a:pPr lvl="1"/>
            <a:r>
              <a:rPr lang="en-US" dirty="0" smtClean="0"/>
              <a:t>Decision procedures for Arithmetic</a:t>
            </a:r>
          </a:p>
          <a:p>
            <a:pPr lvl="1"/>
            <a:endParaRPr lang="en-US" dirty="0"/>
          </a:p>
          <a:p>
            <a:pPr lvl="1"/>
            <a:r>
              <a:rPr lang="en-US" dirty="0" smtClean="0"/>
              <a:t>Engineering Theories with Z3</a:t>
            </a:r>
          </a:p>
          <a:p>
            <a:pPr lvl="1"/>
            <a:endParaRPr lang="en-US" dirty="0" smtClean="0"/>
          </a:p>
          <a:p>
            <a:pPr lvl="1"/>
            <a:r>
              <a:rPr lang="en-US" b="1" dirty="0" smtClean="0">
                <a:solidFill>
                  <a:srgbClr val="FF0000"/>
                </a:solidFill>
              </a:rPr>
              <a:t>Combining Decision Procedures </a:t>
            </a:r>
            <a:r>
              <a:rPr lang="en-US" sz="2600" dirty="0" smtClean="0">
                <a:solidFill>
                  <a:srgbClr val="00B050"/>
                </a:solidFill>
              </a:rPr>
              <a:t>[de Moura &amp; B</a:t>
            </a:r>
            <a:r>
              <a:rPr lang="en-US" sz="2600" dirty="0">
                <a:solidFill>
                  <a:srgbClr val="00B050"/>
                </a:solidFill>
              </a:rPr>
              <a:t>. </a:t>
            </a:r>
            <a:r>
              <a:rPr lang="en-US" sz="2600" dirty="0" smtClean="0">
                <a:solidFill>
                  <a:srgbClr val="00B050"/>
                </a:solidFill>
              </a:rPr>
              <a:t>SMT 2007]</a:t>
            </a:r>
            <a:endParaRPr lang="en-US" sz="2600" dirty="0">
              <a:solidFill>
                <a:srgbClr val="00B050"/>
              </a:solidFill>
            </a:endParaRPr>
          </a:p>
          <a:p>
            <a:pPr marL="457200" lvl="1" indent="0">
              <a:buNone/>
            </a:pPr>
            <a:endParaRPr lang="en-US" b="1" dirty="0">
              <a:solidFill>
                <a:srgbClr val="FF0000"/>
              </a:solidFill>
            </a:endParaRPr>
          </a:p>
          <a:p>
            <a:pPr lvl="1"/>
            <a:endParaRPr lang="en-US" dirty="0" smtClean="0"/>
          </a:p>
        </p:txBody>
      </p:sp>
    </p:spTree>
    <p:extLst>
      <p:ext uri="{BB962C8B-B14F-4D97-AF65-F5344CB8AC3E}">
        <p14:creationId xmlns:p14="http://schemas.microsoft.com/office/powerpoint/2010/main" val="295217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vs. Problem Classes</a:t>
            </a:r>
            <a:endParaRPr lang="en-US" dirty="0"/>
          </a:p>
        </p:txBody>
      </p:sp>
      <p:sp>
        <p:nvSpPr>
          <p:cNvPr id="3" name="Content Placeholder 2"/>
          <p:cNvSpPr>
            <a:spLocks noGrp="1"/>
          </p:cNvSpPr>
          <p:nvPr>
            <p:ph idx="1"/>
          </p:nvPr>
        </p:nvSpPr>
        <p:spPr>
          <a:xfrm>
            <a:off x="381000" y="2133600"/>
            <a:ext cx="8382000" cy="3961084"/>
          </a:xfrm>
        </p:spPr>
        <p:txBody>
          <a:bodyPr/>
          <a:lstStyle/>
          <a:p>
            <a:pPr marL="0" indent="0">
              <a:buNone/>
            </a:pPr>
            <a:r>
              <a:rPr lang="en-US" dirty="0" smtClean="0"/>
              <a:t>Applications often generate problems with particular characteristics (many ground clauses/bit-vectors + predicates/arithmetic + </a:t>
            </a:r>
            <a:r>
              <a:rPr lang="en-US" dirty="0" err="1" smtClean="0"/>
              <a:t>transendentals</a:t>
            </a:r>
            <a:r>
              <a:rPr lang="en-US" dirty="0" smtClean="0"/>
              <a:t>/..)</a:t>
            </a:r>
          </a:p>
          <a:p>
            <a:endParaRPr lang="en-US" dirty="0"/>
          </a:p>
          <a:p>
            <a:pPr marL="0" indent="0">
              <a:buNone/>
            </a:pPr>
            <a:r>
              <a:rPr lang="en-US" dirty="0" smtClean="0"/>
              <a:t>New Z3 feature by de Moura &amp; </a:t>
            </a:r>
            <a:r>
              <a:rPr lang="en-US" dirty="0" err="1" smtClean="0"/>
              <a:t>Passmore</a:t>
            </a:r>
            <a:r>
              <a:rPr lang="en-US" dirty="0" smtClean="0"/>
              <a:t>:</a:t>
            </a:r>
          </a:p>
          <a:p>
            <a:pPr lvl="1"/>
            <a:r>
              <a:rPr lang="en-US" dirty="0" smtClean="0"/>
              <a:t>Compose strategies using tactical interface.</a:t>
            </a:r>
          </a:p>
          <a:p>
            <a:pPr lvl="1"/>
            <a:endParaRPr lang="en-US" dirty="0"/>
          </a:p>
        </p:txBody>
      </p:sp>
    </p:spTree>
    <p:extLst>
      <p:ext uri="{BB962C8B-B14F-4D97-AF65-F5344CB8AC3E}">
        <p14:creationId xmlns:p14="http://schemas.microsoft.com/office/powerpoint/2010/main" val="3381745964"/>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Combining Theories</a:t>
            </a:r>
            <a:endParaRPr lang="en-US" dirty="0"/>
          </a:p>
        </p:txBody>
      </p:sp>
      <p:sp>
        <p:nvSpPr>
          <p:cNvPr id="87" name="Content Placeholder 15"/>
          <p:cNvSpPr>
            <a:spLocks noGrp="1"/>
          </p:cNvSpPr>
          <p:nvPr>
            <p:ph idx="1"/>
          </p:nvPr>
        </p:nvSpPr>
        <p:spPr>
          <a:xfrm>
            <a:off x="845489" y="1709303"/>
            <a:ext cx="7548284" cy="4478149"/>
          </a:xfrm>
        </p:spPr>
        <p:txBody>
          <a:bodyPr/>
          <a:lstStyle/>
          <a:p>
            <a:pPr>
              <a:spcBef>
                <a:spcPts val="600"/>
              </a:spcBef>
              <a:buNone/>
            </a:pPr>
            <a:r>
              <a:rPr lang="en-US" sz="2400" dirty="0" smtClean="0">
                <a:solidFill>
                  <a:srgbClr val="FF0000"/>
                </a:solidFill>
                <a:cs typeface="Calibri" pitchFamily="34" charset="0"/>
                <a:sym typeface="Symbol"/>
              </a:rPr>
              <a:t>In practice, we need a combination of theories.</a:t>
            </a:r>
          </a:p>
          <a:p>
            <a:pPr lvl="0">
              <a:buNone/>
              <a:defRPr/>
            </a:pPr>
            <a:endParaRPr lang="en-US" sz="2400" dirty="0" smtClean="0">
              <a:cs typeface="Calibri" pitchFamily="34" charset="0"/>
              <a:sym typeface="Symbol"/>
            </a:endParaRPr>
          </a:p>
          <a:p>
            <a:pPr lvl="0">
              <a:buNone/>
              <a:defRPr/>
            </a:pPr>
            <a:r>
              <a:rPr lang="en-US" sz="2400" dirty="0" smtClean="0">
                <a:cs typeface="Calibri" pitchFamily="34" charset="0"/>
                <a:sym typeface="Symbol"/>
              </a:rPr>
              <a:t>b + 2 = c  and  f(read(write(a,b,3), c-2)) ≠ f(c-b+1)</a:t>
            </a:r>
          </a:p>
          <a:p>
            <a:pPr lvl="0">
              <a:defRPr/>
            </a:pPr>
            <a:endParaRPr lang="en-US" sz="2400" dirty="0" smtClean="0">
              <a:cs typeface="Calibri" pitchFamily="34" charset="0"/>
              <a:sym typeface="Symbol"/>
            </a:endParaRPr>
          </a:p>
          <a:p>
            <a:pPr lvl="0">
              <a:buNone/>
              <a:defRPr/>
            </a:pPr>
            <a:r>
              <a:rPr lang="en-US" sz="2400" dirty="0" smtClean="0">
                <a:solidFill>
                  <a:schemeClr val="accent2">
                    <a:lumMod val="75000"/>
                  </a:schemeClr>
                </a:solidFill>
                <a:cs typeface="Calibri" pitchFamily="34" charset="0"/>
                <a:sym typeface="Symbol"/>
              </a:rPr>
              <a:t>A theory is a set (potentially infinite) of first-order sentences.</a:t>
            </a:r>
          </a:p>
          <a:p>
            <a:pPr lvl="0">
              <a:buNone/>
              <a:defRPr/>
            </a:pPr>
            <a:endParaRPr lang="en-US" sz="2400" dirty="0" smtClean="0">
              <a:solidFill>
                <a:schemeClr val="accent2">
                  <a:lumMod val="75000"/>
                </a:schemeClr>
              </a:solidFill>
              <a:cs typeface="Calibri" pitchFamily="34" charset="0"/>
              <a:sym typeface="Symbol"/>
            </a:endParaRPr>
          </a:p>
          <a:p>
            <a:pPr lvl="0">
              <a:buNone/>
              <a:defRPr/>
            </a:pPr>
            <a:r>
              <a:rPr lang="en-US" sz="2400" b="1" dirty="0" smtClean="0">
                <a:cs typeface="Calibri" pitchFamily="34" charset="0"/>
                <a:sym typeface="Symbol"/>
              </a:rPr>
              <a:t>Main questions</a:t>
            </a:r>
            <a:r>
              <a:rPr lang="en-US" sz="2400" dirty="0" smtClean="0">
                <a:cs typeface="Calibri" pitchFamily="34" charset="0"/>
                <a:sym typeface="Symbol"/>
              </a:rPr>
              <a:t>:</a:t>
            </a:r>
          </a:p>
          <a:p>
            <a:pPr lvl="0">
              <a:buNone/>
              <a:defRPr/>
            </a:pPr>
            <a:r>
              <a:rPr lang="en-US" sz="2400" dirty="0" smtClean="0">
                <a:cs typeface="Calibri" pitchFamily="34" charset="0"/>
                <a:sym typeface="Symbol"/>
              </a:rPr>
              <a:t>Is the union of two theories </a:t>
            </a:r>
            <a:r>
              <a:rPr lang="en-US" sz="2400" dirty="0" smtClean="0">
                <a:solidFill>
                  <a:srgbClr val="FF0000"/>
                </a:solidFill>
                <a:cs typeface="Calibri" pitchFamily="34" charset="0"/>
                <a:sym typeface="Symbol"/>
              </a:rPr>
              <a:t>T1  T2 </a:t>
            </a:r>
            <a:r>
              <a:rPr lang="en-US" sz="2400" dirty="0" smtClean="0">
                <a:cs typeface="Calibri" pitchFamily="34" charset="0"/>
                <a:sym typeface="Symbol"/>
              </a:rPr>
              <a:t>consistent?</a:t>
            </a:r>
          </a:p>
          <a:p>
            <a:pPr lvl="0">
              <a:spcBef>
                <a:spcPts val="1200"/>
              </a:spcBef>
              <a:buNone/>
              <a:defRPr/>
            </a:pPr>
            <a:r>
              <a:rPr lang="en-US" sz="2400" dirty="0" smtClean="0">
                <a:cs typeface="Calibri" pitchFamily="34" charset="0"/>
                <a:sym typeface="Symbol"/>
              </a:rPr>
              <a:t>Given a solvers for </a:t>
            </a:r>
            <a:r>
              <a:rPr lang="en-US" sz="2400" dirty="0" smtClean="0">
                <a:solidFill>
                  <a:srgbClr val="FF0000"/>
                </a:solidFill>
                <a:cs typeface="Calibri" pitchFamily="34" charset="0"/>
                <a:sym typeface="Symbol"/>
              </a:rPr>
              <a:t>T1</a:t>
            </a:r>
            <a:r>
              <a:rPr lang="en-US" sz="2400" dirty="0" smtClean="0">
                <a:cs typeface="Calibri" pitchFamily="34" charset="0"/>
                <a:sym typeface="Symbol"/>
              </a:rPr>
              <a:t> and </a:t>
            </a:r>
            <a:r>
              <a:rPr lang="en-US" sz="2400" dirty="0" smtClean="0">
                <a:solidFill>
                  <a:srgbClr val="FF0000"/>
                </a:solidFill>
                <a:cs typeface="Calibri" pitchFamily="34" charset="0"/>
                <a:sym typeface="Symbol"/>
              </a:rPr>
              <a:t>T2</a:t>
            </a:r>
            <a:r>
              <a:rPr lang="en-US" sz="2400" dirty="0" smtClean="0">
                <a:cs typeface="Calibri" pitchFamily="34" charset="0"/>
                <a:sym typeface="Symbol"/>
              </a:rPr>
              <a:t>, how can we build a solver for</a:t>
            </a:r>
          </a:p>
          <a:p>
            <a:pPr lvl="0">
              <a:buNone/>
              <a:defRPr/>
            </a:pPr>
            <a:r>
              <a:rPr lang="en-US" sz="2400" dirty="0" smtClean="0">
                <a:solidFill>
                  <a:srgbClr val="FF0000"/>
                </a:solidFill>
                <a:cs typeface="Calibri" pitchFamily="34" charset="0"/>
                <a:sym typeface="Symbol"/>
              </a:rPr>
              <a:t>T1  T2</a:t>
            </a:r>
            <a:r>
              <a:rPr lang="en-US" sz="2400" dirty="0" smtClean="0">
                <a:cs typeface="Calibri" pitchFamily="34" charset="0"/>
                <a:sym typeface="Symbol"/>
              </a:rPr>
              <a:t>?</a:t>
            </a:r>
          </a:p>
          <a:p>
            <a:pPr>
              <a:spcBef>
                <a:spcPts val="600"/>
              </a:spcBef>
              <a:buNone/>
            </a:pPr>
            <a:endParaRPr lang="en-US" sz="2400" dirty="0" smtClean="0">
              <a:solidFill>
                <a:srgbClr val="FF0000"/>
              </a:solidFill>
              <a:cs typeface="Calibri" pitchFamily="34" charset="0"/>
              <a:sym typeface="Symbol"/>
            </a:endParaRPr>
          </a:p>
        </p:txBody>
      </p:sp>
    </p:spTree>
    <p:extLst>
      <p:ext uri="{BB962C8B-B14F-4D97-AF65-F5344CB8AC3E}">
        <p14:creationId xmlns:p14="http://schemas.microsoft.com/office/powerpoint/2010/main" val="308195418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A Combination History</a:t>
            </a:r>
            <a:endParaRPr lang="en-US" sz="4800" dirty="0"/>
          </a:p>
        </p:txBody>
      </p:sp>
      <p:sp>
        <p:nvSpPr>
          <p:cNvPr id="4" name="Right Arrow 3"/>
          <p:cNvSpPr/>
          <p:nvPr/>
        </p:nvSpPr>
        <p:spPr bwMode="auto">
          <a:xfrm rot="5400000">
            <a:off x="3362741" y="3210341"/>
            <a:ext cx="2494718"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291535" y="1981200"/>
            <a:ext cx="3899465" cy="2585323"/>
          </a:xfrm>
          <a:prstGeom prst="rect">
            <a:avLst/>
          </a:prstGeom>
          <a:noFill/>
        </p:spPr>
        <p:txBody>
          <a:bodyPr wrap="none" rtlCol="0">
            <a:spAutoFit/>
          </a:bodyPr>
          <a:lstStyle/>
          <a:p>
            <a:pPr defTabSz="914363"/>
            <a:r>
              <a:rPr lang="en-US" dirty="0" smtClean="0">
                <a:solidFill>
                  <a:srgbClr val="000000"/>
                </a:solidFill>
              </a:rPr>
              <a:t>1979 Nelson, </a:t>
            </a:r>
            <a:r>
              <a:rPr lang="en-US" dirty="0" err="1" smtClean="0">
                <a:solidFill>
                  <a:srgbClr val="000000"/>
                </a:solidFill>
              </a:rPr>
              <a:t>Oppen</a:t>
            </a:r>
            <a:r>
              <a:rPr lang="en-US" dirty="0" smtClean="0">
                <a:solidFill>
                  <a:srgbClr val="000000"/>
                </a:solidFill>
              </a:rPr>
              <a:t> - Framework</a:t>
            </a:r>
          </a:p>
          <a:p>
            <a:pPr defTabSz="914363"/>
            <a:endParaRPr lang="en-US" dirty="0" smtClean="0">
              <a:solidFill>
                <a:srgbClr val="000000"/>
              </a:solidFill>
            </a:endParaRPr>
          </a:p>
          <a:p>
            <a:pPr defTabSz="914363"/>
            <a:r>
              <a:rPr lang="en-US" dirty="0" smtClean="0">
                <a:solidFill>
                  <a:srgbClr val="000000"/>
                </a:solidFill>
              </a:rPr>
              <a:t>1996 </a:t>
            </a:r>
            <a:r>
              <a:rPr lang="en-US" dirty="0" err="1" smtClean="0">
                <a:solidFill>
                  <a:srgbClr val="000000"/>
                </a:solidFill>
              </a:rPr>
              <a:t>Tinelli</a:t>
            </a:r>
            <a:r>
              <a:rPr lang="en-US" dirty="0" smtClean="0">
                <a:solidFill>
                  <a:srgbClr val="000000"/>
                </a:solidFill>
              </a:rPr>
              <a:t> &amp; </a:t>
            </a:r>
            <a:r>
              <a:rPr lang="en-US" dirty="0" err="1" smtClean="0">
                <a:solidFill>
                  <a:srgbClr val="000000"/>
                </a:solidFill>
              </a:rPr>
              <a:t>Harindi</a:t>
            </a:r>
            <a:r>
              <a:rPr lang="en-US" dirty="0" smtClean="0">
                <a:solidFill>
                  <a:srgbClr val="000000"/>
                </a:solidFill>
              </a:rPr>
              <a:t>. N.O. Fix</a:t>
            </a:r>
          </a:p>
          <a:p>
            <a:pPr defTabSz="914363"/>
            <a:endParaRPr lang="en-US" dirty="0" smtClean="0">
              <a:solidFill>
                <a:srgbClr val="000000"/>
              </a:solidFill>
            </a:endParaRPr>
          </a:p>
          <a:p>
            <a:pPr defTabSz="914363"/>
            <a:r>
              <a:rPr lang="en-US" dirty="0" smtClean="0">
                <a:solidFill>
                  <a:srgbClr val="000000"/>
                </a:solidFill>
              </a:rPr>
              <a:t>2000 Barrett et.al N.O + Rewriting</a:t>
            </a:r>
          </a:p>
          <a:p>
            <a:pPr defTabSz="914363"/>
            <a:endParaRPr lang="en-US" dirty="0" smtClean="0">
              <a:solidFill>
                <a:srgbClr val="000000"/>
              </a:solidFill>
            </a:endParaRPr>
          </a:p>
          <a:p>
            <a:pPr defTabSz="914363"/>
            <a:r>
              <a:rPr lang="en-US" dirty="0" smtClean="0">
                <a:solidFill>
                  <a:srgbClr val="000000"/>
                </a:solidFill>
              </a:rPr>
              <a:t>2002 </a:t>
            </a:r>
            <a:r>
              <a:rPr lang="en-US" dirty="0" err="1" smtClean="0">
                <a:solidFill>
                  <a:srgbClr val="000000"/>
                </a:solidFill>
              </a:rPr>
              <a:t>Zarba</a:t>
            </a:r>
            <a:r>
              <a:rPr lang="en-US" dirty="0" smtClean="0">
                <a:solidFill>
                  <a:srgbClr val="000000"/>
                </a:solidFill>
              </a:rPr>
              <a:t> &amp; Manna. Nice Theories</a:t>
            </a:r>
          </a:p>
          <a:p>
            <a:pPr defTabSz="914363"/>
            <a:endParaRPr lang="en-US" dirty="0" smtClean="0">
              <a:solidFill>
                <a:srgbClr val="000000"/>
              </a:solidFill>
            </a:endParaRPr>
          </a:p>
          <a:p>
            <a:pPr algn="ctr" defTabSz="914363"/>
            <a:endParaRPr lang="en-US" dirty="0" smtClean="0">
              <a:solidFill>
                <a:srgbClr val="000000"/>
              </a:solidFill>
            </a:endParaRPr>
          </a:p>
        </p:txBody>
      </p:sp>
      <p:sp>
        <p:nvSpPr>
          <p:cNvPr id="12" name="TextBox 11"/>
          <p:cNvSpPr txBox="1"/>
          <p:nvPr/>
        </p:nvSpPr>
        <p:spPr>
          <a:xfrm>
            <a:off x="1143000" y="5943600"/>
            <a:ext cx="7010400" cy="400110"/>
          </a:xfrm>
          <a:prstGeom prst="rect">
            <a:avLst/>
          </a:prstGeom>
          <a:noFill/>
        </p:spPr>
        <p:txBody>
          <a:bodyPr wrap="square" rtlCol="0">
            <a:spAutoFit/>
          </a:bodyPr>
          <a:lstStyle/>
          <a:p>
            <a:pPr defTabSz="914363"/>
            <a:r>
              <a:rPr lang="en-US" sz="2000" dirty="0" smtClean="0">
                <a:solidFill>
                  <a:srgbClr val="000000"/>
                </a:solidFill>
                <a:effectLst>
                  <a:outerShdw blurRad="38100" dist="38100" dir="2700000" algn="tl">
                    <a:srgbClr val="000000">
                      <a:alpha val="43137"/>
                    </a:srgbClr>
                  </a:outerShdw>
                </a:effectLst>
              </a:rPr>
              <a:t>2007 de Moura &amp; B. Model-based Theory Combination</a:t>
            </a:r>
          </a:p>
        </p:txBody>
      </p:sp>
      <p:sp>
        <p:nvSpPr>
          <p:cNvPr id="14" name="TextBox 13"/>
          <p:cNvSpPr txBox="1"/>
          <p:nvPr/>
        </p:nvSpPr>
        <p:spPr>
          <a:xfrm>
            <a:off x="1219200" y="5345668"/>
            <a:ext cx="6477000" cy="369332"/>
          </a:xfrm>
          <a:prstGeom prst="rect">
            <a:avLst/>
          </a:prstGeom>
          <a:noFill/>
        </p:spPr>
        <p:txBody>
          <a:bodyPr wrap="square" rtlCol="0">
            <a:spAutoFit/>
          </a:bodyPr>
          <a:lstStyle/>
          <a:p>
            <a:pPr defTabSz="914363"/>
            <a:r>
              <a:rPr lang="en-US" dirty="0" smtClean="0">
                <a:solidFill>
                  <a:srgbClr val="000000"/>
                </a:solidFill>
              </a:rPr>
              <a:t>2006 </a:t>
            </a:r>
            <a:r>
              <a:rPr lang="en-US" dirty="0" err="1" smtClean="0">
                <a:solidFill>
                  <a:srgbClr val="000000"/>
                </a:solidFill>
              </a:rPr>
              <a:t>Bruttomesso</a:t>
            </a:r>
            <a:r>
              <a:rPr lang="en-US" dirty="0" smtClean="0">
                <a:solidFill>
                  <a:srgbClr val="000000"/>
                </a:solidFill>
              </a:rPr>
              <a:t> et.al. Delayed Theory Combination</a:t>
            </a:r>
          </a:p>
        </p:txBody>
      </p:sp>
      <p:sp>
        <p:nvSpPr>
          <p:cNvPr id="16" name="TextBox 15"/>
          <p:cNvSpPr txBox="1"/>
          <p:nvPr/>
        </p:nvSpPr>
        <p:spPr>
          <a:xfrm>
            <a:off x="4876800" y="1924883"/>
            <a:ext cx="4267200" cy="2585323"/>
          </a:xfrm>
          <a:prstGeom prst="rect">
            <a:avLst/>
          </a:prstGeom>
          <a:noFill/>
        </p:spPr>
        <p:txBody>
          <a:bodyPr wrap="square" rtlCol="0">
            <a:spAutoFit/>
          </a:bodyPr>
          <a:lstStyle/>
          <a:p>
            <a:pPr defTabSz="914363"/>
            <a:r>
              <a:rPr lang="en-US" dirty="0" smtClean="0">
                <a:solidFill>
                  <a:srgbClr val="000000"/>
                </a:solidFill>
              </a:rPr>
              <a:t>1984 </a:t>
            </a:r>
            <a:r>
              <a:rPr lang="en-US" dirty="0" err="1" smtClean="0">
                <a:solidFill>
                  <a:srgbClr val="000000"/>
                </a:solidFill>
              </a:rPr>
              <a:t>Shostak</a:t>
            </a:r>
            <a:r>
              <a:rPr lang="en-US" dirty="0" smtClean="0">
                <a:solidFill>
                  <a:srgbClr val="000000"/>
                </a:solidFill>
              </a:rPr>
              <a:t>. Theory solvers</a:t>
            </a:r>
          </a:p>
          <a:p>
            <a:pPr defTabSz="914363"/>
            <a:endParaRPr lang="en-US" dirty="0" smtClean="0">
              <a:solidFill>
                <a:srgbClr val="000000"/>
              </a:solidFill>
            </a:endParaRPr>
          </a:p>
          <a:p>
            <a:pPr defTabSz="914363"/>
            <a:r>
              <a:rPr lang="en-US" dirty="0" smtClean="0">
                <a:solidFill>
                  <a:srgbClr val="000000"/>
                </a:solidFill>
              </a:rPr>
              <a:t>1996 </a:t>
            </a:r>
            <a:r>
              <a:rPr lang="en-US" dirty="0" err="1" smtClean="0">
                <a:solidFill>
                  <a:srgbClr val="000000"/>
                </a:solidFill>
              </a:rPr>
              <a:t>Cyrluk</a:t>
            </a:r>
            <a:r>
              <a:rPr lang="en-US" dirty="0" smtClean="0">
                <a:solidFill>
                  <a:srgbClr val="000000"/>
                </a:solidFill>
              </a:rPr>
              <a:t> et.al </a:t>
            </a:r>
            <a:r>
              <a:rPr lang="en-US" dirty="0" err="1" smtClean="0">
                <a:solidFill>
                  <a:srgbClr val="000000"/>
                </a:solidFill>
              </a:rPr>
              <a:t>Shostak</a:t>
            </a:r>
            <a:r>
              <a:rPr lang="en-US" dirty="0" smtClean="0">
                <a:solidFill>
                  <a:srgbClr val="000000"/>
                </a:solidFill>
              </a:rPr>
              <a:t> Fix #1</a:t>
            </a:r>
          </a:p>
          <a:p>
            <a:pPr defTabSz="914363"/>
            <a:endParaRPr lang="en-US" dirty="0" smtClean="0">
              <a:solidFill>
                <a:srgbClr val="000000"/>
              </a:solidFill>
            </a:endParaRPr>
          </a:p>
          <a:p>
            <a:pPr defTabSz="914363"/>
            <a:r>
              <a:rPr lang="en-US" dirty="0" smtClean="0">
                <a:solidFill>
                  <a:srgbClr val="000000"/>
                </a:solidFill>
              </a:rPr>
              <a:t>1998 B. </a:t>
            </a:r>
            <a:r>
              <a:rPr lang="en-US" dirty="0" err="1" smtClean="0">
                <a:solidFill>
                  <a:srgbClr val="000000"/>
                </a:solidFill>
              </a:rPr>
              <a:t>Shostak</a:t>
            </a:r>
            <a:r>
              <a:rPr lang="en-US" dirty="0" smtClean="0">
                <a:solidFill>
                  <a:srgbClr val="000000"/>
                </a:solidFill>
              </a:rPr>
              <a:t> with Constraints </a:t>
            </a:r>
          </a:p>
          <a:p>
            <a:pPr defTabSz="914363"/>
            <a:endParaRPr lang="en-US" dirty="0" smtClean="0">
              <a:solidFill>
                <a:srgbClr val="000000"/>
              </a:solidFill>
            </a:endParaRPr>
          </a:p>
          <a:p>
            <a:pPr defTabSz="914363"/>
            <a:r>
              <a:rPr lang="en-US" dirty="0" smtClean="0">
                <a:solidFill>
                  <a:srgbClr val="000000"/>
                </a:solidFill>
              </a:rPr>
              <a:t>2001 </a:t>
            </a:r>
            <a:r>
              <a:rPr lang="en-US" dirty="0" err="1" smtClean="0">
                <a:solidFill>
                  <a:srgbClr val="000000"/>
                </a:solidFill>
              </a:rPr>
              <a:t>Rueß</a:t>
            </a:r>
            <a:r>
              <a:rPr lang="en-US" dirty="0" smtClean="0">
                <a:solidFill>
                  <a:srgbClr val="000000"/>
                </a:solidFill>
              </a:rPr>
              <a:t> &amp; Shankar </a:t>
            </a:r>
            <a:r>
              <a:rPr lang="en-US" dirty="0" err="1" smtClean="0">
                <a:solidFill>
                  <a:srgbClr val="000000"/>
                </a:solidFill>
              </a:rPr>
              <a:t>Shostak</a:t>
            </a:r>
            <a:r>
              <a:rPr lang="en-US" dirty="0" smtClean="0">
                <a:solidFill>
                  <a:srgbClr val="000000"/>
                </a:solidFill>
              </a:rPr>
              <a:t> Fix #2</a:t>
            </a:r>
          </a:p>
          <a:p>
            <a:pPr defTabSz="914363"/>
            <a:endParaRPr lang="en-US" dirty="0" smtClean="0">
              <a:solidFill>
                <a:srgbClr val="000000"/>
              </a:solidFill>
            </a:endParaRPr>
          </a:p>
          <a:p>
            <a:pPr defTabSz="914363"/>
            <a:r>
              <a:rPr lang="en-US" dirty="0" smtClean="0">
                <a:solidFill>
                  <a:srgbClr val="000000"/>
                </a:solidFill>
              </a:rPr>
              <a:t>2004 </a:t>
            </a:r>
            <a:r>
              <a:rPr lang="en-US" dirty="0" err="1" smtClean="0">
                <a:solidFill>
                  <a:srgbClr val="000000"/>
                </a:solidFill>
              </a:rPr>
              <a:t>Ranise</a:t>
            </a:r>
            <a:r>
              <a:rPr lang="en-US" dirty="0" smtClean="0">
                <a:solidFill>
                  <a:srgbClr val="000000"/>
                </a:solidFill>
              </a:rPr>
              <a:t> et.al. N.O + Superposition</a:t>
            </a:r>
          </a:p>
        </p:txBody>
      </p:sp>
      <p:sp>
        <p:nvSpPr>
          <p:cNvPr id="22" name="TextBox 21"/>
          <p:cNvSpPr txBox="1"/>
          <p:nvPr/>
        </p:nvSpPr>
        <p:spPr>
          <a:xfrm>
            <a:off x="334081" y="1447800"/>
            <a:ext cx="2028119" cy="461665"/>
          </a:xfrm>
          <a:prstGeom prst="rect">
            <a:avLst/>
          </a:prstGeom>
          <a:noFill/>
        </p:spPr>
        <p:txBody>
          <a:bodyPr wrap="none" rtlCol="0">
            <a:spAutoFit/>
          </a:bodyPr>
          <a:lstStyle/>
          <a:p>
            <a:pPr defTabSz="914363"/>
            <a:r>
              <a:rPr lang="en-US" sz="2400" b="1" dirty="0" smtClean="0">
                <a:solidFill>
                  <a:srgbClr val="000000"/>
                </a:solidFill>
              </a:rPr>
              <a:t>Foundations</a:t>
            </a:r>
          </a:p>
        </p:txBody>
      </p:sp>
      <p:sp>
        <p:nvSpPr>
          <p:cNvPr id="23" name="TextBox 22"/>
          <p:cNvSpPr txBox="1"/>
          <p:nvPr/>
        </p:nvSpPr>
        <p:spPr>
          <a:xfrm>
            <a:off x="4876800" y="1447800"/>
            <a:ext cx="3926075" cy="461665"/>
          </a:xfrm>
          <a:prstGeom prst="rect">
            <a:avLst/>
          </a:prstGeom>
          <a:noFill/>
        </p:spPr>
        <p:txBody>
          <a:bodyPr wrap="none" rtlCol="0">
            <a:spAutoFit/>
          </a:bodyPr>
          <a:lstStyle/>
          <a:p>
            <a:pPr defTabSz="914363"/>
            <a:r>
              <a:rPr lang="en-US" sz="2400" b="1" dirty="0" smtClean="0">
                <a:solidFill>
                  <a:srgbClr val="000000"/>
                </a:solidFill>
              </a:rPr>
              <a:t>Efficiency using rewriting</a:t>
            </a:r>
          </a:p>
        </p:txBody>
      </p:sp>
      <p:sp>
        <p:nvSpPr>
          <p:cNvPr id="26" name="TextBox 25"/>
          <p:cNvSpPr txBox="1"/>
          <p:nvPr/>
        </p:nvSpPr>
        <p:spPr>
          <a:xfrm>
            <a:off x="2273885" y="4812268"/>
            <a:ext cx="4660315" cy="369332"/>
          </a:xfrm>
          <a:prstGeom prst="rect">
            <a:avLst/>
          </a:prstGeom>
        </p:spPr>
        <p:style>
          <a:lnRef idx="0">
            <a:scrgbClr r="0" g="0" b="0"/>
          </a:lnRef>
          <a:fillRef idx="1003">
            <a:schemeClr val="lt1"/>
          </a:fillRef>
          <a:effectRef idx="0">
            <a:scrgbClr r="0" g="0" b="0"/>
          </a:effectRef>
          <a:fontRef idx="major"/>
        </p:style>
        <p:txBody>
          <a:bodyPr wrap="none" rtlCol="0">
            <a:spAutoFit/>
          </a:bodyPr>
          <a:lstStyle/>
          <a:p>
            <a:pPr defTabSz="914363"/>
            <a:r>
              <a:rPr lang="en-US" dirty="0" smtClean="0">
                <a:solidFill>
                  <a:srgbClr val="000000"/>
                </a:solidFill>
                <a:effectLst>
                  <a:outerShdw blurRad="38100" dist="38100" dir="2700000" algn="tl">
                    <a:srgbClr val="000000">
                      <a:alpha val="43137"/>
                    </a:srgbClr>
                  </a:outerShdw>
                </a:effectLst>
              </a:rPr>
              <a:t>2001: Efficient DPLL made guessing cheap</a:t>
            </a:r>
          </a:p>
        </p:txBody>
      </p:sp>
    </p:spTree>
    <p:extLst>
      <p:ext uri="{BB962C8B-B14F-4D97-AF65-F5344CB8AC3E}">
        <p14:creationId xmlns:p14="http://schemas.microsoft.com/office/powerpoint/2010/main" val="1690772815"/>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Disjoint  Theories</a:t>
            </a:r>
            <a:endParaRPr lang="en-US" dirty="0"/>
          </a:p>
        </p:txBody>
      </p:sp>
      <p:sp>
        <p:nvSpPr>
          <p:cNvPr id="87" name="Content Placeholder 15"/>
          <p:cNvSpPr>
            <a:spLocks noGrp="1"/>
          </p:cNvSpPr>
          <p:nvPr>
            <p:ph idx="1"/>
          </p:nvPr>
        </p:nvSpPr>
        <p:spPr>
          <a:xfrm>
            <a:off x="845489" y="1709303"/>
            <a:ext cx="7548284" cy="3530197"/>
          </a:xfrm>
        </p:spPr>
        <p:txBody>
          <a:bodyPr/>
          <a:lstStyle/>
          <a:p>
            <a:pPr marL="0" indent="0">
              <a:spcBef>
                <a:spcPts val="600"/>
              </a:spcBef>
              <a:buNone/>
            </a:pPr>
            <a:r>
              <a:rPr lang="en-US" sz="2400" dirty="0" smtClean="0">
                <a:solidFill>
                  <a:srgbClr val="FF0000"/>
                </a:solidFill>
                <a:cs typeface="Calibri" pitchFamily="34" charset="0"/>
                <a:sym typeface="Symbol"/>
              </a:rPr>
              <a:t>Two theories are disjoint if they do not share function/constant and predicate symbols.</a:t>
            </a:r>
          </a:p>
          <a:p>
            <a:pPr marL="0" indent="0">
              <a:spcBef>
                <a:spcPts val="600"/>
              </a:spcBef>
              <a:buNone/>
            </a:pPr>
            <a:r>
              <a:rPr lang="en-US" sz="2400" dirty="0" smtClean="0">
                <a:cs typeface="Calibri" pitchFamily="34" charset="0"/>
                <a:sym typeface="Symbol"/>
              </a:rPr>
              <a:t>= is the only exception.</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Example:</a:t>
            </a:r>
          </a:p>
          <a:p>
            <a:pPr marL="0" indent="0">
              <a:spcBef>
                <a:spcPts val="600"/>
              </a:spcBef>
              <a:buNone/>
            </a:pPr>
            <a:r>
              <a:rPr lang="en-US" sz="2400" dirty="0" smtClean="0">
                <a:cs typeface="Calibri" pitchFamily="34" charset="0"/>
                <a:sym typeface="Symbol"/>
              </a:rPr>
              <a:t>The theories of arithmetic and arrays are disjoint.</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Arithmetic symbols: {0, -1, 1, -2, 2, …, +, -, *, &gt;, &lt;,  ≥, }</a:t>
            </a:r>
          </a:p>
          <a:p>
            <a:pPr marL="0" indent="0">
              <a:spcBef>
                <a:spcPts val="600"/>
              </a:spcBef>
              <a:buNone/>
            </a:pPr>
            <a:r>
              <a:rPr lang="en-US" sz="2400" dirty="0" smtClean="0">
                <a:cs typeface="Calibri" pitchFamily="34" charset="0"/>
                <a:sym typeface="Symbol"/>
              </a:rPr>
              <a:t>Array symbols: { read, write }</a:t>
            </a:r>
          </a:p>
        </p:txBody>
      </p:sp>
    </p:spTree>
    <p:extLst>
      <p:ext uri="{BB962C8B-B14F-4D97-AF65-F5344CB8AC3E}">
        <p14:creationId xmlns:p14="http://schemas.microsoft.com/office/powerpoint/2010/main" val="361469121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Purification</a:t>
            </a:r>
            <a:endParaRPr lang="en-US" dirty="0"/>
          </a:p>
        </p:txBody>
      </p:sp>
      <p:sp>
        <p:nvSpPr>
          <p:cNvPr id="87" name="Content Placeholder 15"/>
          <p:cNvSpPr>
            <a:spLocks noGrp="1"/>
          </p:cNvSpPr>
          <p:nvPr>
            <p:ph idx="1"/>
          </p:nvPr>
        </p:nvSpPr>
        <p:spPr>
          <a:xfrm>
            <a:off x="845489" y="1709303"/>
            <a:ext cx="7548284" cy="1151084"/>
          </a:xfrm>
        </p:spPr>
        <p:txBody>
          <a:bodyPr/>
          <a:lstStyle/>
          <a:p>
            <a:pPr marL="0" indent="0">
              <a:spcBef>
                <a:spcPts val="600"/>
              </a:spcBef>
              <a:buNone/>
            </a:pPr>
            <a:r>
              <a:rPr lang="en-US" sz="2400" dirty="0" smtClean="0">
                <a:solidFill>
                  <a:srgbClr val="FF0000"/>
                </a:solidFill>
                <a:cs typeface="Calibri" pitchFamily="34" charset="0"/>
                <a:sym typeface="Symbol"/>
              </a:rPr>
              <a:t>It is a different name for our “naming” </a:t>
            </a:r>
            <a:r>
              <a:rPr lang="en-US" sz="2400" dirty="0" err="1" smtClean="0">
                <a:solidFill>
                  <a:srgbClr val="FF0000"/>
                </a:solidFill>
                <a:cs typeface="Calibri" pitchFamily="34" charset="0"/>
                <a:sym typeface="Symbol"/>
              </a:rPr>
              <a:t>subterms</a:t>
            </a:r>
            <a:r>
              <a:rPr lang="en-US" sz="2400" dirty="0" smtClean="0">
                <a:solidFill>
                  <a:srgbClr val="FF0000"/>
                </a:solidFill>
                <a:cs typeface="Calibri" pitchFamily="34" charset="0"/>
                <a:sym typeface="Symbol"/>
              </a:rPr>
              <a:t> procedure.</a:t>
            </a:r>
          </a:p>
          <a:p>
            <a:pPr marL="0" lvl="0" indent="0">
              <a:spcBef>
                <a:spcPts val="600"/>
              </a:spcBef>
              <a:buNone/>
            </a:pPr>
            <a:endParaRPr lang="en-US" sz="2400" dirty="0" smtClean="0">
              <a:cs typeface="Calibri" pitchFamily="34" charset="0"/>
              <a:sym typeface="Symbol"/>
            </a:endParaRPr>
          </a:p>
          <a:p>
            <a:pPr marL="0" lvl="0" indent="0">
              <a:spcBef>
                <a:spcPts val="600"/>
              </a:spcBef>
              <a:buNone/>
            </a:pPr>
            <a:r>
              <a:rPr lang="en-US" sz="2400" dirty="0" smtClean="0">
                <a:cs typeface="Calibri" pitchFamily="34" charset="0"/>
                <a:sym typeface="Symbol"/>
              </a:rPr>
              <a:t>b + 2 = c, f(read(write(a,b,3), c-2)) ≠ f(c-b+1)</a:t>
            </a:r>
            <a:endParaRPr lang="en-US" sz="2400" dirty="0" smtClean="0">
              <a:solidFill>
                <a:srgbClr val="FF0000"/>
              </a:solidFill>
              <a:cs typeface="Calibri" pitchFamily="34" charset="0"/>
              <a:sym typeface="Symbol"/>
            </a:endParaRPr>
          </a:p>
        </p:txBody>
      </p:sp>
      <p:sp>
        <p:nvSpPr>
          <p:cNvPr id="4" name="Down Arrow 3"/>
          <p:cNvSpPr/>
          <p:nvPr/>
        </p:nvSpPr>
        <p:spPr bwMode="auto">
          <a:xfrm>
            <a:off x="3161841" y="2996588"/>
            <a:ext cx="484632" cy="56186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Content Placeholder 15"/>
          <p:cNvSpPr txBox="1">
            <a:spLocks/>
          </p:cNvSpPr>
          <p:nvPr/>
        </p:nvSpPr>
        <p:spPr>
          <a:xfrm>
            <a:off x="920771" y="3646435"/>
            <a:ext cx="7548284" cy="1151084"/>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b + 2 = c, v</a:t>
            </a:r>
            <a:r>
              <a:rPr lang="en-US" sz="2400" baseline="-25000" dirty="0" smtClean="0">
                <a:solidFill>
                  <a:srgbClr val="000000"/>
                </a:solidFill>
                <a:latin typeface="Calibri" pitchFamily="34" charset="0"/>
                <a:cs typeface="Calibri" pitchFamily="34" charset="0"/>
                <a:sym typeface="Symbol"/>
              </a:rPr>
              <a:t>6</a:t>
            </a:r>
            <a:r>
              <a:rPr lang="en-US" sz="2400" dirty="0" smtClean="0">
                <a:solidFill>
                  <a:srgbClr val="000000"/>
                </a:solidFill>
                <a:latin typeface="Calibri" pitchFamily="34" charset="0"/>
                <a:cs typeface="Calibri" pitchFamily="34" charset="0"/>
                <a:sym typeface="Symbol"/>
              </a:rPr>
              <a:t> ≠ v</a:t>
            </a:r>
            <a:r>
              <a:rPr lang="en-US" sz="2400" baseline="-25000" dirty="0" smtClean="0">
                <a:solidFill>
                  <a:srgbClr val="000000"/>
                </a:solidFill>
                <a:latin typeface="Calibri" pitchFamily="34" charset="0"/>
                <a:cs typeface="Calibri" pitchFamily="34" charset="0"/>
                <a:sym typeface="Symbol"/>
              </a:rPr>
              <a:t>7</a:t>
            </a:r>
            <a:endParaRPr lang="en-US" sz="2400" dirty="0" smtClean="0">
              <a:solidFill>
                <a:srgbClr val="00000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 3, v</a:t>
            </a:r>
            <a:r>
              <a:rPr lang="en-US" sz="2400" baseline="-25000" dirty="0" smtClean="0">
                <a:solidFill>
                  <a:srgbClr val="000000"/>
                </a:solidFill>
                <a:latin typeface="Calibri" pitchFamily="34" charset="0"/>
                <a:cs typeface="Calibri" pitchFamily="34" charset="0"/>
                <a:sym typeface="Symbol"/>
              </a:rPr>
              <a:t>2</a:t>
            </a:r>
            <a:r>
              <a:rPr lang="en-US" sz="2400" dirty="0" smtClean="0">
                <a:solidFill>
                  <a:srgbClr val="000000"/>
                </a:solidFill>
                <a:latin typeface="Calibri" pitchFamily="34" charset="0"/>
                <a:cs typeface="Calibri" pitchFamily="34" charset="0"/>
                <a:sym typeface="Symbol"/>
              </a:rPr>
              <a:t>  write(a, b, 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v</a:t>
            </a:r>
            <a:r>
              <a:rPr lang="en-US" sz="2400" baseline="-25000" dirty="0" smtClean="0">
                <a:solidFill>
                  <a:srgbClr val="000000"/>
                </a:solidFill>
                <a:latin typeface="Calibri" pitchFamily="34" charset="0"/>
                <a:cs typeface="Calibri" pitchFamily="34" charset="0"/>
                <a:sym typeface="Symbol"/>
              </a:rPr>
              <a:t>3</a:t>
            </a:r>
            <a:r>
              <a:rPr lang="en-US" sz="2400" dirty="0" smtClean="0">
                <a:solidFill>
                  <a:srgbClr val="000000"/>
                </a:solidFill>
                <a:latin typeface="Calibri" pitchFamily="34" charset="0"/>
                <a:cs typeface="Calibri" pitchFamily="34" charset="0"/>
                <a:sym typeface="Symbol"/>
              </a:rPr>
              <a:t>  c-2, v</a:t>
            </a:r>
            <a:r>
              <a:rPr lang="en-US" sz="2400" baseline="-25000" dirty="0" smtClean="0">
                <a:solidFill>
                  <a:srgbClr val="000000"/>
                </a:solidFill>
                <a:latin typeface="Calibri" pitchFamily="34" charset="0"/>
                <a:cs typeface="Calibri" pitchFamily="34" charset="0"/>
                <a:sym typeface="Symbol"/>
              </a:rPr>
              <a:t>4</a:t>
            </a:r>
            <a:r>
              <a:rPr lang="en-US" sz="2400" dirty="0" smtClean="0">
                <a:solidFill>
                  <a:srgbClr val="000000"/>
                </a:solidFill>
                <a:latin typeface="Calibri" pitchFamily="34" charset="0"/>
                <a:cs typeface="Calibri" pitchFamily="34" charset="0"/>
                <a:sym typeface="Symbol"/>
              </a:rPr>
              <a:t>  read(v</a:t>
            </a:r>
            <a:r>
              <a:rPr lang="en-US" sz="2400" baseline="-25000" dirty="0" smtClean="0">
                <a:solidFill>
                  <a:srgbClr val="000000"/>
                </a:solidFill>
                <a:latin typeface="Calibri" pitchFamily="34" charset="0"/>
                <a:cs typeface="Calibri" pitchFamily="34" charset="0"/>
                <a:sym typeface="Symbol"/>
              </a:rPr>
              <a:t>2</a:t>
            </a:r>
            <a:r>
              <a:rPr lang="en-US" sz="2400" dirty="0" smtClean="0">
                <a:solidFill>
                  <a:srgbClr val="000000"/>
                </a:solidFill>
                <a:latin typeface="Calibri" pitchFamily="34" charset="0"/>
                <a:cs typeface="Calibri" pitchFamily="34" charset="0"/>
                <a:sym typeface="Symbol"/>
              </a:rPr>
              <a:t>, v</a:t>
            </a:r>
            <a:r>
              <a:rPr lang="en-US" sz="2400" baseline="-25000" dirty="0" smtClean="0">
                <a:solidFill>
                  <a:srgbClr val="000000"/>
                </a:solidFill>
                <a:latin typeface="Calibri" pitchFamily="34" charset="0"/>
                <a:cs typeface="Calibri" pitchFamily="34" charset="0"/>
                <a:sym typeface="Symbol"/>
              </a:rPr>
              <a:t>3</a:t>
            </a:r>
            <a:r>
              <a:rPr lang="en-US" sz="2400" dirty="0" smtClean="0">
                <a:solidFill>
                  <a:srgbClr val="000000"/>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v</a:t>
            </a:r>
            <a:r>
              <a:rPr lang="en-US" sz="2400" baseline="-25000" dirty="0" smtClean="0">
                <a:solidFill>
                  <a:srgbClr val="000000"/>
                </a:solidFill>
                <a:latin typeface="Calibri" pitchFamily="34" charset="0"/>
                <a:cs typeface="Calibri" pitchFamily="34" charset="0"/>
                <a:sym typeface="Symbol"/>
              </a:rPr>
              <a:t>5</a:t>
            </a:r>
            <a:r>
              <a:rPr lang="en-US" sz="2400" dirty="0" smtClean="0">
                <a:solidFill>
                  <a:srgbClr val="000000"/>
                </a:solidFill>
                <a:latin typeface="Calibri" pitchFamily="34" charset="0"/>
                <a:cs typeface="Calibri" pitchFamily="34" charset="0"/>
                <a:sym typeface="Symbol"/>
              </a:rPr>
              <a:t>  c-b+1, v</a:t>
            </a:r>
            <a:r>
              <a:rPr lang="en-US" sz="2400" baseline="-25000" dirty="0" smtClean="0">
                <a:solidFill>
                  <a:srgbClr val="000000"/>
                </a:solidFill>
                <a:latin typeface="Calibri" pitchFamily="34" charset="0"/>
                <a:cs typeface="Calibri" pitchFamily="34" charset="0"/>
                <a:sym typeface="Symbol"/>
              </a:rPr>
              <a:t>6</a:t>
            </a:r>
            <a:r>
              <a:rPr lang="en-US" sz="2400" dirty="0" smtClean="0">
                <a:solidFill>
                  <a:srgbClr val="000000"/>
                </a:solidFill>
                <a:latin typeface="Calibri" pitchFamily="34" charset="0"/>
                <a:cs typeface="Calibri" pitchFamily="34" charset="0"/>
                <a:sym typeface="Symbol"/>
              </a:rPr>
              <a:t>  f(v</a:t>
            </a:r>
            <a:r>
              <a:rPr lang="en-US" sz="2400" baseline="-25000" dirty="0" smtClean="0">
                <a:solidFill>
                  <a:srgbClr val="000000"/>
                </a:solidFill>
                <a:latin typeface="Calibri" pitchFamily="34" charset="0"/>
                <a:cs typeface="Calibri" pitchFamily="34" charset="0"/>
                <a:sym typeface="Symbol"/>
              </a:rPr>
              <a:t>4</a:t>
            </a:r>
            <a:r>
              <a:rPr lang="en-US" sz="2400" dirty="0" smtClean="0">
                <a:solidFill>
                  <a:srgbClr val="000000"/>
                </a:solidFill>
                <a:latin typeface="Calibri" pitchFamily="34" charset="0"/>
                <a:cs typeface="Calibri" pitchFamily="34" charset="0"/>
                <a:sym typeface="Symbol"/>
              </a:rPr>
              <a:t>), v</a:t>
            </a:r>
            <a:r>
              <a:rPr lang="en-US" sz="2400" baseline="-25000" dirty="0" smtClean="0">
                <a:solidFill>
                  <a:srgbClr val="000000"/>
                </a:solidFill>
                <a:latin typeface="Calibri" pitchFamily="34" charset="0"/>
                <a:cs typeface="Calibri" pitchFamily="34" charset="0"/>
                <a:sym typeface="Symbol"/>
              </a:rPr>
              <a:t>7</a:t>
            </a:r>
            <a:r>
              <a:rPr lang="en-US" sz="2400" dirty="0" smtClean="0">
                <a:solidFill>
                  <a:srgbClr val="000000"/>
                </a:solidFill>
                <a:latin typeface="Calibri" pitchFamily="34" charset="0"/>
                <a:cs typeface="Calibri" pitchFamily="34" charset="0"/>
                <a:sym typeface="Symbol"/>
              </a:rPr>
              <a:t>  f(v</a:t>
            </a:r>
            <a:r>
              <a:rPr lang="en-US" sz="2400" baseline="-25000" dirty="0" smtClean="0">
                <a:solidFill>
                  <a:srgbClr val="000000"/>
                </a:solidFill>
                <a:latin typeface="Calibri" pitchFamily="34" charset="0"/>
                <a:cs typeface="Calibri" pitchFamily="34" charset="0"/>
                <a:sym typeface="Symbol"/>
              </a:rPr>
              <a:t>5</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Tree>
    <p:extLst>
      <p:ext uri="{BB962C8B-B14F-4D97-AF65-F5344CB8AC3E}">
        <p14:creationId xmlns:p14="http://schemas.microsoft.com/office/powerpoint/2010/main" val="300191654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Purification</a:t>
            </a:r>
            <a:endParaRPr lang="en-US" dirty="0"/>
          </a:p>
        </p:txBody>
      </p:sp>
      <p:sp>
        <p:nvSpPr>
          <p:cNvPr id="87" name="Content Placeholder 15"/>
          <p:cNvSpPr>
            <a:spLocks noGrp="1"/>
          </p:cNvSpPr>
          <p:nvPr>
            <p:ph idx="1"/>
          </p:nvPr>
        </p:nvSpPr>
        <p:spPr>
          <a:xfrm>
            <a:off x="845489" y="1709303"/>
            <a:ext cx="7548284" cy="1151084"/>
          </a:xfrm>
        </p:spPr>
        <p:txBody>
          <a:bodyPr/>
          <a:lstStyle/>
          <a:p>
            <a:pPr marL="0" indent="0">
              <a:spcBef>
                <a:spcPts val="600"/>
              </a:spcBef>
              <a:buNone/>
            </a:pPr>
            <a:r>
              <a:rPr lang="en-US" sz="2400" dirty="0" smtClean="0">
                <a:solidFill>
                  <a:srgbClr val="FF0000"/>
                </a:solidFill>
                <a:cs typeface="Calibri" pitchFamily="34" charset="0"/>
                <a:sym typeface="Symbol"/>
              </a:rPr>
              <a:t>It is a different name for our “naming” </a:t>
            </a:r>
            <a:r>
              <a:rPr lang="en-US" sz="2400" dirty="0" err="1" smtClean="0">
                <a:solidFill>
                  <a:srgbClr val="FF0000"/>
                </a:solidFill>
                <a:cs typeface="Calibri" pitchFamily="34" charset="0"/>
                <a:sym typeface="Symbol"/>
              </a:rPr>
              <a:t>subterms</a:t>
            </a:r>
            <a:r>
              <a:rPr lang="en-US" sz="2400" dirty="0" smtClean="0">
                <a:solidFill>
                  <a:srgbClr val="FF0000"/>
                </a:solidFill>
                <a:cs typeface="Calibri" pitchFamily="34" charset="0"/>
                <a:sym typeface="Symbol"/>
              </a:rPr>
              <a:t> procedure.</a:t>
            </a:r>
          </a:p>
          <a:p>
            <a:pPr marL="0" lvl="0" indent="0">
              <a:spcBef>
                <a:spcPts val="600"/>
              </a:spcBef>
              <a:buNone/>
            </a:pPr>
            <a:endParaRPr lang="en-US" sz="2400" dirty="0" smtClean="0">
              <a:cs typeface="Calibri" pitchFamily="34" charset="0"/>
              <a:sym typeface="Symbol"/>
            </a:endParaRPr>
          </a:p>
          <a:p>
            <a:pPr marL="0" lvl="0" indent="0">
              <a:spcBef>
                <a:spcPts val="600"/>
              </a:spcBef>
              <a:buNone/>
            </a:pPr>
            <a:r>
              <a:rPr lang="en-US" sz="2400" dirty="0" smtClean="0">
                <a:cs typeface="Calibri" pitchFamily="34" charset="0"/>
                <a:sym typeface="Symbol"/>
              </a:rPr>
              <a:t>b + 2 = c, f(read(write(a,b,3), c-2)) ≠ f(c-b+1)</a:t>
            </a:r>
            <a:endParaRPr lang="en-US" sz="2400" dirty="0" smtClean="0">
              <a:solidFill>
                <a:srgbClr val="FF0000"/>
              </a:solidFill>
              <a:cs typeface="Calibri" pitchFamily="34" charset="0"/>
              <a:sym typeface="Symbol"/>
            </a:endParaRPr>
          </a:p>
        </p:txBody>
      </p:sp>
      <p:sp>
        <p:nvSpPr>
          <p:cNvPr id="4" name="Down Arrow 3"/>
          <p:cNvSpPr/>
          <p:nvPr/>
        </p:nvSpPr>
        <p:spPr bwMode="auto">
          <a:xfrm>
            <a:off x="3161841" y="2996588"/>
            <a:ext cx="484632" cy="56186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Content Placeholder 15"/>
          <p:cNvSpPr txBox="1">
            <a:spLocks/>
          </p:cNvSpPr>
          <p:nvPr/>
        </p:nvSpPr>
        <p:spPr>
          <a:xfrm>
            <a:off x="920771" y="3646435"/>
            <a:ext cx="7548284" cy="1151084"/>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b + 2 = c, v</a:t>
            </a:r>
            <a:r>
              <a:rPr lang="en-US" sz="2400" baseline="-25000" dirty="0" smtClean="0">
                <a:solidFill>
                  <a:srgbClr val="000000"/>
                </a:solidFill>
                <a:latin typeface="Calibri" pitchFamily="34" charset="0"/>
                <a:cs typeface="Calibri" pitchFamily="34" charset="0"/>
                <a:sym typeface="Symbol"/>
              </a:rPr>
              <a:t>6</a:t>
            </a:r>
            <a:r>
              <a:rPr lang="en-US" sz="2400" dirty="0" smtClean="0">
                <a:solidFill>
                  <a:srgbClr val="000000"/>
                </a:solidFill>
                <a:latin typeface="Calibri" pitchFamily="34" charset="0"/>
                <a:cs typeface="Calibri" pitchFamily="34" charset="0"/>
                <a:sym typeface="Symbol"/>
              </a:rPr>
              <a:t> ≠ v</a:t>
            </a:r>
            <a:r>
              <a:rPr lang="en-US" sz="2400" baseline="-25000" dirty="0" smtClean="0">
                <a:solidFill>
                  <a:srgbClr val="000000"/>
                </a:solidFill>
                <a:latin typeface="Calibri" pitchFamily="34" charset="0"/>
                <a:cs typeface="Calibri" pitchFamily="34" charset="0"/>
                <a:sym typeface="Symbol"/>
              </a:rPr>
              <a:t>7</a:t>
            </a:r>
            <a:endParaRPr lang="en-US" sz="2400" dirty="0" smtClean="0">
              <a:solidFill>
                <a:srgbClr val="000000"/>
              </a:solidFill>
              <a:latin typeface="Calibri" pitchFamily="34" charset="0"/>
              <a:cs typeface="Calibri" pitchFamily="34" charset="0"/>
              <a:sym typeface="Symbol"/>
            </a:endParaRPr>
          </a:p>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 3, v</a:t>
            </a:r>
            <a:r>
              <a:rPr lang="en-US" sz="2400" baseline="-25000" dirty="0" smtClean="0">
                <a:solidFill>
                  <a:srgbClr val="000000"/>
                </a:solidFill>
                <a:latin typeface="Calibri" pitchFamily="34" charset="0"/>
                <a:cs typeface="Calibri" pitchFamily="34" charset="0"/>
                <a:sym typeface="Symbol"/>
              </a:rPr>
              <a:t>2</a:t>
            </a:r>
            <a:r>
              <a:rPr lang="en-US" sz="2400" dirty="0" smtClean="0">
                <a:solidFill>
                  <a:srgbClr val="000000"/>
                </a:solidFill>
                <a:latin typeface="Calibri" pitchFamily="34" charset="0"/>
                <a:cs typeface="Calibri" pitchFamily="34" charset="0"/>
                <a:sym typeface="Symbol"/>
              </a:rPr>
              <a:t>  write(a, b, v</a:t>
            </a:r>
            <a:r>
              <a:rPr lang="en-US" sz="2400" baseline="-25000" dirty="0" smtClean="0">
                <a:solidFill>
                  <a:srgbClr val="000000"/>
                </a:solidFill>
                <a:latin typeface="Calibri" pitchFamily="34" charset="0"/>
                <a:cs typeface="Calibri" pitchFamily="34" charset="0"/>
                <a:sym typeface="Symbol"/>
              </a:rPr>
              <a:t>1</a:t>
            </a:r>
            <a:r>
              <a:rPr lang="en-US" sz="2400" dirty="0" smtClean="0">
                <a:solidFill>
                  <a:srgbClr val="000000"/>
                </a:solidFill>
                <a:latin typeface="Calibri" pitchFamily="34" charset="0"/>
                <a:cs typeface="Calibri" pitchFamily="34" charset="0"/>
                <a:sym typeface="Symbol"/>
              </a:rPr>
              <a:t>), v</a:t>
            </a:r>
            <a:r>
              <a:rPr lang="en-US" sz="2400" baseline="-25000" dirty="0" smtClean="0">
                <a:solidFill>
                  <a:srgbClr val="000000"/>
                </a:solidFill>
                <a:latin typeface="Calibri" pitchFamily="34" charset="0"/>
                <a:cs typeface="Calibri" pitchFamily="34" charset="0"/>
                <a:sym typeface="Symbol"/>
              </a:rPr>
              <a:t>3</a:t>
            </a:r>
            <a:r>
              <a:rPr lang="en-US" sz="2400" dirty="0" smtClean="0">
                <a:solidFill>
                  <a:srgbClr val="000000"/>
                </a:solidFill>
                <a:latin typeface="Calibri" pitchFamily="34" charset="0"/>
                <a:cs typeface="Calibri" pitchFamily="34" charset="0"/>
                <a:sym typeface="Symbol"/>
              </a:rPr>
              <a:t>  c-2, v</a:t>
            </a:r>
            <a:r>
              <a:rPr lang="en-US" sz="2400" baseline="-25000" dirty="0" smtClean="0">
                <a:solidFill>
                  <a:srgbClr val="000000"/>
                </a:solidFill>
                <a:latin typeface="Calibri" pitchFamily="34" charset="0"/>
                <a:cs typeface="Calibri" pitchFamily="34" charset="0"/>
                <a:sym typeface="Symbol"/>
              </a:rPr>
              <a:t>4</a:t>
            </a:r>
            <a:r>
              <a:rPr lang="en-US" sz="2400" dirty="0" smtClean="0">
                <a:solidFill>
                  <a:srgbClr val="000000"/>
                </a:solidFill>
                <a:latin typeface="Calibri" pitchFamily="34" charset="0"/>
                <a:cs typeface="Calibri" pitchFamily="34" charset="0"/>
                <a:sym typeface="Symbol"/>
              </a:rPr>
              <a:t>  read(v</a:t>
            </a:r>
            <a:r>
              <a:rPr lang="en-US" sz="2400" baseline="-25000" dirty="0" smtClean="0">
                <a:solidFill>
                  <a:srgbClr val="000000"/>
                </a:solidFill>
                <a:latin typeface="Calibri" pitchFamily="34" charset="0"/>
                <a:cs typeface="Calibri" pitchFamily="34" charset="0"/>
                <a:sym typeface="Symbol"/>
              </a:rPr>
              <a:t>2</a:t>
            </a:r>
            <a:r>
              <a:rPr lang="en-US" sz="2400" dirty="0" smtClean="0">
                <a:solidFill>
                  <a:srgbClr val="000000"/>
                </a:solidFill>
                <a:latin typeface="Calibri" pitchFamily="34" charset="0"/>
                <a:cs typeface="Calibri" pitchFamily="34" charset="0"/>
                <a:sym typeface="Symbol"/>
              </a:rPr>
              <a:t>, v</a:t>
            </a:r>
            <a:r>
              <a:rPr lang="en-US" sz="2400" baseline="-25000" dirty="0" smtClean="0">
                <a:solidFill>
                  <a:srgbClr val="000000"/>
                </a:solidFill>
                <a:latin typeface="Calibri" pitchFamily="34" charset="0"/>
                <a:cs typeface="Calibri" pitchFamily="34" charset="0"/>
                <a:sym typeface="Symbol"/>
              </a:rPr>
              <a:t>3</a:t>
            </a:r>
            <a:r>
              <a:rPr lang="en-US" sz="2400" dirty="0" smtClean="0">
                <a:solidFill>
                  <a:srgbClr val="000000"/>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000000"/>
                </a:solidFill>
                <a:latin typeface="Calibri" pitchFamily="34" charset="0"/>
                <a:cs typeface="Calibri" pitchFamily="34" charset="0"/>
                <a:sym typeface="Symbol"/>
              </a:rPr>
              <a:t>v</a:t>
            </a:r>
            <a:r>
              <a:rPr lang="en-US" sz="2400" baseline="-25000" dirty="0" smtClean="0">
                <a:solidFill>
                  <a:srgbClr val="000000"/>
                </a:solidFill>
                <a:latin typeface="Calibri" pitchFamily="34" charset="0"/>
                <a:cs typeface="Calibri" pitchFamily="34" charset="0"/>
                <a:sym typeface="Symbol"/>
              </a:rPr>
              <a:t>5</a:t>
            </a:r>
            <a:r>
              <a:rPr lang="en-US" sz="2400" dirty="0" smtClean="0">
                <a:solidFill>
                  <a:srgbClr val="000000"/>
                </a:solidFill>
                <a:latin typeface="Calibri" pitchFamily="34" charset="0"/>
                <a:cs typeface="Calibri" pitchFamily="34" charset="0"/>
                <a:sym typeface="Symbol"/>
              </a:rPr>
              <a:t>  c-b+1, v</a:t>
            </a:r>
            <a:r>
              <a:rPr lang="en-US" sz="2400" baseline="-25000" dirty="0" smtClean="0">
                <a:solidFill>
                  <a:srgbClr val="000000"/>
                </a:solidFill>
                <a:latin typeface="Calibri" pitchFamily="34" charset="0"/>
                <a:cs typeface="Calibri" pitchFamily="34" charset="0"/>
                <a:sym typeface="Symbol"/>
              </a:rPr>
              <a:t>6</a:t>
            </a:r>
            <a:r>
              <a:rPr lang="en-US" sz="2400" dirty="0" smtClean="0">
                <a:solidFill>
                  <a:srgbClr val="000000"/>
                </a:solidFill>
                <a:latin typeface="Calibri" pitchFamily="34" charset="0"/>
                <a:cs typeface="Calibri" pitchFamily="34" charset="0"/>
                <a:sym typeface="Symbol"/>
              </a:rPr>
              <a:t>  f(v</a:t>
            </a:r>
            <a:r>
              <a:rPr lang="en-US" sz="2400" baseline="-25000" dirty="0" smtClean="0">
                <a:solidFill>
                  <a:srgbClr val="000000"/>
                </a:solidFill>
                <a:latin typeface="Calibri" pitchFamily="34" charset="0"/>
                <a:cs typeface="Calibri" pitchFamily="34" charset="0"/>
                <a:sym typeface="Symbol"/>
              </a:rPr>
              <a:t>4</a:t>
            </a:r>
            <a:r>
              <a:rPr lang="en-US" sz="2400" dirty="0" smtClean="0">
                <a:solidFill>
                  <a:srgbClr val="000000"/>
                </a:solidFill>
                <a:latin typeface="Calibri" pitchFamily="34" charset="0"/>
                <a:cs typeface="Calibri" pitchFamily="34" charset="0"/>
                <a:sym typeface="Symbol"/>
              </a:rPr>
              <a:t>), v</a:t>
            </a:r>
            <a:r>
              <a:rPr lang="en-US" sz="2400" baseline="-25000" dirty="0" smtClean="0">
                <a:solidFill>
                  <a:srgbClr val="000000"/>
                </a:solidFill>
                <a:latin typeface="Calibri" pitchFamily="34" charset="0"/>
                <a:cs typeface="Calibri" pitchFamily="34" charset="0"/>
                <a:sym typeface="Symbol"/>
              </a:rPr>
              <a:t>7</a:t>
            </a:r>
            <a:r>
              <a:rPr lang="en-US" sz="2400" dirty="0" smtClean="0">
                <a:solidFill>
                  <a:srgbClr val="000000"/>
                </a:solidFill>
                <a:latin typeface="Calibri" pitchFamily="34" charset="0"/>
                <a:cs typeface="Calibri" pitchFamily="34" charset="0"/>
                <a:sym typeface="Symbol"/>
              </a:rPr>
              <a:t>  f(v</a:t>
            </a:r>
            <a:r>
              <a:rPr lang="en-US" sz="2400" baseline="-25000" dirty="0" smtClean="0">
                <a:solidFill>
                  <a:srgbClr val="000000"/>
                </a:solidFill>
                <a:latin typeface="Calibri" pitchFamily="34" charset="0"/>
                <a:cs typeface="Calibri" pitchFamily="34" charset="0"/>
                <a:sym typeface="Symbol"/>
              </a:rPr>
              <a:t>5</a:t>
            </a:r>
            <a:r>
              <a:rPr lang="en-US" sz="2400" dirty="0" smtClean="0">
                <a:solidFill>
                  <a:srgbClr val="000000"/>
                </a:solidFill>
                <a:latin typeface="Calibri" pitchFamily="34" charset="0"/>
                <a:cs typeface="Calibri" pitchFamily="34" charset="0"/>
                <a:sym typeface="Symbol"/>
              </a:rPr>
              <a:t>) </a:t>
            </a:r>
            <a:endParaRPr lang="en-US" sz="2400" dirty="0" smtClean="0">
              <a:solidFill>
                <a:srgbClr val="FF0000"/>
              </a:solidFill>
              <a:latin typeface="Calibri" pitchFamily="34" charset="0"/>
              <a:cs typeface="Calibri" pitchFamily="34" charset="0"/>
              <a:sym typeface="Symbol"/>
            </a:endParaRPr>
          </a:p>
        </p:txBody>
      </p:sp>
      <p:sp>
        <p:nvSpPr>
          <p:cNvPr id="7" name="Down Arrow 6"/>
          <p:cNvSpPr/>
          <p:nvPr/>
        </p:nvSpPr>
        <p:spPr bwMode="auto">
          <a:xfrm>
            <a:off x="3160005" y="4911687"/>
            <a:ext cx="484632" cy="561860"/>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8" name="Content Placeholder 15"/>
          <p:cNvSpPr txBox="1">
            <a:spLocks/>
          </p:cNvSpPr>
          <p:nvPr/>
        </p:nvSpPr>
        <p:spPr>
          <a:xfrm>
            <a:off x="918935" y="5561534"/>
            <a:ext cx="7548284" cy="1151084"/>
          </a:xfrm>
          <a:prstGeom prst="rect">
            <a:avLst/>
          </a:prstGeom>
        </p:spPr>
        <p:txBody>
          <a:bodyPr vert="horz" lIns="0" tIns="0" rIns="0" bIns="0" rtlCol="0">
            <a:spAutoFit/>
          </a:bodyPr>
          <a:lstStyle/>
          <a:p>
            <a:pPr defTabSz="914363">
              <a:lnSpc>
                <a:spcPct val="90000"/>
              </a:lnSpc>
              <a:spcBef>
                <a:spcPts val="600"/>
              </a:spcBef>
              <a:buSzPct val="90000"/>
            </a:pPr>
            <a:r>
              <a:rPr lang="en-US" sz="2400" dirty="0" smtClean="0">
                <a:solidFill>
                  <a:srgbClr val="FF0000"/>
                </a:solidFill>
                <a:latin typeface="Calibri" pitchFamily="34" charset="0"/>
                <a:cs typeface="Calibri" pitchFamily="34" charset="0"/>
                <a:sym typeface="Symbol"/>
              </a:rPr>
              <a:t>b + 2 = c, v</a:t>
            </a:r>
            <a:r>
              <a:rPr lang="en-US" sz="2400" baseline="-25000" dirty="0" smtClean="0">
                <a:solidFill>
                  <a:srgbClr val="FF0000"/>
                </a:solidFill>
                <a:latin typeface="Calibri" pitchFamily="34" charset="0"/>
                <a:cs typeface="Calibri" pitchFamily="34" charset="0"/>
                <a:sym typeface="Symbol"/>
              </a:rPr>
              <a:t>1</a:t>
            </a:r>
            <a:r>
              <a:rPr lang="en-US" sz="2400" dirty="0" smtClean="0">
                <a:solidFill>
                  <a:srgbClr val="FF0000"/>
                </a:solidFill>
                <a:latin typeface="Calibri" pitchFamily="34" charset="0"/>
                <a:cs typeface="Calibri" pitchFamily="34" charset="0"/>
                <a:sym typeface="Symbol"/>
              </a:rPr>
              <a:t>  3, v</a:t>
            </a:r>
            <a:r>
              <a:rPr lang="en-US" sz="2400" baseline="-25000" dirty="0" smtClean="0">
                <a:solidFill>
                  <a:srgbClr val="FF0000"/>
                </a:solidFill>
                <a:latin typeface="Calibri" pitchFamily="34" charset="0"/>
                <a:cs typeface="Calibri" pitchFamily="34" charset="0"/>
                <a:sym typeface="Symbol"/>
              </a:rPr>
              <a:t>3</a:t>
            </a:r>
            <a:r>
              <a:rPr lang="en-US" sz="2400" dirty="0" smtClean="0">
                <a:solidFill>
                  <a:srgbClr val="FF0000"/>
                </a:solidFill>
                <a:latin typeface="Calibri" pitchFamily="34" charset="0"/>
                <a:cs typeface="Calibri" pitchFamily="34" charset="0"/>
                <a:sym typeface="Symbol"/>
              </a:rPr>
              <a:t>  c-2, v</a:t>
            </a:r>
            <a:r>
              <a:rPr lang="en-US" sz="2400" baseline="-25000" dirty="0" smtClean="0">
                <a:solidFill>
                  <a:srgbClr val="FF0000"/>
                </a:solidFill>
                <a:latin typeface="Calibri" pitchFamily="34" charset="0"/>
                <a:cs typeface="Calibri" pitchFamily="34" charset="0"/>
                <a:sym typeface="Symbol"/>
              </a:rPr>
              <a:t>5</a:t>
            </a:r>
            <a:r>
              <a:rPr lang="en-US" sz="2400" dirty="0" smtClean="0">
                <a:solidFill>
                  <a:srgbClr val="FF0000"/>
                </a:solidFill>
                <a:latin typeface="Calibri" pitchFamily="34" charset="0"/>
                <a:cs typeface="Calibri" pitchFamily="34" charset="0"/>
                <a:sym typeface="Symbol"/>
              </a:rPr>
              <a:t>  c-b+1,</a:t>
            </a:r>
          </a:p>
          <a:p>
            <a:pPr defTabSz="914363">
              <a:lnSpc>
                <a:spcPct val="90000"/>
              </a:lnSpc>
              <a:spcBef>
                <a:spcPts val="600"/>
              </a:spcBef>
              <a:buSzPct val="90000"/>
            </a:pPr>
            <a:r>
              <a:rPr lang="en-US" sz="2400" dirty="0" smtClean="0">
                <a:solidFill>
                  <a:srgbClr val="5782B5">
                    <a:lumMod val="75000"/>
                  </a:srgbClr>
                </a:solidFill>
                <a:latin typeface="Calibri" pitchFamily="34" charset="0"/>
                <a:cs typeface="Calibri" pitchFamily="34" charset="0"/>
                <a:sym typeface="Symbol"/>
              </a:rPr>
              <a:t>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 write(a, b, v</a:t>
            </a:r>
            <a:r>
              <a:rPr lang="en-US" sz="2400" baseline="-25000" dirty="0" smtClean="0">
                <a:solidFill>
                  <a:srgbClr val="5782B5">
                    <a:lumMod val="75000"/>
                  </a:srgbClr>
                </a:solidFill>
                <a:latin typeface="Calibri" pitchFamily="34" charset="0"/>
                <a:cs typeface="Calibri" pitchFamily="34" charset="0"/>
                <a:sym typeface="Symbol"/>
              </a:rPr>
              <a:t>1</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4</a:t>
            </a:r>
            <a:r>
              <a:rPr lang="en-US" sz="2400" dirty="0" smtClean="0">
                <a:solidFill>
                  <a:srgbClr val="5782B5">
                    <a:lumMod val="75000"/>
                  </a:srgbClr>
                </a:solidFill>
                <a:latin typeface="Calibri" pitchFamily="34" charset="0"/>
                <a:cs typeface="Calibri" pitchFamily="34" charset="0"/>
                <a:sym typeface="Symbol"/>
              </a:rPr>
              <a:t>  read(v</a:t>
            </a:r>
            <a:r>
              <a:rPr lang="en-US" sz="2400" baseline="-25000" dirty="0" smtClean="0">
                <a:solidFill>
                  <a:srgbClr val="5782B5">
                    <a:lumMod val="75000"/>
                  </a:srgbClr>
                </a:solidFill>
                <a:latin typeface="Calibri" pitchFamily="34" charset="0"/>
                <a:cs typeface="Calibri" pitchFamily="34" charset="0"/>
                <a:sym typeface="Symbol"/>
              </a:rPr>
              <a:t>2</a:t>
            </a:r>
            <a:r>
              <a:rPr lang="en-US" sz="2400" dirty="0" smtClean="0">
                <a:solidFill>
                  <a:srgbClr val="5782B5">
                    <a:lumMod val="75000"/>
                  </a:srgbClr>
                </a:solidFill>
                <a:latin typeface="Calibri" pitchFamily="34" charset="0"/>
                <a:cs typeface="Calibri" pitchFamily="34" charset="0"/>
                <a:sym typeface="Symbol"/>
              </a:rPr>
              <a:t>, v</a:t>
            </a:r>
            <a:r>
              <a:rPr lang="en-US" sz="2400" baseline="-25000" dirty="0" smtClean="0">
                <a:solidFill>
                  <a:srgbClr val="5782B5">
                    <a:lumMod val="75000"/>
                  </a:srgbClr>
                </a:solidFill>
                <a:latin typeface="Calibri" pitchFamily="34" charset="0"/>
                <a:cs typeface="Calibri" pitchFamily="34" charset="0"/>
                <a:sym typeface="Symbol"/>
              </a:rPr>
              <a:t>3</a:t>
            </a:r>
            <a:r>
              <a:rPr lang="en-US" sz="2400" dirty="0" smtClean="0">
                <a:solidFill>
                  <a:srgbClr val="5782B5">
                    <a:lumMod val="75000"/>
                  </a:srgbClr>
                </a:solidFill>
                <a:latin typeface="Calibri" pitchFamily="34" charset="0"/>
                <a:cs typeface="Calibri" pitchFamily="34" charset="0"/>
                <a:sym typeface="Symbol"/>
              </a:rPr>
              <a:t>),</a:t>
            </a:r>
          </a:p>
          <a:p>
            <a:pPr defTabSz="914363">
              <a:lnSpc>
                <a:spcPct val="90000"/>
              </a:lnSpc>
              <a:spcBef>
                <a:spcPts val="600"/>
              </a:spcBef>
              <a:buSzPct val="90000"/>
            </a:pPr>
            <a:r>
              <a:rPr lang="en-US" sz="2400" dirty="0" smtClean="0">
                <a:solidFill>
                  <a:srgbClr val="00B050"/>
                </a:solidFill>
                <a:latin typeface="Calibri" pitchFamily="34" charset="0"/>
                <a:cs typeface="Calibri" pitchFamily="34" charset="0"/>
                <a:sym typeface="Symbol"/>
              </a:rPr>
              <a:t>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4</a:t>
            </a:r>
            <a:r>
              <a:rPr lang="en-US" sz="2400" dirty="0" smtClean="0">
                <a:solidFill>
                  <a:srgbClr val="00B050"/>
                </a:solidFill>
                <a:latin typeface="Calibri" pitchFamily="34" charset="0"/>
                <a:cs typeface="Calibri" pitchFamily="34" charset="0"/>
                <a:sym typeface="Symbol"/>
              </a:rPr>
              <a:t>),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 f(v</a:t>
            </a:r>
            <a:r>
              <a:rPr lang="en-US" sz="2400" baseline="-25000" dirty="0" smtClean="0">
                <a:solidFill>
                  <a:srgbClr val="00B050"/>
                </a:solidFill>
                <a:latin typeface="Calibri" pitchFamily="34" charset="0"/>
                <a:cs typeface="Calibri" pitchFamily="34" charset="0"/>
                <a:sym typeface="Symbol"/>
              </a:rPr>
              <a:t>5</a:t>
            </a:r>
            <a:r>
              <a:rPr lang="en-US" sz="2400" dirty="0" smtClean="0">
                <a:solidFill>
                  <a:srgbClr val="00B050"/>
                </a:solidFill>
                <a:latin typeface="Calibri" pitchFamily="34" charset="0"/>
                <a:cs typeface="Calibri" pitchFamily="34" charset="0"/>
                <a:sym typeface="Symbol"/>
              </a:rPr>
              <a:t>), v</a:t>
            </a:r>
            <a:r>
              <a:rPr lang="en-US" sz="2400" baseline="-25000" dirty="0" smtClean="0">
                <a:solidFill>
                  <a:srgbClr val="00B050"/>
                </a:solidFill>
                <a:latin typeface="Calibri" pitchFamily="34" charset="0"/>
                <a:cs typeface="Calibri" pitchFamily="34" charset="0"/>
                <a:sym typeface="Symbol"/>
              </a:rPr>
              <a:t>6</a:t>
            </a:r>
            <a:r>
              <a:rPr lang="en-US" sz="2400" dirty="0" smtClean="0">
                <a:solidFill>
                  <a:srgbClr val="00B050"/>
                </a:solidFill>
                <a:latin typeface="Calibri" pitchFamily="34" charset="0"/>
                <a:cs typeface="Calibri" pitchFamily="34" charset="0"/>
                <a:sym typeface="Symbol"/>
              </a:rPr>
              <a:t> ≠ v</a:t>
            </a:r>
            <a:r>
              <a:rPr lang="en-US" sz="2400" baseline="-25000" dirty="0" smtClean="0">
                <a:solidFill>
                  <a:srgbClr val="00B050"/>
                </a:solidFill>
                <a:latin typeface="Calibri" pitchFamily="34" charset="0"/>
                <a:cs typeface="Calibri" pitchFamily="34" charset="0"/>
                <a:sym typeface="Symbol"/>
              </a:rPr>
              <a:t>7</a:t>
            </a:r>
            <a:r>
              <a:rPr lang="en-US" sz="2400" dirty="0" smtClean="0">
                <a:solidFill>
                  <a:srgbClr val="00B050"/>
                </a:solidFill>
                <a:latin typeface="Calibri" pitchFamily="34" charset="0"/>
                <a:cs typeface="Calibri" pitchFamily="34" charset="0"/>
                <a:sym typeface="Symbol"/>
              </a:rPr>
              <a:t> </a:t>
            </a:r>
          </a:p>
        </p:txBody>
      </p:sp>
    </p:spTree>
    <p:extLst>
      <p:ext uri="{BB962C8B-B14F-4D97-AF65-F5344CB8AC3E}">
        <p14:creationId xmlns:p14="http://schemas.microsoft.com/office/powerpoint/2010/main" val="138984342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Stably Infinite Theories</a:t>
            </a:r>
            <a:endParaRPr lang="en-US" dirty="0"/>
          </a:p>
        </p:txBody>
      </p:sp>
      <p:sp>
        <p:nvSpPr>
          <p:cNvPr id="87" name="Content Placeholder 15"/>
          <p:cNvSpPr>
            <a:spLocks noGrp="1"/>
          </p:cNvSpPr>
          <p:nvPr>
            <p:ph idx="1"/>
          </p:nvPr>
        </p:nvSpPr>
        <p:spPr>
          <a:xfrm>
            <a:off x="845489" y="1709303"/>
            <a:ext cx="7548284" cy="2302169"/>
          </a:xfrm>
        </p:spPr>
        <p:txBody>
          <a:bodyPr/>
          <a:lstStyle/>
          <a:p>
            <a:pPr marL="0" indent="0">
              <a:spcBef>
                <a:spcPts val="600"/>
              </a:spcBef>
              <a:buNone/>
            </a:pPr>
            <a:r>
              <a:rPr lang="en-US" sz="2400" dirty="0" smtClean="0">
                <a:solidFill>
                  <a:srgbClr val="FF0000"/>
                </a:solidFill>
                <a:cs typeface="Calibri" pitchFamily="34" charset="0"/>
                <a:sym typeface="Symbol"/>
              </a:rPr>
              <a:t>A theory is stably infinite if every </a:t>
            </a:r>
            <a:r>
              <a:rPr lang="en-US" sz="2400" dirty="0" err="1" smtClean="0">
                <a:solidFill>
                  <a:srgbClr val="FF0000"/>
                </a:solidFill>
                <a:cs typeface="Calibri" pitchFamily="34" charset="0"/>
                <a:sym typeface="Symbol"/>
              </a:rPr>
              <a:t>satisfiable</a:t>
            </a:r>
            <a:r>
              <a:rPr lang="en-US" sz="2400" dirty="0" smtClean="0">
                <a:solidFill>
                  <a:srgbClr val="FF0000"/>
                </a:solidFill>
                <a:cs typeface="Calibri" pitchFamily="34" charset="0"/>
                <a:sym typeface="Symbol"/>
              </a:rPr>
              <a:t> QFF is </a:t>
            </a:r>
            <a:r>
              <a:rPr lang="en-US" sz="2400" dirty="0" err="1" smtClean="0">
                <a:solidFill>
                  <a:srgbClr val="FF0000"/>
                </a:solidFill>
                <a:cs typeface="Calibri" pitchFamily="34" charset="0"/>
                <a:sym typeface="Symbol"/>
              </a:rPr>
              <a:t>satisfiable</a:t>
            </a:r>
            <a:r>
              <a:rPr lang="en-US" sz="2400" dirty="0" smtClean="0">
                <a:solidFill>
                  <a:srgbClr val="FF0000"/>
                </a:solidFill>
                <a:cs typeface="Calibri" pitchFamily="34" charset="0"/>
                <a:sym typeface="Symbol"/>
              </a:rPr>
              <a:t> in an infinite model.</a:t>
            </a:r>
          </a:p>
          <a:p>
            <a:pPr marL="0" indent="0">
              <a:spcBef>
                <a:spcPts val="600"/>
              </a:spcBef>
              <a:buNone/>
            </a:pPr>
            <a:endParaRPr lang="en-US" sz="2400" dirty="0" smtClean="0">
              <a:solidFill>
                <a:srgbClr val="FF0000"/>
              </a:solidFill>
              <a:cs typeface="Calibri" pitchFamily="34" charset="0"/>
              <a:sym typeface="Symbol"/>
            </a:endParaRPr>
          </a:p>
          <a:p>
            <a:pPr marL="0" indent="0">
              <a:spcBef>
                <a:spcPts val="600"/>
              </a:spcBef>
              <a:buNone/>
            </a:pPr>
            <a:r>
              <a:rPr lang="en-US" sz="2400" dirty="0" smtClean="0">
                <a:cs typeface="Calibri" pitchFamily="34" charset="0"/>
                <a:sym typeface="Symbol"/>
              </a:rPr>
              <a:t>EUF and arithmetic are stably infinite.</a:t>
            </a:r>
          </a:p>
          <a:p>
            <a:pPr marL="0" indent="0">
              <a:spcBef>
                <a:spcPts val="600"/>
              </a:spcBef>
              <a:buNone/>
            </a:pP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Bit-vectors are not.</a:t>
            </a:r>
          </a:p>
        </p:txBody>
      </p:sp>
    </p:spTree>
    <p:extLst>
      <p:ext uri="{BB962C8B-B14F-4D97-AF65-F5344CB8AC3E}">
        <p14:creationId xmlns:p14="http://schemas.microsoft.com/office/powerpoint/2010/main" val="4147559239"/>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Important Result</a:t>
            </a:r>
            <a:endParaRPr lang="en-US" dirty="0"/>
          </a:p>
        </p:txBody>
      </p:sp>
      <p:sp>
        <p:nvSpPr>
          <p:cNvPr id="87" name="Content Placeholder 15"/>
          <p:cNvSpPr>
            <a:spLocks noGrp="1"/>
          </p:cNvSpPr>
          <p:nvPr>
            <p:ph idx="1"/>
          </p:nvPr>
        </p:nvSpPr>
        <p:spPr>
          <a:xfrm>
            <a:off x="812438" y="2072859"/>
            <a:ext cx="7548284" cy="664797"/>
          </a:xfrm>
        </p:spPr>
        <p:txBody>
          <a:bodyPr/>
          <a:lstStyle/>
          <a:p>
            <a:pPr marL="0" indent="0">
              <a:spcBef>
                <a:spcPts val="600"/>
              </a:spcBef>
              <a:buNone/>
            </a:pPr>
            <a:r>
              <a:rPr lang="en-US" sz="2400" b="1" dirty="0" smtClean="0">
                <a:solidFill>
                  <a:srgbClr val="FF0000"/>
                </a:solidFill>
                <a:cs typeface="Calibri" pitchFamily="34" charset="0"/>
                <a:sym typeface="Symbol"/>
              </a:rPr>
              <a:t>The union of two consistent, disjoint, stably infinite theories is consistent.</a:t>
            </a:r>
          </a:p>
        </p:txBody>
      </p:sp>
    </p:spTree>
    <p:extLst>
      <p:ext uri="{BB962C8B-B14F-4D97-AF65-F5344CB8AC3E}">
        <p14:creationId xmlns:p14="http://schemas.microsoft.com/office/powerpoint/2010/main" val="3454598371"/>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Convexity</a:t>
            </a:r>
            <a:endParaRPr lang="en-US" dirty="0"/>
          </a:p>
        </p:txBody>
      </p:sp>
      <p:sp>
        <p:nvSpPr>
          <p:cNvPr id="87" name="Content Placeholder 15"/>
          <p:cNvSpPr>
            <a:spLocks noGrp="1"/>
          </p:cNvSpPr>
          <p:nvPr>
            <p:ph idx="1"/>
          </p:nvPr>
        </p:nvSpPr>
        <p:spPr>
          <a:xfrm>
            <a:off x="812438" y="1775400"/>
            <a:ext cx="7548284" cy="2532195"/>
          </a:xfrm>
        </p:spPr>
        <p:txBody>
          <a:bodyPr/>
          <a:lstStyle/>
          <a:p>
            <a:pPr marL="0" indent="0">
              <a:spcBef>
                <a:spcPts val="600"/>
              </a:spcBef>
              <a:buNone/>
            </a:pPr>
            <a:r>
              <a:rPr lang="en-US" sz="2400" dirty="0" smtClean="0">
                <a:cs typeface="Calibri" pitchFamily="34" charset="0"/>
                <a:sym typeface="Symbol"/>
              </a:rPr>
              <a:t>A theory</a:t>
            </a:r>
            <a:r>
              <a:rPr lang="en-US" sz="2400" dirty="0" smtClean="0">
                <a:solidFill>
                  <a:srgbClr val="FF0000"/>
                </a:solidFill>
                <a:cs typeface="Calibri" pitchFamily="34" charset="0"/>
                <a:sym typeface="Symbol"/>
              </a:rPr>
              <a:t> T </a:t>
            </a:r>
            <a:r>
              <a:rPr lang="en-US" sz="2400" dirty="0" smtClean="0">
                <a:cs typeface="Calibri" pitchFamily="34" charset="0"/>
                <a:sym typeface="Symbol"/>
              </a:rPr>
              <a:t>is </a:t>
            </a:r>
            <a:r>
              <a:rPr lang="en-US" sz="2400" dirty="0" smtClean="0">
                <a:solidFill>
                  <a:srgbClr val="FF0000"/>
                </a:solidFill>
                <a:cs typeface="Calibri" pitchFamily="34" charset="0"/>
                <a:sym typeface="Symbol"/>
              </a:rPr>
              <a:t>convex </a:t>
            </a:r>
            <a:r>
              <a:rPr lang="en-US" sz="2400" dirty="0" err="1" smtClean="0">
                <a:cs typeface="Calibri" pitchFamily="34" charset="0"/>
                <a:sym typeface="Symbol"/>
              </a:rPr>
              <a:t>iff</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for all finite sets S of literals and</a:t>
            </a:r>
          </a:p>
          <a:p>
            <a:pPr marL="0" indent="0">
              <a:spcBef>
                <a:spcPts val="600"/>
              </a:spcBef>
              <a:buNone/>
            </a:pPr>
            <a:r>
              <a:rPr lang="en-US" sz="2400" dirty="0" smtClean="0">
                <a:cs typeface="Calibri" pitchFamily="34" charset="0"/>
                <a:sym typeface="Symbol"/>
              </a:rPr>
              <a:t>	for all a</a:t>
            </a:r>
            <a:r>
              <a:rPr lang="en-US" sz="2400" baseline="-25000" dirty="0" smtClean="0">
                <a:cs typeface="Calibri" pitchFamily="34" charset="0"/>
                <a:sym typeface="Symbol"/>
              </a:rPr>
              <a:t>1</a:t>
            </a:r>
            <a:r>
              <a:rPr lang="en-US" sz="2400" dirty="0" smtClean="0">
                <a:cs typeface="Calibri" pitchFamily="34" charset="0"/>
                <a:sym typeface="Symbol"/>
              </a:rPr>
              <a:t> = b</a:t>
            </a:r>
            <a:r>
              <a:rPr lang="en-US" sz="2400" baseline="-25000" dirty="0" smtClean="0">
                <a:cs typeface="Calibri" pitchFamily="34" charset="0"/>
                <a:sym typeface="Symbol"/>
              </a:rPr>
              <a:t>1</a:t>
            </a:r>
            <a:r>
              <a:rPr lang="en-US" sz="2400" dirty="0" smtClean="0">
                <a:cs typeface="Calibri" pitchFamily="34" charset="0"/>
                <a:sym typeface="Symbol"/>
              </a:rPr>
              <a:t> …  a</a:t>
            </a:r>
            <a:r>
              <a:rPr lang="en-US" sz="2400" baseline="-25000" dirty="0" smtClean="0">
                <a:cs typeface="Calibri" pitchFamily="34" charset="0"/>
                <a:sym typeface="Symbol"/>
              </a:rPr>
              <a:t>n</a:t>
            </a:r>
            <a:r>
              <a:rPr lang="en-US" sz="2400" dirty="0" smtClean="0">
                <a:cs typeface="Calibri" pitchFamily="34" charset="0"/>
                <a:sym typeface="Symbol"/>
              </a:rPr>
              <a:t> = </a:t>
            </a:r>
            <a:r>
              <a:rPr lang="en-US" sz="2400" dirty="0" err="1" smtClean="0">
                <a:cs typeface="Calibri" pitchFamily="34" charset="0"/>
                <a:sym typeface="Symbol"/>
              </a:rPr>
              <a:t>b</a:t>
            </a:r>
            <a:r>
              <a:rPr lang="en-US" sz="2400" baseline="-25000" dirty="0" err="1" smtClean="0">
                <a:cs typeface="Calibri" pitchFamily="34" charset="0"/>
                <a:sym typeface="Symbol"/>
              </a:rPr>
              <a:t>n</a:t>
            </a:r>
            <a:endParaRPr lang="en-US" sz="2400" dirty="0" smtClean="0">
              <a:cs typeface="Calibri" pitchFamily="34" charset="0"/>
              <a:sym typeface="Symbol"/>
            </a:endParaRPr>
          </a:p>
          <a:p>
            <a:pPr marL="0" indent="0">
              <a:spcBef>
                <a:spcPts val="600"/>
              </a:spcBef>
              <a:buNone/>
            </a:pPr>
            <a:r>
              <a:rPr lang="en-US" sz="2400" dirty="0" smtClean="0">
                <a:cs typeface="Calibri" pitchFamily="34" charset="0"/>
                <a:sym typeface="Symbol"/>
              </a:rPr>
              <a:t>		S implies a</a:t>
            </a:r>
            <a:r>
              <a:rPr lang="en-US" sz="2400" baseline="-25000" dirty="0" smtClean="0">
                <a:cs typeface="Calibri" pitchFamily="34" charset="0"/>
                <a:sym typeface="Symbol"/>
              </a:rPr>
              <a:t>1</a:t>
            </a:r>
            <a:r>
              <a:rPr lang="en-US" sz="2400" dirty="0" smtClean="0">
                <a:cs typeface="Calibri" pitchFamily="34" charset="0"/>
                <a:sym typeface="Symbol"/>
              </a:rPr>
              <a:t> = b</a:t>
            </a:r>
            <a:r>
              <a:rPr lang="en-US" sz="2400" baseline="-25000" dirty="0" smtClean="0">
                <a:cs typeface="Calibri" pitchFamily="34" charset="0"/>
                <a:sym typeface="Symbol"/>
              </a:rPr>
              <a:t>1</a:t>
            </a:r>
            <a:r>
              <a:rPr lang="en-US" sz="2400" dirty="0" smtClean="0">
                <a:cs typeface="Calibri" pitchFamily="34" charset="0"/>
                <a:sym typeface="Symbol"/>
              </a:rPr>
              <a:t> …  a</a:t>
            </a:r>
            <a:r>
              <a:rPr lang="en-US" sz="2400" baseline="-25000" dirty="0" smtClean="0">
                <a:cs typeface="Calibri" pitchFamily="34" charset="0"/>
                <a:sym typeface="Symbol"/>
              </a:rPr>
              <a:t>n</a:t>
            </a:r>
            <a:r>
              <a:rPr lang="en-US" sz="2400" dirty="0" smtClean="0">
                <a:cs typeface="Calibri" pitchFamily="34" charset="0"/>
                <a:sym typeface="Symbol"/>
              </a:rPr>
              <a:t> = </a:t>
            </a:r>
            <a:r>
              <a:rPr lang="en-US" sz="2400" dirty="0" err="1" smtClean="0">
                <a:cs typeface="Calibri" pitchFamily="34" charset="0"/>
                <a:sym typeface="Symbol"/>
              </a:rPr>
              <a:t>b</a:t>
            </a:r>
            <a:r>
              <a:rPr lang="en-US" sz="2400" baseline="-25000" dirty="0" err="1" smtClean="0">
                <a:cs typeface="Calibri" pitchFamily="34" charset="0"/>
                <a:sym typeface="Symbol"/>
              </a:rPr>
              <a:t>n</a:t>
            </a:r>
            <a:r>
              <a:rPr lang="en-US" sz="2400" baseline="-25000" dirty="0" smtClean="0">
                <a:cs typeface="Calibri" pitchFamily="34" charset="0"/>
                <a:sym typeface="Symbol"/>
              </a:rPr>
              <a:t> </a:t>
            </a:r>
          </a:p>
          <a:p>
            <a:pPr marL="0" indent="0">
              <a:spcBef>
                <a:spcPts val="600"/>
              </a:spcBef>
              <a:buNone/>
            </a:pPr>
            <a:r>
              <a:rPr lang="en-US" sz="2400" baseline="-25000" dirty="0" smtClean="0">
                <a:cs typeface="Calibri" pitchFamily="34" charset="0"/>
                <a:sym typeface="Symbol"/>
              </a:rPr>
              <a:t>		</a:t>
            </a:r>
            <a:r>
              <a:rPr lang="en-US" sz="2400" dirty="0" err="1" smtClean="0">
                <a:cs typeface="Calibri" pitchFamily="34" charset="0"/>
                <a:sym typeface="Symbol"/>
              </a:rPr>
              <a:t>iff</a:t>
            </a:r>
            <a:r>
              <a:rPr lang="en-US" sz="2400" dirty="0" smtClean="0">
                <a:cs typeface="Calibri" pitchFamily="34" charset="0"/>
                <a:sym typeface="Symbol"/>
              </a:rPr>
              <a:t>  </a:t>
            </a:r>
          </a:p>
          <a:p>
            <a:pPr marL="0" indent="0">
              <a:spcBef>
                <a:spcPts val="600"/>
              </a:spcBef>
              <a:buNone/>
            </a:pPr>
            <a:r>
              <a:rPr lang="en-US" sz="2400" dirty="0" smtClean="0">
                <a:cs typeface="Calibri" pitchFamily="34" charset="0"/>
                <a:sym typeface="Symbol"/>
              </a:rPr>
              <a:t>		S implies </a:t>
            </a:r>
            <a:r>
              <a:rPr lang="en-US" sz="2400" dirty="0" err="1" smtClean="0">
                <a:cs typeface="Calibri" pitchFamily="34" charset="0"/>
                <a:sym typeface="Symbol"/>
              </a:rPr>
              <a:t>a</a:t>
            </a:r>
            <a:r>
              <a:rPr lang="en-US" sz="2400" baseline="-25000" dirty="0" err="1" smtClean="0">
                <a:cs typeface="Calibri" pitchFamily="34" charset="0"/>
                <a:sym typeface="Symbol"/>
              </a:rPr>
              <a:t>i</a:t>
            </a:r>
            <a:r>
              <a:rPr lang="en-US" sz="2400" dirty="0" smtClean="0">
                <a:cs typeface="Calibri" pitchFamily="34" charset="0"/>
                <a:sym typeface="Symbol"/>
              </a:rPr>
              <a:t> = b</a:t>
            </a:r>
            <a:r>
              <a:rPr lang="en-US" sz="2400" baseline="-25000" dirty="0" smtClean="0">
                <a:cs typeface="Calibri" pitchFamily="34" charset="0"/>
                <a:sym typeface="Symbol"/>
              </a:rPr>
              <a:t>i</a:t>
            </a:r>
            <a:r>
              <a:rPr lang="en-US" sz="2400" dirty="0" smtClean="0">
                <a:cs typeface="Calibri" pitchFamily="34" charset="0"/>
                <a:sym typeface="Symbol"/>
              </a:rPr>
              <a:t> for some  1  </a:t>
            </a:r>
            <a:r>
              <a:rPr lang="en-US" sz="2400" dirty="0" err="1" smtClean="0">
                <a:cs typeface="Calibri" pitchFamily="34" charset="0"/>
                <a:sym typeface="Symbol"/>
              </a:rPr>
              <a:t>i</a:t>
            </a:r>
            <a:r>
              <a:rPr lang="en-US" sz="2400" dirty="0" smtClean="0">
                <a:cs typeface="Calibri" pitchFamily="34" charset="0"/>
                <a:sym typeface="Symbol"/>
              </a:rPr>
              <a:t>  n</a:t>
            </a:r>
          </a:p>
          <a:p>
            <a:pPr marL="0" indent="0">
              <a:spcBef>
                <a:spcPts val="600"/>
              </a:spcBef>
              <a:buNone/>
            </a:pPr>
            <a:endParaRPr lang="en-US" sz="2400" dirty="0" smtClean="0">
              <a:cs typeface="Calibri" pitchFamily="34" charset="0"/>
              <a:sym typeface="Symbol"/>
            </a:endParaRPr>
          </a:p>
        </p:txBody>
      </p:sp>
    </p:spTree>
    <p:extLst>
      <p:ext uri="{BB962C8B-B14F-4D97-AF65-F5344CB8AC3E}">
        <p14:creationId xmlns:p14="http://schemas.microsoft.com/office/powerpoint/2010/main" val="381309972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3.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7370</Words>
  <Application>Microsoft Office PowerPoint</Application>
  <PresentationFormat>On-screen Show (4:3)</PresentationFormat>
  <Paragraphs>1394</Paragraphs>
  <Slides>130</Slides>
  <Notes>69</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130</vt:i4>
      </vt:variant>
    </vt:vector>
  </HeadingPairs>
  <TitlesOfParts>
    <vt:vector size="142" baseType="lpstr">
      <vt:lpstr>宋体</vt:lpstr>
      <vt:lpstr>Arial</vt:lpstr>
      <vt:lpstr>Calibri</vt:lpstr>
      <vt:lpstr>Cambria Math</vt:lpstr>
      <vt:lpstr>Segoe</vt:lpstr>
      <vt:lpstr>Segoe Semibold</vt:lpstr>
      <vt:lpstr>Segoe UI</vt:lpstr>
      <vt:lpstr>Segoe UI Light</vt:lpstr>
      <vt:lpstr>Symbol</vt:lpstr>
      <vt:lpstr>Wingdings</vt:lpstr>
      <vt:lpstr>Office Theme</vt:lpstr>
      <vt:lpstr>MSR_PPT template_07_light</vt:lpstr>
      <vt:lpstr>PowerPoint Presentation</vt:lpstr>
      <vt:lpstr>Lectures</vt:lpstr>
      <vt:lpstr>Takeaways:</vt:lpstr>
      <vt:lpstr>Plan</vt:lpstr>
      <vt:lpstr>Case Analysis</vt:lpstr>
      <vt:lpstr>Case Analysis</vt:lpstr>
      <vt:lpstr>Case Analysis</vt:lpstr>
      <vt:lpstr>SMT : Basic Architecture</vt:lpstr>
      <vt:lpstr>SAT + Theory solvers</vt:lpstr>
      <vt:lpstr>SAT + Theory solvers</vt:lpstr>
      <vt:lpstr>SAT + Theory solvers</vt:lpstr>
      <vt:lpstr>SAT + Theory solvers</vt:lpstr>
      <vt:lpstr>SAT + Theory solvers</vt:lpstr>
      <vt:lpstr>SAT + Theory solvers</vt:lpstr>
      <vt:lpstr>SAT + Theory solvers</vt:lpstr>
      <vt:lpstr>SAT + Theory solvers: Main loop</vt:lpstr>
      <vt:lpstr>SAT + Theory solvers</vt:lpstr>
      <vt:lpstr>SAT + Theory solvers</vt:lpstr>
      <vt:lpstr>SAT + Theory solvers</vt:lpstr>
      <vt:lpstr>SAT + Theory solvers</vt:lpstr>
      <vt:lpstr>SAT + Theory solvers</vt:lpstr>
      <vt:lpstr>SAT + Theory solvers</vt:lpstr>
      <vt:lpstr>SAT + Theory solvers</vt:lpstr>
      <vt:lpstr>SAT + Theory solvers</vt:lpstr>
      <vt:lpstr>An Architecture: the core</vt:lpstr>
      <vt:lpstr>An Architecture: the core</vt:lpstr>
      <vt:lpstr>An Architecture: the core</vt:lpstr>
      <vt:lpstr>Linear Arithmetic</vt:lpstr>
      <vt:lpstr>Difference Logic:   a – b  5</vt:lpstr>
      <vt:lpstr>Job shop scheduling</vt:lpstr>
      <vt:lpstr>Difference Logic</vt:lpstr>
      <vt:lpstr>General Form</vt:lpstr>
      <vt:lpstr>From Definitions to a Tableau</vt:lpstr>
      <vt:lpstr>From Definitions to a Tableau</vt:lpstr>
      <vt:lpstr>From Definitions to a Tableau</vt:lpstr>
      <vt:lpstr>From Definitions to a Tableau</vt:lpstr>
      <vt:lpstr>Pivoting</vt:lpstr>
      <vt:lpstr>Pivoting</vt:lpstr>
      <vt:lpstr>Pivoting</vt:lpstr>
      <vt:lpstr>Pivoting</vt:lpstr>
      <vt:lpstr>Pivoting</vt:lpstr>
      <vt:lpstr>Pivoting</vt:lpstr>
      <vt:lpstr>Equations + Bounds + Assignment</vt:lpstr>
      <vt:lpstr>“Repairing Models”</vt:lpstr>
      <vt:lpstr>“Repairing Models”</vt:lpstr>
      <vt:lpstr>“Repairing Models”</vt:lpstr>
      <vt:lpstr>“Repairing Models”</vt:lpstr>
      <vt:lpstr>“Repairing Models”</vt:lpstr>
      <vt:lpstr>“Repairing Models”</vt:lpstr>
      <vt:lpstr>“Repairing Models”</vt:lpstr>
      <vt:lpstr>Plan</vt:lpstr>
      <vt:lpstr>Why Engineering Theories?</vt:lpstr>
      <vt:lpstr>We review three methods:</vt:lpstr>
      <vt:lpstr>Goal: Tools to make users happy &amp; productive</vt:lpstr>
      <vt:lpstr>Overview of methods</vt:lpstr>
      <vt:lpstr>Optimization</vt:lpstr>
      <vt:lpstr>Weighted MaxSMT</vt:lpstr>
      <vt:lpstr>Weighted MaxSMT</vt:lpstr>
      <vt:lpstr>Weighted MaxSMT</vt:lpstr>
      <vt:lpstr>Weighted MaxSMT</vt:lpstr>
      <vt:lpstr>Weighted MaxSMT</vt:lpstr>
      <vt:lpstr>Weighted MaxSMT</vt:lpstr>
      <vt:lpstr>PowerPoint Presentation</vt:lpstr>
      <vt:lpstr>Core Engine in Z3:  Modern DPLL/CDCL</vt:lpstr>
      <vt:lpstr>DPLL(T) solver interaction</vt:lpstr>
      <vt:lpstr>PowerPoint Presentation</vt:lpstr>
      <vt:lpstr>DPLL(T) Solver Interaction </vt:lpstr>
      <vt:lpstr>Partial Orders &amp;  Object Hierarcies</vt:lpstr>
      <vt:lpstr>Partial Orders as Acyclic Graphs</vt:lpstr>
      <vt:lpstr>Partial Orders as Acyclic Graphs</vt:lpstr>
      <vt:lpstr>Partial Orders as Acyclic Graphs</vt:lpstr>
      <vt:lpstr>Inheritance as table-lookup</vt:lpstr>
      <vt:lpstr>Object Graphs</vt:lpstr>
      <vt:lpstr>A Theory of Objects</vt:lpstr>
      <vt:lpstr>A Theory of Objects</vt:lpstr>
      <vt:lpstr>Encoding: Heaps as Arrays</vt:lpstr>
      <vt:lpstr>Encoding: Heaps as Arrays+Data-Types</vt:lpstr>
      <vt:lpstr>HOL</vt:lpstr>
      <vt:lpstr>Types and Z3 do mingle</vt:lpstr>
      <vt:lpstr>PowerPoint Presentation</vt:lpstr>
      <vt:lpstr>PowerPoint Presentation</vt:lpstr>
      <vt:lpstr>Digression: CAL</vt:lpstr>
      <vt:lpstr>PowerPoint Presentation</vt:lpstr>
      <vt:lpstr>Idea: Saturate for Henkin Models</vt:lpstr>
      <vt:lpstr>Lazy Saturation loop</vt:lpstr>
      <vt:lpstr>HOL ⇒SMT</vt:lpstr>
      <vt:lpstr>βη long NF</vt:lpstr>
      <vt:lpstr>Conclusions</vt:lpstr>
      <vt:lpstr>PowerPoint Presentation</vt:lpstr>
      <vt:lpstr>Plan</vt:lpstr>
      <vt:lpstr>Theories vs. Problem Classes</vt:lpstr>
      <vt:lpstr>Combining Theories</vt:lpstr>
      <vt:lpstr>A Combination History</vt:lpstr>
      <vt:lpstr>Disjoint  Theories</vt:lpstr>
      <vt:lpstr>Purification</vt:lpstr>
      <vt:lpstr>Purification</vt:lpstr>
      <vt:lpstr>Stably Infinite Theories</vt:lpstr>
      <vt:lpstr>Important Result</vt:lpstr>
      <vt:lpstr>Convexity</vt:lpstr>
      <vt:lpstr>Convexity: Results</vt:lpstr>
      <vt:lpstr>Convexity: Negative Results</vt:lpstr>
      <vt:lpstr>Combination of non-convex theories</vt:lpstr>
      <vt:lpstr>Combination of non-convex theories</vt:lpstr>
      <vt:lpstr>Nelson-Oppen Combination</vt:lpstr>
      <vt:lpstr>Nelson-Oppen Combination</vt:lpstr>
      <vt:lpstr>Soundness</vt:lpstr>
      <vt:lpstr>Completeness</vt:lpstr>
      <vt:lpstr>NO deterministic procedure (for convex theories)</vt:lpstr>
      <vt:lpstr>NO deterministic procedure Completeness</vt:lpstr>
      <vt:lpstr>NO procedure: Example</vt:lpstr>
      <vt:lpstr>NO procedure: Example</vt:lpstr>
      <vt:lpstr>NO procedure: Example</vt:lpstr>
      <vt:lpstr>NO procedure: Example</vt:lpstr>
      <vt:lpstr>NO procedure: Example</vt:lpstr>
      <vt:lpstr>NO procedure: Example</vt:lpstr>
      <vt:lpstr>NO procedure: Example</vt:lpstr>
      <vt:lpstr>NO procedure: Example</vt:lpstr>
      <vt:lpstr>NO deterministic procedure</vt:lpstr>
      <vt:lpstr>Combining Procedures in Practice</vt:lpstr>
      <vt:lpstr>Combining Procedures in Practice</vt:lpstr>
      <vt:lpstr>Example</vt:lpstr>
      <vt:lpstr>Example</vt:lpstr>
      <vt:lpstr>Example</vt:lpstr>
      <vt:lpstr>Example</vt:lpstr>
      <vt:lpstr>Example</vt:lpstr>
      <vt:lpstr>Example</vt:lpstr>
      <vt:lpstr>Example</vt:lpstr>
      <vt:lpstr>Example</vt:lpstr>
      <vt:lpstr>Example</vt:lpstr>
      <vt:lpstr>Non-stably infinite theories in practice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Bjorner</dc:creator>
  <cp:lastModifiedBy>Nikolaj Bjorner</cp:lastModifiedBy>
  <cp:revision>75</cp:revision>
  <dcterms:created xsi:type="dcterms:W3CDTF">2006-08-16T00:00:00Z</dcterms:created>
  <dcterms:modified xsi:type="dcterms:W3CDTF">2012-08-31T01:46:08Z</dcterms:modified>
</cp:coreProperties>
</file>