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Lst>
  <p:notesMasterIdLst>
    <p:notesMasterId r:id="rId143"/>
  </p:notesMasterIdLst>
  <p:handoutMasterIdLst>
    <p:handoutMasterId r:id="rId144"/>
  </p:handoutMasterIdLst>
  <p:sldIdLst>
    <p:sldId id="257" r:id="rId6"/>
    <p:sldId id="519" r:id="rId7"/>
    <p:sldId id="701" r:id="rId8"/>
    <p:sldId id="704" r:id="rId9"/>
    <p:sldId id="618" r:id="rId10"/>
    <p:sldId id="631" r:id="rId11"/>
    <p:sldId id="736" r:id="rId12"/>
    <p:sldId id="735" r:id="rId13"/>
    <p:sldId id="693" r:id="rId14"/>
    <p:sldId id="802" r:id="rId15"/>
    <p:sldId id="516" r:id="rId16"/>
    <p:sldId id="530" r:id="rId17"/>
    <p:sldId id="809" r:id="rId18"/>
    <p:sldId id="800" r:id="rId19"/>
    <p:sldId id="801" r:id="rId20"/>
    <p:sldId id="528" r:id="rId21"/>
    <p:sldId id="384" r:id="rId22"/>
    <p:sldId id="420"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9" r:id="rId38"/>
    <p:sldId id="410" r:id="rId39"/>
    <p:sldId id="411" r:id="rId40"/>
    <p:sldId id="555" r:id="rId41"/>
    <p:sldId id="556" r:id="rId42"/>
    <p:sldId id="557" r:id="rId43"/>
    <p:sldId id="558" r:id="rId44"/>
    <p:sldId id="559" r:id="rId45"/>
    <p:sldId id="560" r:id="rId46"/>
    <p:sldId id="561" r:id="rId47"/>
    <p:sldId id="803" r:id="rId48"/>
    <p:sldId id="562" r:id="rId49"/>
    <p:sldId id="706" r:id="rId50"/>
    <p:sldId id="713" r:id="rId51"/>
    <p:sldId id="714" r:id="rId52"/>
    <p:sldId id="715" r:id="rId53"/>
    <p:sldId id="716" r:id="rId54"/>
    <p:sldId id="717" r:id="rId55"/>
    <p:sldId id="718" r:id="rId56"/>
    <p:sldId id="719" r:id="rId57"/>
    <p:sldId id="720" r:id="rId58"/>
    <p:sldId id="721" r:id="rId59"/>
    <p:sldId id="722" r:id="rId60"/>
    <p:sldId id="723" r:id="rId61"/>
    <p:sldId id="724" r:id="rId62"/>
    <p:sldId id="725" r:id="rId63"/>
    <p:sldId id="726" r:id="rId64"/>
    <p:sldId id="727" r:id="rId65"/>
    <p:sldId id="728" r:id="rId66"/>
    <p:sldId id="729" r:id="rId67"/>
    <p:sldId id="730" r:id="rId68"/>
    <p:sldId id="731" r:id="rId69"/>
    <p:sldId id="732" r:id="rId70"/>
    <p:sldId id="733" r:id="rId71"/>
    <p:sldId id="734" r:id="rId72"/>
    <p:sldId id="705" r:id="rId73"/>
    <p:sldId id="619" r:id="rId74"/>
    <p:sldId id="567" r:id="rId75"/>
    <p:sldId id="622" r:id="rId76"/>
    <p:sldId id="624" r:id="rId77"/>
    <p:sldId id="796" r:id="rId78"/>
    <p:sldId id="797" r:id="rId79"/>
    <p:sldId id="798" r:id="rId80"/>
    <p:sldId id="804" r:id="rId81"/>
    <p:sldId id="764" r:id="rId82"/>
    <p:sldId id="738" r:id="rId83"/>
    <p:sldId id="739" r:id="rId84"/>
    <p:sldId id="740" r:id="rId85"/>
    <p:sldId id="741" r:id="rId86"/>
    <p:sldId id="765" r:id="rId87"/>
    <p:sldId id="742" r:id="rId88"/>
    <p:sldId id="743" r:id="rId89"/>
    <p:sldId id="744" r:id="rId90"/>
    <p:sldId id="745" r:id="rId91"/>
    <p:sldId id="746" r:id="rId92"/>
    <p:sldId id="747" r:id="rId93"/>
    <p:sldId id="748" r:id="rId94"/>
    <p:sldId id="749" r:id="rId95"/>
    <p:sldId id="750" r:id="rId96"/>
    <p:sldId id="751" r:id="rId97"/>
    <p:sldId id="752" r:id="rId98"/>
    <p:sldId id="753" r:id="rId99"/>
    <p:sldId id="754" r:id="rId100"/>
    <p:sldId id="755" r:id="rId101"/>
    <p:sldId id="756" r:id="rId102"/>
    <p:sldId id="757" r:id="rId103"/>
    <p:sldId id="758" r:id="rId104"/>
    <p:sldId id="759" r:id="rId105"/>
    <p:sldId id="760" r:id="rId106"/>
    <p:sldId id="761" r:id="rId107"/>
    <p:sldId id="762" r:id="rId108"/>
    <p:sldId id="805" r:id="rId109"/>
    <p:sldId id="768" r:id="rId110"/>
    <p:sldId id="770" r:id="rId111"/>
    <p:sldId id="771" r:id="rId112"/>
    <p:sldId id="772" r:id="rId113"/>
    <p:sldId id="773" r:id="rId114"/>
    <p:sldId id="774" r:id="rId115"/>
    <p:sldId id="775" r:id="rId116"/>
    <p:sldId id="776" r:id="rId117"/>
    <p:sldId id="777" r:id="rId118"/>
    <p:sldId id="778" r:id="rId119"/>
    <p:sldId id="779" r:id="rId120"/>
    <p:sldId id="780" r:id="rId121"/>
    <p:sldId id="781" r:id="rId122"/>
    <p:sldId id="782" r:id="rId123"/>
    <p:sldId id="783" r:id="rId124"/>
    <p:sldId id="784" r:id="rId125"/>
    <p:sldId id="785" r:id="rId126"/>
    <p:sldId id="786" r:id="rId127"/>
    <p:sldId id="787" r:id="rId128"/>
    <p:sldId id="788" r:id="rId129"/>
    <p:sldId id="789" r:id="rId130"/>
    <p:sldId id="790" r:id="rId131"/>
    <p:sldId id="791" r:id="rId132"/>
    <p:sldId id="792" r:id="rId133"/>
    <p:sldId id="793" r:id="rId134"/>
    <p:sldId id="806" r:id="rId135"/>
    <p:sldId id="795" r:id="rId136"/>
    <p:sldId id="799" r:id="rId137"/>
    <p:sldId id="807" r:id="rId138"/>
    <p:sldId id="808" r:id="rId139"/>
    <p:sldId id="626" r:id="rId140"/>
    <p:sldId id="318" r:id="rId141"/>
    <p:sldId id="810" r:id="rId142"/>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2E6"/>
    <a:srgbClr val="FF7C80"/>
    <a:srgbClr val="FFCD2D"/>
    <a:srgbClr val="F1C283"/>
    <a:srgbClr val="CE7E5A"/>
    <a:srgbClr val="CF6A3D"/>
    <a:srgbClr val="D1943B"/>
    <a:srgbClr val="F8F57B"/>
    <a:srgbClr val="D5B953"/>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86" autoAdjust="0"/>
    <p:restoredTop sz="92712" autoAdjust="0"/>
  </p:normalViewPr>
  <p:slideViewPr>
    <p:cSldViewPr>
      <p:cViewPr varScale="1">
        <p:scale>
          <a:sx n="72" d="100"/>
          <a:sy n="72" d="100"/>
        </p:scale>
        <p:origin x="-450" y="-84"/>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notesTextViewPr>
    <p:cViewPr>
      <p:scale>
        <a:sx n="100" d="100"/>
        <a:sy n="100" d="100"/>
      </p:scale>
      <p:origin x="0" y="0"/>
    </p:cViewPr>
  </p:notesTextViewPr>
  <p:sorterViewPr>
    <p:cViewPr>
      <p:scale>
        <a:sx n="66" d="100"/>
        <a:sy n="66" d="100"/>
      </p:scale>
      <p:origin x="0" y="15186"/>
    </p:cViewPr>
  </p:sorterViewPr>
  <p:notesViewPr>
    <p:cSldViewPr>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handoutMaster" Target="handoutMasters/handoutMaster1.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view3D>
      <c:rAngAx val="1"/>
    </c:view3D>
    <c:plotArea>
      <c:layout>
        <c:manualLayout>
          <c:layoutTarget val="inner"/>
          <c:xMode val="edge"/>
          <c:yMode val="edge"/>
          <c:x val="0"/>
          <c:y val="0"/>
          <c:w val="0.96014492753623193"/>
          <c:h val="0.94169270833333363"/>
        </c:manualLayout>
      </c:layout>
      <c:bar3DChart>
        <c:barDir val="col"/>
        <c:grouping val="percentStacked"/>
        <c:ser>
          <c:idx val="0"/>
          <c:order val="0"/>
          <c:tx>
            <c:strRef>
              <c:f>Sheet1!$A$2</c:f>
              <c:strCache>
                <c:ptCount val="1"/>
                <c:pt idx="0">
                  <c:v>Examples</c:v>
                </c:pt>
              </c:strCache>
            </c:strRef>
          </c:tx>
          <c:dLbls>
            <c:txPr>
              <a:bodyPr/>
              <a:lstStyle/>
              <a:p>
                <a:pPr>
                  <a:defRPr sz="1600"/>
                </a:pPr>
                <a:endParaRPr lang="en-US"/>
              </a:p>
            </c:txPr>
            <c:showVal val="1"/>
            <c:showSerName val="1"/>
            <c:separator>
</c:separator>
          </c:dLbls>
          <c:cat>
            <c:strRef>
              <c:f>Sheet1!$B$1:$C$1</c:f>
              <c:strCache>
                <c:ptCount val="1"/>
                <c:pt idx="0">
                  <c:v>Pages</c:v>
                </c:pt>
              </c:strCache>
            </c:strRef>
          </c:cat>
          <c:val>
            <c:numRef>
              <c:f>Sheet1!$B$2:$C$2</c:f>
              <c:numCache>
                <c:formatCode>0%</c:formatCode>
                <c:ptCount val="1"/>
                <c:pt idx="0">
                  <c:v>0.16845878136201065</c:v>
                </c:pt>
              </c:numCache>
            </c:numRef>
          </c:val>
        </c:ser>
        <c:ser>
          <c:idx val="1"/>
          <c:order val="1"/>
          <c:tx>
            <c:strRef>
              <c:f>Sheet1!$A$3</c:f>
              <c:strCache>
                <c:ptCount val="1"/>
                <c:pt idx="0">
                  <c:v>Server Details</c:v>
                </c:pt>
              </c:strCache>
            </c:strRef>
          </c:tx>
          <c:dLbls>
            <c:txPr>
              <a:bodyPr/>
              <a:lstStyle/>
              <a:p>
                <a:pPr>
                  <a:defRPr sz="1600"/>
                </a:pPr>
                <a:endParaRPr lang="en-US"/>
              </a:p>
            </c:txPr>
            <c:showVal val="1"/>
            <c:showSerName val="1"/>
          </c:dLbls>
          <c:cat>
            <c:strRef>
              <c:f>Sheet1!$B$1:$C$1</c:f>
              <c:strCache>
                <c:ptCount val="1"/>
                <c:pt idx="0">
                  <c:v>Pages</c:v>
                </c:pt>
              </c:strCache>
            </c:strRef>
          </c:cat>
          <c:val>
            <c:numRef>
              <c:f>Sheet1!$B$3:$C$3</c:f>
              <c:numCache>
                <c:formatCode>0%</c:formatCode>
                <c:ptCount val="1"/>
                <c:pt idx="0">
                  <c:v>0.2078853046595</c:v>
                </c:pt>
              </c:numCache>
            </c:numRef>
          </c:val>
        </c:ser>
        <c:ser>
          <c:idx val="2"/>
          <c:order val="2"/>
          <c:tx>
            <c:strRef>
              <c:f>Sheet1!$A$4</c:f>
              <c:strCache>
                <c:ptCount val="1"/>
                <c:pt idx="0">
                  <c:v>Client Details</c:v>
                </c:pt>
              </c:strCache>
            </c:strRef>
          </c:tx>
          <c:dLbls>
            <c:txPr>
              <a:bodyPr/>
              <a:lstStyle/>
              <a:p>
                <a:pPr>
                  <a:defRPr sz="1600"/>
                </a:pPr>
                <a:endParaRPr lang="en-US"/>
              </a:p>
            </c:txPr>
            <c:showVal val="1"/>
            <c:showSerName val="1"/>
          </c:dLbls>
          <c:cat>
            <c:strRef>
              <c:f>Sheet1!$B$1:$C$1</c:f>
              <c:strCache>
                <c:ptCount val="1"/>
                <c:pt idx="0">
                  <c:v>Pages</c:v>
                </c:pt>
              </c:strCache>
            </c:strRef>
          </c:cat>
          <c:val>
            <c:numRef>
              <c:f>Sheet1!$B$4:$C$4</c:f>
              <c:numCache>
                <c:formatCode>0%</c:formatCode>
                <c:ptCount val="1"/>
                <c:pt idx="0">
                  <c:v>0.24372759856631163</c:v>
                </c:pt>
              </c:numCache>
            </c:numRef>
          </c:val>
        </c:ser>
        <c:ser>
          <c:idx val="3"/>
          <c:order val="3"/>
          <c:tx>
            <c:strRef>
              <c:f>Sheet1!$A$5</c:f>
              <c:strCache>
                <c:ptCount val="1"/>
                <c:pt idx="0">
                  <c:v>Messages</c:v>
                </c:pt>
              </c:strCache>
            </c:strRef>
          </c:tx>
          <c:dPt>
            <c:idx val="0"/>
            <c:spPr>
              <a:solidFill>
                <a:srgbClr val="0070C0"/>
              </a:solidFill>
            </c:spPr>
          </c:dPt>
          <c:dLbls>
            <c:dLbl>
              <c:idx val="0"/>
              <c:layout>
                <c:manualLayout>
                  <c:x val="5.4347826086956911E-3"/>
                  <c:y val="1.8229166666666873E-2"/>
                </c:manualLayout>
              </c:layout>
              <c:showVal val="1"/>
              <c:showSerName val="1"/>
            </c:dLbl>
            <c:txPr>
              <a:bodyPr/>
              <a:lstStyle/>
              <a:p>
                <a:pPr>
                  <a:defRPr sz="1600"/>
                </a:pPr>
                <a:endParaRPr lang="en-US"/>
              </a:p>
            </c:txPr>
            <c:showVal val="1"/>
            <c:showSerName val="1"/>
          </c:dLbls>
          <c:cat>
            <c:strRef>
              <c:f>Sheet1!$B$1:$C$1</c:f>
              <c:strCache>
                <c:ptCount val="1"/>
                <c:pt idx="0">
                  <c:v>Pages</c:v>
                </c:pt>
              </c:strCache>
            </c:strRef>
          </c:cat>
          <c:val>
            <c:numRef>
              <c:f>Sheet1!$B$5:$C$5</c:f>
              <c:numCache>
                <c:formatCode>0%</c:formatCode>
                <c:ptCount val="1"/>
                <c:pt idx="0">
                  <c:v>0.35125448028673834</c:v>
                </c:pt>
              </c:numCache>
            </c:numRef>
          </c:val>
        </c:ser>
        <c:ser>
          <c:idx val="4"/>
          <c:order val="4"/>
          <c:tx>
            <c:strRef>
              <c:f>Sheet1!$A$6</c:f>
              <c:strCache>
                <c:ptCount val="1"/>
                <c:pt idx="0">
                  <c:v>Intro</c:v>
                </c:pt>
              </c:strCache>
            </c:strRef>
          </c:tx>
          <c:dLbls>
            <c:txPr>
              <a:bodyPr/>
              <a:lstStyle/>
              <a:p>
                <a:pPr>
                  <a:defRPr sz="1600"/>
                </a:pPr>
                <a:endParaRPr lang="en-US"/>
              </a:p>
            </c:txPr>
            <c:showVal val="1"/>
            <c:showSerName val="1"/>
          </c:dLbls>
          <c:cat>
            <c:strRef>
              <c:f>Sheet1!$B$1:$C$1</c:f>
              <c:strCache>
                <c:ptCount val="1"/>
                <c:pt idx="0">
                  <c:v>Pages</c:v>
                </c:pt>
              </c:strCache>
            </c:strRef>
          </c:cat>
          <c:val>
            <c:numRef>
              <c:f>Sheet1!$B$6:$C$6</c:f>
              <c:numCache>
                <c:formatCode>0%</c:formatCode>
                <c:ptCount val="1"/>
                <c:pt idx="0">
                  <c:v>2.8673835125448532E-2</c:v>
                </c:pt>
              </c:numCache>
            </c:numRef>
          </c:val>
        </c:ser>
        <c:dLbls>
          <c:showVal val="1"/>
        </c:dLbls>
        <c:shape val="box"/>
        <c:axId val="228762752"/>
        <c:axId val="228764288"/>
        <c:axId val="0"/>
      </c:bar3DChart>
      <c:catAx>
        <c:axId val="228762752"/>
        <c:scaling>
          <c:orientation val="minMax"/>
        </c:scaling>
        <c:delete val="1"/>
        <c:axPos val="b"/>
        <c:numFmt formatCode="General" sourceLinked="1"/>
        <c:tickLblPos val="none"/>
        <c:crossAx val="228764288"/>
        <c:crosses val="autoZero"/>
        <c:auto val="1"/>
        <c:lblAlgn val="ctr"/>
        <c:lblOffset val="100"/>
      </c:catAx>
      <c:valAx>
        <c:axId val="228764288"/>
        <c:scaling>
          <c:orientation val="minMax"/>
        </c:scaling>
        <c:delete val="1"/>
        <c:axPos val="l"/>
        <c:numFmt formatCode="0%" sourceLinked="1"/>
        <c:tickLblPos val="none"/>
        <c:crossAx val="228762752"/>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A730A468-66E0-44AC-A6DB-E32D5D5F3CF3}" type="datetimeFigureOut">
              <a:rPr lang="en-US"/>
              <a:pPr>
                <a:defRPr/>
              </a:pPr>
              <a:t>9/29/2009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p14="http://schemas.microsoft.com/office/powerpoint/2007/7/12/main" xmlns="" val="3333543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3C671722-8255-47A9-8064-C7C22778A528}" type="datetimeFigureOut">
              <a:rPr lang="en-US"/>
              <a:pPr>
                <a:defRPr/>
              </a:pPr>
              <a:t>9/29/2009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p14="http://schemas.microsoft.com/office/powerpoint/2007/7/12/main" xmlns="" val="1650762168"/>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ln>
            <a:solidFill>
              <a:srgbClr val="000000"/>
            </a:solidFill>
            <a:miter lim="800000"/>
            <a:headEnd/>
            <a:tailEnd/>
          </a:ln>
          <a:extLst>
            <a:ext uri="{909E8E84-426E-40dd-AFC4-6F175D3DCCD1}">
              <a14:hiddenFill xmlns:a14="http://schemas.microsoft.com/office/drawing/2007/7/7/main" xmlns="">
                <a:solidFill>
                  <a:srgbClr xmlns:mc="http://schemas.openxmlformats.org/markup-compatibility/2006" val="FFFFFF" mc:Ignorable=""/>
                </a:solidFill>
              </a14:hiddenFill>
            </a:ext>
          </a:extLst>
        </p:spPr>
      </p:sp>
      <p:sp>
        <p:nvSpPr>
          <p:cNvPr id="27651" name="Notes Placeholder 2"/>
          <p:cNvSpPr>
            <a:spLocks noGrp="1"/>
          </p:cNvSpPr>
          <p:nvPr>
            <p:ph type="body" idx="1"/>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9/29/2009 1:02 PM</a:t>
            </a:fld>
            <a:endParaRPr lang="en-US">
              <a:latin typeface="Calibri" pitchFamily="34" charset="0"/>
            </a:endParaRPr>
          </a:p>
        </p:txBody>
      </p:sp>
      <p:sp>
        <p:nvSpPr>
          <p:cNvPr id="27654" name="Footer Placeholder 5"/>
          <p:cNvSpPr>
            <a:spLocks noGrp="1"/>
          </p:cNvSpPr>
          <p:nvPr>
            <p:ph type="ftr" sz="quarter" idx="4"/>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xmlns="" val="1"/>
            </a:ext>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9/29/2009 1:02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70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9/29/2009 1:02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71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72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73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74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75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9/29/2009 1:02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9/29/2009 1:02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9/29/2009 1:02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9/29/2009 1:02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103</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Immensely useful</a:t>
            </a:r>
            <a:r>
              <a:rPr lang="en-US" baseline="0" dirty="0" smtClean="0"/>
              <a:t> for ‘the world’</a:t>
            </a:r>
          </a:p>
          <a:p>
            <a:pPr>
              <a:buFont typeface="Arial" charset="0"/>
              <a:buChar char="•"/>
            </a:pPr>
            <a:r>
              <a:rPr lang="en-US" baseline="0" dirty="0" smtClean="0"/>
              <a:t>C runs billions of machines in this world</a:t>
            </a:r>
          </a:p>
          <a:p>
            <a:pPr>
              <a:buFont typeface="Arial" charset="0"/>
              <a:buChar char="•"/>
            </a:pPr>
            <a:r>
              <a:rPr lang="en-US" baseline="0" dirty="0" smtClean="0"/>
              <a:t>And is error prone at the same time</a:t>
            </a:r>
          </a:p>
          <a:p>
            <a:pPr>
              <a:buFont typeface="Arial" charset="0"/>
              <a:buNone/>
            </a:pPr>
            <a:r>
              <a:rPr lang="en-US" baseline="0" dirty="0" smtClean="0"/>
              <a:t>But</a:t>
            </a:r>
          </a:p>
          <a:p>
            <a:pPr>
              <a:buFont typeface="Arial" charset="0"/>
              <a:buChar char="•"/>
            </a:pPr>
            <a:r>
              <a:rPr lang="en-US" baseline="0" dirty="0" smtClean="0"/>
              <a:t>Is useless as a scientific endeavor as there is nothing new to be learned about software verification from verifying C</a:t>
            </a:r>
          </a:p>
          <a:p>
            <a:pPr>
              <a:buFont typeface="Arial" charset="0"/>
              <a:buChar char="•"/>
            </a:pPr>
            <a:r>
              <a:rPr lang="en-US" baseline="0" dirty="0" smtClean="0"/>
              <a:t>Is a pure engineering effort</a:t>
            </a:r>
          </a:p>
          <a:p>
            <a:pPr>
              <a:buFont typeface="Arial" charset="0"/>
              <a:buNone/>
            </a:pPr>
            <a:endParaRPr lang="en-US" baseline="0" dirty="0" smtClean="0"/>
          </a:p>
          <a:p>
            <a:pPr>
              <a:buFont typeface="Arial" charset="0"/>
              <a:buNone/>
            </a:pPr>
            <a:r>
              <a:rPr lang="en-US" baseline="0" dirty="0" smtClean="0"/>
              <a:t>We strongly agree with the first aspect and hope to show in this presentation that the verification of real world C involves solving a number of interesting problems, some of them scientific, some of them engineering problems.</a:t>
            </a:r>
          </a:p>
          <a:p>
            <a:pPr>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6E0BD627-B2CA-4D3E-A5EB-C332D4747E4E}" type="slidenum">
              <a:rPr lang="en-US" smtClean="0"/>
              <a:pPr/>
              <a:t>107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of the problems with C, e.g., type and memory safety, are solved by modern programming languages, but:</a:t>
            </a:r>
          </a:p>
          <a:p>
            <a:endParaRPr lang="en-US" baseline="0" dirty="0" smtClean="0"/>
          </a:p>
          <a:p>
            <a:r>
              <a:rPr lang="en-US" baseline="0" dirty="0" smtClean="0"/>
              <a:t>Operating systems and drivers are, and, in the foreseeable future, will remain to be written in C</a:t>
            </a:r>
          </a:p>
          <a:p>
            <a:r>
              <a:rPr lang="en-US" baseline="0" dirty="0" smtClean="0"/>
              <a:t>Even worse, they are written in concurrent C, with a lot of problems in itself.</a:t>
            </a:r>
          </a:p>
          <a:p>
            <a:r>
              <a:rPr lang="en-US" baseline="0" dirty="0" smtClean="0"/>
              <a:t>This also makes testing a lot harder.</a:t>
            </a:r>
          </a:p>
          <a:p>
            <a:r>
              <a:rPr lang="en-US" baseline="0" dirty="0" smtClean="0"/>
              <a:t>Yet, failure of these systems can have a high impact.</a:t>
            </a:r>
          </a:p>
          <a:p>
            <a:endParaRPr lang="en-US" dirty="0"/>
          </a:p>
        </p:txBody>
      </p:sp>
      <p:sp>
        <p:nvSpPr>
          <p:cNvPr id="4" name="Slide Number Placeholder 3"/>
          <p:cNvSpPr>
            <a:spLocks noGrp="1"/>
          </p:cNvSpPr>
          <p:nvPr>
            <p:ph type="sldNum" sz="quarter" idx="10"/>
          </p:nvPr>
        </p:nvSpPr>
        <p:spPr/>
        <p:txBody>
          <a:bodyPr/>
          <a:lstStyle/>
          <a:p>
            <a:fld id="{6E0BD627-B2CA-4D3E-A5EB-C332D4747E4E}" type="slidenum">
              <a:rPr lang="en-US" smtClean="0"/>
              <a:pPr/>
              <a:t>108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of the problems with C, e.g., type and memory safety, are solved by modern programming languages, but:</a:t>
            </a:r>
          </a:p>
          <a:p>
            <a:endParaRPr lang="en-US" baseline="0" dirty="0" smtClean="0"/>
          </a:p>
          <a:p>
            <a:r>
              <a:rPr lang="en-US" baseline="0" dirty="0" smtClean="0"/>
              <a:t>Operating systems and drivers are, and, in the foreseeable future, will remain to be written in C</a:t>
            </a:r>
          </a:p>
          <a:p>
            <a:r>
              <a:rPr lang="en-US" baseline="0" dirty="0" smtClean="0"/>
              <a:t>Even worse, they are written in concurrent C, with a lot of problems in itself.</a:t>
            </a:r>
          </a:p>
          <a:p>
            <a:r>
              <a:rPr lang="en-US" baseline="0" dirty="0" smtClean="0"/>
              <a:t>This also makes testing a lot harder.</a:t>
            </a:r>
          </a:p>
          <a:p>
            <a:r>
              <a:rPr lang="en-US" baseline="0" dirty="0" smtClean="0"/>
              <a:t>Yet, failure of these systems can have a high impact.</a:t>
            </a:r>
          </a:p>
          <a:p>
            <a:endParaRPr lang="en-US" dirty="0"/>
          </a:p>
        </p:txBody>
      </p:sp>
      <p:sp>
        <p:nvSpPr>
          <p:cNvPr id="4" name="Slide Number Placeholder 3"/>
          <p:cNvSpPr>
            <a:spLocks noGrp="1"/>
          </p:cNvSpPr>
          <p:nvPr>
            <p:ph type="sldNum" sz="quarter" idx="10"/>
          </p:nvPr>
        </p:nvSpPr>
        <p:spPr/>
        <p:txBody>
          <a:bodyPr/>
          <a:lstStyle/>
          <a:p>
            <a:fld id="{6E0BD627-B2CA-4D3E-A5EB-C332D4747E4E}" type="slidenum">
              <a:rPr lang="en-US" smtClean="0"/>
              <a:pPr/>
              <a:t>109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of the problems with C, e.g., type and memory safety, are solved by modern programming languages, but:</a:t>
            </a:r>
          </a:p>
          <a:p>
            <a:endParaRPr lang="en-US" baseline="0" dirty="0" smtClean="0"/>
          </a:p>
          <a:p>
            <a:r>
              <a:rPr lang="en-US" baseline="0" dirty="0" smtClean="0"/>
              <a:t>Operating systems and drivers are, and, in the foreseeable future, will remain to be written in C</a:t>
            </a:r>
          </a:p>
          <a:p>
            <a:r>
              <a:rPr lang="en-US" baseline="0" dirty="0" smtClean="0"/>
              <a:t>Even worse, they are written in concurrent C, with a lot of problems in itself.</a:t>
            </a:r>
          </a:p>
          <a:p>
            <a:r>
              <a:rPr lang="en-US" baseline="0" dirty="0" smtClean="0"/>
              <a:t>This also makes testing a lot harder.</a:t>
            </a:r>
          </a:p>
          <a:p>
            <a:r>
              <a:rPr lang="en-US" baseline="0" dirty="0" smtClean="0"/>
              <a:t>Yet, failure of these systems can have a high impact.</a:t>
            </a:r>
          </a:p>
          <a:p>
            <a:endParaRPr lang="en-US" dirty="0"/>
          </a:p>
        </p:txBody>
      </p:sp>
      <p:sp>
        <p:nvSpPr>
          <p:cNvPr id="4" name="Slide Number Placeholder 3"/>
          <p:cNvSpPr>
            <a:spLocks noGrp="1"/>
          </p:cNvSpPr>
          <p:nvPr>
            <p:ph type="sldNum" sz="quarter" idx="10"/>
          </p:nvPr>
        </p:nvSpPr>
        <p:spPr/>
        <p:txBody>
          <a:bodyPr/>
          <a:lstStyle/>
          <a:p>
            <a:fld id="{6E0BD627-B2CA-4D3E-A5EB-C332D4747E4E}" type="slidenum">
              <a:rPr lang="en-US" smtClean="0"/>
              <a:pPr/>
              <a:t>110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 valuable verification target because:</a:t>
            </a:r>
          </a:p>
          <a:p>
            <a:pPr>
              <a:buFont typeface="Arial" charset="0"/>
              <a:buChar char="•"/>
            </a:pPr>
            <a:r>
              <a:rPr lang="en-US" dirty="0" smtClean="0"/>
              <a:t>Is </a:t>
            </a:r>
            <a:r>
              <a:rPr lang="en-US" dirty="0" err="1" smtClean="0"/>
              <a:t>is</a:t>
            </a:r>
            <a:r>
              <a:rPr lang="en-US" baseline="0" dirty="0" smtClean="0"/>
              <a:t> of restricted complexity (when compared with full operating systems)</a:t>
            </a:r>
          </a:p>
          <a:p>
            <a:pPr lvl="1">
              <a:buFont typeface="Arial" charset="0"/>
              <a:buChar char="•"/>
            </a:pPr>
            <a:r>
              <a:rPr lang="en-US" baseline="0" dirty="0" smtClean="0"/>
              <a:t>So we can hope to actually achieve full verification (and, of course, bug freeness)</a:t>
            </a:r>
          </a:p>
          <a:p>
            <a:pPr lvl="0">
              <a:buFont typeface="Arial" charset="0"/>
              <a:buChar char="•"/>
            </a:pPr>
            <a:r>
              <a:rPr lang="en-US" baseline="0" dirty="0" smtClean="0"/>
              <a:t>It is a critical component in data center applications</a:t>
            </a:r>
          </a:p>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6E0BD627-B2CA-4D3E-A5EB-C332D4747E4E}" type="slidenum">
              <a:rPr lang="en-US" smtClean="0"/>
              <a:pPr/>
              <a:t>111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lemmas required for this is, of course, memory safety of the hypervisor kernel, which in turn relies on the correctness of the underlying data structures and the absence of race conditions.</a:t>
            </a:r>
            <a:endParaRPr lang="en-US" dirty="0"/>
          </a:p>
        </p:txBody>
      </p:sp>
      <p:sp>
        <p:nvSpPr>
          <p:cNvPr id="4" name="Slide Number Placeholder 3"/>
          <p:cNvSpPr>
            <a:spLocks noGrp="1"/>
          </p:cNvSpPr>
          <p:nvPr>
            <p:ph type="sldNum" sz="quarter" idx="10"/>
          </p:nvPr>
        </p:nvSpPr>
        <p:spPr/>
        <p:txBody>
          <a:bodyPr/>
          <a:lstStyle/>
          <a:p>
            <a:fld id="{6E0BD627-B2CA-4D3E-A5EB-C332D4747E4E}" type="slidenum">
              <a:rPr lang="en-US" smtClean="0"/>
              <a:pPr/>
              <a:t>112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Unlike</a:t>
            </a:r>
            <a:r>
              <a:rPr lang="en-US" baseline="0" dirty="0" smtClean="0"/>
              <a:t> strongly typed languages, C treats memory as regions of bytes. Types are used to describe how to view this memory, but due to casts and address arithmetic, arbitrary memory accesses are possible.</a:t>
            </a:r>
            <a:endParaRPr lang="en-US" dirty="0"/>
          </a:p>
        </p:txBody>
      </p:sp>
      <p:sp>
        <p:nvSpPr>
          <p:cNvPr id="4" name="Slide Number Placeholder 3"/>
          <p:cNvSpPr>
            <a:spLocks noGrp="1"/>
          </p:cNvSpPr>
          <p:nvPr>
            <p:ph type="sldNum" sz="quarter" idx="10"/>
          </p:nvPr>
        </p:nvSpPr>
        <p:spPr/>
        <p:txBody>
          <a:bodyPr/>
          <a:lstStyle/>
          <a:p>
            <a:fld id="{6E0BD627-B2CA-4D3E-A5EB-C332D4747E4E}" type="slidenum">
              <a:rPr lang="en-US" smtClean="0"/>
              <a:pPr/>
              <a:t>122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E8AD-587B-4F0B-8284-7440FE3D5A53}" type="slidenum">
              <a:rPr lang="en-US" smtClean="0"/>
              <a:pPr/>
              <a:t>123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9/29/2009 1:02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19DF1-1709-4E9C-BEF1-7DE6E918717F}" type="slidenum">
              <a:rPr lang="en-US" smtClean="0"/>
              <a:pPr/>
              <a:t>33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9/29/2009 1:02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0" y="0"/>
            <a:ext cx="9144000" cy="103187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722313" y="1905000"/>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07/7/12/main" xmlns="" val="41777091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5"/>
            <a:ext cx="7302500" cy="1000125"/>
          </a:xfrm>
          <a:prstGeom prst="rect">
            <a:avLst/>
          </a:prstGeom>
          <a:noFill/>
        </p:spPr>
        <p:txBody>
          <a:bodyPr wrap="none" lIns="76197" tIns="38098" rIns="76197" bIns="38098">
            <a:spAutoFit/>
          </a:bodyPr>
          <a:lstStyle/>
          <a:p>
            <a:pPr defTabSz="914363" fontAlgn="auto">
              <a:spcBef>
                <a:spcPts val="0"/>
              </a:spcBef>
              <a:spcAft>
                <a:spcPts val="0"/>
              </a:spcAft>
              <a:defRPr/>
            </a:pPr>
            <a:r>
              <a:rPr lang="en-US" sz="6000" dirty="0">
                <a:solidFill>
                  <a:schemeClr val="bg1"/>
                </a:solidFill>
                <a:latin typeface="+mn-lt"/>
              </a:rPr>
              <a:t>WALK-IN GOES HERE</a:t>
            </a:r>
          </a:p>
        </p:txBody>
      </p:sp>
    </p:spTree>
    <p:extLst>
      <p:ext uri="{BB962C8B-B14F-4D97-AF65-F5344CB8AC3E}">
        <p14:creationId xmlns:p14="http://schemas.microsoft.com/office/powerpoint/2007/7/12/main" xmlns="" val="23801403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2247180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07/7/12/main" xmlns="" val="100109369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29.09.2009</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0" y="0"/>
            <a:ext cx="9142413" cy="103187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722313" y="2365375"/>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07/7/12/main" xmlns="" val="34159563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8826500" y="-317500"/>
            <a:ext cx="317500" cy="3175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ext uri="28A0092B-C50C-407e-A947-70E740481C1C">
                <a14:useLocalDpi xmlns:a14="http://schemas.microsoft.com/office/drawing/2007/7/7/main" xmlns="" val="0"/>
              </a:ext>
            </a:extLst>
          </a:blip>
          <a:srcRect/>
          <a:stretch>
            <a:fillRect/>
          </a:stretch>
        </p:blipFill>
        <p:spPr bwMode="auto">
          <a:xfrm>
            <a:off x="7453313" y="6248400"/>
            <a:ext cx="1398587" cy="38893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xmlns="" val="1"/>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22443913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39534497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7453313" y="6248400"/>
            <a:ext cx="1398587" cy="38893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42080313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7453313" y="6248400"/>
            <a:ext cx="1398587" cy="38893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13058906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07/7/12/main" xmlns="" val="13291402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07/7/12/main" xmlns="" val="29451604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0" y="0"/>
            <a:ext cx="9144000" cy="103187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Tree>
    <p:extLst>
      <p:ext uri="{BB962C8B-B14F-4D97-AF65-F5344CB8AC3E}">
        <p14:creationId xmlns:p14="http://schemas.microsoft.com/office/powerpoint/2007/7/12/main" xmlns="" val="10068807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10" r:id="rId6"/>
    <p:sldLayoutId id="2147483704" r:id="rId7"/>
    <p:sldLayoutId id="2147483705" r:id="rId8"/>
    <p:sldLayoutId id="2147483711" r:id="rId9"/>
    <p:sldLayoutId id="2147483712" r:id="rId10"/>
    <p:sldLayoutId id="2147483713" r:id="rId11"/>
    <p:sldLayoutId id="2147483714" r:id="rId12"/>
    <p:sldLayoutId id="2147483715" r:id="rId13"/>
  </p:sldLayoutIdLst>
  <p:transition>
    <p:fade/>
  </p:transition>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6"/>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6"/>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6"/>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6"/>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6"/>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hyperlink" Target="http://www.verisoftxt.de/" TargetMode="External"/><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xml"/><Relationship Id="rId4" Type="http://schemas.openxmlformats.org/officeDocument/2006/relationships/image" Target="../media/image88.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96.png"/><Relationship Id="rId3" Type="http://schemas.openxmlformats.org/officeDocument/2006/relationships/image" Target="../media/image42.jpeg"/><Relationship Id="rId7" Type="http://schemas.openxmlformats.org/officeDocument/2006/relationships/image" Target="../media/image82.jpeg"/><Relationship Id="rId12"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83.jpeg"/><Relationship Id="rId4" Type="http://schemas.openxmlformats.org/officeDocument/2006/relationships/image" Target="../media/image37.jpeg"/><Relationship Id="rId9" Type="http://schemas.openxmlformats.org/officeDocument/2006/relationships/image" Target="../media/image95.jpeg"/><Relationship Id="rId14" Type="http://schemas.openxmlformats.org/officeDocument/2006/relationships/image" Target="../media/image33.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research.microsoft.com/pe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61.png"/><Relationship Id="rId7" Type="http://schemas.openxmlformats.org/officeDocument/2006/relationships/image" Target="../media/image36.jpeg"/><Relationship Id="rId12" Type="http://schemas.openxmlformats.org/officeDocument/2006/relationships/image" Target="../media/image6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7.jpeg"/><Relationship Id="rId11" Type="http://schemas.openxmlformats.org/officeDocument/2006/relationships/image" Target="../media/image63.jpeg"/><Relationship Id="rId5" Type="http://schemas.openxmlformats.org/officeDocument/2006/relationships/image" Target="../media/image14.png"/><Relationship Id="rId10" Type="http://schemas.openxmlformats.org/officeDocument/2006/relationships/image" Target="../media/image62.jpeg"/><Relationship Id="rId4" Type="http://schemas.openxmlformats.org/officeDocument/2006/relationships/image" Target="../media/image10.jpeg"/><Relationship Id="rId9" Type="http://schemas.openxmlformats.org/officeDocument/2006/relationships/image" Target="../media/image46.jpe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8.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3.gif"/><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microsoft.com/whdc/devtools/tools/sdv.msp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2.png"/><Relationship Id="rId7" Type="http://schemas.openxmlformats.org/officeDocument/2006/relationships/image" Target="../media/image7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5.jpeg"/><Relationship Id="rId5" Type="http://schemas.openxmlformats.org/officeDocument/2006/relationships/image" Target="../media/image31.jpe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png"/><Relationship Id="rId26" Type="http://schemas.openxmlformats.org/officeDocument/2006/relationships/image" Target="../media/image40.jpeg"/><Relationship Id="rId3" Type="http://schemas.openxmlformats.org/officeDocument/2006/relationships/image" Target="../media/image17.jpeg"/><Relationship Id="rId21" Type="http://schemas.openxmlformats.org/officeDocument/2006/relationships/image" Target="../media/image35.jpeg"/><Relationship Id="rId34" Type="http://schemas.openxmlformats.org/officeDocument/2006/relationships/image" Target="../media/image48.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jpeg"/><Relationship Id="rId33" Type="http://schemas.openxmlformats.org/officeDocument/2006/relationships/image" Target="../media/image47.jpeg"/><Relationship Id="rId38" Type="http://schemas.openxmlformats.org/officeDocument/2006/relationships/image" Target="../media/image52.jpeg"/><Relationship Id="rId2" Type="http://schemas.openxmlformats.org/officeDocument/2006/relationships/image" Target="../media/image16.jpeg"/><Relationship Id="rId16" Type="http://schemas.openxmlformats.org/officeDocument/2006/relationships/image" Target="../media/image30.jpeg"/><Relationship Id="rId20" Type="http://schemas.openxmlformats.org/officeDocument/2006/relationships/image" Target="../media/image34.jpeg"/><Relationship Id="rId29"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0.gif"/><Relationship Id="rId11" Type="http://schemas.openxmlformats.org/officeDocument/2006/relationships/image" Target="../media/image25.jpeg"/><Relationship Id="rId24" Type="http://schemas.openxmlformats.org/officeDocument/2006/relationships/image" Target="../media/image38.jpeg"/><Relationship Id="rId32" Type="http://schemas.openxmlformats.org/officeDocument/2006/relationships/image" Target="../media/image46.jpeg"/><Relationship Id="rId37" Type="http://schemas.openxmlformats.org/officeDocument/2006/relationships/image" Target="../media/image51.jpeg"/><Relationship Id="rId5" Type="http://schemas.openxmlformats.org/officeDocument/2006/relationships/image" Target="../media/image19.jpeg"/><Relationship Id="rId15" Type="http://schemas.openxmlformats.org/officeDocument/2006/relationships/image" Target="../media/image29.jpeg"/><Relationship Id="rId23" Type="http://schemas.openxmlformats.org/officeDocument/2006/relationships/image" Target="../media/image37.jpeg"/><Relationship Id="rId28" Type="http://schemas.openxmlformats.org/officeDocument/2006/relationships/image" Target="../media/image42.jpeg"/><Relationship Id="rId36" Type="http://schemas.openxmlformats.org/officeDocument/2006/relationships/image" Target="../media/image50.jpeg"/><Relationship Id="rId10" Type="http://schemas.openxmlformats.org/officeDocument/2006/relationships/image" Target="../media/image24.jpeg"/><Relationship Id="rId19" Type="http://schemas.openxmlformats.org/officeDocument/2006/relationships/image" Target="../media/image33.jpeg"/><Relationship Id="rId31" Type="http://schemas.openxmlformats.org/officeDocument/2006/relationships/image" Target="../media/image45.pn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gif"/><Relationship Id="rId22" Type="http://schemas.openxmlformats.org/officeDocument/2006/relationships/image" Target="../media/image36.jpeg"/><Relationship Id="rId27" Type="http://schemas.openxmlformats.org/officeDocument/2006/relationships/image" Target="../media/image41.jpeg"/><Relationship Id="rId30" Type="http://schemas.openxmlformats.org/officeDocument/2006/relationships/image" Target="../media/image44.jpeg"/><Relationship Id="rId35" Type="http://schemas.openxmlformats.org/officeDocument/2006/relationships/image" Target="../media/image4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research.microsoft.com/projects/z3"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pecharp.codeplex.com/"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81.jpeg"/><Relationship Id="rId3" Type="http://schemas.openxmlformats.org/officeDocument/2006/relationships/image" Target="../media/image12.png"/><Relationship Id="rId7" Type="http://schemas.openxmlformats.org/officeDocument/2006/relationships/image" Target="../media/image79.jpeg"/><Relationship Id="rId12" Type="http://schemas.openxmlformats.org/officeDocument/2006/relationships/image" Target="../media/image80.jpeg"/><Relationship Id="rId17" Type="http://schemas.openxmlformats.org/officeDocument/2006/relationships/image" Target="../media/image51.jpeg"/><Relationship Id="rId2" Type="http://schemas.openxmlformats.org/officeDocument/2006/relationships/notesSlide" Target="../notesSlides/notesSlide39.xml"/><Relationship Id="rId16"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52.jpeg"/><Relationship Id="rId5" Type="http://schemas.openxmlformats.org/officeDocument/2006/relationships/image" Target="../media/image14.png"/><Relationship Id="rId15" Type="http://schemas.openxmlformats.org/officeDocument/2006/relationships/image" Target="../media/image82.jpeg"/><Relationship Id="rId10" Type="http://schemas.openxmlformats.org/officeDocument/2006/relationships/image" Target="../media/image29.jpeg"/><Relationship Id="rId4" Type="http://schemas.openxmlformats.org/officeDocument/2006/relationships/image" Target="../media/image13.gif"/><Relationship Id="rId9" Type="http://schemas.openxmlformats.org/officeDocument/2006/relationships/image" Target="../media/image26.jpeg"/><Relationship Id="rId14" Type="http://schemas.openxmlformats.org/officeDocument/2006/relationships/image" Target="../media/image4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22313" y="1905000"/>
            <a:ext cx="7690115" cy="2991588"/>
          </a:xfrm>
        </p:spPr>
        <p:txBody>
          <a:bodyPr/>
          <a:lstStyle/>
          <a:p>
            <a:r>
              <a:rPr lang="en-US" dirty="0" smtClean="0"/>
              <a:t>SMT Solvers for Testing, Program Analysis and Verification @</a:t>
            </a:r>
            <a:br>
              <a:rPr lang="en-US" dirty="0" smtClean="0"/>
            </a:br>
            <a:r>
              <a:rPr lang="en-US" dirty="0" smtClean="0"/>
              <a:t>Microsoft</a:t>
            </a:r>
            <a:endParaRPr lang="en-US" dirty="0"/>
          </a:p>
        </p:txBody>
      </p:sp>
      <p:sp>
        <p:nvSpPr>
          <p:cNvPr id="11267" name="Subtitle 2"/>
          <p:cNvSpPr>
            <a:spLocks noGrp="1"/>
          </p:cNvSpPr>
          <p:nvPr>
            <p:ph type="subTitle" idx="1"/>
          </p:nvPr>
        </p:nvSpPr>
        <p:spPr>
          <a:xfrm>
            <a:off x="838200" y="6172200"/>
            <a:ext cx="7690116" cy="473207"/>
          </a:xfrm>
          <a:ln/>
        </p:spPr>
        <p:txBody>
          <a:bodyPr/>
          <a:lstStyle/>
          <a:p>
            <a:pPr defTabSz="911225"/>
            <a:r>
              <a:rPr lang="en-US" dirty="0" smtClean="0"/>
              <a:t>Nikolaj Bjørner</a:t>
            </a:r>
            <a:endParaRPr dirty="0" smtClean="0"/>
          </a:p>
          <a:p>
            <a:pPr defTabSz="911225"/>
            <a:r>
              <a:rPr dirty="0" smtClean="0"/>
              <a:t>Microsoft Research</a:t>
            </a:r>
          </a:p>
        </p:txBody>
      </p:sp>
      <p:pic>
        <p:nvPicPr>
          <p:cNvPr id="4" name="Picture 3" descr="risemain.png"/>
          <p:cNvPicPr>
            <a:picLocks noChangeAspect="1"/>
          </p:cNvPicPr>
          <p:nvPr/>
        </p:nvPicPr>
        <p:blipFill>
          <a:blip r:embed="rId3" cstate="print"/>
          <a:srcRect r="72484"/>
          <a:stretch>
            <a:fillRect/>
          </a:stretch>
        </p:blipFill>
        <p:spPr>
          <a:xfrm>
            <a:off x="6930462" y="6028411"/>
            <a:ext cx="2213538" cy="829589"/>
          </a:xfrm>
          <a:prstGeom prst="rect">
            <a:avLst/>
          </a:prstGeom>
        </p:spPr>
      </p:pic>
      <p:sp>
        <p:nvSpPr>
          <p:cNvPr id="5" name="TextBox 4"/>
          <p:cNvSpPr txBox="1"/>
          <p:nvPr/>
        </p:nvSpPr>
        <p:spPr>
          <a:xfrm>
            <a:off x="5221357" y="6162260"/>
            <a:ext cx="1835759" cy="707886"/>
          </a:xfrm>
          <a:prstGeom prst="rect">
            <a:avLst/>
          </a:prstGeom>
          <a:noFill/>
        </p:spPr>
        <p:txBody>
          <a:bodyPr wrap="none" rtlCol="0">
            <a:spAutoFit/>
          </a:bodyPr>
          <a:lstStyle/>
          <a:p>
            <a:r>
              <a:rPr lang="en-US" sz="4000" b="1" i="1" dirty="0" smtClean="0">
                <a:solidFill>
                  <a:schemeClr val="bg1"/>
                </a:solidFill>
              </a:rPr>
              <a:t>FSE &amp;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Message </a:t>
            </a:r>
            <a:r>
              <a:rPr lang="en-US" dirty="0" smtClean="0">
                <a:sym typeface="Wingdings" pitchFamily="2" charset="2"/>
              </a:rPr>
              <a:t></a:t>
            </a:r>
            <a:endParaRPr lang="en-US" dirty="0"/>
          </a:p>
        </p:txBody>
      </p:sp>
      <p:pic>
        <p:nvPicPr>
          <p:cNvPr id="5" name="Content Placeholder 4" descr="snakeoil.jpg"/>
          <p:cNvPicPr>
            <a:picLocks noGrp="1" noChangeAspect="1"/>
          </p:cNvPicPr>
          <p:nvPr>
            <p:ph idx="1"/>
          </p:nvPr>
        </p:nvPicPr>
        <p:blipFill>
          <a:blip r:embed="rId2" cstate="print"/>
          <a:stretch>
            <a:fillRect/>
          </a:stretch>
        </p:blipFill>
        <p:spPr>
          <a:xfrm>
            <a:off x="76200" y="2304620"/>
            <a:ext cx="4191000" cy="4553380"/>
          </a:xfrm>
        </p:spPr>
      </p:pic>
      <p:sp>
        <p:nvSpPr>
          <p:cNvPr id="6" name="TextBox 5"/>
          <p:cNvSpPr txBox="1"/>
          <p:nvPr/>
        </p:nvSpPr>
        <p:spPr>
          <a:xfrm>
            <a:off x="4375579" y="1600200"/>
            <a:ext cx="4871847" cy="2062103"/>
          </a:xfrm>
          <a:prstGeom prst="rect">
            <a:avLst/>
          </a:prstGeom>
          <a:noFill/>
        </p:spPr>
        <p:txBody>
          <a:bodyPr wrap="none" rtlCol="0">
            <a:spAutoFit/>
          </a:bodyPr>
          <a:lstStyle/>
          <a:p>
            <a:r>
              <a:rPr lang="en-US" sz="3200" b="1" dirty="0" smtClean="0">
                <a:solidFill>
                  <a:srgbClr val="C00000"/>
                </a:solidFill>
              </a:rPr>
              <a:t>Microsoft’s SMT solver </a:t>
            </a:r>
          </a:p>
          <a:p>
            <a:r>
              <a:rPr lang="en-US" sz="3200" b="1" dirty="0" smtClean="0">
                <a:solidFill>
                  <a:srgbClr val="C00000"/>
                </a:solidFill>
              </a:rPr>
              <a:t>Z3 is the snake oil when</a:t>
            </a:r>
          </a:p>
          <a:p>
            <a:r>
              <a:rPr lang="en-US" sz="3200" b="1" dirty="0" smtClean="0">
                <a:solidFill>
                  <a:srgbClr val="C00000"/>
                </a:solidFill>
              </a:rPr>
              <a:t>rubbed on solves all </a:t>
            </a:r>
          </a:p>
          <a:p>
            <a:r>
              <a:rPr lang="en-US" sz="3200" b="1" dirty="0" smtClean="0">
                <a:solidFill>
                  <a:srgbClr val="C00000"/>
                </a:solidFill>
              </a:rPr>
              <a:t>your problems</a:t>
            </a:r>
          </a:p>
        </p:txBody>
      </p:sp>
      <p:pic>
        <p:nvPicPr>
          <p:cNvPr id="360450" name="Picture 2"/>
          <p:cNvPicPr>
            <a:picLocks noChangeAspect="1" noChangeArrowheads="1"/>
          </p:cNvPicPr>
          <p:nvPr/>
        </p:nvPicPr>
        <p:blipFill>
          <a:blip r:embed="rId3" cstate="print"/>
          <a:srcRect l="30000" t="19000" r="36875" b="46000"/>
          <a:stretch>
            <a:fillRect/>
          </a:stretch>
        </p:blipFill>
        <p:spPr bwMode="auto">
          <a:xfrm>
            <a:off x="4572000" y="3886200"/>
            <a:ext cx="4038600" cy="2667000"/>
          </a:xfrm>
          <a:prstGeom prst="rect">
            <a:avLst/>
          </a:prstGeom>
          <a:ln w="9525">
            <a:noFill/>
            <a:miter lim="800000"/>
            <a:headEnd/>
            <a:tailEnd/>
          </a:ln>
        </p:spPr>
      </p:pic>
      <p:pic>
        <p:nvPicPr>
          <p:cNvPr id="360451" name="Picture 3"/>
          <p:cNvPicPr>
            <a:picLocks noChangeAspect="1" noChangeArrowheads="1"/>
          </p:cNvPicPr>
          <p:nvPr/>
        </p:nvPicPr>
        <p:blipFill>
          <a:blip r:embed="rId4" cstate="print"/>
          <a:srcRect l="17500" t="16000" r="71250" b="65000"/>
          <a:stretch>
            <a:fillRect/>
          </a:stretch>
        </p:blipFill>
        <p:spPr bwMode="auto">
          <a:xfrm>
            <a:off x="8153400" y="5867400"/>
            <a:ext cx="649706" cy="685800"/>
          </a:xfrm>
          <a:prstGeom prst="rect">
            <a:avLst/>
          </a:prstGeom>
          <a:noFill/>
          <a:ln w="9525">
            <a:noFill/>
            <a:miter lim="800000"/>
            <a:headEnd/>
            <a:tailEnd/>
          </a:ln>
        </p:spPr>
      </p:pic>
      <p:sp>
        <p:nvSpPr>
          <p:cNvPr id="7" name="Rectangle 6"/>
          <p:cNvSpPr/>
          <p:nvPr/>
        </p:nvSpPr>
        <p:spPr bwMode="auto">
          <a:xfrm>
            <a:off x="304800" y="3962400"/>
            <a:ext cx="3733800" cy="2895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Z3 Components:</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   9% SAT solver</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14% Quantifier engine</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10% Equality and functions</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10% Arrays</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20% Arithmetic</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10% Bit-vectors</a:t>
            </a:r>
          </a:p>
          <a:p>
            <a:pPr defTabSz="1096963"/>
            <a:r>
              <a:rPr lang="en-US" sz="2000" dirty="0" smtClean="0">
                <a:solidFill>
                  <a:schemeClr val="tx1"/>
                </a:solidFill>
                <a:effectLst>
                  <a:outerShdw blurRad="38100" dist="38100" dir="2700000" algn="tl">
                    <a:srgbClr val="000000">
                      <a:alpha val="43137"/>
                    </a:srgbClr>
                  </a:outerShdw>
                </a:effectLst>
                <a:latin typeface="Segoe" pitchFamily="34" charset="0"/>
              </a:rPr>
              <a:t>….25% Secret </a:t>
            </a:r>
            <a:r>
              <a:rPr lang="en-US" sz="2000" dirty="0" smtClean="0">
                <a:solidFill>
                  <a:schemeClr val="tx1"/>
                </a:solidFill>
                <a:effectLst>
                  <a:outerShdw blurRad="38100" dist="38100" dir="2700000" algn="tl">
                    <a:srgbClr val="000000">
                      <a:alpha val="43137"/>
                    </a:srgbClr>
                  </a:outerShdw>
                </a:effectLst>
                <a:latin typeface="Segoe" pitchFamily="34" charset="0"/>
              </a:rPr>
              <a:t>Sauce</a:t>
            </a:r>
          </a:p>
          <a:p>
            <a:pPr defTabSz="1096963"/>
            <a:r>
              <a:rPr lang="en-US" sz="2000" dirty="0" smtClean="0">
                <a:solidFill>
                  <a:schemeClr val="tx1"/>
                </a:solidFill>
                <a:effectLst>
                  <a:outerShdw blurRad="38100" dist="38100" dir="2700000" algn="tl">
                    <a:srgbClr val="000000">
                      <a:alpha val="43137"/>
                    </a:srgbClr>
                  </a:outerShdw>
                </a:effectLst>
                <a:latin typeface="Segoe" pitchFamily="34" charset="0"/>
              </a:rPr>
              <a:t>….2% top-secret sauce</a:t>
            </a: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fade">
                                      <p:cBhvr>
                                        <p:cTn id="25" dur="2000"/>
                                        <p:tgtEl>
                                          <p:spTgt spid="7">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280160" y="3236313"/>
            <a:ext cx="1934678" cy="464024"/>
          </a:xfrm>
          <a:prstGeom prst="roundRect">
            <a:avLst>
              <a:gd name="adj" fmla="val 5000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accent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latin typeface="Calibri" pitchFamily="34" charset="0"/>
              </a:rPr>
              <a:t>Properties of the heap</a:t>
            </a:r>
            <a:endParaRPr lang="en-US" dirty="0">
              <a:latin typeface="Calibri" pitchFamily="34" charset="0"/>
            </a:endParaRPr>
          </a:p>
        </p:txBody>
      </p:sp>
      <p:sp>
        <p:nvSpPr>
          <p:cNvPr id="3" name="Content Placeholder 2"/>
          <p:cNvSpPr>
            <a:spLocks noGrp="1"/>
          </p:cNvSpPr>
          <p:nvPr>
            <p:ph idx="1"/>
          </p:nvPr>
        </p:nvSpPr>
        <p:spPr>
          <a:xfrm>
            <a:off x="605589" y="1448969"/>
            <a:ext cx="8382000" cy="4998291"/>
          </a:xfrm>
        </p:spPr>
        <p:txBody>
          <a:bodyPr/>
          <a:lstStyle/>
          <a:p>
            <a:r>
              <a:rPr lang="en-US" sz="2800" dirty="0" smtClean="0">
                <a:latin typeface="Calibri" pitchFamily="34" charset="0"/>
              </a:rPr>
              <a:t>introduce:</a:t>
            </a:r>
          </a:p>
          <a:p>
            <a:pPr>
              <a:buNone/>
            </a:pPr>
            <a:r>
              <a:rPr lang="en-US" sz="2800" dirty="0" smtClean="0">
                <a:latin typeface="Calibri" pitchFamily="34" charset="0"/>
              </a:rPr>
              <a:t>	</a:t>
            </a:r>
            <a:r>
              <a:rPr lang="en-US" sz="2800" dirty="0" smtClean="0">
                <a:solidFill>
                  <a:schemeClr val="accent2"/>
                </a:solidFill>
                <a:latin typeface="Calibri" pitchFamily="34" charset="0"/>
              </a:rPr>
              <a:t>function</a:t>
            </a:r>
            <a:r>
              <a:rPr lang="en-US" sz="2800" dirty="0" smtClean="0">
                <a:latin typeface="Calibri" pitchFamily="34" charset="0"/>
              </a:rPr>
              <a:t> </a:t>
            </a:r>
            <a:r>
              <a:rPr lang="en-US" sz="2800" dirty="0" err="1" smtClean="0">
                <a:latin typeface="Calibri" pitchFamily="34" charset="0"/>
              </a:rPr>
              <a:t>IsHeap</a:t>
            </a:r>
            <a:r>
              <a:rPr lang="en-US" sz="2800" dirty="0" smtClean="0">
                <a:latin typeface="Calibri" pitchFamily="34" charset="0"/>
              </a:rPr>
              <a:t>(</a:t>
            </a:r>
            <a:r>
              <a:rPr lang="en-US" sz="2800" dirty="0" err="1" smtClean="0">
                <a:latin typeface="Calibri" pitchFamily="34" charset="0"/>
              </a:rPr>
              <a:t>HeapType</a:t>
            </a:r>
            <a:r>
              <a:rPr lang="en-US" sz="2800" dirty="0" smtClean="0">
                <a:latin typeface="Calibri" pitchFamily="34" charset="0"/>
              </a:rPr>
              <a:t>) </a:t>
            </a:r>
            <a:r>
              <a:rPr lang="en-US" sz="2800" dirty="0" smtClean="0">
                <a:solidFill>
                  <a:schemeClr val="accent2"/>
                </a:solidFill>
                <a:latin typeface="Calibri" pitchFamily="34" charset="0"/>
              </a:rPr>
              <a:t>returns</a:t>
            </a:r>
            <a:r>
              <a:rPr lang="en-US" sz="2800" dirty="0" smtClean="0">
                <a:latin typeface="Calibri" pitchFamily="34" charset="0"/>
              </a:rPr>
              <a:t> (</a:t>
            </a:r>
            <a:r>
              <a:rPr lang="en-US" sz="2800" dirty="0" err="1" smtClean="0">
                <a:solidFill>
                  <a:schemeClr val="accent2"/>
                </a:solidFill>
                <a:latin typeface="Calibri" pitchFamily="34" charset="0"/>
              </a:rPr>
              <a:t>bool</a:t>
            </a:r>
            <a:r>
              <a:rPr lang="en-US" sz="2800" dirty="0" smtClean="0">
                <a:latin typeface="Calibri" pitchFamily="34" charset="0"/>
              </a:rPr>
              <a:t>);</a:t>
            </a:r>
          </a:p>
          <a:p>
            <a:r>
              <a:rPr lang="en-US" sz="2800" dirty="0" smtClean="0">
                <a:latin typeface="Calibri" pitchFamily="34" charset="0"/>
              </a:rPr>
              <a:t>introduce:</a:t>
            </a:r>
          </a:p>
          <a:p>
            <a:pPr>
              <a:buNone/>
            </a:pPr>
            <a:r>
              <a:rPr lang="en-US" sz="2800" dirty="0" smtClean="0">
                <a:latin typeface="Calibri" pitchFamily="34" charset="0"/>
              </a:rPr>
              <a:t> 	</a:t>
            </a:r>
            <a:r>
              <a:rPr lang="en-US" sz="2800" dirty="0" smtClean="0">
                <a:solidFill>
                  <a:schemeClr val="accent2"/>
                </a:solidFill>
                <a:latin typeface="Calibri" pitchFamily="34" charset="0"/>
              </a:rPr>
              <a:t>axiom</a:t>
            </a:r>
            <a:r>
              <a:rPr lang="en-US" sz="2800" dirty="0" smtClean="0">
                <a:latin typeface="Calibri" pitchFamily="34" charset="0"/>
              </a:rPr>
              <a:t> (</a:t>
            </a:r>
            <a:r>
              <a:rPr lang="en-US" sz="2800" dirty="0" smtClean="0">
                <a:latin typeface="Calibri" pitchFamily="34" charset="0"/>
                <a:sym typeface="Symbol"/>
              </a:rPr>
              <a:t> </a:t>
            </a:r>
            <a:r>
              <a:rPr lang="en-US" sz="2800" dirty="0" smtClean="0">
                <a:latin typeface="Calibri" pitchFamily="34" charset="0"/>
              </a:rPr>
              <a:t>h: </a:t>
            </a:r>
            <a:r>
              <a:rPr lang="en-US" sz="2800" dirty="0" err="1" smtClean="0">
                <a:latin typeface="Calibri" pitchFamily="34" charset="0"/>
              </a:rPr>
              <a:t>HeapType</a:t>
            </a:r>
            <a:r>
              <a:rPr lang="en-US" sz="2800" dirty="0" smtClean="0">
                <a:latin typeface="Calibri" pitchFamily="34" charset="0"/>
              </a:rPr>
              <a:t>, o: Ref, f: Field Ref </a:t>
            </a:r>
            <a:r>
              <a:rPr lang="en-US" sz="2800" dirty="0" smtClean="0">
                <a:latin typeface="Calibri" pitchFamily="34" charset="0"/>
                <a:sym typeface="Symbol"/>
              </a:rPr>
              <a:t></a:t>
            </a:r>
            <a:br>
              <a:rPr lang="en-US" sz="2800" dirty="0" smtClean="0">
                <a:latin typeface="Calibri" pitchFamily="34" charset="0"/>
                <a:sym typeface="Symbol"/>
              </a:rPr>
            </a:br>
            <a:r>
              <a:rPr lang="en-US" sz="2800" dirty="0" smtClean="0">
                <a:latin typeface="Calibri" pitchFamily="34" charset="0"/>
                <a:sym typeface="Symbol"/>
              </a:rPr>
              <a:t>	</a:t>
            </a:r>
            <a:r>
              <a:rPr lang="en-US" sz="2800" dirty="0" err="1" smtClean="0">
                <a:latin typeface="Calibri" pitchFamily="34" charset="0"/>
                <a:sym typeface="Symbol"/>
              </a:rPr>
              <a:t>IsHeap</a:t>
            </a:r>
            <a:r>
              <a:rPr lang="en-US" sz="2800" dirty="0" smtClean="0">
                <a:latin typeface="Calibri" pitchFamily="34" charset="0"/>
                <a:sym typeface="Symbol"/>
              </a:rPr>
              <a:t>(h) </a:t>
            </a:r>
            <a:r>
              <a:rPr lang="en-US" sz="2800" dirty="0" smtClean="0">
                <a:solidFill>
                  <a:schemeClr val="tx1"/>
                </a:solidFill>
                <a:latin typeface="Calibri" pitchFamily="34" charset="0"/>
              </a:rPr>
              <a:t> </a:t>
            </a:r>
            <a:r>
              <a:rPr lang="en-US" sz="2800" dirty="0" smtClean="0">
                <a:latin typeface="Calibri" pitchFamily="34" charset="0"/>
              </a:rPr>
              <a:t>o ≠ null </a:t>
            </a:r>
            <a:r>
              <a:rPr lang="en-US" sz="2800" dirty="0" smtClean="0">
                <a:latin typeface="Calibri" pitchFamily="34" charset="0"/>
                <a:sym typeface="Symbol"/>
              </a:rPr>
              <a:t> h[o, </a:t>
            </a:r>
            <a:r>
              <a:rPr lang="en-US" sz="2800" dirty="0" err="1" smtClean="0">
                <a:latin typeface="Calibri" pitchFamily="34" charset="0"/>
                <a:sym typeface="Symbol"/>
              </a:rPr>
              <a:t>alloc</a:t>
            </a:r>
            <a:r>
              <a:rPr lang="en-US" sz="2800" dirty="0" smtClean="0">
                <a:latin typeface="Calibri" pitchFamily="34" charset="0"/>
                <a:sym typeface="Symbol"/>
              </a:rPr>
              <a:t>]</a:t>
            </a:r>
            <a:br>
              <a:rPr lang="en-US" sz="2800" dirty="0" smtClean="0">
                <a:latin typeface="Calibri" pitchFamily="34" charset="0"/>
                <a:sym typeface="Symbol"/>
              </a:rPr>
            </a:br>
            <a:r>
              <a:rPr lang="en-US" sz="2800" dirty="0" smtClean="0">
                <a:latin typeface="Calibri" pitchFamily="34" charset="0"/>
                <a:sym typeface="Symbol"/>
              </a:rPr>
              <a:t>	</a:t>
            </a:r>
            <a:br>
              <a:rPr lang="en-US" sz="2800" dirty="0" smtClean="0">
                <a:latin typeface="Calibri" pitchFamily="34" charset="0"/>
                <a:sym typeface="Symbol"/>
              </a:rPr>
            </a:br>
            <a:r>
              <a:rPr lang="en-US" sz="2800" dirty="0" smtClean="0">
                <a:latin typeface="Calibri" pitchFamily="34" charset="0"/>
                <a:sym typeface="Symbol"/>
              </a:rPr>
              <a:t>	h[o, f] = null  h[ h[</a:t>
            </a:r>
            <a:r>
              <a:rPr lang="en-US" sz="2800" dirty="0" err="1" smtClean="0">
                <a:latin typeface="Calibri" pitchFamily="34" charset="0"/>
                <a:sym typeface="Symbol"/>
              </a:rPr>
              <a:t>o,f</a:t>
            </a:r>
            <a:r>
              <a:rPr lang="en-US" sz="2800" dirty="0" smtClean="0">
                <a:latin typeface="Calibri" pitchFamily="34" charset="0"/>
                <a:sym typeface="Symbol"/>
              </a:rPr>
              <a:t>], </a:t>
            </a:r>
            <a:r>
              <a:rPr lang="en-US" sz="2800" dirty="0" err="1" smtClean="0">
                <a:latin typeface="Calibri" pitchFamily="34" charset="0"/>
                <a:sym typeface="Symbol"/>
              </a:rPr>
              <a:t>alloc</a:t>
            </a:r>
            <a:r>
              <a:rPr lang="en-US" sz="2800" dirty="0" smtClean="0">
                <a:latin typeface="Calibri" pitchFamily="34" charset="0"/>
                <a:sym typeface="Symbol"/>
              </a:rPr>
              <a:t> ] );</a:t>
            </a:r>
          </a:p>
          <a:p>
            <a:r>
              <a:rPr lang="en-US" sz="2800" dirty="0" smtClean="0">
                <a:latin typeface="Calibri" pitchFamily="34" charset="0"/>
              </a:rPr>
              <a:t>introduce:  assume </a:t>
            </a:r>
            <a:r>
              <a:rPr lang="en-US" sz="2800" dirty="0" err="1" smtClean="0">
                <a:latin typeface="Calibri" pitchFamily="34" charset="0"/>
              </a:rPr>
              <a:t>IsHeap</a:t>
            </a:r>
            <a:r>
              <a:rPr lang="en-US" sz="2800" dirty="0" smtClean="0">
                <a:latin typeface="Calibri" pitchFamily="34" charset="0"/>
              </a:rPr>
              <a:t>(Heap)</a:t>
            </a:r>
            <a:br>
              <a:rPr lang="en-US" sz="2800" dirty="0" smtClean="0">
                <a:latin typeface="Calibri" pitchFamily="34" charset="0"/>
              </a:rPr>
            </a:br>
            <a:r>
              <a:rPr lang="en-US" sz="2800" dirty="0" smtClean="0">
                <a:latin typeface="Calibri" pitchFamily="34" charset="0"/>
              </a:rPr>
              <a:t>after each Heap update;  for example:</a:t>
            </a:r>
            <a:br>
              <a:rPr lang="en-US" sz="2800" dirty="0" smtClean="0">
                <a:latin typeface="Calibri" pitchFamily="34" charset="0"/>
              </a:rPr>
            </a:br>
            <a:r>
              <a:rPr lang="en-US" sz="2800" dirty="0" err="1" smtClean="0">
                <a:latin typeface="Calibri" pitchFamily="34" charset="0"/>
              </a:rPr>
              <a:t>Tr</a:t>
            </a:r>
            <a:r>
              <a:rPr lang="en-US" sz="2800" dirty="0" smtClean="0">
                <a:latin typeface="Calibri" pitchFamily="34" charset="0"/>
              </a:rPr>
              <a:t>[[ </a:t>
            </a:r>
            <a:r>
              <a:rPr lang="en-US" sz="2800" dirty="0" err="1" smtClean="0">
                <a:latin typeface="Calibri" pitchFamily="34" charset="0"/>
              </a:rPr>
              <a:t>E.x</a:t>
            </a:r>
            <a:r>
              <a:rPr lang="en-US" sz="2800" dirty="0" smtClean="0">
                <a:latin typeface="Calibri" pitchFamily="34" charset="0"/>
              </a:rPr>
              <a:t> := F ]] =</a:t>
            </a:r>
            <a:br>
              <a:rPr lang="en-US" sz="2800" dirty="0" smtClean="0">
                <a:latin typeface="Calibri" pitchFamily="34" charset="0"/>
              </a:rPr>
            </a:br>
            <a:r>
              <a:rPr lang="en-US" sz="2800" dirty="0" smtClean="0">
                <a:latin typeface="Calibri" pitchFamily="34" charset="0"/>
              </a:rPr>
              <a:t>	</a:t>
            </a:r>
            <a:r>
              <a:rPr lang="en-US" sz="2800" dirty="0" smtClean="0">
                <a:solidFill>
                  <a:schemeClr val="accent2"/>
                </a:solidFill>
                <a:latin typeface="Calibri" pitchFamily="34" charset="0"/>
              </a:rPr>
              <a:t>assert</a:t>
            </a:r>
            <a:r>
              <a:rPr lang="en-US" sz="2800" dirty="0" smtClean="0">
                <a:latin typeface="Calibri" pitchFamily="34" charset="0"/>
              </a:rPr>
              <a:t> …; Heap[…] := …;</a:t>
            </a:r>
            <a:br>
              <a:rPr lang="en-US" sz="2800" dirty="0" smtClean="0">
                <a:latin typeface="Calibri" pitchFamily="34" charset="0"/>
              </a:rPr>
            </a:br>
            <a:r>
              <a:rPr lang="en-US" sz="2800" dirty="0" smtClean="0">
                <a:latin typeface="Calibri" pitchFamily="34" charset="0"/>
              </a:rPr>
              <a:t>	</a:t>
            </a:r>
            <a:r>
              <a:rPr lang="en-US" sz="2800" dirty="0" smtClean="0">
                <a:solidFill>
                  <a:schemeClr val="accent2"/>
                </a:solidFill>
                <a:latin typeface="Calibri" pitchFamily="34" charset="0"/>
              </a:rPr>
              <a:t>assume</a:t>
            </a:r>
            <a:r>
              <a:rPr lang="en-US" sz="2800" dirty="0" smtClean="0">
                <a:latin typeface="Calibri" pitchFamily="34" charset="0"/>
              </a:rPr>
              <a:t> </a:t>
            </a:r>
            <a:r>
              <a:rPr lang="en-US" sz="2800" dirty="0" err="1" smtClean="0">
                <a:latin typeface="Calibri" pitchFamily="34" charset="0"/>
              </a:rPr>
              <a:t>IsHeap</a:t>
            </a:r>
            <a:r>
              <a:rPr lang="en-US" sz="2800" dirty="0" smtClean="0">
                <a:latin typeface="Calibri" pitchFamily="34" charset="0"/>
              </a:rPr>
              <a:t>(Heap)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Methods</a:t>
            </a:r>
            <a:endParaRPr lang="en-US" dirty="0">
              <a:latin typeface="Calibri" pitchFamily="34" charset="0"/>
            </a:endParaRPr>
          </a:p>
        </p:txBody>
      </p:sp>
      <p:sp>
        <p:nvSpPr>
          <p:cNvPr id="3" name="Content Placeholder 2"/>
          <p:cNvSpPr>
            <a:spLocks noGrp="1"/>
          </p:cNvSpPr>
          <p:nvPr>
            <p:ph idx="1"/>
          </p:nvPr>
        </p:nvSpPr>
        <p:spPr>
          <a:xfrm>
            <a:off x="381000" y="1193184"/>
            <a:ext cx="8189794" cy="5478423"/>
          </a:xfrm>
        </p:spPr>
        <p:txBody>
          <a:bodyPr/>
          <a:lstStyle/>
          <a:p>
            <a:r>
              <a:rPr lang="en-US" sz="2000" dirty="0" smtClean="0">
                <a:solidFill>
                  <a:schemeClr val="accent6"/>
                </a:solidFill>
              </a:rPr>
              <a:t>method</a:t>
            </a:r>
            <a:r>
              <a:rPr lang="en-US" sz="2000" dirty="0" smtClean="0"/>
              <a:t> M(x: X) </a:t>
            </a:r>
            <a:r>
              <a:rPr lang="en-US" sz="2000" dirty="0" smtClean="0">
                <a:solidFill>
                  <a:schemeClr val="accent6"/>
                </a:solidFill>
              </a:rPr>
              <a:t>returns</a:t>
            </a:r>
            <a:r>
              <a:rPr lang="en-US" sz="2000" dirty="0" smtClean="0"/>
              <a:t> (y: Y)</a:t>
            </a:r>
            <a:br>
              <a:rPr lang="en-US" sz="2000" dirty="0" smtClean="0"/>
            </a:br>
            <a:r>
              <a:rPr lang="en-US" sz="2000" dirty="0" smtClean="0"/>
              <a:t>	</a:t>
            </a:r>
            <a:r>
              <a:rPr lang="en-US" sz="2000" dirty="0" smtClean="0">
                <a:solidFill>
                  <a:schemeClr val="accent6"/>
                </a:solidFill>
              </a:rPr>
              <a:t>requires</a:t>
            </a:r>
            <a:r>
              <a:rPr lang="en-US" sz="2000" dirty="0" smtClean="0"/>
              <a:t> P;  </a:t>
            </a:r>
            <a:r>
              <a:rPr lang="en-US" sz="2000" dirty="0" smtClean="0">
                <a:solidFill>
                  <a:schemeClr val="accent6"/>
                </a:solidFill>
              </a:rPr>
              <a:t>modifies</a:t>
            </a:r>
            <a:r>
              <a:rPr lang="en-US" sz="2000" dirty="0" smtClean="0"/>
              <a:t> S;  </a:t>
            </a:r>
            <a:r>
              <a:rPr lang="en-US" sz="2000" dirty="0" smtClean="0">
                <a:solidFill>
                  <a:schemeClr val="accent6"/>
                </a:solidFill>
              </a:rPr>
              <a:t>ensures</a:t>
            </a:r>
            <a:r>
              <a:rPr lang="en-US" sz="2000" dirty="0" smtClean="0"/>
              <a:t> Q;</a:t>
            </a:r>
            <a:br>
              <a:rPr lang="en-US" sz="2000" dirty="0" smtClean="0"/>
            </a:br>
            <a:r>
              <a:rPr lang="en-US" sz="2000" dirty="0" smtClean="0"/>
              <a:t>{ Stmt }</a:t>
            </a:r>
          </a:p>
          <a:p>
            <a:pPr>
              <a:tabLst>
                <a:tab pos="682625" algn="l"/>
              </a:tabLst>
            </a:pPr>
            <a:r>
              <a:rPr lang="en-US" sz="2000" dirty="0" smtClean="0">
                <a:solidFill>
                  <a:schemeClr val="accent2"/>
                </a:solidFill>
              </a:rPr>
              <a:t>procedure</a:t>
            </a:r>
            <a:r>
              <a:rPr lang="en-US" sz="2000" dirty="0" smtClean="0"/>
              <a:t> M(this: Ref, x: Ref) </a:t>
            </a:r>
            <a:r>
              <a:rPr lang="en-US" sz="2000" dirty="0" smtClean="0">
                <a:solidFill>
                  <a:schemeClr val="accent2"/>
                </a:solidFill>
              </a:rPr>
              <a:t>returns</a:t>
            </a:r>
            <a:r>
              <a:rPr lang="en-US" sz="2000" dirty="0" smtClean="0"/>
              <a:t> (y: Ref);</a:t>
            </a:r>
          </a:p>
          <a:p>
            <a:pPr>
              <a:buNone/>
              <a:tabLst>
                <a:tab pos="682625" algn="l"/>
              </a:tabLst>
            </a:pPr>
            <a:r>
              <a:rPr lang="en-US" sz="2000" dirty="0" smtClean="0"/>
              <a:t>		</a:t>
            </a:r>
            <a:r>
              <a:rPr lang="en-US" sz="2000" dirty="0" smtClean="0">
                <a:solidFill>
                  <a:schemeClr val="accent2"/>
                </a:solidFill>
              </a:rPr>
              <a:t>free requires</a:t>
            </a:r>
            <a:r>
              <a:rPr lang="en-US" sz="2000" dirty="0" smtClean="0"/>
              <a:t> </a:t>
            </a:r>
            <a:r>
              <a:rPr lang="en-US" sz="2000" dirty="0" err="1" smtClean="0">
                <a:sym typeface="Symbol"/>
              </a:rPr>
              <a:t>IsHeap</a:t>
            </a:r>
            <a:r>
              <a:rPr lang="en-US" sz="2000" dirty="0" smtClean="0">
                <a:sym typeface="Symbol"/>
              </a:rPr>
              <a:t>(Heap)</a:t>
            </a:r>
            <a:r>
              <a:rPr lang="en-US" sz="2000" dirty="0" smtClean="0"/>
              <a:t>;</a:t>
            </a:r>
            <a:br>
              <a:rPr lang="en-US" sz="2000" dirty="0" smtClean="0"/>
            </a:br>
            <a:r>
              <a:rPr lang="en-US" sz="2000" dirty="0" smtClean="0">
                <a:sym typeface="Symbol"/>
              </a:rPr>
              <a:t>	</a:t>
            </a:r>
            <a:r>
              <a:rPr lang="en-US" sz="2000" dirty="0" smtClean="0">
                <a:solidFill>
                  <a:schemeClr val="accent2"/>
                </a:solidFill>
                <a:sym typeface="Symbol"/>
              </a:rPr>
              <a:t>free requires</a:t>
            </a:r>
            <a:r>
              <a:rPr lang="en-US" sz="2000" dirty="0" smtClean="0">
                <a:sym typeface="Symbol"/>
              </a:rPr>
              <a:t> </a:t>
            </a:r>
            <a:r>
              <a:rPr lang="en-US" sz="2000" dirty="0" smtClean="0"/>
              <a:t>this ≠ null </a:t>
            </a:r>
            <a:r>
              <a:rPr lang="en-US" sz="2000" dirty="0" smtClean="0">
                <a:sym typeface="Symbol"/>
              </a:rPr>
              <a:t> Heap[this, </a:t>
            </a:r>
            <a:r>
              <a:rPr lang="en-US" sz="2000" dirty="0" err="1" smtClean="0">
                <a:sym typeface="Symbol"/>
              </a:rPr>
              <a:t>alloc</a:t>
            </a:r>
            <a:r>
              <a:rPr lang="en-US" sz="2000" dirty="0" smtClean="0">
                <a:sym typeface="Symbol"/>
              </a:rPr>
              <a:t>];</a:t>
            </a:r>
            <a:br>
              <a:rPr lang="en-US" sz="2000" dirty="0" smtClean="0">
                <a:sym typeface="Symbol"/>
              </a:rPr>
            </a:br>
            <a:r>
              <a:rPr lang="en-US" sz="2000" dirty="0" smtClean="0">
                <a:sym typeface="Symbol"/>
              </a:rPr>
              <a:t>	</a:t>
            </a:r>
            <a:r>
              <a:rPr lang="en-US" sz="2000" dirty="0" smtClean="0">
                <a:solidFill>
                  <a:schemeClr val="accent2"/>
                </a:solidFill>
                <a:sym typeface="Symbol"/>
              </a:rPr>
              <a:t>free requires</a:t>
            </a:r>
            <a:r>
              <a:rPr lang="en-US" sz="2000" dirty="0" smtClean="0">
                <a:sym typeface="Symbol"/>
              </a:rPr>
              <a:t> x = null  Heap[x, </a:t>
            </a:r>
            <a:r>
              <a:rPr lang="en-US" sz="2000" dirty="0" err="1" smtClean="0">
                <a:sym typeface="Symbol"/>
              </a:rPr>
              <a:t>alloc</a:t>
            </a:r>
            <a:r>
              <a:rPr lang="en-US" sz="2000" dirty="0" smtClean="0">
                <a:sym typeface="Symbol"/>
              </a:rPr>
              <a:t>];</a:t>
            </a:r>
          </a:p>
          <a:p>
            <a:pPr>
              <a:buNone/>
              <a:tabLst>
                <a:tab pos="682625" algn="l"/>
              </a:tabLst>
            </a:pPr>
            <a:r>
              <a:rPr lang="en-US" sz="2000" dirty="0" smtClean="0"/>
              <a:t>		</a:t>
            </a:r>
            <a:r>
              <a:rPr lang="en-US" sz="2000" dirty="0" smtClean="0">
                <a:solidFill>
                  <a:schemeClr val="accent2"/>
                </a:solidFill>
              </a:rPr>
              <a:t>requires</a:t>
            </a:r>
            <a:r>
              <a:rPr lang="en-US" sz="2000" dirty="0" smtClean="0"/>
              <a:t> </a:t>
            </a:r>
            <a:r>
              <a:rPr lang="en-US" sz="2000" dirty="0" err="1" smtClean="0"/>
              <a:t>Df</a:t>
            </a:r>
            <a:r>
              <a:rPr lang="en-US" sz="2000" dirty="0" smtClean="0"/>
              <a:t>[[ </a:t>
            </a:r>
            <a:r>
              <a:rPr lang="en-US" sz="2000" dirty="0" smtClean="0">
                <a:sym typeface="Symbol"/>
              </a:rPr>
              <a:t>P ]]  </a:t>
            </a:r>
            <a:r>
              <a:rPr lang="en-US" sz="2000" dirty="0" err="1" smtClean="0">
                <a:sym typeface="Symbol"/>
              </a:rPr>
              <a:t>Tr</a:t>
            </a:r>
            <a:r>
              <a:rPr lang="en-US" sz="2000" dirty="0" smtClean="0">
                <a:sym typeface="Symbol"/>
              </a:rPr>
              <a:t>[[ P ]]</a:t>
            </a:r>
            <a:r>
              <a:rPr lang="en-US" sz="2000" dirty="0" smtClean="0"/>
              <a:t>;</a:t>
            </a:r>
          </a:p>
          <a:p>
            <a:pPr>
              <a:buNone/>
              <a:tabLst>
                <a:tab pos="682625" algn="l"/>
              </a:tabLst>
            </a:pPr>
            <a:r>
              <a:rPr lang="en-US" sz="2000" dirty="0" smtClean="0"/>
              <a:t>		</a:t>
            </a:r>
            <a:r>
              <a:rPr lang="en-US" sz="2000" dirty="0" smtClean="0">
                <a:solidFill>
                  <a:schemeClr val="accent2"/>
                </a:solidFill>
              </a:rPr>
              <a:t>requires</a:t>
            </a:r>
            <a:r>
              <a:rPr lang="en-US" sz="2000" dirty="0" smtClean="0"/>
              <a:t> </a:t>
            </a:r>
            <a:r>
              <a:rPr lang="en-US" sz="2000" dirty="0" err="1" smtClean="0"/>
              <a:t>Df</a:t>
            </a:r>
            <a:r>
              <a:rPr lang="en-US" sz="2000" dirty="0" smtClean="0"/>
              <a:t>[[ S ]];</a:t>
            </a:r>
          </a:p>
          <a:p>
            <a:pPr>
              <a:buNone/>
              <a:tabLst>
                <a:tab pos="682625" algn="l"/>
              </a:tabLst>
            </a:pPr>
            <a:r>
              <a:rPr lang="en-US" sz="2000" dirty="0" smtClean="0"/>
              <a:t>		</a:t>
            </a:r>
            <a:r>
              <a:rPr lang="en-US" sz="2000" dirty="0" smtClean="0">
                <a:solidFill>
                  <a:schemeClr val="accent2"/>
                </a:solidFill>
              </a:rPr>
              <a:t>modifies </a:t>
            </a:r>
            <a:r>
              <a:rPr lang="en-US" sz="2000" dirty="0" smtClean="0"/>
              <a:t>Heap;</a:t>
            </a:r>
          </a:p>
          <a:p>
            <a:pPr>
              <a:buNone/>
              <a:tabLst>
                <a:tab pos="682625" algn="l"/>
              </a:tabLst>
            </a:pPr>
            <a:r>
              <a:rPr lang="en-US" sz="2000" dirty="0" smtClean="0"/>
              <a:t>		</a:t>
            </a:r>
            <a:r>
              <a:rPr lang="en-US" sz="2000" dirty="0" smtClean="0">
                <a:solidFill>
                  <a:schemeClr val="accent2"/>
                </a:solidFill>
              </a:rPr>
              <a:t>ensures</a:t>
            </a:r>
            <a:r>
              <a:rPr lang="en-US" sz="2000" dirty="0" smtClean="0"/>
              <a:t> </a:t>
            </a:r>
            <a:r>
              <a:rPr lang="en-US" sz="2000" dirty="0" err="1" smtClean="0"/>
              <a:t>Df</a:t>
            </a:r>
            <a:r>
              <a:rPr lang="en-US" sz="2000" dirty="0" smtClean="0"/>
              <a:t>[[ Q ]] </a:t>
            </a:r>
            <a:r>
              <a:rPr lang="en-US" sz="2000" dirty="0" smtClean="0">
                <a:sym typeface="Symbol"/>
              </a:rPr>
              <a:t> </a:t>
            </a:r>
            <a:r>
              <a:rPr lang="en-US" sz="2000" dirty="0" err="1" smtClean="0">
                <a:sym typeface="Symbol"/>
              </a:rPr>
              <a:t>Tr</a:t>
            </a:r>
            <a:r>
              <a:rPr lang="en-US" sz="2000" dirty="0" smtClean="0">
                <a:sym typeface="Symbol"/>
              </a:rPr>
              <a:t>[[ Q ]]</a:t>
            </a:r>
            <a:r>
              <a:rPr lang="en-US" sz="2000" dirty="0" smtClean="0"/>
              <a:t>; </a:t>
            </a:r>
          </a:p>
          <a:p>
            <a:pPr>
              <a:buNone/>
              <a:tabLst>
                <a:tab pos="682625" algn="l"/>
              </a:tabLst>
            </a:pPr>
            <a:r>
              <a:rPr lang="en-US" sz="2000" dirty="0" smtClean="0"/>
              <a:t>		</a:t>
            </a:r>
            <a:r>
              <a:rPr lang="en-US" sz="2000" dirty="0" smtClean="0">
                <a:solidFill>
                  <a:schemeClr val="accent2"/>
                </a:solidFill>
              </a:rPr>
              <a:t>ensures</a:t>
            </a:r>
            <a:r>
              <a:rPr lang="en-US" sz="2000" dirty="0" smtClean="0"/>
              <a:t> (</a:t>
            </a:r>
            <a:r>
              <a:rPr lang="en-US" sz="2000" dirty="0" smtClean="0">
                <a:sym typeface="Symbol"/>
              </a:rPr>
              <a:t> o: Ref, f: Field  </a:t>
            </a:r>
            <a:br>
              <a:rPr lang="en-US" sz="2000" dirty="0" smtClean="0">
                <a:sym typeface="Symbol"/>
              </a:rPr>
            </a:br>
            <a:r>
              <a:rPr lang="en-US" sz="2000" dirty="0" smtClean="0">
                <a:sym typeface="Symbol"/>
              </a:rPr>
              <a:t>		  	     o ≠ null  </a:t>
            </a:r>
            <a:r>
              <a:rPr lang="en-US" sz="2000" dirty="0" smtClean="0">
                <a:solidFill>
                  <a:schemeClr val="accent2"/>
                </a:solidFill>
                <a:sym typeface="Symbol"/>
              </a:rPr>
              <a:t>old</a:t>
            </a:r>
            <a:r>
              <a:rPr lang="en-US" sz="2000" dirty="0" smtClean="0">
                <a:sym typeface="Symbol"/>
              </a:rPr>
              <a:t>(Heap)[</a:t>
            </a:r>
            <a:r>
              <a:rPr lang="en-US" sz="2000" dirty="0" err="1" smtClean="0">
                <a:sym typeface="Symbol"/>
              </a:rPr>
              <a:t>o,alloc</a:t>
            </a:r>
            <a:r>
              <a:rPr lang="en-US" sz="2000" dirty="0" smtClean="0">
                <a:sym typeface="Symbol"/>
              </a:rPr>
              <a:t>] </a:t>
            </a:r>
            <a:br>
              <a:rPr lang="en-US" sz="2000" dirty="0" smtClean="0">
                <a:sym typeface="Symbol"/>
              </a:rPr>
            </a:br>
            <a:r>
              <a:rPr lang="en-US" sz="2000" dirty="0" smtClean="0">
                <a:sym typeface="Symbol"/>
              </a:rPr>
              <a:t>				Heap[</a:t>
            </a:r>
            <a:r>
              <a:rPr lang="en-US" sz="2000" dirty="0" err="1" smtClean="0">
                <a:sym typeface="Symbol"/>
              </a:rPr>
              <a:t>o,f</a:t>
            </a:r>
            <a:r>
              <a:rPr lang="en-US" sz="2000" dirty="0" smtClean="0">
                <a:sym typeface="Symbol"/>
              </a:rPr>
              <a:t>] = </a:t>
            </a:r>
            <a:r>
              <a:rPr lang="en-US" sz="2000" dirty="0" smtClean="0">
                <a:solidFill>
                  <a:schemeClr val="accent2"/>
                </a:solidFill>
                <a:sym typeface="Symbol"/>
              </a:rPr>
              <a:t>old</a:t>
            </a:r>
            <a:r>
              <a:rPr lang="en-US" sz="2000" dirty="0" smtClean="0">
                <a:sym typeface="Symbol"/>
              </a:rPr>
              <a:t>(Heap)[</a:t>
            </a:r>
            <a:r>
              <a:rPr lang="en-US" sz="2000" dirty="0" err="1" smtClean="0">
                <a:sym typeface="Symbol"/>
              </a:rPr>
              <a:t>o,f</a:t>
            </a:r>
            <a:r>
              <a:rPr lang="en-US" sz="2000" dirty="0" smtClean="0">
                <a:sym typeface="Symbol"/>
              </a:rPr>
              <a:t>]  </a:t>
            </a:r>
            <a:br>
              <a:rPr lang="en-US" sz="2000" dirty="0" smtClean="0">
                <a:sym typeface="Symbol"/>
              </a:rPr>
            </a:br>
            <a:r>
              <a:rPr lang="en-US" sz="2000" dirty="0" smtClean="0">
                <a:sym typeface="Symbol"/>
              </a:rPr>
              <a:t>				(</a:t>
            </a:r>
            <a:r>
              <a:rPr lang="en-US" sz="2000" dirty="0" err="1" smtClean="0">
                <a:sym typeface="Symbol"/>
              </a:rPr>
              <a:t>o,f</a:t>
            </a:r>
            <a:r>
              <a:rPr lang="en-US" sz="2000" dirty="0" smtClean="0">
                <a:sym typeface="Symbol"/>
              </a:rPr>
              <a:t>)  </a:t>
            </a:r>
            <a:r>
              <a:rPr lang="en-US" sz="2000" dirty="0" smtClean="0">
                <a:solidFill>
                  <a:schemeClr val="accent2"/>
                </a:solidFill>
                <a:sym typeface="Symbol"/>
              </a:rPr>
              <a:t>old</a:t>
            </a:r>
            <a:r>
              <a:rPr lang="en-US" sz="2000" dirty="0" smtClean="0">
                <a:sym typeface="Symbol"/>
              </a:rPr>
              <a:t>( </a:t>
            </a:r>
            <a:r>
              <a:rPr lang="en-US" sz="2000" dirty="0" err="1" smtClean="0">
                <a:sym typeface="Symbol"/>
              </a:rPr>
              <a:t>Tr</a:t>
            </a:r>
            <a:r>
              <a:rPr lang="en-US" sz="2000" dirty="0" smtClean="0">
                <a:sym typeface="Symbol"/>
              </a:rPr>
              <a:t>[[ S ]] )</a:t>
            </a:r>
            <a:r>
              <a:rPr lang="en-US" sz="2000" dirty="0" smtClean="0"/>
              <a:t>);</a:t>
            </a:r>
          </a:p>
          <a:p>
            <a:pPr>
              <a:buNone/>
              <a:tabLst>
                <a:tab pos="682625" algn="l"/>
              </a:tabLst>
            </a:pPr>
            <a:r>
              <a:rPr lang="en-US" sz="2000" dirty="0" smtClean="0"/>
              <a:t>		</a:t>
            </a:r>
            <a:r>
              <a:rPr lang="en-US" sz="2000" dirty="0" smtClean="0">
                <a:solidFill>
                  <a:schemeClr val="accent2"/>
                </a:solidFill>
              </a:rPr>
              <a:t>free ensures</a:t>
            </a:r>
            <a:r>
              <a:rPr lang="en-US" sz="2000" dirty="0" smtClean="0"/>
              <a:t> </a:t>
            </a:r>
            <a:r>
              <a:rPr lang="en-US" sz="2000" dirty="0" err="1" smtClean="0"/>
              <a:t>IsHeap</a:t>
            </a:r>
            <a:r>
              <a:rPr lang="en-US" sz="2000" dirty="0" smtClean="0"/>
              <a:t>(Heap);</a:t>
            </a:r>
            <a:br>
              <a:rPr lang="en-US" sz="2000" dirty="0" smtClean="0"/>
            </a:br>
            <a:r>
              <a:rPr lang="en-US" sz="2000" dirty="0" smtClean="0"/>
              <a:t>	</a:t>
            </a:r>
            <a:r>
              <a:rPr lang="en-US" sz="2000" dirty="0" smtClean="0">
                <a:solidFill>
                  <a:schemeClr val="accent2"/>
                </a:solidFill>
              </a:rPr>
              <a:t>free ensures</a:t>
            </a:r>
            <a:r>
              <a:rPr lang="en-US" sz="2000" dirty="0" smtClean="0"/>
              <a:t> y = null </a:t>
            </a:r>
            <a:r>
              <a:rPr lang="en-US" sz="2000" dirty="0" smtClean="0">
                <a:sym typeface="Symbol"/>
              </a:rPr>
              <a:t> Heap[y, </a:t>
            </a:r>
            <a:r>
              <a:rPr lang="en-US" sz="2000" dirty="0" err="1" smtClean="0">
                <a:sym typeface="Symbol"/>
              </a:rPr>
              <a:t>alloc</a:t>
            </a:r>
            <a:r>
              <a:rPr lang="en-US" sz="2000" dirty="0" smtClean="0">
                <a:sym typeface="Symbol"/>
              </a:rPr>
              <a:t>];</a:t>
            </a:r>
            <a:br>
              <a:rPr lang="en-US" sz="2000" dirty="0" smtClean="0">
                <a:sym typeface="Symbol"/>
              </a:rPr>
            </a:br>
            <a:r>
              <a:rPr lang="en-US" sz="2000" dirty="0" smtClean="0">
                <a:sym typeface="Symbol"/>
              </a:rPr>
              <a:t>	</a:t>
            </a:r>
            <a:r>
              <a:rPr lang="en-US" sz="2000" dirty="0" smtClean="0">
                <a:solidFill>
                  <a:schemeClr val="accent2"/>
                </a:solidFill>
                <a:sym typeface="Symbol"/>
              </a:rPr>
              <a:t>free ensures</a:t>
            </a:r>
            <a:r>
              <a:rPr lang="en-US" sz="2000" dirty="0" smtClean="0">
                <a:sym typeface="Symbol"/>
              </a:rPr>
              <a:t> (o: Ref   </a:t>
            </a:r>
            <a:r>
              <a:rPr lang="en-US" sz="2000" dirty="0" smtClean="0">
                <a:solidFill>
                  <a:schemeClr val="accent2"/>
                </a:solidFill>
                <a:sym typeface="Symbol"/>
              </a:rPr>
              <a:t>old</a:t>
            </a:r>
            <a:r>
              <a:rPr lang="en-US" sz="2000" dirty="0" smtClean="0">
                <a:sym typeface="Symbol"/>
              </a:rPr>
              <a:t>(Heap)[</a:t>
            </a:r>
            <a:r>
              <a:rPr lang="en-US" sz="2000" dirty="0" err="1" smtClean="0">
                <a:sym typeface="Symbol"/>
              </a:rPr>
              <a:t>o,alloc</a:t>
            </a:r>
            <a:r>
              <a:rPr lang="en-US" sz="2000" dirty="0" smtClean="0">
                <a:sym typeface="Symbol"/>
              </a:rPr>
              <a:t>]  Heap[</a:t>
            </a:r>
            <a:r>
              <a:rPr lang="en-US" sz="2000" dirty="0" err="1" smtClean="0">
                <a:sym typeface="Symbol"/>
              </a:rPr>
              <a:t>o,alloc</a:t>
            </a:r>
            <a:r>
              <a:rPr lang="en-US" sz="2000" dirty="0" smtClean="0">
                <a:sym typeface="Symbol"/>
              </a:rPr>
              <a:t>]);</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latin typeface="Calibri" pitchFamily="34" charset="0"/>
              </a:rPr>
              <a:t>Spec# Chunker.NextChunk translation</a:t>
            </a:r>
            <a:endParaRPr lang="en-US" sz="4400" dirty="0">
              <a:latin typeface="Calibri" pitchFamily="34" charset="0"/>
            </a:endParaRPr>
          </a:p>
        </p:txBody>
      </p:sp>
      <p:sp>
        <p:nvSpPr>
          <p:cNvPr id="3" name="Text Placeholder 2"/>
          <p:cNvSpPr>
            <a:spLocks noGrp="1"/>
          </p:cNvSpPr>
          <p:nvPr>
            <p:ph idx="1"/>
          </p:nvPr>
        </p:nvSpPr>
        <p:spPr>
          <a:xfrm>
            <a:off x="381000" y="1412875"/>
            <a:ext cx="8382000" cy="4985980"/>
          </a:xfrm>
        </p:spPr>
        <p:txBody>
          <a:bodyPr/>
          <a:lstStyle/>
          <a:p>
            <a:pPr marL="197107" indent="-197107">
              <a:spcBef>
                <a:spcPts val="0"/>
              </a:spcBef>
              <a:buNone/>
            </a:pPr>
            <a:r>
              <a:rPr lang="en-US" sz="1000" dirty="0" smtClean="0">
                <a:solidFill>
                  <a:schemeClr val="accent6"/>
                </a:solidFill>
                <a:latin typeface="Arial" pitchFamily="34" charset="0"/>
                <a:cs typeface="Arial" pitchFamily="34" charset="0"/>
              </a:rPr>
              <a:t>procedure</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Chunker.NextChunk</a:t>
            </a:r>
            <a:r>
              <a:rPr lang="en-US" sz="1000" dirty="0" smtClean="0">
                <a:latin typeface="Arial" pitchFamily="34" charset="0"/>
                <a:cs typeface="Arial" pitchFamily="34" charset="0"/>
              </a:rPr>
              <a:t>(this: ref </a:t>
            </a:r>
            <a:r>
              <a:rPr lang="en-US" sz="1000" dirty="0" smtClean="0">
                <a:solidFill>
                  <a:schemeClr val="accent6"/>
                </a:solidFill>
                <a:latin typeface="Arial" pitchFamily="34" charset="0"/>
                <a:cs typeface="Arial" pitchFamily="34" charset="0"/>
              </a:rPr>
              <a:t>where</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IsNotNull</a:t>
            </a:r>
            <a:r>
              <a:rPr lang="en-US" sz="1000" dirty="0" smtClean="0">
                <a:latin typeface="Arial" pitchFamily="34" charset="0"/>
                <a:cs typeface="Arial" pitchFamily="34" charset="0"/>
              </a:rPr>
              <a:t>(this, </a:t>
            </a:r>
            <a:r>
              <a:rPr lang="en-US" sz="1000" dirty="0" err="1" smtClean="0">
                <a:latin typeface="Arial" pitchFamily="34" charset="0"/>
                <a:cs typeface="Arial" pitchFamily="34" charset="0"/>
              </a:rPr>
              <a:t>Chunker</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returns</a:t>
            </a:r>
            <a:r>
              <a:rPr lang="en-US" sz="1000" dirty="0" smtClean="0">
                <a:latin typeface="Arial" pitchFamily="34" charset="0"/>
                <a:cs typeface="Arial" pitchFamily="34" charset="0"/>
              </a:rPr>
              <a:t> ($result: ref </a:t>
            </a:r>
            <a:r>
              <a:rPr lang="en-US" sz="1000" dirty="0" smtClean="0">
                <a:solidFill>
                  <a:schemeClr val="accent6"/>
                </a:solidFill>
                <a:latin typeface="Arial" pitchFamily="34" charset="0"/>
                <a:cs typeface="Arial" pitchFamily="34" charset="0"/>
              </a:rPr>
              <a:t>where</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IsNotNull</a:t>
            </a:r>
            <a:r>
              <a:rPr lang="en-US" sz="1000" dirty="0" smtClean="0">
                <a:latin typeface="Arial" pitchFamily="34" charset="0"/>
                <a:cs typeface="Arial" pitchFamily="34" charset="0"/>
              </a:rPr>
              <a:t>($result, </a:t>
            </a:r>
            <a:r>
              <a:rPr lang="en-US" sz="1000" dirty="0" err="1" smtClean="0">
                <a:latin typeface="Arial" pitchFamily="34" charset="0"/>
                <a:cs typeface="Arial" pitchFamily="34" charset="0"/>
              </a:rPr>
              <a:t>System.String</a:t>
            </a:r>
            <a:r>
              <a:rPr lang="en-US" sz="1000" dirty="0" smtClean="0">
                <a:latin typeface="Arial" pitchFamily="34" charset="0"/>
                <a:cs typeface="Arial" pitchFamily="34" charset="0"/>
              </a:rPr>
              <a:t>));</a:t>
            </a:r>
          </a:p>
          <a:p>
            <a:pPr marL="197107" indent="-197107">
              <a:spcBef>
                <a:spcPts val="0"/>
              </a:spcBef>
              <a:buNone/>
            </a:pPr>
            <a:r>
              <a:rPr lang="en-US" sz="1000" dirty="0" smtClean="0">
                <a:solidFill>
                  <a:schemeClr val="accent5"/>
                </a:solidFill>
                <a:latin typeface="Arial" pitchFamily="34" charset="0"/>
                <a:cs typeface="Arial" pitchFamily="34" charset="0"/>
              </a:rPr>
              <a:t>  </a:t>
            </a:r>
            <a:r>
              <a:rPr lang="en-US" sz="1000" dirty="0" smtClean="0">
                <a:solidFill>
                  <a:srgbClr val="CF6A3D"/>
                </a:solidFill>
                <a:latin typeface="Arial" pitchFamily="34" charset="0"/>
                <a:cs typeface="Arial" pitchFamily="34" charset="0"/>
              </a:rPr>
              <a:t>// in-parameter:  target object</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requires</a:t>
            </a:r>
            <a:r>
              <a:rPr lang="en-US" sz="1000" dirty="0" smtClean="0">
                <a:latin typeface="Arial" pitchFamily="34" charset="0"/>
                <a:cs typeface="Arial" pitchFamily="34" charset="0"/>
              </a:rPr>
              <a:t> $Heap[this, $allocated];</a:t>
            </a:r>
          </a:p>
          <a:p>
            <a:pPr marL="197107" indent="-197107">
              <a:spcBef>
                <a:spcPts val="0"/>
              </a:spcBef>
              <a:buNone/>
            </a:pPr>
            <a:r>
              <a:rPr lang="en-US" sz="1000" dirty="0" smtClean="0">
                <a:solidFill>
                  <a:schemeClr val="accent6"/>
                </a:solidFill>
                <a:latin typeface="Arial" pitchFamily="34" charset="0"/>
                <a:cs typeface="Arial" pitchFamily="34" charset="0"/>
              </a:rPr>
              <a:t>  requires</a:t>
            </a:r>
            <a:r>
              <a:rPr lang="en-US" sz="1000" dirty="0" smtClean="0">
                <a:latin typeface="Arial" pitchFamily="34" charset="0"/>
                <a:cs typeface="Arial" pitchFamily="34" charset="0"/>
              </a:rPr>
              <a:t> ($Heap[this,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PeerGroupPlaceholder</a:t>
            </a:r>
            <a:r>
              <a:rPr lang="en-US" sz="1000" dirty="0" smtClean="0">
                <a:latin typeface="Arial" pitchFamily="34" charset="0"/>
                <a:cs typeface="Arial" pitchFamily="34" charset="0"/>
              </a:rPr>
              <a:t> || !($Heap[$Heap[this,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$inv] &lt;: $Heap[this,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$Heap[$Heap[this,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BaseClass</a:t>
            </a:r>
            <a:r>
              <a:rPr lang="en-US" sz="1000" dirty="0" smtClean="0">
                <a:latin typeface="Arial" pitchFamily="34" charset="0"/>
                <a:cs typeface="Arial" pitchFamily="34" charset="0"/>
              </a:rPr>
              <a:t>($Heap[this,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&amp;&amp;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$pc: ref :: $pc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 &amp;&amp; $Heap[$pc, $allocated] &amp;&amp; $Heap[$pc,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 $Heap[this,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&amp;&amp; $Heap[$pc,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$Heap[this,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==&gt; $Heap[$pc, $inv]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($pc) &amp;&amp; $Heap[$pc,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($pc));</a:t>
            </a:r>
          </a:p>
          <a:p>
            <a:pPr marL="197107" indent="-197107">
              <a:spcBef>
                <a:spcPts val="0"/>
              </a:spcBef>
              <a:buNone/>
            </a:pPr>
            <a:r>
              <a:rPr lang="en-US" sz="1000" dirty="0" smtClean="0">
                <a:solidFill>
                  <a:srgbClr val="CF6A3D"/>
                </a:solidFill>
                <a:latin typeface="Arial" pitchFamily="34" charset="0"/>
                <a:cs typeface="Arial" pitchFamily="34" charset="0"/>
              </a:rPr>
              <a:t>  // out-parameter:  return value</a:t>
            </a:r>
          </a:p>
          <a:p>
            <a:pPr marL="197107" indent="-197107">
              <a:spcBef>
                <a:spcPts val="0"/>
              </a:spcBef>
              <a:buNone/>
            </a:pPr>
            <a:r>
              <a:rPr lang="en-US" sz="1000" dirty="0" smtClean="0">
                <a:solidFill>
                  <a:schemeClr val="accent6"/>
                </a:solidFill>
                <a:latin typeface="Arial" pitchFamily="34" charset="0"/>
                <a:cs typeface="Arial" pitchFamily="34" charset="0"/>
              </a:rPr>
              <a:t>  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$Heap[$result, $allocated];</a:t>
            </a:r>
          </a:p>
          <a:p>
            <a:pPr marL="197107" indent="-197107">
              <a:spcBef>
                <a:spcPts val="0"/>
              </a:spcBef>
              <a:buNone/>
            </a:pPr>
            <a:r>
              <a:rPr lang="en-US" sz="1000" dirty="0" smtClean="0">
                <a:solidFill>
                  <a:schemeClr val="accent6"/>
                </a:solidFill>
                <a:latin typeface="Arial" pitchFamily="34" charset="0"/>
                <a:cs typeface="Arial" pitchFamily="34" charset="0"/>
              </a:rPr>
              <a:t>  ensures</a:t>
            </a:r>
            <a:r>
              <a:rPr lang="en-US" sz="1000" dirty="0" smtClean="0">
                <a:latin typeface="Arial" pitchFamily="34" charset="0"/>
                <a:cs typeface="Arial" pitchFamily="34" charset="0"/>
              </a:rPr>
              <a:t> ($Heap[$result,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PeerGroupPlaceholder</a:t>
            </a:r>
            <a:r>
              <a:rPr lang="en-US" sz="1000" dirty="0" smtClean="0">
                <a:latin typeface="Arial" pitchFamily="34" charset="0"/>
                <a:cs typeface="Arial" pitchFamily="34" charset="0"/>
              </a:rPr>
              <a:t> || !($Heap[$Heap[$result,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$inv] &lt;: $Heap[$result,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$Heap[$Heap[$result,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BaseClass</a:t>
            </a:r>
            <a:r>
              <a:rPr lang="en-US" sz="1000" dirty="0" smtClean="0">
                <a:latin typeface="Arial" pitchFamily="34" charset="0"/>
                <a:cs typeface="Arial" pitchFamily="34" charset="0"/>
              </a:rPr>
              <a:t>($Heap[$result,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&amp;&amp;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$pc: ref :: $pc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 &amp;&amp; $Heap[$pc, $allocated] &amp;&amp; $Heap[$pc,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 $Heap[$result,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&amp;&amp; $Heap[$pc,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$Heap[$result,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==&gt; $Heap[$pc, $inv]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($pc) &amp;&amp; $Heap[$pc,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($pc));</a:t>
            </a:r>
          </a:p>
          <a:p>
            <a:pPr marL="197107" indent="-197107">
              <a:spcBef>
                <a:spcPts val="0"/>
              </a:spcBef>
              <a:buNone/>
            </a:pPr>
            <a:r>
              <a:rPr lang="en-US" sz="1000" dirty="0" smtClean="0">
                <a:solidFill>
                  <a:srgbClr val="CF6A3D"/>
                </a:solidFill>
                <a:latin typeface="Arial" pitchFamily="34" charset="0"/>
                <a:cs typeface="Arial" pitchFamily="34" charset="0"/>
              </a:rPr>
              <a:t>  // user-declared postconditions</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StringLength</a:t>
            </a:r>
            <a:r>
              <a:rPr lang="en-US" sz="1000" dirty="0" smtClean="0">
                <a:latin typeface="Arial" pitchFamily="34" charset="0"/>
                <a:cs typeface="Arial" pitchFamily="34" charset="0"/>
              </a:rPr>
              <a:t>($result) &lt;= $Heap[this, </a:t>
            </a:r>
            <a:r>
              <a:rPr lang="en-US" sz="1000" dirty="0" err="1" smtClean="0">
                <a:latin typeface="Arial" pitchFamily="34" charset="0"/>
                <a:cs typeface="Arial" pitchFamily="34" charset="0"/>
              </a:rPr>
              <a:t>Chunker.ChunkSize</a:t>
            </a:r>
            <a:r>
              <a:rPr lang="en-US" sz="1000" dirty="0" smtClean="0">
                <a:latin typeface="Arial" pitchFamily="34" charset="0"/>
                <a:cs typeface="Arial" pitchFamily="34" charset="0"/>
              </a:rPr>
              <a:t>];</a:t>
            </a:r>
          </a:p>
          <a:p>
            <a:pPr marL="197107" indent="-197107">
              <a:spcBef>
                <a:spcPts val="0"/>
              </a:spcBef>
              <a:buNone/>
            </a:pPr>
            <a:r>
              <a:rPr lang="en-US" sz="1000" dirty="0" smtClean="0">
                <a:solidFill>
                  <a:srgbClr val="CF6A3D"/>
                </a:solidFill>
                <a:latin typeface="Arial" pitchFamily="34" charset="0"/>
                <a:cs typeface="Arial" pitchFamily="34" charset="0"/>
              </a:rPr>
              <a:t>  // frame condition</a:t>
            </a:r>
          </a:p>
          <a:p>
            <a:pPr marL="197107" indent="-197107">
              <a:spcBef>
                <a:spcPts val="0"/>
              </a:spcBef>
              <a:buNone/>
            </a:pPr>
            <a:r>
              <a:rPr lang="en-US" sz="1000" dirty="0" smtClean="0">
                <a:solidFill>
                  <a:schemeClr val="accent6"/>
                </a:solidFill>
                <a:latin typeface="Arial" pitchFamily="34" charset="0"/>
                <a:cs typeface="Arial" pitchFamily="34" charset="0"/>
              </a:rPr>
              <a:t>  modifies</a:t>
            </a:r>
            <a:r>
              <a:rPr lang="en-US" sz="1000" dirty="0" smtClean="0">
                <a:latin typeface="Arial" pitchFamily="34" charset="0"/>
                <a:cs typeface="Arial" pitchFamily="34" charset="0"/>
              </a:rPr>
              <a:t> $Heap;</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$f: name :: { $Heap[$o, $f] } $f != $inv &amp;&amp; $f !=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&amp;&amp; $f !=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&amp;&amp; (!</a:t>
            </a:r>
            <a:r>
              <a:rPr lang="en-US" sz="1000" dirty="0" err="1" smtClean="0">
                <a:latin typeface="Arial" pitchFamily="34" charset="0"/>
                <a:cs typeface="Arial" pitchFamily="34" charset="0"/>
              </a:rPr>
              <a:t>IsStaticField</a:t>
            </a:r>
            <a:r>
              <a:rPr lang="en-US" sz="1000" dirty="0" smtClean="0">
                <a:latin typeface="Arial" pitchFamily="34" charset="0"/>
                <a:cs typeface="Arial" pitchFamily="34" charset="0"/>
              </a:rPr>
              <a:t>($f) || !</a:t>
            </a:r>
            <a:r>
              <a:rPr lang="en-US" sz="1000" dirty="0" err="1" smtClean="0">
                <a:latin typeface="Arial" pitchFamily="34" charset="0"/>
                <a:cs typeface="Arial" pitchFamily="34" charset="0"/>
              </a:rPr>
              <a:t>IsDirectlyModifiableField</a:t>
            </a:r>
            <a:r>
              <a:rPr lang="en-US" sz="1000" dirty="0" smtClean="0">
                <a:latin typeface="Arial" pitchFamily="34" charset="0"/>
                <a:cs typeface="Arial" pitchFamily="34" charset="0"/>
              </a:rPr>
              <a:t>($f)) &amp;&amp; $o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$allocated]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PeerGroupPlaceholder</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$inv] &lt;: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BaseClass</a:t>
            </a:r>
            <a:r>
              <a:rPr lang="en-US" sz="1000" dirty="0" smtClean="0">
                <a:latin typeface="Arial" pitchFamily="34" charset="0"/>
                <a:cs typeface="Arial" pitchFamily="34" charset="0"/>
              </a:rPr>
              <a:t>(</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($o != this || !(</a:t>
            </a:r>
            <a:r>
              <a:rPr lang="en-US" sz="1000" dirty="0" err="1" smtClean="0">
                <a:latin typeface="Arial" pitchFamily="34" charset="0"/>
                <a:cs typeface="Arial" pitchFamily="34" charset="0"/>
              </a:rPr>
              <a:t>Chunker</a:t>
            </a:r>
            <a:r>
              <a:rPr lang="en-US" sz="1000" dirty="0" smtClean="0">
                <a:latin typeface="Arial" pitchFamily="34" charset="0"/>
                <a:cs typeface="Arial" pitchFamily="34" charset="0"/>
              </a:rPr>
              <a:t> &lt;: </a:t>
            </a:r>
            <a:r>
              <a:rPr lang="en-US" sz="1000" dirty="0" err="1" smtClean="0">
                <a:latin typeface="Arial" pitchFamily="34" charset="0"/>
                <a:cs typeface="Arial" pitchFamily="34" charset="0"/>
              </a:rPr>
              <a:t>DeclType</a:t>
            </a:r>
            <a:r>
              <a:rPr lang="en-US" sz="1000" dirty="0" smtClean="0">
                <a:latin typeface="Arial" pitchFamily="34" charset="0"/>
                <a:cs typeface="Arial" pitchFamily="34" charset="0"/>
              </a:rPr>
              <a:t>($f)) || !$</a:t>
            </a:r>
            <a:r>
              <a:rPr lang="en-US" sz="1000" dirty="0" err="1" smtClean="0">
                <a:latin typeface="Arial" pitchFamily="34" charset="0"/>
                <a:cs typeface="Arial" pitchFamily="34" charset="0"/>
              </a:rPr>
              <a:t>IncludedInModifiesStar</a:t>
            </a:r>
            <a:r>
              <a:rPr lang="en-US" sz="1000" dirty="0" smtClean="0">
                <a:latin typeface="Arial" pitchFamily="34" charset="0"/>
                <a:cs typeface="Arial" pitchFamily="34" charset="0"/>
              </a:rPr>
              <a:t>($f))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($o != this || $f != $</a:t>
            </a:r>
            <a:r>
              <a:rPr lang="en-US" sz="1000" dirty="0" err="1" smtClean="0">
                <a:latin typeface="Arial" pitchFamily="34" charset="0"/>
                <a:cs typeface="Arial" pitchFamily="34" charset="0"/>
              </a:rPr>
              <a:t>exposeVersion</a:t>
            </a:r>
            <a:r>
              <a:rPr lang="en-US" sz="1000" dirty="0" smtClean="0">
                <a:latin typeface="Arial" pitchFamily="34" charset="0"/>
                <a:cs typeface="Arial" pitchFamily="34" charset="0"/>
              </a:rPr>
              <a:t>) ==&gt;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$f] == $Heap[$o, $f]);</a:t>
            </a:r>
          </a:p>
          <a:p>
            <a:pPr marL="197107" indent="-197107">
              <a:spcBef>
                <a:spcPts val="0"/>
              </a:spcBef>
              <a:buNone/>
            </a:pPr>
            <a:r>
              <a:rPr lang="en-US" sz="1000" dirty="0" smtClean="0">
                <a:solidFill>
                  <a:srgbClr val="CF6A3D"/>
                </a:solidFill>
                <a:latin typeface="Arial" pitchFamily="34" charset="0"/>
                <a:cs typeface="Arial" pitchFamily="34" charset="0"/>
              </a:rPr>
              <a:t>  // boilerplate</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requires</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BeingConstructed</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 { $Heap[$o,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 $Heap[$o, $inv] } $o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$allocated] &amp;&amp; $Heap[$o, $allocated] ==&gt; $Heap[$o, $inv]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($o) &amp;&amp; $Heap[$o,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($o)); </a:t>
            </a:r>
          </a:p>
          <a:p>
            <a:pPr marL="197107" indent="-197107">
              <a:spcBef>
                <a:spcPts val="0"/>
              </a:spcBef>
              <a:buNone/>
            </a:pPr>
            <a:r>
              <a:rPr lang="en-US" sz="1000" dirty="0" smtClean="0">
                <a:solidFill>
                  <a:schemeClr val="accent6"/>
                </a:solidFill>
                <a:latin typeface="Arial" pitchFamily="34" charset="0"/>
                <a:cs typeface="Arial" pitchFamily="34" charset="0"/>
              </a:rPr>
              <a:t>  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 { $Heap[$o,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exposeVersion</a:t>
            </a:r>
            <a:r>
              <a:rPr lang="en-US" sz="1000" dirty="0" smtClean="0">
                <a:latin typeface="Arial" pitchFamily="34" charset="0"/>
                <a:cs typeface="Arial" pitchFamily="34" charset="0"/>
              </a:rPr>
              <a:t>] == $Heap[</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exposeVersion</a:t>
            </a:r>
            <a:r>
              <a:rPr lang="en-US" sz="1000" dirty="0" smtClean="0">
                <a:latin typeface="Arial" pitchFamily="34" charset="0"/>
                <a:cs typeface="Arial" pitchFamily="34" charset="0"/>
              </a:rPr>
              <a:t>] ==&gt;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 $Heap[$o,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 { $Heap[$o,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 $Heap[$o, $inv]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$allocated] ==&gt;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$inv] == $Heap[$o, $inv]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 { $Heap[$o, $allocated]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$allocated] ==&gt; $Heap[$o, $allocated]) &amp;&amp;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ref :: { $Heap[$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 $Heap[$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$allocated]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PeerGroupPlaceholder</a:t>
            </a:r>
            <a:r>
              <a:rPr lang="en-US" sz="1000" dirty="0" smtClean="0">
                <a:latin typeface="Arial" pitchFamily="34" charset="0"/>
                <a:cs typeface="Arial" pitchFamily="34" charset="0"/>
              </a:rPr>
              <a:t> ==&gt;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 $Heap[$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BeingConstructed</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NonNullFieldsAreInitialized</a:t>
            </a:r>
            <a:r>
              <a:rPr lang="en-US" sz="1000" dirty="0" smtClean="0">
                <a:latin typeface="Arial" pitchFamily="34" charset="0"/>
                <a:cs typeface="Arial" pitchFamily="34" charset="0"/>
              </a:rPr>
              <a:t>] == $Heap[$</a:t>
            </a:r>
            <a:r>
              <a:rPr lang="en-US" sz="1000" dirty="0" err="1" smtClean="0">
                <a:latin typeface="Arial" pitchFamily="34" charset="0"/>
                <a:cs typeface="Arial" pitchFamily="34" charset="0"/>
              </a:rPr>
              <a:t>BeingConstructed</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NonNullFieldsAreInitialized</a:t>
            </a:r>
            <a:r>
              <a:rPr lang="en-US" sz="1000" dirty="0" smtClean="0">
                <a:latin typeface="Arial" pitchFamily="34" charset="0"/>
                <a:cs typeface="Arial" pitchFamily="34" charset="0"/>
              </a:rPr>
              <a:t>];</a:t>
            </a:r>
          </a:p>
          <a:p>
            <a:pPr marL="197107" indent="-197107">
              <a:spcBef>
                <a:spcPts val="0"/>
              </a:spcBef>
              <a:buNone/>
            </a:pPr>
            <a:endParaRPr lang="en-US" sz="10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Z3 &amp; Program Verification</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lstStyle/>
          <a:p>
            <a:pPr>
              <a:lnSpc>
                <a:spcPct val="90000"/>
              </a:lnSpc>
            </a:pPr>
            <a:r>
              <a:rPr lang="en-US" sz="2800" dirty="0" smtClean="0">
                <a:latin typeface="Calibri" pitchFamily="34" charset="0"/>
              </a:rPr>
              <a:t>Quantifiers, quantifiers, quantifiers, …</a:t>
            </a:r>
          </a:p>
          <a:p>
            <a:pPr lvl="1"/>
            <a:r>
              <a:rPr lang="en-US" sz="2800" dirty="0" smtClean="0">
                <a:latin typeface="Calibri" pitchFamily="34" charset="0"/>
              </a:rPr>
              <a:t>Modeling the runtime</a:t>
            </a:r>
          </a:p>
          <a:p>
            <a:pPr lvl="1"/>
            <a:r>
              <a:rPr lang="en-US" sz="2800" dirty="0" smtClean="0">
                <a:latin typeface="Calibri" pitchFamily="34" charset="0"/>
              </a:rPr>
              <a:t>Frame axioms (“what didn’t change”)</a:t>
            </a:r>
          </a:p>
          <a:p>
            <a:pPr lvl="1"/>
            <a:r>
              <a:rPr lang="en-US" sz="2800" dirty="0" smtClean="0">
                <a:latin typeface="Calibri" pitchFamily="34" charset="0"/>
              </a:rPr>
              <a:t>Users provided assertions (e.g., the array is sorted)</a:t>
            </a:r>
          </a:p>
          <a:p>
            <a:pPr lvl="1"/>
            <a:r>
              <a:rPr lang="en-US" sz="2800" dirty="0" smtClean="0">
                <a:latin typeface="Calibri" pitchFamily="34" charset="0"/>
              </a:rPr>
              <a:t>Prototyping decision procedures (e.g., </a:t>
            </a:r>
            <a:r>
              <a:rPr lang="en-US" sz="2800" dirty="0" err="1" smtClean="0">
                <a:latin typeface="Calibri" pitchFamily="34" charset="0"/>
              </a:rPr>
              <a:t>reachability</a:t>
            </a:r>
            <a:r>
              <a:rPr lang="en-US" sz="2800" dirty="0" smtClean="0">
                <a:latin typeface="Calibri" pitchFamily="34" charset="0"/>
              </a:rPr>
              <a:t>, heaps, …)</a:t>
            </a:r>
          </a:p>
          <a:p>
            <a:r>
              <a:rPr lang="en-US" sz="2800" i="1" dirty="0" smtClean="0">
                <a:solidFill>
                  <a:srgbClr val="FF0000"/>
                </a:solidFill>
                <a:latin typeface="Calibri" pitchFamily="34" charset="0"/>
              </a:rPr>
              <a:t>Solver must be fast in </a:t>
            </a:r>
            <a:r>
              <a:rPr lang="en-US" sz="2800" i="1" dirty="0" err="1" smtClean="0">
                <a:solidFill>
                  <a:srgbClr val="FF0000"/>
                </a:solidFill>
                <a:latin typeface="Calibri" pitchFamily="34" charset="0"/>
              </a:rPr>
              <a:t>satisfiable</a:t>
            </a:r>
            <a:r>
              <a:rPr lang="en-US" sz="2800" i="1" dirty="0" smtClean="0">
                <a:solidFill>
                  <a:srgbClr val="FF0000"/>
                </a:solidFill>
                <a:latin typeface="Calibri" pitchFamily="34" charset="0"/>
              </a:rPr>
              <a:t> instances.</a:t>
            </a:r>
          </a:p>
          <a:p>
            <a:r>
              <a:rPr lang="en-US" sz="2800" dirty="0" smtClean="0">
                <a:latin typeface="Calibri" pitchFamily="34" charset="0"/>
              </a:rPr>
              <a:t>Trade-off between precision and performance.</a:t>
            </a:r>
          </a:p>
          <a:p>
            <a:r>
              <a:rPr lang="en-US" sz="2800" i="1" dirty="0" smtClean="0">
                <a:latin typeface="Calibri" pitchFamily="34" charset="0"/>
              </a:rPr>
              <a:t>Candidate (Potential) Models</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5"/>
            <a:ext cx="7690115" cy="2243691"/>
          </a:xfrm>
        </p:spPr>
        <p:txBody>
          <a:bodyPr/>
          <a:lstStyle/>
          <a:p>
            <a:r>
              <a:rPr lang="en-US" dirty="0" smtClean="0"/>
              <a:t>Demo:</a:t>
            </a:r>
            <a:br>
              <a:rPr lang="en-US" dirty="0" smtClean="0"/>
            </a:br>
            <a:r>
              <a:rPr lang="en-US" dirty="0" smtClean="0"/>
              <a:t/>
            </a:r>
            <a:br>
              <a:rPr lang="en-US" dirty="0" smtClean="0"/>
            </a:br>
            <a:r>
              <a:rPr lang="en-US" dirty="0" smtClean="0"/>
              <a:t>	Spec#</a:t>
            </a:r>
            <a:endParaRPr lang="en-US" dirty="0"/>
          </a:p>
        </p:txBody>
      </p:sp>
    </p:spTree>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690115" cy="750205"/>
          </a:xfrm>
        </p:spPr>
        <p:txBody>
          <a:bodyPr/>
          <a:lstStyle/>
          <a:p>
            <a:r>
              <a:rPr lang="en-US" dirty="0" smtClean="0"/>
              <a:t>Application:</a:t>
            </a:r>
            <a:endParaRPr lang="en-US" dirty="0"/>
          </a:p>
        </p:txBody>
      </p:sp>
      <p:sp>
        <p:nvSpPr>
          <p:cNvPr id="4" name="Text Placeholder 3"/>
          <p:cNvSpPr>
            <a:spLocks noGrp="1"/>
          </p:cNvSpPr>
          <p:nvPr>
            <p:ph type="body" sz="quarter" idx="10"/>
          </p:nvPr>
        </p:nvSpPr>
        <p:spPr>
          <a:xfrm>
            <a:off x="1524000" y="2044005"/>
            <a:ext cx="7043208" cy="2769989"/>
          </a:xfrm>
        </p:spPr>
        <p:txBody>
          <a:bodyPr/>
          <a:lstStyle/>
          <a:p>
            <a:r>
              <a:rPr lang="en-US" dirty="0" smtClean="0"/>
              <a:t>A Verifying C Compiler</a:t>
            </a:r>
            <a:endParaRPr lang="en-US" dirty="0"/>
          </a:p>
        </p:txBody>
      </p:sp>
      <p:pic>
        <p:nvPicPr>
          <p:cNvPr id="5" name="Picture 4" descr="vcc.png"/>
          <p:cNvPicPr>
            <a:picLocks noChangeAspect="1"/>
          </p:cNvPicPr>
          <p:nvPr/>
        </p:nvPicPr>
        <p:blipFill>
          <a:blip r:embed="rId2" cstate="print"/>
          <a:stretch>
            <a:fillRect/>
          </a:stretch>
        </p:blipFill>
        <p:spPr>
          <a:xfrm>
            <a:off x="609600" y="3124200"/>
            <a:ext cx="2214578" cy="2207582"/>
          </a:xfrm>
          <a:prstGeom prst="rect">
            <a:avLst/>
          </a:prstGeom>
        </p:spPr>
      </p:pic>
      <p:sp>
        <p:nvSpPr>
          <p:cNvPr id="6" name="Subtitle 2"/>
          <p:cNvSpPr>
            <a:spLocks noGrp="1"/>
          </p:cNvSpPr>
          <p:nvPr>
            <p:ph type="subTitle" idx="1"/>
          </p:nvPr>
        </p:nvSpPr>
        <p:spPr>
          <a:xfrm>
            <a:off x="2362200" y="4800600"/>
            <a:ext cx="6400800" cy="1752600"/>
          </a:xfrm>
        </p:spPr>
        <p:txBody>
          <a:bodyPr>
            <a:normAutofit/>
          </a:bodyPr>
          <a:lstStyle/>
          <a:p>
            <a:pPr algn="r"/>
            <a:r>
              <a:rPr lang="en-US" sz="2000" i="1" dirty="0" smtClean="0"/>
              <a:t>Ernie Cohen, Markus Dahlweid, </a:t>
            </a:r>
            <a:r>
              <a:rPr lang="en-US" sz="2000" i="1" dirty="0" err="1" smtClean="0"/>
              <a:t>Michał</a:t>
            </a:r>
            <a:r>
              <a:rPr lang="en-US" sz="2000" i="1" dirty="0" smtClean="0"/>
              <a:t> Moskal, Wolfram Schulte, Thomas Santen, Stephan Tobies</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53998"/>
          </a:xfrm>
        </p:spPr>
        <p:txBody>
          <a:bodyPr/>
          <a:lstStyle/>
          <a:p>
            <a:r>
              <a:rPr lang="en-US" dirty="0" smtClean="0">
                <a:solidFill>
                  <a:srgbClr val="92D050"/>
                </a:solidFill>
              </a:rPr>
              <a:t>motivation</a:t>
            </a:r>
            <a:endParaRPr lang="en-US" dirty="0">
              <a:solidFill>
                <a:srgbClr val="92D050"/>
              </a:solidFill>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Bother Verifying C? (1996)</a:t>
            </a:r>
            <a:endParaRPr lang="en-US" dirty="0"/>
          </a:p>
        </p:txBody>
      </p:sp>
      <p:sp>
        <p:nvSpPr>
          <p:cNvPr id="3" name="Content Placeholder 2"/>
          <p:cNvSpPr>
            <a:spLocks noGrp="1"/>
          </p:cNvSpPr>
          <p:nvPr>
            <p:ph idx="1"/>
          </p:nvPr>
        </p:nvSpPr>
        <p:spPr>
          <a:xfrm>
            <a:off x="457200" y="1447800"/>
            <a:ext cx="8458200" cy="5267348"/>
          </a:xfrm>
        </p:spPr>
        <p:txBody>
          <a:bodyPr>
            <a:noAutofit/>
          </a:bodyPr>
          <a:lstStyle/>
          <a:p>
            <a:pPr>
              <a:buNone/>
            </a:pPr>
            <a:r>
              <a:rPr lang="en-US" sz="1600" b="1" dirty="0" smtClean="0">
                <a:latin typeface="Courier New" pitchFamily="49" charset="0"/>
                <a:cs typeface="Courier New" pitchFamily="49" charset="0"/>
              </a:rPr>
              <a:t>From:    </a:t>
            </a:r>
            <a:r>
              <a:rPr lang="en-US" sz="1600" dirty="0" smtClean="0">
                <a:latin typeface="Courier New" pitchFamily="49" charset="0"/>
                <a:cs typeface="Courier New" pitchFamily="49" charset="0"/>
              </a:rPr>
              <a:t>owner-softverf@leopard.cs.byu.edu</a:t>
            </a:r>
          </a:p>
          <a:p>
            <a:pPr>
              <a:buNone/>
            </a:pPr>
            <a:r>
              <a:rPr lang="en-US" sz="1600" b="1" dirty="0" smtClean="0">
                <a:latin typeface="Courier New" pitchFamily="49" charset="0"/>
                <a:cs typeface="Courier New" pitchFamily="49" charset="0"/>
              </a:rPr>
              <a:t>Date:    </a:t>
            </a:r>
            <a:r>
              <a:rPr lang="en-US" sz="1600" dirty="0" smtClean="0">
                <a:latin typeface="Courier New" pitchFamily="49" charset="0"/>
                <a:cs typeface="Courier New" pitchFamily="49" charset="0"/>
              </a:rPr>
              <a:t>Mon, 11 Mar 1996 07:05:31 -0500 (EST)</a:t>
            </a:r>
          </a:p>
          <a:p>
            <a:pPr>
              <a:buNone/>
            </a:pPr>
            <a:r>
              <a:rPr lang="en-US" sz="1600" b="1" dirty="0" smtClean="0">
                <a:latin typeface="Courier New" pitchFamily="49" charset="0"/>
                <a:cs typeface="Courier New" pitchFamily="49" charset="0"/>
              </a:rPr>
              <a:t>Subject: </a:t>
            </a:r>
            <a:r>
              <a:rPr lang="en-US" sz="1600" dirty="0" smtClean="0">
                <a:latin typeface="Courier New" pitchFamily="49" charset="0"/>
                <a:cs typeface="Courier New" pitchFamily="49" charset="0"/>
              </a:rPr>
              <a:t>Why bother verifying C? and other such questions</a:t>
            </a:r>
          </a:p>
          <a:p>
            <a:pPr>
              <a:buNone/>
            </a:pPr>
            <a:r>
              <a:rPr lang="en-US" sz="1600" dirty="0" smtClean="0">
                <a:latin typeface="Courier New" pitchFamily="49" charset="0"/>
                <a:cs typeface="Courier New" pitchFamily="49" charset="0"/>
              </a:rPr>
              <a:t> </a:t>
            </a:r>
            <a:endParaRPr lang="en-US" sz="1600" dirty="0" smtClean="0">
              <a:solidFill>
                <a:srgbClr val="C00000"/>
              </a:solidFill>
              <a:latin typeface="Courier New" pitchFamily="49" charset="0"/>
              <a:cs typeface="Courier New" pitchFamily="49" charset="0"/>
            </a:endParaRPr>
          </a:p>
          <a:p>
            <a:pPr>
              <a:buNone/>
            </a:pPr>
            <a:r>
              <a:rPr lang="en-US" sz="1600" dirty="0" smtClean="0">
                <a:solidFill>
                  <a:srgbClr val="C00000"/>
                </a:solidFill>
                <a:latin typeface="Courier New" pitchFamily="49" charset="0"/>
                <a:cs typeface="Courier New" pitchFamily="49" charset="0"/>
              </a:rPr>
              <a:t>	…</a:t>
            </a:r>
            <a:r>
              <a:rPr lang="en-US" sz="1600" b="1" dirty="0" smtClean="0">
                <a:solidFill>
                  <a:srgbClr val="C00000"/>
                </a:solidFill>
                <a:latin typeface="Courier New" pitchFamily="49" charset="0"/>
                <a:cs typeface="Courier New" pitchFamily="49" charset="0"/>
              </a:rPr>
              <a:t>The reason </a:t>
            </a:r>
            <a:r>
              <a:rPr lang="en-US" sz="1600" b="1" i="1" dirty="0" smtClean="0">
                <a:solidFill>
                  <a:srgbClr val="C00000"/>
                </a:solidFill>
                <a:latin typeface="Courier New" pitchFamily="49" charset="0"/>
                <a:cs typeface="Courier New" pitchFamily="49" charset="0"/>
              </a:rPr>
              <a:t>to verify C is because it is the most common language used</a:t>
            </a:r>
            <a:r>
              <a:rPr lang="en-US" sz="1600" i="1" dirty="0" smtClean="0">
                <a:latin typeface="Courier New" pitchFamily="49" charset="0"/>
                <a:cs typeface="Courier New" pitchFamily="49" charset="0"/>
              </a:rPr>
              <a:t>...</a:t>
            </a:r>
            <a:r>
              <a:rPr lang="en-US" sz="1600" dirty="0" smtClean="0">
                <a:latin typeface="Courier New" pitchFamily="49" charset="0"/>
                <a:cs typeface="Courier New" pitchFamily="49" charset="0"/>
              </a:rPr>
              <a:t> To say that a little better you will be providing more overall verification to the universe of current software by verifying C than by doing so for any other language. </a:t>
            </a:r>
          </a:p>
          <a:p>
            <a:pPr>
              <a:buNone/>
            </a:pPr>
            <a:r>
              <a:rPr lang="en-US" sz="1600" dirty="0" smtClean="0">
                <a:latin typeface="Courier New" pitchFamily="49" charset="0"/>
                <a:cs typeface="Courier New" pitchFamily="49" charset="0"/>
              </a:rPr>
              <a:t>	That's the good part. Here's the bad part. </a:t>
            </a:r>
            <a:r>
              <a:rPr lang="en-US" sz="1600" b="1" i="1" dirty="0" smtClean="0">
                <a:solidFill>
                  <a:srgbClr val="C00000"/>
                </a:solidFill>
                <a:latin typeface="Courier New" pitchFamily="49" charset="0"/>
                <a:cs typeface="Courier New" pitchFamily="49" charset="0"/>
              </a:rPr>
              <a:t>By trying to verify C, you are starting something that you will likely never finish. </a:t>
            </a:r>
            <a:r>
              <a:rPr lang="en-US" sz="1600" b="1" i="1" dirty="0" smtClean="0">
                <a:latin typeface="Courier New" pitchFamily="49" charset="0"/>
                <a:cs typeface="Courier New" pitchFamily="49" charset="0"/>
              </a:rPr>
              <a:t>You will almost certainly experience a sense of utter dismay</a:t>
            </a:r>
            <a:r>
              <a:rPr lang="en-US" sz="1600" b="1" dirty="0" smtClean="0">
                <a:latin typeface="Courier New" pitchFamily="49" charset="0"/>
                <a:cs typeface="Courier New" pitchFamily="49" charset="0"/>
              </a:rPr>
              <a:t> </a:t>
            </a:r>
            <a:r>
              <a:rPr lang="en-US" sz="1600" dirty="0" smtClean="0">
                <a:latin typeface="Courier New" pitchFamily="49" charset="0"/>
                <a:cs typeface="Courier New" pitchFamily="49" charset="0"/>
              </a:rPr>
              <a:t>at the number of flaws you find,...</a:t>
            </a:r>
          </a:p>
          <a:p>
            <a:pPr>
              <a:buNone/>
            </a:pPr>
            <a:r>
              <a:rPr lang="en-US" sz="1600" dirty="0" smtClean="0">
                <a:latin typeface="Courier New" pitchFamily="49" charset="0"/>
                <a:cs typeface="Courier New" pitchFamily="49" charset="0"/>
              </a:rPr>
              <a:t>	The third thing to realize is </a:t>
            </a:r>
            <a:r>
              <a:rPr lang="en-US" sz="1600" dirty="0" smtClean="0">
                <a:solidFill>
                  <a:schemeClr val="accent6">
                    <a:lumMod val="50000"/>
                  </a:schemeClr>
                </a:solidFill>
                <a:latin typeface="Courier New" pitchFamily="49" charset="0"/>
                <a:cs typeface="Courier New" pitchFamily="49" charset="0"/>
              </a:rPr>
              <a:t>that </a:t>
            </a:r>
            <a:r>
              <a:rPr lang="en-US" sz="1600" b="1" i="1" dirty="0" smtClean="0">
                <a:solidFill>
                  <a:srgbClr val="C00000"/>
                </a:solidFill>
                <a:latin typeface="Courier New" pitchFamily="49" charset="0"/>
                <a:cs typeface="Courier New" pitchFamily="49" charset="0"/>
              </a:rPr>
              <a:t>you will probably learn absolutely nothing about the underlying issues of proving properties of programs</a:t>
            </a:r>
            <a:r>
              <a:rPr lang="en-US" sz="1600" dirty="0" smtClean="0">
                <a:solidFill>
                  <a:schemeClr val="accent6">
                    <a:lumMod val="50000"/>
                  </a:schemeClr>
                </a:solidFill>
                <a:latin typeface="Courier New" pitchFamily="49" charset="0"/>
                <a:cs typeface="Courier New" pitchFamily="49" charset="0"/>
              </a:rPr>
              <a:t> </a:t>
            </a:r>
            <a:r>
              <a:rPr lang="en-US" sz="1600" dirty="0" smtClean="0">
                <a:latin typeface="Courier New" pitchFamily="49" charset="0"/>
                <a:cs typeface="Courier New" pitchFamily="49" charset="0"/>
              </a:rPr>
              <a:t>through your effort - unless of course you are not already an expert. So, let's see...</a:t>
            </a:r>
          </a:p>
          <a:p>
            <a:pPr>
              <a:buNone/>
            </a:pPr>
            <a:r>
              <a:rPr lang="en-US" sz="1600" dirty="0" smtClean="0">
                <a:latin typeface="Courier New" pitchFamily="49" charset="0"/>
                <a:cs typeface="Courier New" pitchFamily="49" charset="0"/>
              </a:rPr>
              <a:t>	</a:t>
            </a:r>
          </a:p>
          <a:p>
            <a:endParaRPr lang="en-US" sz="1600"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Bother Verifying C Today?</a:t>
            </a:r>
            <a:endParaRPr lang="en-US" dirty="0"/>
          </a:p>
        </p:txBody>
      </p:sp>
      <p:sp>
        <p:nvSpPr>
          <p:cNvPr id="3" name="Content Placeholder 2"/>
          <p:cNvSpPr>
            <a:spLocks noGrp="1"/>
          </p:cNvSpPr>
          <p:nvPr>
            <p:ph idx="1"/>
          </p:nvPr>
        </p:nvSpPr>
        <p:spPr>
          <a:xfrm>
            <a:off x="457200" y="1357298"/>
            <a:ext cx="8229600" cy="4768865"/>
          </a:xfrm>
        </p:spPr>
        <p:txBody>
          <a:bodyPr>
            <a:normAutofit fontScale="92500" lnSpcReduction="10000"/>
          </a:bodyPr>
          <a:lstStyle/>
          <a:p>
            <a:pPr>
              <a:buNone/>
            </a:pPr>
            <a:r>
              <a:rPr lang="en-US" dirty="0" smtClean="0"/>
              <a:t>	Modern, type-safe PLs preclude many defects that verification can catch, but:</a:t>
            </a:r>
          </a:p>
          <a:p>
            <a:pPr lvl="1">
              <a:buFont typeface="Arial" pitchFamily="34" charset="0"/>
              <a:buChar char="•"/>
            </a:pPr>
            <a:r>
              <a:rPr lang="en-US" dirty="0" smtClean="0"/>
              <a:t> most system-level code is still written in C:</a:t>
            </a:r>
          </a:p>
          <a:p>
            <a:pPr lvl="2"/>
            <a:r>
              <a:rPr lang="en-US" dirty="0" smtClean="0"/>
              <a:t>operating systems, device drivers</a:t>
            </a:r>
          </a:p>
          <a:p>
            <a:pPr lvl="1">
              <a:buFont typeface="Arial" pitchFamily="34" charset="0"/>
              <a:buChar char="•"/>
            </a:pPr>
            <a:r>
              <a:rPr lang="en-US" dirty="0" smtClean="0"/>
              <a:t>operating systems stopped being single-threaded 20 years ago</a:t>
            </a:r>
          </a:p>
          <a:p>
            <a:pPr lvl="1">
              <a:buFont typeface="Arial" pitchFamily="34" charset="0"/>
              <a:buChar char="•"/>
            </a:pPr>
            <a:r>
              <a:rPr lang="en-US" dirty="0" smtClean="0"/>
              <a:t>testing concurrent system-level software is very challenging</a:t>
            </a:r>
          </a:p>
          <a:p>
            <a:pPr lvl="1">
              <a:buFont typeface="Arial" pitchFamily="34" charset="0"/>
              <a:buChar char="•"/>
            </a:pPr>
            <a:r>
              <a:rPr lang="en-US" dirty="0" smtClean="0"/>
              <a:t>a failure of system-level functionality can have a high impact</a:t>
            </a:r>
          </a:p>
          <a:p>
            <a:pPr lvl="2"/>
            <a:r>
              <a:rPr lang="en-US" dirty="0" smtClean="0"/>
              <a:t>on many applications</a:t>
            </a:r>
          </a:p>
          <a:p>
            <a:pPr lvl="2"/>
            <a:r>
              <a:rPr lang="en-US" dirty="0" smtClean="0"/>
              <a:t>on many systems</a:t>
            </a:r>
          </a:p>
          <a:p>
            <a:endParaRPr lang="en-US" dirty="0" smtClean="0"/>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Bother Verifying System C?</a:t>
            </a:r>
            <a:endParaRPr lang="en-US" dirty="0"/>
          </a:p>
        </p:txBody>
      </p:sp>
      <p:sp>
        <p:nvSpPr>
          <p:cNvPr id="3" name="Content Placeholder 2"/>
          <p:cNvSpPr>
            <a:spLocks noGrp="1"/>
          </p:cNvSpPr>
          <p:nvPr>
            <p:ph idx="1"/>
          </p:nvPr>
        </p:nvSpPr>
        <p:spPr>
          <a:xfrm>
            <a:off x="457200" y="1357298"/>
            <a:ext cx="8229600" cy="4768865"/>
          </a:xfrm>
        </p:spPr>
        <p:txBody>
          <a:bodyPr>
            <a:normAutofit/>
          </a:bodyPr>
          <a:lstStyle/>
          <a:p>
            <a:pPr>
              <a:buNone/>
            </a:pPr>
            <a:r>
              <a:rPr lang="en-US" b="1" dirty="0" smtClean="0"/>
              <a:t>Useful to human kind:</a:t>
            </a:r>
          </a:p>
          <a:p>
            <a:pPr lvl="1">
              <a:buFont typeface="Arial" pitchFamily="34" charset="0"/>
              <a:buChar char="•"/>
            </a:pPr>
            <a:r>
              <a:rPr lang="en-US" dirty="0"/>
              <a:t> most system-level code is still written in C:</a:t>
            </a:r>
          </a:p>
          <a:p>
            <a:pPr lvl="2"/>
            <a:r>
              <a:rPr lang="en-US" dirty="0"/>
              <a:t>operating systems, device drivers</a:t>
            </a:r>
          </a:p>
          <a:p>
            <a:pPr lvl="1">
              <a:buFont typeface="Arial" pitchFamily="34" charset="0"/>
              <a:buChar char="•"/>
            </a:pPr>
            <a:r>
              <a:rPr lang="en-US" dirty="0" smtClean="0"/>
              <a:t>kernel crash is much worse than a web browser crash</a:t>
            </a:r>
          </a:p>
          <a:p>
            <a:pPr lvl="1">
              <a:buFont typeface="Arial" pitchFamily="34" charset="0"/>
              <a:buChar char="•"/>
            </a:pPr>
            <a:r>
              <a:rPr lang="en-US" dirty="0" smtClean="0"/>
              <a:t>relevant in embedded software (airplanes, washing machines, medical devices, factory robots, etc.)</a:t>
            </a:r>
            <a:endParaRPr lang="en-US" dirty="0"/>
          </a:p>
          <a:p>
            <a:pPr marL="0" indent="0">
              <a:buNone/>
            </a:pPr>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352800"/>
            <a:ext cx="7690115" cy="750205"/>
          </a:xfrm>
        </p:spPr>
        <p:txBody>
          <a:bodyPr/>
          <a:lstStyle/>
          <a:p>
            <a:r>
              <a:rPr lang="en-US" dirty="0" smtClean="0"/>
              <a:t>Recap: what is SMT?</a:t>
            </a:r>
            <a:endParaRPr lang="en-US" dirty="0"/>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Bother Verifying System C?</a:t>
            </a:r>
            <a:endParaRPr lang="en-US" dirty="0"/>
          </a:p>
        </p:txBody>
      </p:sp>
      <p:sp>
        <p:nvSpPr>
          <p:cNvPr id="3" name="Content Placeholder 2"/>
          <p:cNvSpPr>
            <a:spLocks noGrp="1"/>
          </p:cNvSpPr>
          <p:nvPr>
            <p:ph idx="1"/>
          </p:nvPr>
        </p:nvSpPr>
        <p:spPr>
          <a:xfrm>
            <a:off x="457200" y="1357298"/>
            <a:ext cx="8229600" cy="4768865"/>
          </a:xfrm>
        </p:spPr>
        <p:txBody>
          <a:bodyPr>
            <a:normAutofit/>
          </a:bodyPr>
          <a:lstStyle/>
          <a:p>
            <a:pPr>
              <a:buNone/>
            </a:pPr>
            <a:endParaRPr lang="en-US" b="1" dirty="0" smtClean="0"/>
          </a:p>
          <a:p>
            <a:pPr>
              <a:buNone/>
            </a:pPr>
            <a:r>
              <a:rPr lang="en-US" b="1" dirty="0" smtClean="0"/>
              <a:t>Challenging:</a:t>
            </a:r>
          </a:p>
          <a:p>
            <a:pPr lvl="1">
              <a:buFont typeface="Arial" pitchFamily="34" charset="0"/>
              <a:buChar char="•"/>
            </a:pPr>
            <a:r>
              <a:rPr lang="en-US" dirty="0" smtClean="0"/>
              <a:t>low-level </a:t>
            </a:r>
            <a:r>
              <a:rPr lang="en-US" b="1" dirty="0" smtClean="0"/>
              <a:t>concurrency</a:t>
            </a:r>
            <a:r>
              <a:rPr lang="en-US" dirty="0" smtClean="0"/>
              <a:t>: operating systems stopped being single-threaded 20 years ago</a:t>
            </a:r>
          </a:p>
          <a:p>
            <a:pPr lvl="1">
              <a:buFont typeface="Arial" pitchFamily="34" charset="0"/>
              <a:buChar char="•"/>
            </a:pPr>
            <a:r>
              <a:rPr lang="en-US" dirty="0" smtClean="0"/>
              <a:t>large systems need good </a:t>
            </a:r>
            <a:r>
              <a:rPr lang="en-US" b="1" dirty="0" smtClean="0"/>
              <a:t>abstraction</a:t>
            </a:r>
            <a:r>
              <a:rPr lang="en-US" dirty="0" smtClean="0"/>
              <a:t> methods</a:t>
            </a:r>
          </a:p>
          <a:p>
            <a:pPr lvl="1">
              <a:buFont typeface="Arial" pitchFamily="34" charset="0"/>
              <a:buChar char="•"/>
            </a:pPr>
            <a:r>
              <a:rPr lang="en-US" b="1" dirty="0" smtClean="0"/>
              <a:t>byte-level memory </a:t>
            </a:r>
            <a:r>
              <a:rPr lang="en-US" dirty="0" smtClean="0"/>
              <a:t>is somewhat difficult to work with</a:t>
            </a:r>
            <a:endParaRPr lang="en-US" dirty="0"/>
          </a:p>
          <a:p>
            <a:pPr marL="0" indent="0">
              <a:buNone/>
            </a:pPr>
            <a:endParaRPr lang="en-US" dirty="0" smtClean="0"/>
          </a:p>
        </p:txBody>
      </p:sp>
    </p:spTree>
    <p:extLst>
      <p:ext uri="{BB962C8B-B14F-4D97-AF65-F5344CB8AC3E}">
        <p14:creationId xmlns:p14="http://schemas.microsoft.com/office/powerpoint/2007/7/12/main" xmlns="" val="769494128"/>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Real-World Code to Verify:</a:t>
            </a:r>
            <a:br>
              <a:rPr lang="en-US" dirty="0" smtClean="0"/>
            </a:br>
            <a:r>
              <a:rPr lang="en-US" dirty="0" smtClean="0"/>
              <a:t>Windows Hypervisor</a:t>
            </a:r>
            <a:endParaRPr lang="en-US" dirty="0"/>
          </a:p>
        </p:txBody>
      </p:sp>
      <p:sp>
        <p:nvSpPr>
          <p:cNvPr id="3" name="Content Placeholder 2"/>
          <p:cNvSpPr>
            <a:spLocks noGrp="1"/>
          </p:cNvSpPr>
          <p:nvPr>
            <p:ph idx="1"/>
          </p:nvPr>
        </p:nvSpPr>
        <p:spPr>
          <a:xfrm>
            <a:off x="457200" y="1905000"/>
            <a:ext cx="8382000" cy="4572000"/>
          </a:xfrm>
        </p:spPr>
        <p:txBody>
          <a:bodyPr>
            <a:normAutofit fontScale="55000" lnSpcReduction="20000"/>
          </a:bodyPr>
          <a:lstStyle/>
          <a:p>
            <a:pPr>
              <a:buNone/>
            </a:pPr>
            <a:r>
              <a:rPr lang="en-US" sz="4900" dirty="0" smtClean="0">
                <a:solidFill>
                  <a:srgbClr val="00B0F0"/>
                </a:solidFill>
              </a:rPr>
              <a:t>Hyper-V</a:t>
            </a:r>
          </a:p>
          <a:p>
            <a:pPr lvl="1"/>
            <a:r>
              <a:rPr lang="en-US" sz="4900" dirty="0" smtClean="0"/>
              <a:t>virtualization platform for x64 architecture</a:t>
            </a:r>
          </a:p>
          <a:p>
            <a:pPr lvl="1"/>
            <a:r>
              <a:rPr lang="en-US" sz="4900" dirty="0" smtClean="0"/>
              <a:t>scalable, reliable, highly available </a:t>
            </a:r>
            <a:br>
              <a:rPr lang="en-US" sz="4900" dirty="0" smtClean="0"/>
            </a:br>
            <a:endParaRPr lang="en-US" sz="4900" dirty="0" smtClean="0">
              <a:solidFill>
                <a:srgbClr val="FF0000"/>
              </a:solidFill>
            </a:endParaRPr>
          </a:p>
          <a:p>
            <a:pPr>
              <a:buNone/>
            </a:pPr>
            <a:r>
              <a:rPr lang="en-US" sz="4900" dirty="0" smtClean="0">
                <a:solidFill>
                  <a:srgbClr val="FF0000"/>
                </a:solidFill>
              </a:rPr>
              <a:t>Windows Hypervisor</a:t>
            </a:r>
          </a:p>
          <a:p>
            <a:pPr lvl="1"/>
            <a:r>
              <a:rPr lang="en-US" sz="4900" dirty="0" smtClean="0"/>
              <a:t>core component of Hyper-V</a:t>
            </a:r>
          </a:p>
          <a:p>
            <a:pPr lvl="1"/>
            <a:r>
              <a:rPr lang="en-US" sz="4900" dirty="0" smtClean="0"/>
              <a:t>thin layer of software between hardware and OS</a:t>
            </a:r>
          </a:p>
          <a:p>
            <a:pPr lvl="1"/>
            <a:r>
              <a:rPr lang="en-US" sz="4900" dirty="0" smtClean="0"/>
              <a:t>allows multiple operating systems to run, unmodified, on a host computer at the same time</a:t>
            </a:r>
          </a:p>
          <a:p>
            <a:pPr lvl="1"/>
            <a:r>
              <a:rPr lang="en-US" sz="4900" dirty="0" smtClean="0"/>
              <a:t>simple partitioning functionality</a:t>
            </a:r>
          </a:p>
          <a:p>
            <a:pPr lvl="1"/>
            <a:r>
              <a:rPr lang="en-US" sz="4900" dirty="0" smtClean="0"/>
              <a:t>maintains strong isolation between partitions</a:t>
            </a:r>
          </a:p>
          <a:p>
            <a:endParaRPr lang="en-US" dirty="0"/>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HV Correctness: Simulation</a:t>
            </a:r>
            <a:endParaRPr lang="en-US" dirty="0"/>
          </a:p>
        </p:txBody>
      </p:sp>
      <p:sp>
        <p:nvSpPr>
          <p:cNvPr id="97" name="TextBox 96"/>
          <p:cNvSpPr txBox="1"/>
          <p:nvPr/>
        </p:nvSpPr>
        <p:spPr>
          <a:xfrm>
            <a:off x="706108" y="1285860"/>
            <a:ext cx="7744684" cy="1323439"/>
          </a:xfrm>
          <a:prstGeom prst="rect">
            <a:avLst/>
          </a:prstGeom>
          <a:noFill/>
        </p:spPr>
        <p:txBody>
          <a:bodyPr wrap="none" rtlCol="0">
            <a:spAutoFit/>
          </a:bodyPr>
          <a:lstStyle/>
          <a:p>
            <a:pPr algn="ctr"/>
            <a:r>
              <a:rPr lang="en-US" sz="2000" dirty="0" smtClean="0">
                <a:solidFill>
                  <a:schemeClr val="bg1"/>
                </a:solidFill>
              </a:rPr>
              <a:t>A partition cannot distinguish (with some exceptions)</a:t>
            </a:r>
          </a:p>
          <a:p>
            <a:pPr algn="ctr"/>
            <a:r>
              <a:rPr lang="en-US" sz="2000" dirty="0" smtClean="0">
                <a:solidFill>
                  <a:schemeClr val="bg1"/>
                </a:solidFill>
              </a:rPr>
              <a:t>whether a machine instruction is executed</a:t>
            </a:r>
          </a:p>
          <a:p>
            <a:endParaRPr lang="en-US" sz="2000" dirty="0" smtClean="0">
              <a:solidFill>
                <a:schemeClr val="bg1"/>
              </a:solidFill>
            </a:endParaRPr>
          </a:p>
          <a:p>
            <a:r>
              <a:rPr lang="en-US" sz="2000" dirty="0" smtClean="0">
                <a:solidFill>
                  <a:schemeClr val="bg1"/>
                </a:solidFill>
              </a:rPr>
              <a:t>        a) through the HV              OR	 b) directly on a processor</a:t>
            </a:r>
          </a:p>
        </p:txBody>
      </p:sp>
      <p:grpSp>
        <p:nvGrpSpPr>
          <p:cNvPr id="3" name="Group 45"/>
          <p:cNvGrpSpPr/>
          <p:nvPr/>
        </p:nvGrpSpPr>
        <p:grpSpPr>
          <a:xfrm>
            <a:off x="840442" y="3214686"/>
            <a:ext cx="7446334" cy="2592018"/>
            <a:chOff x="685800" y="3275382"/>
            <a:chExt cx="7446334" cy="2592018"/>
          </a:xfrm>
        </p:grpSpPr>
        <p:sp>
          <p:nvSpPr>
            <p:cNvPr id="5" name="AutoShape 83"/>
            <p:cNvSpPr>
              <a:spLocks noChangeAspect="1" noChangeArrowheads="1" noTextEdit="1"/>
            </p:cNvSpPr>
            <p:nvPr/>
          </p:nvSpPr>
          <p:spPr bwMode="auto">
            <a:xfrm>
              <a:off x="764684" y="3275382"/>
              <a:ext cx="4340716" cy="2590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4" name="Group 44"/>
            <p:cNvGrpSpPr/>
            <p:nvPr/>
          </p:nvGrpSpPr>
          <p:grpSpPr>
            <a:xfrm>
              <a:off x="685800" y="3275382"/>
              <a:ext cx="3078152" cy="2590800"/>
              <a:chOff x="685800" y="3275382"/>
              <a:chExt cx="3078152" cy="2590800"/>
            </a:xfrm>
          </p:grpSpPr>
          <p:grpSp>
            <p:nvGrpSpPr>
              <p:cNvPr id="6" name="Group 78"/>
              <p:cNvGrpSpPr>
                <a:grpSpLocks/>
              </p:cNvGrpSpPr>
              <p:nvPr/>
            </p:nvGrpSpPr>
            <p:grpSpPr bwMode="auto">
              <a:xfrm>
                <a:off x="769275" y="5663893"/>
                <a:ext cx="2712947" cy="202289"/>
                <a:chOff x="480" y="3696"/>
                <a:chExt cx="3120" cy="240"/>
              </a:xfrm>
            </p:grpSpPr>
            <p:sp>
              <p:nvSpPr>
                <p:cNvPr id="65" name="Text Box 82"/>
                <p:cNvSpPr txBox="1">
                  <a:spLocks noChangeArrowheads="1"/>
                </p:cNvSpPr>
                <p:nvPr/>
              </p:nvSpPr>
              <p:spPr bwMode="auto">
                <a:xfrm>
                  <a:off x="480" y="3696"/>
                  <a:ext cx="672" cy="240"/>
                </a:xfrm>
                <a:prstGeom prst="rect">
                  <a:avLst/>
                </a:prstGeom>
                <a:gradFill rotWithShape="1">
                  <a:gsLst>
                    <a:gs pos="0">
                      <a:srgbClr val="808080">
                        <a:gamma/>
                        <a:shade val="70196"/>
                        <a:invGamma/>
                      </a:srgbClr>
                    </a:gs>
                    <a:gs pos="50000">
                      <a:srgbClr val="808080"/>
                    </a:gs>
                    <a:gs pos="100000">
                      <a:srgbClr val="808080">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Disk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Text Box 81"/>
                <p:cNvSpPr txBox="1">
                  <a:spLocks noChangeArrowheads="1"/>
                </p:cNvSpPr>
                <p:nvPr/>
              </p:nvSpPr>
              <p:spPr bwMode="auto">
                <a:xfrm>
                  <a:off x="1248" y="3696"/>
                  <a:ext cx="672" cy="240"/>
                </a:xfrm>
                <a:prstGeom prst="rect">
                  <a:avLst/>
                </a:prstGeom>
                <a:gradFill rotWithShape="1">
                  <a:gsLst>
                    <a:gs pos="0">
                      <a:srgbClr val="808080">
                        <a:gamma/>
                        <a:shade val="70196"/>
                        <a:invGamma/>
                      </a:srgbClr>
                    </a:gs>
                    <a:gs pos="50000">
                      <a:srgbClr val="808080"/>
                    </a:gs>
                    <a:gs pos="100000">
                      <a:srgbClr val="808080">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NIC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Text Box 80"/>
                <p:cNvSpPr txBox="1">
                  <a:spLocks noChangeArrowheads="1"/>
                </p:cNvSpPr>
                <p:nvPr/>
              </p:nvSpPr>
              <p:spPr bwMode="auto">
                <a:xfrm>
                  <a:off x="2160" y="3696"/>
                  <a:ext cx="672" cy="240"/>
                </a:xfrm>
                <a:prstGeom prst="rect">
                  <a:avLst/>
                </a:prstGeom>
                <a:gradFill rotWithShape="1">
                  <a:gsLst>
                    <a:gs pos="0">
                      <a:srgbClr val="808080">
                        <a:gamma/>
                        <a:shade val="70196"/>
                        <a:invGamma/>
                      </a:srgbClr>
                    </a:gs>
                    <a:gs pos="50000">
                      <a:srgbClr val="808080"/>
                    </a:gs>
                    <a:gs pos="100000">
                      <a:srgbClr val="808080">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CPU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Text Box 79"/>
                <p:cNvSpPr txBox="1">
                  <a:spLocks noChangeArrowheads="1"/>
                </p:cNvSpPr>
                <p:nvPr/>
              </p:nvSpPr>
              <p:spPr bwMode="auto">
                <a:xfrm>
                  <a:off x="2928" y="3696"/>
                  <a:ext cx="672" cy="240"/>
                </a:xfrm>
                <a:prstGeom prst="rect">
                  <a:avLst/>
                </a:prstGeom>
                <a:gradFill rotWithShape="1">
                  <a:gsLst>
                    <a:gs pos="0">
                      <a:srgbClr val="808080">
                        <a:gamma/>
                        <a:shade val="70196"/>
                        <a:invGamma/>
                      </a:srgbClr>
                    </a:gs>
                    <a:gs pos="50000">
                      <a:srgbClr val="808080"/>
                    </a:gs>
                    <a:gs pos="100000">
                      <a:srgbClr val="808080">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RAM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2" name="Text Box 77"/>
              <p:cNvSpPr txBox="1">
                <a:spLocks noChangeArrowheads="1"/>
              </p:cNvSpPr>
              <p:nvPr/>
            </p:nvSpPr>
            <p:spPr bwMode="auto">
              <a:xfrm>
                <a:off x="685800" y="5377775"/>
                <a:ext cx="3078152" cy="202191"/>
              </a:xfrm>
              <a:prstGeom prst="rect">
                <a:avLst/>
              </a:prstGeom>
              <a:gradFill rotWithShape="1">
                <a:gsLst>
                  <a:gs pos="0">
                    <a:srgbClr val="57A74E">
                      <a:gamma/>
                      <a:shade val="70196"/>
                      <a:invGamma/>
                    </a:srgbClr>
                  </a:gs>
                  <a:gs pos="50000">
                    <a:srgbClr val="57A74E"/>
                  </a:gs>
                  <a:gs pos="100000">
                    <a:srgbClr val="57A74E">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Hypervisor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Line 76"/>
              <p:cNvSpPr>
                <a:spLocks noChangeShapeType="1"/>
              </p:cNvSpPr>
              <p:nvPr/>
            </p:nvSpPr>
            <p:spPr bwMode="auto">
              <a:xfrm flipH="1">
                <a:off x="2522257" y="5499090"/>
                <a:ext cx="0" cy="202191"/>
              </a:xfrm>
              <a:prstGeom prst="line">
                <a:avLst/>
              </a:prstGeom>
              <a:ln>
                <a:headEnd type="triangle" w="sm" len="med"/>
                <a:tailEnd type="triangle" w="sm"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4" name="Line 75"/>
              <p:cNvSpPr>
                <a:spLocks noChangeShapeType="1"/>
              </p:cNvSpPr>
              <p:nvPr/>
            </p:nvSpPr>
            <p:spPr bwMode="auto">
              <a:xfrm flipH="1">
                <a:off x="3190059" y="5499090"/>
                <a:ext cx="0" cy="202191"/>
              </a:xfrm>
              <a:prstGeom prst="line">
                <a:avLst/>
              </a:prstGeom>
              <a:ln>
                <a:headEnd type="triangle" w="sm" len="med"/>
                <a:tailEnd type="triangle" w="sm"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nvGrpSpPr>
              <p:cNvPr id="7" name="Group 48"/>
              <p:cNvGrpSpPr>
                <a:grpSpLocks/>
              </p:cNvGrpSpPr>
              <p:nvPr/>
            </p:nvGrpSpPr>
            <p:grpSpPr bwMode="auto">
              <a:xfrm>
                <a:off x="1038901" y="3275382"/>
                <a:ext cx="2248825" cy="2024075"/>
                <a:chOff x="793" y="864"/>
                <a:chExt cx="2586" cy="2400"/>
              </a:xfrm>
            </p:grpSpPr>
            <p:sp>
              <p:nvSpPr>
                <p:cNvPr id="39" name="Rectangle 63"/>
                <p:cNvSpPr>
                  <a:spLocks noChangeArrowheads="1"/>
                </p:cNvSpPr>
                <p:nvPr/>
              </p:nvSpPr>
              <p:spPr bwMode="auto">
                <a:xfrm>
                  <a:off x="793" y="864"/>
                  <a:ext cx="2586" cy="2400"/>
                </a:xfrm>
                <a:prstGeom prst="rect">
                  <a:avLst/>
                </a:prstGeom>
                <a:gradFill rotWithShape="1">
                  <a:gsLst>
                    <a:gs pos="0">
                      <a:srgbClr val="DDDDDD">
                        <a:gamma/>
                        <a:shade val="90196"/>
                        <a:invGamma/>
                      </a:srgbClr>
                    </a:gs>
                    <a:gs pos="50000">
                      <a:srgbClr val="DDDDDD"/>
                    </a:gs>
                    <a:gs pos="100000">
                      <a:srgbClr val="DDDDDD">
                        <a:gamma/>
                        <a:shade val="90196"/>
                        <a:invGamma/>
                      </a:srgbClr>
                    </a:gs>
                  </a:gsLst>
                  <a:lin ang="2700000" scaled="1"/>
                </a:gra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dirty="0"/>
                </a:p>
              </p:txBody>
            </p:sp>
            <p:sp>
              <p:nvSpPr>
                <p:cNvPr id="40" name="Text Box 62"/>
                <p:cNvSpPr txBox="1">
                  <a:spLocks noChangeArrowheads="1"/>
                </p:cNvSpPr>
                <p:nvPr/>
              </p:nvSpPr>
              <p:spPr bwMode="auto">
                <a:xfrm>
                  <a:off x="1298" y="912"/>
                  <a:ext cx="1536" cy="240"/>
                </a:xfrm>
                <a:prstGeom prst="rect">
                  <a:avLst/>
                </a:prstGeom>
                <a:noFill/>
                <a:ln w="9525">
                  <a:no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Partition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61"/>
                <p:cNvSpPr txBox="1">
                  <a:spLocks noChangeArrowheads="1"/>
                </p:cNvSpPr>
                <p:nvPr/>
              </p:nvSpPr>
              <p:spPr bwMode="auto">
                <a:xfrm>
                  <a:off x="841" y="1872"/>
                  <a:ext cx="2447" cy="1344"/>
                </a:xfrm>
                <a:prstGeom prst="rect">
                  <a:avLst/>
                </a:prstGeom>
                <a:gradFill rotWithShape="1">
                  <a:gsLst>
                    <a:gs pos="0">
                      <a:srgbClr val="0571B1">
                        <a:gamma/>
                        <a:shade val="70196"/>
                        <a:invGamma/>
                      </a:srgbClr>
                    </a:gs>
                    <a:gs pos="50000">
                      <a:srgbClr val="0571B1"/>
                    </a:gs>
                    <a:gs pos="100000">
                      <a:srgbClr val="0571B1">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60"/>
                <p:cNvSpPr txBox="1">
                  <a:spLocks noChangeArrowheads="1"/>
                </p:cNvSpPr>
                <p:nvPr/>
              </p:nvSpPr>
              <p:spPr bwMode="auto">
                <a:xfrm>
                  <a:off x="1298" y="1200"/>
                  <a:ext cx="480" cy="624"/>
                </a:xfrm>
                <a:prstGeom prst="rect">
                  <a:avLst/>
                </a:prstGeom>
                <a:gradFill rotWithShape="1">
                  <a:gsLst>
                    <a:gs pos="0">
                      <a:srgbClr val="FFB301">
                        <a:gamma/>
                        <a:shade val="70196"/>
                        <a:invGamma/>
                      </a:srgbClr>
                    </a:gs>
                    <a:gs pos="50000">
                      <a:srgbClr val="FFB301"/>
                    </a:gs>
                    <a:gs pos="100000">
                      <a:srgbClr val="FFB301">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59"/>
                <p:cNvSpPr txBox="1">
                  <a:spLocks noChangeArrowheads="1"/>
                </p:cNvSpPr>
                <p:nvPr/>
              </p:nvSpPr>
              <p:spPr bwMode="auto">
                <a:xfrm>
                  <a:off x="1826" y="1200"/>
                  <a:ext cx="480" cy="624"/>
                </a:xfrm>
                <a:prstGeom prst="rect">
                  <a:avLst/>
                </a:prstGeom>
                <a:gradFill rotWithShape="1">
                  <a:gsLst>
                    <a:gs pos="0">
                      <a:srgbClr val="FFB301">
                        <a:gamma/>
                        <a:shade val="70196"/>
                        <a:invGamma/>
                      </a:srgbClr>
                    </a:gs>
                    <a:gs pos="50000">
                      <a:srgbClr val="FFB301"/>
                    </a:gs>
                    <a:gs pos="100000">
                      <a:srgbClr val="FFB301">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58"/>
                <p:cNvSpPr txBox="1">
                  <a:spLocks noChangeArrowheads="1"/>
                </p:cNvSpPr>
                <p:nvPr/>
              </p:nvSpPr>
              <p:spPr bwMode="auto">
                <a:xfrm>
                  <a:off x="2354" y="1200"/>
                  <a:ext cx="480" cy="624"/>
                </a:xfrm>
                <a:prstGeom prst="rect">
                  <a:avLst/>
                </a:prstGeom>
                <a:gradFill rotWithShape="1">
                  <a:gsLst>
                    <a:gs pos="0">
                      <a:srgbClr val="FFB301">
                        <a:gamma/>
                        <a:shade val="70196"/>
                        <a:invGamma/>
                      </a:srgbClr>
                    </a:gs>
                    <a:gs pos="50000">
                      <a:srgbClr val="FFB301"/>
                    </a:gs>
                    <a:gs pos="100000">
                      <a:srgbClr val="FFB301">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52"/>
                <p:cNvSpPr>
                  <a:spLocks noChangeArrowheads="1"/>
                </p:cNvSpPr>
                <p:nvPr/>
              </p:nvSpPr>
              <p:spPr bwMode="auto">
                <a:xfrm>
                  <a:off x="1209" y="2407"/>
                  <a:ext cx="1806" cy="569"/>
                </a:xfrm>
                <a:prstGeom prst="rect">
                  <a:avLst/>
                </a:prstGeom>
                <a:gradFill rotWithShape="1">
                  <a:gsLst>
                    <a:gs pos="0">
                      <a:srgbClr val="B2B2B2">
                        <a:gamma/>
                        <a:shade val="69804"/>
                        <a:invGamma/>
                      </a:srgbClr>
                    </a:gs>
                    <a:gs pos="50000">
                      <a:srgbClr val="B2B2B2"/>
                    </a:gs>
                    <a:gs pos="100000">
                      <a:srgbClr val="B2B2B2">
                        <a:gamma/>
                        <a:shade val="69804"/>
                        <a:invGamma/>
                      </a:srgbClr>
                    </a:gs>
                  </a:gsLst>
                  <a:lin ang="2700000" scaled="1"/>
                </a:gradFill>
                <a:ln w="9525">
                  <a:solidFill>
                    <a:srgbClr val="FFFFFF"/>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Arial" pitchFamily="34" charset="0"/>
                      <a:cs typeface="Arial" pitchFamily="34" charset="0"/>
                    </a:rPr>
                    <a:t>machine instruction</a:t>
                  </a:r>
                </a:p>
                <a:p>
                  <a:pPr lvl="0" fontAlgn="base">
                    <a:spcBef>
                      <a:spcPct val="0"/>
                    </a:spcBef>
                    <a:spcAft>
                      <a:spcPct val="0"/>
                    </a:spcAft>
                  </a:pPr>
                  <a:r>
                    <a:rPr lang="en-US" sz="1200" dirty="0" smtClean="0">
                      <a:solidFill>
                        <a:schemeClr val="bg1"/>
                      </a:solidFill>
                    </a:rPr>
                    <a:t>mov EAX, 23</a:t>
                  </a:r>
                  <a:r>
                    <a:rPr lang="en-US" sz="1200" dirty="0" smtClean="0"/>
                    <a:t> </a:t>
                  </a:r>
                  <a:endParaRPr lang="en-US" sz="1200" dirty="0" smtClean="0">
                    <a:solidFill>
                      <a:schemeClr val="bg1"/>
                    </a:solidFill>
                    <a:latin typeface="Arial" pitchFamily="34" charset="0"/>
                    <a:cs typeface="Arial" pitchFamily="34" charset="0"/>
                  </a:endParaRPr>
                </a:p>
              </p:txBody>
            </p:sp>
          </p:grpSp>
          <p:sp>
            <p:nvSpPr>
              <p:cNvPr id="70" name="Line 76"/>
              <p:cNvSpPr>
                <a:spLocks noChangeShapeType="1"/>
              </p:cNvSpPr>
              <p:nvPr/>
            </p:nvSpPr>
            <p:spPr bwMode="auto">
              <a:xfrm flipH="1">
                <a:off x="2133600" y="5007114"/>
                <a:ext cx="0" cy="403086"/>
              </a:xfrm>
              <a:prstGeom prst="line">
                <a:avLst/>
              </a:prstGeom>
              <a:noFill/>
              <a:ln w="50800">
                <a:solidFill>
                  <a:srgbClr val="FF0000"/>
                </a:solidFill>
                <a:round/>
                <a:headEnd type="triangle" w="sm" len="med"/>
                <a:tailEnd type="triangle" w="sm" len="me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94"/>
            <p:cNvGrpSpPr/>
            <p:nvPr/>
          </p:nvGrpSpPr>
          <p:grpSpPr>
            <a:xfrm>
              <a:off x="4931734" y="3307281"/>
              <a:ext cx="3200400" cy="2560119"/>
              <a:chOff x="5181600" y="2773881"/>
              <a:chExt cx="3137647" cy="2560119"/>
            </a:xfrm>
          </p:grpSpPr>
          <p:sp>
            <p:nvSpPr>
              <p:cNvPr id="72" name="AutoShape 83"/>
              <p:cNvSpPr>
                <a:spLocks noChangeArrowheads="1" noTextEdit="1"/>
              </p:cNvSpPr>
              <p:nvPr/>
            </p:nvSpPr>
            <p:spPr bwMode="auto">
              <a:xfrm>
                <a:off x="5181600" y="2773881"/>
                <a:ext cx="3137647" cy="2560119"/>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9" name="Group 78"/>
              <p:cNvGrpSpPr>
                <a:grpSpLocks/>
              </p:cNvGrpSpPr>
              <p:nvPr/>
            </p:nvGrpSpPr>
            <p:grpSpPr bwMode="auto">
              <a:xfrm>
                <a:off x="5186436" y="5134106"/>
                <a:ext cx="2857500" cy="199894"/>
                <a:chOff x="480" y="3696"/>
                <a:chExt cx="3120" cy="240"/>
              </a:xfrm>
            </p:grpSpPr>
            <p:sp>
              <p:nvSpPr>
                <p:cNvPr id="86" name="Text Box 82"/>
                <p:cNvSpPr txBox="1">
                  <a:spLocks noChangeArrowheads="1"/>
                </p:cNvSpPr>
                <p:nvPr/>
              </p:nvSpPr>
              <p:spPr bwMode="auto">
                <a:xfrm>
                  <a:off x="480" y="3696"/>
                  <a:ext cx="672" cy="240"/>
                </a:xfrm>
                <a:prstGeom prst="rect">
                  <a:avLst/>
                </a:prstGeom>
                <a:gradFill rotWithShape="1">
                  <a:gsLst>
                    <a:gs pos="0">
                      <a:srgbClr val="808080">
                        <a:gamma/>
                        <a:shade val="70196"/>
                        <a:invGamma/>
                      </a:srgbClr>
                    </a:gs>
                    <a:gs pos="50000">
                      <a:srgbClr val="808080"/>
                    </a:gs>
                    <a:gs pos="100000">
                      <a:srgbClr val="808080">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Disk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7" name="Text Box 81"/>
                <p:cNvSpPr txBox="1">
                  <a:spLocks noChangeArrowheads="1"/>
                </p:cNvSpPr>
                <p:nvPr/>
              </p:nvSpPr>
              <p:spPr bwMode="auto">
                <a:xfrm>
                  <a:off x="1248" y="3696"/>
                  <a:ext cx="672" cy="240"/>
                </a:xfrm>
                <a:prstGeom prst="rect">
                  <a:avLst/>
                </a:prstGeom>
                <a:gradFill rotWithShape="1">
                  <a:gsLst>
                    <a:gs pos="0">
                      <a:srgbClr val="808080">
                        <a:gamma/>
                        <a:shade val="70196"/>
                        <a:invGamma/>
                      </a:srgbClr>
                    </a:gs>
                    <a:gs pos="50000">
                      <a:srgbClr val="808080"/>
                    </a:gs>
                    <a:gs pos="100000">
                      <a:srgbClr val="808080">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NIC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Text Box 80"/>
                <p:cNvSpPr txBox="1">
                  <a:spLocks noChangeArrowheads="1"/>
                </p:cNvSpPr>
                <p:nvPr/>
              </p:nvSpPr>
              <p:spPr bwMode="auto">
                <a:xfrm>
                  <a:off x="2160" y="3696"/>
                  <a:ext cx="672" cy="240"/>
                </a:xfrm>
                <a:prstGeom prst="rect">
                  <a:avLst/>
                </a:prstGeom>
                <a:gradFill rotWithShape="1">
                  <a:gsLst>
                    <a:gs pos="0">
                      <a:srgbClr val="808080">
                        <a:gamma/>
                        <a:shade val="70196"/>
                        <a:invGamma/>
                      </a:srgbClr>
                    </a:gs>
                    <a:gs pos="50000">
                      <a:srgbClr val="808080"/>
                    </a:gs>
                    <a:gs pos="100000">
                      <a:srgbClr val="808080">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CPU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Text Box 79"/>
                <p:cNvSpPr txBox="1">
                  <a:spLocks noChangeArrowheads="1"/>
                </p:cNvSpPr>
                <p:nvPr/>
              </p:nvSpPr>
              <p:spPr bwMode="auto">
                <a:xfrm>
                  <a:off x="2928" y="3696"/>
                  <a:ext cx="672" cy="240"/>
                </a:xfrm>
                <a:prstGeom prst="rect">
                  <a:avLst/>
                </a:prstGeom>
                <a:gradFill rotWithShape="1">
                  <a:gsLst>
                    <a:gs pos="0">
                      <a:srgbClr val="808080">
                        <a:gamma/>
                        <a:shade val="70196"/>
                        <a:invGamma/>
                      </a:srgbClr>
                    </a:gs>
                    <a:gs pos="50000">
                      <a:srgbClr val="808080"/>
                    </a:gs>
                    <a:gs pos="100000">
                      <a:srgbClr val="808080">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RAM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48"/>
              <p:cNvGrpSpPr>
                <a:grpSpLocks/>
              </p:cNvGrpSpPr>
              <p:nvPr/>
            </p:nvGrpSpPr>
            <p:grpSpPr bwMode="auto">
              <a:xfrm>
                <a:off x="5470427" y="2773881"/>
                <a:ext cx="2368648" cy="2000105"/>
                <a:chOff x="793" y="864"/>
                <a:chExt cx="2586" cy="2400"/>
              </a:xfrm>
            </p:grpSpPr>
            <p:sp>
              <p:nvSpPr>
                <p:cNvPr id="76" name="Rectangle 63"/>
                <p:cNvSpPr>
                  <a:spLocks noChangeArrowheads="1"/>
                </p:cNvSpPr>
                <p:nvPr/>
              </p:nvSpPr>
              <p:spPr bwMode="auto">
                <a:xfrm>
                  <a:off x="793" y="864"/>
                  <a:ext cx="2586" cy="2400"/>
                </a:xfrm>
                <a:prstGeom prst="rect">
                  <a:avLst/>
                </a:prstGeom>
                <a:gradFill rotWithShape="1">
                  <a:gsLst>
                    <a:gs pos="0">
                      <a:srgbClr val="DDDDDD">
                        <a:gamma/>
                        <a:shade val="90196"/>
                        <a:invGamma/>
                      </a:srgbClr>
                    </a:gs>
                    <a:gs pos="50000">
                      <a:srgbClr val="DDDDDD"/>
                    </a:gs>
                    <a:gs pos="100000">
                      <a:srgbClr val="DDDDDD">
                        <a:gamma/>
                        <a:shade val="90196"/>
                        <a:invGamma/>
                      </a:srgbClr>
                    </a:gs>
                  </a:gsLst>
                  <a:lin ang="2700000" scaled="1"/>
                </a:gra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dirty="0"/>
                </a:p>
              </p:txBody>
            </p:sp>
            <p:sp>
              <p:nvSpPr>
                <p:cNvPr id="77" name="Text Box 62"/>
                <p:cNvSpPr txBox="1">
                  <a:spLocks noChangeArrowheads="1"/>
                </p:cNvSpPr>
                <p:nvPr/>
              </p:nvSpPr>
              <p:spPr bwMode="auto">
                <a:xfrm>
                  <a:off x="1298" y="912"/>
                  <a:ext cx="1536" cy="240"/>
                </a:xfrm>
                <a:prstGeom prst="rect">
                  <a:avLst/>
                </a:prstGeom>
                <a:noFill/>
                <a:ln w="9525">
                  <a:no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rgbClr val="000000"/>
                      </a:solidFill>
                      <a:latin typeface="Arial" pitchFamily="34" charset="0"/>
                      <a:cs typeface="Arial" pitchFamily="34" charset="0"/>
                    </a:rPr>
                    <a:t>Operating System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 name="Text Box 61"/>
                <p:cNvSpPr txBox="1">
                  <a:spLocks noChangeArrowheads="1"/>
                </p:cNvSpPr>
                <p:nvPr/>
              </p:nvSpPr>
              <p:spPr bwMode="auto">
                <a:xfrm>
                  <a:off x="841" y="1872"/>
                  <a:ext cx="2447" cy="1344"/>
                </a:xfrm>
                <a:prstGeom prst="rect">
                  <a:avLst/>
                </a:prstGeom>
                <a:gradFill rotWithShape="1">
                  <a:gsLst>
                    <a:gs pos="0">
                      <a:srgbClr val="0571B1">
                        <a:gamma/>
                        <a:shade val="70196"/>
                        <a:invGamma/>
                      </a:srgbClr>
                    </a:gs>
                    <a:gs pos="50000">
                      <a:srgbClr val="0571B1"/>
                    </a:gs>
                    <a:gs pos="100000">
                      <a:srgbClr val="0571B1">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Text Box 60"/>
                <p:cNvSpPr txBox="1">
                  <a:spLocks noChangeArrowheads="1"/>
                </p:cNvSpPr>
                <p:nvPr/>
              </p:nvSpPr>
              <p:spPr bwMode="auto">
                <a:xfrm>
                  <a:off x="1298" y="1200"/>
                  <a:ext cx="480" cy="624"/>
                </a:xfrm>
                <a:prstGeom prst="rect">
                  <a:avLst/>
                </a:prstGeom>
                <a:gradFill rotWithShape="1">
                  <a:gsLst>
                    <a:gs pos="0">
                      <a:srgbClr val="FFB301">
                        <a:gamma/>
                        <a:shade val="70196"/>
                        <a:invGamma/>
                      </a:srgbClr>
                    </a:gs>
                    <a:gs pos="50000">
                      <a:srgbClr val="FFB301"/>
                    </a:gs>
                    <a:gs pos="100000">
                      <a:srgbClr val="FFB301">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Text Box 59"/>
                <p:cNvSpPr txBox="1">
                  <a:spLocks noChangeArrowheads="1"/>
                </p:cNvSpPr>
                <p:nvPr/>
              </p:nvSpPr>
              <p:spPr bwMode="auto">
                <a:xfrm>
                  <a:off x="1826" y="1200"/>
                  <a:ext cx="480" cy="624"/>
                </a:xfrm>
                <a:prstGeom prst="rect">
                  <a:avLst/>
                </a:prstGeom>
                <a:gradFill rotWithShape="1">
                  <a:gsLst>
                    <a:gs pos="0">
                      <a:srgbClr val="FFB301">
                        <a:gamma/>
                        <a:shade val="70196"/>
                        <a:invGamma/>
                      </a:srgbClr>
                    </a:gs>
                    <a:gs pos="50000">
                      <a:srgbClr val="FFB301"/>
                    </a:gs>
                    <a:gs pos="100000">
                      <a:srgbClr val="FFB301">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Text Box 58"/>
                <p:cNvSpPr txBox="1">
                  <a:spLocks noChangeArrowheads="1"/>
                </p:cNvSpPr>
                <p:nvPr/>
              </p:nvSpPr>
              <p:spPr bwMode="auto">
                <a:xfrm>
                  <a:off x="2354" y="1200"/>
                  <a:ext cx="480" cy="624"/>
                </a:xfrm>
                <a:prstGeom prst="rect">
                  <a:avLst/>
                </a:prstGeom>
                <a:gradFill rotWithShape="1">
                  <a:gsLst>
                    <a:gs pos="0">
                      <a:srgbClr val="FFB301">
                        <a:gamma/>
                        <a:shade val="70196"/>
                        <a:invGamma/>
                      </a:srgbClr>
                    </a:gs>
                    <a:gs pos="50000">
                      <a:srgbClr val="FFB301"/>
                    </a:gs>
                    <a:gs pos="100000">
                      <a:srgbClr val="FFB301">
                        <a:gamma/>
                        <a:shade val="70196"/>
                        <a:invGamma/>
                      </a:srgbClr>
                    </a:gs>
                  </a:gsLst>
                  <a:lin ang="2700000" scaled="1"/>
                </a:gradFill>
                <a:ln w="9525">
                  <a:solidFill>
                    <a:srgbClr val="000000"/>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Rectangle 52"/>
                <p:cNvSpPr>
                  <a:spLocks noChangeArrowheads="1"/>
                </p:cNvSpPr>
                <p:nvPr/>
              </p:nvSpPr>
              <p:spPr bwMode="auto">
                <a:xfrm>
                  <a:off x="1209" y="2407"/>
                  <a:ext cx="1806" cy="569"/>
                </a:xfrm>
                <a:prstGeom prst="rect">
                  <a:avLst/>
                </a:prstGeom>
                <a:gradFill rotWithShape="1">
                  <a:gsLst>
                    <a:gs pos="0">
                      <a:srgbClr val="B2B2B2">
                        <a:gamma/>
                        <a:shade val="69804"/>
                        <a:invGamma/>
                      </a:srgbClr>
                    </a:gs>
                    <a:gs pos="50000">
                      <a:srgbClr val="B2B2B2"/>
                    </a:gs>
                    <a:gs pos="100000">
                      <a:srgbClr val="B2B2B2">
                        <a:gamma/>
                        <a:shade val="69804"/>
                        <a:invGamma/>
                      </a:srgbClr>
                    </a:gs>
                  </a:gsLst>
                  <a:lin ang="2700000" scaled="1"/>
                </a:gradFill>
                <a:ln w="9525">
                  <a:solidFill>
                    <a:srgbClr val="FFFFFF"/>
                  </a:solidFill>
                  <a:miter lim="800000"/>
                  <a:headEnd/>
                  <a:tailEnd/>
                </a:ln>
                <a:effectLst/>
              </p:spPr>
              <p:txBody>
                <a:bodyPr vert="horz" wrap="square" lIns="63094" tIns="31547" rIns="63094" bIns="3154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Arial" pitchFamily="34" charset="0"/>
                      <a:cs typeface="Arial" pitchFamily="34" charset="0"/>
                    </a:rPr>
                    <a:t>machine instruction</a:t>
                  </a:r>
                </a:p>
                <a:p>
                  <a:pPr lvl="0" fontAlgn="base">
                    <a:spcBef>
                      <a:spcPct val="0"/>
                    </a:spcBef>
                    <a:spcAft>
                      <a:spcPct val="0"/>
                    </a:spcAft>
                  </a:pPr>
                  <a:r>
                    <a:rPr lang="en-US" sz="1200" dirty="0" smtClean="0">
                      <a:solidFill>
                        <a:schemeClr val="bg1"/>
                      </a:solidFill>
                    </a:rPr>
                    <a:t>mov EAX, 23</a:t>
                  </a:r>
                  <a:r>
                    <a:rPr lang="en-US" sz="1200" dirty="0" smtClean="0"/>
                    <a:t> </a:t>
                  </a:r>
                  <a:endParaRPr lang="en-US" sz="1200" dirty="0" smtClean="0">
                    <a:solidFill>
                      <a:schemeClr val="bg1"/>
                    </a:solidFill>
                    <a:latin typeface="Arial" pitchFamily="34" charset="0"/>
                    <a:cs typeface="Arial" pitchFamily="34" charset="0"/>
                  </a:endParaRPr>
                </a:p>
              </p:txBody>
            </p:sp>
          </p:grpSp>
          <p:sp>
            <p:nvSpPr>
              <p:cNvPr id="90" name="Line 76"/>
              <p:cNvSpPr>
                <a:spLocks noChangeShapeType="1"/>
              </p:cNvSpPr>
              <p:nvPr/>
            </p:nvSpPr>
            <p:spPr bwMode="auto">
              <a:xfrm flipH="1">
                <a:off x="6964681" y="4526481"/>
                <a:ext cx="45719" cy="609600"/>
              </a:xfrm>
              <a:prstGeom prst="line">
                <a:avLst/>
              </a:prstGeom>
              <a:noFill/>
              <a:ln w="50800">
                <a:solidFill>
                  <a:srgbClr val="FF0000"/>
                </a:solidFill>
                <a:round/>
                <a:headEnd type="triangle" w="sm" len="med"/>
                <a:tailEnd type="triangle" w="sm" len="med"/>
              </a:ln>
              <a:effectLst/>
            </p:spPr>
            <p:txBody>
              <a:bodyPr vert="horz" wrap="square" lIns="91440" tIns="45720" rIns="91440" bIns="45720" numCol="1" anchor="t" anchorCtr="0" compatLnSpc="1">
                <a:prstTxWarp prst="textNoShape">
                  <a:avLst/>
                </a:prstTxWarp>
              </a:bodyPr>
              <a:lstStyle/>
              <a:p>
                <a:endParaRPr lang="en-US" dirty="0"/>
              </a:p>
            </p:txBody>
          </p:sp>
          <p:sp>
            <p:nvSpPr>
              <p:cNvPr id="91" name="Line 76"/>
              <p:cNvSpPr>
                <a:spLocks noChangeShapeType="1"/>
              </p:cNvSpPr>
              <p:nvPr/>
            </p:nvSpPr>
            <p:spPr bwMode="auto">
              <a:xfrm>
                <a:off x="7010400" y="4526481"/>
                <a:ext cx="685800" cy="609600"/>
              </a:xfrm>
              <a:prstGeom prst="line">
                <a:avLst/>
              </a:prstGeom>
              <a:noFill/>
              <a:ln w="50800">
                <a:solidFill>
                  <a:srgbClr val="FF0000"/>
                </a:solidFill>
                <a:round/>
                <a:headEnd type="triangle" w="sm" len="med"/>
                <a:tailEnd type="triangle" w="sm" len="med"/>
              </a:ln>
              <a:effectLst/>
            </p:spPr>
            <p:txBody>
              <a:bodyPr vert="horz" wrap="square" lIns="91440" tIns="45720" rIns="91440" bIns="45720" numCol="1" anchor="t" anchorCtr="0" compatLnSpc="1">
                <a:prstTxWarp prst="textNoShape">
                  <a:avLst/>
                </a:prstTxWarp>
              </a:bodyPr>
              <a:lstStyle/>
              <a:p>
                <a:endParaRPr lang="en-US" dirty="0"/>
              </a:p>
            </p:txBody>
          </p:sp>
        </p:grpSp>
        <p:sp>
          <p:nvSpPr>
            <p:cNvPr id="98" name="Rectangle 97"/>
            <p:cNvSpPr/>
            <p:nvPr/>
          </p:nvSpPr>
          <p:spPr>
            <a:xfrm>
              <a:off x="4112476" y="3877270"/>
              <a:ext cx="53572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Hypervisor Implementation</a:t>
            </a:r>
            <a:endParaRPr lang="en-US" dirty="0"/>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r>
              <a:rPr lang="en-US" dirty="0"/>
              <a:t>real code, </a:t>
            </a:r>
            <a:r>
              <a:rPr lang="en-US" dirty="0" smtClean="0"/>
              <a:t>as shipped </a:t>
            </a:r>
            <a:r>
              <a:rPr lang="en-US" dirty="0"/>
              <a:t>with Windows Server 2008</a:t>
            </a:r>
          </a:p>
          <a:p>
            <a:r>
              <a:rPr lang="en-US" dirty="0" smtClean="0"/>
              <a:t>ca. 100 000 lines of C, 5 000 lines of x64 assembly</a:t>
            </a:r>
          </a:p>
          <a:p>
            <a:r>
              <a:rPr lang="en-US" dirty="0" smtClean="0"/>
              <a:t>concurrency</a:t>
            </a:r>
          </a:p>
          <a:p>
            <a:pPr lvl="1"/>
            <a:r>
              <a:rPr lang="en-US" dirty="0" smtClean="0"/>
              <a:t>spin locks, r/w locks, rundowns, turnstiles</a:t>
            </a:r>
          </a:p>
          <a:p>
            <a:pPr lvl="1"/>
            <a:r>
              <a:rPr lang="en-US" dirty="0" smtClean="0"/>
              <a:t>lock-free accesses to volatile data and hardware covered by implicit protocols</a:t>
            </a:r>
          </a:p>
          <a:p>
            <a:r>
              <a:rPr lang="en-US" dirty="0" smtClean="0"/>
              <a:t>scheduler, memory allocator, etc.</a:t>
            </a:r>
          </a:p>
          <a:p>
            <a:r>
              <a:rPr lang="en-US" dirty="0" smtClean="0"/>
              <a:t>access to hardware registers (memory management, virtualization support)</a:t>
            </a:r>
          </a:p>
          <a:p>
            <a:pPr lvl="1"/>
            <a:endParaRPr lang="en-US" dirty="0"/>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risoft logo.png"/>
          <p:cNvPicPr>
            <a:picLocks noChangeAspect="1"/>
          </p:cNvPicPr>
          <p:nvPr/>
        </p:nvPicPr>
        <p:blipFill>
          <a:blip r:embed="rId2" cstate="print"/>
          <a:stretch>
            <a:fillRect/>
          </a:stretch>
        </p:blipFill>
        <p:spPr>
          <a:xfrm>
            <a:off x="5572132" y="2214554"/>
            <a:ext cx="3215089" cy="2261279"/>
          </a:xfrm>
          <a:prstGeom prst="rect">
            <a:avLst/>
          </a:prstGeom>
        </p:spPr>
      </p:pic>
      <p:sp>
        <p:nvSpPr>
          <p:cNvPr id="2" name="Title 1"/>
          <p:cNvSpPr>
            <a:spLocks noGrp="1"/>
          </p:cNvSpPr>
          <p:nvPr>
            <p:ph type="title"/>
          </p:nvPr>
        </p:nvSpPr>
        <p:spPr>
          <a:xfrm>
            <a:off x="500034" y="274638"/>
            <a:ext cx="8186766" cy="1082660"/>
          </a:xfrm>
        </p:spPr>
        <p:txBody>
          <a:bodyPr>
            <a:normAutofit/>
          </a:bodyPr>
          <a:lstStyle/>
          <a:p>
            <a:r>
              <a:rPr lang="en-US" sz="3600" dirty="0" smtClean="0"/>
              <a:t>Hypervisor Verification (2007 – 2010)</a:t>
            </a:r>
            <a:endParaRPr lang="en-US" dirty="0"/>
          </a:p>
        </p:txBody>
      </p:sp>
      <p:sp>
        <p:nvSpPr>
          <p:cNvPr id="3" name="Content Placeholder 2"/>
          <p:cNvSpPr>
            <a:spLocks noGrp="1"/>
          </p:cNvSpPr>
          <p:nvPr>
            <p:ph idx="1"/>
          </p:nvPr>
        </p:nvSpPr>
        <p:spPr>
          <a:xfrm>
            <a:off x="457200" y="1814514"/>
            <a:ext cx="8229600" cy="4257692"/>
          </a:xfrm>
        </p:spPr>
        <p:txBody>
          <a:bodyPr>
            <a:noAutofit/>
          </a:bodyPr>
          <a:lstStyle/>
          <a:p>
            <a:pPr>
              <a:buNone/>
            </a:pPr>
            <a:r>
              <a:rPr lang="en-US" sz="2800" dirty="0" smtClean="0"/>
              <a:t>Partners:</a:t>
            </a:r>
          </a:p>
          <a:p>
            <a:r>
              <a:rPr lang="en-US" sz="2800" dirty="0" smtClean="0"/>
              <a:t>European Microsoft Innovation Center</a:t>
            </a:r>
          </a:p>
          <a:p>
            <a:r>
              <a:rPr lang="en-US" sz="2800" dirty="0" smtClean="0"/>
              <a:t>Microsoft Research</a:t>
            </a:r>
          </a:p>
          <a:p>
            <a:r>
              <a:rPr lang="en-US" sz="2800" dirty="0" smtClean="0"/>
              <a:t>Microsoft’s Windows Div.</a:t>
            </a:r>
          </a:p>
          <a:p>
            <a:r>
              <a:rPr lang="en-US" sz="2800" dirty="0" err="1" smtClean="0"/>
              <a:t>Universität</a:t>
            </a:r>
            <a:r>
              <a:rPr lang="en-US" sz="2800" dirty="0" smtClean="0"/>
              <a:t> des Saarlandes</a:t>
            </a:r>
          </a:p>
          <a:p>
            <a:pPr>
              <a:buNone/>
            </a:pPr>
            <a:endParaRPr lang="en-US" sz="2800" dirty="0" smtClean="0"/>
          </a:p>
          <a:p>
            <a:pPr>
              <a:buNone/>
            </a:pPr>
            <a:r>
              <a:rPr lang="en-US" sz="2400" dirty="0" smtClean="0"/>
              <a:t>co-funded by the German Ministry of Education and Research</a:t>
            </a:r>
          </a:p>
          <a:p>
            <a:pPr algn="r">
              <a:buNone/>
            </a:pPr>
            <a:r>
              <a:rPr lang="en-US" sz="2000" b="1" dirty="0" smtClean="0">
                <a:latin typeface="Courier New" pitchFamily="49" charset="0"/>
                <a:cs typeface="Courier New" pitchFamily="49" charset="0"/>
                <a:hlinkClick r:id="rId3"/>
              </a:rPr>
              <a:t>http://www.verisoftxt.de</a:t>
            </a:r>
            <a:endParaRPr lang="en-US" sz="2000" b="1"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for Verification of Concurrent C</a:t>
            </a:r>
            <a:endParaRPr lang="en-US" dirty="0"/>
          </a:p>
        </p:txBody>
      </p:sp>
      <p:sp>
        <p:nvSpPr>
          <p:cNvPr id="3" name="Content Placeholder 2"/>
          <p:cNvSpPr>
            <a:spLocks noGrp="1"/>
          </p:cNvSpPr>
          <p:nvPr>
            <p:ph idx="1"/>
          </p:nvPr>
        </p:nvSpPr>
        <p:spPr>
          <a:xfrm>
            <a:off x="381000" y="2174875"/>
            <a:ext cx="8382000" cy="3311525"/>
          </a:xfrm>
        </p:spPr>
        <p:txBody>
          <a:bodyPr>
            <a:normAutofit fontScale="85000" lnSpcReduction="10000"/>
          </a:bodyPr>
          <a:lstStyle/>
          <a:p>
            <a:pPr marL="514350" indent="-514350">
              <a:buFont typeface="+mj-lt"/>
              <a:buAutoNum type="arabicPeriod"/>
            </a:pPr>
            <a:r>
              <a:rPr lang="en-US" dirty="0" smtClean="0"/>
              <a:t> </a:t>
            </a:r>
            <a:r>
              <a:rPr lang="en-US" b="1" dirty="0" smtClean="0"/>
              <a:t>Memory model</a:t>
            </a:r>
            <a:r>
              <a:rPr lang="en-US" dirty="0" smtClean="0"/>
              <a:t> that is adequate and efficient to reason about</a:t>
            </a:r>
          </a:p>
          <a:p>
            <a:pPr marL="514350" indent="-514350">
              <a:buFont typeface="+mj-lt"/>
              <a:buAutoNum type="arabicPeriod"/>
            </a:pPr>
            <a:r>
              <a:rPr lang="en-US" dirty="0" smtClean="0"/>
              <a:t> </a:t>
            </a:r>
            <a:r>
              <a:rPr lang="en-US" b="1" dirty="0" smtClean="0"/>
              <a:t>Modular reasoning </a:t>
            </a:r>
            <a:r>
              <a:rPr lang="en-US" dirty="0" smtClean="0"/>
              <a:t>about concurrent code</a:t>
            </a:r>
          </a:p>
          <a:p>
            <a:pPr marL="514350" indent="-514350">
              <a:buFont typeface="+mj-lt"/>
              <a:buAutoNum type="arabicPeriod"/>
            </a:pPr>
            <a:r>
              <a:rPr lang="en-US" dirty="0" smtClean="0"/>
              <a:t> </a:t>
            </a:r>
            <a:r>
              <a:rPr lang="en-US" b="1" dirty="0" smtClean="0"/>
              <a:t>Invariants </a:t>
            </a:r>
            <a:r>
              <a:rPr lang="en-US" dirty="0" smtClean="0"/>
              <a:t>for (large and complex) C data structures</a:t>
            </a:r>
          </a:p>
          <a:p>
            <a:pPr marL="514350" indent="-514350">
              <a:buFont typeface="+mj-lt"/>
              <a:buAutoNum type="arabicPeriod"/>
            </a:pPr>
            <a:r>
              <a:rPr lang="en-US" dirty="0" smtClean="0"/>
              <a:t> Huge verification conditions to be proven </a:t>
            </a:r>
            <a:r>
              <a:rPr lang="en-US" b="1" dirty="0" smtClean="0"/>
              <a:t>automatically</a:t>
            </a:r>
          </a:p>
          <a:p>
            <a:pPr marL="514350" indent="-514350">
              <a:buFont typeface="+mj-lt"/>
              <a:buAutoNum type="arabicPeriod"/>
            </a:pPr>
            <a:r>
              <a:rPr lang="en-US" dirty="0" smtClean="0"/>
              <a:t>“Live” specifications that </a:t>
            </a:r>
            <a:r>
              <a:rPr lang="en-US" b="1" dirty="0" smtClean="0"/>
              <a:t>evolve with the code</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53998"/>
          </a:xfrm>
        </p:spPr>
        <p:txBody>
          <a:bodyPr/>
          <a:lstStyle/>
          <a:p>
            <a:r>
              <a:rPr lang="en-US" dirty="0" smtClean="0">
                <a:solidFill>
                  <a:srgbClr val="92D050"/>
                </a:solidFill>
              </a:rPr>
              <a:t>General Approach</a:t>
            </a:r>
            <a:endParaRPr lang="en-US" dirty="0">
              <a:solidFill>
                <a:srgbClr val="92D050"/>
              </a:solidFill>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Microsoft Verifying C Compiler (VCC)</a:t>
            </a:r>
            <a:endParaRPr lang="en-US" sz="3600" dirty="0"/>
          </a:p>
        </p:txBody>
      </p:sp>
      <p:sp>
        <p:nvSpPr>
          <p:cNvPr id="3" name="Content Placeholder 2"/>
          <p:cNvSpPr>
            <a:spLocks noGrp="1"/>
          </p:cNvSpPr>
          <p:nvPr>
            <p:ph idx="1"/>
          </p:nvPr>
        </p:nvSpPr>
        <p:spPr>
          <a:xfrm>
            <a:off x="381000" y="1219200"/>
            <a:ext cx="5257800" cy="5445125"/>
          </a:xfrm>
        </p:spPr>
        <p:txBody>
          <a:bodyPr>
            <a:normAutofit fontScale="85000" lnSpcReduction="20000"/>
          </a:bodyPr>
          <a:lstStyle/>
          <a:p>
            <a:r>
              <a:rPr lang="en-US" dirty="0" smtClean="0">
                <a:solidFill>
                  <a:srgbClr val="0070C0"/>
                </a:solidFill>
              </a:rPr>
              <a:t>Source Language</a:t>
            </a:r>
          </a:p>
          <a:p>
            <a:pPr lvl="1"/>
            <a:r>
              <a:rPr lang="en-US" dirty="0" smtClean="0"/>
              <a:t>A</a:t>
            </a:r>
            <a:r>
              <a:rPr lang="pl-PL" dirty="0" smtClean="0"/>
              <a:t>NSI</a:t>
            </a:r>
            <a:r>
              <a:rPr lang="en-US" dirty="0" smtClean="0"/>
              <a:t> C</a:t>
            </a:r>
            <a:r>
              <a:rPr lang="pl-PL" dirty="0" smtClean="0"/>
              <a:t> </a:t>
            </a:r>
            <a:r>
              <a:rPr lang="en-US" dirty="0" smtClean="0"/>
              <a:t>+ </a:t>
            </a:r>
          </a:p>
          <a:p>
            <a:pPr lvl="1"/>
            <a:r>
              <a:rPr lang="en-US" dirty="0" smtClean="0"/>
              <a:t>Design-by-Contract Annotations + </a:t>
            </a:r>
          </a:p>
          <a:p>
            <a:pPr lvl="1"/>
            <a:r>
              <a:rPr lang="en-US" dirty="0" smtClean="0"/>
              <a:t>Ghost state +</a:t>
            </a:r>
          </a:p>
          <a:p>
            <a:pPr lvl="1"/>
            <a:r>
              <a:rPr lang="en-US" dirty="0" smtClean="0"/>
              <a:t>Theories +</a:t>
            </a:r>
          </a:p>
          <a:p>
            <a:pPr lvl="1"/>
            <a:r>
              <a:rPr lang="en-US" dirty="0" smtClean="0"/>
              <a:t>Metadata Annotations </a:t>
            </a:r>
          </a:p>
          <a:p>
            <a:r>
              <a:rPr lang="en-US" dirty="0" smtClean="0">
                <a:solidFill>
                  <a:srgbClr val="0070C0"/>
                </a:solidFill>
              </a:rPr>
              <a:t>Program Logic</a:t>
            </a:r>
          </a:p>
          <a:p>
            <a:pPr lvl="1"/>
            <a:r>
              <a:rPr lang="en-US" dirty="0" err="1" smtClean="0"/>
              <a:t>Dijkstra’s</a:t>
            </a:r>
            <a:r>
              <a:rPr lang="en-US" dirty="0" smtClean="0"/>
              <a:t> weakest preconditions</a:t>
            </a:r>
          </a:p>
          <a:p>
            <a:r>
              <a:rPr lang="en-US" dirty="0" smtClean="0">
                <a:solidFill>
                  <a:srgbClr val="0070C0"/>
                </a:solidFill>
              </a:rPr>
              <a:t>Automatic Verification</a:t>
            </a:r>
          </a:p>
          <a:p>
            <a:pPr lvl="1"/>
            <a:r>
              <a:rPr lang="en-US" dirty="0" smtClean="0"/>
              <a:t>verification condition generation (VCG)</a:t>
            </a:r>
          </a:p>
          <a:p>
            <a:pPr lvl="1"/>
            <a:r>
              <a:rPr lang="en-US" dirty="0" smtClean="0"/>
              <a:t>automatic theorem proving (SMT)</a:t>
            </a:r>
          </a:p>
        </p:txBody>
      </p:sp>
      <p:pic>
        <p:nvPicPr>
          <p:cNvPr id="5" name="Picture 4" descr="vcc.png"/>
          <p:cNvPicPr>
            <a:picLocks noChangeAspect="1"/>
          </p:cNvPicPr>
          <p:nvPr/>
        </p:nvPicPr>
        <p:blipFill>
          <a:blip r:embed="rId2" cstate="print"/>
          <a:stretch>
            <a:fillRect/>
          </a:stretch>
        </p:blipFill>
        <p:spPr>
          <a:xfrm>
            <a:off x="5429256" y="1794050"/>
            <a:ext cx="3071834" cy="3062130"/>
          </a:xfrm>
          <a:prstGeom prst="rect">
            <a:avLst/>
          </a:prstGeom>
        </p:spPr>
      </p:pic>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Contracts / Modular Verification</a:t>
            </a:r>
            <a:endParaRPr lang="en-US" dirty="0"/>
          </a:p>
        </p:txBody>
      </p:sp>
      <p:sp>
        <p:nvSpPr>
          <p:cNvPr id="4" name="Content Placeholder 3"/>
          <p:cNvSpPr>
            <a:spLocks noGrp="1"/>
          </p:cNvSpPr>
          <p:nvPr>
            <p:ph idx="1"/>
          </p:nvPr>
        </p:nvSpPr>
        <p:spPr>
          <a:xfrm>
            <a:off x="500034" y="1571612"/>
            <a:ext cx="4267200" cy="1971676"/>
          </a:xfrm>
        </p:spPr>
        <p:txBody>
          <a:bodyPr>
            <a:normAutofit/>
          </a:bodyPr>
          <a:lstStyle/>
          <a:p>
            <a:pPr>
              <a:buNone/>
            </a:pPr>
            <a:r>
              <a:rPr lang="en-US" sz="1400" b="1" dirty="0" smtClean="0">
                <a:latin typeface="Courier New" pitchFamily="49" charset="0"/>
                <a:cs typeface="Courier New" pitchFamily="49" charset="0"/>
              </a:rPr>
              <a:t>int</a:t>
            </a:r>
            <a:r>
              <a:rPr lang="en-US" sz="1400" dirty="0" smtClean="0">
                <a:latin typeface="Courier New" pitchFamily="49" charset="0"/>
                <a:cs typeface="Courier New" pitchFamily="49" charset="0"/>
              </a:rPr>
              <a:t> </a:t>
            </a:r>
            <a:r>
              <a:rPr lang="en-US" sz="1400" b="1" dirty="0" smtClean="0">
                <a:solidFill>
                  <a:schemeClr val="accent2">
                    <a:lumMod val="75000"/>
                  </a:schemeClr>
                </a:solidFill>
                <a:latin typeface="Courier New" pitchFamily="49" charset="0"/>
                <a:cs typeface="Courier New" pitchFamily="49" charset="0"/>
              </a:rPr>
              <a:t>foo</a:t>
            </a:r>
            <a:r>
              <a:rPr lang="en-US" sz="1400" dirty="0" smtClean="0">
                <a:latin typeface="Courier New" pitchFamily="49" charset="0"/>
                <a:cs typeface="Courier New" pitchFamily="49" charset="0"/>
              </a:rPr>
              <a:t>(</a:t>
            </a:r>
            <a:r>
              <a:rPr lang="en-US" sz="1400" b="1" dirty="0" smtClean="0">
                <a:latin typeface="Courier New" pitchFamily="49" charset="0"/>
                <a:cs typeface="Courier New" pitchFamily="49" charset="0"/>
              </a:rPr>
              <a:t>int</a:t>
            </a:r>
            <a:r>
              <a:rPr lang="en-US" sz="1400" dirty="0" smtClean="0">
                <a:latin typeface="Courier New" pitchFamily="49" charset="0"/>
                <a:cs typeface="Courier New" pitchFamily="49" charset="0"/>
              </a:rPr>
              <a:t> x)</a:t>
            </a:r>
          </a:p>
          <a:p>
            <a:pPr>
              <a:buNone/>
            </a:pPr>
            <a:r>
              <a:rPr lang="en-US" sz="1400" dirty="0" smtClean="0">
                <a:latin typeface="Courier New" pitchFamily="49" charset="0"/>
                <a:cs typeface="Courier New" pitchFamily="49" charset="0"/>
              </a:rPr>
              <a:t>  </a:t>
            </a:r>
            <a:r>
              <a:rPr lang="en-US" sz="1400" b="1" dirty="0" smtClean="0">
                <a:latin typeface="Courier New" pitchFamily="49" charset="0"/>
                <a:cs typeface="Courier New" pitchFamily="49" charset="0"/>
              </a:rPr>
              <a:t>requires(x</a:t>
            </a:r>
            <a:r>
              <a:rPr lang="en-US" sz="1400" dirty="0" smtClean="0">
                <a:latin typeface="Courier New" pitchFamily="49" charset="0"/>
                <a:cs typeface="Courier New" pitchFamily="49" charset="0"/>
              </a:rPr>
              <a:t> &gt; 5)      // precond</a:t>
            </a:r>
          </a:p>
          <a:p>
            <a:pPr>
              <a:buNone/>
            </a:pPr>
            <a:r>
              <a:rPr lang="en-US" sz="1400" dirty="0" smtClean="0">
                <a:latin typeface="Courier New" pitchFamily="49" charset="0"/>
                <a:cs typeface="Courier New" pitchFamily="49" charset="0"/>
              </a:rPr>
              <a:t>  </a:t>
            </a:r>
            <a:r>
              <a:rPr lang="en-US" sz="1400" b="1" dirty="0" smtClean="0">
                <a:latin typeface="Courier New" pitchFamily="49" charset="0"/>
                <a:cs typeface="Courier New" pitchFamily="49" charset="0"/>
              </a:rPr>
              <a:t>ensures</a:t>
            </a:r>
            <a:r>
              <a:rPr lang="en-US" sz="1400" dirty="0" smtClean="0">
                <a:latin typeface="Courier New" pitchFamily="49" charset="0"/>
                <a:cs typeface="Courier New" pitchFamily="49" charset="0"/>
              </a:rPr>
              <a:t>(</a:t>
            </a:r>
            <a:r>
              <a:rPr lang="en-US" sz="1400" b="1" dirty="0" smtClean="0">
                <a:latin typeface="Courier New" pitchFamily="49" charset="0"/>
                <a:cs typeface="Courier New" pitchFamily="49" charset="0"/>
              </a:rPr>
              <a:t>result</a:t>
            </a:r>
            <a:r>
              <a:rPr lang="en-US" sz="1400" dirty="0" smtClean="0">
                <a:latin typeface="Courier New" pitchFamily="49" charset="0"/>
                <a:cs typeface="Courier New" pitchFamily="49" charset="0"/>
              </a:rPr>
              <a:t> &gt; x)  // postcond</a:t>
            </a:r>
          </a:p>
          <a:p>
            <a:pPr>
              <a:buNone/>
            </a:pPr>
            <a:r>
              <a:rPr lang="en-US" sz="1400" dirty="0" smtClean="0">
                <a:latin typeface="Courier New" pitchFamily="49" charset="0"/>
                <a:cs typeface="Courier New" pitchFamily="49" charset="0"/>
              </a:rPr>
              <a:t>{</a:t>
            </a:r>
          </a:p>
          <a:p>
            <a:pPr>
              <a:buNone/>
            </a:pPr>
            <a:r>
              <a:rPr lang="en-US" sz="1400" dirty="0" smtClean="0">
                <a:latin typeface="Courier New" pitchFamily="49" charset="0"/>
                <a:cs typeface="Courier New" pitchFamily="49" charset="0"/>
              </a:rPr>
              <a:t>…</a:t>
            </a:r>
          </a:p>
          <a:p>
            <a:pPr>
              <a:buNone/>
            </a:pPr>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p:txBody>
      </p:sp>
      <p:sp>
        <p:nvSpPr>
          <p:cNvPr id="5" name="Content Placeholder 3"/>
          <p:cNvSpPr txBox="1">
            <a:spLocks/>
          </p:cNvSpPr>
          <p:nvPr/>
        </p:nvSpPr>
        <p:spPr>
          <a:xfrm>
            <a:off x="4800600" y="1524000"/>
            <a:ext cx="3962400" cy="219075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1" dirty="0" smtClean="0">
                <a:solidFill>
                  <a:schemeClr val="bg1"/>
                </a:solidFill>
                <a:latin typeface="Courier New" pitchFamily="49" charset="0"/>
                <a:cs typeface="Courier New" pitchFamily="49" charset="0"/>
              </a:rPr>
              <a:t>void</a:t>
            </a:r>
            <a:r>
              <a:rPr lang="en-US" sz="1400" dirty="0" smtClean="0">
                <a:solidFill>
                  <a:schemeClr val="bg1"/>
                </a:solidFill>
                <a:latin typeface="Courier New" pitchFamily="49" charset="0"/>
                <a:cs typeface="Courier New" pitchFamily="49" charset="0"/>
              </a:rPr>
              <a:t> </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bar(</a:t>
            </a:r>
            <a:r>
              <a:rPr kumimoji="0" lang="en-US" sz="1400" b="1"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int</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 y; </a:t>
            </a:r>
            <a:r>
              <a:rPr kumimoji="0" lang="en-US" sz="1400" b="1"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int</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 </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sym typeface="Symbol"/>
              </a:rPr>
              <a:t></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bg1"/>
                </a:solidFill>
                <a:latin typeface="Courier New" pitchFamily="49" charset="0"/>
                <a:cs typeface="Courier New" pitchFamily="49" charset="0"/>
              </a:rPr>
              <a:t>  </a:t>
            </a:r>
            <a:r>
              <a:rPr lang="en-US" sz="1400" b="1" dirty="0" smtClean="0">
                <a:solidFill>
                  <a:schemeClr val="bg1"/>
                </a:solidFill>
                <a:latin typeface="Courier New" pitchFamily="49" charset="0"/>
                <a:cs typeface="Courier New" pitchFamily="49" charset="0"/>
              </a:rPr>
              <a:t>writes</a:t>
            </a:r>
            <a:r>
              <a:rPr lang="en-US" sz="1400" dirty="0" smtClean="0">
                <a:solidFill>
                  <a:schemeClr val="bg1"/>
                </a:solidFill>
                <a:latin typeface="Courier New" pitchFamily="49" charset="0"/>
                <a:cs typeface="Courier New" pitchFamily="49" charset="0"/>
              </a:rPr>
              <a:t>(z)            // framing</a:t>
            </a:r>
            <a:endPar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bg1"/>
                </a:solidFill>
                <a:latin typeface="Courier New" pitchFamily="49" charset="0"/>
                <a:cs typeface="Courier New" pitchFamily="49" charset="0"/>
              </a:rPr>
              <a:t>  </a:t>
            </a:r>
            <a:r>
              <a:rPr lang="en-US" sz="1400" b="1" dirty="0" smtClean="0">
                <a:solidFill>
                  <a:schemeClr val="bg1"/>
                </a:solidFill>
                <a:latin typeface="Courier New" pitchFamily="49" charset="0"/>
                <a:cs typeface="Courier New" pitchFamily="49" charset="0"/>
              </a:rPr>
              <a:t>requires</a:t>
            </a:r>
            <a:r>
              <a:rPr lang="en-US" sz="1400" dirty="0" smtClean="0">
                <a:solidFill>
                  <a:schemeClr val="bg1"/>
                </a:solidFill>
                <a:latin typeface="Courier New" pitchFamily="49" charset="0"/>
                <a:cs typeface="Courier New" pitchFamily="49" charset="0"/>
              </a:rPr>
              <a:t>(y &gt; 7)</a:t>
            </a:r>
          </a:p>
          <a:p>
            <a:pPr marL="342900" lvl="0" indent="-342900">
              <a:spcBef>
                <a:spcPct val="20000"/>
              </a:spcBef>
              <a:defRPr/>
            </a:pP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  </a:t>
            </a:r>
            <a:r>
              <a:rPr kumimoji="0" lang="en-US" sz="1400" b="1"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maintains</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a:t>
            </a:r>
            <a:r>
              <a:rPr lang="en-US" sz="1400" dirty="0" smtClean="0">
                <a:solidFill>
                  <a:schemeClr val="bg1"/>
                </a:solidFill>
                <a:latin typeface="Courier New" pitchFamily="49" charset="0"/>
                <a:cs typeface="Courier New" pitchFamily="49" charset="0"/>
                <a:sym typeface="Symbol"/>
              </a:rPr>
              <a:t>z &gt; 7)    // invariant</a:t>
            </a:r>
            <a:endPar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bg1"/>
                </a:solidFill>
                <a:latin typeface="Courier New" pitchFamily="49" charset="0"/>
                <a:cs typeface="Courier New" pitchFamily="49" charset="0"/>
              </a:rPr>
              <a:t>{</a:t>
            </a:r>
          </a:p>
          <a:p>
            <a:pPr marL="342900" lvl="0" indent="-342900">
              <a:spcBef>
                <a:spcPct val="20000"/>
              </a:spcBef>
              <a:defRPr/>
            </a:pPr>
            <a:r>
              <a:rPr lang="en-US" sz="1400" dirty="0" smtClean="0">
                <a:solidFill>
                  <a:schemeClr val="bg1"/>
                </a:solidFill>
                <a:latin typeface="Courier New" pitchFamily="49" charset="0"/>
                <a:cs typeface="Courier New" pitchFamily="49" charset="0"/>
                <a:sym typeface="Symbol"/>
              </a:rPr>
              <a:t>   </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z = </a:t>
            </a:r>
            <a:r>
              <a:rPr kumimoji="0" lang="en-US" sz="1400" b="1"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foo</a:t>
            </a: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(y);</a:t>
            </a:r>
          </a:p>
          <a:p>
            <a:pPr marL="342900" lvl="0" indent="-342900">
              <a:spcBef>
                <a:spcPct val="20000"/>
              </a:spcBef>
              <a:defRPr/>
            </a:pPr>
            <a:r>
              <a:rPr lang="en-US" sz="1400" dirty="0" smtClean="0">
                <a:solidFill>
                  <a:schemeClr val="bg1"/>
                </a:solidFill>
                <a:latin typeface="Courier New" pitchFamily="49" charset="0"/>
                <a:cs typeface="Courier New" pitchFamily="49" charset="0"/>
              </a:rPr>
              <a:t>	</a:t>
            </a:r>
            <a:r>
              <a:rPr lang="en-US" sz="1400" b="1" dirty="0" smtClean="0">
                <a:solidFill>
                  <a:schemeClr val="bg1"/>
                </a:solidFill>
                <a:latin typeface="Courier New" pitchFamily="49" charset="0"/>
                <a:cs typeface="Courier New" pitchFamily="49" charset="0"/>
              </a:rPr>
              <a:t>assert</a:t>
            </a:r>
            <a:r>
              <a:rPr lang="en-US" sz="1400" dirty="0" smtClean="0">
                <a:solidFill>
                  <a:schemeClr val="bg1"/>
                </a:solidFill>
                <a:latin typeface="Courier New" pitchFamily="49" charset="0"/>
                <a:cs typeface="Courier New" pitchFamily="49" charset="0"/>
              </a:rPr>
              <a:t>(</a:t>
            </a:r>
            <a:r>
              <a:rPr lang="en-US" sz="1400" dirty="0" smtClean="0">
                <a:solidFill>
                  <a:schemeClr val="bg1"/>
                </a:solidFill>
                <a:latin typeface="Courier New" pitchFamily="49" charset="0"/>
                <a:cs typeface="Courier New" pitchFamily="49" charset="0"/>
                <a:sym typeface="Symbol"/>
              </a:rPr>
              <a:t></a:t>
            </a:r>
            <a:r>
              <a:rPr lang="en-US" sz="1400" dirty="0" smtClean="0">
                <a:solidFill>
                  <a:schemeClr val="bg1"/>
                </a:solidFill>
                <a:latin typeface="Courier New" pitchFamily="49" charset="0"/>
                <a:cs typeface="Courier New" pitchFamily="49" charset="0"/>
              </a:rPr>
              <a:t>z &gt; 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a:t>
            </a:r>
          </a:p>
        </p:txBody>
      </p:sp>
      <p:sp>
        <p:nvSpPr>
          <p:cNvPr id="8" name="TextBox 7"/>
          <p:cNvSpPr txBox="1"/>
          <p:nvPr/>
        </p:nvSpPr>
        <p:spPr>
          <a:xfrm>
            <a:off x="457200" y="4191000"/>
            <a:ext cx="8077200" cy="2492990"/>
          </a:xfrm>
          <a:prstGeom prst="rect">
            <a:avLst/>
          </a:prstGeom>
          <a:noFill/>
        </p:spPr>
        <p:txBody>
          <a:bodyPr wrap="square" rtlCol="0">
            <a:spAutoFit/>
          </a:bodyPr>
          <a:lstStyle/>
          <a:p>
            <a:pPr>
              <a:buFont typeface="Arial" pitchFamily="34" charset="0"/>
              <a:buChar char="•"/>
            </a:pPr>
            <a:r>
              <a:rPr lang="en-US" sz="2400" dirty="0" smtClean="0">
                <a:solidFill>
                  <a:schemeClr val="bg1"/>
                </a:solidFill>
              </a:rPr>
              <a:t> function contracts: pre-/postconditions, framing</a:t>
            </a:r>
          </a:p>
          <a:p>
            <a:pPr>
              <a:buFont typeface="Arial" pitchFamily="34" charset="0"/>
              <a:buChar char="•"/>
            </a:pPr>
            <a:r>
              <a:rPr lang="en-US" sz="2400" dirty="0" smtClean="0">
                <a:solidFill>
                  <a:schemeClr val="bg1"/>
                </a:solidFill>
              </a:rPr>
              <a:t> modularity: </a:t>
            </a:r>
            <a:r>
              <a:rPr lang="en-US" sz="2400" b="1" dirty="0" smtClean="0">
                <a:solidFill>
                  <a:schemeClr val="bg1"/>
                </a:solidFill>
                <a:latin typeface="Courier New" pitchFamily="49" charset="0"/>
                <a:cs typeface="Courier New" pitchFamily="49" charset="0"/>
              </a:rPr>
              <a:t>bar</a:t>
            </a:r>
            <a:r>
              <a:rPr lang="en-US" sz="2400" dirty="0" smtClean="0">
                <a:solidFill>
                  <a:schemeClr val="bg1"/>
                </a:solidFill>
              </a:rPr>
              <a:t> only knows contract (but not code) of </a:t>
            </a:r>
            <a:r>
              <a:rPr lang="en-US" sz="2400" b="1" dirty="0" err="1" smtClean="0">
                <a:solidFill>
                  <a:schemeClr val="bg1"/>
                </a:solidFill>
                <a:latin typeface="Courier New" pitchFamily="49" charset="0"/>
                <a:cs typeface="Courier New" pitchFamily="49" charset="0"/>
              </a:rPr>
              <a:t>foo</a:t>
            </a:r>
            <a:endParaRPr lang="en-US" sz="2400" b="1" dirty="0" smtClean="0">
              <a:solidFill>
                <a:schemeClr val="bg1"/>
              </a:solidFill>
              <a:latin typeface="Courier New" pitchFamily="49" charset="0"/>
              <a:cs typeface="Courier New" pitchFamily="49" charset="0"/>
            </a:endParaRPr>
          </a:p>
          <a:p>
            <a:pPr>
              <a:lnSpc>
                <a:spcPct val="150000"/>
              </a:lnSpc>
            </a:pPr>
            <a:r>
              <a:rPr lang="en-US" sz="2400" dirty="0" smtClean="0">
                <a:solidFill>
                  <a:schemeClr val="bg1"/>
                </a:solidFill>
              </a:rPr>
              <a:t>advantages: </a:t>
            </a:r>
          </a:p>
          <a:p>
            <a:pPr>
              <a:buFont typeface="Arial" pitchFamily="34" charset="0"/>
              <a:buChar char="•"/>
            </a:pPr>
            <a:r>
              <a:rPr lang="en-US" sz="2400" dirty="0" smtClean="0">
                <a:solidFill>
                  <a:schemeClr val="bg1"/>
                </a:solidFill>
              </a:rPr>
              <a:t> modular verification: one function at a time</a:t>
            </a:r>
          </a:p>
          <a:p>
            <a:pPr>
              <a:buFont typeface="Arial" pitchFamily="34" charset="0"/>
              <a:buChar char="•"/>
            </a:pPr>
            <a:r>
              <a:rPr lang="en-US" sz="2400" dirty="0" smtClean="0">
                <a:solidFill>
                  <a:schemeClr val="bg1"/>
                </a:solidFill>
              </a:rPr>
              <a:t> no unfolding of code: scales to large applications</a:t>
            </a:r>
            <a:endParaRPr lang="en-US"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Chain: Boogie</a:t>
            </a:r>
            <a:endParaRPr lang="en-US" dirty="0"/>
          </a:p>
        </p:txBody>
      </p:sp>
      <p:sp>
        <p:nvSpPr>
          <p:cNvPr id="20" name="Content Placeholder 19"/>
          <p:cNvSpPr>
            <a:spLocks noGrp="1"/>
          </p:cNvSpPr>
          <p:nvPr>
            <p:ph idx="1"/>
          </p:nvPr>
        </p:nvSpPr>
        <p:spPr>
          <a:xfrm>
            <a:off x="457200" y="4143380"/>
            <a:ext cx="8229600" cy="1982783"/>
          </a:xfrm>
        </p:spPr>
        <p:txBody>
          <a:bodyPr>
            <a:normAutofit lnSpcReduction="10000"/>
          </a:bodyPr>
          <a:lstStyle/>
          <a:p>
            <a:r>
              <a:rPr lang="en-US" dirty="0" smtClean="0"/>
              <a:t>Verification Condition Generator</a:t>
            </a:r>
          </a:p>
          <a:p>
            <a:r>
              <a:rPr lang="en-US" dirty="0" smtClean="0"/>
              <a:t>minimal imperative control flow and types on top of first-order logic</a:t>
            </a:r>
          </a:p>
          <a:p>
            <a:r>
              <a:rPr lang="en-US" dirty="0" smtClean="0"/>
              <a:t>Microsoft Research (</a:t>
            </a:r>
            <a:r>
              <a:rPr lang="en-US" dirty="0" err="1" smtClean="0"/>
              <a:t>Rustan</a:t>
            </a:r>
            <a:r>
              <a:rPr lang="en-US" dirty="0" smtClean="0"/>
              <a:t> </a:t>
            </a:r>
            <a:r>
              <a:rPr lang="en-US" dirty="0" err="1" smtClean="0"/>
              <a:t>Leino</a:t>
            </a:r>
            <a:r>
              <a:rPr lang="en-US" dirty="0" smtClean="0"/>
              <a:t>)</a:t>
            </a:r>
          </a:p>
          <a:p>
            <a:endParaRPr lang="en-US" dirty="0" smtClean="0"/>
          </a:p>
          <a:p>
            <a:endParaRPr lang="en-US" dirty="0"/>
          </a:p>
        </p:txBody>
      </p:sp>
      <p:grpSp>
        <p:nvGrpSpPr>
          <p:cNvPr id="3" name="Group 20"/>
          <p:cNvGrpSpPr/>
          <p:nvPr/>
        </p:nvGrpSpPr>
        <p:grpSpPr>
          <a:xfrm>
            <a:off x="357158" y="1362662"/>
            <a:ext cx="8286808" cy="2780718"/>
            <a:chOff x="357158" y="1928802"/>
            <a:chExt cx="8286808" cy="2780718"/>
          </a:xfrm>
        </p:grpSpPr>
        <p:grpSp>
          <p:nvGrpSpPr>
            <p:cNvPr id="6" name="Group 11"/>
            <p:cNvGrpSpPr/>
            <p:nvPr/>
          </p:nvGrpSpPr>
          <p:grpSpPr>
            <a:xfrm>
              <a:off x="5072066" y="1928802"/>
              <a:ext cx="3571900" cy="2780718"/>
              <a:chOff x="285720" y="1357298"/>
              <a:chExt cx="3571900" cy="2780718"/>
            </a:xfrm>
          </p:grpSpPr>
          <p:sp>
            <p:nvSpPr>
              <p:cNvPr id="13" name="Flowchart: Document 12"/>
              <p:cNvSpPr/>
              <p:nvPr/>
            </p:nvSpPr>
            <p:spPr>
              <a:xfrm>
                <a:off x="285720" y="1357298"/>
                <a:ext cx="3571900" cy="221457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t" anchorCtr="0"/>
              <a:lstStyle/>
              <a:p>
                <a:r>
                  <a:rPr lang="en-US" sz="1200" kern="1400" dirty="0" smtClean="0">
                    <a:solidFill>
                      <a:schemeClr val="tx1"/>
                    </a:solidFill>
                    <a:latin typeface="Consolas"/>
                  </a:rPr>
                  <a:t>$</a:t>
                </a:r>
                <a:r>
                  <a:rPr lang="en-US" sz="1200" kern="1400" dirty="0" err="1" smtClean="0">
                    <a:solidFill>
                      <a:schemeClr val="tx1"/>
                    </a:solidFill>
                    <a:latin typeface="Consolas"/>
                  </a:rPr>
                  <a:t>ref_cnt</a:t>
                </a:r>
                <a:r>
                  <a:rPr lang="en-US" sz="1200" kern="1400" dirty="0" smtClean="0">
                    <a:solidFill>
                      <a:schemeClr val="tx1"/>
                    </a:solidFill>
                    <a:latin typeface="Consolas"/>
                  </a:rPr>
                  <a:t>(old($s), #p) == $</a:t>
                </a:r>
                <a:r>
                  <a:rPr lang="en-US" sz="1200" kern="1400" dirty="0" err="1" smtClean="0">
                    <a:solidFill>
                      <a:schemeClr val="tx1"/>
                    </a:solidFill>
                    <a:latin typeface="Consolas"/>
                  </a:rPr>
                  <a:t>ref_cnt</a:t>
                </a:r>
                <a:r>
                  <a:rPr lang="en-US" sz="1200" kern="1400" dirty="0" smtClean="0">
                    <a:solidFill>
                      <a:schemeClr val="tx1"/>
                    </a:solidFill>
                    <a:latin typeface="Consolas"/>
                  </a:rPr>
                  <a:t>($s, #p) &amp;&amp; $</a:t>
                </a:r>
                <a:r>
                  <a:rPr lang="en-US" sz="1200" kern="1400" dirty="0" err="1" smtClean="0">
                    <a:solidFill>
                      <a:schemeClr val="tx1"/>
                    </a:solidFill>
                    <a:latin typeface="Consolas"/>
                  </a:rPr>
                  <a:t>ite.bool</a:t>
                </a:r>
                <a:r>
                  <a:rPr lang="en-US" sz="1200" kern="1400" dirty="0" smtClean="0">
                    <a:solidFill>
                      <a:schemeClr val="tx1"/>
                    </a:solidFill>
                    <a:latin typeface="Consolas"/>
                  </a:rPr>
                  <a:t>($</a:t>
                </a:r>
                <a:r>
                  <a:rPr lang="en-US" sz="1200" kern="1400" dirty="0" err="1" smtClean="0">
                    <a:solidFill>
                      <a:schemeClr val="tx1"/>
                    </a:solidFill>
                    <a:latin typeface="Consolas"/>
                  </a:rPr>
                  <a:t>set_in</a:t>
                </a:r>
                <a:r>
                  <a:rPr lang="en-US" sz="1200" kern="1400" dirty="0" smtClean="0">
                    <a:solidFill>
                      <a:schemeClr val="tx1"/>
                    </a:solidFill>
                    <a:latin typeface="Consolas"/>
                  </a:rPr>
                  <a:t>(#p, $owns(old($s), owner)),</a:t>
                </a:r>
              </a:p>
              <a:p>
                <a:r>
                  <a:rPr lang="en-US" sz="1200" kern="1400" dirty="0" smtClean="0">
                    <a:solidFill>
                      <a:schemeClr val="tx1"/>
                    </a:solidFill>
                    <a:latin typeface="Consolas"/>
                  </a:rPr>
                  <a:t>   $</a:t>
                </a:r>
                <a:r>
                  <a:rPr lang="en-US" sz="1200" kern="1400" dirty="0" err="1" smtClean="0">
                    <a:solidFill>
                      <a:schemeClr val="tx1"/>
                    </a:solidFill>
                    <a:latin typeface="Consolas"/>
                  </a:rPr>
                  <a:t>ite.bool</a:t>
                </a:r>
                <a:r>
                  <a:rPr lang="en-US" sz="1200" kern="1400" dirty="0" smtClean="0">
                    <a:solidFill>
                      <a:schemeClr val="tx1"/>
                    </a:solidFill>
                    <a:latin typeface="Consolas"/>
                  </a:rPr>
                  <a:t>($</a:t>
                </a:r>
                <a:r>
                  <a:rPr lang="en-US" sz="1200" kern="1400" dirty="0" err="1" smtClean="0">
                    <a:solidFill>
                      <a:schemeClr val="tx1"/>
                    </a:solidFill>
                    <a:latin typeface="Consolas"/>
                  </a:rPr>
                  <a:t>set_in</a:t>
                </a:r>
                <a:r>
                  <a:rPr lang="en-US" sz="1200" kern="1400" dirty="0" smtClean="0">
                    <a:solidFill>
                      <a:schemeClr val="tx1"/>
                    </a:solidFill>
                    <a:latin typeface="Consolas"/>
                  </a:rPr>
                  <a:t>(#p, owns), </a:t>
                </a:r>
              </a:p>
              <a:p>
                <a:r>
                  <a:rPr lang="en-US" sz="1200" kern="1400" dirty="0" smtClean="0">
                    <a:solidFill>
                      <a:schemeClr val="tx1"/>
                    </a:solidFill>
                    <a:latin typeface="Consolas"/>
                  </a:rPr>
                  <a:t>   $</a:t>
                </a:r>
                <a:r>
                  <a:rPr lang="en-US" sz="1200" kern="1400" dirty="0" err="1" smtClean="0">
                    <a:solidFill>
                      <a:schemeClr val="tx1"/>
                    </a:solidFill>
                    <a:latin typeface="Consolas"/>
                  </a:rPr>
                  <a:t>st_eq</a:t>
                </a:r>
                <a:r>
                  <a:rPr lang="en-US" sz="1200" kern="1400" dirty="0" smtClean="0">
                    <a:solidFill>
                      <a:schemeClr val="tx1"/>
                    </a:solidFill>
                    <a:latin typeface="Consolas"/>
                  </a:rPr>
                  <a:t>(old($s), $s, #p), </a:t>
                </a:r>
              </a:p>
              <a:p>
                <a:r>
                  <a:rPr lang="en-US" sz="1200" kern="1400" dirty="0" smtClean="0">
                    <a:solidFill>
                      <a:schemeClr val="tx1"/>
                    </a:solidFill>
                    <a:latin typeface="Consolas"/>
                  </a:rPr>
                  <a:t>   $wrapped($s, #p, $</a:t>
                </a:r>
                <a:r>
                  <a:rPr lang="en-US" sz="1200" kern="1400" dirty="0" err="1" smtClean="0">
                    <a:solidFill>
                      <a:schemeClr val="tx1"/>
                    </a:solidFill>
                    <a:latin typeface="Consolas"/>
                  </a:rPr>
                  <a:t>typ</a:t>
                </a:r>
                <a:r>
                  <a:rPr lang="en-US" sz="1200" kern="1400" dirty="0" smtClean="0">
                    <a:solidFill>
                      <a:schemeClr val="tx1"/>
                    </a:solidFill>
                    <a:latin typeface="Consolas"/>
                  </a:rPr>
                  <a:t>(#p)) &amp;&amp; </a:t>
                </a:r>
              </a:p>
              <a:p>
                <a:r>
                  <a:rPr lang="en-US" sz="1200" kern="1400" dirty="0" smtClean="0">
                    <a:solidFill>
                      <a:schemeClr val="tx1"/>
                    </a:solidFill>
                    <a:latin typeface="Consolas"/>
                  </a:rPr>
                  <a:t>   $</a:t>
                </a:r>
                <a:r>
                  <a:rPr lang="en-US" sz="1200" kern="1400" dirty="0" err="1" smtClean="0">
                    <a:solidFill>
                      <a:schemeClr val="tx1"/>
                    </a:solidFill>
                    <a:latin typeface="Consolas"/>
                  </a:rPr>
                  <a:t>timestamp_is_now</a:t>
                </a:r>
                <a:r>
                  <a:rPr lang="en-US" sz="1200" kern="1400" dirty="0" smtClean="0">
                    <a:solidFill>
                      <a:schemeClr val="tx1"/>
                    </a:solidFill>
                    <a:latin typeface="Consolas"/>
                  </a:rPr>
                  <a:t>($s, #p)),</a:t>
                </a:r>
              </a:p>
              <a:p>
                <a:r>
                  <a:rPr lang="en-US" sz="1200" kern="1400" dirty="0" smtClean="0">
                    <a:solidFill>
                      <a:schemeClr val="tx1"/>
                    </a:solidFill>
                    <a:latin typeface="Consolas"/>
                  </a:rPr>
                  <a:t>$</a:t>
                </a:r>
                <a:r>
                  <a:rPr lang="en-US" sz="1200" kern="1400" dirty="0" err="1" smtClean="0">
                    <a:solidFill>
                      <a:schemeClr val="tx1"/>
                    </a:solidFill>
                    <a:latin typeface="Consolas"/>
                  </a:rPr>
                  <a:t>ite.bool</a:t>
                </a:r>
                <a:r>
                  <a:rPr lang="en-US" sz="1200" kern="1400" dirty="0" smtClean="0">
                    <a:solidFill>
                      <a:schemeClr val="tx1"/>
                    </a:solidFill>
                    <a:latin typeface="Consolas"/>
                  </a:rPr>
                  <a:t>($</a:t>
                </a:r>
                <a:r>
                  <a:rPr lang="en-US" sz="1200" kern="1400" dirty="0" err="1" smtClean="0">
                    <a:solidFill>
                      <a:schemeClr val="tx1"/>
                    </a:solidFill>
                    <a:latin typeface="Consolas"/>
                  </a:rPr>
                  <a:t>set_in</a:t>
                </a:r>
                <a:r>
                  <a:rPr lang="en-US" sz="1200" kern="1400" dirty="0" smtClean="0">
                    <a:solidFill>
                      <a:schemeClr val="tx1"/>
                    </a:solidFill>
                    <a:latin typeface="Consolas"/>
                  </a:rPr>
                  <a:t>(#p, owns), </a:t>
                </a:r>
              </a:p>
              <a:p>
                <a:r>
                  <a:rPr lang="en-US" sz="1200" kern="1400" dirty="0" smtClean="0">
                    <a:solidFill>
                      <a:schemeClr val="tx1"/>
                    </a:solidFill>
                    <a:latin typeface="Consolas"/>
                  </a:rPr>
                  <a:t>$owner($s, #p) == owner &amp;&amp; $closed($s, </a:t>
                </a:r>
              </a:p>
              <a:p>
                <a:r>
                  <a:rPr lang="en-US" sz="1200" kern="1400" dirty="0" smtClean="0">
                    <a:solidFill>
                      <a:schemeClr val="tx1"/>
                    </a:solidFill>
                    <a:latin typeface="Consolas"/>
                  </a:rPr>
                  <a:t> </a:t>
                </a:r>
              </a:p>
            </p:txBody>
          </p:sp>
          <p:sp>
            <p:nvSpPr>
              <p:cNvPr id="14" name="TextBox 13"/>
              <p:cNvSpPr txBox="1"/>
              <p:nvPr/>
            </p:nvSpPr>
            <p:spPr>
              <a:xfrm>
                <a:off x="2428860" y="3214686"/>
                <a:ext cx="1375761" cy="923330"/>
              </a:xfrm>
              <a:prstGeom prst="rect">
                <a:avLst/>
              </a:prstGeom>
              <a:noFill/>
            </p:spPr>
            <p:txBody>
              <a:bodyPr wrap="square" rtlCol="0">
                <a:spAutoFit/>
              </a:bodyPr>
              <a:lstStyle/>
              <a:p>
                <a:pPr algn="r"/>
                <a:r>
                  <a:rPr lang="en-US" b="1" i="1" dirty="0" smtClean="0"/>
                  <a:t>Boogie</a:t>
                </a:r>
              </a:p>
              <a:p>
                <a:r>
                  <a:rPr lang="en-US" dirty="0" smtClean="0"/>
                  <a:t> </a:t>
                </a:r>
              </a:p>
              <a:p>
                <a:endParaRPr lang="en-US" dirty="0"/>
              </a:p>
            </p:txBody>
          </p:sp>
        </p:grpSp>
        <p:grpSp>
          <p:nvGrpSpPr>
            <p:cNvPr id="7" name="Group 5"/>
            <p:cNvGrpSpPr/>
            <p:nvPr/>
          </p:nvGrpSpPr>
          <p:grpSpPr>
            <a:xfrm>
              <a:off x="357158" y="1928802"/>
              <a:ext cx="3571900" cy="2214578"/>
              <a:chOff x="285720" y="1357298"/>
              <a:chExt cx="3571900" cy="2214578"/>
            </a:xfrm>
          </p:grpSpPr>
          <p:sp>
            <p:nvSpPr>
              <p:cNvPr id="4" name="Flowchart: Document 3"/>
              <p:cNvSpPr/>
              <p:nvPr/>
            </p:nvSpPr>
            <p:spPr>
              <a:xfrm>
                <a:off x="285720" y="1357298"/>
                <a:ext cx="3571900" cy="2214578"/>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n-US" sz="1200" kern="1400" dirty="0" smtClean="0">
                    <a:solidFill>
                      <a:srgbClr val="0000FF"/>
                    </a:solidFill>
                    <a:latin typeface="Consolas"/>
                  </a:rPr>
                  <a:t>#include</a:t>
                </a:r>
                <a:r>
                  <a:rPr lang="en-US" sz="1200" kern="1400" dirty="0" smtClean="0">
                    <a:solidFill>
                      <a:srgbClr val="000000"/>
                    </a:solidFill>
                    <a:latin typeface="Consolas"/>
                  </a:rPr>
                  <a:t> </a:t>
                </a:r>
                <a:r>
                  <a:rPr lang="en-US" sz="1200" kern="1400" dirty="0" smtClean="0">
                    <a:solidFill>
                      <a:srgbClr val="A31515"/>
                    </a:solidFill>
                    <a:latin typeface="Consolas"/>
                  </a:rPr>
                  <a:t>&lt;vcc2.h&gt;</a:t>
                </a:r>
                <a:endParaRPr lang="en-US" sz="1200" kern="1400" dirty="0" smtClean="0">
                  <a:solidFill>
                    <a:srgbClr val="000000"/>
                  </a:solidFill>
                  <a:latin typeface="Consolas"/>
                </a:endParaRPr>
              </a:p>
              <a:p>
                <a:r>
                  <a:rPr lang="en-US" sz="1200" kern="1400" dirty="0" smtClean="0">
                    <a:solidFill>
                      <a:srgbClr val="A31515"/>
                    </a:solidFill>
                    <a:latin typeface="Consolas"/>
                  </a:rPr>
                  <a:t> </a:t>
                </a:r>
                <a:endParaRPr lang="en-US" sz="1200" kern="1400" dirty="0" smtClean="0">
                  <a:solidFill>
                    <a:srgbClr val="000000"/>
                  </a:solidFill>
                  <a:latin typeface="Consolas"/>
                </a:endParaRPr>
              </a:p>
              <a:p>
                <a:r>
                  <a:rPr lang="en-US" sz="1200" kern="1400" dirty="0" err="1" smtClean="0">
                    <a:solidFill>
                      <a:srgbClr val="0000FF"/>
                    </a:solidFill>
                    <a:latin typeface="Consolas"/>
                  </a:rPr>
                  <a:t>typedef</a:t>
                </a:r>
                <a:r>
                  <a:rPr lang="en-US" sz="1200" kern="1400" dirty="0" smtClean="0">
                    <a:solidFill>
                      <a:srgbClr val="000000"/>
                    </a:solidFill>
                    <a:latin typeface="Consolas"/>
                  </a:rPr>
                  <a:t> </a:t>
                </a:r>
                <a:r>
                  <a:rPr lang="en-US" sz="1200" kern="1400" dirty="0" err="1" smtClean="0">
                    <a:solidFill>
                      <a:srgbClr val="0000FF"/>
                    </a:solidFill>
                    <a:latin typeface="Consolas"/>
                  </a:rPr>
                  <a:t>struct</a:t>
                </a:r>
                <a:r>
                  <a:rPr lang="en-US" sz="1200" kern="1400" dirty="0" smtClean="0">
                    <a:solidFill>
                      <a:srgbClr val="000000"/>
                    </a:solidFill>
                    <a:latin typeface="Consolas"/>
                  </a:rPr>
                  <a:t> _BITMAP {</a:t>
                </a:r>
              </a:p>
              <a:p>
                <a:r>
                  <a:rPr lang="en-US" sz="1200" kern="1400" dirty="0" smtClean="0">
                    <a:solidFill>
                      <a:srgbClr val="000000"/>
                    </a:solidFill>
                    <a:latin typeface="Consolas"/>
                  </a:rPr>
                  <a:t>  UINT32 Size;      </a:t>
                </a:r>
                <a:r>
                  <a:rPr lang="en-US" sz="1200" kern="1400" dirty="0" smtClean="0">
                    <a:solidFill>
                      <a:srgbClr val="008000"/>
                    </a:solidFill>
                    <a:latin typeface="Consolas"/>
                  </a:rPr>
                  <a:t>// Number of bits … </a:t>
                </a:r>
                <a:endParaRPr lang="en-US" sz="1200" kern="1400" dirty="0" smtClean="0">
                  <a:solidFill>
                    <a:srgbClr val="000000"/>
                  </a:solidFill>
                  <a:latin typeface="Consolas"/>
                </a:endParaRPr>
              </a:p>
              <a:p>
                <a:r>
                  <a:rPr lang="en-US" sz="1200" kern="1400" dirty="0" smtClean="0">
                    <a:solidFill>
                      <a:srgbClr val="000000"/>
                    </a:solidFill>
                    <a:latin typeface="Consolas"/>
                  </a:rPr>
                  <a:t>  PUINT32 Buffer;   </a:t>
                </a:r>
                <a:r>
                  <a:rPr lang="en-US" sz="1200" kern="1400" dirty="0" smtClean="0">
                    <a:solidFill>
                      <a:srgbClr val="008000"/>
                    </a:solidFill>
                    <a:latin typeface="Consolas"/>
                  </a:rPr>
                  <a:t>// Memory to store …</a:t>
                </a:r>
                <a:endParaRPr lang="en-US" sz="1200" kern="1400" dirty="0" smtClean="0">
                  <a:solidFill>
                    <a:srgbClr val="000000"/>
                  </a:solidFill>
                  <a:latin typeface="Consolas"/>
                </a:endParaRPr>
              </a:p>
              <a:p>
                <a:r>
                  <a:rPr lang="en-US" sz="1200" kern="1400" dirty="0" smtClean="0">
                    <a:solidFill>
                      <a:srgbClr val="008000"/>
                    </a:solidFill>
                    <a:latin typeface="Consolas"/>
                  </a:rPr>
                  <a:t> </a:t>
                </a:r>
                <a:endParaRPr lang="en-US" sz="1200" kern="1400" dirty="0" smtClean="0">
                  <a:solidFill>
                    <a:srgbClr val="000000"/>
                  </a:solidFill>
                  <a:latin typeface="Consolas"/>
                </a:endParaRPr>
              </a:p>
              <a:p>
                <a:r>
                  <a:rPr lang="en-US" sz="1200" kern="1400" dirty="0" smtClean="0">
                    <a:solidFill>
                      <a:srgbClr val="000000"/>
                    </a:solidFill>
                    <a:latin typeface="Consolas"/>
                  </a:rPr>
                  <a:t>  </a:t>
                </a:r>
                <a:r>
                  <a:rPr lang="en-US" sz="1200" kern="1400" dirty="0" smtClean="0">
                    <a:solidFill>
                      <a:srgbClr val="008000"/>
                    </a:solidFill>
                    <a:latin typeface="Consolas"/>
                  </a:rPr>
                  <a:t>// private invariants</a:t>
                </a:r>
                <a:endParaRPr lang="en-US" sz="1200" kern="1400" dirty="0" smtClean="0">
                  <a:solidFill>
                    <a:srgbClr val="000000"/>
                  </a:solidFill>
                  <a:latin typeface="Consolas"/>
                </a:endParaRPr>
              </a:p>
              <a:p>
                <a:r>
                  <a:rPr lang="en-US" sz="1200" kern="1400" dirty="0" smtClean="0">
                    <a:solidFill>
                      <a:srgbClr val="000000"/>
                    </a:solidFill>
                    <a:latin typeface="Consolas"/>
                  </a:rPr>
                  <a:t>  </a:t>
                </a:r>
                <a:r>
                  <a:rPr lang="en-US" sz="1200" kern="1400" dirty="0" smtClean="0">
                    <a:solidFill>
                      <a:srgbClr val="0000FF"/>
                    </a:solidFill>
                    <a:latin typeface="Consolas"/>
                  </a:rPr>
                  <a:t>invariant</a:t>
                </a:r>
                <a:r>
                  <a:rPr lang="en-US" sz="1200" kern="1400" dirty="0" smtClean="0">
                    <a:solidFill>
                      <a:srgbClr val="000000"/>
                    </a:solidFill>
                    <a:latin typeface="Consolas"/>
                  </a:rPr>
                  <a:t>(Size &gt; 0 &amp;&amp; Size % 32 == 0) </a:t>
                </a:r>
              </a:p>
              <a:p>
                <a:r>
                  <a:rPr lang="en-US" sz="1200" kern="1400" dirty="0" smtClean="0">
                    <a:solidFill>
                      <a:srgbClr val="000000"/>
                    </a:solidFill>
                    <a:latin typeface="Consolas"/>
                  </a:rPr>
                  <a:t>  </a:t>
                </a:r>
                <a:r>
                  <a:rPr lang="en-US" sz="1200" kern="1400" dirty="0" smtClean="0">
                    <a:solidFill>
                      <a:srgbClr val="0000FF"/>
                    </a:solidFill>
                    <a:latin typeface="Consolas"/>
                  </a:rPr>
                  <a:t>… </a:t>
                </a:r>
                <a:endParaRPr lang="en-US" sz="1200" kern="1400" dirty="0" smtClean="0">
                  <a:solidFill>
                    <a:srgbClr val="000000"/>
                  </a:solidFill>
                  <a:latin typeface="Consolas"/>
                </a:endParaRPr>
              </a:p>
              <a:p>
                <a:r>
                  <a:rPr lang="en-US" kern="1400" dirty="0" smtClean="0">
                    <a:solidFill>
                      <a:srgbClr val="000000"/>
                    </a:solidFill>
                    <a:latin typeface="Segoe UI"/>
                  </a:rPr>
                  <a:t> </a:t>
                </a:r>
              </a:p>
              <a:p>
                <a:pPr algn="ctr"/>
                <a:endParaRPr lang="en-US" sz="1200" dirty="0"/>
              </a:p>
            </p:txBody>
          </p:sp>
          <p:sp>
            <p:nvSpPr>
              <p:cNvPr id="5" name="TextBox 4"/>
              <p:cNvSpPr txBox="1"/>
              <p:nvPr/>
            </p:nvSpPr>
            <p:spPr>
              <a:xfrm>
                <a:off x="2428860" y="1428736"/>
                <a:ext cx="1375761" cy="923330"/>
              </a:xfrm>
              <a:prstGeom prst="rect">
                <a:avLst/>
              </a:prstGeom>
              <a:noFill/>
            </p:spPr>
            <p:txBody>
              <a:bodyPr wrap="square" rtlCol="0">
                <a:spAutoFit/>
              </a:bodyPr>
              <a:lstStyle/>
              <a:p>
                <a:pPr algn="r"/>
                <a:r>
                  <a:rPr lang="en-US" b="1" i="1" dirty="0" smtClean="0"/>
                  <a:t>Annotated C</a:t>
                </a:r>
              </a:p>
              <a:p>
                <a:r>
                  <a:rPr lang="en-US" dirty="0" smtClean="0"/>
                  <a:t> </a:t>
                </a:r>
              </a:p>
              <a:p>
                <a:endParaRPr lang="en-US" dirty="0"/>
              </a:p>
            </p:txBody>
          </p:sp>
        </p:grpSp>
        <p:sp>
          <p:nvSpPr>
            <p:cNvPr id="19" name="Right Arrow 18"/>
            <p:cNvSpPr/>
            <p:nvPr/>
          </p:nvSpPr>
          <p:spPr>
            <a:xfrm>
              <a:off x="2857488" y="3286124"/>
              <a:ext cx="3143272" cy="785818"/>
            </a:xfrm>
            <a:prstGeom prst="right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26" name="AutoShape 2"/>
            <p:cNvSpPr>
              <a:spLocks noChangeArrowheads="1"/>
            </p:cNvSpPr>
            <p:nvPr/>
          </p:nvSpPr>
          <p:spPr bwMode="auto">
            <a:xfrm>
              <a:off x="3143240" y="3714752"/>
              <a:ext cx="2357453" cy="714380"/>
            </a:xfrm>
            <a:prstGeom prst="flowChartAlternateProcess">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2" name="Picture 21" descr="vcc.png"/>
          <p:cNvPicPr>
            <a:picLocks noChangeAspect="1"/>
          </p:cNvPicPr>
          <p:nvPr/>
        </p:nvPicPr>
        <p:blipFill>
          <a:blip r:embed="rId2" cstate="print"/>
          <a:stretch>
            <a:fillRect/>
          </a:stretch>
        </p:blipFill>
        <p:spPr>
          <a:xfrm>
            <a:off x="3926794" y="3143248"/>
            <a:ext cx="716644" cy="71438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dirty="0" err="1" smtClean="0"/>
              <a:t>Satisfiability</a:t>
            </a:r>
            <a:r>
              <a:rPr sz="4400" dirty="0" smtClean="0"/>
              <a:t> Modulo Theories (SMT)</a:t>
            </a:r>
            <a:endParaRPr sz="4400" spc="-167" dirty="0">
              <a:solidFill>
                <a:schemeClr val="accent1"/>
              </a:solidFill>
              <a:effectLst>
                <a:outerShdw blurRad="50800" dist="38100" dir="2700000" algn="tl" rotWithShape="0">
                  <a:prstClr val="black">
                    <a:alpha val="61000"/>
                  </a:prstClr>
                </a:outerShdw>
              </a:effectLst>
            </a:endParaRPr>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Z3: An Efficient SMT Solver</a:t>
            </a:r>
            <a:endParaRPr lang="en-US" dirty="0"/>
          </a:p>
        </p:txBody>
      </p:sp>
      <p:graphicFrame>
        <p:nvGraphicFramePr>
          <p:cNvPr id="6" name="Object 5"/>
          <p:cNvGraphicFramePr>
            <a:graphicFrameLocks noChangeAspect="1"/>
          </p:cNvGraphicFramePr>
          <p:nvPr/>
        </p:nvGraphicFramePr>
        <p:xfrm>
          <a:off x="270163" y="2227118"/>
          <a:ext cx="8517665" cy="524164"/>
        </p:xfrm>
        <a:graphic>
          <a:graphicData uri="http://schemas.openxmlformats.org/presentationml/2006/ole">
            <p:oleObj spid="_x0000_s362498" name="Equation" r:id="rId4" imgW="3302000" imgH="203200" progId="Equation.3">
              <p:embed/>
            </p:oleObj>
          </a:graphicData>
        </a:graphic>
      </p:graphicFrame>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345680" y="2275840"/>
            <a:ext cx="1259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638800" y="2255520"/>
            <a:ext cx="77216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100320"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3200400" y="3429000"/>
            <a:ext cx="25146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62128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56616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228600" y="3429000"/>
            <a:ext cx="2743200" cy="914400"/>
          </a:xfrm>
          <a:prstGeom prst="rect">
            <a:avLst/>
          </a:prstGeom>
          <a:solidFill>
            <a:schemeClr val="accent4">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918960" y="227584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235200" y="226568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5943600" y="3429000"/>
            <a:ext cx="2667000" cy="914400"/>
          </a:xfrm>
          <a:prstGeom prst="rect">
            <a:avLst/>
          </a:prstGeom>
          <a:solidFill>
            <a:srgbClr val="FF000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tx1"/>
                </a:solidFill>
                <a:effectLst>
                  <a:outerShdw blurRad="38100" dist="38100" dir="2700000" algn="tl">
                    <a:srgbClr val="000000">
                      <a:alpha val="43137"/>
                    </a:srgbClr>
                  </a:outerShdw>
                </a:effectLst>
                <a:latin typeface="Segoe" pitchFamily="34" charset="0"/>
              </a:rPr>
              <a:t>Uninterpreted</a:t>
            </a:r>
            <a:r>
              <a:rPr lang="en-US" sz="2800" dirty="0" smtClean="0">
                <a:solidFill>
                  <a:schemeClr val="tx1"/>
                </a:solidFill>
                <a:effectLst>
                  <a:outerShdw blurRad="38100" dist="38100" dir="2700000" algn="tl">
                    <a:srgbClr val="000000">
                      <a:alpha val="43137"/>
                    </a:srgbClr>
                  </a:outerShdw>
                </a:effectLst>
                <a:latin typeface="Segoe" pitchFamily="34" charset="0"/>
              </a:rPr>
              <a:t>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19" name="Object 18"/>
          <p:cNvGraphicFramePr>
            <a:graphicFrameLocks noChangeAspect="1"/>
          </p:cNvGraphicFramePr>
          <p:nvPr/>
        </p:nvGraphicFramePr>
        <p:xfrm>
          <a:off x="381000" y="5029200"/>
          <a:ext cx="5432611" cy="914400"/>
        </p:xfrm>
        <a:graphic>
          <a:graphicData uri="http://schemas.openxmlformats.org/presentationml/2006/ole">
            <p:oleObj spid="_x0000_s362499" name="Equation" r:id="rId5" imgW="2565360" imgH="43164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6" grpId="0" animBg="1"/>
      <p:bldP spid="17" grpId="0" animBg="1"/>
      <p:bldP spid="18" grpId="0" animBg="1"/>
      <p:bldP spid="20" grpId="0" animBg="1"/>
      <p:bldP spid="21" grpId="0" animBg="1"/>
      <p:bldP spid="2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Chain: Z3</a:t>
            </a:r>
            <a:endParaRPr lang="en-US" dirty="0"/>
          </a:p>
        </p:txBody>
      </p:sp>
      <p:sp>
        <p:nvSpPr>
          <p:cNvPr id="3" name="Content Placeholder 2"/>
          <p:cNvSpPr>
            <a:spLocks noGrp="1"/>
          </p:cNvSpPr>
          <p:nvPr>
            <p:ph idx="1"/>
          </p:nvPr>
        </p:nvSpPr>
        <p:spPr>
          <a:xfrm>
            <a:off x="428596" y="4119546"/>
            <a:ext cx="8229600" cy="2357454"/>
          </a:xfrm>
        </p:spPr>
        <p:txBody>
          <a:bodyPr>
            <a:normAutofit lnSpcReduction="10000"/>
          </a:bodyPr>
          <a:lstStyle/>
          <a:p>
            <a:r>
              <a:rPr lang="en-US" dirty="0" smtClean="0"/>
              <a:t>state-of-the-art automatic SMT solver</a:t>
            </a:r>
          </a:p>
          <a:p>
            <a:r>
              <a:rPr lang="en-US" dirty="0" smtClean="0"/>
              <a:t>SMT (</a:t>
            </a:r>
            <a:r>
              <a:rPr lang="en-US" dirty="0" err="1" smtClean="0"/>
              <a:t>Satisfiability</a:t>
            </a:r>
            <a:r>
              <a:rPr lang="en-US" dirty="0" smtClean="0"/>
              <a:t> Modulo Theories):</a:t>
            </a:r>
          </a:p>
          <a:p>
            <a:pPr lvl="1"/>
            <a:r>
              <a:rPr lang="en-US" dirty="0" smtClean="0"/>
              <a:t> integer and fixed-length bit-vector arithmetic</a:t>
            </a:r>
          </a:p>
          <a:p>
            <a:pPr lvl="1"/>
            <a:r>
              <a:rPr lang="en-US" dirty="0" smtClean="0"/>
              <a:t> arrays, algebraic data types</a:t>
            </a:r>
          </a:p>
          <a:p>
            <a:endParaRPr lang="en-US" dirty="0" smtClean="0"/>
          </a:p>
        </p:txBody>
      </p:sp>
      <p:grpSp>
        <p:nvGrpSpPr>
          <p:cNvPr id="4" name="Group 3"/>
          <p:cNvGrpSpPr/>
          <p:nvPr/>
        </p:nvGrpSpPr>
        <p:grpSpPr>
          <a:xfrm>
            <a:off x="2571736" y="1357298"/>
            <a:ext cx="3571900" cy="2780718"/>
            <a:chOff x="285720" y="1357298"/>
            <a:chExt cx="3571900" cy="2780718"/>
          </a:xfrm>
        </p:grpSpPr>
        <p:sp>
          <p:nvSpPr>
            <p:cNvPr id="5" name="Flowchart: Document 4"/>
            <p:cNvSpPr/>
            <p:nvPr/>
          </p:nvSpPr>
          <p:spPr>
            <a:xfrm>
              <a:off x="285720" y="1357298"/>
              <a:ext cx="3571900" cy="221457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t" anchorCtr="0"/>
            <a:lstStyle/>
            <a:p>
              <a:r>
                <a:rPr lang="en-US" sz="1200" kern="1400" dirty="0" smtClean="0">
                  <a:solidFill>
                    <a:schemeClr val="tx1"/>
                  </a:solidFill>
                  <a:latin typeface="Consolas"/>
                </a:rPr>
                <a:t>(FORALL (v </a:t>
              </a:r>
              <a:r>
                <a:rPr lang="en-US" sz="1200" kern="1400" dirty="0" err="1" smtClean="0">
                  <a:solidFill>
                    <a:schemeClr val="tx1"/>
                  </a:solidFill>
                  <a:latin typeface="Consolas"/>
                </a:rPr>
                <a:t>lv</a:t>
              </a:r>
              <a:r>
                <a:rPr lang="en-US" sz="1200" kern="1400" dirty="0" smtClean="0">
                  <a:solidFill>
                    <a:schemeClr val="tx1"/>
                  </a:solidFill>
                  <a:latin typeface="Consolas"/>
                </a:rPr>
                <a:t> x </a:t>
              </a:r>
              <a:r>
                <a:rPr lang="en-US" sz="1200" kern="1400" dirty="0" err="1" smtClean="0">
                  <a:solidFill>
                    <a:schemeClr val="tx1"/>
                  </a:solidFill>
                  <a:latin typeface="Consolas"/>
                </a:rPr>
                <a:t>lxv</a:t>
              </a:r>
              <a:r>
                <a:rPr lang="en-US" sz="1200" kern="1400" dirty="0" smtClean="0">
                  <a:solidFill>
                    <a:schemeClr val="tx1"/>
                  </a:solidFill>
                  <a:latin typeface="Consolas"/>
                </a:rPr>
                <a:t> w a b)</a:t>
              </a:r>
            </a:p>
            <a:p>
              <a:r>
                <a:rPr lang="en-US" sz="1200" kern="1400" dirty="0" smtClean="0">
                  <a:solidFill>
                    <a:schemeClr val="tx1"/>
                  </a:solidFill>
                  <a:latin typeface="Consolas"/>
                </a:rPr>
                <a:t> (QID bv:e:c4)</a:t>
              </a:r>
            </a:p>
            <a:p>
              <a:r>
                <a:rPr lang="en-US" sz="1200" kern="1400" dirty="0" smtClean="0">
                  <a:solidFill>
                    <a:schemeClr val="tx1"/>
                  </a:solidFill>
                  <a:latin typeface="Consolas"/>
                </a:rPr>
                <a:t> (PATS </a:t>
              </a:r>
            </a:p>
            <a:p>
              <a:r>
                <a:rPr lang="en-US" sz="1200" kern="1400" dirty="0" smtClean="0">
                  <a:solidFill>
                    <a:schemeClr val="tx1"/>
                  </a:solidFill>
                  <a:latin typeface="Consolas"/>
                </a:rPr>
                <a:t>   ($</a:t>
              </a:r>
              <a:r>
                <a:rPr lang="en-US" sz="1200" kern="1400" dirty="0" err="1" smtClean="0">
                  <a:solidFill>
                    <a:schemeClr val="tx1"/>
                  </a:solidFill>
                  <a:latin typeface="Consolas"/>
                </a:rPr>
                <a:t>bv_extract</a:t>
              </a:r>
              <a:r>
                <a:rPr lang="en-US" sz="1200" kern="1400" dirty="0" smtClean="0">
                  <a:solidFill>
                    <a:schemeClr val="tx1"/>
                  </a:solidFill>
                  <a:latin typeface="Consolas"/>
                </a:rPr>
                <a:t> </a:t>
              </a:r>
            </a:p>
            <a:p>
              <a:r>
                <a:rPr lang="en-US" sz="1200" kern="1400" dirty="0" smtClean="0">
                  <a:solidFill>
                    <a:schemeClr val="tx1"/>
                  </a:solidFill>
                  <a:latin typeface="Consolas"/>
                </a:rPr>
                <a:t>    ($</a:t>
              </a:r>
              <a:r>
                <a:rPr lang="en-US" sz="1200" kern="1400" dirty="0" err="1" smtClean="0">
                  <a:solidFill>
                    <a:schemeClr val="tx1"/>
                  </a:solidFill>
                  <a:latin typeface="Consolas"/>
                </a:rPr>
                <a:t>bv_concat</a:t>
              </a:r>
              <a:r>
                <a:rPr lang="en-US" sz="1200" kern="1400" dirty="0" smtClean="0">
                  <a:solidFill>
                    <a:schemeClr val="tx1"/>
                  </a:solidFill>
                  <a:latin typeface="Consolas"/>
                </a:rPr>
                <a:t> </a:t>
              </a:r>
            </a:p>
            <a:p>
              <a:r>
                <a:rPr lang="en-US" sz="1200" kern="1400" dirty="0" smtClean="0">
                  <a:solidFill>
                    <a:schemeClr val="tx1"/>
                  </a:solidFill>
                  <a:latin typeface="Consolas"/>
                </a:rPr>
                <a:t>    ($</a:t>
              </a:r>
              <a:r>
                <a:rPr lang="en-US" sz="1200" kern="1400" dirty="0" err="1" smtClean="0">
                  <a:solidFill>
                    <a:schemeClr val="tx1"/>
                  </a:solidFill>
                  <a:latin typeface="Consolas"/>
                </a:rPr>
                <a:t>bv_extract</a:t>
              </a:r>
              <a:r>
                <a:rPr lang="en-US" sz="1200" kern="1400" dirty="0" smtClean="0">
                  <a:solidFill>
                    <a:schemeClr val="tx1"/>
                  </a:solidFill>
                  <a:latin typeface="Consolas"/>
                </a:rPr>
                <a:t> v </a:t>
              </a:r>
              <a:r>
                <a:rPr lang="en-US" sz="1200" kern="1400" dirty="0" err="1" smtClean="0">
                  <a:solidFill>
                    <a:schemeClr val="tx1"/>
                  </a:solidFill>
                  <a:latin typeface="Consolas"/>
                </a:rPr>
                <a:t>lv</a:t>
              </a:r>
              <a:r>
                <a:rPr lang="en-US" sz="1200" kern="1400" dirty="0" smtClean="0">
                  <a:solidFill>
                    <a:schemeClr val="tx1"/>
                  </a:solidFill>
                  <a:latin typeface="Consolas"/>
                </a:rPr>
                <a:t> x </a:t>
              </a:r>
              <a:r>
                <a:rPr lang="en-US" sz="1200" kern="1400" dirty="0" err="1" smtClean="0">
                  <a:solidFill>
                    <a:schemeClr val="tx1"/>
                  </a:solidFill>
                  <a:latin typeface="Consolas"/>
                </a:rPr>
                <a:t>lv</a:t>
              </a:r>
              <a:r>
                <a:rPr lang="en-US" sz="1200" kern="1400" dirty="0" smtClean="0">
                  <a:solidFill>
                    <a:schemeClr val="tx1"/>
                  </a:solidFill>
                  <a:latin typeface="Consolas"/>
                </a:rPr>
                <a:t>) </a:t>
              </a:r>
              <a:r>
                <a:rPr lang="en-US" sz="1200" kern="1400" dirty="0" err="1" smtClean="0">
                  <a:solidFill>
                    <a:schemeClr val="tx1"/>
                  </a:solidFill>
                  <a:latin typeface="Consolas"/>
                </a:rPr>
                <a:t>lxv</a:t>
              </a:r>
              <a:r>
                <a:rPr lang="en-US" sz="1200" kern="1400" dirty="0" smtClean="0">
                  <a:solidFill>
                    <a:schemeClr val="tx1"/>
                  </a:solidFill>
                  <a:latin typeface="Consolas"/>
                </a:rPr>
                <a:t> w x) </a:t>
              </a:r>
            </a:p>
            <a:p>
              <a:r>
                <a:rPr lang="en-US" sz="1200" kern="1400" dirty="0" smtClean="0">
                  <a:solidFill>
                    <a:schemeClr val="tx1"/>
                  </a:solidFill>
                  <a:latin typeface="Consolas"/>
                </a:rPr>
                <a:t>	</a:t>
              </a:r>
              <a:r>
                <a:rPr lang="en-US" sz="1200" kern="1400" dirty="0" err="1" smtClean="0">
                  <a:solidFill>
                    <a:schemeClr val="tx1"/>
                  </a:solidFill>
                  <a:latin typeface="Consolas"/>
                </a:rPr>
                <a:t>lv</a:t>
              </a:r>
              <a:r>
                <a:rPr lang="en-US" sz="1200" kern="1400" dirty="0" smtClean="0">
                  <a:solidFill>
                    <a:schemeClr val="tx1"/>
                  </a:solidFill>
                  <a:latin typeface="Consolas"/>
                </a:rPr>
                <a:t> a b))</a:t>
              </a:r>
            </a:p>
            <a:p>
              <a:r>
                <a:rPr lang="en-US" sz="1200" kern="1400" dirty="0" smtClean="0">
                  <a:solidFill>
                    <a:schemeClr val="tx1"/>
                  </a:solidFill>
                  <a:latin typeface="Consolas"/>
                </a:rPr>
                <a:t>    (IMPLIES</a:t>
              </a:r>
            </a:p>
            <a:p>
              <a:r>
                <a:rPr lang="en-US" sz="1200" kern="1400" dirty="0" smtClean="0">
                  <a:solidFill>
                    <a:schemeClr val="tx1"/>
                  </a:solidFill>
                  <a:latin typeface="Consolas"/>
                </a:rPr>
                <a:t>      (AND</a:t>
              </a:r>
            </a:p>
            <a:p>
              <a:r>
                <a:rPr lang="en-US" sz="1200" kern="1400" dirty="0" smtClean="0">
                  <a:solidFill>
                    <a:schemeClr val="tx1"/>
                  </a:solidFill>
                  <a:latin typeface="Consolas"/>
                </a:rPr>
                <a:t> </a:t>
              </a:r>
            </a:p>
            <a:p>
              <a:endParaRPr lang="en-US" sz="1200" kern="1400" dirty="0" smtClean="0">
                <a:solidFill>
                  <a:schemeClr val="tx1"/>
                </a:solidFill>
                <a:latin typeface="Consolas"/>
              </a:endParaRPr>
            </a:p>
          </p:txBody>
        </p:sp>
        <p:sp>
          <p:nvSpPr>
            <p:cNvPr id="6" name="TextBox 5"/>
            <p:cNvSpPr txBox="1"/>
            <p:nvPr/>
          </p:nvSpPr>
          <p:spPr>
            <a:xfrm>
              <a:off x="2819384" y="3214686"/>
              <a:ext cx="985237"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r"/>
              <a:r>
                <a:rPr lang="en-US" b="1" i="1" dirty="0" smtClean="0"/>
                <a:t>FOL</a:t>
              </a:r>
            </a:p>
            <a:p>
              <a:r>
                <a:rPr lang="en-US" dirty="0" smtClean="0"/>
                <a:t> </a:t>
              </a:r>
            </a:p>
            <a:p>
              <a:endParaRPr lang="en-US" dirty="0"/>
            </a:p>
          </p:txBody>
        </p:sp>
      </p:grpSp>
      <p:sp>
        <p:nvSpPr>
          <p:cNvPr id="10" name="Right Arrow 9"/>
          <p:cNvSpPr/>
          <p:nvPr/>
        </p:nvSpPr>
        <p:spPr>
          <a:xfrm>
            <a:off x="214282" y="1714488"/>
            <a:ext cx="2714644" cy="785818"/>
          </a:xfrm>
          <a:prstGeom prst="right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utoShape 2"/>
          <p:cNvSpPr>
            <a:spLocks noChangeArrowheads="1"/>
          </p:cNvSpPr>
          <p:nvPr/>
        </p:nvSpPr>
        <p:spPr bwMode="auto">
          <a:xfrm>
            <a:off x="428596" y="2143116"/>
            <a:ext cx="2000263" cy="714380"/>
          </a:xfrm>
          <a:prstGeom prst="flowChartAlternateProcess">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Segoe UI" pitchFamily="34" charset="0"/>
                <a:cs typeface="Arial" pitchFamily="34" charset="0"/>
              </a:rPr>
              <a:t>Boogie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ight Arrow 12"/>
          <p:cNvSpPr/>
          <p:nvPr/>
        </p:nvSpPr>
        <p:spPr>
          <a:xfrm>
            <a:off x="5715008" y="1785926"/>
            <a:ext cx="2000264" cy="785818"/>
          </a:xfrm>
          <a:prstGeom prst="right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AutoShape 2"/>
          <p:cNvSpPr>
            <a:spLocks noChangeArrowheads="1"/>
          </p:cNvSpPr>
          <p:nvPr/>
        </p:nvSpPr>
        <p:spPr bwMode="auto">
          <a:xfrm>
            <a:off x="5929323" y="2214554"/>
            <a:ext cx="1214446" cy="714380"/>
          </a:xfrm>
          <a:prstGeom prst="flowChartAlternateProcess">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Segoe UI" pitchFamily="34" charset="0"/>
                <a:cs typeface="Arial" pitchFamily="34" charset="0"/>
              </a:rPr>
              <a:t>Z3</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Group 20"/>
          <p:cNvGrpSpPr/>
          <p:nvPr/>
        </p:nvGrpSpPr>
        <p:grpSpPr>
          <a:xfrm>
            <a:off x="7786710" y="1071546"/>
            <a:ext cx="758966" cy="2296667"/>
            <a:chOff x="8072462" y="1214422"/>
            <a:chExt cx="758966" cy="2296667"/>
          </a:xfrm>
        </p:grpSpPr>
        <p:pic>
          <p:nvPicPr>
            <p:cNvPr id="67587" name="Picture 3"/>
            <p:cNvPicPr>
              <a:picLocks noChangeAspect="1" noChangeArrowheads="1"/>
            </p:cNvPicPr>
            <p:nvPr/>
          </p:nvPicPr>
          <p:blipFill>
            <a:blip r:embed="rId2" cstate="print"/>
            <a:srcRect/>
            <a:stretch>
              <a:fillRect/>
            </a:stretch>
          </p:blipFill>
          <p:spPr bwMode="auto">
            <a:xfrm>
              <a:off x="8072462" y="1214422"/>
              <a:ext cx="685517" cy="664712"/>
            </a:xfrm>
            <a:prstGeom prst="rect">
              <a:avLst/>
            </a:prstGeom>
            <a:noFill/>
            <a:ln w="38100" algn="ctr">
              <a:noFill/>
              <a:miter lim="800000"/>
              <a:headEnd/>
              <a:tailEnd/>
            </a:ln>
            <a:effectLst>
              <a:outerShdw dist="35921" dir="2700000" algn="ctr" rotWithShape="0">
                <a:srgbClr val="CCCCCC"/>
              </a:outerShdw>
            </a:effectLst>
          </p:spPr>
        </p:pic>
        <p:pic>
          <p:nvPicPr>
            <p:cNvPr id="67588" name="Picture 4"/>
            <p:cNvPicPr>
              <a:picLocks noChangeAspect="1" noChangeArrowheads="1"/>
            </p:cNvPicPr>
            <p:nvPr/>
          </p:nvPicPr>
          <p:blipFill>
            <a:blip r:embed="rId3" cstate="print"/>
            <a:srcRect/>
            <a:stretch>
              <a:fillRect/>
            </a:stretch>
          </p:blipFill>
          <p:spPr bwMode="auto">
            <a:xfrm>
              <a:off x="8072462" y="2000240"/>
              <a:ext cx="758966" cy="653898"/>
            </a:xfrm>
            <a:prstGeom prst="rect">
              <a:avLst/>
            </a:prstGeom>
            <a:noFill/>
            <a:ln w="38100" algn="ctr">
              <a:noFill/>
              <a:miter lim="800000"/>
              <a:headEnd/>
              <a:tailEnd/>
            </a:ln>
            <a:effectLst>
              <a:outerShdw dist="35921" dir="2700000" algn="ctr" rotWithShape="0">
                <a:srgbClr val="CCCCCC"/>
              </a:outerShdw>
            </a:effectLst>
          </p:spPr>
        </p:pic>
        <p:pic>
          <p:nvPicPr>
            <p:cNvPr id="67589" name="Picture 5"/>
            <p:cNvPicPr>
              <a:picLocks noChangeAspect="1" noChangeArrowheads="1"/>
            </p:cNvPicPr>
            <p:nvPr/>
          </p:nvPicPr>
          <p:blipFill>
            <a:blip r:embed="rId4" cstate="print"/>
            <a:srcRect/>
            <a:stretch>
              <a:fillRect/>
            </a:stretch>
          </p:blipFill>
          <p:spPr bwMode="auto">
            <a:xfrm>
              <a:off x="8072462" y="2857496"/>
              <a:ext cx="758966" cy="653593"/>
            </a:xfrm>
            <a:prstGeom prst="rect">
              <a:avLst/>
            </a:prstGeom>
            <a:noFill/>
            <a:ln w="38100" algn="ctr">
              <a:noFill/>
              <a:miter lim="800000"/>
              <a:headEnd/>
              <a:tailEnd/>
            </a:ln>
            <a:effectLst>
              <a:outerShdw dist="35921" dir="2700000" algn="ctr" rotWithShape="0">
                <a:srgbClr val="CCCCCC"/>
              </a:outerShdw>
            </a:effectLst>
          </p:spPr>
        </p:pic>
      </p:gr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53998"/>
          </a:xfrm>
        </p:spPr>
        <p:txBody>
          <a:bodyPr/>
          <a:lstStyle/>
          <a:p>
            <a:r>
              <a:rPr lang="en-US" dirty="0" smtClean="0">
                <a:solidFill>
                  <a:srgbClr val="92D050"/>
                </a:solidFill>
              </a:rPr>
              <a:t>Modeling C Memory</a:t>
            </a:r>
            <a:endParaRPr lang="en-US" dirty="0">
              <a:solidFill>
                <a:srgbClr val="92D050"/>
              </a:solidFill>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0000"/>
                </a:solidFill>
              </a:rPr>
              <a:t>C Memory Model</a:t>
            </a:r>
            <a:endParaRPr lang="en-US" dirty="0">
              <a:solidFill>
                <a:srgbClr val="000000"/>
              </a:solidFill>
            </a:endParaRPr>
          </a:p>
        </p:txBody>
      </p:sp>
      <p:sp>
        <p:nvSpPr>
          <p:cNvPr id="31" name="Content Placeholder 4"/>
          <p:cNvSpPr>
            <a:spLocks noGrp="1"/>
          </p:cNvSpPr>
          <p:nvPr>
            <p:ph idx="1"/>
          </p:nvPr>
        </p:nvSpPr>
        <p:spPr/>
        <p:txBody>
          <a:bodyPr>
            <a:normAutofit fontScale="77500" lnSpcReduction="20000"/>
          </a:bodyPr>
          <a:lstStyle/>
          <a:p>
            <a:r>
              <a:rPr lang="en-US" dirty="0" smtClean="0"/>
              <a:t>stack and ‘heap’ memory is organized into disjoint</a:t>
            </a:r>
            <a:r>
              <a:rPr lang="en-US" dirty="0"/>
              <a:t>, fixed-size </a:t>
            </a:r>
            <a:r>
              <a:rPr lang="en-US" dirty="0" smtClean="0"/>
              <a:t>allocation regions</a:t>
            </a:r>
          </a:p>
          <a:p>
            <a:pPr lvl="1"/>
            <a:r>
              <a:rPr lang="en-US" dirty="0" smtClean="0"/>
              <a:t>heap is really only chunks of memory obtained via a system call </a:t>
            </a:r>
          </a:p>
          <a:p>
            <a:r>
              <a:rPr lang="en-US" dirty="0" smtClean="0"/>
              <a:t>types ‘suggest’ how to interpret regions</a:t>
            </a:r>
          </a:p>
          <a:p>
            <a:r>
              <a:rPr lang="en-US" dirty="0" smtClean="0"/>
              <a:t>allocation status is tracked per region</a:t>
            </a:r>
          </a:p>
          <a:p>
            <a:r>
              <a:rPr lang="en-US" dirty="0" smtClean="0"/>
              <a:t>type status is not tracked at all</a:t>
            </a:r>
          </a:p>
          <a:p>
            <a:pPr>
              <a:buNone/>
            </a:pPr>
            <a:endParaRPr lang="en-US" sz="2200"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Aliasing and partial overlap</a:t>
            </a:r>
            <a:endParaRPr lang="en-US" dirty="0"/>
          </a:p>
        </p:txBody>
      </p:sp>
      <p:sp>
        <p:nvSpPr>
          <p:cNvPr id="3" name="Content Placeholder 2"/>
          <p:cNvSpPr>
            <a:spLocks noGrp="1"/>
          </p:cNvSpPr>
          <p:nvPr>
            <p:ph idx="1"/>
          </p:nvPr>
        </p:nvSpPr>
        <p:spPr>
          <a:xfrm>
            <a:off x="457200" y="3657600"/>
            <a:ext cx="8229600" cy="1143008"/>
          </a:xfrm>
        </p:spPr>
        <p:txBody>
          <a:bodyPr>
            <a:normAutofit/>
          </a:bodyPr>
          <a:lstStyle/>
          <a:p>
            <a:pPr marL="0" indent="0">
              <a:buNone/>
            </a:pPr>
            <a:r>
              <a:rPr lang="en-US" sz="2800" dirty="0" smtClean="0"/>
              <a:t>When modeling memory as array of bytes, neither </a:t>
            </a:r>
            <a:r>
              <a:rPr lang="pl-PL" sz="2800" dirty="0" smtClean="0"/>
              <a:t>function</a:t>
            </a:r>
            <a:r>
              <a:rPr lang="en-US" sz="2800" dirty="0" smtClean="0"/>
              <a:t> would verify.</a:t>
            </a:r>
          </a:p>
          <a:p>
            <a:pPr marL="0" indent="0" algn="ctr">
              <a:buNone/>
            </a:pPr>
            <a:endParaRPr lang="en-US" sz="2800" dirty="0"/>
          </a:p>
        </p:txBody>
      </p:sp>
      <p:sp>
        <p:nvSpPr>
          <p:cNvPr id="4" name="TextBox 3"/>
          <p:cNvSpPr txBox="1"/>
          <p:nvPr/>
        </p:nvSpPr>
        <p:spPr>
          <a:xfrm>
            <a:off x="4857752" y="1857364"/>
            <a:ext cx="3147015" cy="1815882"/>
          </a:xfrm>
          <a:prstGeom prst="rect">
            <a:avLst/>
          </a:prstGeom>
          <a:noFill/>
        </p:spPr>
        <p:txBody>
          <a:bodyPr wrap="none" rtlCol="0">
            <a:spAutoFit/>
          </a:bodyPr>
          <a:lstStyle/>
          <a:p>
            <a:r>
              <a:rPr lang="en-US" sz="1600" b="1" dirty="0">
                <a:solidFill>
                  <a:schemeClr val="bg1"/>
                </a:solidFill>
                <a:latin typeface="Courier New" pitchFamily="49" charset="0"/>
                <a:cs typeface="Courier New" pitchFamily="49" charset="0"/>
              </a:rPr>
              <a:t>void</a:t>
            </a:r>
            <a:r>
              <a:rPr lang="en-US" sz="1600" dirty="0">
                <a:solidFill>
                  <a:schemeClr val="bg1"/>
                </a:solidFill>
                <a:latin typeface="Courier New" pitchFamily="49" charset="0"/>
                <a:cs typeface="Courier New" pitchFamily="49" charset="0"/>
              </a:rPr>
              <a:t> bar(</a:t>
            </a:r>
            <a:r>
              <a:rPr lang="en-US" sz="1600" b="1" dirty="0">
                <a:solidFill>
                  <a:schemeClr val="bg1"/>
                </a:solidFill>
                <a:latin typeface="Courier New" pitchFamily="49" charset="0"/>
                <a:cs typeface="Courier New" pitchFamily="49" charset="0"/>
              </a:rPr>
              <a:t>int</a:t>
            </a:r>
            <a:r>
              <a:rPr lang="en-US" sz="1600" dirty="0">
                <a:solidFill>
                  <a:schemeClr val="bg1"/>
                </a:solidFill>
                <a:latin typeface="Courier New" pitchFamily="49" charset="0"/>
                <a:cs typeface="Courier New" pitchFamily="49" charset="0"/>
              </a:rPr>
              <a:t> *p, </a:t>
            </a:r>
            <a:r>
              <a:rPr lang="en-US" sz="1600" b="1" dirty="0">
                <a:solidFill>
                  <a:schemeClr val="bg1"/>
                </a:solidFill>
                <a:latin typeface="Courier New" pitchFamily="49" charset="0"/>
                <a:cs typeface="Courier New" pitchFamily="49" charset="0"/>
              </a:rPr>
              <a:t>int</a:t>
            </a:r>
            <a:r>
              <a:rPr lang="en-US" sz="1600" dirty="0">
                <a:solidFill>
                  <a:schemeClr val="bg1"/>
                </a:solidFill>
                <a:latin typeface="Courier New" pitchFamily="49" charset="0"/>
                <a:cs typeface="Courier New" pitchFamily="49" charset="0"/>
              </a:rPr>
              <a:t> *q)</a:t>
            </a:r>
          </a:p>
          <a:p>
            <a:r>
              <a:rPr lang="en-US" sz="1600" dirty="0" smtClean="0">
                <a:solidFill>
                  <a:schemeClr val="bg1"/>
                </a:solidFill>
                <a:latin typeface="Courier New" pitchFamily="49" charset="0"/>
                <a:cs typeface="Courier New" pitchFamily="49" charset="0"/>
              </a:rPr>
              <a:t>  </a:t>
            </a:r>
            <a:r>
              <a:rPr lang="en-US" sz="1600" b="1" dirty="0" smtClean="0">
                <a:solidFill>
                  <a:schemeClr val="bg1"/>
                </a:solidFill>
                <a:latin typeface="Courier New" pitchFamily="49" charset="0"/>
                <a:cs typeface="Courier New" pitchFamily="49" charset="0"/>
              </a:rPr>
              <a:t>requires</a:t>
            </a:r>
            <a:r>
              <a:rPr lang="en-US" sz="1600" dirty="0" smtClean="0">
                <a:solidFill>
                  <a:schemeClr val="bg1"/>
                </a:solidFill>
                <a:latin typeface="Courier New" pitchFamily="49" charset="0"/>
                <a:cs typeface="Courier New" pitchFamily="49" charset="0"/>
              </a:rPr>
              <a:t>(p </a:t>
            </a:r>
            <a:r>
              <a:rPr lang="en-US" sz="1600" dirty="0">
                <a:solidFill>
                  <a:schemeClr val="bg1"/>
                </a:solidFill>
                <a:latin typeface="Courier New" pitchFamily="49" charset="0"/>
                <a:cs typeface="Courier New" pitchFamily="49" charset="0"/>
              </a:rPr>
              <a:t>!= q) </a:t>
            </a:r>
            <a:endParaRPr lang="en-US" sz="1600" dirty="0" smtClean="0">
              <a:solidFill>
                <a:schemeClr val="bg1"/>
              </a:solidFill>
              <a:latin typeface="Courier New" pitchFamily="49" charset="0"/>
              <a:cs typeface="Courier New" pitchFamily="49" charset="0"/>
            </a:endParaRPr>
          </a:p>
          <a:p>
            <a:r>
              <a:rPr lang="en-US" sz="1600" dirty="0" smtClean="0">
                <a:solidFill>
                  <a:schemeClr val="bg1"/>
                </a:solidFill>
                <a:latin typeface="Courier New" pitchFamily="49" charset="0"/>
                <a:cs typeface="Courier New" pitchFamily="49" charset="0"/>
              </a:rPr>
              <a:t>{</a:t>
            </a:r>
          </a:p>
          <a:p>
            <a:r>
              <a:rPr lang="en-US" sz="1600" dirty="0" smtClean="0">
                <a:solidFill>
                  <a:schemeClr val="bg1"/>
                </a:solidFill>
                <a:latin typeface="Courier New" pitchFamily="49" charset="0"/>
                <a:cs typeface="Courier New" pitchFamily="49" charset="0"/>
              </a:rPr>
              <a:t>  *</a:t>
            </a:r>
            <a:r>
              <a:rPr lang="en-US" sz="1600" dirty="0">
                <a:solidFill>
                  <a:schemeClr val="bg1"/>
                </a:solidFill>
                <a:latin typeface="Courier New" pitchFamily="49" charset="0"/>
                <a:cs typeface="Courier New" pitchFamily="49" charset="0"/>
              </a:rPr>
              <a:t>p = 12;</a:t>
            </a:r>
          </a:p>
          <a:p>
            <a:r>
              <a:rPr lang="en-US" sz="1600" dirty="0" smtClean="0">
                <a:solidFill>
                  <a:schemeClr val="bg1"/>
                </a:solidFill>
                <a:latin typeface="Courier New" pitchFamily="49" charset="0"/>
                <a:cs typeface="Courier New" pitchFamily="49" charset="0"/>
              </a:rPr>
              <a:t>  *</a:t>
            </a:r>
            <a:r>
              <a:rPr lang="en-US" sz="1600" dirty="0">
                <a:solidFill>
                  <a:schemeClr val="bg1"/>
                </a:solidFill>
                <a:latin typeface="Courier New" pitchFamily="49" charset="0"/>
                <a:cs typeface="Courier New" pitchFamily="49" charset="0"/>
              </a:rPr>
              <a:t>q = 42;</a:t>
            </a:r>
          </a:p>
          <a:p>
            <a:r>
              <a:rPr lang="en-US" sz="1600" dirty="0" smtClean="0">
                <a:solidFill>
                  <a:schemeClr val="bg1"/>
                </a:solidFill>
                <a:latin typeface="Courier New" pitchFamily="49" charset="0"/>
                <a:cs typeface="Courier New" pitchFamily="49" charset="0"/>
              </a:rPr>
              <a:t>  </a:t>
            </a:r>
            <a:r>
              <a:rPr lang="en-US" sz="1600" b="1" dirty="0" smtClean="0">
                <a:solidFill>
                  <a:schemeClr val="bg1"/>
                </a:solidFill>
                <a:latin typeface="Courier New" pitchFamily="49" charset="0"/>
                <a:cs typeface="Courier New" pitchFamily="49" charset="0"/>
              </a:rPr>
              <a:t>assert</a:t>
            </a:r>
            <a:r>
              <a:rPr lang="en-US" sz="1600" dirty="0">
                <a:solidFill>
                  <a:schemeClr val="bg1"/>
                </a:solidFill>
                <a:latin typeface="Courier New" pitchFamily="49" charset="0"/>
                <a:cs typeface="Courier New" pitchFamily="49" charset="0"/>
              </a:rPr>
              <a:t>(*p == 12);</a:t>
            </a:r>
          </a:p>
          <a:p>
            <a:r>
              <a:rPr lang="en-US" sz="1600" dirty="0">
                <a:solidFill>
                  <a:schemeClr val="bg1"/>
                </a:solidFill>
                <a:latin typeface="Courier New" pitchFamily="49" charset="0"/>
                <a:cs typeface="Courier New" pitchFamily="49" charset="0"/>
              </a:rPr>
              <a:t>}</a:t>
            </a:r>
          </a:p>
        </p:txBody>
      </p:sp>
      <p:sp>
        <p:nvSpPr>
          <p:cNvPr id="5" name="TextBox 4"/>
          <p:cNvSpPr txBox="1"/>
          <p:nvPr/>
        </p:nvSpPr>
        <p:spPr>
          <a:xfrm>
            <a:off x="1285852" y="1857364"/>
            <a:ext cx="3393878" cy="1631216"/>
          </a:xfrm>
          <a:prstGeom prst="rect">
            <a:avLst/>
          </a:prstGeom>
          <a:noFill/>
        </p:spPr>
        <p:txBody>
          <a:bodyPr wrap="none" rtlCol="0">
            <a:spAutoFit/>
          </a:bodyPr>
          <a:lstStyle/>
          <a:p>
            <a:r>
              <a:rPr lang="en-US" sz="1600" b="1" dirty="0">
                <a:solidFill>
                  <a:schemeClr val="bg1"/>
                </a:solidFill>
                <a:latin typeface="Courier New" pitchFamily="49" charset="0"/>
                <a:cs typeface="Courier New" pitchFamily="49" charset="0"/>
              </a:rPr>
              <a:t>void</a:t>
            </a:r>
            <a:r>
              <a:rPr lang="en-US" sz="1600" dirty="0">
                <a:solidFill>
                  <a:schemeClr val="bg1"/>
                </a:solidFill>
                <a:latin typeface="Courier New" pitchFamily="49" charset="0"/>
                <a:cs typeface="Courier New" pitchFamily="49" charset="0"/>
              </a:rPr>
              <a:t> foo(</a:t>
            </a:r>
            <a:r>
              <a:rPr lang="en-US" sz="1600" b="1" dirty="0">
                <a:solidFill>
                  <a:schemeClr val="bg1"/>
                </a:solidFill>
                <a:latin typeface="Courier New" pitchFamily="49" charset="0"/>
                <a:cs typeface="Courier New" pitchFamily="49" charset="0"/>
              </a:rPr>
              <a:t>int</a:t>
            </a:r>
            <a:r>
              <a:rPr lang="en-US" sz="1600" dirty="0">
                <a:solidFill>
                  <a:schemeClr val="bg1"/>
                </a:solidFill>
                <a:latin typeface="Courier New" pitchFamily="49" charset="0"/>
                <a:cs typeface="Courier New" pitchFamily="49" charset="0"/>
              </a:rPr>
              <a:t> *p, </a:t>
            </a:r>
            <a:r>
              <a:rPr lang="en-US" sz="1600" b="1" dirty="0">
                <a:solidFill>
                  <a:schemeClr val="bg1"/>
                </a:solidFill>
                <a:latin typeface="Courier New" pitchFamily="49" charset="0"/>
                <a:cs typeface="Courier New" pitchFamily="49" charset="0"/>
              </a:rPr>
              <a:t>short</a:t>
            </a:r>
            <a:r>
              <a:rPr lang="en-US" sz="1600" dirty="0">
                <a:solidFill>
                  <a:schemeClr val="bg1"/>
                </a:solidFill>
                <a:latin typeface="Courier New" pitchFamily="49" charset="0"/>
                <a:cs typeface="Courier New" pitchFamily="49" charset="0"/>
              </a:rPr>
              <a:t> *q)</a:t>
            </a:r>
          </a:p>
          <a:p>
            <a:r>
              <a:rPr lang="en-US" sz="1600" dirty="0">
                <a:solidFill>
                  <a:schemeClr val="bg1"/>
                </a:solidFill>
                <a:latin typeface="Courier New" pitchFamily="49" charset="0"/>
                <a:cs typeface="Courier New" pitchFamily="49" charset="0"/>
              </a:rPr>
              <a:t>{</a:t>
            </a:r>
          </a:p>
          <a:p>
            <a:r>
              <a:rPr lang="en-US" sz="1600" dirty="0" smtClean="0">
                <a:solidFill>
                  <a:schemeClr val="bg1"/>
                </a:solidFill>
                <a:latin typeface="Courier New" pitchFamily="49" charset="0"/>
                <a:cs typeface="Courier New" pitchFamily="49" charset="0"/>
              </a:rPr>
              <a:t>  *</a:t>
            </a:r>
            <a:r>
              <a:rPr lang="en-US" sz="1600" dirty="0">
                <a:solidFill>
                  <a:schemeClr val="bg1"/>
                </a:solidFill>
                <a:latin typeface="Courier New" pitchFamily="49" charset="0"/>
                <a:cs typeface="Courier New" pitchFamily="49" charset="0"/>
              </a:rPr>
              <a:t>p = 12;</a:t>
            </a:r>
          </a:p>
          <a:p>
            <a:r>
              <a:rPr lang="en-US" sz="1600" dirty="0" smtClean="0">
                <a:solidFill>
                  <a:schemeClr val="bg1"/>
                </a:solidFill>
                <a:latin typeface="Courier New" pitchFamily="49" charset="0"/>
                <a:cs typeface="Courier New" pitchFamily="49" charset="0"/>
              </a:rPr>
              <a:t>  *</a:t>
            </a:r>
            <a:r>
              <a:rPr lang="en-US" sz="1600" dirty="0">
                <a:solidFill>
                  <a:schemeClr val="bg1"/>
                </a:solidFill>
                <a:latin typeface="Courier New" pitchFamily="49" charset="0"/>
                <a:cs typeface="Courier New" pitchFamily="49" charset="0"/>
              </a:rPr>
              <a:t>q = 42;</a:t>
            </a:r>
          </a:p>
          <a:p>
            <a:r>
              <a:rPr lang="en-US" sz="1600" b="1" dirty="0" smtClean="0">
                <a:solidFill>
                  <a:schemeClr val="bg1"/>
                </a:solidFill>
                <a:latin typeface="Courier New" pitchFamily="49" charset="0"/>
                <a:cs typeface="Courier New" pitchFamily="49" charset="0"/>
              </a:rPr>
              <a:t>  assert</a:t>
            </a:r>
            <a:r>
              <a:rPr lang="en-US" sz="1600" dirty="0">
                <a:solidFill>
                  <a:schemeClr val="bg1"/>
                </a:solidFill>
                <a:latin typeface="Courier New" pitchFamily="49" charset="0"/>
                <a:cs typeface="Courier New" pitchFamily="49" charset="0"/>
              </a:rPr>
              <a:t>(*p == 12);</a:t>
            </a:r>
          </a:p>
          <a:p>
            <a:r>
              <a:rPr lang="en-US" sz="1600" dirty="0">
                <a:solidFill>
                  <a:schemeClr val="bg1"/>
                </a:solidFill>
                <a:latin typeface="Courier New" pitchFamily="49" charset="0"/>
                <a:cs typeface="Courier New" pitchFamily="49" charset="0"/>
              </a:rPr>
              <a:t>}</a:t>
            </a:r>
          </a:p>
        </p:txBody>
      </p:sp>
      <p:grpSp>
        <p:nvGrpSpPr>
          <p:cNvPr id="10" name="Group 21"/>
          <p:cNvGrpSpPr/>
          <p:nvPr/>
        </p:nvGrpSpPr>
        <p:grpSpPr>
          <a:xfrm>
            <a:off x="2514600" y="5029200"/>
            <a:ext cx="4429156" cy="1156279"/>
            <a:chOff x="3357554" y="5357826"/>
            <a:chExt cx="4429156" cy="1156279"/>
          </a:xfrm>
        </p:grpSpPr>
        <p:sp>
          <p:nvSpPr>
            <p:cNvPr id="19" name="Rectangle 18"/>
            <p:cNvSpPr/>
            <p:nvPr/>
          </p:nvSpPr>
          <p:spPr>
            <a:xfrm>
              <a:off x="5000628" y="5357826"/>
              <a:ext cx="2286016" cy="714380"/>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Rectangle 17"/>
            <p:cNvSpPr/>
            <p:nvPr/>
          </p:nvSpPr>
          <p:spPr>
            <a:xfrm>
              <a:off x="3857620" y="5429264"/>
              <a:ext cx="2286016"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1" name="Group 16"/>
            <p:cNvGrpSpPr/>
            <p:nvPr/>
          </p:nvGrpSpPr>
          <p:grpSpPr>
            <a:xfrm>
              <a:off x="3357554" y="5500702"/>
              <a:ext cx="4429156" cy="428628"/>
              <a:chOff x="3357554" y="5286388"/>
              <a:chExt cx="4429156" cy="428628"/>
            </a:xfrm>
            <a:effectLst/>
          </p:grpSpPr>
          <p:grpSp>
            <p:nvGrpSpPr>
              <p:cNvPr id="13" name="Group 9"/>
              <p:cNvGrpSpPr/>
              <p:nvPr/>
            </p:nvGrpSpPr>
            <p:grpSpPr>
              <a:xfrm>
                <a:off x="3357554" y="5286388"/>
                <a:ext cx="2143140" cy="428628"/>
                <a:chOff x="2643174" y="5143512"/>
                <a:chExt cx="2143140" cy="428628"/>
              </a:xfrm>
            </p:grpSpPr>
            <p:sp>
              <p:nvSpPr>
                <p:cNvPr id="6" name="Rectangle 5"/>
                <p:cNvSpPr/>
                <p:nvPr/>
              </p:nvSpPr>
              <p:spPr>
                <a:xfrm>
                  <a:off x="2643174" y="5143512"/>
                  <a:ext cx="42862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14678" y="5143512"/>
                  <a:ext cx="42862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86182" y="5143512"/>
                  <a:ext cx="42862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57686" y="5143512"/>
                  <a:ext cx="42862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6786578" y="5286388"/>
                <a:ext cx="42862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43570" y="5286388"/>
                <a:ext cx="42862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15074" y="5286388"/>
                <a:ext cx="42862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358082" y="5286388"/>
                <a:ext cx="42862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967154" y="5916051"/>
              <a:ext cx="401072" cy="584775"/>
            </a:xfrm>
            <a:prstGeom prst="rect">
              <a:avLst/>
            </a:prstGeom>
            <a:noFill/>
          </p:spPr>
          <p:txBody>
            <a:bodyPr wrap="square" rtlCol="0">
              <a:spAutoFit/>
            </a:bodyPr>
            <a:lstStyle/>
            <a:p>
              <a:r>
                <a:rPr lang="en-US" sz="3200" dirty="0" smtClean="0">
                  <a:solidFill>
                    <a:schemeClr val="bg1"/>
                  </a:solidFill>
                </a:rPr>
                <a:t>p</a:t>
              </a:r>
              <a:endParaRPr lang="en-US" dirty="0">
                <a:solidFill>
                  <a:schemeClr val="bg1"/>
                </a:solidFill>
              </a:endParaRPr>
            </a:p>
          </p:txBody>
        </p:sp>
        <p:sp>
          <p:nvSpPr>
            <p:cNvPr id="21" name="TextBox 20"/>
            <p:cNvSpPr txBox="1"/>
            <p:nvPr/>
          </p:nvSpPr>
          <p:spPr>
            <a:xfrm>
              <a:off x="5072066" y="5929330"/>
              <a:ext cx="401072" cy="584775"/>
            </a:xfrm>
            <a:prstGeom prst="rect">
              <a:avLst/>
            </a:prstGeom>
            <a:noFill/>
          </p:spPr>
          <p:txBody>
            <a:bodyPr wrap="square" rtlCol="0">
              <a:spAutoFit/>
            </a:bodyPr>
            <a:lstStyle/>
            <a:p>
              <a:r>
                <a:rPr lang="en-US" sz="3200" dirty="0">
                  <a:solidFill>
                    <a:schemeClr val="bg1"/>
                  </a:solidFill>
                </a:rPr>
                <a:t>q</a:t>
              </a:r>
              <a:endParaRPr lang="en-US"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VCC1: Disjoint Regions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In VCC1 this was solved by:</a:t>
            </a:r>
          </a:p>
          <a:p>
            <a:pPr>
              <a:buNone/>
            </a:pPr>
            <a:r>
              <a:rPr lang="en-US" sz="1800" b="1" dirty="0" smtClean="0">
                <a:latin typeface="Courier New" pitchFamily="49" charset="0"/>
                <a:cs typeface="Courier New" pitchFamily="49" charset="0"/>
              </a:rPr>
              <a:t>	</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void</a:t>
            </a:r>
            <a:r>
              <a:rPr lang="en-US" sz="1800" dirty="0" smtClean="0">
                <a:latin typeface="Courier New" pitchFamily="49" charset="0"/>
                <a:cs typeface="Courier New" pitchFamily="49" charset="0"/>
              </a:rPr>
              <a:t> bar(</a:t>
            </a:r>
            <a:r>
              <a:rPr lang="en-US" sz="1800" b="1"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*p, </a:t>
            </a:r>
            <a:r>
              <a:rPr lang="en-US" sz="1800" b="1"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*q)</a:t>
            </a:r>
            <a:br>
              <a:rPr lang="en-US" sz="1800" dirty="0" smtClean="0">
                <a:latin typeface="Courier New" pitchFamily="49" charset="0"/>
                <a:cs typeface="Courier New" pitchFamily="49" charset="0"/>
              </a:rPr>
            </a:br>
            <a:r>
              <a:rPr lang="en-US" sz="1800"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requires</a:t>
            </a:r>
            <a:r>
              <a:rPr lang="en-US" sz="1800" dirty="0" smtClean="0">
                <a:solidFill>
                  <a:srgbClr val="FF0000"/>
                </a:solidFill>
                <a:latin typeface="Courier New" pitchFamily="49" charset="0"/>
                <a:cs typeface="Courier New" pitchFamily="49" charset="0"/>
              </a:rPr>
              <a:t>(!</a:t>
            </a:r>
            <a:r>
              <a:rPr lang="en-US" sz="1800" b="1" dirty="0" smtClean="0">
                <a:solidFill>
                  <a:srgbClr val="FF0000"/>
                </a:solidFill>
                <a:latin typeface="Courier New" pitchFamily="49" charset="0"/>
                <a:cs typeface="Courier New" pitchFamily="49" charset="0"/>
              </a:rPr>
              <a:t>overlaps</a:t>
            </a:r>
            <a:r>
              <a:rPr lang="en-US" sz="1800" dirty="0" smtClean="0">
                <a:solidFill>
                  <a:srgbClr val="FF0000"/>
                </a:solidFill>
                <a:latin typeface="Courier New" pitchFamily="49" charset="0"/>
                <a:cs typeface="Courier New" pitchFamily="49" charset="0"/>
              </a:rPr>
              <a:t>(</a:t>
            </a:r>
            <a:r>
              <a:rPr lang="en-US" sz="1800" b="1" dirty="0" smtClean="0">
                <a:solidFill>
                  <a:srgbClr val="FF0000"/>
                </a:solidFill>
                <a:latin typeface="Courier New" pitchFamily="49" charset="0"/>
                <a:cs typeface="Courier New" pitchFamily="49" charset="0"/>
              </a:rPr>
              <a:t>region</a:t>
            </a:r>
            <a:r>
              <a:rPr lang="en-US" sz="1800" dirty="0" smtClean="0">
                <a:solidFill>
                  <a:srgbClr val="FF0000"/>
                </a:solidFill>
                <a:latin typeface="Courier New" pitchFamily="49" charset="0"/>
                <a:cs typeface="Courier New" pitchFamily="49" charset="0"/>
              </a:rPr>
              <a:t>(p, 4), </a:t>
            </a:r>
            <a:r>
              <a:rPr lang="en-US" sz="1800" b="1" dirty="0" smtClean="0">
                <a:solidFill>
                  <a:srgbClr val="FF0000"/>
                </a:solidFill>
                <a:latin typeface="Courier New" pitchFamily="49" charset="0"/>
                <a:cs typeface="Courier New" pitchFamily="49" charset="0"/>
              </a:rPr>
              <a:t>region</a:t>
            </a:r>
            <a:r>
              <a:rPr lang="en-US" sz="1800" dirty="0" smtClean="0">
                <a:solidFill>
                  <a:srgbClr val="FF0000"/>
                </a:solidFill>
                <a:latin typeface="Courier New" pitchFamily="49" charset="0"/>
                <a:cs typeface="Courier New" pitchFamily="49" charset="0"/>
              </a:rPr>
              <a:t>(q, 4))) </a:t>
            </a:r>
            <a:br>
              <a:rPr lang="en-US" sz="1800" dirty="0" smtClean="0">
                <a:solidFill>
                  <a:srgbClr val="FF0000"/>
                </a:solidFill>
                <a:latin typeface="Courier New" pitchFamily="49" charset="0"/>
                <a:cs typeface="Courier New" pitchFamily="49" charset="0"/>
              </a:rPr>
            </a:br>
            <a:r>
              <a:rPr lang="en-US" sz="1800" dirty="0" smtClean="0">
                <a:latin typeface="Courier New" pitchFamily="49" charset="0"/>
                <a:cs typeface="Courier New" pitchFamily="49" charset="0"/>
              </a:rPr>
              <a:t>{</a:t>
            </a:r>
            <a:br>
              <a:rPr lang="en-US" sz="1800" dirty="0" smtClean="0">
                <a:latin typeface="Courier New" pitchFamily="49" charset="0"/>
                <a:cs typeface="Courier New" pitchFamily="49" charset="0"/>
              </a:rPr>
            </a:br>
            <a:r>
              <a:rPr lang="en-US" sz="1800" dirty="0" smtClean="0">
                <a:latin typeface="Courier New" pitchFamily="49" charset="0"/>
                <a:cs typeface="Courier New" pitchFamily="49" charset="0"/>
              </a:rPr>
              <a:t>  *p = 12;</a:t>
            </a:r>
            <a:br>
              <a:rPr lang="en-US" sz="1800" dirty="0" smtClean="0">
                <a:latin typeface="Courier New" pitchFamily="49" charset="0"/>
                <a:cs typeface="Courier New" pitchFamily="49" charset="0"/>
              </a:rPr>
            </a:br>
            <a:r>
              <a:rPr lang="en-US" sz="1800" dirty="0" smtClean="0">
                <a:latin typeface="Courier New" pitchFamily="49" charset="0"/>
                <a:cs typeface="Courier New" pitchFamily="49" charset="0"/>
              </a:rPr>
              <a:t>  *q = 42;</a:t>
            </a:r>
            <a:br>
              <a:rPr lang="en-US" sz="1800" dirty="0" smtClean="0">
                <a:latin typeface="Courier New" pitchFamily="49" charset="0"/>
                <a:cs typeface="Courier New" pitchFamily="49" charset="0"/>
              </a:rPr>
            </a:br>
            <a:r>
              <a:rPr lang="en-US" sz="1800" dirty="0" smtClean="0">
                <a:latin typeface="Courier New" pitchFamily="49" charset="0"/>
                <a:cs typeface="Courier New" pitchFamily="49" charset="0"/>
              </a:rPr>
              <a:t>  </a:t>
            </a:r>
            <a:r>
              <a:rPr lang="en-US" sz="1800" b="1" dirty="0" smtClean="0">
                <a:latin typeface="Courier New" pitchFamily="49" charset="0"/>
                <a:cs typeface="Courier New" pitchFamily="49" charset="0"/>
              </a:rPr>
              <a:t>assert</a:t>
            </a:r>
            <a:r>
              <a:rPr lang="en-US" sz="1800" dirty="0" smtClean="0">
                <a:latin typeface="Courier New" pitchFamily="49" charset="0"/>
                <a:cs typeface="Courier New" pitchFamily="49" charset="0"/>
              </a:rPr>
              <a:t>(*p == 12);</a:t>
            </a:r>
            <a:br>
              <a:rPr lang="en-US" sz="1800" dirty="0" smtClean="0">
                <a:latin typeface="Courier New" pitchFamily="49" charset="0"/>
                <a:cs typeface="Courier New" pitchFamily="49" charset="0"/>
              </a:rPr>
            </a:br>
            <a:r>
              <a:rPr lang="en-US" sz="1800" dirty="0" smtClean="0">
                <a:latin typeface="Courier New" pitchFamily="49" charset="0"/>
                <a:cs typeface="Courier New" pitchFamily="49" charset="0"/>
              </a:rPr>
              <a:t>}</a:t>
            </a:r>
          </a:p>
          <a:p>
            <a:pPr marL="457200" lvl="0" indent="-457200">
              <a:spcBef>
                <a:spcPts val="1800"/>
              </a:spcBef>
              <a:buSzPct val="80000"/>
              <a:defRPr/>
            </a:pPr>
            <a:r>
              <a:rPr lang="en-US" dirty="0" smtClean="0"/>
              <a:t>high </a:t>
            </a:r>
            <a:r>
              <a:rPr lang="en-US" b="1" dirty="0" smtClean="0"/>
              <a:t>annotation overhead</a:t>
            </a:r>
            <a:r>
              <a:rPr lang="en-US" dirty="0" smtClean="0"/>
              <a:t>, esp. in invariants</a:t>
            </a:r>
          </a:p>
          <a:p>
            <a:pPr marL="457200" lvl="0" indent="-457200">
              <a:spcBef>
                <a:spcPts val="1800"/>
              </a:spcBef>
              <a:buSzPct val="80000"/>
              <a:defRPr/>
            </a:pPr>
            <a:r>
              <a:rPr lang="en-US" dirty="0" smtClean="0"/>
              <a:t>high </a:t>
            </a:r>
            <a:r>
              <a:rPr lang="en-US" dirty="0" err="1" smtClean="0"/>
              <a:t>prover</a:t>
            </a:r>
            <a:r>
              <a:rPr lang="en-US" dirty="0" smtClean="0"/>
              <a:t> cost: </a:t>
            </a:r>
            <a:r>
              <a:rPr lang="en-US" dirty="0" err="1" smtClean="0"/>
              <a:t>disjointness</a:t>
            </a:r>
            <a:r>
              <a:rPr lang="en-US" dirty="0" smtClean="0"/>
              <a:t> proofs is something the </a:t>
            </a:r>
            <a:r>
              <a:rPr lang="en-US" dirty="0" err="1" smtClean="0"/>
              <a:t>prover</a:t>
            </a:r>
            <a:r>
              <a:rPr lang="en-US" dirty="0" smtClean="0"/>
              <a:t> does </a:t>
            </a:r>
            <a:r>
              <a:rPr lang="en-US" b="1" dirty="0" smtClean="0"/>
              <a:t>all the time</a:t>
            </a:r>
            <a:r>
              <a:rPr lang="en-US" dirty="0" smtClean="0"/>
              <a:t> (and then times out)</a:t>
            </a:r>
            <a:endParaRPr lang="en-US" b="1" dirty="0" smtClean="0"/>
          </a:p>
          <a:p>
            <a:pPr>
              <a:buNone/>
            </a:pPr>
            <a:endParaRPr lang="en-US" dirty="0"/>
          </a:p>
        </p:txBody>
      </p:sp>
      <p:sp>
        <p:nvSpPr>
          <p:cNvPr id="5" name="Content Placeholder 2"/>
          <p:cNvSpPr txBox="1">
            <a:spLocks/>
          </p:cNvSpPr>
          <p:nvPr/>
        </p:nvSpPr>
        <p:spPr>
          <a:xfrm>
            <a:off x="2428860" y="4929198"/>
            <a:ext cx="2776542" cy="571496"/>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ts val="1800"/>
              </a:spcBef>
              <a:spcAft>
                <a:spcPts val="0"/>
              </a:spcAft>
              <a:buClr>
                <a:schemeClr val="accent1"/>
              </a:buClr>
              <a:buSzPct val="80000"/>
              <a:buFont typeface="Wingdings" pitchFamily="2" charset="2"/>
              <a:buNone/>
              <a:tabLst/>
              <a:defRPr/>
            </a:pPr>
            <a:endParaRPr kumimoji="0" lang="en-US" sz="22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Content Placeholder 2"/>
          <p:cNvSpPr txBox="1">
            <a:spLocks/>
          </p:cNvSpPr>
          <p:nvPr/>
        </p:nvSpPr>
        <p:spPr>
          <a:xfrm>
            <a:off x="1524000" y="4267200"/>
            <a:ext cx="6357982" cy="1571636"/>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ts val="1800"/>
              </a:spcBef>
              <a:spcAft>
                <a:spcPts val="0"/>
              </a:spcAft>
              <a:buClr>
                <a:schemeClr val="accent1"/>
              </a:buClr>
              <a:buSzPct val="80000"/>
              <a:buFont typeface="Wingdings" pitchFamily="2" charset="2"/>
              <a:buChar char=""/>
              <a:tabLst/>
              <a:defRPr/>
            </a:pPr>
            <a:endParaRPr kumimoji="0" lang="en-US" sz="2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VCC: Take Types Seriously</a:t>
            </a:r>
            <a:endParaRPr lang="en-US" dirty="0"/>
          </a:p>
        </p:txBody>
      </p:sp>
      <p:sp>
        <p:nvSpPr>
          <p:cNvPr id="3" name="Content Placeholder 2"/>
          <p:cNvSpPr>
            <a:spLocks noGrp="1"/>
          </p:cNvSpPr>
          <p:nvPr>
            <p:ph idx="1"/>
          </p:nvPr>
        </p:nvSpPr>
        <p:spPr/>
        <p:txBody>
          <a:bodyPr>
            <a:normAutofit/>
          </a:bodyPr>
          <a:lstStyle/>
          <a:p>
            <a:r>
              <a:rPr lang="en-US" sz="2800" dirty="0"/>
              <a:t>pointers = pairs of memory address </a:t>
            </a:r>
            <a:r>
              <a:rPr lang="en-US" sz="2800" b="1" dirty="0"/>
              <a:t>and type</a:t>
            </a:r>
          </a:p>
          <a:p>
            <a:r>
              <a:rPr lang="en-US" sz="2800" dirty="0" smtClean="0"/>
              <a:t>maintain the set of currently </a:t>
            </a:r>
            <a:r>
              <a:rPr lang="en-US" sz="2800" b="1" dirty="0" smtClean="0"/>
              <a:t>valid </a:t>
            </a:r>
            <a:r>
              <a:rPr lang="en-US" sz="2800" dirty="0" smtClean="0"/>
              <a:t>pointers</a:t>
            </a:r>
            <a:endParaRPr lang="pl-PL" sz="2800" dirty="0" smtClean="0"/>
          </a:p>
          <a:p>
            <a:pPr lvl="1"/>
            <a:r>
              <a:rPr lang="pl-PL" sz="2400" b="1" dirty="0" smtClean="0"/>
              <a:t>check</a:t>
            </a:r>
            <a:r>
              <a:rPr lang="pl-PL" sz="2400" dirty="0" smtClean="0"/>
              <a:t> </a:t>
            </a:r>
            <a:r>
              <a:rPr lang="en-US" sz="2400" dirty="0" smtClean="0"/>
              <a:t>validity </a:t>
            </a:r>
            <a:r>
              <a:rPr lang="pl-PL" sz="2400" dirty="0" smtClean="0"/>
              <a:t>at every access</a:t>
            </a:r>
            <a:endParaRPr lang="en-US" sz="2400" dirty="0" smtClean="0"/>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1" name="Rectangle 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Rectangle 6"/>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3" name="Rectangle 7"/>
          <p:cNvSpPr>
            <a:spLocks noChangeArrowheads="1"/>
          </p:cNvSpPr>
          <p:nvPr/>
        </p:nvSpPr>
        <p:spPr bwMode="auto">
          <a:xfrm>
            <a:off x="0" y="1581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9" name="Rectangle 1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0" name="Rectangle 14"/>
          <p:cNvSpPr>
            <a:spLocks noChangeArrowheads="1"/>
          </p:cNvSpPr>
          <p:nvPr/>
        </p:nvSpPr>
        <p:spPr bwMode="auto">
          <a:xfrm>
            <a:off x="0" y="1771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1" name="Rectangle 15"/>
          <p:cNvSpPr>
            <a:spLocks noChangeArrowheads="1"/>
          </p:cNvSpPr>
          <p:nvPr/>
        </p:nvSpPr>
        <p:spPr bwMode="auto">
          <a:xfrm>
            <a:off x="0" y="2466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2" name="Rectangle 16"/>
          <p:cNvSpPr>
            <a:spLocks noChangeArrowheads="1"/>
          </p:cNvSpPr>
          <p:nvPr/>
        </p:nvSpPr>
        <p:spPr bwMode="auto">
          <a:xfrm>
            <a:off x="0" y="3162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9" name="Rectangle 2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0" name="Rectangle 24"/>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1" name="Rectangle 25"/>
          <p:cNvSpPr>
            <a:spLocks noChangeArrowheads="1"/>
          </p:cNvSpPr>
          <p:nvPr/>
        </p:nvSpPr>
        <p:spPr bwMode="auto">
          <a:xfrm>
            <a:off x="0" y="1952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2" name="Rectangle 26"/>
          <p:cNvSpPr>
            <a:spLocks noChangeArrowheads="1"/>
          </p:cNvSpPr>
          <p:nvPr/>
        </p:nvSpPr>
        <p:spPr bwMode="auto">
          <a:xfrm>
            <a:off x="0" y="2495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3" name="Rectangle 27"/>
          <p:cNvSpPr>
            <a:spLocks noChangeArrowheads="1"/>
          </p:cNvSpPr>
          <p:nvPr/>
        </p:nvSpPr>
        <p:spPr bwMode="auto">
          <a:xfrm>
            <a:off x="0" y="3038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5"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 name="TextBox 34"/>
          <p:cNvSpPr txBox="1"/>
          <p:nvPr/>
        </p:nvSpPr>
        <p:spPr>
          <a:xfrm>
            <a:off x="1301975" y="3500438"/>
            <a:ext cx="2339102" cy="2554545"/>
          </a:xfrm>
          <a:prstGeom prst="rect">
            <a:avLst/>
          </a:prstGeom>
          <a:noFill/>
        </p:spPr>
        <p:txBody>
          <a:bodyPr wrap="none" rtlCol="0">
            <a:spAutoFit/>
          </a:bodyPr>
          <a:lstStyle/>
          <a:p>
            <a:r>
              <a:rPr lang="en-US" sz="2000" b="1" dirty="0">
                <a:solidFill>
                  <a:schemeClr val="bg1"/>
                </a:solidFill>
                <a:latin typeface="Courier New" pitchFamily="49" charset="0"/>
                <a:cs typeface="Courier New" pitchFamily="49" charset="0"/>
              </a:rPr>
              <a:t>struct</a:t>
            </a:r>
            <a:r>
              <a:rPr lang="en-US" sz="2000" dirty="0">
                <a:solidFill>
                  <a:schemeClr val="bg1"/>
                </a:solidFill>
                <a:latin typeface="Courier New" pitchFamily="49" charset="0"/>
                <a:cs typeface="Courier New" pitchFamily="49" charset="0"/>
              </a:rPr>
              <a:t> A { </a:t>
            </a:r>
            <a:endParaRPr lang="en-US" sz="2000" dirty="0" smtClean="0">
              <a:solidFill>
                <a:schemeClr val="bg1"/>
              </a:solidFill>
              <a:latin typeface="Courier New" pitchFamily="49" charset="0"/>
              <a:cs typeface="Courier New" pitchFamily="49" charset="0"/>
            </a:endParaRPr>
          </a:p>
          <a:p>
            <a:r>
              <a:rPr lang="en-US" sz="2000" dirty="0">
                <a:solidFill>
                  <a:schemeClr val="bg1"/>
                </a:solidFill>
                <a:latin typeface="Courier New" pitchFamily="49" charset="0"/>
                <a:cs typeface="Courier New" pitchFamily="49" charset="0"/>
              </a:rPr>
              <a:t> </a:t>
            </a:r>
            <a:r>
              <a:rPr lang="en-US" sz="2000" dirty="0" smtClean="0">
                <a:solidFill>
                  <a:schemeClr val="bg1"/>
                </a:solidFill>
                <a:latin typeface="Courier New" pitchFamily="49" charset="0"/>
                <a:cs typeface="Courier New" pitchFamily="49" charset="0"/>
              </a:rPr>
              <a:t>   </a:t>
            </a:r>
            <a:r>
              <a:rPr lang="en-US" sz="2000" b="1" dirty="0" smtClean="0">
                <a:solidFill>
                  <a:schemeClr val="bg1"/>
                </a:solidFill>
                <a:latin typeface="Courier New" pitchFamily="49" charset="0"/>
                <a:cs typeface="Courier New" pitchFamily="49" charset="0"/>
              </a:rPr>
              <a:t>int</a:t>
            </a:r>
            <a:r>
              <a:rPr lang="en-US" sz="2000" dirty="0" smtClean="0">
                <a:solidFill>
                  <a:schemeClr val="bg1"/>
                </a:solidFill>
                <a:latin typeface="Courier New" pitchFamily="49" charset="0"/>
                <a:cs typeface="Courier New" pitchFamily="49" charset="0"/>
              </a:rPr>
              <a:t> x;</a:t>
            </a:r>
          </a:p>
          <a:p>
            <a:r>
              <a:rPr lang="en-US" sz="2000" dirty="0">
                <a:solidFill>
                  <a:schemeClr val="bg1"/>
                </a:solidFill>
                <a:latin typeface="Courier New" pitchFamily="49" charset="0"/>
                <a:cs typeface="Courier New" pitchFamily="49" charset="0"/>
              </a:rPr>
              <a:t> </a:t>
            </a:r>
            <a:r>
              <a:rPr lang="en-US" sz="2000" dirty="0" smtClean="0">
                <a:solidFill>
                  <a:schemeClr val="bg1"/>
                </a:solidFill>
                <a:latin typeface="Courier New" pitchFamily="49" charset="0"/>
                <a:cs typeface="Courier New" pitchFamily="49" charset="0"/>
              </a:rPr>
              <a:t>   </a:t>
            </a:r>
            <a:r>
              <a:rPr lang="en-US" sz="2000" b="1" dirty="0" smtClean="0">
                <a:solidFill>
                  <a:schemeClr val="bg1"/>
                </a:solidFill>
                <a:latin typeface="Courier New" pitchFamily="49" charset="0"/>
                <a:cs typeface="Courier New" pitchFamily="49" charset="0"/>
              </a:rPr>
              <a:t>int</a:t>
            </a:r>
            <a:r>
              <a:rPr lang="en-US" sz="2000" dirty="0" smtClean="0">
                <a:solidFill>
                  <a:schemeClr val="bg1"/>
                </a:solidFill>
                <a:latin typeface="Courier New" pitchFamily="49" charset="0"/>
                <a:cs typeface="Courier New" pitchFamily="49" charset="0"/>
              </a:rPr>
              <a:t> y;</a:t>
            </a:r>
          </a:p>
          <a:p>
            <a:r>
              <a:rPr lang="en-US" sz="2000" dirty="0" smtClean="0">
                <a:solidFill>
                  <a:schemeClr val="bg1"/>
                </a:solidFill>
                <a:latin typeface="Courier New" pitchFamily="49" charset="0"/>
                <a:cs typeface="Courier New" pitchFamily="49" charset="0"/>
              </a:rPr>
              <a:t>};</a:t>
            </a:r>
          </a:p>
          <a:p>
            <a:r>
              <a:rPr lang="en-US" sz="2000" b="1" dirty="0" smtClean="0">
                <a:solidFill>
                  <a:schemeClr val="bg1"/>
                </a:solidFill>
                <a:latin typeface="Courier New" pitchFamily="49" charset="0"/>
                <a:cs typeface="Courier New" pitchFamily="49" charset="0"/>
              </a:rPr>
              <a:t>struct</a:t>
            </a:r>
            <a:r>
              <a:rPr lang="en-US" sz="2000" dirty="0" smtClean="0">
                <a:solidFill>
                  <a:schemeClr val="bg1"/>
                </a:solidFill>
                <a:latin typeface="Courier New" pitchFamily="49" charset="0"/>
                <a:cs typeface="Courier New" pitchFamily="49" charset="0"/>
              </a:rPr>
              <a:t> B </a:t>
            </a:r>
            <a:r>
              <a:rPr lang="en-US" sz="2000" dirty="0">
                <a:solidFill>
                  <a:schemeClr val="bg1"/>
                </a:solidFill>
                <a:latin typeface="Courier New" pitchFamily="49" charset="0"/>
                <a:cs typeface="Courier New" pitchFamily="49" charset="0"/>
              </a:rPr>
              <a:t>{ </a:t>
            </a:r>
            <a:endParaRPr lang="en-US" sz="2000" dirty="0" smtClean="0">
              <a:solidFill>
                <a:schemeClr val="bg1"/>
              </a:solidFill>
              <a:latin typeface="Courier New" pitchFamily="49" charset="0"/>
              <a:cs typeface="Courier New" pitchFamily="49" charset="0"/>
            </a:endParaRPr>
          </a:p>
          <a:p>
            <a:r>
              <a:rPr lang="en-US" sz="2000" dirty="0">
                <a:solidFill>
                  <a:schemeClr val="bg1"/>
                </a:solidFill>
                <a:latin typeface="Courier New" pitchFamily="49" charset="0"/>
                <a:cs typeface="Courier New" pitchFamily="49" charset="0"/>
              </a:rPr>
              <a:t> </a:t>
            </a:r>
            <a:r>
              <a:rPr lang="en-US" sz="2000" dirty="0" smtClean="0">
                <a:solidFill>
                  <a:schemeClr val="bg1"/>
                </a:solidFill>
                <a:latin typeface="Courier New" pitchFamily="49" charset="0"/>
                <a:cs typeface="Courier New" pitchFamily="49" charset="0"/>
              </a:rPr>
              <a:t> </a:t>
            </a:r>
            <a:r>
              <a:rPr lang="en-US" sz="2000" b="1" dirty="0" smtClean="0">
                <a:solidFill>
                  <a:schemeClr val="bg1"/>
                </a:solidFill>
                <a:latin typeface="Courier New" pitchFamily="49" charset="0"/>
                <a:cs typeface="Courier New" pitchFamily="49" charset="0"/>
              </a:rPr>
              <a:t>struct</a:t>
            </a:r>
            <a:r>
              <a:rPr lang="en-US" sz="2000" dirty="0" smtClean="0">
                <a:solidFill>
                  <a:schemeClr val="bg1"/>
                </a:solidFill>
                <a:latin typeface="Courier New" pitchFamily="49" charset="0"/>
                <a:cs typeface="Courier New" pitchFamily="49" charset="0"/>
              </a:rPr>
              <a:t> A a; </a:t>
            </a:r>
          </a:p>
          <a:p>
            <a:r>
              <a:rPr lang="en-US" sz="2000" dirty="0">
                <a:solidFill>
                  <a:schemeClr val="bg1"/>
                </a:solidFill>
                <a:latin typeface="Courier New" pitchFamily="49" charset="0"/>
                <a:cs typeface="Courier New" pitchFamily="49" charset="0"/>
              </a:rPr>
              <a:t> </a:t>
            </a:r>
            <a:r>
              <a:rPr lang="en-US" sz="2000" dirty="0" smtClean="0">
                <a:solidFill>
                  <a:schemeClr val="bg1"/>
                </a:solidFill>
                <a:latin typeface="Courier New" pitchFamily="49" charset="0"/>
                <a:cs typeface="Courier New" pitchFamily="49" charset="0"/>
              </a:rPr>
              <a:t> </a:t>
            </a:r>
            <a:r>
              <a:rPr lang="en-US" sz="2000" b="1" dirty="0" smtClean="0">
                <a:solidFill>
                  <a:schemeClr val="bg1"/>
                </a:solidFill>
                <a:latin typeface="Courier New" pitchFamily="49" charset="0"/>
                <a:cs typeface="Courier New" pitchFamily="49" charset="0"/>
              </a:rPr>
              <a:t>int</a:t>
            </a:r>
            <a:r>
              <a:rPr lang="en-US" sz="2000" dirty="0" smtClean="0">
                <a:solidFill>
                  <a:schemeClr val="bg1"/>
                </a:solidFill>
                <a:latin typeface="Courier New" pitchFamily="49" charset="0"/>
                <a:cs typeface="Courier New" pitchFamily="49" charset="0"/>
              </a:rPr>
              <a:t> z; </a:t>
            </a:r>
          </a:p>
          <a:p>
            <a:r>
              <a:rPr lang="en-US" sz="2000" dirty="0" smtClean="0">
                <a:solidFill>
                  <a:schemeClr val="bg1"/>
                </a:solidFill>
                <a:latin typeface="Courier New" pitchFamily="49" charset="0"/>
                <a:cs typeface="Courier New" pitchFamily="49" charset="0"/>
              </a:rPr>
              <a:t>};</a:t>
            </a:r>
            <a:endParaRPr lang="en-US" sz="2000" dirty="0">
              <a:solidFill>
                <a:schemeClr val="bg1"/>
              </a:solidFill>
              <a:latin typeface="Courier New" pitchFamily="49" charset="0"/>
              <a:cs typeface="Courier New" pitchFamily="49" charset="0"/>
            </a:endParaRPr>
          </a:p>
        </p:txBody>
      </p:sp>
      <p:sp>
        <p:nvSpPr>
          <p:cNvPr id="36" name="Rectangle 35"/>
          <p:cNvSpPr/>
          <p:nvPr/>
        </p:nvSpPr>
        <p:spPr>
          <a:xfrm>
            <a:off x="4143372" y="3643314"/>
            <a:ext cx="1857388" cy="2286016"/>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7" name="Rectangle 36"/>
          <p:cNvSpPr/>
          <p:nvPr/>
        </p:nvSpPr>
        <p:spPr>
          <a:xfrm>
            <a:off x="4286248" y="3786190"/>
            <a:ext cx="1571636" cy="1357322"/>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8" name="Rectangle 37"/>
          <p:cNvSpPr/>
          <p:nvPr/>
        </p:nvSpPr>
        <p:spPr>
          <a:xfrm>
            <a:off x="4429124" y="3929066"/>
            <a:ext cx="1285884" cy="500066"/>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latin typeface="Courier New" pitchFamily="49" charset="0"/>
                <a:cs typeface="Courier New" pitchFamily="49" charset="0"/>
              </a:rPr>
              <a:t>x</a:t>
            </a:r>
            <a:endParaRPr lang="en-US" dirty="0">
              <a:latin typeface="Courier New" pitchFamily="49" charset="0"/>
              <a:cs typeface="Courier New" pitchFamily="49" charset="0"/>
            </a:endParaRPr>
          </a:p>
        </p:txBody>
      </p:sp>
      <p:sp>
        <p:nvSpPr>
          <p:cNvPr id="39" name="Rectangle 38"/>
          <p:cNvSpPr/>
          <p:nvPr/>
        </p:nvSpPr>
        <p:spPr>
          <a:xfrm>
            <a:off x="4429124" y="4500570"/>
            <a:ext cx="1285884" cy="500066"/>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latin typeface="Courier New" pitchFamily="49" charset="0"/>
                <a:cs typeface="Courier New" pitchFamily="49" charset="0"/>
              </a:rPr>
              <a:t>y</a:t>
            </a:r>
            <a:endParaRPr lang="en-US" dirty="0">
              <a:latin typeface="Courier New" pitchFamily="49" charset="0"/>
              <a:cs typeface="Courier New" pitchFamily="49" charset="0"/>
            </a:endParaRPr>
          </a:p>
        </p:txBody>
      </p:sp>
      <p:sp>
        <p:nvSpPr>
          <p:cNvPr id="40" name="Rectangle 39"/>
          <p:cNvSpPr/>
          <p:nvPr/>
        </p:nvSpPr>
        <p:spPr>
          <a:xfrm>
            <a:off x="4429124" y="5286388"/>
            <a:ext cx="1285884" cy="500066"/>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p:txBody>
      </p:sp>
      <p:sp>
        <p:nvSpPr>
          <p:cNvPr id="41" name="Rounded Rectangle 40"/>
          <p:cNvSpPr/>
          <p:nvPr/>
        </p:nvSpPr>
        <p:spPr>
          <a:xfrm>
            <a:off x="6572264" y="3786190"/>
            <a:ext cx="1071570" cy="357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mbria Math"/>
                <a:ea typeface="Cambria Math"/>
              </a:rPr>
              <a:t>⟨42, </a:t>
            </a:r>
            <a:r>
              <a:rPr lang="en-US" dirty="0" smtClean="0">
                <a:latin typeface="Courier New" pitchFamily="49" charset="0"/>
                <a:cs typeface="Courier New" pitchFamily="49" charset="0"/>
              </a:rPr>
              <a:t>A</a:t>
            </a:r>
            <a:r>
              <a:rPr lang="en-US" dirty="0" smtClean="0">
                <a:latin typeface="Cambria Math"/>
                <a:ea typeface="Cambria Math"/>
              </a:rPr>
              <a:t>⟩</a:t>
            </a:r>
            <a:endParaRPr lang="en-US" dirty="0" smtClean="0"/>
          </a:p>
        </p:txBody>
      </p:sp>
      <p:sp>
        <p:nvSpPr>
          <p:cNvPr id="42" name="Rounded Rectangle 41"/>
          <p:cNvSpPr/>
          <p:nvPr/>
        </p:nvSpPr>
        <p:spPr>
          <a:xfrm>
            <a:off x="6500826" y="4286256"/>
            <a:ext cx="1285884" cy="357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mbria Math"/>
                <a:ea typeface="Cambria Math"/>
              </a:rPr>
              <a:t>⟨42, </a:t>
            </a:r>
            <a:r>
              <a:rPr lang="en-US" b="1" dirty="0" smtClean="0">
                <a:latin typeface="Courier New" pitchFamily="49" charset="0"/>
                <a:cs typeface="Courier New" pitchFamily="49" charset="0"/>
              </a:rPr>
              <a:t>int</a:t>
            </a:r>
            <a:r>
              <a:rPr lang="en-US" dirty="0" smtClean="0">
                <a:latin typeface="Cambria Math"/>
                <a:ea typeface="Cambria Math"/>
              </a:rPr>
              <a:t>⟩</a:t>
            </a:r>
            <a:endParaRPr lang="en-US" dirty="0"/>
          </a:p>
        </p:txBody>
      </p:sp>
      <p:sp>
        <p:nvSpPr>
          <p:cNvPr id="43" name="Rounded Rectangle 42"/>
          <p:cNvSpPr/>
          <p:nvPr/>
        </p:nvSpPr>
        <p:spPr>
          <a:xfrm>
            <a:off x="6500826" y="3286124"/>
            <a:ext cx="1143008" cy="357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mbria Math"/>
                <a:ea typeface="Cambria Math"/>
              </a:rPr>
              <a:t>⟨42, </a:t>
            </a:r>
            <a:r>
              <a:rPr lang="en-US" dirty="0" smtClean="0">
                <a:latin typeface="Courier New" pitchFamily="49" charset="0"/>
                <a:cs typeface="Courier New" pitchFamily="49" charset="0"/>
              </a:rPr>
              <a:t>B</a:t>
            </a:r>
            <a:r>
              <a:rPr lang="en-US" dirty="0" smtClean="0">
                <a:latin typeface="Cambria Math"/>
                <a:ea typeface="Cambria Math"/>
              </a:rPr>
              <a:t>⟩</a:t>
            </a:r>
            <a:endParaRPr lang="en-US" dirty="0"/>
          </a:p>
        </p:txBody>
      </p:sp>
      <p:cxnSp>
        <p:nvCxnSpPr>
          <p:cNvPr id="49" name="Curved Connector 48"/>
          <p:cNvCxnSpPr>
            <a:stCxn id="43" idx="1"/>
          </p:cNvCxnSpPr>
          <p:nvPr/>
        </p:nvCxnSpPr>
        <p:spPr>
          <a:xfrm rot="10800000" flipV="1">
            <a:off x="6000760" y="3464719"/>
            <a:ext cx="500066" cy="178594"/>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0" name="Curved Connector 49"/>
          <p:cNvCxnSpPr>
            <a:stCxn id="41" idx="1"/>
          </p:cNvCxnSpPr>
          <p:nvPr/>
        </p:nvCxnSpPr>
        <p:spPr>
          <a:xfrm rot="10800000">
            <a:off x="5857884" y="3786191"/>
            <a:ext cx="714380" cy="178595"/>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3" name="Curved Connector 52"/>
          <p:cNvCxnSpPr>
            <a:stCxn id="42" idx="1"/>
          </p:cNvCxnSpPr>
          <p:nvPr/>
        </p:nvCxnSpPr>
        <p:spPr>
          <a:xfrm rot="10800000">
            <a:off x="5715008" y="3929071"/>
            <a:ext cx="785818" cy="535781"/>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6" name="Curved Connector 55"/>
          <p:cNvCxnSpPr/>
          <p:nvPr/>
        </p:nvCxnSpPr>
        <p:spPr>
          <a:xfrm rot="10800000">
            <a:off x="5715008" y="5286389"/>
            <a:ext cx="785818" cy="750099"/>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9" name="Curved Connector 58"/>
          <p:cNvCxnSpPr/>
          <p:nvPr/>
        </p:nvCxnSpPr>
        <p:spPr>
          <a:xfrm rot="10800000">
            <a:off x="5715008" y="4500571"/>
            <a:ext cx="571504" cy="535785"/>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67" name="Rounded Rectangle 66"/>
          <p:cNvSpPr/>
          <p:nvPr/>
        </p:nvSpPr>
        <p:spPr>
          <a:xfrm>
            <a:off x="6286512" y="4857760"/>
            <a:ext cx="1285884" cy="357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mbria Math"/>
                <a:ea typeface="Cambria Math"/>
              </a:rPr>
              <a:t>⟨46, </a:t>
            </a:r>
            <a:r>
              <a:rPr lang="en-US" b="1" dirty="0" smtClean="0">
                <a:latin typeface="Courier New" pitchFamily="49" charset="0"/>
                <a:cs typeface="Courier New" pitchFamily="49" charset="0"/>
              </a:rPr>
              <a:t>int</a:t>
            </a:r>
            <a:r>
              <a:rPr lang="en-US" dirty="0" smtClean="0">
                <a:latin typeface="Cambria Math"/>
                <a:ea typeface="Cambria Math"/>
              </a:rPr>
              <a:t>⟩</a:t>
            </a:r>
            <a:endParaRPr lang="en-US" dirty="0"/>
          </a:p>
        </p:txBody>
      </p:sp>
      <p:sp>
        <p:nvSpPr>
          <p:cNvPr id="68" name="Rounded Rectangle 67"/>
          <p:cNvSpPr/>
          <p:nvPr/>
        </p:nvSpPr>
        <p:spPr>
          <a:xfrm>
            <a:off x="6500826" y="5857892"/>
            <a:ext cx="1285884" cy="357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Cambria Math"/>
                <a:ea typeface="Cambria Math"/>
              </a:rPr>
              <a:t>⟨50, </a:t>
            </a:r>
            <a:r>
              <a:rPr lang="en-US" b="1" dirty="0" smtClean="0">
                <a:latin typeface="Courier New" pitchFamily="49" charset="0"/>
                <a:cs typeface="Courier New" pitchFamily="49" charset="0"/>
              </a:rPr>
              <a:t>int</a:t>
            </a:r>
            <a:r>
              <a:rPr lang="en-US" dirty="0" smtClean="0">
                <a:latin typeface="Cambria Math"/>
                <a:ea typeface="Cambria Math"/>
              </a:rPr>
              <a:t>⟩</a:t>
            </a:r>
            <a:endParaRPr lang="en-US" dirty="0"/>
          </a:p>
        </p:txBody>
      </p:sp>
      <p:sp>
        <p:nvSpPr>
          <p:cNvPr id="72" name="TextBox 71"/>
          <p:cNvSpPr txBox="1"/>
          <p:nvPr/>
        </p:nvSpPr>
        <p:spPr>
          <a:xfrm>
            <a:off x="4177642" y="3526697"/>
            <a:ext cx="553357" cy="830997"/>
          </a:xfrm>
          <a:prstGeom prst="rect">
            <a:avLst/>
          </a:prstGeom>
          <a:noFill/>
        </p:spPr>
        <p:txBody>
          <a:bodyPr wrap="none" rtlCol="0">
            <a:spAutoFit/>
          </a:bodyPr>
          <a:lstStyle/>
          <a:p>
            <a:r>
              <a:rPr lang="en-US" sz="4800" dirty="0" smtClean="0">
                <a:solidFill>
                  <a:schemeClr val="bg1"/>
                </a:solidFill>
                <a:latin typeface="Courier New" pitchFamily="49" charset="0"/>
                <a:cs typeface="Courier New" pitchFamily="49" charset="0"/>
              </a:rPr>
              <a:t>a</a:t>
            </a:r>
            <a:endParaRPr lang="en-US" sz="4800" dirty="0">
              <a:solidFill>
                <a:schemeClr val="bg1"/>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 name="Title 1"/>
          <p:cNvSpPr>
            <a:spLocks noGrp="1"/>
          </p:cNvSpPr>
          <p:nvPr>
            <p:ph type="title"/>
          </p:nvPr>
        </p:nvSpPr>
        <p:spPr>
          <a:xfrm>
            <a:off x="428596" y="274638"/>
            <a:ext cx="8258204" cy="1143000"/>
          </a:xfrm>
        </p:spPr>
        <p:txBody>
          <a:bodyPr/>
          <a:lstStyle/>
          <a:p>
            <a:r>
              <a:rPr lang="en-US" dirty="0" err="1" smtClean="0"/>
              <a:t>Embeddings</a:t>
            </a:r>
            <a:r>
              <a:rPr lang="en-US" dirty="0" smtClean="0"/>
              <a:t> and Objects</a:t>
            </a:r>
            <a:endParaRPr lang="en-US" dirty="0"/>
          </a:p>
        </p:txBody>
      </p:sp>
      <p:sp>
        <p:nvSpPr>
          <p:cNvPr id="39" name="Rectangle 38"/>
          <p:cNvSpPr/>
          <p:nvPr/>
        </p:nvSpPr>
        <p:spPr>
          <a:xfrm>
            <a:off x="1285852" y="3143248"/>
            <a:ext cx="2571768" cy="2786082"/>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40" name="Curved Connector 39"/>
          <p:cNvCxnSpPr>
            <a:stCxn id="53" idx="3"/>
            <a:endCxn id="49" idx="4"/>
          </p:cNvCxnSpPr>
          <p:nvPr/>
        </p:nvCxnSpPr>
        <p:spPr>
          <a:xfrm rot="5400000" flipH="1">
            <a:off x="975740" y="3810550"/>
            <a:ext cx="1754564" cy="991465"/>
          </a:xfrm>
          <a:prstGeom prst="curvedConnector3">
            <a:avLst>
              <a:gd name="adj1" fmla="val -824"/>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1" name="Curved Connector 15"/>
          <p:cNvCxnSpPr>
            <a:stCxn id="49" idx="1"/>
            <a:endCxn id="49" idx="3"/>
          </p:cNvCxnSpPr>
          <p:nvPr/>
        </p:nvCxnSpPr>
        <p:spPr>
          <a:xfrm rot="16200000" flipH="1">
            <a:off x="953175" y="3214686"/>
            <a:ext cx="303086" cy="1588"/>
          </a:xfrm>
          <a:prstGeom prst="curvedConnector5">
            <a:avLst>
              <a:gd name="adj1" fmla="val -75424"/>
              <a:gd name="adj2" fmla="val -23802330"/>
              <a:gd name="adj3" fmla="val 175424"/>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2" name="Curved Connector 41"/>
          <p:cNvCxnSpPr>
            <a:endCxn id="49" idx="6"/>
          </p:cNvCxnSpPr>
          <p:nvPr/>
        </p:nvCxnSpPr>
        <p:spPr>
          <a:xfrm rot="10800000">
            <a:off x="1714480" y="3214687"/>
            <a:ext cx="285753" cy="214315"/>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3" name="Rectangle 42"/>
          <p:cNvSpPr/>
          <p:nvPr/>
        </p:nvSpPr>
        <p:spPr>
          <a:xfrm>
            <a:off x="1928793" y="3500438"/>
            <a:ext cx="1785949" cy="1428760"/>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4" name="Rectangle 43"/>
          <p:cNvSpPr/>
          <p:nvPr/>
        </p:nvSpPr>
        <p:spPr>
          <a:xfrm>
            <a:off x="2428858" y="3643314"/>
            <a:ext cx="1143008" cy="500066"/>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latin typeface="Courier New" pitchFamily="49" charset="0"/>
                <a:cs typeface="Courier New" pitchFamily="49" charset="0"/>
              </a:rPr>
              <a:t>x</a:t>
            </a:r>
            <a:endParaRPr lang="en-US" dirty="0">
              <a:latin typeface="Courier New" pitchFamily="49" charset="0"/>
              <a:cs typeface="Courier New" pitchFamily="49" charset="0"/>
            </a:endParaRPr>
          </a:p>
        </p:txBody>
      </p:sp>
      <p:sp>
        <p:nvSpPr>
          <p:cNvPr id="45" name="Rectangle 44"/>
          <p:cNvSpPr/>
          <p:nvPr/>
        </p:nvSpPr>
        <p:spPr>
          <a:xfrm>
            <a:off x="2428858" y="4286256"/>
            <a:ext cx="1143008" cy="500066"/>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latin typeface="Courier New" pitchFamily="49" charset="0"/>
                <a:cs typeface="Courier New" pitchFamily="49" charset="0"/>
              </a:rPr>
              <a:t>y</a:t>
            </a:r>
            <a:endParaRPr lang="en-US" dirty="0">
              <a:latin typeface="Courier New" pitchFamily="49" charset="0"/>
              <a:cs typeface="Courier New" pitchFamily="49" charset="0"/>
            </a:endParaRPr>
          </a:p>
        </p:txBody>
      </p:sp>
      <p:cxnSp>
        <p:nvCxnSpPr>
          <p:cNvPr id="46" name="Curved Connector 45"/>
          <p:cNvCxnSpPr>
            <a:stCxn id="51" idx="1"/>
            <a:endCxn id="48" idx="4"/>
          </p:cNvCxnSpPr>
          <p:nvPr/>
        </p:nvCxnSpPr>
        <p:spPr>
          <a:xfrm rot="16200000" flipV="1">
            <a:off x="1873047" y="3770498"/>
            <a:ext cx="602890" cy="348522"/>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7" name="Curved Connector 46"/>
          <p:cNvCxnSpPr>
            <a:stCxn id="50" idx="0"/>
            <a:endCxn id="48" idx="7"/>
          </p:cNvCxnSpPr>
          <p:nvPr/>
        </p:nvCxnSpPr>
        <p:spPr>
          <a:xfrm rot="16200000" flipV="1">
            <a:off x="2265059" y="3336639"/>
            <a:ext cx="172467" cy="298008"/>
          </a:xfrm>
          <a:prstGeom prst="curvedConnector3">
            <a:avLst>
              <a:gd name="adj1" fmla="val 25681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8" name="Oval 47"/>
          <p:cNvSpPr/>
          <p:nvPr/>
        </p:nvSpPr>
        <p:spPr>
          <a:xfrm>
            <a:off x="1714479" y="3357562"/>
            <a:ext cx="571504" cy="285752"/>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9" name="Oval 48"/>
          <p:cNvSpPr/>
          <p:nvPr/>
        </p:nvSpPr>
        <p:spPr>
          <a:xfrm>
            <a:off x="1000099" y="3000372"/>
            <a:ext cx="714380" cy="428628"/>
          </a:xfrm>
          <a:prstGeom prst="ellipse">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0" name="Oval 49"/>
          <p:cNvSpPr/>
          <p:nvPr/>
        </p:nvSpPr>
        <p:spPr>
          <a:xfrm>
            <a:off x="2285982" y="3571876"/>
            <a:ext cx="428628" cy="214314"/>
          </a:xfrm>
          <a:prstGeom prst="ellipse">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sp>
        <p:nvSpPr>
          <p:cNvPr id="51" name="Oval 50"/>
          <p:cNvSpPr/>
          <p:nvPr/>
        </p:nvSpPr>
        <p:spPr>
          <a:xfrm>
            <a:off x="2285982" y="4214818"/>
            <a:ext cx="428628" cy="214314"/>
          </a:xfrm>
          <a:prstGeom prst="ellipse">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sp>
        <p:nvSpPr>
          <p:cNvPr id="52" name="Rectangle 51"/>
          <p:cNvSpPr/>
          <p:nvPr/>
        </p:nvSpPr>
        <p:spPr>
          <a:xfrm>
            <a:off x="2428859" y="5072074"/>
            <a:ext cx="1143008" cy="500066"/>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p:txBody>
      </p:sp>
      <p:sp>
        <p:nvSpPr>
          <p:cNvPr id="53" name="Oval 52"/>
          <p:cNvSpPr/>
          <p:nvPr/>
        </p:nvSpPr>
        <p:spPr>
          <a:xfrm>
            <a:off x="2285983" y="5000636"/>
            <a:ext cx="428628" cy="214314"/>
          </a:xfrm>
          <a:prstGeom prst="ellipse">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sp>
        <p:nvSpPr>
          <p:cNvPr id="55" name="Flowchart: Magnetic Disk 54"/>
          <p:cNvSpPr/>
          <p:nvPr/>
        </p:nvSpPr>
        <p:spPr>
          <a:xfrm>
            <a:off x="2714611" y="3786190"/>
            <a:ext cx="500066" cy="285752"/>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6" name="Flowchart: Magnetic Disk 55"/>
          <p:cNvSpPr/>
          <p:nvPr/>
        </p:nvSpPr>
        <p:spPr>
          <a:xfrm>
            <a:off x="2714611" y="4429132"/>
            <a:ext cx="500066" cy="285752"/>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7" name="Flowchart: Magnetic Disk 56"/>
          <p:cNvSpPr/>
          <p:nvPr/>
        </p:nvSpPr>
        <p:spPr>
          <a:xfrm>
            <a:off x="2714611" y="5214950"/>
            <a:ext cx="500066" cy="285752"/>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2" name="Group 57"/>
          <p:cNvGrpSpPr/>
          <p:nvPr/>
        </p:nvGrpSpPr>
        <p:grpSpPr>
          <a:xfrm>
            <a:off x="1571603" y="5429264"/>
            <a:ext cx="571504" cy="428628"/>
            <a:chOff x="2000232" y="5500702"/>
            <a:chExt cx="571504" cy="428628"/>
          </a:xfrm>
        </p:grpSpPr>
        <p:sp>
          <p:nvSpPr>
            <p:cNvPr id="59" name="Flowchart: Magnetic Disk 58"/>
            <p:cNvSpPr/>
            <p:nvPr/>
          </p:nvSpPr>
          <p:spPr>
            <a:xfrm>
              <a:off x="2000232" y="5572140"/>
              <a:ext cx="571504" cy="285752"/>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0" name="&quot;No&quot; Symbol 59"/>
            <p:cNvSpPr/>
            <p:nvPr/>
          </p:nvSpPr>
          <p:spPr>
            <a:xfrm>
              <a:off x="2071670" y="5500702"/>
              <a:ext cx="428628" cy="428628"/>
            </a:xfrm>
            <a:prstGeom prst="noSmoking">
              <a:avLst>
                <a:gd name="adj" fmla="val 12789"/>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solidFill>
                <a:schemeClr val="accent2">
                  <a:shade val="95000"/>
                  <a:satMod val="10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grpSp>
      <p:grpSp>
        <p:nvGrpSpPr>
          <p:cNvPr id="3" name="Group 60"/>
          <p:cNvGrpSpPr/>
          <p:nvPr/>
        </p:nvGrpSpPr>
        <p:grpSpPr>
          <a:xfrm>
            <a:off x="2000231" y="4643446"/>
            <a:ext cx="357190" cy="214314"/>
            <a:chOff x="2000232" y="5500702"/>
            <a:chExt cx="571504" cy="428628"/>
          </a:xfrm>
        </p:grpSpPr>
        <p:sp>
          <p:nvSpPr>
            <p:cNvPr id="62" name="Flowchart: Magnetic Disk 61"/>
            <p:cNvSpPr/>
            <p:nvPr/>
          </p:nvSpPr>
          <p:spPr>
            <a:xfrm>
              <a:off x="2000232" y="5572140"/>
              <a:ext cx="571504" cy="285752"/>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3" name="&quot;No&quot; Symbol 62"/>
            <p:cNvSpPr/>
            <p:nvPr/>
          </p:nvSpPr>
          <p:spPr>
            <a:xfrm>
              <a:off x="2071670" y="5500702"/>
              <a:ext cx="428628" cy="428628"/>
            </a:xfrm>
            <a:prstGeom prst="noSmoking">
              <a:avLst>
                <a:gd name="adj" fmla="val 12789"/>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solidFill>
                <a:schemeClr val="accent2">
                  <a:shade val="95000"/>
                  <a:satMod val="10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mc:Choice xmlns:a14="http://schemas.microsoft.com/office/drawing/2007/7/7/main" xmlns="" Requires="a14">
          <p:sp>
            <p:nvSpPr>
              <p:cNvPr id="65" name="TextBox 64"/>
              <p:cNvSpPr txBox="1"/>
              <p:nvPr/>
            </p:nvSpPr>
            <p:spPr>
              <a:xfrm>
                <a:off x="4357686" y="3071810"/>
                <a:ext cx="250033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b="1" dirty="0" err="1" smtClean="0">
                    <a:latin typeface="Courier New" pitchFamily="49" charset="0"/>
                    <a:cs typeface="Courier New" pitchFamily="49" charset="0"/>
                  </a:rPr>
                  <a:t>emb</a:t>
                </a:r>
                <a:r>
                  <a:rPr lang="en-US" sz="1600" dirty="0" smtClean="0">
                    <a:latin typeface="Courier New" pitchFamily="49" charset="0"/>
                    <a:cs typeface="Courier New" pitchFamily="49" charset="0"/>
                  </a:rPr>
                  <a:t>(</a:t>
                </a:r>
                <a14:m>
                  <m:oMath xmlns:m="http://schemas.openxmlformats.org/officeDocument/2006/math">
                    <m:r>
                      <a:rPr lang="" sz="1600" b="0" i="1" dirty="0">
                        <a:latin typeface="Cambria Math"/>
                      </a:rPr>
                      <m:t>𝜏</m:t>
                    </m:r>
                  </m:oMath>
                </a14:m>
                <a:r>
                  <a:rPr lang="en-US" sz="1600" dirty="0" smtClean="0">
                    <a:latin typeface="Courier New" pitchFamily="49" charset="0"/>
                    <a:cs typeface="Courier New" pitchFamily="49" charset="0"/>
                  </a:rPr>
                  <a:t>, &amp;a-&gt;x) == a</a:t>
                </a:r>
              </a:p>
              <a:p>
                <a:r>
                  <a:rPr lang="en-US" sz="1600" b="1" dirty="0" err="1" smtClean="0">
                    <a:latin typeface="Courier New" pitchFamily="49" charset="0"/>
                    <a:cs typeface="Courier New" pitchFamily="49" charset="0"/>
                  </a:rPr>
                  <a:t>emb</a:t>
                </a:r>
                <a:r>
                  <a:rPr lang="en-US" sz="1600" dirty="0" smtClean="0">
                    <a:latin typeface="Courier New" pitchFamily="49" charset="0"/>
                    <a:cs typeface="Courier New" pitchFamily="49" charset="0"/>
                  </a:rPr>
                  <a:t>(</a:t>
                </a:r>
                <a14:m>
                  <m:oMath xmlns:m="http://schemas.openxmlformats.org/officeDocument/2006/math">
                    <m:r>
                      <a:rPr lang="" sz="1600" b="0" i="1" dirty="0">
                        <a:latin typeface="Cambria Math"/>
                      </a:rPr>
                      <m:t>𝜏</m:t>
                    </m:r>
                  </m:oMath>
                </a14:m>
                <a:r>
                  <a:rPr lang="en-US" sz="1600" dirty="0" smtClean="0">
                    <a:latin typeface="Courier New" pitchFamily="49" charset="0"/>
                    <a:cs typeface="Courier New" pitchFamily="49" charset="0"/>
                  </a:rPr>
                  <a:t>, &amp;b-&gt;y) == b</a:t>
                </a:r>
              </a:p>
            </p:txBody>
          </p:sp>
        </mc:Choice>
        <mc:Fallback>
          <p:sp>
            <p:nvSpPr>
              <p:cNvPr id="65" name="TextBox 64"/>
              <p:cNvSpPr txBox="1">
                <a:spLocks noRot="1" noChangeAspect="1" noMove="1" noResize="1" noEditPoints="1" noAdjustHandles="1" noChangeArrowheads="1" noChangeShapeType="1" noTextEdit="1"/>
              </p:cNvSpPr>
              <p:nvPr/>
            </p:nvSpPr>
            <p:spPr>
              <a:xfrm>
                <a:off x="4357686" y="3071810"/>
                <a:ext cx="2500330" cy="584775"/>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07/7/7/main" xmlns="" Requires="a14">
          <p:sp>
            <p:nvSpPr>
              <p:cNvPr id="66" name="TextBox 65"/>
              <p:cNvSpPr txBox="1"/>
              <p:nvPr/>
            </p:nvSpPr>
            <p:spPr>
              <a:xfrm>
                <a:off x="6215074" y="3786190"/>
                <a:ext cx="214314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dirty="0" smtClean="0">
                    <a:latin typeface="Courier New" pitchFamily="49" charset="0"/>
                    <a:cs typeface="Courier New" pitchFamily="49" charset="0"/>
                  </a:rPr>
                  <a:t>a != b </a:t>
                </a:r>
                <a14:m>
                  <m:oMath xmlns:m="http://schemas.openxmlformats.org/officeDocument/2006/math">
                    <m:r>
                      <a:rPr lang="" sz="1600" b="0" i="1" dirty="0">
                        <a:latin typeface="Cambria Math"/>
                      </a:rPr>
                      <m:t>⇒</m:t>
                    </m:r>
                  </m:oMath>
                </a14:m>
                <a:r>
                  <a:rPr lang="en-US" sz="1600" dirty="0" smtClean="0">
                    <a:latin typeface="Courier New" pitchFamily="49" charset="0"/>
                    <a:cs typeface="Courier New" pitchFamily="49" charset="0"/>
                  </a:rPr>
                  <a:t>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&amp;a-&gt;x != &amp;b-&gt;y</a:t>
                </a:r>
              </a:p>
            </p:txBody>
          </p:sp>
        </mc:Choice>
        <mc:Fallback>
          <p:sp>
            <p:nvSpPr>
              <p:cNvPr id="66" name="TextBox 65"/>
              <p:cNvSpPr txBox="1">
                <a:spLocks noRot="1" noChangeAspect="1" noMove="1" noResize="1" noEditPoints="1" noAdjustHandles="1" noChangeArrowheads="1" noChangeShapeType="1" noTextEdit="1"/>
              </p:cNvSpPr>
              <p:nvPr/>
            </p:nvSpPr>
            <p:spPr>
              <a:xfrm>
                <a:off x="6215074" y="3786190"/>
                <a:ext cx="2143140" cy="584775"/>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07/7/7/main" xmlns="" Requires="a14">
          <p:sp>
            <p:nvSpPr>
              <p:cNvPr id="67" name="TextBox 66"/>
              <p:cNvSpPr txBox="1"/>
              <p:nvPr/>
            </p:nvSpPr>
            <p:spPr>
              <a:xfrm>
                <a:off x="4286248" y="4643446"/>
                <a:ext cx="4572032" cy="1384995"/>
              </a:xfrm>
              <a:prstGeom prst="rect">
                <a:avLst/>
              </a:prstGeom>
              <a:noFill/>
            </p:spPr>
            <p:txBody>
              <a:bodyPr wrap="square" rtlCol="0">
                <a:spAutoFit/>
              </a:bodyPr>
              <a:lstStyle/>
              <a:p>
                <a:pPr algn="ctr"/>
                <a:r>
                  <a:rPr lang="en-US" sz="2800" dirty="0" smtClean="0"/>
                  <a:t>Fields of different </a:t>
                </a:r>
                <a:r>
                  <a:rPr lang="en-US" sz="2800" dirty="0" err="1" smtClean="0"/>
                  <a:t>structs</a:t>
                </a:r>
                <a:endParaRPr lang="en-US" sz="2800" dirty="0" smtClean="0"/>
              </a:p>
              <a:p>
                <a:pPr algn="ctr"/>
                <a:r>
                  <a:rPr lang="en-US" sz="2800" dirty="0" smtClean="0"/>
                  <a:t>do not overlap </a:t>
                </a:r>
                <a14:m>
                  <m:oMath xmlns:m="http://schemas.openxmlformats.org/officeDocument/2006/math">
                    <m:r>
                      <a:rPr lang="" sz="2800" b="0" i="1" dirty="0" smtClean="0">
                        <a:latin typeface="Cambria Math"/>
                      </a:rPr>
                      <m:t>⇒</m:t>
                    </m:r>
                  </m:oMath>
                </a14:m>
                <a:r>
                  <a:rPr lang="" sz="2800" dirty="0" smtClean="0"/>
                  <a:t> </a:t>
                </a:r>
                <a:r>
                  <a:rPr lang="en-US" sz="2800" dirty="0" smtClean="0"/>
                  <a:t>pointers to </a:t>
                </a:r>
                <a:r>
                  <a:rPr lang="en-US" sz="2800" dirty="0" err="1" smtClean="0"/>
                  <a:t>structs</a:t>
                </a:r>
                <a:r>
                  <a:rPr lang="en-US" sz="2800" dirty="0" smtClean="0"/>
                  <a:t> are treated as </a:t>
                </a:r>
                <a:r>
                  <a:rPr lang="en-US" sz="2800" b="1" dirty="0" smtClean="0">
                    <a:effectLst>
                      <a:outerShdw blurRad="38100" dist="38100" dir="2700000" algn="tl">
                        <a:srgbClr val="000000" mc:Ignorable="">
                          <a:alpha val="43137"/>
                        </a:srgbClr>
                      </a:outerShdw>
                    </a:effectLst>
                  </a:rPr>
                  <a:t>objects</a:t>
                </a:r>
                <a:r>
                  <a:rPr lang="en-US" sz="2800" dirty="0" smtClean="0"/>
                  <a:t>.</a:t>
                </a:r>
              </a:p>
            </p:txBody>
          </p:sp>
        </mc:Choice>
        <mc:Fallback>
          <p:sp>
            <p:nvSpPr>
              <p:cNvPr id="67" name="TextBox 66"/>
              <p:cNvSpPr txBox="1">
                <a:spLocks noRot="1" noChangeAspect="1" noMove="1" noResize="1" noEditPoints="1" noAdjustHandles="1" noChangeArrowheads="1" noChangeShapeType="1" noTextEdit="1"/>
              </p:cNvSpPr>
              <p:nvPr/>
            </p:nvSpPr>
            <p:spPr>
              <a:xfrm>
                <a:off x="4286248" y="4643446"/>
                <a:ext cx="4572032" cy="1384995"/>
              </a:xfrm>
              <a:prstGeom prst="rect">
                <a:avLst/>
              </a:prstGeom>
              <a:blipFill rotWithShape="1">
                <a:blip r:embed="rId4" cstate="print"/>
                <a:stretch>
                  <a:fillRect t="-3896" r="-265" b="-13853"/>
                </a:stretch>
              </a:blipFill>
            </p:spPr>
            <p:txBody>
              <a:bodyPr/>
              <a:lstStyle/>
              <a:p>
                <a:r>
                  <a:rPr lang="en-US">
                    <a:noFill/>
                  </a:rPr>
                  <a:t> </a:t>
                </a:r>
              </a:p>
            </p:txBody>
          </p:sp>
        </mc:Fallback>
      </mc:AlternateContent>
      <p:grpSp>
        <p:nvGrpSpPr>
          <p:cNvPr id="4" name="Group 74"/>
          <p:cNvGrpSpPr/>
          <p:nvPr/>
        </p:nvGrpSpPr>
        <p:grpSpPr>
          <a:xfrm>
            <a:off x="642910" y="1285860"/>
            <a:ext cx="7929618" cy="1477328"/>
            <a:chOff x="357158" y="1357298"/>
            <a:chExt cx="7929618" cy="1477328"/>
          </a:xfrm>
        </p:grpSpPr>
        <mc:AlternateContent xmlns:mc="http://schemas.openxmlformats.org/markup-compatibility/2006">
          <mc:Choice xmlns:a14="http://schemas.microsoft.com/office/drawing/2007/7/7/main" xmlns="" Requires="a14">
            <p:sp>
              <p:nvSpPr>
                <p:cNvPr id="71" name="TextBox 70"/>
                <p:cNvSpPr txBox="1"/>
                <p:nvPr/>
              </p:nvSpPr>
              <p:spPr>
                <a:xfrm>
                  <a:off x="357158" y="1357298"/>
                  <a:ext cx="7929618"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Program state is: </a:t>
                  </a:r>
                  <a14:m>
                    <m:oMath xmlns:m="http://schemas.openxmlformats.org/officeDocument/2006/math">
                      <m:r>
                        <a:rPr lang="" b="0" i="1" dirty="0" smtClean="0">
                          <a:latin typeface="Cambria Math"/>
                        </a:rPr>
                        <m:t>𝜎</m:t>
                      </m:r>
                      <m:r>
                        <a:rPr lang="" b="0" i="1" dirty="0" smtClean="0">
                          <a:latin typeface="Cambria Math"/>
                        </a:rPr>
                        <m:t>=</m:t>
                      </m:r>
                      <m:d>
                        <m:dPr>
                          <m:ctrlPr/>
                          <m:begChr m:val="〈"/>
                          <m:endChr m:val="〉"/>
                        </m:dPr>
                        <m:e>
                          <m:r>
                            <a:rPr lang="" b="0" i="1" dirty="0" smtClean="0">
                              <a:latin typeface="Cambria Math"/>
                            </a:rPr>
                            <m:t>M</m:t>
                          </m:r>
                          <m:r>
                            <a:rPr lang="" b="0" i="1" dirty="0" smtClean="0">
                              <a:latin typeface="Cambria Math"/>
                            </a:rPr>
                            <m:t>,</m:t>
                          </m:r>
                          <m:r>
                            <a:rPr lang="" b="0" i="1" dirty="0" smtClean="0">
                              <a:latin typeface="Cambria Math"/>
                            </a:rPr>
                            <m:t>𝜏</m:t>
                          </m:r>
                        </m:e>
                      </m:d>
                    </m:oMath>
                  </a14:m>
                  <a:endParaRPr lang="en-US" i="1" dirty="0" smtClean="0">
                    <a:latin typeface="Cambria Math"/>
                  </a:endParaRPr>
                </a:p>
                <a:p>
                  <a:pPr algn="ctr"/>
                  <a:endParaRPr lang="en-US" i="1" dirty="0" smtClean="0">
                    <a:latin typeface="Cambria Math"/>
                  </a:endParaRPr>
                </a:p>
                <a:p>
                  <a:pPr algn="ctr"/>
                  <a:endParaRPr lang="en-US" i="1" dirty="0">
                    <a:latin typeface="Cambria Math"/>
                  </a:endParaRPr>
                </a:p>
                <a:p>
                  <a:pPr algn="ctr"/>
                  <a:endParaRPr lang="en-US" i="1" dirty="0">
                    <a:latin typeface="Cambria Math"/>
                  </a:endParaRPr>
                </a:p>
                <a:p>
                  <a:pPr algn="ctr"/>
                  <a:endParaRPr lang="en-US" i="1" dirty="0" smtClean="0">
                    <a:latin typeface="Cambria Math"/>
                  </a:endParaRPr>
                </a:p>
              </p:txBody>
            </p:sp>
          </mc:Choice>
          <mc:Fallback>
            <p:sp>
              <p:nvSpPr>
                <p:cNvPr id="71" name="TextBox 70"/>
                <p:cNvSpPr txBox="1">
                  <a:spLocks noRot="1" noChangeAspect="1" noMove="1" noResize="1" noEditPoints="1" noAdjustHandles="1" noChangeArrowheads="1" noChangeShapeType="1" noTextEdit="1"/>
                </p:cNvSpPr>
                <p:nvPr/>
              </p:nvSpPr>
              <p:spPr>
                <a:xfrm>
                  <a:off x="357158" y="1357298"/>
                  <a:ext cx="7929618" cy="1477328"/>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07/7/7/main" xmlns="" Requires="a14">
            <p:sp>
              <p:nvSpPr>
                <p:cNvPr id="72" name="TextBox 71"/>
                <p:cNvSpPr txBox="1"/>
                <p:nvPr/>
              </p:nvSpPr>
              <p:spPr>
                <a:xfrm>
                  <a:off x="500034" y="1785926"/>
                  <a:ext cx="3786214"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14:m>
                    <m:oMath xmlns:m="http://schemas.openxmlformats.org/officeDocument/2006/math">
                      <m:r>
                        <a:rPr lang="" b="0" i="1" dirty="0" smtClean="0">
                          <a:latin typeface="Cambria Math"/>
                        </a:rPr>
                        <m:t>M</m:t>
                      </m:r>
                    </m:oMath>
                  </a14:m>
                  <a:r>
                    <a:rPr lang="" dirty="0" smtClean="0"/>
                    <a:t> maps </a:t>
                  </a:r>
                  <a:r>
                    <a:rPr lang="" b="1" dirty="0" smtClean="0">
                      <a:effectLst>
                        <a:outerShdw blurRad="38100" dist="38100" dir="2700000" algn="tl">
                          <a:srgbClr val="000000" mc:Ignorable="">
                            <a:alpha val="43137"/>
                          </a:srgbClr>
                        </a:outerShdw>
                      </a:effectLst>
                    </a:rPr>
                    <a:t>primitive</a:t>
                  </a:r>
                  <a:r>
                    <a:rPr lang="" dirty="0" smtClean="0">
                      <a:effectLst>
                        <a:outerShdw blurRad="38100" dist="38100" dir="2700000" algn="tl">
                          <a:srgbClr val="000000" mc:Ignorable="">
                            <a:alpha val="43137"/>
                          </a:srgbClr>
                        </a:outerShdw>
                      </a:effectLst>
                    </a:rPr>
                    <a:t> </a:t>
                  </a:r>
                  <a:r>
                    <a:rPr lang="" dirty="0" smtClean="0"/>
                    <a:t>pointers to values: memory writes (assignments) touch only one location in </a:t>
                  </a:r>
                  <a14:m>
                    <m:oMath xmlns:m="http://schemas.openxmlformats.org/officeDocument/2006/math">
                      <m:r>
                        <a:rPr lang="" b="0" i="1" dirty="0">
                          <a:latin typeface="Cambria Math"/>
                        </a:rPr>
                        <m:t>M</m:t>
                      </m:r>
                    </m:oMath>
                  </a14:m>
                  <a:endParaRPr lang="en-US" dirty="0" smtClean="0"/>
                </a:p>
              </p:txBody>
            </p:sp>
          </mc:Choice>
          <mc:Fallback>
            <p:sp>
              <p:nvSpPr>
                <p:cNvPr id="72" name="TextBox 71"/>
                <p:cNvSpPr txBox="1">
                  <a:spLocks noRot="1" noChangeAspect="1" noMove="1" noResize="1" noEditPoints="1" noAdjustHandles="1" noChangeArrowheads="1" noChangeShapeType="1" noTextEdit="1"/>
                </p:cNvSpPr>
                <p:nvPr/>
              </p:nvSpPr>
              <p:spPr>
                <a:xfrm>
                  <a:off x="500034" y="1785926"/>
                  <a:ext cx="3786214" cy="923330"/>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07/7/7/main" xmlns="" Requires="a14">
            <p:sp>
              <p:nvSpPr>
                <p:cNvPr id="74" name="TextBox 73"/>
                <p:cNvSpPr txBox="1"/>
                <p:nvPr/>
              </p:nvSpPr>
              <p:spPr>
                <a:xfrm>
                  <a:off x="4357686" y="1785926"/>
                  <a:ext cx="3786214"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14:m>
                    <m:oMath xmlns:m="http://schemas.openxmlformats.org/officeDocument/2006/math">
                      <m:r>
                        <a:rPr lang="" b="0" i="1" dirty="0" smtClean="0">
                          <a:latin typeface="Cambria Math"/>
                        </a:rPr>
                        <m:t>𝜏</m:t>
                      </m:r>
                      <m:r>
                        <a:rPr lang="" b="0" i="1" dirty="0" smtClean="0">
                          <a:latin typeface="Cambria Math"/>
                        </a:rPr>
                        <m:t> </m:t>
                      </m:r>
                    </m:oMath>
                  </a14:m>
                  <a:r>
                    <a:rPr lang="en-US" dirty="0" smtClean="0"/>
                    <a:t>– currently valid pointers</a:t>
                  </a:r>
                </a:p>
                <a:p>
                  <a:r>
                    <a:rPr lang="en-US" b="1" dirty="0" err="1" smtClean="0">
                      <a:latin typeface="Courier New" pitchFamily="49" charset="0"/>
                      <a:cs typeface="Courier New" pitchFamily="49" charset="0"/>
                    </a:rPr>
                    <a:t>emb</a:t>
                  </a:r>
                  <a:r>
                    <a:rPr lang="en-US" dirty="0" smtClean="0">
                      <a:latin typeface="Courier New" pitchFamily="49" charset="0"/>
                      <a:cs typeface="Courier New" pitchFamily="49" charset="0"/>
                    </a:rPr>
                    <a:t>()</a:t>
                  </a:r>
                  <a:r>
                    <a:rPr lang="en-US" dirty="0" smtClean="0"/>
                    <a:t>depends on </a:t>
                  </a:r>
                  <a14:m>
                    <m:oMath xmlns:m="http://schemas.openxmlformats.org/officeDocument/2006/math">
                      <m:r>
                        <a:rPr lang="" b="0" i="1" dirty="0" smtClean="0">
                          <a:latin typeface="Cambria Math"/>
                        </a:rPr>
                        <m:t>𝜏</m:t>
                      </m:r>
                    </m:oMath>
                  </a14:m>
                  <a:r>
                    <a:rPr lang="" dirty="0" smtClean="0"/>
                    <a:t> which changes,</a:t>
                  </a:r>
                  <a:endParaRPr lang="en-US" dirty="0" smtClean="0"/>
                </a:p>
                <a:p>
                  <a:r>
                    <a:rPr lang="en-US" dirty="0" smtClean="0"/>
                    <a:t>e.g., in memory allocator</a:t>
                  </a:r>
                </a:p>
              </p:txBody>
            </p:sp>
          </mc:Choice>
          <mc:Fallback>
            <p:sp>
              <p:nvSpPr>
                <p:cNvPr id="74" name="TextBox 73"/>
                <p:cNvSpPr txBox="1">
                  <a:spLocks noRot="1" noChangeAspect="1" noMove="1" noResize="1" noEditPoints="1" noAdjustHandles="1" noChangeArrowheads="1" noChangeShapeType="1" noTextEdit="1"/>
                </p:cNvSpPr>
                <p:nvPr/>
              </p:nvSpPr>
              <p:spPr>
                <a:xfrm>
                  <a:off x="4357686" y="1785926"/>
                  <a:ext cx="3786214" cy="923330"/>
                </a:xfrm>
                <a:prstGeom prst="rect">
                  <a:avLst/>
                </a:prstGeom>
                <a:blipFill rotWithShape="1">
                  <a:blip r:embed="rId7" cstate="print"/>
                  <a:stretch>
                    <a:fillRect/>
                  </a:stretch>
                </a:blipFill>
              </p:spPr>
              <p:txBody>
                <a:bodyPr/>
                <a:lstStyle/>
                <a:p>
                  <a:r>
                    <a:rPr lang="en-US">
                      <a:noFill/>
                    </a:rPr>
                    <a:t> </a:t>
                  </a:r>
                </a:p>
              </p:txBody>
            </p:sp>
          </mc:Fallback>
        </mc:AlternateContent>
      </p:grpSp>
      <p:sp>
        <p:nvSpPr>
          <p:cNvPr id="83" name="TextBox 82"/>
          <p:cNvSpPr txBox="1"/>
          <p:nvPr/>
        </p:nvSpPr>
        <p:spPr>
          <a:xfrm>
            <a:off x="4643438" y="4929198"/>
            <a:ext cx="184731" cy="369332"/>
          </a:xfrm>
          <a:prstGeom prst="rect">
            <a:avLst/>
          </a:prstGeom>
          <a:noFill/>
        </p:spPr>
        <p:txBody>
          <a:bodyPr wrap="none" rtlCol="0">
            <a:spAutoFit/>
          </a:bodyPr>
          <a:lstStyle/>
          <a:p>
            <a:endParaRPr lang="en-US" dirty="0"/>
          </a:p>
        </p:txBody>
      </p:sp>
      <p:sp>
        <p:nvSpPr>
          <p:cNvPr id="85" name="Bent-Up Arrow 84"/>
          <p:cNvSpPr/>
          <p:nvPr/>
        </p:nvSpPr>
        <p:spPr>
          <a:xfrm flipV="1">
            <a:off x="6929454" y="3286123"/>
            <a:ext cx="500066" cy="428628"/>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07/7/12/main" xmlns="" val="1912730150"/>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Invariants</a:t>
            </a:r>
            <a:endParaRPr lang="en-US" dirty="0"/>
          </a:p>
        </p:txBody>
      </p:sp>
      <p:sp>
        <p:nvSpPr>
          <p:cNvPr id="3" name="Content Placeholder 2"/>
          <p:cNvSpPr>
            <a:spLocks noGrp="1"/>
          </p:cNvSpPr>
          <p:nvPr>
            <p:ph idx="1"/>
          </p:nvPr>
        </p:nvSpPr>
        <p:spPr/>
        <p:txBody>
          <a:bodyPr>
            <a:normAutofit/>
          </a:bodyPr>
          <a:lstStyle/>
          <a:p>
            <a:r>
              <a:rPr lang="en-US" dirty="0"/>
              <a:t>predicates on </a:t>
            </a:r>
            <a:r>
              <a:rPr lang="en-US" dirty="0" smtClean="0"/>
              <a:t>state describing proper instances of a </a:t>
            </a:r>
            <a:r>
              <a:rPr lang="en-US" dirty="0" err="1" smtClean="0"/>
              <a:t>struct</a:t>
            </a:r>
            <a:r>
              <a:rPr lang="en-US" dirty="0" smtClean="0"/>
              <a:t> or union</a:t>
            </a:r>
            <a:endParaRPr lang="en-US" dirty="0"/>
          </a:p>
        </p:txBody>
      </p:sp>
      <p:sp>
        <p:nvSpPr>
          <p:cNvPr id="4" name="Content Placeholder 3"/>
          <p:cNvSpPr txBox="1">
            <a:spLocks/>
          </p:cNvSpPr>
          <p:nvPr/>
        </p:nvSpPr>
        <p:spPr>
          <a:xfrm>
            <a:off x="2285984" y="3143248"/>
            <a:ext cx="4514856" cy="2286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b="1" dirty="0" err="1" smtClean="0">
                <a:solidFill>
                  <a:schemeClr val="bg1"/>
                </a:solidFill>
                <a:latin typeface="Courier New" pitchFamily="49" charset="0"/>
                <a:cs typeface="Courier New" pitchFamily="49" charset="0"/>
              </a:rPr>
              <a:t>struct</a:t>
            </a:r>
            <a:r>
              <a:rPr lang="en-US" dirty="0" smtClean="0">
                <a:solidFill>
                  <a:schemeClr val="bg1"/>
                </a:solidFill>
                <a:latin typeface="Courier New" pitchFamily="49" charset="0"/>
                <a:cs typeface="Courier New" pitchFamily="49" charset="0"/>
              </a:rPr>
              <a:t> S</a:t>
            </a:r>
            <a:r>
              <a:rPr lang="en-US" dirty="0">
                <a:solidFill>
                  <a:schemeClr val="bg1"/>
                </a:solidFill>
                <a:latin typeface="Courier New" pitchFamily="49" charset="0"/>
                <a:cs typeface="Courier New" pitchFamily="49" charset="0"/>
              </a:rPr>
              <a:t> </a:t>
            </a:r>
            <a:r>
              <a:rPr lang="en-US" dirty="0" smtClean="0">
                <a:solidFill>
                  <a:schemeClr val="bg1"/>
                </a:solidFill>
                <a:latin typeface="Courier New" pitchFamily="49" charset="0"/>
                <a:cs typeface="Courier New" pitchFamily="49"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solidFill>
                  <a:schemeClr val="bg1"/>
                </a:solidFill>
                <a:latin typeface="Courier New" pitchFamily="49" charset="0"/>
                <a:cs typeface="Courier New" pitchFamily="49" charset="0"/>
              </a:rPr>
              <a:t>  </a:t>
            </a:r>
            <a:r>
              <a:rPr kumimoji="0" lang="en-US" b="1" i="0" u="none" strike="noStrike" kern="1200" cap="none" spc="0" normalizeH="0" baseline="0" noProof="0" dirty="0" err="1" smtClean="0">
                <a:ln>
                  <a:noFill/>
                </a:ln>
                <a:solidFill>
                  <a:schemeClr val="bg1"/>
                </a:solidFill>
                <a:effectLst/>
                <a:uLnTx/>
                <a:uFillTx/>
                <a:latin typeface="Courier New" pitchFamily="49" charset="0"/>
                <a:cs typeface="Courier New" pitchFamily="49" charset="0"/>
              </a:rPr>
              <a:t>int</a:t>
            </a:r>
            <a:r>
              <a:rPr kumimoji="0" lang="en-US"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 </a:t>
            </a:r>
            <a:r>
              <a:rPr lang="en-US" dirty="0" smtClean="0">
                <a:solidFill>
                  <a:schemeClr val="bg1"/>
                </a:solidFill>
                <a:latin typeface="Courier New" pitchFamily="49" charset="0"/>
                <a:cs typeface="Courier New" pitchFamily="49" charset="0"/>
              </a:rPr>
              <a:t>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solidFill>
                  <a:schemeClr val="bg1"/>
                </a:solidFill>
                <a:latin typeface="Courier New" pitchFamily="49" charset="0"/>
                <a:cs typeface="Courier New" pitchFamily="49" charset="0"/>
              </a:rPr>
              <a:t>  </a:t>
            </a:r>
            <a:r>
              <a:rPr lang="en-US" b="1" dirty="0" err="1" smtClean="0">
                <a:solidFill>
                  <a:schemeClr val="bg1"/>
                </a:solidFill>
                <a:latin typeface="Courier New" pitchFamily="49" charset="0"/>
                <a:cs typeface="Courier New" pitchFamily="49" charset="0"/>
              </a:rPr>
              <a:t>int</a:t>
            </a:r>
            <a:r>
              <a:rPr lang="en-US" dirty="0" smtClean="0">
                <a:solidFill>
                  <a:schemeClr val="bg1"/>
                </a:solidFill>
                <a:latin typeface="Courier New" pitchFamily="49" charset="0"/>
                <a:cs typeface="Courier New" pitchFamily="49" charset="0"/>
              </a:rPr>
              <a:t> b;</a:t>
            </a:r>
            <a:endParaRPr kumimoji="0" lang="en-US" i="0" u="none" strike="noStrike" kern="1200" cap="none" spc="0" normalizeH="0" baseline="0" noProof="0" dirty="0" smtClean="0">
              <a:ln>
                <a:noFill/>
              </a:ln>
              <a:solidFill>
                <a:schemeClr val="bg1"/>
              </a:solidFill>
              <a:effectLst/>
              <a:uLnTx/>
              <a:uFillTx/>
              <a:latin typeface="Courier New" pitchFamily="49" charset="0"/>
              <a:cs typeface="Courier New"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solidFill>
                  <a:schemeClr val="bg1"/>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invariant</a:t>
            </a:r>
            <a:r>
              <a:rPr lang="en-US" dirty="0" smtClean="0">
                <a:solidFill>
                  <a:srgbClr val="C00000"/>
                </a:solidFill>
                <a:latin typeface="Courier New" pitchFamily="49" charset="0"/>
                <a:cs typeface="Courier New" pitchFamily="49" charset="0"/>
              </a:rPr>
              <a:t>(</a:t>
            </a:r>
            <a:r>
              <a:rPr lang="en-US" b="1" dirty="0" smtClean="0">
                <a:solidFill>
                  <a:srgbClr val="C00000"/>
                </a:solidFill>
                <a:latin typeface="Courier New" pitchFamily="49" charset="0"/>
                <a:cs typeface="Courier New" pitchFamily="49" charset="0"/>
              </a:rPr>
              <a:t>this</a:t>
            </a:r>
            <a:r>
              <a:rPr lang="en-US" dirty="0" smtClean="0">
                <a:solidFill>
                  <a:srgbClr val="C00000"/>
                </a:solidFill>
                <a:latin typeface="Courier New" pitchFamily="49" charset="0"/>
                <a:cs typeface="Courier New" pitchFamily="49" charset="0"/>
              </a:rPr>
              <a:t>-&gt;a &gt; 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solidFill>
                  <a:srgbClr val="C00000"/>
                </a:solidFill>
                <a:latin typeface="Courier New" pitchFamily="49" charset="0"/>
                <a:cs typeface="Courier New" pitchFamily="49" charset="0"/>
              </a:rPr>
              <a:t> </a:t>
            </a:r>
            <a:r>
              <a:rPr lang="en-US" dirty="0" smtClean="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invariant</a:t>
            </a:r>
            <a:r>
              <a:rPr lang="en-US" dirty="0" smtClean="0">
                <a:solidFill>
                  <a:srgbClr val="C00000"/>
                </a:solidFill>
                <a:latin typeface="Courier New" pitchFamily="49" charset="0"/>
                <a:cs typeface="Courier New" pitchFamily="49" charset="0"/>
              </a:rPr>
              <a:t>(b &gt; 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i="0" u="none" strike="noStrike" kern="1200" cap="none" spc="0" normalizeH="0" baseline="0" noProof="0" dirty="0" smtClean="0">
                <a:ln>
                  <a:noFill/>
                </a:ln>
                <a:solidFill>
                  <a:schemeClr val="bg1"/>
                </a:solidFill>
                <a:effectLst/>
                <a:uLnTx/>
                <a:uFillTx/>
                <a:latin typeface="Courier New" pitchFamily="49" charset="0"/>
                <a:cs typeface="Courier New" pitchFamily="49" charset="0"/>
              </a:rPr>
              <a:t>};</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Oval 253"/>
          <p:cNvSpPr/>
          <p:nvPr/>
        </p:nvSpPr>
        <p:spPr>
          <a:xfrm>
            <a:off x="285720" y="3000372"/>
            <a:ext cx="1428760" cy="185738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r"/>
            <a:endParaRPr lang="en-US" dirty="0">
              <a:latin typeface="Courier New" pitchFamily="49" charset="0"/>
              <a:cs typeface="Courier New" pitchFamily="49" charset="0"/>
            </a:endParaRPr>
          </a:p>
        </p:txBody>
      </p:sp>
      <p:sp>
        <p:nvSpPr>
          <p:cNvPr id="2" name="Title 1"/>
          <p:cNvSpPr>
            <a:spLocks noGrp="1"/>
          </p:cNvSpPr>
          <p:nvPr>
            <p:ph type="title"/>
          </p:nvPr>
        </p:nvSpPr>
        <p:spPr/>
        <p:txBody>
          <a:bodyPr>
            <a:normAutofit/>
          </a:bodyPr>
          <a:lstStyle/>
          <a:p>
            <a:r>
              <a:rPr lang="en-US" dirty="0" smtClean="0"/>
              <a:t>Sequential access: Ownership</a:t>
            </a:r>
            <a:endParaRPr lang="de-DE" dirty="0"/>
          </a:p>
        </p:txBody>
      </p:sp>
      <p:cxnSp>
        <p:nvCxnSpPr>
          <p:cNvPr id="25" name="Curved Connector 24"/>
          <p:cNvCxnSpPr>
            <a:stCxn id="74" idx="0"/>
            <a:endCxn id="95" idx="4"/>
          </p:cNvCxnSpPr>
          <p:nvPr/>
        </p:nvCxnSpPr>
        <p:spPr>
          <a:xfrm rot="16200000" flipV="1">
            <a:off x="6679421" y="2786058"/>
            <a:ext cx="428628" cy="285752"/>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70" name="Oval 69"/>
          <p:cNvSpPr/>
          <p:nvPr/>
        </p:nvSpPr>
        <p:spPr>
          <a:xfrm>
            <a:off x="714348" y="1643050"/>
            <a:ext cx="4357718" cy="107157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tx1"/>
                </a:solidFill>
                <a:latin typeface="Courier New" pitchFamily="49" charset="0"/>
                <a:cs typeface="Courier New" pitchFamily="49" charset="0"/>
              </a:rPr>
              <a:t>me</a:t>
            </a:r>
            <a:r>
              <a:rPr lang="en-US" dirty="0" smtClean="0">
                <a:solidFill>
                  <a:schemeClr val="tx1"/>
                </a:solidFill>
                <a:latin typeface="Courier New" pitchFamily="49" charset="0"/>
                <a:cs typeface="Courier New" pitchFamily="49" charset="0"/>
              </a:rPr>
              <a:t>()</a:t>
            </a:r>
            <a:endParaRPr lang="en-US" dirty="0"/>
          </a:p>
          <a:p>
            <a:pPr algn="ctr"/>
            <a:r>
              <a:rPr lang="en-US" dirty="0" smtClean="0">
                <a:solidFill>
                  <a:schemeClr val="tx1"/>
                </a:solidFill>
                <a:cs typeface="Courier New" pitchFamily="49" charset="0"/>
              </a:rPr>
              <a:t>(current thread)</a:t>
            </a:r>
            <a:endParaRPr lang="en-US" dirty="0">
              <a:solidFill>
                <a:schemeClr val="tx1"/>
              </a:solidFill>
              <a:cs typeface="Courier New" pitchFamily="49" charset="0"/>
            </a:endParaRPr>
          </a:p>
        </p:txBody>
      </p:sp>
      <p:sp>
        <p:nvSpPr>
          <p:cNvPr id="74" name="Rectangle 73"/>
          <p:cNvSpPr/>
          <p:nvPr/>
        </p:nvSpPr>
        <p:spPr>
          <a:xfrm>
            <a:off x="6858016" y="3143248"/>
            <a:ext cx="357190" cy="285752"/>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5" name="Oval 94"/>
          <p:cNvSpPr/>
          <p:nvPr/>
        </p:nvSpPr>
        <p:spPr>
          <a:xfrm>
            <a:off x="5286380" y="1643050"/>
            <a:ext cx="2928958" cy="107157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tx1"/>
                </a:solidFill>
                <a:cs typeface="Courier New" pitchFamily="49" charset="0"/>
              </a:rPr>
              <a:t>another thread</a:t>
            </a:r>
            <a:endParaRPr lang="en-US" dirty="0">
              <a:solidFill>
                <a:schemeClr val="tx1"/>
              </a:solidFill>
              <a:cs typeface="Courier New" pitchFamily="49" charset="0"/>
            </a:endParaRPr>
          </a:p>
        </p:txBody>
      </p:sp>
      <p:sp>
        <p:nvSpPr>
          <p:cNvPr id="96" name="Rectangle 95"/>
          <p:cNvSpPr/>
          <p:nvPr/>
        </p:nvSpPr>
        <p:spPr>
          <a:xfrm>
            <a:off x="7643834" y="3000372"/>
            <a:ext cx="357190" cy="28575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cxnSp>
        <p:nvCxnSpPr>
          <p:cNvPr id="97" name="Curved Connector 96"/>
          <p:cNvCxnSpPr>
            <a:stCxn id="96" idx="0"/>
            <a:endCxn id="95" idx="5"/>
          </p:cNvCxnSpPr>
          <p:nvPr/>
        </p:nvCxnSpPr>
        <p:spPr>
          <a:xfrm rot="16200000" flipV="1">
            <a:off x="7583076" y="2761018"/>
            <a:ext cx="442680" cy="36027"/>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01" name="Rectangle 100"/>
          <p:cNvSpPr/>
          <p:nvPr/>
        </p:nvSpPr>
        <p:spPr>
          <a:xfrm>
            <a:off x="8215338" y="3786190"/>
            <a:ext cx="357190" cy="28575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cxnSp>
        <p:nvCxnSpPr>
          <p:cNvPr id="102" name="Curved Connector 101"/>
          <p:cNvCxnSpPr>
            <a:stCxn id="101" idx="0"/>
            <a:endCxn id="96" idx="2"/>
          </p:cNvCxnSpPr>
          <p:nvPr/>
        </p:nvCxnSpPr>
        <p:spPr>
          <a:xfrm rot="16200000" flipV="1">
            <a:off x="7858148" y="3250405"/>
            <a:ext cx="500066" cy="571504"/>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03" name="Rectangle 102"/>
          <p:cNvSpPr/>
          <p:nvPr/>
        </p:nvSpPr>
        <p:spPr>
          <a:xfrm>
            <a:off x="7500958" y="3929066"/>
            <a:ext cx="357190" cy="28575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cxnSp>
        <p:nvCxnSpPr>
          <p:cNvPr id="104" name="Curved Connector 103"/>
          <p:cNvCxnSpPr>
            <a:stCxn id="103" idx="0"/>
            <a:endCxn id="96" idx="2"/>
          </p:cNvCxnSpPr>
          <p:nvPr/>
        </p:nvCxnSpPr>
        <p:spPr>
          <a:xfrm rot="5400000" flipH="1" flipV="1">
            <a:off x="7429520" y="3536157"/>
            <a:ext cx="642942" cy="142876"/>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08" name="Rectangle 107"/>
          <p:cNvSpPr/>
          <p:nvPr/>
        </p:nvSpPr>
        <p:spPr>
          <a:xfrm>
            <a:off x="6000760" y="3429000"/>
            <a:ext cx="357190" cy="28575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cxnSp>
        <p:nvCxnSpPr>
          <p:cNvPr id="109" name="Curved Connector 108"/>
          <p:cNvCxnSpPr>
            <a:stCxn id="108" idx="0"/>
            <a:endCxn id="95" idx="3"/>
          </p:cNvCxnSpPr>
          <p:nvPr/>
        </p:nvCxnSpPr>
        <p:spPr>
          <a:xfrm rot="16200000" flipV="1">
            <a:off x="5511682" y="2761326"/>
            <a:ext cx="871308" cy="464039"/>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18" name="Rectangle 117"/>
          <p:cNvSpPr/>
          <p:nvPr/>
        </p:nvSpPr>
        <p:spPr>
          <a:xfrm>
            <a:off x="785786" y="3143248"/>
            <a:ext cx="357190" cy="28575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cxnSp>
        <p:nvCxnSpPr>
          <p:cNvPr id="119" name="Curved Connector 118"/>
          <p:cNvCxnSpPr>
            <a:stCxn id="118" idx="0"/>
            <a:endCxn id="70" idx="3"/>
          </p:cNvCxnSpPr>
          <p:nvPr/>
        </p:nvCxnSpPr>
        <p:spPr>
          <a:xfrm rot="5400000" flipH="1" flipV="1">
            <a:off x="865673" y="2656400"/>
            <a:ext cx="585556" cy="388140"/>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20" name="Rectangle 119"/>
          <p:cNvSpPr/>
          <p:nvPr/>
        </p:nvSpPr>
        <p:spPr>
          <a:xfrm>
            <a:off x="1071538" y="4286256"/>
            <a:ext cx="357190" cy="28575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cxnSp>
        <p:nvCxnSpPr>
          <p:cNvPr id="121" name="Curved Connector 120"/>
          <p:cNvCxnSpPr>
            <a:stCxn id="120" idx="0"/>
            <a:endCxn id="118" idx="2"/>
          </p:cNvCxnSpPr>
          <p:nvPr/>
        </p:nvCxnSpPr>
        <p:spPr>
          <a:xfrm rot="16200000" flipV="1">
            <a:off x="678629" y="3714752"/>
            <a:ext cx="857256" cy="285752"/>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22" name="Rectangle 121"/>
          <p:cNvSpPr/>
          <p:nvPr/>
        </p:nvSpPr>
        <p:spPr>
          <a:xfrm>
            <a:off x="500034" y="3857628"/>
            <a:ext cx="357190" cy="28575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cxnSp>
        <p:nvCxnSpPr>
          <p:cNvPr id="123" name="Curved Connector 122"/>
          <p:cNvCxnSpPr>
            <a:stCxn id="122" idx="0"/>
            <a:endCxn id="118" idx="2"/>
          </p:cNvCxnSpPr>
          <p:nvPr/>
        </p:nvCxnSpPr>
        <p:spPr>
          <a:xfrm rot="5400000" flipH="1" flipV="1">
            <a:off x="607191" y="3500438"/>
            <a:ext cx="428628" cy="285752"/>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24" name="Rectangle 123"/>
          <p:cNvSpPr/>
          <p:nvPr/>
        </p:nvSpPr>
        <p:spPr>
          <a:xfrm>
            <a:off x="3214678" y="4000504"/>
            <a:ext cx="357190" cy="28575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cxnSp>
        <p:nvCxnSpPr>
          <p:cNvPr id="125" name="Curved Connector 124"/>
          <p:cNvCxnSpPr>
            <a:stCxn id="124" idx="0"/>
          </p:cNvCxnSpPr>
          <p:nvPr/>
        </p:nvCxnSpPr>
        <p:spPr>
          <a:xfrm rot="5400000" flipH="1" flipV="1">
            <a:off x="2803910" y="3303983"/>
            <a:ext cx="1285884" cy="107159"/>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28" name="Rectangle 127"/>
          <p:cNvSpPr/>
          <p:nvPr/>
        </p:nvSpPr>
        <p:spPr>
          <a:xfrm>
            <a:off x="2928926" y="4643446"/>
            <a:ext cx="357190" cy="28575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cxnSp>
        <p:nvCxnSpPr>
          <p:cNvPr id="129" name="Curved Connector 128"/>
          <p:cNvCxnSpPr>
            <a:stCxn id="128" idx="0"/>
            <a:endCxn id="124" idx="2"/>
          </p:cNvCxnSpPr>
          <p:nvPr/>
        </p:nvCxnSpPr>
        <p:spPr>
          <a:xfrm rot="5400000" flipH="1" flipV="1">
            <a:off x="3071802" y="4321975"/>
            <a:ext cx="357190" cy="285752"/>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46" name="Rectangle 145"/>
          <p:cNvSpPr/>
          <p:nvPr/>
        </p:nvSpPr>
        <p:spPr>
          <a:xfrm>
            <a:off x="4357686" y="4143380"/>
            <a:ext cx="357190" cy="28575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cxnSp>
        <p:nvCxnSpPr>
          <p:cNvPr id="147" name="Curved Connector 146"/>
          <p:cNvCxnSpPr>
            <a:stCxn id="146" idx="0"/>
          </p:cNvCxnSpPr>
          <p:nvPr/>
        </p:nvCxnSpPr>
        <p:spPr>
          <a:xfrm rot="16200000" flipV="1">
            <a:off x="3589728" y="3196826"/>
            <a:ext cx="1500198" cy="392909"/>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50" name="Rectangle 149"/>
          <p:cNvSpPr/>
          <p:nvPr/>
        </p:nvSpPr>
        <p:spPr>
          <a:xfrm>
            <a:off x="3714744" y="3286124"/>
            <a:ext cx="357190" cy="285752"/>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49" name="Curved Connector 148"/>
          <p:cNvCxnSpPr>
            <a:stCxn id="150" idx="0"/>
          </p:cNvCxnSpPr>
          <p:nvPr/>
        </p:nvCxnSpPr>
        <p:spPr>
          <a:xfrm rot="16200000" flipV="1">
            <a:off x="3554009" y="2946793"/>
            <a:ext cx="571504" cy="107157"/>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63" name="Curved Connector 162"/>
          <p:cNvCxnSpPr>
            <a:stCxn id="164" idx="0"/>
          </p:cNvCxnSpPr>
          <p:nvPr/>
        </p:nvCxnSpPr>
        <p:spPr>
          <a:xfrm rot="5400000" flipH="1" flipV="1">
            <a:off x="1696621" y="3089669"/>
            <a:ext cx="857255" cy="107156"/>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64" name="Rectangle 163"/>
          <p:cNvSpPr/>
          <p:nvPr/>
        </p:nvSpPr>
        <p:spPr>
          <a:xfrm>
            <a:off x="1893075" y="3571874"/>
            <a:ext cx="357190" cy="285752"/>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7" name="Rectangle 176"/>
          <p:cNvSpPr/>
          <p:nvPr/>
        </p:nvSpPr>
        <p:spPr>
          <a:xfrm>
            <a:off x="3714744" y="3286124"/>
            <a:ext cx="357190" cy="28575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sp>
        <p:nvSpPr>
          <p:cNvPr id="61" name="Freeform 60"/>
          <p:cNvSpPr/>
          <p:nvPr/>
        </p:nvSpPr>
        <p:spPr>
          <a:xfrm>
            <a:off x="3714744" y="3214686"/>
            <a:ext cx="239526" cy="319369"/>
          </a:xfrm>
          <a:custGeom>
            <a:avLst/>
            <a:gdLst>
              <a:gd name="connsiteX0" fmla="*/ 0 w 1600200"/>
              <a:gd name="connsiteY0" fmla="*/ 0 h 1981200"/>
              <a:gd name="connsiteX1" fmla="*/ 800100 w 1600200"/>
              <a:gd name="connsiteY1" fmla="*/ 0 h 1981200"/>
              <a:gd name="connsiteX2" fmla="*/ 800100 w 1600200"/>
              <a:gd name="connsiteY2" fmla="*/ 1181100 h 1981200"/>
              <a:gd name="connsiteX3" fmla="*/ 1600200 w 1600200"/>
              <a:gd name="connsiteY3" fmla="*/ 1181100 h 1981200"/>
              <a:gd name="connsiteX4" fmla="*/ 1600200 w 1600200"/>
              <a:gd name="connsiteY4" fmla="*/ 1981200 h 1981200"/>
              <a:gd name="connsiteX5" fmla="*/ 0 w 1600200"/>
              <a:gd name="connsiteY5" fmla="*/ 1981200 h 1981200"/>
              <a:gd name="connsiteX6" fmla="*/ 0 w 1600200"/>
              <a:gd name="connsiteY6" fmla="*/ 0 h 1981200"/>
              <a:gd name="connsiteX0" fmla="*/ 611024 w 2211224"/>
              <a:gd name="connsiteY0" fmla="*/ 0 h 2361488"/>
              <a:gd name="connsiteX1" fmla="*/ 1411124 w 2211224"/>
              <a:gd name="connsiteY1" fmla="*/ 0 h 2361488"/>
              <a:gd name="connsiteX2" fmla="*/ 1411124 w 2211224"/>
              <a:gd name="connsiteY2" fmla="*/ 1181100 h 2361488"/>
              <a:gd name="connsiteX3" fmla="*/ 2211224 w 2211224"/>
              <a:gd name="connsiteY3" fmla="*/ 1181100 h 2361488"/>
              <a:gd name="connsiteX4" fmla="*/ 2211224 w 2211224"/>
              <a:gd name="connsiteY4" fmla="*/ 1981200 h 2361488"/>
              <a:gd name="connsiteX5" fmla="*/ 611024 w 2211224"/>
              <a:gd name="connsiteY5" fmla="*/ 1981200 h 2361488"/>
              <a:gd name="connsiteX6" fmla="*/ 0 w 2211224"/>
              <a:gd name="connsiteY6" fmla="*/ 2361488 h 2361488"/>
              <a:gd name="connsiteX7" fmla="*/ 611024 w 2211224"/>
              <a:gd name="connsiteY7" fmla="*/ 0 h 2361488"/>
              <a:gd name="connsiteX0" fmla="*/ 611024 w 2211224"/>
              <a:gd name="connsiteY0" fmla="*/ 0 h 3656888"/>
              <a:gd name="connsiteX1" fmla="*/ 1411124 w 2211224"/>
              <a:gd name="connsiteY1" fmla="*/ 0 h 3656888"/>
              <a:gd name="connsiteX2" fmla="*/ 1411124 w 2211224"/>
              <a:gd name="connsiteY2" fmla="*/ 1181100 h 3656888"/>
              <a:gd name="connsiteX3" fmla="*/ 2211224 w 2211224"/>
              <a:gd name="connsiteY3" fmla="*/ 1181100 h 3656888"/>
              <a:gd name="connsiteX4" fmla="*/ 2211224 w 2211224"/>
              <a:gd name="connsiteY4" fmla="*/ 1981200 h 3656888"/>
              <a:gd name="connsiteX5" fmla="*/ 611024 w 2211224"/>
              <a:gd name="connsiteY5" fmla="*/ 1981200 h 3656888"/>
              <a:gd name="connsiteX6" fmla="*/ 1515454 w 2211224"/>
              <a:gd name="connsiteY6" fmla="*/ 3656888 h 3656888"/>
              <a:gd name="connsiteX7" fmla="*/ 0 w 2211224"/>
              <a:gd name="connsiteY7" fmla="*/ 2361488 h 3656888"/>
              <a:gd name="connsiteX8" fmla="*/ 611024 w 2211224"/>
              <a:gd name="connsiteY8" fmla="*/ 0 h 3656888"/>
              <a:gd name="connsiteX0" fmla="*/ 611024 w 2439824"/>
              <a:gd name="connsiteY0" fmla="*/ 0 h 3656888"/>
              <a:gd name="connsiteX1" fmla="*/ 1411124 w 2439824"/>
              <a:gd name="connsiteY1" fmla="*/ 0 h 3656888"/>
              <a:gd name="connsiteX2" fmla="*/ 1411124 w 2439824"/>
              <a:gd name="connsiteY2" fmla="*/ 1181100 h 3656888"/>
              <a:gd name="connsiteX3" fmla="*/ 2211224 w 2439824"/>
              <a:gd name="connsiteY3" fmla="*/ 1181100 h 3656888"/>
              <a:gd name="connsiteX4" fmla="*/ 2211224 w 2439824"/>
              <a:gd name="connsiteY4" fmla="*/ 1981200 h 3656888"/>
              <a:gd name="connsiteX5" fmla="*/ 2439824 w 2439824"/>
              <a:gd name="connsiteY5" fmla="*/ 2895600 h 3656888"/>
              <a:gd name="connsiteX6" fmla="*/ 1515454 w 2439824"/>
              <a:gd name="connsiteY6" fmla="*/ 3656888 h 3656888"/>
              <a:gd name="connsiteX7" fmla="*/ 0 w 2439824"/>
              <a:gd name="connsiteY7" fmla="*/ 2361488 h 3656888"/>
              <a:gd name="connsiteX8" fmla="*/ 611024 w 2439824"/>
              <a:gd name="connsiteY8" fmla="*/ 0 h 3656888"/>
              <a:gd name="connsiteX0" fmla="*/ 611024 w 2211224"/>
              <a:gd name="connsiteY0" fmla="*/ 0 h 3656888"/>
              <a:gd name="connsiteX1" fmla="*/ 1411124 w 2211224"/>
              <a:gd name="connsiteY1" fmla="*/ 0 h 3656888"/>
              <a:gd name="connsiteX2" fmla="*/ 1411124 w 2211224"/>
              <a:gd name="connsiteY2" fmla="*/ 1181100 h 3656888"/>
              <a:gd name="connsiteX3" fmla="*/ 2211224 w 2211224"/>
              <a:gd name="connsiteY3" fmla="*/ 1181100 h 3656888"/>
              <a:gd name="connsiteX4" fmla="*/ 2211224 w 2211224"/>
              <a:gd name="connsiteY4" fmla="*/ 1981200 h 3656888"/>
              <a:gd name="connsiteX5" fmla="*/ 1515454 w 2211224"/>
              <a:gd name="connsiteY5" fmla="*/ 3656888 h 3656888"/>
              <a:gd name="connsiteX6" fmla="*/ 0 w 2211224"/>
              <a:gd name="connsiteY6" fmla="*/ 2361488 h 3656888"/>
              <a:gd name="connsiteX7" fmla="*/ 611024 w 2211224"/>
              <a:gd name="connsiteY7" fmla="*/ 0 h 3656888"/>
              <a:gd name="connsiteX0" fmla="*/ 17388 w 2228612"/>
              <a:gd name="connsiteY0" fmla="*/ 2361488 h 3656888"/>
              <a:gd name="connsiteX1" fmla="*/ 1428512 w 2228612"/>
              <a:gd name="connsiteY1" fmla="*/ 0 h 3656888"/>
              <a:gd name="connsiteX2" fmla="*/ 1428512 w 2228612"/>
              <a:gd name="connsiteY2" fmla="*/ 1181100 h 3656888"/>
              <a:gd name="connsiteX3" fmla="*/ 2228612 w 2228612"/>
              <a:gd name="connsiteY3" fmla="*/ 1181100 h 3656888"/>
              <a:gd name="connsiteX4" fmla="*/ 2228612 w 2228612"/>
              <a:gd name="connsiteY4" fmla="*/ 1981200 h 3656888"/>
              <a:gd name="connsiteX5" fmla="*/ 1532842 w 2228612"/>
              <a:gd name="connsiteY5" fmla="*/ 3656888 h 3656888"/>
              <a:gd name="connsiteX6" fmla="*/ 17388 w 2228612"/>
              <a:gd name="connsiteY6" fmla="*/ 2361488 h 3656888"/>
              <a:gd name="connsiteX0" fmla="*/ 17388 w 2228612"/>
              <a:gd name="connsiteY0" fmla="*/ 1377119 h 2672519"/>
              <a:gd name="connsiteX1" fmla="*/ 1428512 w 2228612"/>
              <a:gd name="connsiteY1" fmla="*/ 196731 h 2672519"/>
              <a:gd name="connsiteX2" fmla="*/ 2228612 w 2228612"/>
              <a:gd name="connsiteY2" fmla="*/ 196731 h 2672519"/>
              <a:gd name="connsiteX3" fmla="*/ 2228612 w 2228612"/>
              <a:gd name="connsiteY3" fmla="*/ 996831 h 2672519"/>
              <a:gd name="connsiteX4" fmla="*/ 1532842 w 2228612"/>
              <a:gd name="connsiteY4" fmla="*/ 2672519 h 2672519"/>
              <a:gd name="connsiteX5" fmla="*/ 17388 w 2228612"/>
              <a:gd name="connsiteY5" fmla="*/ 1377119 h 2672519"/>
              <a:gd name="connsiteX0" fmla="*/ 17388 w 2361962"/>
              <a:gd name="connsiteY0" fmla="*/ 1339138 h 2634538"/>
              <a:gd name="connsiteX1" fmla="*/ 1428512 w 2361962"/>
              <a:gd name="connsiteY1" fmla="*/ 1911350 h 2634538"/>
              <a:gd name="connsiteX2" fmla="*/ 2228612 w 2361962"/>
              <a:gd name="connsiteY2" fmla="*/ 158750 h 2634538"/>
              <a:gd name="connsiteX3" fmla="*/ 2228612 w 2361962"/>
              <a:gd name="connsiteY3" fmla="*/ 958850 h 2634538"/>
              <a:gd name="connsiteX4" fmla="*/ 1532842 w 2361962"/>
              <a:gd name="connsiteY4" fmla="*/ 2634538 h 2634538"/>
              <a:gd name="connsiteX5" fmla="*/ 17388 w 2361962"/>
              <a:gd name="connsiteY5" fmla="*/ 1339138 h 2634538"/>
              <a:gd name="connsiteX0" fmla="*/ 17388 w 2361962"/>
              <a:gd name="connsiteY0" fmla="*/ 1339138 h 2634538"/>
              <a:gd name="connsiteX1" fmla="*/ 1428512 w 2361962"/>
              <a:gd name="connsiteY1" fmla="*/ 1911350 h 2634538"/>
              <a:gd name="connsiteX2" fmla="*/ 2228612 w 2361962"/>
              <a:gd name="connsiteY2" fmla="*/ 158750 h 2634538"/>
              <a:gd name="connsiteX3" fmla="*/ 2228612 w 2361962"/>
              <a:gd name="connsiteY3" fmla="*/ 958850 h 2634538"/>
              <a:gd name="connsiteX4" fmla="*/ 1532842 w 2361962"/>
              <a:gd name="connsiteY4" fmla="*/ 2634538 h 2634538"/>
              <a:gd name="connsiteX5" fmla="*/ 17388 w 2361962"/>
              <a:gd name="connsiteY5" fmla="*/ 1339138 h 2634538"/>
              <a:gd name="connsiteX0" fmla="*/ 0 w 2344574"/>
              <a:gd name="connsiteY0" fmla="*/ 1339138 h 2634538"/>
              <a:gd name="connsiteX1" fmla="*/ 1411124 w 2344574"/>
              <a:gd name="connsiteY1" fmla="*/ 1911350 h 2634538"/>
              <a:gd name="connsiteX2" fmla="*/ 2211224 w 2344574"/>
              <a:gd name="connsiteY2" fmla="*/ 158750 h 2634538"/>
              <a:gd name="connsiteX3" fmla="*/ 2211224 w 2344574"/>
              <a:gd name="connsiteY3" fmla="*/ 958850 h 2634538"/>
              <a:gd name="connsiteX4" fmla="*/ 1515454 w 2344574"/>
              <a:gd name="connsiteY4" fmla="*/ 2634538 h 2634538"/>
              <a:gd name="connsiteX5" fmla="*/ 0 w 2344574"/>
              <a:gd name="connsiteY5" fmla="*/ 1339138 h 2634538"/>
              <a:gd name="connsiteX0" fmla="*/ 0 w 2211224"/>
              <a:gd name="connsiteY0" fmla="*/ 380288 h 1675688"/>
              <a:gd name="connsiteX1" fmla="*/ 1411124 w 2211224"/>
              <a:gd name="connsiteY1" fmla="*/ 952500 h 1675688"/>
              <a:gd name="connsiteX2" fmla="*/ 2211224 w 2211224"/>
              <a:gd name="connsiteY2" fmla="*/ 0 h 1675688"/>
              <a:gd name="connsiteX3" fmla="*/ 1515454 w 2211224"/>
              <a:gd name="connsiteY3" fmla="*/ 1675688 h 1675688"/>
              <a:gd name="connsiteX4" fmla="*/ 0 w 2211224"/>
              <a:gd name="connsiteY4" fmla="*/ 380288 h 1675688"/>
              <a:gd name="connsiteX0" fmla="*/ 0 w 1677824"/>
              <a:gd name="connsiteY0" fmla="*/ 0 h 2057400"/>
              <a:gd name="connsiteX1" fmla="*/ 877724 w 1677824"/>
              <a:gd name="connsiteY1" fmla="*/ 1334212 h 2057400"/>
              <a:gd name="connsiteX2" fmla="*/ 1677824 w 1677824"/>
              <a:gd name="connsiteY2" fmla="*/ 381712 h 2057400"/>
              <a:gd name="connsiteX3" fmla="*/ 982054 w 1677824"/>
              <a:gd name="connsiteY3" fmla="*/ 2057400 h 2057400"/>
              <a:gd name="connsiteX4" fmla="*/ 0 w 1677824"/>
              <a:gd name="connsiteY4" fmla="*/ 0 h 2057400"/>
              <a:gd name="connsiteX0" fmla="*/ 0 w 1525424"/>
              <a:gd name="connsiteY0" fmla="*/ 0 h 2057400"/>
              <a:gd name="connsiteX1" fmla="*/ 877724 w 1525424"/>
              <a:gd name="connsiteY1" fmla="*/ 1334212 h 2057400"/>
              <a:gd name="connsiteX2" fmla="*/ 1525424 w 1525424"/>
              <a:gd name="connsiteY2" fmla="*/ 762712 h 2057400"/>
              <a:gd name="connsiteX3" fmla="*/ 982054 w 1525424"/>
              <a:gd name="connsiteY3" fmla="*/ 2057400 h 2057400"/>
              <a:gd name="connsiteX4" fmla="*/ 0 w 1525424"/>
              <a:gd name="connsiteY4" fmla="*/ 0 h 2057400"/>
              <a:gd name="connsiteX0" fmla="*/ 0 w 1525424"/>
              <a:gd name="connsiteY0" fmla="*/ 0 h 2057400"/>
              <a:gd name="connsiteX1" fmla="*/ 1030124 w 1525424"/>
              <a:gd name="connsiteY1" fmla="*/ 1334212 h 2057400"/>
              <a:gd name="connsiteX2" fmla="*/ 1525424 w 1525424"/>
              <a:gd name="connsiteY2" fmla="*/ 762712 h 2057400"/>
              <a:gd name="connsiteX3" fmla="*/ 982054 w 1525424"/>
              <a:gd name="connsiteY3" fmla="*/ 2057400 h 2057400"/>
              <a:gd name="connsiteX4" fmla="*/ 0 w 1525424"/>
              <a:gd name="connsiteY4" fmla="*/ 0 h 2057400"/>
              <a:gd name="connsiteX0" fmla="*/ 0 w 1525424"/>
              <a:gd name="connsiteY0" fmla="*/ 0 h 2057400"/>
              <a:gd name="connsiteX1" fmla="*/ 1030124 w 1525424"/>
              <a:gd name="connsiteY1" fmla="*/ 1334212 h 2057400"/>
              <a:gd name="connsiteX2" fmla="*/ 1525424 w 1525424"/>
              <a:gd name="connsiteY2" fmla="*/ 762712 h 2057400"/>
              <a:gd name="connsiteX3" fmla="*/ 982054 w 1525424"/>
              <a:gd name="connsiteY3" fmla="*/ 2057400 h 2057400"/>
              <a:gd name="connsiteX4" fmla="*/ 0 w 1525424"/>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24" h="2057400">
                <a:moveTo>
                  <a:pt x="0" y="0"/>
                </a:moveTo>
                <a:lnTo>
                  <a:pt x="1030124" y="1334212"/>
                </a:lnTo>
                <a:lnTo>
                  <a:pt x="1525424" y="762712"/>
                </a:lnTo>
                <a:lnTo>
                  <a:pt x="982054" y="2057400"/>
                </a:lnTo>
                <a:lnTo>
                  <a:pt x="0" y="0"/>
                </a:lnTo>
                <a:close/>
              </a:path>
            </a:pathLst>
          </a:custGeom>
          <a:solidFill>
            <a:srgbClr val="43FC24"/>
          </a:solidFill>
          <a:ln w="12700">
            <a:solidFill>
              <a:srgbClr val="24AC0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Curved Connector 177"/>
          <p:cNvCxnSpPr>
            <a:stCxn id="146" idx="0"/>
            <a:endCxn id="177" idx="2"/>
          </p:cNvCxnSpPr>
          <p:nvPr/>
        </p:nvCxnSpPr>
        <p:spPr>
          <a:xfrm rot="16200000" flipV="1">
            <a:off x="3929058" y="3536157"/>
            <a:ext cx="571504" cy="642942"/>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1" name="Curved Connector 180"/>
          <p:cNvCxnSpPr>
            <a:stCxn id="124" idx="0"/>
            <a:endCxn id="150" idx="2"/>
          </p:cNvCxnSpPr>
          <p:nvPr/>
        </p:nvCxnSpPr>
        <p:spPr>
          <a:xfrm rot="5400000" flipH="1" flipV="1">
            <a:off x="3428992" y="3536157"/>
            <a:ext cx="428628" cy="500066"/>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87" name="TextBox 186"/>
          <p:cNvSpPr txBox="1"/>
          <p:nvPr/>
        </p:nvSpPr>
        <p:spPr>
          <a:xfrm>
            <a:off x="214282" y="1928802"/>
            <a:ext cx="106204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wrapped</a:t>
            </a:r>
            <a:endParaRPr lang="en-US" dirty="0"/>
          </a:p>
        </p:txBody>
      </p:sp>
      <p:sp>
        <p:nvSpPr>
          <p:cNvPr id="188" name="TextBox 187"/>
          <p:cNvSpPr txBox="1"/>
          <p:nvPr/>
        </p:nvSpPr>
        <p:spPr>
          <a:xfrm>
            <a:off x="142844" y="5286388"/>
            <a:ext cx="85725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nested</a:t>
            </a:r>
            <a:endParaRPr lang="en-US" dirty="0"/>
          </a:p>
        </p:txBody>
      </p:sp>
      <p:grpSp>
        <p:nvGrpSpPr>
          <p:cNvPr id="3" name="Group 197"/>
          <p:cNvGrpSpPr/>
          <p:nvPr/>
        </p:nvGrpSpPr>
        <p:grpSpPr>
          <a:xfrm>
            <a:off x="6572264" y="4500570"/>
            <a:ext cx="2214578" cy="1428760"/>
            <a:chOff x="6286512" y="4643446"/>
            <a:chExt cx="2214578" cy="1428760"/>
          </a:xfrm>
        </p:grpSpPr>
        <p:sp>
          <p:nvSpPr>
            <p:cNvPr id="197" name="Rectangle 196"/>
            <p:cNvSpPr/>
            <p:nvPr/>
          </p:nvSpPr>
          <p:spPr>
            <a:xfrm>
              <a:off x="6286512" y="4643446"/>
              <a:ext cx="2214578" cy="14287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9" name="Rectangle 188"/>
            <p:cNvSpPr/>
            <p:nvPr/>
          </p:nvSpPr>
          <p:spPr>
            <a:xfrm>
              <a:off x="6643702" y="5143512"/>
              <a:ext cx="357190" cy="285752"/>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0" name="TextBox 189"/>
            <p:cNvSpPr txBox="1"/>
            <p:nvPr/>
          </p:nvSpPr>
          <p:spPr>
            <a:xfrm>
              <a:off x="7072330" y="5143512"/>
              <a:ext cx="665567" cy="369332"/>
            </a:xfrm>
            <a:prstGeom prst="rect">
              <a:avLst/>
            </a:prstGeom>
            <a:noFill/>
          </p:spPr>
          <p:txBody>
            <a:bodyPr wrap="none" rtlCol="0">
              <a:spAutoFit/>
            </a:bodyPr>
            <a:lstStyle/>
            <a:p>
              <a:r>
                <a:rPr lang="en-US" dirty="0" smtClean="0"/>
                <a:t>open</a:t>
              </a:r>
              <a:endParaRPr lang="en-US" dirty="0"/>
            </a:p>
          </p:txBody>
        </p:sp>
        <p:sp>
          <p:nvSpPr>
            <p:cNvPr id="191" name="Rectangle 190"/>
            <p:cNvSpPr/>
            <p:nvPr/>
          </p:nvSpPr>
          <p:spPr>
            <a:xfrm>
              <a:off x="6643702" y="5572140"/>
              <a:ext cx="357190" cy="28575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dirty="0">
                <a:latin typeface="Courier New" pitchFamily="49" charset="0"/>
                <a:cs typeface="Courier New" pitchFamily="49" charset="0"/>
              </a:endParaRPr>
            </a:p>
          </p:txBody>
        </p:sp>
        <p:sp>
          <p:nvSpPr>
            <p:cNvPr id="192" name="TextBox 191"/>
            <p:cNvSpPr txBox="1"/>
            <p:nvPr/>
          </p:nvSpPr>
          <p:spPr>
            <a:xfrm>
              <a:off x="7072330" y="5572140"/>
              <a:ext cx="784189" cy="369332"/>
            </a:xfrm>
            <a:prstGeom prst="rect">
              <a:avLst/>
            </a:prstGeom>
            <a:noFill/>
          </p:spPr>
          <p:txBody>
            <a:bodyPr wrap="none" rtlCol="0">
              <a:spAutoFit/>
            </a:bodyPr>
            <a:lstStyle/>
            <a:p>
              <a:r>
                <a:rPr lang="en-US" dirty="0" smtClean="0"/>
                <a:t>closed</a:t>
              </a:r>
              <a:endParaRPr lang="en-US" dirty="0"/>
            </a:p>
          </p:txBody>
        </p:sp>
        <p:cxnSp>
          <p:nvCxnSpPr>
            <p:cNvPr id="193" name="Curved Connector 192"/>
            <p:cNvCxnSpPr/>
            <p:nvPr/>
          </p:nvCxnSpPr>
          <p:spPr>
            <a:xfrm flipV="1">
              <a:off x="6643702" y="4857762"/>
              <a:ext cx="357190" cy="142874"/>
            </a:xfrm>
            <a:prstGeom prst="curved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6" name="TextBox 195"/>
            <p:cNvSpPr txBox="1"/>
            <p:nvPr/>
          </p:nvSpPr>
          <p:spPr>
            <a:xfrm>
              <a:off x="7072330" y="4786322"/>
              <a:ext cx="1170449" cy="369332"/>
            </a:xfrm>
            <a:prstGeom prst="rect">
              <a:avLst/>
            </a:prstGeom>
            <a:noFill/>
          </p:spPr>
          <p:txBody>
            <a:bodyPr wrap="none" rtlCol="0">
              <a:spAutoFit/>
            </a:bodyPr>
            <a:lstStyle/>
            <a:p>
              <a:r>
                <a:rPr lang="en-US" dirty="0" smtClean="0"/>
                <a:t>ownership</a:t>
              </a:r>
              <a:endParaRPr lang="en-US" dirty="0"/>
            </a:p>
          </p:txBody>
        </p:sp>
      </p:grpSp>
      <p:cxnSp>
        <p:nvCxnSpPr>
          <p:cNvPr id="224" name="Curved Connector 223"/>
          <p:cNvCxnSpPr>
            <a:stCxn id="70" idx="0"/>
          </p:cNvCxnSpPr>
          <p:nvPr/>
        </p:nvCxnSpPr>
        <p:spPr>
          <a:xfrm rot="5400000" flipH="1" flipV="1">
            <a:off x="3089662" y="1446595"/>
            <a:ext cx="1588" cy="392911"/>
          </a:xfrm>
          <a:prstGeom prst="curvedConnector4">
            <a:avLst>
              <a:gd name="adj1" fmla="val 16911020"/>
              <a:gd name="adj2" fmla="val 132899"/>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48" name="Curved Connector 223"/>
          <p:cNvCxnSpPr/>
          <p:nvPr/>
        </p:nvCxnSpPr>
        <p:spPr>
          <a:xfrm rot="5400000" flipH="1" flipV="1">
            <a:off x="6767926" y="1447388"/>
            <a:ext cx="1588" cy="392911"/>
          </a:xfrm>
          <a:prstGeom prst="curvedConnector4">
            <a:avLst>
              <a:gd name="adj1" fmla="val 16911020"/>
              <a:gd name="adj2" fmla="val 132899"/>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255" name="TextBox 254"/>
          <p:cNvSpPr txBox="1"/>
          <p:nvPr/>
        </p:nvSpPr>
        <p:spPr>
          <a:xfrm>
            <a:off x="1142976" y="5500702"/>
            <a:ext cx="1285884"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ownership domain</a:t>
            </a:r>
            <a:endParaRPr lang="en-US" dirty="0"/>
          </a:p>
        </p:txBody>
      </p:sp>
      <p:sp>
        <p:nvSpPr>
          <p:cNvPr id="256" name="TextBox 255"/>
          <p:cNvSpPr txBox="1"/>
          <p:nvPr/>
        </p:nvSpPr>
        <p:spPr>
          <a:xfrm>
            <a:off x="4786314" y="5214950"/>
            <a:ext cx="1143008"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i</a:t>
            </a:r>
            <a:r>
              <a:rPr lang="en-US" dirty="0" smtClean="0"/>
              <a:t>nvariant holds</a:t>
            </a:r>
            <a:endParaRPr lang="en-US" dirty="0"/>
          </a:p>
        </p:txBody>
      </p:sp>
      <p:sp>
        <p:nvSpPr>
          <p:cNvPr id="186" name="TextBox 185"/>
          <p:cNvSpPr txBox="1"/>
          <p:nvPr/>
        </p:nvSpPr>
        <p:spPr>
          <a:xfrm>
            <a:off x="1785918" y="4929198"/>
            <a:ext cx="100013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mutable</a:t>
            </a:r>
            <a:endParaRPr lang="en-US" dirty="0"/>
          </a:p>
        </p:txBody>
      </p:sp>
      <p:cxnSp>
        <p:nvCxnSpPr>
          <p:cNvPr id="9" name="Straight Connector 8"/>
          <p:cNvCxnSpPr>
            <a:stCxn id="186" idx="0"/>
          </p:cNvCxnSpPr>
          <p:nvPr/>
        </p:nvCxnSpPr>
        <p:spPr>
          <a:xfrm rot="16200000" flipV="1">
            <a:off x="1571604" y="4214818"/>
            <a:ext cx="1214446" cy="21431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a:stCxn id="187" idx="2"/>
          </p:cNvCxnSpPr>
          <p:nvPr/>
        </p:nvCxnSpPr>
        <p:spPr>
          <a:xfrm rot="16200000" flipH="1">
            <a:off x="342988" y="2700450"/>
            <a:ext cx="987992" cy="183359"/>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a:stCxn id="188" idx="0"/>
          </p:cNvCxnSpPr>
          <p:nvPr/>
        </p:nvCxnSpPr>
        <p:spPr>
          <a:xfrm rot="5400000" flipH="1" flipV="1">
            <a:off x="-32" y="4572008"/>
            <a:ext cx="1285884" cy="142876"/>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a:stCxn id="255" idx="0"/>
          </p:cNvCxnSpPr>
          <p:nvPr/>
        </p:nvCxnSpPr>
        <p:spPr>
          <a:xfrm rot="16200000" flipV="1">
            <a:off x="821505" y="4536289"/>
            <a:ext cx="928694" cy="1000132"/>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a:stCxn id="256" idx="3"/>
          </p:cNvCxnSpPr>
          <p:nvPr/>
        </p:nvCxnSpPr>
        <p:spPr>
          <a:xfrm>
            <a:off x="5929322" y="5538116"/>
            <a:ext cx="1214446" cy="34024"/>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4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61"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3042" y="1357299"/>
            <a:ext cx="3071835" cy="457203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nchorCtr="0"/>
          <a:lstStyle/>
          <a:p>
            <a:pPr algn="r"/>
            <a:r>
              <a:rPr lang="en-US" dirty="0" smtClean="0"/>
              <a:t>thread-owned</a:t>
            </a:r>
            <a:endParaRPr lang="en-US" dirty="0"/>
          </a:p>
        </p:txBody>
      </p:sp>
      <p:sp>
        <p:nvSpPr>
          <p:cNvPr id="8" name="Rounded Rectangle 7"/>
          <p:cNvSpPr/>
          <p:nvPr/>
        </p:nvSpPr>
        <p:spPr>
          <a:xfrm>
            <a:off x="1773978" y="4310186"/>
            <a:ext cx="5753198" cy="14048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Sequential Object Life-Cycle</a:t>
            </a:r>
            <a:endParaRPr lang="en-US" dirty="0"/>
          </a:p>
        </p:txBody>
      </p:sp>
      <p:grpSp>
        <p:nvGrpSpPr>
          <p:cNvPr id="3" name="Group 25"/>
          <p:cNvGrpSpPr/>
          <p:nvPr/>
        </p:nvGrpSpPr>
        <p:grpSpPr>
          <a:xfrm>
            <a:off x="1785917" y="1714488"/>
            <a:ext cx="2804185" cy="1237140"/>
            <a:chOff x="736424" y="1885268"/>
            <a:chExt cx="2804185" cy="1237140"/>
          </a:xfrm>
        </p:grpSpPr>
        <p:sp>
          <p:nvSpPr>
            <p:cNvPr id="6" name="Rounded Rectangle 5"/>
            <p:cNvSpPr/>
            <p:nvPr/>
          </p:nvSpPr>
          <p:spPr>
            <a:xfrm>
              <a:off x="736424" y="1885268"/>
              <a:ext cx="2804185" cy="12371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TextBox 6"/>
            <p:cNvSpPr txBox="1"/>
            <p:nvPr/>
          </p:nvSpPr>
          <p:spPr>
            <a:xfrm>
              <a:off x="818900" y="1885268"/>
              <a:ext cx="665567" cy="3693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solidFill>
                    <a:schemeClr val="tx1"/>
                  </a:solidFill>
                </a:rPr>
                <a:t>open</a:t>
              </a:r>
              <a:endParaRPr lang="en-US" dirty="0">
                <a:solidFill>
                  <a:schemeClr val="tx1"/>
                </a:solidFill>
              </a:endParaRPr>
            </a:p>
          </p:txBody>
        </p:sp>
        <p:sp>
          <p:nvSpPr>
            <p:cNvPr id="10" name="Oval 3"/>
            <p:cNvSpPr/>
            <p:nvPr/>
          </p:nvSpPr>
          <p:spPr>
            <a:xfrm>
              <a:off x="1478708" y="2050220"/>
              <a:ext cx="1814472" cy="90723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solidFill>
                    <a:schemeClr val="tx1"/>
                  </a:solidFill>
                </a:rPr>
                <a:t>mutable</a:t>
              </a:r>
              <a:endParaRPr lang="en-US" dirty="0">
                <a:solidFill>
                  <a:schemeClr val="tx1"/>
                </a:solidFill>
              </a:endParaRPr>
            </a:p>
          </p:txBody>
        </p:sp>
      </p:grpSp>
      <p:cxnSp>
        <p:nvCxnSpPr>
          <p:cNvPr id="13" name="Shape 7"/>
          <p:cNvCxnSpPr>
            <a:endCxn id="11" idx="0"/>
          </p:cNvCxnSpPr>
          <p:nvPr/>
        </p:nvCxnSpPr>
        <p:spPr>
          <a:xfrm rot="5400000">
            <a:off x="2805266" y="3326798"/>
            <a:ext cx="1878846" cy="654491"/>
          </a:xfrm>
          <a:prstGeom prst="curvedConnector3">
            <a:avLst>
              <a:gd name="adj1" fmla="val 50000"/>
            </a:avLst>
          </a:prstGeom>
          <a:ln>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6" name="Shape 7"/>
          <p:cNvCxnSpPr/>
          <p:nvPr/>
        </p:nvCxnSpPr>
        <p:spPr>
          <a:xfrm rot="16200000" flipV="1">
            <a:off x="1500167" y="3429002"/>
            <a:ext cx="2286017" cy="285750"/>
          </a:xfrm>
          <a:prstGeom prst="curvedConnector3">
            <a:avLst>
              <a:gd name="adj1" fmla="val 50000"/>
            </a:avLst>
          </a:prstGeom>
          <a:ln>
            <a:headEnd type="none" w="med" len="med"/>
            <a:tailEnd type="triangle" w="med" len="med"/>
          </a:ln>
          <a:effectLst>
            <a:outerShdw blurRad="50800" dist="38100" dir="5400000" algn="t"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428992" y="3429000"/>
            <a:ext cx="695775" cy="408623"/>
          </a:xfrm>
          <a:prstGeom prst="roundRect">
            <a:avLst/>
          </a:prstGeom>
        </p:spPr>
        <p:style>
          <a:lnRef idx="2">
            <a:schemeClr val="accent3"/>
          </a:lnRef>
          <a:fillRef idx="1">
            <a:schemeClr val="lt1"/>
          </a:fillRef>
          <a:effectRef idx="0">
            <a:schemeClr val="accent3"/>
          </a:effectRef>
          <a:fontRef idx="minor">
            <a:schemeClr val="dk1"/>
          </a:fontRef>
        </p:style>
        <p:txBody>
          <a:bodyPr wrap="none" rtlCol="0" anchor="ctr" anchorCtr="0">
            <a:spAutoFit/>
          </a:bodyPr>
          <a:lstStyle/>
          <a:p>
            <a:r>
              <a:rPr lang="en-US" dirty="0" smtClean="0"/>
              <a:t>wrap</a:t>
            </a:r>
            <a:endParaRPr lang="en-US" dirty="0"/>
          </a:p>
        </p:txBody>
      </p:sp>
      <p:sp>
        <p:nvSpPr>
          <p:cNvPr id="9" name="TextBox 8"/>
          <p:cNvSpPr txBox="1"/>
          <p:nvPr/>
        </p:nvSpPr>
        <p:spPr>
          <a:xfrm>
            <a:off x="1928793" y="4357694"/>
            <a:ext cx="1098293" cy="426398"/>
          </a:xfrm>
          <a:prstGeom prst="rect">
            <a:avLst/>
          </a:prstGeom>
          <a:noFill/>
        </p:spPr>
        <p:txBody>
          <a:bodyPr wrap="square" rtlCol="0">
            <a:spAutoFit/>
          </a:bodyPr>
          <a:lstStyle/>
          <a:p>
            <a:r>
              <a:rPr lang="en-US" dirty="0" smtClean="0"/>
              <a:t>closed</a:t>
            </a:r>
            <a:endParaRPr lang="en-US" dirty="0"/>
          </a:p>
        </p:txBody>
      </p:sp>
      <p:sp>
        <p:nvSpPr>
          <p:cNvPr id="11" name="Oval 10"/>
          <p:cNvSpPr/>
          <p:nvPr/>
        </p:nvSpPr>
        <p:spPr>
          <a:xfrm>
            <a:off x="2500297" y="4593466"/>
            <a:ext cx="1834291" cy="90723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solidFill>
                  <a:schemeClr val="tx1"/>
                </a:solidFill>
              </a:rPr>
              <a:t>wrapped</a:t>
            </a:r>
            <a:endParaRPr lang="en-US" dirty="0">
              <a:solidFill>
                <a:schemeClr val="tx1"/>
              </a:solidFill>
            </a:endParaRPr>
          </a:p>
        </p:txBody>
      </p:sp>
      <p:cxnSp>
        <p:nvCxnSpPr>
          <p:cNvPr id="14" name="Shape 7"/>
          <p:cNvCxnSpPr>
            <a:stCxn id="11" idx="7"/>
            <a:endCxn id="12" idx="1"/>
          </p:cNvCxnSpPr>
          <p:nvPr/>
        </p:nvCxnSpPr>
        <p:spPr>
          <a:xfrm rot="5400000" flipH="1" flipV="1">
            <a:off x="4881921" y="3910369"/>
            <a:ext cx="1588" cy="1631919"/>
          </a:xfrm>
          <a:prstGeom prst="curvedConnector3">
            <a:avLst>
              <a:gd name="adj1" fmla="val 22762091"/>
            </a:avLst>
          </a:prstGeom>
          <a:ln>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5" name="Shape 7"/>
          <p:cNvCxnSpPr>
            <a:stCxn id="12" idx="3"/>
            <a:endCxn id="11" idx="5"/>
          </p:cNvCxnSpPr>
          <p:nvPr/>
        </p:nvCxnSpPr>
        <p:spPr>
          <a:xfrm rot="5400000">
            <a:off x="4881922" y="4551881"/>
            <a:ext cx="1588" cy="1631919"/>
          </a:xfrm>
          <a:prstGeom prst="curvedConnector3">
            <a:avLst>
              <a:gd name="adj1" fmla="val 22762091"/>
            </a:avLst>
          </a:prstGeom>
          <a:ln>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2" name="Oval 11"/>
          <p:cNvSpPr/>
          <p:nvPr/>
        </p:nvSpPr>
        <p:spPr>
          <a:xfrm>
            <a:off x="5429255" y="4593466"/>
            <a:ext cx="1834291" cy="90723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solidFill>
                  <a:schemeClr val="tx1"/>
                </a:solidFill>
              </a:rPr>
              <a:t>nested</a:t>
            </a:r>
          </a:p>
        </p:txBody>
      </p:sp>
      <p:sp>
        <p:nvSpPr>
          <p:cNvPr id="23" name="TextBox 22"/>
          <p:cNvSpPr txBox="1"/>
          <p:nvPr/>
        </p:nvSpPr>
        <p:spPr>
          <a:xfrm>
            <a:off x="2214546" y="3429000"/>
            <a:ext cx="934473" cy="408623"/>
          </a:xfrm>
          <a:prstGeom prst="roundRect">
            <a:avLst/>
          </a:prstGeom>
        </p:spPr>
        <p:style>
          <a:lnRef idx="2">
            <a:schemeClr val="accent3"/>
          </a:lnRef>
          <a:fillRef idx="1">
            <a:schemeClr val="lt1"/>
          </a:fillRef>
          <a:effectRef idx="0">
            <a:schemeClr val="accent3"/>
          </a:effectRef>
          <a:fontRef idx="minor">
            <a:schemeClr val="dk1"/>
          </a:fontRef>
        </p:style>
        <p:txBody>
          <a:bodyPr wrap="none" rtlCol="0" anchor="ctr" anchorCtr="0">
            <a:spAutoFit/>
          </a:bodyPr>
          <a:lstStyle/>
          <a:p>
            <a:r>
              <a:rPr lang="en-US" dirty="0" smtClean="0"/>
              <a:t>unwrap</a:t>
            </a:r>
            <a:endParaRPr lang="en-US" dirty="0"/>
          </a:p>
        </p:txBody>
      </p:sp>
      <p:sp>
        <p:nvSpPr>
          <p:cNvPr id="24" name="Rounded Rectangular Callout 23"/>
          <p:cNvSpPr/>
          <p:nvPr/>
        </p:nvSpPr>
        <p:spPr>
          <a:xfrm>
            <a:off x="5286380" y="1357298"/>
            <a:ext cx="1731996" cy="742284"/>
          </a:xfrm>
          <a:prstGeom prst="wedgeRoundRectCallout">
            <a:avLst>
              <a:gd name="adj1" fmla="val -104618"/>
              <a:gd name="adj2" fmla="val 266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object can be modified</a:t>
            </a:r>
            <a:endParaRPr lang="en-US" dirty="0"/>
          </a:p>
        </p:txBody>
      </p:sp>
      <p:sp>
        <p:nvSpPr>
          <p:cNvPr id="25" name="Rounded Rectangular Callout 24"/>
          <p:cNvSpPr/>
          <p:nvPr/>
        </p:nvSpPr>
        <p:spPr>
          <a:xfrm>
            <a:off x="5786446" y="3143248"/>
            <a:ext cx="1731996" cy="742284"/>
          </a:xfrm>
          <a:prstGeom prst="wedgeRoundRectCallout">
            <a:avLst>
              <a:gd name="adj1" fmla="val 35205"/>
              <a:gd name="adj2" fmla="val 1312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invariant holds</a:t>
            </a:r>
            <a:endParaRPr lang="en-US" dirty="0"/>
          </a:p>
        </p:txBody>
      </p:sp>
      <p:sp>
        <p:nvSpPr>
          <p:cNvPr id="19" name="TextBox 18"/>
          <p:cNvSpPr txBox="1"/>
          <p:nvPr/>
        </p:nvSpPr>
        <p:spPr>
          <a:xfrm>
            <a:off x="4071934" y="5572140"/>
            <a:ext cx="1603424" cy="408623"/>
          </a:xfrm>
          <a:prstGeom prst="roundRect">
            <a:avLst/>
          </a:prstGeom>
        </p:spPr>
        <p:style>
          <a:lnRef idx="2">
            <a:schemeClr val="accent3"/>
          </a:lnRef>
          <a:fillRef idx="1">
            <a:schemeClr val="lt1"/>
          </a:fillRef>
          <a:effectRef idx="0">
            <a:schemeClr val="accent3"/>
          </a:effectRef>
          <a:fontRef idx="minor">
            <a:schemeClr val="dk1"/>
          </a:fontRef>
        </p:style>
        <p:txBody>
          <a:bodyPr wrap="none" rtlCol="0" anchor="ctr" anchorCtr="0">
            <a:spAutoFit/>
          </a:bodyPr>
          <a:lstStyle/>
          <a:p>
            <a:r>
              <a:rPr lang="en-US" dirty="0" smtClean="0"/>
              <a:t>unwrap owner</a:t>
            </a:r>
            <a:endParaRPr lang="en-US" dirty="0"/>
          </a:p>
        </p:txBody>
      </p:sp>
      <p:sp>
        <p:nvSpPr>
          <p:cNvPr id="18" name="TextBox 17"/>
          <p:cNvSpPr txBox="1"/>
          <p:nvPr/>
        </p:nvSpPr>
        <p:spPr>
          <a:xfrm>
            <a:off x="4214809" y="4071942"/>
            <a:ext cx="1366840" cy="408623"/>
          </a:xfrm>
          <a:prstGeom prst="roundRect">
            <a:avLst/>
          </a:prstGeom>
        </p:spPr>
        <p:style>
          <a:lnRef idx="2">
            <a:schemeClr val="accent3"/>
          </a:lnRef>
          <a:fillRef idx="1">
            <a:schemeClr val="lt1"/>
          </a:fillRef>
          <a:effectRef idx="0">
            <a:schemeClr val="accent3"/>
          </a:effectRef>
          <a:fontRef idx="minor">
            <a:schemeClr val="dk1"/>
          </a:fontRef>
        </p:style>
        <p:txBody>
          <a:bodyPr wrap="none" rtlCol="0" anchor="ctr" anchorCtr="0">
            <a:spAutoFit/>
          </a:bodyPr>
          <a:lstStyle/>
          <a:p>
            <a:r>
              <a:rPr lang="en-US" dirty="0" smtClean="0"/>
              <a:t>wrap owner</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Domains from programs</a:t>
            </a:r>
            <a:endParaRPr lang="en-US" dirty="0"/>
          </a:p>
        </p:txBody>
      </p:sp>
      <p:sp>
        <p:nvSpPr>
          <p:cNvPr id="3" name="Content Placeholder 2"/>
          <p:cNvSpPr>
            <a:spLocks noGrp="1"/>
          </p:cNvSpPr>
          <p:nvPr>
            <p:ph idx="1"/>
          </p:nvPr>
        </p:nvSpPr>
        <p:spPr>
          <a:xfrm>
            <a:off x="381000" y="1412875"/>
            <a:ext cx="8382000" cy="5207579"/>
          </a:xfrm>
        </p:spPr>
        <p:txBody>
          <a:bodyPr/>
          <a:lstStyle/>
          <a:p>
            <a:r>
              <a:rPr lang="en-US" sz="2400" dirty="0" smtClean="0"/>
              <a:t>Bits and bytes</a:t>
            </a:r>
          </a:p>
          <a:p>
            <a:endParaRPr lang="en-US" sz="2400" dirty="0" smtClean="0"/>
          </a:p>
          <a:p>
            <a:r>
              <a:rPr lang="en-US" sz="2400" dirty="0" smtClean="0"/>
              <a:t>Numbers	</a:t>
            </a:r>
          </a:p>
          <a:p>
            <a:endParaRPr lang="en-US" sz="2400" dirty="0" smtClean="0"/>
          </a:p>
          <a:p>
            <a:r>
              <a:rPr lang="en-US" sz="2400" dirty="0" smtClean="0"/>
              <a:t>Arrays	</a:t>
            </a:r>
          </a:p>
          <a:p>
            <a:endParaRPr lang="en-US" sz="2400" dirty="0" smtClean="0"/>
          </a:p>
          <a:p>
            <a:r>
              <a:rPr lang="en-US" sz="2400" dirty="0" smtClean="0"/>
              <a:t>Records		</a:t>
            </a:r>
          </a:p>
          <a:p>
            <a:endParaRPr lang="en-US" sz="2400" dirty="0" smtClean="0"/>
          </a:p>
          <a:p>
            <a:r>
              <a:rPr lang="en-US" sz="2400" dirty="0" smtClean="0"/>
              <a:t>Heaps		</a:t>
            </a:r>
          </a:p>
          <a:p>
            <a:endParaRPr lang="en-US" sz="2400" dirty="0" smtClean="0"/>
          </a:p>
          <a:p>
            <a:r>
              <a:rPr lang="en-US" sz="2400" dirty="0" smtClean="0"/>
              <a:t>Data-types	</a:t>
            </a:r>
          </a:p>
          <a:p>
            <a:pPr>
              <a:buNone/>
            </a:pPr>
            <a:endParaRPr lang="en-US" sz="2400" dirty="0" smtClean="0"/>
          </a:p>
          <a:p>
            <a:r>
              <a:rPr lang="en-US" sz="2400" dirty="0" smtClean="0"/>
              <a:t>Object inheritance</a:t>
            </a:r>
            <a:endParaRPr lang="en-US" sz="2400" dirty="0"/>
          </a:p>
        </p:txBody>
      </p:sp>
      <p:graphicFrame>
        <p:nvGraphicFramePr>
          <p:cNvPr id="4" name="Object 3"/>
          <p:cNvGraphicFramePr>
            <a:graphicFrameLocks noChangeAspect="1"/>
          </p:cNvGraphicFramePr>
          <p:nvPr/>
        </p:nvGraphicFramePr>
        <p:xfrm>
          <a:off x="3441700" y="2222500"/>
          <a:ext cx="914400" cy="184150"/>
        </p:xfrm>
        <a:graphic>
          <a:graphicData uri="http://schemas.openxmlformats.org/presentationml/2006/ole">
            <p:oleObj spid="_x0000_s391170" name="Equation" r:id="rId3" imgW="914400" imgH="183960" progId="Equation.DSMT4">
              <p:embed/>
            </p:oleObj>
          </a:graphicData>
        </a:graphic>
      </p:graphicFrame>
      <p:graphicFrame>
        <p:nvGraphicFramePr>
          <p:cNvPr id="5" name="Object 4"/>
          <p:cNvGraphicFramePr>
            <a:graphicFrameLocks noChangeAspect="1"/>
          </p:cNvGraphicFramePr>
          <p:nvPr/>
        </p:nvGraphicFramePr>
        <p:xfrm>
          <a:off x="3652332" y="1398605"/>
          <a:ext cx="5292725" cy="5105400"/>
        </p:xfrm>
        <a:graphic>
          <a:graphicData uri="http://schemas.openxmlformats.org/presentationml/2006/ole">
            <p:oleObj spid="_x0000_s391171" name="Equation" r:id="rId4" imgW="2311200" imgH="2933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5"/>
            <a:ext cx="7690115" cy="2243691"/>
          </a:xfrm>
        </p:spPr>
        <p:txBody>
          <a:bodyPr/>
          <a:lstStyle/>
          <a:p>
            <a:r>
              <a:rPr lang="en-US" dirty="0" smtClean="0"/>
              <a:t>Demo:</a:t>
            </a:r>
            <a:br>
              <a:rPr lang="en-US" dirty="0" smtClean="0"/>
            </a:br>
            <a:r>
              <a:rPr lang="en-US" dirty="0" smtClean="0"/>
              <a:t/>
            </a:r>
            <a:br>
              <a:rPr lang="en-US" dirty="0" smtClean="0"/>
            </a:br>
            <a:r>
              <a:rPr lang="en-US" dirty="0" smtClean="0"/>
              <a:t>	VCC</a:t>
            </a:r>
            <a:endParaRPr lang="en-US" dirty="0"/>
          </a:p>
        </p:txBody>
      </p:sp>
    </p:spTree>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0"/>
            <a:ext cx="7690115" cy="5235279"/>
          </a:xfrm>
        </p:spPr>
        <p:txBody>
          <a:bodyPr/>
          <a:lstStyle/>
          <a:p>
            <a:r>
              <a:rPr lang="en-US" dirty="0" smtClean="0"/>
              <a:t>Application: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r>
              <a:rPr lang="en-US" sz="4000" dirty="0" smtClean="0"/>
              <a:t>A preview</a:t>
            </a:r>
            <a:endParaRPr lang="en-US" dirty="0"/>
          </a:p>
        </p:txBody>
      </p:sp>
      <p:sp>
        <p:nvSpPr>
          <p:cNvPr id="4" name="Text Placeholder 3"/>
          <p:cNvSpPr>
            <a:spLocks noGrp="1"/>
          </p:cNvSpPr>
          <p:nvPr>
            <p:ph type="body" sz="quarter" idx="10"/>
          </p:nvPr>
        </p:nvSpPr>
        <p:spPr>
          <a:xfrm>
            <a:off x="1828800" y="2756595"/>
            <a:ext cx="7043208" cy="2769989"/>
          </a:xfrm>
        </p:spPr>
        <p:txBody>
          <a:bodyPr/>
          <a:lstStyle/>
          <a:p>
            <a:r>
              <a:rPr lang="en-US" dirty="0" smtClean="0"/>
              <a:t>Model-based Design</a:t>
            </a:r>
            <a:endParaRPr lang="en-US" dirty="0"/>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pPr lvl="0"/>
            <a:r>
              <a:rPr lang="en-US" sz="4400" dirty="0" smtClean="0">
                <a:solidFill>
                  <a:srgbClr val="F1C283"/>
                </a:solidFill>
              </a:rPr>
              <a:t>Model-based Testing and Design</a:t>
            </a:r>
            <a:endParaRPr lang="en-US" sz="4400" dirty="0">
              <a:solidFill>
                <a:srgbClr val="F1C283"/>
              </a:solidFill>
            </a:endParaRPr>
          </a:p>
        </p:txBody>
      </p:sp>
      <p:graphicFrame>
        <p:nvGraphicFramePr>
          <p:cNvPr id="5" name="Chart 4"/>
          <p:cNvGraphicFramePr/>
          <p:nvPr/>
        </p:nvGraphicFramePr>
        <p:xfrm>
          <a:off x="4562476" y="1790700"/>
          <a:ext cx="5829300" cy="5067300"/>
        </p:xfrm>
        <a:graphic>
          <a:graphicData uri="http://schemas.openxmlformats.org/drawingml/2006/chart">
            <c:chart xmlns:c="http://schemas.openxmlformats.org/drawingml/2006/chart" xmlns:r="http://schemas.openxmlformats.org/officeDocument/2006/relationships" r:id="rId2"/>
          </a:graphicData>
        </a:graphic>
      </p:graphicFrame>
      <p:sp>
        <p:nvSpPr>
          <p:cNvPr id="6" name="Striped Right Arrow 5"/>
          <p:cNvSpPr/>
          <p:nvPr/>
        </p:nvSpPr>
        <p:spPr>
          <a:xfrm>
            <a:off x="4309573" y="4788981"/>
            <a:ext cx="1981200" cy="609600"/>
          </a:xfrm>
          <a:prstGeom prst="striped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Behavioral modeling</a:t>
            </a:r>
            <a:endParaRPr lang="en-US" sz="1200" dirty="0">
              <a:solidFill>
                <a:schemeClr val="bg2"/>
              </a:solidFill>
            </a:endParaRPr>
          </a:p>
        </p:txBody>
      </p:sp>
      <p:sp>
        <p:nvSpPr>
          <p:cNvPr id="7" name="Striped Right Arrow 6"/>
          <p:cNvSpPr/>
          <p:nvPr/>
        </p:nvSpPr>
        <p:spPr>
          <a:xfrm>
            <a:off x="4299524" y="4043729"/>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smtClean="0">
                <a:solidFill>
                  <a:schemeClr val="bg2"/>
                </a:solidFill>
              </a:rPr>
              <a:t>Scenarios (slicing)</a:t>
            </a:r>
            <a:endParaRPr lang="en-US" sz="1200">
              <a:solidFill>
                <a:schemeClr val="bg2"/>
              </a:solidFill>
            </a:endParaRPr>
          </a:p>
        </p:txBody>
      </p:sp>
      <p:sp>
        <p:nvSpPr>
          <p:cNvPr id="8" name="Striped Right Arrow 7"/>
          <p:cNvSpPr/>
          <p:nvPr/>
        </p:nvSpPr>
        <p:spPr>
          <a:xfrm>
            <a:off x="4319622" y="5478968"/>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Scenarios (slicing)</a:t>
            </a:r>
            <a:endParaRPr lang="en-US" sz="1200" dirty="0">
              <a:solidFill>
                <a:schemeClr val="bg2"/>
              </a:solidFill>
            </a:endParaRPr>
          </a:p>
        </p:txBody>
      </p:sp>
      <p:sp>
        <p:nvSpPr>
          <p:cNvPr id="9" name="Striped Right Arrow 8"/>
          <p:cNvSpPr/>
          <p:nvPr/>
        </p:nvSpPr>
        <p:spPr>
          <a:xfrm>
            <a:off x="4269380" y="3118443"/>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Adapter for testing</a:t>
            </a:r>
            <a:endParaRPr lang="en-US" sz="1200" dirty="0">
              <a:solidFill>
                <a:schemeClr val="bg2"/>
              </a:solidFill>
            </a:endParaRPr>
          </a:p>
        </p:txBody>
      </p:sp>
      <p:sp>
        <p:nvSpPr>
          <p:cNvPr id="11" name="Content Placeholder 18"/>
          <p:cNvSpPr txBox="1">
            <a:spLocks/>
          </p:cNvSpPr>
          <p:nvPr/>
        </p:nvSpPr>
        <p:spPr>
          <a:xfrm>
            <a:off x="381000" y="1828800"/>
            <a:ext cx="4953000" cy="4518160"/>
          </a:xfrm>
          <a:prstGeom prst="rect">
            <a:avLst/>
          </a:prstGeom>
        </p:spPr>
        <p:txBody>
          <a:bodyPr/>
          <a:lstStyle/>
          <a:p>
            <a:pPr marL="414057" lvl="0" indent="-362465">
              <a:lnSpc>
                <a:spcPct val="90000"/>
              </a:lnSpc>
              <a:spcBef>
                <a:spcPct val="20000"/>
              </a:spcBef>
              <a:buSzPct val="90000"/>
              <a:defRPr/>
            </a:pPr>
            <a:r>
              <a:rPr lang="en-US" sz="2000" b="1" dirty="0" smtClean="0">
                <a:solidFill>
                  <a:schemeClr val="bg1"/>
                </a:solidFill>
              </a:rPr>
              <a:t>Example Microsoft protocol:</a:t>
            </a:r>
          </a:p>
          <a:p>
            <a:pPr marL="384954" lvl="0" indent="-384954">
              <a:lnSpc>
                <a:spcPct val="90000"/>
              </a:lnSpc>
              <a:spcBef>
                <a:spcPct val="20000"/>
              </a:spcBef>
              <a:buSzPct val="90000"/>
              <a:buBlip>
                <a:blip r:embed="rId3"/>
              </a:buBlip>
              <a:defRPr/>
            </a:pPr>
            <a:r>
              <a:rPr lang="en-US" dirty="0" smtClean="0">
                <a:solidFill>
                  <a:schemeClr val="bg1"/>
                </a:solidFill>
              </a:rPr>
              <a:t>SMB2 (= remote file) Protocol Specification</a:t>
            </a:r>
          </a:p>
          <a:p>
            <a:pPr marL="384954" lvl="0" indent="-384954">
              <a:lnSpc>
                <a:spcPct val="90000"/>
              </a:lnSpc>
              <a:spcBef>
                <a:spcPct val="20000"/>
              </a:spcBef>
              <a:buSzPct val="90000"/>
              <a:buBlip>
                <a:blip r:embed="rId3"/>
              </a:buBlip>
              <a:defRPr/>
            </a:pPr>
            <a:r>
              <a:rPr lang="en-US" dirty="0" smtClean="0">
                <a:solidFill>
                  <a:schemeClr val="bg1"/>
                </a:solidFill>
              </a:rPr>
              <a:t>200+ other Microsoft Protocols</a:t>
            </a: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endParaRPr lang="en-US" b="1" dirty="0" smtClean="0">
              <a:solidFill>
                <a:schemeClr val="bg1"/>
              </a:solidFill>
              <a:latin typeface="+mn-lt"/>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lang="en-US" b="1" dirty="0" smtClean="0">
                <a:solidFill>
                  <a:schemeClr val="bg1"/>
                </a:solidFill>
                <a:latin typeface="+mn-lt"/>
              </a:rPr>
              <a:t>Tools:</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a:p>
            <a:pPr marL="384175" lvl="0" indent="-384175">
              <a:lnSpc>
                <a:spcPct val="90000"/>
              </a:lnSpc>
              <a:spcBef>
                <a:spcPct val="20000"/>
              </a:spcBef>
              <a:buSzPct val="90000"/>
            </a:pPr>
            <a:r>
              <a:rPr lang="en-US" dirty="0" smtClean="0">
                <a:solidFill>
                  <a:schemeClr val="bg1"/>
                </a:solidFill>
              </a:rPr>
              <a:t>Symbolic Exploration of protocol </a:t>
            </a:r>
          </a:p>
          <a:p>
            <a:pPr marL="384175" lvl="0" indent="-384175">
              <a:lnSpc>
                <a:spcPct val="90000"/>
              </a:lnSpc>
              <a:spcBef>
                <a:spcPct val="20000"/>
              </a:spcBef>
              <a:buSzPct val="90000"/>
            </a:pPr>
            <a:r>
              <a:rPr lang="en-US" dirty="0" smtClean="0">
                <a:solidFill>
                  <a:schemeClr val="bg1"/>
                </a:solidFill>
              </a:rPr>
              <a:t>models to generate tests.</a:t>
            </a:r>
            <a:r>
              <a:rPr lang="en-US" dirty="0" smtClean="0">
                <a:solidFill>
                  <a:schemeClr val="bg1"/>
                </a:solidFill>
                <a:latin typeface="+mn-lt"/>
              </a:rPr>
              <a:t/>
            </a:r>
            <a:br>
              <a:rPr lang="en-US" dirty="0" smtClean="0">
                <a:solidFill>
                  <a:schemeClr val="bg1"/>
                </a:solidFill>
                <a:latin typeface="+mn-lt"/>
              </a:rPr>
            </a:br>
            <a:endParaRPr lang="en-US" dirty="0" smtClean="0">
              <a:solidFill>
                <a:schemeClr val="bg1"/>
              </a:solidFill>
              <a:latin typeface="+mn-lt"/>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lang="en-US" dirty="0" smtClean="0">
                <a:solidFill>
                  <a:schemeClr val="bg1"/>
                </a:solidFill>
                <a:latin typeface="+mn-lt"/>
              </a:rPr>
              <a:t>Pair-wise independent input </a:t>
            </a: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lang="en-US" dirty="0" smtClean="0">
                <a:solidFill>
                  <a:schemeClr val="bg1"/>
                </a:solidFill>
                <a:latin typeface="+mn-lt"/>
              </a:rPr>
              <a:t>g</a:t>
            </a:r>
            <a:r>
              <a:rPr kumimoji="0" lang="en-US" i="0" u="none" strike="noStrike" kern="1200" cap="none" spc="0" normalizeH="0" baseline="0" noProof="0" dirty="0" err="1" smtClean="0">
                <a:ln>
                  <a:noFill/>
                </a:ln>
                <a:solidFill>
                  <a:schemeClr val="bg1"/>
                </a:solidFill>
                <a:effectLst/>
                <a:uLnTx/>
                <a:uFillTx/>
                <a:latin typeface="+mn-lt"/>
                <a:ea typeface="+mn-ea"/>
                <a:cs typeface="+mn-cs"/>
              </a:rPr>
              <a:t>eneration</a:t>
            </a:r>
            <a:r>
              <a:rPr kumimoji="0" lang="en-US" i="0" u="none" strike="noStrike" kern="1200" cap="none" spc="0" normalizeH="0" baseline="0" noProof="0" dirty="0" smtClean="0">
                <a:ln>
                  <a:noFill/>
                </a:ln>
                <a:solidFill>
                  <a:schemeClr val="bg1"/>
                </a:solidFill>
                <a:effectLst/>
                <a:uLnTx/>
                <a:uFillTx/>
                <a:latin typeface="+mn-lt"/>
                <a:ea typeface="+mn-ea"/>
                <a:cs typeface="+mn-cs"/>
              </a:rPr>
              <a:t> for constrained </a:t>
            </a: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kumimoji="0" lang="en-US" i="0" u="none" strike="noStrike" kern="1200" cap="none" spc="0" normalizeH="0" baseline="0" noProof="0" dirty="0" smtClean="0">
                <a:ln>
                  <a:noFill/>
                </a:ln>
                <a:solidFill>
                  <a:schemeClr val="bg1"/>
                </a:solidFill>
                <a:effectLst/>
                <a:uLnTx/>
                <a:uFillTx/>
                <a:latin typeface="+mn-lt"/>
                <a:ea typeface="+mn-ea"/>
                <a:cs typeface="+mn-cs"/>
              </a:rPr>
              <a:t>algebraic data-types</a:t>
            </a:r>
            <a:r>
              <a:rPr lang="en-US" dirty="0" smtClean="0">
                <a:solidFill>
                  <a:schemeClr val="bg1"/>
                </a:solidFill>
                <a:latin typeface="+mn-lt"/>
              </a:rPr>
              <a:t>.</a:t>
            </a:r>
            <a:endParaRPr kumimoji="0" lang="en-US" i="0" u="none" strike="noStrike" kern="1200" cap="none" spc="0" normalizeH="0" noProof="0" dirty="0" smtClean="0">
              <a:ln>
                <a:noFill/>
              </a:ln>
              <a:solidFill>
                <a:schemeClr val="bg1"/>
              </a:solidFill>
              <a:effectLst/>
              <a:uLnTx/>
              <a:uFillTx/>
              <a:latin typeface="+mn-lt"/>
              <a:ea typeface="+mn-ea"/>
              <a:cs typeface="+mn-cs"/>
            </a:endParaRPr>
          </a:p>
          <a:p>
            <a:pPr marL="384175" lvl="0" indent="-384175">
              <a:lnSpc>
                <a:spcPct val="90000"/>
              </a:lnSpc>
              <a:spcBef>
                <a:spcPct val="20000"/>
              </a:spcBef>
              <a:buSzPct val="90000"/>
            </a:pPr>
            <a:endParaRPr lang="en-US" dirty="0" smtClean="0">
              <a:solidFill>
                <a:schemeClr val="bg1"/>
              </a:solidFill>
              <a:latin typeface="+mn-lt"/>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kumimoji="0" lang="en-US" i="0" u="none" strike="noStrike" kern="1200" cap="none" spc="0" normalizeH="0" baseline="0" noProof="0" dirty="0" smtClean="0">
                <a:ln>
                  <a:noFill/>
                </a:ln>
                <a:solidFill>
                  <a:schemeClr val="bg1"/>
                </a:solidFill>
                <a:effectLst/>
                <a:uLnTx/>
                <a:uFillTx/>
                <a:latin typeface="+mn-lt"/>
                <a:ea typeface="+mn-ea"/>
                <a:cs typeface="+mn-cs"/>
              </a:rPr>
              <a:t>Design time model debugging using</a:t>
            </a:r>
          </a:p>
          <a:p>
            <a:pPr marL="384175" marR="0" lvl="0" indent="-384175" algn="l" defTabSz="912813" rtl="0" eaLnBrk="1" fontAlgn="base" latinLnBrk="0" hangingPunct="1">
              <a:lnSpc>
                <a:spcPct val="90000"/>
              </a:lnSpc>
              <a:spcBef>
                <a:spcPct val="20000"/>
              </a:spcBef>
              <a:spcAft>
                <a:spcPct val="0"/>
              </a:spcAft>
              <a:buClrTx/>
              <a:buSzPct val="90000"/>
              <a:buFontTx/>
              <a:buChar char="-"/>
              <a:tabLst/>
              <a:defRPr/>
            </a:pPr>
            <a:r>
              <a:rPr kumimoji="0" lang="en-US" i="0" u="none" strike="noStrike" kern="1200" cap="none" spc="0" normalizeH="0" baseline="0" noProof="0" dirty="0" smtClean="0">
                <a:ln>
                  <a:noFill/>
                </a:ln>
                <a:solidFill>
                  <a:schemeClr val="bg1"/>
                </a:solidFill>
                <a:effectLst/>
                <a:uLnTx/>
                <a:uFillTx/>
                <a:latin typeface="+mn-lt"/>
                <a:ea typeface="+mn-ea"/>
                <a:cs typeface="+mn-cs"/>
              </a:rPr>
              <a:t>Bounded Model Checking</a:t>
            </a:r>
          </a:p>
          <a:p>
            <a:pPr marL="384175" marR="0" lvl="0" indent="-384175" algn="l" defTabSz="912813" rtl="0" eaLnBrk="1" fontAlgn="base" latinLnBrk="0" hangingPunct="1">
              <a:lnSpc>
                <a:spcPct val="90000"/>
              </a:lnSpc>
              <a:spcBef>
                <a:spcPct val="20000"/>
              </a:spcBef>
              <a:spcAft>
                <a:spcPct val="0"/>
              </a:spcAft>
              <a:buClrTx/>
              <a:buSzPct val="90000"/>
              <a:buFontTx/>
              <a:buChar char="-"/>
              <a:tabLst/>
              <a:defRPr/>
            </a:pPr>
            <a:r>
              <a:rPr lang="en-US" dirty="0" smtClean="0">
                <a:solidFill>
                  <a:schemeClr val="bg1"/>
                </a:solidFill>
                <a:latin typeface="+mn-lt"/>
              </a:rPr>
              <a:t>Bounded Conformance Checking</a:t>
            </a:r>
          </a:p>
          <a:p>
            <a:pPr marL="384175" lvl="0" indent="-384175">
              <a:lnSpc>
                <a:spcPct val="90000"/>
              </a:lnSpc>
              <a:spcBef>
                <a:spcPct val="20000"/>
              </a:spcBef>
              <a:buSzPct val="90000"/>
              <a:buFontTx/>
              <a:buChar char="-"/>
              <a:defRPr/>
            </a:pPr>
            <a:r>
              <a:rPr kumimoji="0" lang="en-US" i="0" u="none" strike="noStrike" kern="1200" cap="none" spc="0" normalizeH="0" baseline="0" noProof="0" dirty="0" smtClean="0">
                <a:ln>
                  <a:noFill/>
                </a:ln>
                <a:solidFill>
                  <a:schemeClr val="bg1"/>
                </a:solidFill>
                <a:effectLst/>
                <a:uLnTx/>
                <a:uFillTx/>
                <a:latin typeface="+mn-lt"/>
                <a:ea typeface="+mn-ea"/>
                <a:cs typeface="+mn-cs"/>
              </a:rPr>
              <a:t>Bounded </a:t>
            </a:r>
            <a:r>
              <a:rPr lang="en-US" dirty="0" smtClean="0">
                <a:solidFill>
                  <a:schemeClr val="bg1"/>
                </a:solidFill>
              </a:rPr>
              <a:t>Input-Output Model Programs</a:t>
            </a:r>
            <a:endParaRPr kumimoji="0" lang="en-US"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TextBox 9"/>
          <p:cNvSpPr txBox="1"/>
          <p:nvPr/>
        </p:nvSpPr>
        <p:spPr>
          <a:xfrm>
            <a:off x="5257800" y="6400800"/>
            <a:ext cx="3276600" cy="249299"/>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Margus Veanes, Wolfgang Grieskamp</a:t>
            </a:r>
            <a:endParaRPr lang="en-US" sz="1200" dirty="0">
              <a:solidFill>
                <a:srgbClr val="9C42E6"/>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5"/>
            <a:ext cx="7690115" cy="2243691"/>
          </a:xfrm>
        </p:spPr>
        <p:txBody>
          <a:bodyPr/>
          <a:lstStyle/>
          <a:p>
            <a:r>
              <a:rPr lang="en-US" dirty="0" smtClean="0"/>
              <a:t>Demo:</a:t>
            </a:r>
            <a:br>
              <a:rPr lang="en-US" dirty="0" smtClean="0"/>
            </a:br>
            <a:r>
              <a:rPr lang="en-US" dirty="0" smtClean="0"/>
              <a:t/>
            </a:r>
            <a:br>
              <a:rPr lang="en-US" dirty="0" smtClean="0"/>
            </a:br>
            <a:r>
              <a:rPr lang="en-US" dirty="0" smtClean="0"/>
              <a:t>	</a:t>
            </a:r>
            <a:r>
              <a:rPr lang="en-US" sz="4800" dirty="0" smtClean="0"/>
              <a:t>Bounded Model-Checking</a:t>
            </a:r>
            <a:endParaRPr lang="en-US" dirty="0"/>
          </a:p>
        </p:txBody>
      </p:sp>
    </p:spTree>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5"/>
            <a:ext cx="7690115" cy="2243691"/>
          </a:xfrm>
        </p:spPr>
        <p:txBody>
          <a:bodyPr/>
          <a:lstStyle/>
          <a:p>
            <a:r>
              <a:rPr lang="en-US" dirty="0" smtClean="0"/>
              <a:t>Demo:</a:t>
            </a:r>
            <a:br>
              <a:rPr lang="en-US" dirty="0" smtClean="0"/>
            </a:br>
            <a:r>
              <a:rPr lang="en-US" dirty="0" smtClean="0"/>
              <a:t/>
            </a:r>
            <a:br>
              <a:rPr lang="en-US" dirty="0" smtClean="0"/>
            </a:br>
            <a:r>
              <a:rPr lang="en-US" dirty="0" smtClean="0"/>
              <a:t>	</a:t>
            </a:r>
            <a:r>
              <a:rPr lang="en-US" sz="4800" dirty="0" smtClean="0"/>
              <a:t>FORMULA</a:t>
            </a:r>
            <a:endParaRPr lang="en-US" dirty="0"/>
          </a:p>
        </p:txBody>
      </p:sp>
    </p:spTree>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3400" y="2667000"/>
            <a:ext cx="8382000" cy="2215991"/>
          </a:xfrm>
        </p:spPr>
        <p:txBody>
          <a:bodyPr/>
          <a:lstStyle/>
          <a:p>
            <a:r>
              <a:rPr lang="en-US" sz="7200" dirty="0" smtClean="0"/>
              <a:t>Additional </a:t>
            </a:r>
          </a:p>
          <a:p>
            <a:r>
              <a:rPr lang="en-US" sz="7200" dirty="0" smtClean="0"/>
              <a:t>applications</a:t>
            </a:r>
            <a:endParaRPr lang="en-US" sz="7200" dirty="0"/>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More Z3 Microsoft Clients</a:t>
            </a:r>
            <a:endParaRPr spc="-167" dirty="0">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idx="1"/>
          </p:nvPr>
        </p:nvSpPr>
        <p:spPr>
          <a:xfrm>
            <a:off x="349102" y="1859442"/>
            <a:ext cx="8382000" cy="4925964"/>
          </a:xfrm>
        </p:spPr>
        <p:txBody>
          <a:bodyPr/>
          <a:lstStyle/>
          <a:p>
            <a:pPr>
              <a:lnSpc>
                <a:spcPct val="90000"/>
              </a:lnSpc>
            </a:pPr>
            <a:r>
              <a:rPr lang="en-US" dirty="0" smtClean="0"/>
              <a:t>Bounded model-program checking</a:t>
            </a:r>
          </a:p>
          <a:p>
            <a:pPr>
              <a:lnSpc>
                <a:spcPct val="90000"/>
              </a:lnSpc>
            </a:pPr>
            <a:r>
              <a:rPr lang="en-US" dirty="0" smtClean="0"/>
              <a:t>Termination</a:t>
            </a:r>
          </a:p>
          <a:p>
            <a:pPr>
              <a:lnSpc>
                <a:spcPct val="90000"/>
              </a:lnSpc>
            </a:pPr>
            <a:r>
              <a:rPr lang="en-US" dirty="0" smtClean="0"/>
              <a:t>Runtime &amp; Invariants</a:t>
            </a:r>
          </a:p>
          <a:p>
            <a:pPr>
              <a:lnSpc>
                <a:spcPct val="90000"/>
              </a:lnSpc>
            </a:pPr>
            <a:r>
              <a:rPr lang="en-US" dirty="0" smtClean="0"/>
              <a:t>Security protocols, F#/7</a:t>
            </a:r>
          </a:p>
          <a:p>
            <a:pPr>
              <a:lnSpc>
                <a:spcPct val="90000"/>
              </a:lnSpc>
            </a:pPr>
            <a:r>
              <a:rPr lang="en-US" dirty="0" smtClean="0"/>
              <a:t>Business application modeling</a:t>
            </a:r>
          </a:p>
          <a:p>
            <a:pPr>
              <a:lnSpc>
                <a:spcPct val="90000"/>
              </a:lnSpc>
            </a:pPr>
            <a:r>
              <a:rPr lang="en-US" dirty="0" smtClean="0"/>
              <a:t>Cryptography</a:t>
            </a:r>
          </a:p>
          <a:p>
            <a:pPr>
              <a:lnSpc>
                <a:spcPct val="90000"/>
              </a:lnSpc>
            </a:pPr>
            <a:r>
              <a:rPr lang="en-US" dirty="0" smtClean="0"/>
              <a:t>Model Based Testing (2 groups) </a:t>
            </a:r>
          </a:p>
          <a:p>
            <a:pPr>
              <a:lnSpc>
                <a:spcPct val="90000"/>
              </a:lnSpc>
            </a:pPr>
            <a:r>
              <a:rPr lang="en-US" dirty="0" smtClean="0"/>
              <a:t>Verified garbage collectors </a:t>
            </a:r>
          </a:p>
          <a:p>
            <a:pPr>
              <a:lnSpc>
                <a:spcPct val="90000"/>
              </a:lnSpc>
            </a:pPr>
            <a:r>
              <a:rPr lang="en-US" dirty="0" err="1" smtClean="0"/>
              <a:t>PREfix</a:t>
            </a:r>
            <a:r>
              <a:rPr lang="en-US" dirty="0" smtClean="0"/>
              <a:t> Static Analysis</a:t>
            </a:r>
          </a:p>
        </p:txBody>
      </p:sp>
      <p:pic>
        <p:nvPicPr>
          <p:cNvPr id="5" name="Picture 4" descr="margus.jpg"/>
          <p:cNvPicPr>
            <a:picLocks noChangeAspect="1"/>
          </p:cNvPicPr>
          <p:nvPr/>
        </p:nvPicPr>
        <p:blipFill>
          <a:blip r:embed="rId3" cstate="print"/>
          <a:stretch>
            <a:fillRect/>
          </a:stretch>
        </p:blipFill>
        <p:spPr>
          <a:xfrm>
            <a:off x="7194145" y="1834032"/>
            <a:ext cx="636603" cy="641696"/>
          </a:xfrm>
          <a:prstGeom prst="rect">
            <a:avLst/>
          </a:prstGeom>
        </p:spPr>
      </p:pic>
      <p:pic>
        <p:nvPicPr>
          <p:cNvPr id="6" name="Picture 5" descr="bycook.jpg"/>
          <p:cNvPicPr>
            <a:picLocks noChangeAspect="1"/>
          </p:cNvPicPr>
          <p:nvPr/>
        </p:nvPicPr>
        <p:blipFill>
          <a:blip r:embed="rId4" cstate="print"/>
          <a:stretch>
            <a:fillRect/>
          </a:stretch>
        </p:blipFill>
        <p:spPr>
          <a:xfrm>
            <a:off x="3104955" y="2333957"/>
            <a:ext cx="601120" cy="601120"/>
          </a:xfrm>
          <a:prstGeom prst="rect">
            <a:avLst/>
          </a:prstGeom>
        </p:spPr>
      </p:pic>
      <p:pic>
        <p:nvPicPr>
          <p:cNvPr id="8" name="Picture 7" descr="fournet.jpg"/>
          <p:cNvPicPr>
            <a:picLocks noChangeAspect="1"/>
          </p:cNvPicPr>
          <p:nvPr/>
        </p:nvPicPr>
        <p:blipFill>
          <a:blip r:embed="rId5" cstate="print"/>
          <a:stretch>
            <a:fillRect/>
          </a:stretch>
        </p:blipFill>
        <p:spPr>
          <a:xfrm>
            <a:off x="5986211" y="3410904"/>
            <a:ext cx="553466" cy="632022"/>
          </a:xfrm>
          <a:prstGeom prst="rect">
            <a:avLst/>
          </a:prstGeom>
        </p:spPr>
      </p:pic>
      <p:pic>
        <p:nvPicPr>
          <p:cNvPr id="9" name="Picture 8" descr="ethanjackson.png"/>
          <p:cNvPicPr>
            <a:picLocks noChangeAspect="1"/>
          </p:cNvPicPr>
          <p:nvPr/>
        </p:nvPicPr>
        <p:blipFill>
          <a:blip r:embed="rId6" cstate="print"/>
          <a:stretch>
            <a:fillRect/>
          </a:stretch>
        </p:blipFill>
        <p:spPr>
          <a:xfrm>
            <a:off x="6337759" y="3996089"/>
            <a:ext cx="823235" cy="891839"/>
          </a:xfrm>
          <a:prstGeom prst="rect">
            <a:avLst/>
          </a:prstGeom>
        </p:spPr>
      </p:pic>
      <p:pic>
        <p:nvPicPr>
          <p:cNvPr id="11" name="Picture 10" descr="andy-gordon.jpg"/>
          <p:cNvPicPr>
            <a:picLocks noChangeAspect="1"/>
          </p:cNvPicPr>
          <p:nvPr/>
        </p:nvPicPr>
        <p:blipFill>
          <a:blip r:embed="rId7" cstate="print"/>
          <a:stretch>
            <a:fillRect/>
          </a:stretch>
        </p:blipFill>
        <p:spPr>
          <a:xfrm>
            <a:off x="6534254" y="3416413"/>
            <a:ext cx="468542" cy="624723"/>
          </a:xfrm>
          <a:prstGeom prst="rect">
            <a:avLst/>
          </a:prstGeom>
        </p:spPr>
      </p:pic>
      <p:pic>
        <p:nvPicPr>
          <p:cNvPr id="20482" name="Picture 2"/>
          <p:cNvPicPr>
            <a:picLocks noChangeAspect="1" noChangeArrowheads="1"/>
          </p:cNvPicPr>
          <p:nvPr/>
        </p:nvPicPr>
        <p:blipFill>
          <a:blip r:embed="rId8" cstate="print"/>
          <a:srcRect/>
          <a:stretch>
            <a:fillRect/>
          </a:stretch>
        </p:blipFill>
        <p:spPr bwMode="auto">
          <a:xfrm>
            <a:off x="3433825" y="4502264"/>
            <a:ext cx="599473" cy="601653"/>
          </a:xfrm>
          <a:prstGeom prst="rect">
            <a:avLst/>
          </a:prstGeom>
          <a:noFill/>
          <a:ln w="9525">
            <a:noFill/>
            <a:miter lim="800000"/>
            <a:headEnd/>
            <a:tailEnd/>
          </a:ln>
          <a:effectLst/>
        </p:spPr>
      </p:pic>
      <p:pic>
        <p:nvPicPr>
          <p:cNvPr id="10" name="Picture 9" descr="hawblitz.jpg"/>
          <p:cNvPicPr>
            <a:picLocks noChangeAspect="1"/>
          </p:cNvPicPr>
          <p:nvPr/>
        </p:nvPicPr>
        <p:blipFill>
          <a:blip r:embed="rId9" cstate="print"/>
          <a:stretch>
            <a:fillRect/>
          </a:stretch>
        </p:blipFill>
        <p:spPr>
          <a:xfrm>
            <a:off x="5818330" y="5584552"/>
            <a:ext cx="718162" cy="712595"/>
          </a:xfrm>
          <a:prstGeom prst="rect">
            <a:avLst/>
          </a:prstGeom>
        </p:spPr>
      </p:pic>
      <p:pic>
        <p:nvPicPr>
          <p:cNvPr id="12" name="Picture 11" descr="kb1.jpg"/>
          <p:cNvPicPr>
            <a:picLocks noChangeAspect="1"/>
          </p:cNvPicPr>
          <p:nvPr/>
        </p:nvPicPr>
        <p:blipFill>
          <a:blip r:embed="rId10" cstate="print"/>
          <a:srcRect l="46369" t="43695" r="47528" b="44602"/>
          <a:stretch>
            <a:fillRect/>
          </a:stretch>
        </p:blipFill>
        <p:spPr>
          <a:xfrm>
            <a:off x="5526693" y="3410122"/>
            <a:ext cx="503355" cy="608277"/>
          </a:xfrm>
          <a:prstGeom prst="rect">
            <a:avLst/>
          </a:prstGeom>
        </p:spPr>
      </p:pic>
      <p:pic>
        <p:nvPicPr>
          <p:cNvPr id="13" name="Picture 12" descr="wrwg.jpg"/>
          <p:cNvPicPr>
            <a:picLocks noChangeAspect="1"/>
          </p:cNvPicPr>
          <p:nvPr/>
        </p:nvPicPr>
        <p:blipFill>
          <a:blip r:embed="rId11" cstate="print"/>
          <a:srcRect l="18000" r="19623" b="25993"/>
          <a:stretch>
            <a:fillRect/>
          </a:stretch>
        </p:blipFill>
        <p:spPr>
          <a:xfrm>
            <a:off x="6732105" y="5035826"/>
            <a:ext cx="622886" cy="715617"/>
          </a:xfrm>
          <a:prstGeom prst="rect">
            <a:avLst/>
          </a:prstGeom>
        </p:spPr>
      </p:pic>
      <p:pic>
        <p:nvPicPr>
          <p:cNvPr id="14" name="Picture 13" descr="nik-cropped.jpg"/>
          <p:cNvPicPr>
            <a:picLocks noChangeAspect="1"/>
          </p:cNvPicPr>
          <p:nvPr/>
        </p:nvPicPr>
        <p:blipFill>
          <a:blip r:embed="rId12" cstate="print"/>
          <a:stretch>
            <a:fillRect/>
          </a:stretch>
        </p:blipFill>
        <p:spPr>
          <a:xfrm>
            <a:off x="6999579" y="3400210"/>
            <a:ext cx="567413" cy="645677"/>
          </a:xfrm>
          <a:prstGeom prst="rect">
            <a:avLst/>
          </a:prstGeom>
        </p:spPr>
      </p:pic>
      <p:pic>
        <p:nvPicPr>
          <p:cNvPr id="15" name="Picture 14" descr="sielaff.bmp"/>
          <p:cNvPicPr>
            <a:picLocks noChangeAspect="1"/>
          </p:cNvPicPr>
          <p:nvPr/>
        </p:nvPicPr>
        <p:blipFill>
          <a:blip r:embed="rId13" cstate="print"/>
          <a:srcRect l="20087" r="27043" b="25652"/>
          <a:stretch>
            <a:fillRect/>
          </a:stretch>
        </p:blipFill>
        <p:spPr>
          <a:xfrm>
            <a:off x="4969565" y="6062870"/>
            <a:ext cx="665947" cy="702366"/>
          </a:xfrm>
          <a:prstGeom prst="rect">
            <a:avLst/>
          </a:prstGeom>
        </p:spPr>
      </p:pic>
      <p:pic>
        <p:nvPicPr>
          <p:cNvPr id="16" name="Picture 15" descr="sumit2.jpg"/>
          <p:cNvPicPr>
            <a:picLocks noChangeAspect="1"/>
          </p:cNvPicPr>
          <p:nvPr/>
        </p:nvPicPr>
        <p:blipFill>
          <a:blip r:embed="rId14" cstate="print"/>
          <a:srcRect l="16863" t="4093" r="10517" b="24787"/>
          <a:stretch>
            <a:fillRect/>
          </a:stretch>
        </p:blipFill>
        <p:spPr>
          <a:xfrm>
            <a:off x="4721467" y="2779869"/>
            <a:ext cx="539646" cy="639192"/>
          </a:xfrm>
          <a:prstGeom prst="rect">
            <a:avLst/>
          </a:prstGeom>
        </p:spPr>
      </p:pic>
    </p:spTree>
    <p:extLst>
      <p:ext uri="{BB962C8B-B14F-4D97-AF65-F5344CB8AC3E}">
        <p14:creationId xmlns:p14="http://schemas.microsoft.com/office/powerpoint/2007/7/12/main" xmlns="" val="2199137559"/>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412875"/>
            <a:ext cx="8382000" cy="4519699"/>
          </a:xfrm>
        </p:spPr>
        <p:txBody>
          <a:bodyPr/>
          <a:lstStyle/>
          <a:p>
            <a:r>
              <a:rPr lang="en-US" dirty="0" smtClean="0"/>
              <a:t>Several program analysis, verification and test-generation tools use </a:t>
            </a:r>
            <a:r>
              <a:rPr lang="en-US" i="1" dirty="0" smtClean="0"/>
              <a:t>logic as the calculus of computation.</a:t>
            </a:r>
          </a:p>
          <a:p>
            <a:endParaRPr lang="en-US" dirty="0" smtClean="0"/>
          </a:p>
          <a:p>
            <a:r>
              <a:rPr lang="en-US" dirty="0" smtClean="0"/>
              <a:t>Z3 is a state-of-the-art SMT solver that can be used for solving several problems related to logic.</a:t>
            </a:r>
          </a:p>
          <a:p>
            <a:endParaRPr lang="en-US" dirty="0" smtClean="0"/>
          </a:p>
          <a:p>
            <a:r>
              <a:rPr lang="en-US" smtClean="0"/>
              <a:t>You should use Z3 too!</a:t>
            </a:r>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5"/>
            <a:ext cx="7690115" cy="2243691"/>
          </a:xfrm>
        </p:spPr>
        <p:txBody>
          <a:bodyPr/>
          <a:lstStyle/>
          <a:p>
            <a:r>
              <a:rPr lang="en-US" dirty="0" smtClean="0"/>
              <a:t>Demo:</a:t>
            </a:r>
            <a:br>
              <a:rPr lang="en-US" dirty="0" smtClean="0"/>
            </a:br>
            <a:r>
              <a:rPr lang="en-US" dirty="0" smtClean="0"/>
              <a:t/>
            </a:r>
            <a:br>
              <a:rPr lang="en-US" dirty="0" smtClean="0"/>
            </a:br>
            <a:r>
              <a:rPr lang="en-US" dirty="0" smtClean="0"/>
              <a:t>	Z3 &amp; F#</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2895600"/>
            <a:ext cx="1351652" cy="369332"/>
          </a:xfrm>
          <a:prstGeom prst="rect">
            <a:avLst/>
          </a:prstGeom>
          <a:noFill/>
        </p:spPr>
        <p:txBody>
          <a:bodyPr wrap="none" rtlCol="0">
            <a:spAutoFit/>
          </a:bodyPr>
          <a:lstStyle/>
          <a:p>
            <a:r>
              <a:rPr lang="en-US" dirty="0" smtClean="0">
                <a:solidFill>
                  <a:schemeClr val="bg1"/>
                </a:solidFill>
              </a:rPr>
              <a:t>Screenshot</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5"/>
            <a:ext cx="7690115" cy="4182683"/>
          </a:xfrm>
        </p:spPr>
        <p:txBody>
          <a:bodyPr/>
          <a:lstStyle/>
          <a:p>
            <a:r>
              <a:rPr lang="en-US" dirty="0" smtClean="0"/>
              <a:t>Application: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4000" dirty="0" smtClean="0"/>
              <a:t>- </a:t>
            </a:r>
            <a:r>
              <a:rPr lang="en-US" sz="4000" dirty="0" err="1" smtClean="0"/>
              <a:t>Pex</a:t>
            </a:r>
            <a:r>
              <a:rPr lang="en-US" sz="4000" dirty="0" smtClean="0"/>
              <a:t>, SAGE, Yogi, Vigilante</a:t>
            </a:r>
            <a:br>
              <a:rPr lang="en-US" sz="4000" dirty="0" smtClean="0"/>
            </a:br>
            <a:r>
              <a:rPr lang="en-US" sz="3200" dirty="0" smtClean="0">
                <a:hlinkClick r:id="rId2"/>
              </a:rPr>
              <a:t>http://research.microsoft.com/pex</a:t>
            </a:r>
            <a:r>
              <a:rPr lang="en-US" sz="3200" dirty="0" smtClean="0"/>
              <a:t> </a:t>
            </a:r>
            <a:endParaRPr lang="en-US" dirty="0"/>
          </a:p>
        </p:txBody>
      </p:sp>
      <p:sp>
        <p:nvSpPr>
          <p:cNvPr id="4" name="Text Placeholder 3"/>
          <p:cNvSpPr>
            <a:spLocks noGrp="1"/>
          </p:cNvSpPr>
          <p:nvPr>
            <p:ph type="body" sz="quarter" idx="10"/>
          </p:nvPr>
        </p:nvSpPr>
        <p:spPr>
          <a:xfrm>
            <a:off x="1828800" y="1371600"/>
            <a:ext cx="7043208" cy="4154984"/>
          </a:xfrm>
        </p:spPr>
        <p:txBody>
          <a:bodyPr/>
          <a:lstStyle/>
          <a:p>
            <a:r>
              <a:rPr lang="en-US" dirty="0"/>
              <a:t>Dynamic Symbolic Execution</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solidFill>
                  <a:schemeClr val="accent5">
                    <a:lumMod val="60000"/>
                    <a:lumOff val="40000"/>
                  </a:schemeClr>
                </a:solidFill>
              </a:rPr>
              <a:t>Dynamic Symbolic Execution</a:t>
            </a:r>
            <a:endParaRPr sz="4400" spc="-167" dirty="0">
              <a:solidFill>
                <a:schemeClr val="accent5">
                  <a:lumMod val="60000"/>
                  <a:lumOff val="40000"/>
                </a:schemeClr>
              </a:solidFill>
              <a:effectLst>
                <a:outerShdw blurRad="50800" dist="38100" dir="2700000" algn="tl" rotWithShape="0">
                  <a:prstClr val="black">
                    <a:alpha val="61000"/>
                  </a:prstClr>
                </a:outerShdw>
              </a:effectLst>
            </a:endParaRPr>
          </a:p>
        </p:txBody>
      </p:sp>
      <p:pic>
        <p:nvPicPr>
          <p:cNvPr id="5" name="Picture 4" descr="PexWeb.png"/>
          <p:cNvPicPr>
            <a:picLocks noChangeAspect="1"/>
          </p:cNvPicPr>
          <p:nvPr/>
        </p:nvPicPr>
        <p:blipFill>
          <a:blip r:embed="rId3" cstate="print"/>
          <a:stretch>
            <a:fillRect/>
          </a:stretch>
        </p:blipFill>
        <p:spPr>
          <a:xfrm>
            <a:off x="2495613" y="5087544"/>
            <a:ext cx="1320095" cy="740053"/>
          </a:xfrm>
          <a:prstGeom prst="rect">
            <a:avLst/>
          </a:prstGeom>
        </p:spPr>
      </p:pic>
      <p:sp>
        <p:nvSpPr>
          <p:cNvPr id="7" name="Rounded Rectangle 8"/>
          <p:cNvSpPr>
            <a:spLocks noChangeArrowheads="1"/>
          </p:cNvSpPr>
          <p:nvPr/>
        </p:nvSpPr>
        <p:spPr bwMode="auto">
          <a:xfrm>
            <a:off x="3975849" y="1839913"/>
            <a:ext cx="2037885" cy="78898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Execution Path</a:t>
            </a:r>
          </a:p>
        </p:txBody>
      </p:sp>
      <p:sp>
        <p:nvSpPr>
          <p:cNvPr id="9" name="Bent Arrow 8"/>
          <p:cNvSpPr/>
          <p:nvPr/>
        </p:nvSpPr>
        <p:spPr bwMode="auto">
          <a:xfrm>
            <a:off x="2103119" y="2231147"/>
            <a:ext cx="1880213" cy="481573"/>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5400000">
            <a:off x="6365424" y="1942561"/>
            <a:ext cx="512385" cy="1215766"/>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1" name="Bent Arrow 10"/>
          <p:cNvSpPr/>
          <p:nvPr/>
        </p:nvSpPr>
        <p:spPr bwMode="auto">
          <a:xfrm rot="10800000">
            <a:off x="5858120" y="3794085"/>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3" name="TextBox 15"/>
          <p:cNvSpPr txBox="1">
            <a:spLocks noChangeArrowheads="1"/>
          </p:cNvSpPr>
          <p:nvPr/>
        </p:nvSpPr>
        <p:spPr bwMode="auto">
          <a:xfrm>
            <a:off x="768119" y="1753344"/>
            <a:ext cx="2987136"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Run Test </a:t>
            </a:r>
            <a:r>
              <a:rPr lang="en-US" sz="2400" dirty="0" smtClean="0">
                <a:solidFill>
                  <a:srgbClr val="7030A0"/>
                </a:solidFill>
                <a:latin typeface="Calibri" pitchFamily="34" charset="0"/>
              </a:rPr>
              <a:t>and Monitor</a:t>
            </a:r>
            <a:endParaRPr lang="en-US" sz="2400" dirty="0">
              <a:solidFill>
                <a:srgbClr val="7030A0"/>
              </a:solidFill>
              <a:latin typeface="Calibri" pitchFamily="34" charset="0"/>
            </a:endParaRPr>
          </a:p>
        </p:txBody>
      </p:sp>
      <p:sp>
        <p:nvSpPr>
          <p:cNvPr id="14" name="TextBox 16"/>
          <p:cNvSpPr txBox="1">
            <a:spLocks noChangeArrowheads="1"/>
          </p:cNvSpPr>
          <p:nvPr/>
        </p:nvSpPr>
        <p:spPr bwMode="auto">
          <a:xfrm>
            <a:off x="6458444" y="1793526"/>
            <a:ext cx="2126263"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Path </a:t>
            </a:r>
            <a:r>
              <a:rPr lang="en-US" sz="2400" dirty="0" smtClean="0">
                <a:solidFill>
                  <a:srgbClr val="7030A0"/>
                </a:solidFill>
                <a:latin typeface="Calibri" pitchFamily="34" charset="0"/>
              </a:rPr>
              <a:t>Condition</a:t>
            </a:r>
            <a:endParaRPr lang="en-US" sz="2400" dirty="0">
              <a:solidFill>
                <a:srgbClr val="7030A0"/>
              </a:solidFill>
              <a:latin typeface="Calibri" pitchFamily="34" charset="0"/>
            </a:endParaRPr>
          </a:p>
        </p:txBody>
      </p:sp>
      <p:sp>
        <p:nvSpPr>
          <p:cNvPr id="15" name="TextBox 17"/>
          <p:cNvSpPr txBox="1">
            <a:spLocks noChangeArrowheads="1"/>
          </p:cNvSpPr>
          <p:nvPr/>
        </p:nvSpPr>
        <p:spPr bwMode="auto">
          <a:xfrm>
            <a:off x="6268731" y="4487902"/>
            <a:ext cx="2875269" cy="461665"/>
          </a:xfrm>
          <a:prstGeom prst="rect">
            <a:avLst/>
          </a:prstGeom>
          <a:noFill/>
          <a:ln w="9525">
            <a:noFill/>
            <a:miter lim="800000"/>
            <a:headEnd/>
            <a:tailEnd/>
          </a:ln>
        </p:spPr>
        <p:txBody>
          <a:bodyPr wrap="square">
            <a:spAutoFit/>
          </a:bodyPr>
          <a:lstStyle/>
          <a:p>
            <a:pPr algn="l"/>
            <a:r>
              <a:rPr lang="en-US" sz="2400" dirty="0" smtClean="0">
                <a:solidFill>
                  <a:srgbClr val="7030A0"/>
                </a:solidFill>
                <a:latin typeface="Calibri" pitchFamily="34" charset="0"/>
              </a:rPr>
              <a:t>Unexplored path</a:t>
            </a:r>
            <a:endParaRPr lang="en-US" sz="2400" dirty="0">
              <a:solidFill>
                <a:srgbClr val="7030A0"/>
              </a:solidFill>
              <a:latin typeface="Calibri" pitchFamily="34" charset="0"/>
            </a:endParaRPr>
          </a:p>
        </p:txBody>
      </p:sp>
      <p:sp>
        <p:nvSpPr>
          <p:cNvPr id="16" name="TextBox 18"/>
          <p:cNvSpPr txBox="1">
            <a:spLocks noChangeArrowheads="1"/>
          </p:cNvSpPr>
          <p:nvPr/>
        </p:nvSpPr>
        <p:spPr bwMode="auto">
          <a:xfrm>
            <a:off x="2975154" y="4473857"/>
            <a:ext cx="1466254"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Solve</a:t>
            </a:r>
            <a:endParaRPr lang="en-US" sz="2400" dirty="0">
              <a:solidFill>
                <a:srgbClr val="7030A0"/>
              </a:solidFill>
              <a:latin typeface="Calibri" pitchFamily="34" charset="0"/>
            </a:endParaRPr>
          </a:p>
        </p:txBody>
      </p:sp>
      <p:pic>
        <p:nvPicPr>
          <p:cNvPr id="18" name="Picture 17" descr="yogi_logo.jpg"/>
          <p:cNvPicPr>
            <a:picLocks noChangeAspect="1"/>
          </p:cNvPicPr>
          <p:nvPr/>
        </p:nvPicPr>
        <p:blipFill>
          <a:blip r:embed="rId4" cstate="print"/>
          <a:stretch>
            <a:fillRect/>
          </a:stretch>
        </p:blipFill>
        <p:spPr>
          <a:xfrm>
            <a:off x="3867951" y="5004954"/>
            <a:ext cx="1689100" cy="835961"/>
          </a:xfrm>
          <a:prstGeom prst="rect">
            <a:avLst/>
          </a:prstGeom>
        </p:spPr>
      </p:pic>
      <p:sp>
        <p:nvSpPr>
          <p:cNvPr id="20" name="Right Arrow 19"/>
          <p:cNvSpPr/>
          <p:nvPr/>
        </p:nvSpPr>
        <p:spPr>
          <a:xfrm>
            <a:off x="356711" y="2866396"/>
            <a:ext cx="1211876" cy="6274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latin typeface="Calibri" pitchFamily="34" charset="0"/>
              </a:rPr>
              <a:t>seed</a:t>
            </a:r>
            <a:endParaRPr lang="en-US" sz="2400" b="1" dirty="0">
              <a:solidFill>
                <a:schemeClr val="tx1"/>
              </a:solidFill>
              <a:latin typeface="Calibri" pitchFamily="34" charset="0"/>
            </a:endParaRPr>
          </a:p>
        </p:txBody>
      </p:sp>
      <p:sp>
        <p:nvSpPr>
          <p:cNvPr id="23" name="TextBox 18"/>
          <p:cNvSpPr txBox="1">
            <a:spLocks noChangeArrowheads="1"/>
          </p:cNvSpPr>
          <p:nvPr/>
        </p:nvSpPr>
        <p:spPr bwMode="auto">
          <a:xfrm>
            <a:off x="511516" y="3608766"/>
            <a:ext cx="1592492"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New input</a:t>
            </a:r>
            <a:endParaRPr lang="en-US" sz="2400" dirty="0">
              <a:solidFill>
                <a:srgbClr val="7030A0"/>
              </a:solidFill>
              <a:latin typeface="Calibri" pitchFamily="34" charset="0"/>
            </a:endParaRPr>
          </a:p>
        </p:txBody>
      </p:sp>
      <p:sp>
        <p:nvSpPr>
          <p:cNvPr id="29" name="Rounded Rectangle 6"/>
          <p:cNvSpPr>
            <a:spLocks noChangeArrowheads="1"/>
          </p:cNvSpPr>
          <p:nvPr/>
        </p:nvSpPr>
        <p:spPr bwMode="auto">
          <a:xfrm>
            <a:off x="1561400" y="2746083"/>
            <a:ext cx="1256422" cy="815593"/>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Test</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Inputs</a:t>
            </a:r>
          </a:p>
        </p:txBody>
      </p:sp>
      <p:sp>
        <p:nvSpPr>
          <p:cNvPr id="34" name="TextBox 33"/>
          <p:cNvSpPr txBox="1"/>
          <p:nvPr/>
        </p:nvSpPr>
        <p:spPr>
          <a:xfrm>
            <a:off x="142829" y="5872801"/>
            <a:ext cx="5572125" cy="618631"/>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Nikolai </a:t>
            </a:r>
            <a:r>
              <a:rPr lang="en-US" sz="1200" dirty="0" err="1" smtClean="0">
                <a:solidFill>
                  <a:srgbClr val="9C42E6"/>
                </a:solidFill>
                <a:latin typeface="Calibri" pitchFamily="34" charset="0"/>
              </a:rPr>
              <a:t>Tillmann</a:t>
            </a:r>
            <a:r>
              <a:rPr lang="en-US" sz="1200" dirty="0" smtClean="0">
                <a:solidFill>
                  <a:srgbClr val="9C42E6"/>
                </a:solidFill>
                <a:latin typeface="Calibri" pitchFamily="34" charset="0"/>
              </a:rPr>
              <a:t> Peli de Halleux (</a:t>
            </a:r>
            <a:r>
              <a:rPr lang="en-US" sz="1200" dirty="0" err="1" smtClean="0">
                <a:solidFill>
                  <a:srgbClr val="9C42E6"/>
                </a:solidFill>
                <a:latin typeface="Calibri" pitchFamily="34" charset="0"/>
              </a:rPr>
              <a:t>Pex</a:t>
            </a:r>
            <a:r>
              <a:rPr lang="en-US" sz="1200" dirty="0" smtClean="0">
                <a:solidFill>
                  <a:srgbClr val="9C42E6"/>
                </a:solidFill>
                <a:latin typeface="Calibri" pitchFamily="34" charset="0"/>
              </a:rPr>
              <a:t>), Patrice </a:t>
            </a:r>
            <a:r>
              <a:rPr lang="en-US" sz="1200" dirty="0" err="1" smtClean="0">
                <a:solidFill>
                  <a:srgbClr val="9C42E6"/>
                </a:solidFill>
                <a:latin typeface="Calibri" pitchFamily="34" charset="0"/>
              </a:rPr>
              <a:t>Godefroid</a:t>
            </a:r>
            <a:r>
              <a:rPr lang="en-US" sz="1200" dirty="0" smtClean="0">
                <a:solidFill>
                  <a:srgbClr val="9C42E6"/>
                </a:solidFill>
                <a:latin typeface="Calibri" pitchFamily="34" charset="0"/>
              </a:rPr>
              <a:t> (SAGE)</a:t>
            </a:r>
          </a:p>
          <a:p>
            <a:r>
              <a:rPr lang="en-US" sz="1200" dirty="0" err="1" smtClean="0">
                <a:solidFill>
                  <a:srgbClr val="9C42E6"/>
                </a:solidFill>
                <a:latin typeface="Calibri" pitchFamily="34" charset="0"/>
              </a:rPr>
              <a:t>Aditya</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Nori</a:t>
            </a:r>
            <a:r>
              <a:rPr lang="en-US" sz="1200" dirty="0" smtClean="0">
                <a:solidFill>
                  <a:srgbClr val="9C42E6"/>
                </a:solidFill>
                <a:latin typeface="Calibri" pitchFamily="34" charset="0"/>
              </a:rPr>
              <a:t>, Sriram Rajamani (Yogi), Jean Philippe Martin, Miguel Castro, </a:t>
            </a:r>
          </a:p>
          <a:p>
            <a:r>
              <a:rPr lang="en-US" sz="1200" dirty="0" smtClean="0">
                <a:solidFill>
                  <a:srgbClr val="9C42E6"/>
                </a:solidFill>
                <a:latin typeface="Calibri" pitchFamily="34" charset="0"/>
              </a:rPr>
              <a:t>Manuel Costa, </a:t>
            </a:r>
            <a:r>
              <a:rPr lang="en-US" sz="1200" dirty="0" err="1" smtClean="0">
                <a:solidFill>
                  <a:srgbClr val="9C42E6"/>
                </a:solidFill>
                <a:latin typeface="Calibri" pitchFamily="34" charset="0"/>
              </a:rPr>
              <a:t>Lintao</a:t>
            </a:r>
            <a:r>
              <a:rPr lang="en-US" sz="1200" dirty="0" smtClean="0">
                <a:solidFill>
                  <a:srgbClr val="9C42E6"/>
                </a:solidFill>
                <a:latin typeface="Calibri" pitchFamily="34" charset="0"/>
              </a:rPr>
              <a:t> Zhang (Vigilante)</a:t>
            </a:r>
            <a:endParaRPr lang="en-US" sz="1200" dirty="0">
              <a:solidFill>
                <a:srgbClr val="9C42E6"/>
              </a:solidFill>
              <a:latin typeface="Calibri" pitchFamily="34" charset="0"/>
            </a:endParaRPr>
          </a:p>
        </p:txBody>
      </p:sp>
      <p:sp>
        <p:nvSpPr>
          <p:cNvPr id="27" name="Bent Arrow 26"/>
          <p:cNvSpPr/>
          <p:nvPr/>
        </p:nvSpPr>
        <p:spPr bwMode="auto">
          <a:xfrm rot="10800000">
            <a:off x="2938846" y="3804443"/>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6" name="Rounded Rectangle 7"/>
          <p:cNvSpPr>
            <a:spLocks noChangeArrowheads="1"/>
          </p:cNvSpPr>
          <p:nvPr/>
        </p:nvSpPr>
        <p:spPr bwMode="auto">
          <a:xfrm>
            <a:off x="4043580" y="3797300"/>
            <a:ext cx="1854720" cy="918811"/>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Constraint System</a:t>
            </a:r>
          </a:p>
        </p:txBody>
      </p:sp>
      <p:sp>
        <p:nvSpPr>
          <p:cNvPr id="28" name="Up Arrow 27"/>
          <p:cNvSpPr/>
          <p:nvPr/>
        </p:nvSpPr>
        <p:spPr bwMode="auto">
          <a:xfrm>
            <a:off x="2015231" y="3595456"/>
            <a:ext cx="257453"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z3.png"/>
          <p:cNvPicPr>
            <a:picLocks noChangeAspect="1"/>
          </p:cNvPicPr>
          <p:nvPr/>
        </p:nvPicPr>
        <p:blipFill>
          <a:blip r:embed="rId5" cstate="print"/>
          <a:stretch>
            <a:fillRect/>
          </a:stretch>
        </p:blipFill>
        <p:spPr>
          <a:xfrm>
            <a:off x="1698924" y="4088401"/>
            <a:ext cx="1213872" cy="701903"/>
          </a:xfrm>
          <a:prstGeom prst="rect">
            <a:avLst/>
          </a:prstGeom>
        </p:spPr>
      </p:pic>
      <p:sp>
        <p:nvSpPr>
          <p:cNvPr id="8" name="Can 9"/>
          <p:cNvSpPr>
            <a:spLocks noChangeArrowheads="1"/>
          </p:cNvSpPr>
          <p:nvPr/>
        </p:nvSpPr>
        <p:spPr bwMode="auto">
          <a:xfrm>
            <a:off x="6574560" y="2815691"/>
            <a:ext cx="1256422" cy="1007105"/>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400" b="1" dirty="0">
                <a:solidFill>
                  <a:schemeClr val="tx1"/>
                </a:solidFill>
                <a:effectLst>
                  <a:outerShdw blurRad="38100" dist="38100" dir="2700000" algn="tl">
                    <a:srgbClr val="000000">
                      <a:alpha val="43137"/>
                    </a:srgbClr>
                  </a:outerShdw>
                </a:effectLst>
                <a:latin typeface="Calibri" pitchFamily="34" charset="0"/>
              </a:rPr>
              <a:t>Known</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Paths</a:t>
            </a:r>
          </a:p>
        </p:txBody>
      </p:sp>
      <p:sp>
        <p:nvSpPr>
          <p:cNvPr id="30" name="TextBox 29"/>
          <p:cNvSpPr txBox="1"/>
          <p:nvPr/>
        </p:nvSpPr>
        <p:spPr>
          <a:xfrm>
            <a:off x="5442889" y="5191320"/>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Vigilante</a:t>
            </a:r>
          </a:p>
        </p:txBody>
      </p:sp>
      <p:pic>
        <p:nvPicPr>
          <p:cNvPr id="26" name="Picture 25" descr="nikolait.jpg"/>
          <p:cNvPicPr>
            <a:picLocks noChangeAspect="1"/>
          </p:cNvPicPr>
          <p:nvPr/>
        </p:nvPicPr>
        <p:blipFill>
          <a:blip r:embed="rId6" cstate="print"/>
          <a:stretch>
            <a:fillRect/>
          </a:stretch>
        </p:blipFill>
        <p:spPr>
          <a:xfrm>
            <a:off x="137421" y="4830687"/>
            <a:ext cx="504188" cy="504188"/>
          </a:xfrm>
          <a:prstGeom prst="rect">
            <a:avLst/>
          </a:prstGeom>
        </p:spPr>
      </p:pic>
      <p:pic>
        <p:nvPicPr>
          <p:cNvPr id="31" name="Picture 30" descr="jhalleux.jpg"/>
          <p:cNvPicPr>
            <a:picLocks noChangeAspect="1"/>
          </p:cNvPicPr>
          <p:nvPr/>
        </p:nvPicPr>
        <p:blipFill>
          <a:blip r:embed="rId7" cstate="print"/>
          <a:stretch>
            <a:fillRect/>
          </a:stretch>
        </p:blipFill>
        <p:spPr>
          <a:xfrm>
            <a:off x="602295" y="4835361"/>
            <a:ext cx="483335" cy="516102"/>
          </a:xfrm>
          <a:prstGeom prst="rect">
            <a:avLst/>
          </a:prstGeom>
        </p:spPr>
      </p:pic>
      <p:pic>
        <p:nvPicPr>
          <p:cNvPr id="32" name="Picture 31" descr="patrice-godefroid.gif"/>
          <p:cNvPicPr>
            <a:picLocks noChangeAspect="1"/>
          </p:cNvPicPr>
          <p:nvPr/>
        </p:nvPicPr>
        <p:blipFill>
          <a:blip r:embed="rId8" cstate="print"/>
          <a:stretch>
            <a:fillRect/>
          </a:stretch>
        </p:blipFill>
        <p:spPr>
          <a:xfrm>
            <a:off x="1090262" y="4835248"/>
            <a:ext cx="539675" cy="555206"/>
          </a:xfrm>
          <a:prstGeom prst="rect">
            <a:avLst/>
          </a:prstGeom>
        </p:spPr>
      </p:pic>
      <p:pic>
        <p:nvPicPr>
          <p:cNvPr id="33" name="Picture 32" descr="jp_small2.jpg"/>
          <p:cNvPicPr>
            <a:picLocks noChangeAspect="1"/>
          </p:cNvPicPr>
          <p:nvPr/>
        </p:nvPicPr>
        <p:blipFill>
          <a:blip r:embed="rId9" cstate="print"/>
          <a:stretch>
            <a:fillRect/>
          </a:stretch>
        </p:blipFill>
        <p:spPr>
          <a:xfrm>
            <a:off x="1412038" y="5333315"/>
            <a:ext cx="455054" cy="508685"/>
          </a:xfrm>
          <a:prstGeom prst="rect">
            <a:avLst/>
          </a:prstGeom>
        </p:spPr>
      </p:pic>
      <p:pic>
        <p:nvPicPr>
          <p:cNvPr id="36" name="Picture 35" descr="lintao-zhang.jpg"/>
          <p:cNvPicPr>
            <a:picLocks noChangeAspect="1"/>
          </p:cNvPicPr>
          <p:nvPr/>
        </p:nvPicPr>
        <p:blipFill>
          <a:blip r:embed="rId10" cstate="print"/>
          <a:stretch>
            <a:fillRect/>
          </a:stretch>
        </p:blipFill>
        <p:spPr>
          <a:xfrm>
            <a:off x="984093" y="5330918"/>
            <a:ext cx="459562" cy="500922"/>
          </a:xfrm>
          <a:prstGeom prst="rect">
            <a:avLst/>
          </a:prstGeom>
        </p:spPr>
      </p:pic>
      <p:pic>
        <p:nvPicPr>
          <p:cNvPr id="37" name="Picture 36" descr="rse-fte.jpg"/>
          <p:cNvPicPr>
            <a:picLocks noChangeAspect="1"/>
          </p:cNvPicPr>
          <p:nvPr/>
        </p:nvPicPr>
        <p:blipFill>
          <a:blip r:embed="rId11" cstate="print"/>
          <a:srcRect l="66344" t="19025" r="19753" b="60667"/>
          <a:stretch>
            <a:fillRect/>
          </a:stretch>
        </p:blipFill>
        <p:spPr>
          <a:xfrm>
            <a:off x="506516" y="5330918"/>
            <a:ext cx="471716" cy="500922"/>
          </a:xfrm>
          <a:prstGeom prst="rect">
            <a:avLst/>
          </a:prstGeom>
        </p:spPr>
      </p:pic>
      <p:pic>
        <p:nvPicPr>
          <p:cNvPr id="35" name="Picture 34" descr="manuelc-web.jpg"/>
          <p:cNvPicPr>
            <a:picLocks noChangeAspect="1"/>
          </p:cNvPicPr>
          <p:nvPr/>
        </p:nvPicPr>
        <p:blipFill>
          <a:blip r:embed="rId12" cstate="print"/>
          <a:stretch>
            <a:fillRect/>
          </a:stretch>
        </p:blipFill>
        <p:spPr>
          <a:xfrm>
            <a:off x="143741" y="5308600"/>
            <a:ext cx="396978" cy="529997"/>
          </a:xfrm>
          <a:prstGeom prst="rect">
            <a:avLst/>
          </a:prstGeom>
        </p:spPr>
      </p:pic>
      <p:sp>
        <p:nvSpPr>
          <p:cNvPr id="38" name="TextBox 37"/>
          <p:cNvSpPr txBox="1"/>
          <p:nvPr/>
        </p:nvSpPr>
        <p:spPr>
          <a:xfrm>
            <a:off x="7013271" y="5237702"/>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SAGE</a:t>
            </a:r>
          </a:p>
        </p:txBody>
      </p:sp>
    </p:spTree>
    <p:extLst>
      <p:ext uri="{BB962C8B-B14F-4D97-AF65-F5344CB8AC3E}">
        <p14:creationId xmlns:p14="http://schemas.microsoft.com/office/powerpoint/2007/7/12/main" xmlns="" val="103342244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ctr"/>
            <a:r>
              <a:rPr lang="en-US" sz="4000" dirty="0" smtClean="0"/>
              <a:t>Test-case generation with SAGE</a:t>
            </a:r>
            <a:br>
              <a:rPr lang="en-US" sz="4000" dirty="0" smtClean="0"/>
            </a:br>
            <a:r>
              <a:rPr lang="en-US" sz="4000" dirty="0" smtClean="0"/>
              <a:t>for exploring </a:t>
            </a:r>
            <a:r>
              <a:rPr lang="en-US" sz="4000" b="1" u="sng" dirty="0" smtClean="0"/>
              <a:t>x86</a:t>
            </a:r>
            <a:r>
              <a:rPr lang="en-US" sz="4000" dirty="0" smtClean="0"/>
              <a:t> binaries</a:t>
            </a:r>
            <a:endParaRPr lang="en-US" sz="4000" dirty="0"/>
          </a:p>
        </p:txBody>
      </p:sp>
      <p:sp>
        <p:nvSpPr>
          <p:cNvPr id="3" name="Content Placeholder 2"/>
          <p:cNvSpPr>
            <a:spLocks noGrp="1"/>
          </p:cNvSpPr>
          <p:nvPr>
            <p:ph idx="1"/>
          </p:nvPr>
        </p:nvSpPr>
        <p:spPr>
          <a:xfrm>
            <a:off x="274983" y="2023644"/>
            <a:ext cx="8382000" cy="4062651"/>
          </a:xfrm>
        </p:spPr>
        <p:txBody>
          <a:bodyPr/>
          <a:lstStyle/>
          <a:p>
            <a:pPr eaLnBrk="1" hangingPunct="1">
              <a:buFontTx/>
              <a:buNone/>
            </a:pPr>
            <a:r>
              <a:rPr lang="en-US" dirty="0" smtClean="0"/>
              <a:t>Internal user: “WEX Security team”</a:t>
            </a:r>
          </a:p>
          <a:p>
            <a:pPr eaLnBrk="1" hangingPunct="1">
              <a:buFont typeface="Arial" pitchFamily="34" charset="0"/>
              <a:buChar char="•"/>
            </a:pPr>
            <a:r>
              <a:rPr lang="en-US" dirty="0" smtClean="0"/>
              <a:t>Use 100s of dedicated machines 24/7 for months</a:t>
            </a:r>
          </a:p>
          <a:p>
            <a:pPr eaLnBrk="1" hangingPunct="1">
              <a:buFont typeface="Arial" pitchFamily="34" charset="0"/>
              <a:buChar char="•"/>
            </a:pPr>
            <a:r>
              <a:rPr lang="en-US" dirty="0" smtClean="0"/>
              <a:t>Apps</a:t>
            </a:r>
            <a:r>
              <a:rPr lang="en-US" dirty="0"/>
              <a:t>: image processors, media players, file decoders</a:t>
            </a:r>
            <a:r>
              <a:rPr lang="en-US" dirty="0" smtClean="0"/>
              <a:t>,…</a:t>
            </a:r>
          </a:p>
          <a:p>
            <a:pPr eaLnBrk="1" hangingPunct="1">
              <a:buFont typeface="Arial" pitchFamily="34" charset="0"/>
              <a:buChar char="•"/>
            </a:pPr>
            <a:r>
              <a:rPr lang="en-US" dirty="0" smtClean="0"/>
              <a:t>Bugs</a:t>
            </a:r>
            <a:r>
              <a:rPr lang="en-US" dirty="0"/>
              <a:t>: </a:t>
            </a:r>
            <a:r>
              <a:rPr lang="en-US" dirty="0" smtClean="0"/>
              <a:t>Write/read A/</a:t>
            </a:r>
            <a:r>
              <a:rPr lang="en-US" dirty="0" err="1" smtClean="0"/>
              <a:t>Vs</a:t>
            </a:r>
            <a:r>
              <a:rPr lang="en-US" dirty="0"/>
              <a:t>, </a:t>
            </a:r>
            <a:r>
              <a:rPr lang="en-US" dirty="0" smtClean="0"/>
              <a:t>Crash,…</a:t>
            </a:r>
          </a:p>
          <a:p>
            <a:pPr eaLnBrk="1" hangingPunct="1">
              <a:buFont typeface="Arial" pitchFamily="34" charset="0"/>
              <a:buChar char="•"/>
            </a:pPr>
            <a:r>
              <a:rPr lang="en-US" dirty="0" smtClean="0"/>
              <a:t>Uncovered bugs not possible</a:t>
            </a:r>
            <a:br>
              <a:rPr lang="en-US" dirty="0" smtClean="0"/>
            </a:br>
            <a:r>
              <a:rPr lang="en-US" dirty="0" smtClean="0"/>
              <a:t>with “black-box” methods.</a:t>
            </a:r>
          </a:p>
        </p:txBody>
      </p:sp>
      <p:pic>
        <p:nvPicPr>
          <p:cNvPr id="4" name="Picture 3" descr="image.jpg"/>
          <p:cNvPicPr>
            <a:picLocks noChangeAspect="1"/>
          </p:cNvPicPr>
          <p:nvPr/>
        </p:nvPicPr>
        <p:blipFill>
          <a:blip r:embed="rId2" cstate="print">
            <a:extLst>
              <a:ext uri="28A0092B-C50C-407e-A947-70E740481C1C">
                <a14:useLocalDpi xmlns:a14="http://schemas.microsoft.com/office/drawing/2007/7/7/main" xmlns="" val="0"/>
              </a:ext>
            </a:extLst>
          </a:blip>
          <a:srcRect/>
          <a:stretch>
            <a:fillRect/>
          </a:stretch>
        </p:blipFill>
        <p:spPr bwMode="auto">
          <a:xfrm>
            <a:off x="6303308" y="4585446"/>
            <a:ext cx="2840691" cy="2272553"/>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xmlns="" val="1"/>
            </a:ext>
          </a:extLst>
        </p:spPr>
      </p:pic>
    </p:spTree>
    <p:extLst>
      <p:ext uri="{BB962C8B-B14F-4D97-AF65-F5344CB8AC3E}">
        <p14:creationId xmlns:p14="http://schemas.microsoft.com/office/powerpoint/2007/7/12/main" xmlns="" val="311413956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smtClean="0"/>
              <a:t>ArrayList</a:t>
            </a:r>
            <a:r>
              <a:rPr dirty="0" smtClean="0"/>
              <a:t> with </a:t>
            </a:r>
            <a:r>
              <a:rPr lang="en-US" dirty="0" err="1" smtClean="0">
                <a:latin typeface="Magneto" pitchFamily="82" charset="0"/>
              </a:rPr>
              <a:t>Pex</a:t>
            </a:r>
            <a:r>
              <a:rPr dirty="0" smtClean="0"/>
              <a:t>: The Spec</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81000" y="3267075"/>
            <a:ext cx="6715125" cy="298132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4438650" y="1371600"/>
            <a:ext cx="4400550" cy="2657475"/>
          </a:xfrm>
          <a:prstGeom prst="rect">
            <a:avLst/>
          </a:prstGeom>
          <a:noFill/>
          <a:ln w="9525">
            <a:noFill/>
            <a:miter lim="800000"/>
            <a:headEnd/>
            <a:tailEnd/>
          </a:ln>
          <a:effectLst/>
        </p:spPr>
      </p:pic>
    </p:spTree>
    <p:extLst>
      <p:ext uri="{BB962C8B-B14F-4D97-AF65-F5344CB8AC3E}">
        <p14:creationId xmlns:p14="http://schemas.microsoft.com/office/powerpoint/2007/7/12/main" xmlns="" val="2513104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Calculus of Computation*</a:t>
            </a:r>
            <a:endParaRPr lang="en-US" dirty="0"/>
          </a:p>
        </p:txBody>
      </p:sp>
      <p:sp>
        <p:nvSpPr>
          <p:cNvPr id="4" name="TextBox 3"/>
          <p:cNvSpPr txBox="1"/>
          <p:nvPr/>
        </p:nvSpPr>
        <p:spPr>
          <a:xfrm>
            <a:off x="5167823" y="6248400"/>
            <a:ext cx="3518977" cy="369332"/>
          </a:xfrm>
          <a:prstGeom prst="rect">
            <a:avLst/>
          </a:prstGeom>
          <a:noFill/>
        </p:spPr>
        <p:txBody>
          <a:bodyPr wrap="none" rtlCol="0">
            <a:spAutoFit/>
          </a:bodyPr>
          <a:lstStyle/>
          <a:p>
            <a:r>
              <a:rPr lang="en-US" dirty="0" smtClean="0">
                <a:solidFill>
                  <a:schemeClr val="bg1"/>
                </a:solidFill>
              </a:rPr>
              <a:t>*Title of Bradley &amp; Manna’s book</a:t>
            </a:r>
          </a:p>
        </p:txBody>
      </p:sp>
      <p:sp>
        <p:nvSpPr>
          <p:cNvPr id="5" name="TextBox 4"/>
          <p:cNvSpPr txBox="1"/>
          <p:nvPr/>
        </p:nvSpPr>
        <p:spPr>
          <a:xfrm>
            <a:off x="457200" y="2301657"/>
            <a:ext cx="8451353" cy="3108543"/>
          </a:xfrm>
          <a:prstGeom prst="rect">
            <a:avLst/>
          </a:prstGeom>
          <a:noFill/>
        </p:spPr>
        <p:txBody>
          <a:bodyPr wrap="square" rtlCol="0">
            <a:spAutoFit/>
          </a:bodyPr>
          <a:lstStyle/>
          <a:p>
            <a:r>
              <a:rPr lang="en-US" sz="3200" i="1" dirty="0" smtClean="0">
                <a:solidFill>
                  <a:schemeClr val="bg1"/>
                </a:solidFill>
              </a:rPr>
              <a:t>At the core of every software analysis engine </a:t>
            </a:r>
          </a:p>
          <a:p>
            <a:r>
              <a:rPr lang="en-US" sz="3200" i="1" dirty="0" smtClean="0">
                <a:solidFill>
                  <a:schemeClr val="bg1"/>
                </a:solidFill>
              </a:rPr>
              <a:t>is invariably a component using </a:t>
            </a:r>
            <a:r>
              <a:rPr lang="en-US" sz="3200" b="1" i="1" dirty="0" smtClean="0">
                <a:solidFill>
                  <a:schemeClr val="bg1"/>
                </a:solidFill>
              </a:rPr>
              <a:t>logical </a:t>
            </a:r>
          </a:p>
          <a:p>
            <a:r>
              <a:rPr lang="en-US" sz="3200" b="1" i="1" dirty="0" smtClean="0">
                <a:solidFill>
                  <a:schemeClr val="bg1"/>
                </a:solidFill>
              </a:rPr>
              <a:t>formulas</a:t>
            </a:r>
            <a:r>
              <a:rPr lang="en-US" sz="3200" i="1" dirty="0" smtClean="0">
                <a:solidFill>
                  <a:schemeClr val="bg1"/>
                </a:solidFill>
              </a:rPr>
              <a:t> for describing states and </a:t>
            </a:r>
          </a:p>
          <a:p>
            <a:r>
              <a:rPr lang="en-US" sz="3200" i="1" dirty="0" smtClean="0">
                <a:solidFill>
                  <a:schemeClr val="bg1"/>
                </a:solidFill>
              </a:rPr>
              <a:t>transformations between system states.</a:t>
            </a:r>
          </a:p>
          <a:p>
            <a:endParaRPr lang="en-US" sz="3200" dirty="0" smtClean="0">
              <a:solidFill>
                <a:schemeClr val="bg1"/>
              </a:solidFill>
            </a:endParaRPr>
          </a:p>
          <a:p>
            <a:endParaRPr lang="en-US" dirty="0" smtClean="0">
              <a:solidFill>
                <a:schemeClr val="bg1"/>
              </a:solidFill>
            </a:endParaRPr>
          </a:p>
          <a:p>
            <a:endParaRPr lang="en-US" dirty="0" err="1"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ArrayList: AddItem Test</a:t>
            </a:r>
            <a:endParaRPr lang="en-US" dirty="0"/>
          </a:p>
        </p:txBody>
      </p:sp>
      <p:pic>
        <p:nvPicPr>
          <p:cNvPr id="17" name="Picture 2"/>
          <p:cNvPicPr>
            <a:picLocks noChangeAspect="1" noChangeArrowheads="1"/>
          </p:cNvPicPr>
          <p:nvPr/>
        </p:nvPicPr>
        <p:blipFill>
          <a:blip r:embed="rId2" cstate="print"/>
          <a:srcRect/>
          <a:stretch>
            <a:fillRect/>
          </a:stretch>
        </p:blipFill>
        <p:spPr bwMode="auto">
          <a:xfrm>
            <a:off x="4438650" y="1371600"/>
            <a:ext cx="4400550" cy="2657475"/>
          </a:xfrm>
          <a:prstGeom prst="rect">
            <a:avLst/>
          </a:prstGeom>
          <a:noFill/>
          <a:ln w="9525">
            <a:noFill/>
            <a:miter lim="800000"/>
            <a:headEnd/>
            <a:tailEnd/>
          </a:ln>
          <a:effectLst/>
        </p:spPr>
      </p:pic>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p14="http://schemas.microsoft.com/office/powerpoint/2007/7/12/main" xmlns="" val="81942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smtClean="0"/>
              <a:t>ArrayList</a:t>
            </a:r>
            <a:r>
              <a:rPr dirty="0" smtClean="0"/>
              <a:t>: Starting </a:t>
            </a:r>
            <a:r>
              <a:rPr lang="en-US" dirty="0" err="1" smtClean="0">
                <a:latin typeface="Magneto" pitchFamily="82" charset="0"/>
              </a:rPr>
              <a:t>Pex</a:t>
            </a:r>
            <a:r>
              <a:rPr lang="en-US" dirty="0" smtClean="0">
                <a:latin typeface="Magneto" pitchFamily="82" charset="0"/>
              </a:rPr>
              <a:t> </a:t>
            </a:r>
            <a:r>
              <a:rPr lang="en-US" dirty="0" smtClean="0"/>
              <a:t>…</a:t>
            </a:r>
            <a:endParaRPr lang="en-US" dirty="0"/>
          </a:p>
        </p:txBody>
      </p:sp>
      <p:grpSp>
        <p:nvGrpSpPr>
          <p:cNvPr id="3" name="Group 10"/>
          <p:cNvGrpSpPr/>
          <p:nvPr/>
        </p:nvGrpSpPr>
        <p:grpSpPr>
          <a:xfrm>
            <a:off x="76200" y="2895600"/>
            <a:ext cx="3886200" cy="3581400"/>
            <a:chOff x="76200" y="2895600"/>
            <a:chExt cx="3886200" cy="3581400"/>
          </a:xfrm>
        </p:grpSpPr>
        <p:sp>
          <p:nvSpPr>
            <p:cNvPr id="6" name="Rounded Rectangle 5"/>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4" name="TextBox 3"/>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7" name="Group 11"/>
          <p:cNvGrpSpPr/>
          <p:nvPr/>
        </p:nvGrpSpPr>
        <p:grpSpPr>
          <a:xfrm>
            <a:off x="76200" y="1143000"/>
            <a:ext cx="3886200" cy="1892082"/>
            <a:chOff x="76200" y="1143000"/>
            <a:chExt cx="3886200" cy="1892082"/>
          </a:xfrm>
        </p:grpSpPr>
        <p:sp>
          <p:nvSpPr>
            <p:cNvPr id="5" name="Rounded Rectangle 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0" name="TextBox 9"/>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625600"/>
                <a:gridCol w="1625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dirty="0"/>
                    </a:p>
                  </a:txBody>
                  <a:tcPr/>
                </a:tc>
                <a:tc>
                  <a:txBody>
                    <a:bodyPr/>
                    <a:lstStyle/>
                    <a:p>
                      <a:endParaRPr lang="en-US" dirty="0"/>
                    </a:p>
                  </a:txBody>
                  <a:tcPr/>
                </a:tc>
                <a:tc>
                  <a:txBody>
                    <a:bodyPr/>
                    <a:lstStyle/>
                    <a:p>
                      <a:endParaRPr lang="en-US" sz="1600" dirty="0">
                        <a:latin typeface="Consolas" pitchFamily="49" charset="0"/>
                      </a:endParaRPr>
                    </a:p>
                  </a:txBody>
                  <a:tcPr/>
                </a:tc>
              </a:tr>
            </a:tbl>
          </a:graphicData>
        </a:graphic>
      </p:graphicFrame>
    </p:spTree>
    <p:extLst>
      <p:ext uri="{BB962C8B-B14F-4D97-AF65-F5344CB8AC3E}">
        <p14:creationId xmlns:p14="http://schemas.microsoft.com/office/powerpoint/2007/7/12/main" xmlns="" val="9065291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117600"/>
                <a:gridCol w="2133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sz="1600" dirty="0">
                        <a:latin typeface="Consolas" pitchFamily="49" charset="0"/>
                      </a:endParaRPr>
                    </a:p>
                  </a:txBody>
                  <a:tcPr/>
                </a:tc>
                <a:tc>
                  <a:txBody>
                    <a:bodyPr/>
                    <a:lstStyle/>
                    <a:p>
                      <a:r>
                        <a:rPr lang="en-US" sz="1600" b="1" dirty="0" smtClean="0">
                          <a:solidFill>
                            <a:srgbClr val="FF0000"/>
                          </a:solidFill>
                          <a:latin typeface="Consolas" pitchFamily="49" charset="0"/>
                        </a:rPr>
                        <a:t>(0,null)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34" name="Rounded Rectangle 33"/>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35" name="TextBox 34"/>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37" name="Rounded Rectangle 36"/>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38" name="TextBox 37"/>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rgbClr val="FF0000"/>
                  </a:solidFill>
                  <a:latin typeface="Consolas" pitchFamily="49" charset="0"/>
                </a:rPr>
                <a:t>int</a:t>
              </a:r>
              <a:r>
                <a:rPr lang="en-US" sz="1400" b="1" dirty="0" smtClean="0">
                  <a:solidFill>
                    <a:srgbClr val="FF0000"/>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p14="http://schemas.microsoft.com/office/powerpoint/2007/7/12/main" xmlns="" val="302567680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1" y="1198880"/>
          <a:ext cx="4876800" cy="949960"/>
        </p:xfrm>
        <a:graphic>
          <a:graphicData uri="http://schemas.openxmlformats.org/drawingml/2006/table">
            <a:tbl>
              <a:tblPr firstRow="1" bandRow="1">
                <a:tableStyleId>{9DCAF9ED-07DC-4A11-8D7F-57B35C25682E}</a:tableStyleId>
              </a:tblPr>
              <a:tblGrid>
                <a:gridCol w="1676399"/>
                <a:gridCol w="1143000"/>
                <a:gridCol w="2057401"/>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a:t>
              </a:r>
              <a:r>
                <a:rPr lang="en-US" sz="1400" b="1" dirty="0" smtClean="0">
                  <a:solidFill>
                    <a:srgbClr val="FF0000"/>
                  </a:solidFill>
                  <a:latin typeface="Consolas" pitchFamily="49" charset="0"/>
                </a:rPr>
                <a:t>capacity &lt; 0</a:t>
              </a:r>
              <a:r>
                <a:rPr lang="en-US" sz="1400" dirty="0" smtClean="0">
                  <a:solidFill>
                    <a:schemeClr val="bg1"/>
                  </a:solidFill>
                  <a:latin typeface="Consolas" pitchFamily="49" charset="0"/>
                </a:rPr>
                <a:t>)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a:t>
              </a:r>
              <a:r>
                <a:rPr lang="en-US" sz="1400" b="1" dirty="0" smtClean="0">
                  <a:solidFill>
                    <a:schemeClr val="bg1"/>
                  </a:solidFill>
                  <a:latin typeface="Consolas" pitchFamily="49" charset="0"/>
                </a:rPr>
                <a:t>new </a:t>
              </a:r>
              <a:r>
                <a:rPr lang="en-US" sz="1400" b="1" dirty="0" err="1" smtClean="0">
                  <a:solidFill>
                    <a:schemeClr val="bg1"/>
                  </a:solidFill>
                  <a:latin typeface="Consolas" pitchFamily="49" charset="0"/>
                </a:rPr>
                <a:t>ArrayList</a:t>
              </a:r>
              <a:r>
                <a:rPr lang="en-US" sz="1400" b="1" dirty="0" smtClean="0">
                  <a:solidFill>
                    <a:schemeClr val="bg1"/>
                  </a:solidFill>
                  <a:latin typeface="Consolas" pitchFamily="49" charset="0"/>
                </a:rPr>
                <a:t>(c);</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9"/>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p>
          </p:txBody>
        </p:sp>
      </p:grpSp>
    </p:spTree>
    <p:extLst>
      <p:ext uri="{BB962C8B-B14F-4D97-AF65-F5344CB8AC3E}">
        <p14:creationId xmlns:p14="http://schemas.microsoft.com/office/powerpoint/2007/7/12/main" xmlns="" val="109011880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a:t>
              </a:r>
              <a:r>
                <a:rPr lang="en-US" sz="1400" b="1" dirty="0" smtClean="0">
                  <a:solidFill>
                    <a:srgbClr val="FF0000"/>
                  </a:solidFill>
                  <a:latin typeface="Consolas" pitchFamily="49" charset="0"/>
                </a:rPr>
                <a:t>count == </a:t>
              </a:r>
              <a:r>
                <a:rPr lang="en-US" sz="1400" b="1" dirty="0" err="1" smtClean="0">
                  <a:solidFill>
                    <a:srgbClr val="FF0000"/>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124200" y="5029200"/>
            <a:ext cx="2057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p14="http://schemas.microsoft.com/office/powerpoint/2007/7/12/main" xmlns="" val="318511515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a:t>
              </a:r>
              <a:r>
                <a:rPr lang="en-US" sz="1400" b="1" dirty="0" smtClean="0">
                  <a:solidFill>
                    <a:srgbClr val="FF0000"/>
                  </a:solidFill>
                  <a:latin typeface="Consolas" pitchFamily="49" charset="0"/>
                </a:rPr>
                <a:t>list[0] == item</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581400" y="2209800"/>
            <a:ext cx="2438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item == item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4" name="TextBox 13"/>
          <p:cNvSpPr txBox="1"/>
          <p:nvPr/>
        </p:nvSpPr>
        <p:spPr>
          <a:xfrm>
            <a:off x="4191000" y="3200400"/>
            <a:ext cx="3724096" cy="1477328"/>
          </a:xfrm>
          <a:prstGeom prst="rect">
            <a:avLst/>
          </a:prstGeom>
          <a:noFill/>
        </p:spPr>
        <p:txBody>
          <a:bodyPr wrap="none" rtlCol="0">
            <a:spAutoFit/>
          </a:bodyPr>
          <a:lstStyle/>
          <a:p>
            <a:r>
              <a:rPr lang="en-US" dirty="0" smtClean="0"/>
              <a:t>This is a </a:t>
            </a:r>
            <a:r>
              <a:rPr lang="en-US" i="1" dirty="0" smtClean="0"/>
              <a:t>tautology</a:t>
            </a:r>
            <a:r>
              <a:rPr lang="en-US" dirty="0" smtClean="0"/>
              <a:t>, </a:t>
            </a:r>
          </a:p>
          <a:p>
            <a:r>
              <a:rPr lang="en-US" dirty="0" smtClean="0"/>
              <a:t>i.e. a constraint that is always true,</a:t>
            </a:r>
          </a:p>
          <a:p>
            <a:r>
              <a:rPr lang="en-US" dirty="0" smtClean="0"/>
              <a:t>regardless of the chosen values.</a:t>
            </a:r>
          </a:p>
          <a:p>
            <a:endParaRPr lang="en-US" dirty="0" smtClean="0"/>
          </a:p>
          <a:p>
            <a:r>
              <a:rPr lang="en-US" dirty="0" smtClean="0"/>
              <a:t>We can ignore </a:t>
            </a:r>
            <a:r>
              <a:rPr lang="en-US" smtClean="0"/>
              <a:t>such constraints.</a:t>
            </a:r>
            <a:endParaRPr lang="en-US" dirty="0" smtClean="0"/>
          </a:p>
        </p:txBody>
      </p:sp>
    </p:spTree>
    <p:extLst>
      <p:ext uri="{BB962C8B-B14F-4D97-AF65-F5344CB8AC3E}">
        <p14:creationId xmlns:p14="http://schemas.microsoft.com/office/powerpoint/2007/7/12/main" xmlns="" val="319887285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Picking the next branch to cover</a:t>
            </a:r>
            <a:endParaRPr lang="en-US" sz="4000"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1" dirty="0" smtClean="0">
                          <a:solidFill>
                            <a:srgbClr val="FF0000"/>
                          </a:solidFill>
                          <a:latin typeface="Consolas" pitchFamily="49" charset="0"/>
                        </a:rPr>
                        <a:t>0!=c</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p14="http://schemas.microsoft.com/office/powerpoint/2007/7/12/main" xmlns="" val="378410015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498598"/>
          </a:xfrm>
        </p:spPr>
        <p:txBody>
          <a:bodyPr/>
          <a:lstStyle/>
          <a:p>
            <a:r>
              <a:rPr sz="3600" smtClean="0"/>
              <a:t>ArrayList: Solve constraints using SMT solver</a:t>
            </a:r>
            <a:endParaRPr lang="en-US" sz="3600"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4" name="Rounded Rectangle 13"/>
          <p:cNvSpPr/>
          <p:nvPr/>
        </p:nvSpPr>
        <p:spPr bwMode="auto">
          <a:xfrm>
            <a:off x="4876800" y="2895600"/>
            <a:ext cx="3505200" cy="2819400"/>
          </a:xfrm>
          <a:prstGeom prst="roundRect">
            <a:avLst>
              <a:gd name="adj" fmla="val 312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912549" y="2949053"/>
            <a:ext cx="1031051" cy="1015663"/>
          </a:xfrm>
          <a:prstGeom prst="rect">
            <a:avLst/>
          </a:prstGeom>
          <a:noFill/>
        </p:spPr>
        <p:txBody>
          <a:bodyPr wrap="none" rtlCol="0">
            <a:spAutoFit/>
          </a:bodyPr>
          <a:lstStyle/>
          <a:p>
            <a:r>
              <a:rPr lang="en-US" sz="6000" dirty="0" smtClean="0">
                <a:solidFill>
                  <a:schemeClr val="bg1"/>
                </a:solidFill>
                <a:latin typeface="Consolas" pitchFamily="49" charset="0"/>
              </a:rPr>
              <a:t>Z3</a:t>
            </a:r>
            <a:endParaRPr lang="en-US" sz="6000" dirty="0">
              <a:solidFill>
                <a:schemeClr val="bg1"/>
              </a:solidFill>
              <a:latin typeface="Consolas" pitchFamily="49" charset="0"/>
            </a:endParaRPr>
          </a:p>
        </p:txBody>
      </p:sp>
      <p:sp>
        <p:nvSpPr>
          <p:cNvPr id="19" name="TextBox 18"/>
          <p:cNvSpPr txBox="1"/>
          <p:nvPr/>
        </p:nvSpPr>
        <p:spPr>
          <a:xfrm>
            <a:off x="4953000" y="3733800"/>
            <a:ext cx="3376245" cy="1815882"/>
          </a:xfrm>
          <a:prstGeom prst="rect">
            <a:avLst/>
          </a:prstGeom>
          <a:noFill/>
        </p:spPr>
        <p:txBody>
          <a:bodyPr wrap="none" rtlCol="0">
            <a:spAutoFit/>
          </a:bodyPr>
          <a:lstStyle/>
          <a:p>
            <a:r>
              <a:rPr lang="en-US" sz="1400" dirty="0" smtClean="0">
                <a:solidFill>
                  <a:schemeClr val="bg1"/>
                </a:solidFill>
              </a:rPr>
              <a:t>Constraint solver</a:t>
            </a:r>
          </a:p>
          <a:p>
            <a:endParaRPr lang="en-US" sz="1400" dirty="0" smtClean="0">
              <a:solidFill>
                <a:schemeClr val="bg1"/>
              </a:solidFill>
            </a:endParaRPr>
          </a:p>
          <a:p>
            <a:r>
              <a:rPr lang="en-US" sz="1400" dirty="0" smtClean="0">
                <a:solidFill>
                  <a:schemeClr val="bg1"/>
                </a:solidFill>
              </a:rPr>
              <a:t>Z3 has decision procedures for</a:t>
            </a:r>
          </a:p>
          <a:p>
            <a:pPr>
              <a:buFontTx/>
              <a:buChar char="-"/>
            </a:pPr>
            <a:r>
              <a:rPr lang="en-US" sz="1400" dirty="0" smtClean="0">
                <a:solidFill>
                  <a:schemeClr val="bg1"/>
                </a:solidFill>
              </a:rPr>
              <a:t> Arrays</a:t>
            </a:r>
          </a:p>
          <a:p>
            <a:pPr>
              <a:buFontTx/>
              <a:buChar char="-"/>
            </a:pPr>
            <a:r>
              <a:rPr lang="en-US" sz="1400" dirty="0" smtClean="0">
                <a:solidFill>
                  <a:schemeClr val="bg1"/>
                </a:solidFill>
              </a:rPr>
              <a:t> Linear integer arithmetic</a:t>
            </a:r>
          </a:p>
          <a:p>
            <a:pPr>
              <a:buFontTx/>
              <a:buChar char="-"/>
            </a:pPr>
            <a:r>
              <a:rPr lang="en-US" sz="1400" dirty="0" smtClean="0">
                <a:solidFill>
                  <a:schemeClr val="bg1"/>
                </a:solidFill>
              </a:rPr>
              <a:t> </a:t>
            </a:r>
            <a:r>
              <a:rPr lang="en-US" sz="1400" dirty="0" err="1" smtClean="0">
                <a:solidFill>
                  <a:schemeClr val="bg1"/>
                </a:solidFill>
              </a:rPr>
              <a:t>Bitvector</a:t>
            </a:r>
            <a:r>
              <a:rPr lang="en-US" sz="1400" dirty="0" smtClean="0">
                <a:solidFill>
                  <a:schemeClr val="bg1"/>
                </a:solidFill>
              </a:rPr>
              <a:t> arithmetic</a:t>
            </a:r>
          </a:p>
          <a:p>
            <a:pPr>
              <a:buFontTx/>
              <a:buChar char="-"/>
            </a:pPr>
            <a:r>
              <a:rPr lang="en-US" sz="1400" dirty="0" smtClean="0">
                <a:solidFill>
                  <a:schemeClr val="bg1"/>
                </a:solidFill>
              </a:rPr>
              <a:t> …</a:t>
            </a:r>
          </a:p>
          <a:p>
            <a:pPr>
              <a:buFontTx/>
              <a:buChar char="-"/>
            </a:pPr>
            <a:r>
              <a:rPr lang="en-US" sz="1400" dirty="0" smtClean="0">
                <a:solidFill>
                  <a:schemeClr val="bg1"/>
                </a:solidFill>
              </a:rPr>
              <a:t> (Everything but floating-point numbers)</a:t>
            </a:r>
            <a:endParaRPr lang="en-US" sz="1400" dirty="0">
              <a:solidFill>
                <a:schemeClr val="bg1"/>
              </a:solidFill>
            </a:endParaRPr>
          </a:p>
        </p:txBody>
      </p:sp>
    </p:spTree>
    <p:extLst>
      <p:ext uri="{BB962C8B-B14F-4D97-AF65-F5344CB8AC3E}">
        <p14:creationId xmlns:p14="http://schemas.microsoft.com/office/powerpoint/2007/7/12/main" xmlns="" val="218588358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a:t>
            </a:r>
            <a:r>
              <a:rPr lang="en-US" sz="4000" dirty="0" smtClean="0"/>
              <a:t>u</a:t>
            </a:r>
            <a:r>
              <a:rPr sz="4000" smtClean="0"/>
              <a:t>n 2, (1, null)</a:t>
            </a:r>
            <a:endParaRPr lang="en-US" sz="4000"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b="1" dirty="0" smtClean="0">
                  <a:solidFill>
                    <a:srgbClr val="FF0000"/>
                  </a:solidFill>
                  <a:latin typeface="Consolas" pitchFamily="49" charset="0"/>
                </a:rPr>
                <a:t>count == </a:t>
              </a:r>
              <a:r>
                <a:rPr lang="en-US" sz="1400" b="1" dirty="0" err="1" smtClean="0">
                  <a:solidFill>
                    <a:srgbClr val="FF0000"/>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0" name="Rounded Rectangle 9"/>
          <p:cNvSpPr/>
          <p:nvPr/>
        </p:nvSpPr>
        <p:spPr bwMode="auto">
          <a:xfrm>
            <a:off x="3124200" y="5163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grpSp>
        <p:nvGrpSpPr>
          <p:cNvPr id="5" name="Group 16"/>
          <p:cNvGrpSpPr/>
          <p:nvPr/>
        </p:nvGrpSpPr>
        <p:grpSpPr>
          <a:xfrm>
            <a:off x="3124200" y="5029200"/>
            <a:ext cx="2057400" cy="738664"/>
            <a:chOff x="4572000" y="2362200"/>
            <a:chExt cx="2057400" cy="738664"/>
          </a:xfrm>
        </p:grpSpPr>
        <p:sp>
          <p:nvSpPr>
            <p:cNvPr id="18" name="Rounded Rectangle 17"/>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9" name="TextBox 18"/>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p14="http://schemas.microsoft.com/office/powerpoint/2007/7/12/main" xmlns="" val="156864956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Pick new branch</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Consolas" pitchFamily="49" charset="0"/>
                        </a:rPr>
                        <a:t>c&lt;0</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dirty="0" smtClean="0">
                  <a:solidFill>
                    <a:schemeClr val="bg1"/>
                  </a:solidFill>
                  <a:latin typeface="Consolas" pitchFamily="49" charset="0"/>
                </a:rPr>
                <a:t>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p14="http://schemas.microsoft.com/office/powerpoint/2007/7/12/main" xmlns="" val="1158629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Calculus of Computation</a:t>
            </a:r>
            <a:endParaRPr lang="en-US" dirty="0"/>
          </a:p>
        </p:txBody>
      </p:sp>
      <p:sp>
        <p:nvSpPr>
          <p:cNvPr id="3" name="Content Placeholder 2"/>
          <p:cNvSpPr>
            <a:spLocks noGrp="1"/>
          </p:cNvSpPr>
          <p:nvPr>
            <p:ph idx="1"/>
          </p:nvPr>
        </p:nvSpPr>
        <p:spPr>
          <a:xfrm>
            <a:off x="381000" y="1066800"/>
            <a:ext cx="8382000" cy="5670783"/>
          </a:xfrm>
        </p:spPr>
        <p:txBody>
          <a:bodyPr/>
          <a:lstStyle/>
          <a:p>
            <a:pPr>
              <a:buNone/>
            </a:pPr>
            <a:r>
              <a:rPr lang="en-US" dirty="0" smtClean="0"/>
              <a:t>Some Microsoft engines:</a:t>
            </a:r>
          </a:p>
          <a:p>
            <a:pPr>
              <a:buFontTx/>
              <a:buChar char="-"/>
            </a:pPr>
            <a:r>
              <a:rPr lang="en-US" sz="2000" b="1" dirty="0" smtClean="0">
                <a:solidFill>
                  <a:srgbClr val="00B050"/>
                </a:solidFill>
              </a:rPr>
              <a:t>SDV: 	</a:t>
            </a:r>
            <a:r>
              <a:rPr lang="en-US" sz="2000" dirty="0" smtClean="0"/>
              <a:t>The Static Driver Verifier</a:t>
            </a:r>
          </a:p>
          <a:p>
            <a:pPr>
              <a:buFontTx/>
              <a:buChar char="-"/>
            </a:pPr>
            <a:r>
              <a:rPr lang="en-US" sz="2000" b="1" dirty="0" err="1" smtClean="0">
                <a:solidFill>
                  <a:srgbClr val="00B050"/>
                </a:solidFill>
              </a:rPr>
              <a:t>PREfix</a:t>
            </a:r>
            <a:r>
              <a:rPr lang="en-US" sz="2000" b="1" dirty="0" smtClean="0">
                <a:solidFill>
                  <a:srgbClr val="00B050"/>
                </a:solidFill>
              </a:rPr>
              <a:t>: 	</a:t>
            </a:r>
            <a:r>
              <a:rPr lang="en-US" sz="2000" dirty="0" smtClean="0"/>
              <a:t>The Static Analysis Engine for C/C++.</a:t>
            </a:r>
          </a:p>
          <a:p>
            <a:pPr>
              <a:buFontTx/>
              <a:buChar char="-"/>
            </a:pPr>
            <a:r>
              <a:rPr lang="en-US" sz="2000" b="1" dirty="0" err="1" smtClean="0">
                <a:solidFill>
                  <a:srgbClr val="00B050"/>
                </a:solidFill>
              </a:rPr>
              <a:t>Pex</a:t>
            </a:r>
            <a:r>
              <a:rPr lang="en-US" sz="2000" b="1" dirty="0" smtClean="0">
                <a:solidFill>
                  <a:srgbClr val="00B050"/>
                </a:solidFill>
              </a:rPr>
              <a:t>: 	</a:t>
            </a:r>
            <a:r>
              <a:rPr lang="en-US" sz="2000" dirty="0" smtClean="0"/>
              <a:t>Program </a:t>
            </a:r>
            <a:r>
              <a:rPr lang="en-US" sz="2000" dirty="0" err="1" smtClean="0"/>
              <a:t>EXploration</a:t>
            </a:r>
            <a:r>
              <a:rPr lang="en-US" sz="2000" dirty="0" smtClean="0"/>
              <a:t> for .NET.</a:t>
            </a:r>
          </a:p>
          <a:p>
            <a:pPr>
              <a:buFontTx/>
              <a:buChar char="-"/>
            </a:pPr>
            <a:r>
              <a:rPr lang="en-US" sz="2000" b="1" dirty="0" smtClean="0">
                <a:solidFill>
                  <a:srgbClr val="00B050"/>
                </a:solidFill>
              </a:rPr>
              <a:t>SAGE: 	</a:t>
            </a:r>
            <a:r>
              <a:rPr lang="en-US" sz="2000" dirty="0" smtClean="0"/>
              <a:t>Scalable Automated Guided Execution </a:t>
            </a:r>
          </a:p>
          <a:p>
            <a:pPr>
              <a:buFontTx/>
              <a:buChar char="-"/>
            </a:pPr>
            <a:r>
              <a:rPr lang="en-US" sz="2000" b="1" dirty="0" smtClean="0">
                <a:solidFill>
                  <a:srgbClr val="00B050"/>
                </a:solidFill>
              </a:rPr>
              <a:t>Spec#: 	</a:t>
            </a:r>
            <a:r>
              <a:rPr lang="en-US" sz="2000" dirty="0" smtClean="0"/>
              <a:t>C# + contracts</a:t>
            </a:r>
          </a:p>
          <a:p>
            <a:pPr>
              <a:buFontTx/>
              <a:buChar char="-"/>
            </a:pPr>
            <a:r>
              <a:rPr lang="en-US" sz="2000" b="1" dirty="0" smtClean="0">
                <a:solidFill>
                  <a:srgbClr val="00B050"/>
                </a:solidFill>
              </a:rPr>
              <a:t>VCC: 	</a:t>
            </a:r>
            <a:r>
              <a:rPr lang="en-US" sz="2000" dirty="0" smtClean="0"/>
              <a:t>Verifying C Compiler for the Viridian Hyper-Visor</a:t>
            </a:r>
          </a:p>
          <a:p>
            <a:pPr>
              <a:buFontTx/>
              <a:buChar char="-"/>
            </a:pPr>
            <a:r>
              <a:rPr lang="en-US" sz="2000" b="1" dirty="0" smtClean="0">
                <a:solidFill>
                  <a:srgbClr val="00B050"/>
                </a:solidFill>
              </a:rPr>
              <a:t>HAVOC: 	</a:t>
            </a:r>
            <a:r>
              <a:rPr lang="en-US" sz="2000" dirty="0" smtClean="0"/>
              <a:t>Heap-Aware Verification of C-code.</a:t>
            </a:r>
          </a:p>
          <a:p>
            <a:pPr>
              <a:buFontTx/>
              <a:buChar char="-"/>
            </a:pPr>
            <a:r>
              <a:rPr lang="en-US" sz="2000" b="1" dirty="0" err="1" smtClean="0">
                <a:solidFill>
                  <a:srgbClr val="00B050"/>
                </a:solidFill>
              </a:rPr>
              <a:t>SpecExplorer</a:t>
            </a:r>
            <a:r>
              <a:rPr lang="en-US" sz="2000" b="1" dirty="0" smtClean="0">
                <a:solidFill>
                  <a:srgbClr val="00B050"/>
                </a:solidFill>
              </a:rPr>
              <a:t>: </a:t>
            </a:r>
            <a:r>
              <a:rPr lang="en-US" sz="2000" dirty="0" smtClean="0"/>
              <a:t>Model-based testing of protocol specs.</a:t>
            </a:r>
          </a:p>
          <a:p>
            <a:pPr>
              <a:buFontTx/>
              <a:buChar char="-"/>
            </a:pPr>
            <a:r>
              <a:rPr lang="en-US" sz="2000" b="1" dirty="0" smtClean="0">
                <a:solidFill>
                  <a:srgbClr val="00B050"/>
                </a:solidFill>
              </a:rPr>
              <a:t>Yogi: 	</a:t>
            </a:r>
            <a:r>
              <a:rPr lang="en-US" sz="2000" dirty="0" smtClean="0"/>
              <a:t>Dynamic symbolic execution + abstraction.</a:t>
            </a:r>
          </a:p>
          <a:p>
            <a:pPr>
              <a:buFontTx/>
              <a:buChar char="-"/>
            </a:pPr>
            <a:r>
              <a:rPr lang="en-US" sz="2000" b="1" dirty="0" smtClean="0">
                <a:solidFill>
                  <a:srgbClr val="00B050"/>
                </a:solidFill>
              </a:rPr>
              <a:t>FORMULA: </a:t>
            </a:r>
            <a:r>
              <a:rPr lang="en-US" sz="2000" dirty="0" smtClean="0"/>
              <a:t>Model-based Design</a:t>
            </a:r>
          </a:p>
          <a:p>
            <a:pPr>
              <a:buFontTx/>
              <a:buChar char="-"/>
            </a:pPr>
            <a:r>
              <a:rPr lang="en-US" sz="2000" b="1" dirty="0" smtClean="0">
                <a:solidFill>
                  <a:srgbClr val="00B050"/>
                </a:solidFill>
              </a:rPr>
              <a:t>F7: 		</a:t>
            </a:r>
            <a:r>
              <a:rPr lang="en-US" sz="2000" dirty="0" smtClean="0"/>
              <a:t>Refinement types for security protocols</a:t>
            </a:r>
          </a:p>
          <a:p>
            <a:pPr>
              <a:buFontTx/>
              <a:buChar char="-"/>
            </a:pPr>
            <a:r>
              <a:rPr lang="en-US" sz="2000" b="1" dirty="0" smtClean="0">
                <a:solidFill>
                  <a:srgbClr val="00B050"/>
                </a:solidFill>
              </a:rPr>
              <a:t>M3: </a:t>
            </a:r>
            <a:r>
              <a:rPr lang="en-US" sz="2000" dirty="0" smtClean="0"/>
              <a:t>		Model Program Modeling</a:t>
            </a:r>
          </a:p>
          <a:p>
            <a:pPr>
              <a:buFontTx/>
              <a:buChar char="-"/>
            </a:pPr>
            <a:r>
              <a:rPr lang="en-US" sz="2000" b="1" dirty="0" smtClean="0">
                <a:solidFill>
                  <a:srgbClr val="00B050"/>
                </a:solidFill>
              </a:rPr>
              <a:t>VS3:</a:t>
            </a:r>
            <a:r>
              <a:rPr lang="en-US" sz="2000" dirty="0" smtClean="0"/>
              <a:t>	Abstract interpretation and Synthesis</a:t>
            </a:r>
          </a:p>
          <a:p>
            <a:pPr>
              <a:buNone/>
            </a:pPr>
            <a:r>
              <a:rPr lang="en-US" sz="2400" dirty="0" smtClean="0"/>
              <a:t>					</a:t>
            </a:r>
          </a:p>
          <a:p>
            <a:pPr>
              <a:buNone/>
            </a:pPr>
            <a:r>
              <a:rPr lang="en-US" sz="2400" b="1" dirty="0" smtClean="0">
                <a:solidFill>
                  <a:srgbClr val="FF0000"/>
                </a:solidFill>
              </a:rPr>
              <a:t>					They all use the SMT solver</a:t>
            </a:r>
          </a:p>
        </p:txBody>
      </p:sp>
      <p:pic>
        <p:nvPicPr>
          <p:cNvPr id="4" name="Picture 2"/>
          <p:cNvPicPr>
            <a:picLocks noChangeAspect="1" noChangeArrowheads="1"/>
          </p:cNvPicPr>
          <p:nvPr/>
        </p:nvPicPr>
        <p:blipFill>
          <a:blip r:embed="rId2" cstate="print"/>
          <a:srcRect/>
          <a:stretch>
            <a:fillRect/>
          </a:stretch>
        </p:blipFill>
        <p:spPr bwMode="auto">
          <a:xfrm>
            <a:off x="2133600" y="2590800"/>
            <a:ext cx="2600833" cy="1159953"/>
          </a:xfrm>
          <a:prstGeom prst="rect">
            <a:avLst/>
          </a:prstGeom>
          <a:noFill/>
          <a:ln w="9525">
            <a:noFill/>
            <a:miter lim="800000"/>
            <a:headEnd/>
            <a:tailEnd/>
          </a:ln>
          <a:effectLst/>
        </p:spPr>
      </p:pic>
      <p:pic>
        <p:nvPicPr>
          <p:cNvPr id="5" name="Picture 4" descr="homepagelogo.png"/>
          <p:cNvPicPr>
            <a:picLocks noChangeAspect="1"/>
          </p:cNvPicPr>
          <p:nvPr/>
        </p:nvPicPr>
        <p:blipFill>
          <a:blip r:embed="rId3" cstate="print"/>
          <a:stretch>
            <a:fillRect/>
          </a:stretch>
        </p:blipFill>
        <p:spPr>
          <a:xfrm>
            <a:off x="2133600" y="3228975"/>
            <a:ext cx="2857500" cy="1724025"/>
          </a:xfrm>
          <a:prstGeom prst="rect">
            <a:avLst/>
          </a:prstGeom>
        </p:spPr>
      </p:pic>
      <p:pic>
        <p:nvPicPr>
          <p:cNvPr id="7" name="Picture 2"/>
          <p:cNvPicPr>
            <a:picLocks noChangeAspect="1" noChangeArrowheads="1"/>
          </p:cNvPicPr>
          <p:nvPr/>
        </p:nvPicPr>
        <p:blipFill>
          <a:blip r:embed="rId4" cstate="print"/>
          <a:srcRect l="14716" t="28877" r="12676" b="33876"/>
          <a:stretch>
            <a:fillRect/>
          </a:stretch>
        </p:blipFill>
        <p:spPr bwMode="auto">
          <a:xfrm>
            <a:off x="2133600" y="4253428"/>
            <a:ext cx="4411362" cy="1994972"/>
          </a:xfrm>
          <a:prstGeom prst="rect">
            <a:avLst/>
          </a:prstGeom>
          <a:noFill/>
          <a:ln w="9525">
            <a:noFill/>
            <a:miter lim="800000"/>
            <a:headEnd/>
            <a:tailEnd/>
          </a:ln>
          <a:effectLst/>
        </p:spPr>
      </p:pic>
      <p:pic>
        <p:nvPicPr>
          <p:cNvPr id="8" name="Picture 7" descr="yogi_logo.jpg"/>
          <p:cNvPicPr>
            <a:picLocks noChangeAspect="1"/>
          </p:cNvPicPr>
          <p:nvPr/>
        </p:nvPicPr>
        <p:blipFill>
          <a:blip r:embed="rId5" cstate="print"/>
          <a:stretch>
            <a:fillRect/>
          </a:stretch>
        </p:blipFill>
        <p:spPr>
          <a:xfrm>
            <a:off x="2209800" y="4955239"/>
            <a:ext cx="1689100" cy="835961"/>
          </a:xfrm>
          <a:prstGeom prst="rect">
            <a:avLst/>
          </a:prstGeom>
        </p:spPr>
      </p:pic>
      <p:pic>
        <p:nvPicPr>
          <p:cNvPr id="9" name="Picture 8" descr="image.jpg"/>
          <p:cNvPicPr>
            <a:picLocks noChangeAspect="1"/>
          </p:cNvPicPr>
          <p:nvPr/>
        </p:nvPicPr>
        <p:blipFill>
          <a:blip r:embed="rId6" cstate="print">
            <a:extLst>
              <a:ext uri="28A0092B-C50C-407e-A947-70E740481C1C">
                <a14:useLocalDpi xmlns="" xmlns:a14="http://schemas.microsoft.com/office/drawing/2007/7/7/main" val="0"/>
              </a:ext>
            </a:extLst>
          </a:blip>
          <a:srcRect/>
          <a:stretch>
            <a:fillRect/>
          </a:stretch>
        </p:blipFill>
        <p:spPr bwMode="auto">
          <a:xfrm>
            <a:off x="2133600" y="3200400"/>
            <a:ext cx="2895600" cy="231648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pic>
        <p:nvPicPr>
          <p:cNvPr id="6" name="Picture 5" descr="SpecSharpLogo-h100-w367.png"/>
          <p:cNvPicPr>
            <a:picLocks noChangeAspect="1"/>
          </p:cNvPicPr>
          <p:nvPr/>
        </p:nvPicPr>
        <p:blipFill>
          <a:blip r:embed="rId7" cstate="print"/>
          <a:stretch>
            <a:fillRect/>
          </a:stretch>
        </p:blipFill>
        <p:spPr>
          <a:xfrm>
            <a:off x="2057400" y="3544684"/>
            <a:ext cx="2969751" cy="798716"/>
          </a:xfrm>
          <a:prstGeom prst="rect">
            <a:avLst/>
          </a:prstGeom>
        </p:spPr>
      </p:pic>
      <p:grpSp>
        <p:nvGrpSpPr>
          <p:cNvPr id="15" name="Group 14"/>
          <p:cNvGrpSpPr/>
          <p:nvPr/>
        </p:nvGrpSpPr>
        <p:grpSpPr>
          <a:xfrm>
            <a:off x="2133600" y="4059818"/>
            <a:ext cx="3119766" cy="740782"/>
            <a:chOff x="6024234" y="4876799"/>
            <a:chExt cx="3119766" cy="740782"/>
          </a:xfrm>
        </p:grpSpPr>
        <p:pic>
          <p:nvPicPr>
            <p:cNvPr id="11" name="Picture 7" descr="logo.gif"/>
            <p:cNvPicPr>
              <a:picLocks noChangeAspect="1"/>
            </p:cNvPicPr>
            <p:nvPr/>
          </p:nvPicPr>
          <p:blipFill>
            <a:blip r:embed="rId8" cstate="print"/>
            <a:stretch>
              <a:fillRect/>
            </a:stretch>
          </p:blipFill>
          <p:spPr>
            <a:xfrm>
              <a:off x="6024234" y="4876799"/>
              <a:ext cx="3119766" cy="740782"/>
            </a:xfrm>
            <a:prstGeom prst="rect">
              <a:avLst/>
            </a:prstGeom>
          </p:spPr>
          <p:style>
            <a:lnRef idx="1">
              <a:schemeClr val="accent4"/>
            </a:lnRef>
            <a:fillRef idx="3">
              <a:schemeClr val="accent4"/>
            </a:fillRef>
            <a:effectRef idx="2">
              <a:schemeClr val="accent4"/>
            </a:effectRef>
            <a:fontRef idx="minor">
              <a:schemeClr val="lt1"/>
            </a:fontRef>
          </p:style>
        </p:pic>
        <p:sp>
          <p:nvSpPr>
            <p:cNvPr id="12" name="TextBox 11"/>
            <p:cNvSpPr txBox="1"/>
            <p:nvPr/>
          </p:nvSpPr>
          <p:spPr>
            <a:xfrm>
              <a:off x="7086600" y="4876800"/>
              <a:ext cx="1231427" cy="46166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pic>
        <p:nvPicPr>
          <p:cNvPr id="13" name="Picture 12" descr="z3.png"/>
          <p:cNvPicPr>
            <a:picLocks noChangeAspect="1"/>
          </p:cNvPicPr>
          <p:nvPr/>
        </p:nvPicPr>
        <p:blipFill>
          <a:blip r:embed="rId9" cstate="print"/>
          <a:stretch>
            <a:fillRect/>
          </a:stretch>
        </p:blipFill>
        <p:spPr>
          <a:xfrm>
            <a:off x="8061908" y="6232297"/>
            <a:ext cx="1082092" cy="62570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2000"/>
                                        <p:tgtEl>
                                          <p:spTgt spid="9"/>
                                        </p:tgtEl>
                                      </p:cBhvr>
                                    </p:animEffect>
                                    <p:set>
                                      <p:cBhvr>
                                        <p:cTn id="39" dur="1" fill="hold">
                                          <p:stCondLst>
                                            <p:cond delay="19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2000"/>
                                        <p:tgtEl>
                                          <p:spTgt spid="6"/>
                                        </p:tgtEl>
                                      </p:cBhvr>
                                    </p:animEffect>
                                    <p:set>
                                      <p:cBhvr>
                                        <p:cTn id="46" dur="1" fill="hold">
                                          <p:stCondLst>
                                            <p:cond delay="1999"/>
                                          </p:stCondLst>
                                        </p:cTn>
                                        <p:tgtEl>
                                          <p:spTgt spid="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0" presetClass="exit" presetSubtype="0" fill="hold" nodeType="withEffect">
                                  <p:stCondLst>
                                    <p:cond delay="0"/>
                                  </p:stCondLst>
                                  <p:childTnLst>
                                    <p:animEffect transition="out" filter="fade">
                                      <p:cBhvr>
                                        <p:cTn id="54" dur="2000"/>
                                        <p:tgtEl>
                                          <p:spTgt spid="15"/>
                                        </p:tgtEl>
                                      </p:cBhvr>
                                    </p:animEffect>
                                    <p:set>
                                      <p:cBhvr>
                                        <p:cTn id="55" dur="1" fill="hold">
                                          <p:stCondLst>
                                            <p:cond delay="1999"/>
                                          </p:stCondLst>
                                        </p:cTn>
                                        <p:tgtEl>
                                          <p:spTgt spid="1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2000"/>
                                        <p:tgtEl>
                                          <p:spTgt spid="7"/>
                                        </p:tgtEl>
                                      </p:cBhvr>
                                    </p:animEffect>
                                    <p:set>
                                      <p:cBhvr>
                                        <p:cTn id="64" dur="1" fill="hold">
                                          <p:stCondLst>
                                            <p:cond delay="1999"/>
                                          </p:stCondLst>
                                        </p:cTn>
                                        <p:tgtEl>
                                          <p:spTgt spid="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childTnLst>
                                </p:cTn>
                              </p:par>
                              <p:par>
                                <p:cTn id="75" presetID="10" presetClass="exit" presetSubtype="0" fill="hold" nodeType="with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3">
                                            <p:txEl>
                                              <p:pRg st="15" end="15"/>
                                            </p:txEl>
                                          </p:spTgt>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Run 3, (-1, null)</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p14="http://schemas.microsoft.com/office/powerpoint/2007/7/12/main" xmlns="" val="9913878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Run 3, (-1, null)</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3"/>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p>
          </p:txBody>
        </p:sp>
      </p:grpSp>
    </p:spTree>
    <p:extLst>
      <p:ext uri="{BB962C8B-B14F-4D97-AF65-F5344CB8AC3E}">
        <p14:creationId xmlns:p14="http://schemas.microsoft.com/office/powerpoint/2007/7/12/main" xmlns="" val="138726399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Run 3, (-1, null)</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pic>
        <p:nvPicPr>
          <p:cNvPr id="10" name="Picture 1"/>
          <p:cNvPicPr>
            <a:picLocks noChangeAspect="1" noChangeArrowheads="1"/>
          </p:cNvPicPr>
          <p:nvPr/>
        </p:nvPicPr>
        <p:blipFill>
          <a:blip r:embed="rId2" cstate="print"/>
          <a:srcRect l="49375" t="24000" r="3750" b="39000"/>
          <a:stretch>
            <a:fillRect/>
          </a:stretch>
        </p:blipFill>
        <p:spPr bwMode="auto">
          <a:xfrm>
            <a:off x="4572000" y="3733800"/>
            <a:ext cx="4324865" cy="2133600"/>
          </a:xfrm>
          <a:prstGeom prst="rect">
            <a:avLst/>
          </a:prstGeom>
          <a:noFill/>
          <a:ln w="9525">
            <a:noFill/>
            <a:miter lim="800000"/>
            <a:headEnd/>
            <a:tailEnd/>
          </a:ln>
        </p:spPr>
      </p:pic>
    </p:spTree>
    <p:extLst>
      <p:ext uri="{BB962C8B-B14F-4D97-AF65-F5344CB8AC3E}">
        <p14:creationId xmlns:p14="http://schemas.microsoft.com/office/powerpoint/2007/7/12/main" xmlns="" val="120587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smtClean="0"/>
              <a:t>White box testing in practice</a:t>
            </a:r>
            <a:endParaRPr lang="en-US" b="1" dirty="0"/>
          </a:p>
        </p:txBody>
      </p:sp>
      <p:sp>
        <p:nvSpPr>
          <p:cNvPr id="3" name="Content Placeholder 2"/>
          <p:cNvSpPr>
            <a:spLocks noGrp="1"/>
          </p:cNvSpPr>
          <p:nvPr>
            <p:ph idx="1"/>
          </p:nvPr>
        </p:nvSpPr>
        <p:spPr>
          <a:xfrm>
            <a:off x="381000" y="1751538"/>
            <a:ext cx="8382000" cy="2210862"/>
          </a:xfrm>
        </p:spPr>
        <p:txBody>
          <a:bodyPr>
            <a:noAutofit/>
          </a:bodyPr>
          <a:lstStyle/>
          <a:p>
            <a:pPr>
              <a:buNone/>
            </a:pPr>
            <a:r>
              <a:rPr lang="en-US" sz="3600" b="1" dirty="0" smtClean="0"/>
              <a:t>How to test this code?</a:t>
            </a:r>
          </a:p>
          <a:p>
            <a:pPr>
              <a:buNone/>
            </a:pPr>
            <a:r>
              <a:rPr lang="en-US" sz="2800" dirty="0" smtClean="0"/>
              <a:t>(Real code from .NET base class libraries.)</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53B4BE8B-82E4-476B-B441-6BD86FD886FF}" type="slidenum">
              <a:rPr lang="en-US" smtClean="0"/>
              <a:pPr>
                <a:defRPr/>
              </a:pPr>
              <a:t>33</a:t>
            </a:fld>
            <a:endParaRPr lang="en-US" dirty="0"/>
          </a:p>
        </p:txBody>
      </p:sp>
      <p:pic>
        <p:nvPicPr>
          <p:cNvPr id="2050" name="Picture 2"/>
          <p:cNvPicPr>
            <a:picLocks noChangeAspect="1" noChangeArrowheads="1"/>
          </p:cNvPicPr>
          <p:nvPr/>
        </p:nvPicPr>
        <p:blipFill>
          <a:blip r:embed="rId3" cstate="print"/>
          <a:srcRect r="1067"/>
          <a:stretch>
            <a:fillRect/>
          </a:stretch>
        </p:blipFill>
        <p:spPr bwMode="auto">
          <a:xfrm>
            <a:off x="342900" y="3048000"/>
            <a:ext cx="8481060" cy="263842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9" name="Rounded Rectangle 8"/>
          <p:cNvSpPr/>
          <p:nvPr/>
        </p:nvSpPr>
        <p:spPr bwMode="auto">
          <a:xfrm>
            <a:off x="609600" y="5334000"/>
            <a:ext cx="13716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914400" y="3200400"/>
            <a:ext cx="22860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07/7/12/main" xmlns="" val="4151586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endParaRPr lang="en-US" sz="3600" b="1" dirty="0" smtClean="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53B4BE8B-82E4-476B-B441-6BD86FD886FF}" type="slidenum">
              <a:rPr lang="en-US" smtClean="0"/>
              <a:pPr>
                <a:defRPr/>
              </a:pPr>
              <a:t>34</a:t>
            </a:fld>
            <a:endParaRPr lang="en-US" dirty="0"/>
          </a:p>
        </p:txBody>
      </p:sp>
      <p:pic>
        <p:nvPicPr>
          <p:cNvPr id="1026" name="Picture 2"/>
          <p:cNvPicPr>
            <a:picLocks noChangeAspect="1" noChangeArrowheads="1"/>
          </p:cNvPicPr>
          <p:nvPr/>
        </p:nvPicPr>
        <p:blipFill>
          <a:blip r:embed="rId2" cstate="print"/>
          <a:srcRect r="28691" b="32542"/>
          <a:stretch>
            <a:fillRect/>
          </a:stretch>
        </p:blipFill>
        <p:spPr bwMode="auto">
          <a:xfrm>
            <a:off x="381000" y="1371600"/>
            <a:ext cx="8402645" cy="492826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7" name="Rounded Rectangle 6"/>
          <p:cNvSpPr/>
          <p:nvPr/>
        </p:nvSpPr>
        <p:spPr bwMode="auto">
          <a:xfrm>
            <a:off x="1905000" y="1828800"/>
            <a:ext cx="13716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1828800" y="5181600"/>
            <a:ext cx="7086600" cy="3048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9" name="Picture 3"/>
          <p:cNvPicPr>
            <a:picLocks noChangeAspect="1" noChangeArrowheads="1"/>
          </p:cNvPicPr>
          <p:nvPr/>
        </p:nvPicPr>
        <p:blipFill>
          <a:blip r:embed="rId3" cstate="print"/>
          <a:srcRect/>
          <a:stretch>
            <a:fillRect/>
          </a:stretch>
        </p:blipFill>
        <p:spPr bwMode="auto">
          <a:xfrm>
            <a:off x="1819275" y="3810000"/>
            <a:ext cx="7248525" cy="2295525"/>
          </a:xfrm>
          <a:prstGeom prst="rect">
            <a:avLst/>
          </a:prstGeom>
          <a:noFill/>
          <a:ln w="6350">
            <a:solidFill>
              <a:schemeClr val="bg1"/>
            </a:solidFill>
            <a:miter lim="800000"/>
            <a:headEnd/>
            <a:tailEnd/>
          </a:ln>
          <a:effectLst>
            <a:outerShdw blurRad="50800" dist="165100" dir="2700000" algn="tl" rotWithShape="0">
              <a:prstClr val="black">
                <a:alpha val="40000"/>
              </a:prstClr>
            </a:outerShdw>
          </a:effectLst>
        </p:spPr>
      </p:pic>
      <p:sp>
        <p:nvSpPr>
          <p:cNvPr id="10" name="Rounded Rectangle 9"/>
          <p:cNvSpPr/>
          <p:nvPr/>
        </p:nvSpPr>
        <p:spPr bwMode="auto">
          <a:xfrm>
            <a:off x="1524000" y="3581400"/>
            <a:ext cx="7086600" cy="609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2362200" y="5562600"/>
            <a:ext cx="67818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Title 1"/>
          <p:cNvSpPr>
            <a:spLocks noGrp="1"/>
          </p:cNvSpPr>
          <p:nvPr>
            <p:ph type="title"/>
          </p:nvPr>
        </p:nvSpPr>
        <p:spPr>
          <a:xfrm>
            <a:off x="457200" y="304800"/>
            <a:ext cx="8229600" cy="1143000"/>
          </a:xfrm>
        </p:spPr>
        <p:txBody>
          <a:bodyPr>
            <a:normAutofit/>
          </a:bodyPr>
          <a:lstStyle/>
          <a:p>
            <a:r>
              <a:rPr smtClean="0"/>
              <a:t>White box testing in practice</a:t>
            </a:r>
            <a:endParaRPr lang="en-US" b="1" dirty="0"/>
          </a:p>
        </p:txBody>
      </p:sp>
    </p:spTree>
    <p:extLst>
      <p:ext uri="{BB962C8B-B14F-4D97-AF65-F5344CB8AC3E}">
        <p14:creationId xmlns:p14="http://schemas.microsoft.com/office/powerpoint/2007/7/12/main" xmlns="" val="36523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0" grpId="1" animBg="1"/>
      <p:bldP spid="11" grpId="0" animBg="1"/>
      <p:bldP spid="1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304800" y="1295400"/>
            <a:ext cx="6143625" cy="4114800"/>
          </a:xfrm>
          <a:prstGeom prst="rect">
            <a:avLst/>
          </a:prstGeom>
          <a:noFill/>
          <a:ln w="9525">
            <a:noFill/>
            <a:miter lim="800000"/>
            <a:headEnd/>
            <a:tailEnd/>
          </a:ln>
          <a:effectLst/>
        </p:spPr>
      </p:pic>
      <p:sp>
        <p:nvSpPr>
          <p:cNvPr id="3" name="Title 1"/>
          <p:cNvSpPr txBox="1">
            <a:spLocks/>
          </p:cNvSpPr>
          <p:nvPr/>
        </p:nvSpPr>
        <p:spPr>
          <a:xfrm>
            <a:off x="381000" y="685800"/>
            <a:ext cx="8763000" cy="1495794"/>
          </a:xfrm>
          <a:prstGeom prst="rect">
            <a:avLst/>
          </a:prstGeom>
        </p:spPr>
        <p:txBody>
          <a:bodyPr/>
          <a:lstStyle/>
          <a:p>
            <a:pPr lvl="0" algn="ctr" eaLnBrk="1" hangingPunct="1">
              <a:defRPr/>
            </a:pPr>
            <a:endParaRPr kumimoji="0" lang="en-US" sz="3200" b="0" i="0" u="none" strike="noStrike" kern="0" cap="none" spc="0" normalizeH="0" baseline="0" noProof="0" dirty="0">
              <a:ln>
                <a:noFill/>
              </a:ln>
              <a:solidFill>
                <a:srgbClr val="090F14"/>
              </a:solidFill>
              <a:effectLst/>
              <a:uLnTx/>
              <a:uFillTx/>
              <a:latin typeface="+mj-lt"/>
              <a:ea typeface="+mj-ea"/>
              <a:cs typeface="+mj-cs"/>
            </a:endParaRPr>
          </a:p>
        </p:txBody>
      </p:sp>
      <p:sp>
        <p:nvSpPr>
          <p:cNvPr id="4" name="Rounded Rectangle 3"/>
          <p:cNvSpPr/>
          <p:nvPr/>
        </p:nvSpPr>
        <p:spPr bwMode="auto">
          <a:xfrm>
            <a:off x="3962400" y="2914650"/>
            <a:ext cx="838200" cy="304800"/>
          </a:xfrm>
          <a:prstGeom prst="roundRect">
            <a:avLst>
              <a:gd name="adj" fmla="val 32468"/>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5791200" y="3657600"/>
            <a:ext cx="2209800" cy="2057400"/>
          </a:xfrm>
          <a:prstGeom prst="roundRect">
            <a:avLst>
              <a:gd name="adj" fmla="val 6963"/>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800" dirty="0" smtClean="0">
                <a:solidFill>
                  <a:srgbClr val="002060"/>
                </a:solidFill>
              </a:rPr>
              <a:t>Test input, generated by Pex</a:t>
            </a:r>
          </a:p>
        </p:txBody>
      </p:sp>
      <p:cxnSp>
        <p:nvCxnSpPr>
          <p:cNvPr id="8" name="Shape 7"/>
          <p:cNvCxnSpPr>
            <a:stCxn id="12" idx="1"/>
            <a:endCxn id="4" idx="2"/>
          </p:cNvCxnSpPr>
          <p:nvPr/>
        </p:nvCxnSpPr>
        <p:spPr>
          <a:xfrm rot="10800000">
            <a:off x="4381500" y="3219450"/>
            <a:ext cx="1485900" cy="2343150"/>
          </a:xfrm>
          <a:prstGeom prst="curvedConnector2">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bwMode="auto">
          <a:xfrm rot="6781822" flipH="1" flipV="1">
            <a:off x="3288469" y="3484757"/>
            <a:ext cx="1211835" cy="4470596"/>
          </a:xfrm>
          <a:prstGeom prst="curv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0" name="Picture 4"/>
          <p:cNvPicPr>
            <a:picLocks noChangeAspect="1" noChangeArrowheads="1"/>
          </p:cNvPicPr>
          <p:nvPr/>
        </p:nvPicPr>
        <p:blipFill>
          <a:blip r:embed="rId3" cstate="print"/>
          <a:srcRect/>
          <a:stretch>
            <a:fillRect/>
          </a:stretch>
        </p:blipFill>
        <p:spPr bwMode="auto">
          <a:xfrm>
            <a:off x="2819400" y="4343400"/>
            <a:ext cx="1524000" cy="2362200"/>
          </a:xfrm>
          <a:prstGeom prst="rect">
            <a:avLst/>
          </a:prstGeom>
          <a:noFill/>
          <a:ln w="9525">
            <a:noFill/>
            <a:miter lim="800000"/>
            <a:headEnd/>
            <a:tailEnd/>
          </a:ln>
          <a:effectLst/>
        </p:spPr>
      </p:pic>
      <p:pic>
        <p:nvPicPr>
          <p:cNvPr id="11" name="Picture 6"/>
          <p:cNvPicPr>
            <a:picLocks noChangeAspect="1" noChangeArrowheads="1"/>
          </p:cNvPicPr>
          <p:nvPr/>
        </p:nvPicPr>
        <p:blipFill>
          <a:blip r:embed="rId4" cstate="print"/>
          <a:srcRect/>
          <a:stretch>
            <a:fillRect/>
          </a:stretch>
        </p:blipFill>
        <p:spPr bwMode="auto">
          <a:xfrm>
            <a:off x="5943600" y="4343400"/>
            <a:ext cx="1895475" cy="1276350"/>
          </a:xfrm>
          <a:prstGeom prst="rect">
            <a:avLst/>
          </a:prstGeom>
          <a:noFill/>
          <a:ln w="9525">
            <a:noFill/>
            <a:miter lim="800000"/>
            <a:headEnd/>
            <a:tailEnd/>
          </a:ln>
          <a:effectLst/>
        </p:spPr>
      </p:pic>
      <p:sp>
        <p:nvSpPr>
          <p:cNvPr id="12" name="Rounded Rectangle 11"/>
          <p:cNvSpPr/>
          <p:nvPr/>
        </p:nvSpPr>
        <p:spPr bwMode="auto">
          <a:xfrm>
            <a:off x="5867400" y="5410200"/>
            <a:ext cx="2057400" cy="304800"/>
          </a:xfrm>
          <a:prstGeom prst="roundRect">
            <a:avLst>
              <a:gd name="adj" fmla="val 50000"/>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Slide Number Placeholder 4"/>
          <p:cNvSpPr txBox="1">
            <a:spLocks/>
          </p:cNvSpPr>
          <p:nvPr/>
        </p:nvSpPr>
        <p:spPr>
          <a:xfrm>
            <a:off x="70104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B4BE8B-82E4-476B-B441-6BD86FD886FF}"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381000" y="230187"/>
            <a:ext cx="8382000"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700" b="0" i="0" u="none" strike="noStrike" kern="1200" cap="none" spc="-300" normalizeH="0" baseline="0" noProof="0" dirty="0" err="1"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Magneto" pitchFamily="82" charset="0"/>
                <a:cs typeface="Arial" charset="0"/>
              </a:rPr>
              <a:t>Pex</a:t>
            </a:r>
            <a:r>
              <a:rPr kumimoji="0" lang="en-US" sz="47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 – Test Input Generation</a:t>
            </a:r>
            <a:r>
              <a:rPr kumimoji="0" lang="en-US" sz="47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 Demo</a:t>
            </a:r>
            <a:endParaRPr kumimoji="0" lang="en-US" sz="4700" b="0" i="0" u="none" strike="noStrike" kern="1200" cap="none" spc="-300" normalizeH="0" baseline="0" noProof="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endParaRPr>
          </a:p>
        </p:txBody>
      </p:sp>
    </p:spTree>
    <p:extLst>
      <p:ext uri="{BB962C8B-B14F-4D97-AF65-F5344CB8AC3E}">
        <p14:creationId xmlns:p14="http://schemas.microsoft.com/office/powerpoint/2007/7/12/main" xmlns="" val="3552482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xit" presetSubtype="0" fill="hold" grpId="3"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9"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81000" y="230187"/>
            <a:ext cx="8382000"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Test Input Generation by</a:t>
            </a:r>
            <a:b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br>
            <a: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Dynamic  Symbolic Execution</a:t>
            </a:r>
          </a:p>
        </p:txBody>
      </p:sp>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7"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Tree>
    <p:extLst>
      <p:ext uri="{BB962C8B-B14F-4D97-AF65-F5344CB8AC3E}">
        <p14:creationId xmlns:p14="http://schemas.microsoft.com/office/powerpoint/2007/7/12/main" xmlns="" val="93613693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Rounded Rectangle 20"/>
          <p:cNvSpPr/>
          <p:nvPr/>
        </p:nvSpPr>
        <p:spPr bwMode="auto">
          <a:xfrm>
            <a:off x="4953000" y="1524000"/>
            <a:ext cx="1219200" cy="990600"/>
          </a:xfrm>
          <a:prstGeom prst="roundRect">
            <a:avLst>
              <a:gd name="adj" fmla="val 6963"/>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400" dirty="0" smtClean="0">
                <a:solidFill>
                  <a:schemeClr val="bg1"/>
                </a:solidFill>
                <a:latin typeface="Lucida Console" pitchFamily="49" charset="0"/>
              </a:rPr>
              <a:t>a[0] = 0;</a:t>
            </a:r>
          </a:p>
          <a:p>
            <a:pPr defTabSz="1096963" fontAlgn="base">
              <a:spcBef>
                <a:spcPct val="0"/>
              </a:spcBef>
              <a:spcAft>
                <a:spcPct val="0"/>
              </a:spcAft>
            </a:pPr>
            <a:r>
              <a:rPr lang="en-US" sz="1400" dirty="0" smtClean="0">
                <a:solidFill>
                  <a:schemeClr val="bg1"/>
                </a:solidFill>
                <a:latin typeface="Lucida Console" pitchFamily="49" charset="0"/>
              </a:rPr>
              <a:t>a[1] = 0;</a:t>
            </a:r>
          </a:p>
          <a:p>
            <a:pPr defTabSz="1096963" fontAlgn="base">
              <a:spcBef>
                <a:spcPct val="0"/>
              </a:spcBef>
              <a:spcAft>
                <a:spcPct val="0"/>
              </a:spcAft>
            </a:pPr>
            <a:r>
              <a:rPr lang="en-US" sz="1400" dirty="0" smtClean="0">
                <a:solidFill>
                  <a:schemeClr val="bg1"/>
                </a:solidFill>
                <a:latin typeface="Lucida Console" pitchFamily="49" charset="0"/>
              </a:rPr>
              <a:t>a[2] = 0;</a:t>
            </a:r>
          </a:p>
          <a:p>
            <a:pPr defTabSz="1096963" fontAlgn="base">
              <a:spcBef>
                <a:spcPct val="0"/>
              </a:spcBef>
              <a:spcAft>
                <a:spcPct val="0"/>
              </a:spcAft>
            </a:pPr>
            <a:r>
              <a:rPr lang="en-US" sz="1400" dirty="0" smtClean="0">
                <a:solidFill>
                  <a:schemeClr val="bg1"/>
                </a:solidFill>
                <a:latin typeface="Lucida Console" pitchFamily="49" charset="0"/>
              </a:rPr>
              <a:t>a[3] = 0;</a:t>
            </a:r>
          </a:p>
          <a:p>
            <a:pPr defTabSz="1096963" fontAlgn="base">
              <a:spcBef>
                <a:spcPct val="0"/>
              </a:spcBef>
              <a:spcAft>
                <a:spcPct val="0"/>
              </a:spcAft>
            </a:pPr>
            <a:r>
              <a:rPr lang="en-US" sz="1400" dirty="0" smtClean="0">
                <a:solidFill>
                  <a:schemeClr val="bg1"/>
                </a:solidFill>
                <a:latin typeface="Lucida Console" pitchFamily="49" charset="0"/>
              </a:rPr>
              <a:t>…</a:t>
            </a: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p14="http://schemas.microsoft.com/office/powerpoint/2007/7/12/main" xmlns="" val="2213035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5"/>
                                        </p:tgtEl>
                                        <p:attrNameLst>
                                          <p:attrName>fillcolor</p:attrName>
                                        </p:attrNameLst>
                                      </p:cBhvr>
                                      <p:to>
                                        <a:srgbClr val="FFDF79"/>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Cloud Callout 20"/>
          <p:cNvSpPr/>
          <p:nvPr/>
        </p:nvSpPr>
        <p:spPr bwMode="auto">
          <a:xfrm>
            <a:off x="4343400" y="1676400"/>
            <a:ext cx="3733800" cy="1905000"/>
          </a:xfrm>
          <a:prstGeom prst="cloudCallout">
            <a:avLst>
              <a:gd name="adj1" fmla="val 15167"/>
              <a:gd name="adj2" fmla="val 86601"/>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r>
              <a:rPr lang="en-US" sz="1200" dirty="0" smtClean="0">
                <a:solidFill>
                  <a:schemeClr val="bg1"/>
                </a:solidFill>
              </a:rPr>
              <a:t>Path Condition:</a:t>
            </a:r>
          </a:p>
          <a:p>
            <a:pPr defTabSz="1096963" fontAlgn="base">
              <a:spcBef>
                <a:spcPct val="0"/>
              </a:spcBef>
              <a:spcAft>
                <a:spcPct val="0"/>
              </a:spcAft>
            </a:pPr>
            <a:r>
              <a:rPr lang="en-US" sz="1200" dirty="0" smtClean="0">
                <a:solidFill>
                  <a:schemeClr val="bg1"/>
                </a:solidFill>
                <a:latin typeface="Lucida Console" pitchFamily="49" charset="0"/>
              </a:rPr>
              <a:t>… </a:t>
            </a:r>
            <a:r>
              <a:rPr lang="en-US" sz="1200" dirty="0" smtClean="0">
                <a:solidFill>
                  <a:schemeClr val="bg1"/>
                </a:solidFill>
                <a:latin typeface="Arial Unicode MS"/>
                <a:ea typeface="Arial Unicode MS"/>
                <a:cs typeface="Arial Unicode MS"/>
              </a:rPr>
              <a:t>⋀ </a:t>
            </a:r>
            <a:r>
              <a:rPr lang="en-US" sz="1200" dirty="0" err="1" smtClean="0">
                <a:solidFill>
                  <a:schemeClr val="bg1"/>
                </a:solidFill>
                <a:latin typeface="Lucida Console" pitchFamily="49" charset="0"/>
              </a:rPr>
              <a:t>magicNum</a:t>
            </a:r>
            <a:r>
              <a:rPr lang="en-US" sz="1200" dirty="0" smtClean="0">
                <a:solidFill>
                  <a:schemeClr val="bg1"/>
                </a:solidFill>
                <a:latin typeface="Lucida Console" pitchFamily="49" charset="0"/>
              </a:rPr>
              <a:t> != 0x95673948</a:t>
            </a:r>
          </a:p>
          <a:p>
            <a:pPr marL="0" marR="0" indent="0" defTabSz="10969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22" name="Picture 2"/>
          <p:cNvPicPr>
            <a:picLocks noChangeAspect="1" noChangeArrowheads="1"/>
          </p:cNvPicPr>
          <p:nvPr/>
        </p:nvPicPr>
        <p:blipFill>
          <a:blip r:embed="rId2" cstate="print"/>
          <a:srcRect/>
          <a:stretch>
            <a:fillRect/>
          </a:stretch>
        </p:blipFill>
        <p:spPr bwMode="auto">
          <a:xfrm>
            <a:off x="5029200" y="1981200"/>
            <a:ext cx="2686050" cy="666750"/>
          </a:xfrm>
          <a:prstGeom prst="rect">
            <a:avLst/>
          </a:prstGeom>
          <a:noFill/>
          <a:ln w="9525">
            <a:noFill/>
            <a:miter lim="800000"/>
            <a:headEnd/>
            <a:tailEnd/>
          </a:ln>
          <a:effectLst/>
        </p:spPr>
      </p:pic>
      <p:sp>
        <p:nvSpPr>
          <p:cNvPr id="23"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4"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p14="http://schemas.microsoft.com/office/powerpoint/2007/7/12/main" xmlns="" val="2289456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1"/>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chemeClr val="accent1"/>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Cloud Callout 20"/>
          <p:cNvSpPr/>
          <p:nvPr/>
        </p:nvSpPr>
        <p:spPr bwMode="auto">
          <a:xfrm>
            <a:off x="1524000" y="2362200"/>
            <a:ext cx="4191000" cy="1600200"/>
          </a:xfrm>
          <a:prstGeom prst="cloudCallout">
            <a:avLst>
              <a:gd name="adj1" fmla="val -27683"/>
              <a:gd name="adj2" fmla="val 81105"/>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en-US" sz="1200" b="0" i="0" u="none" strike="noStrike" cap="none" normalizeH="0" baseline="0" dirty="0" smtClean="0">
                <a:solidFill>
                  <a:schemeClr val="bg1"/>
                </a:solidFill>
                <a:latin typeface="Lucida Console" pitchFamily="49" charset="0"/>
              </a:rPr>
              <a:t>… </a:t>
            </a:r>
            <a:r>
              <a:rPr kumimoji="0" lang="en-US" sz="1200" b="0" i="0" u="none" strike="noStrike" cap="none" normalizeH="0" baseline="0" dirty="0" smtClean="0">
                <a:solidFill>
                  <a:schemeClr val="bg1"/>
                </a:solidFill>
                <a:latin typeface="Arial Unicode MS"/>
                <a:ea typeface="Arial Unicode MS"/>
                <a:cs typeface="Arial Unicode MS"/>
              </a:rPr>
              <a:t>⋀ </a:t>
            </a:r>
            <a:r>
              <a:rPr kumimoji="0" lang="en-US" sz="1200" b="0" i="0" u="none" strike="noStrike" cap="none" normalizeH="0" baseline="0" dirty="0" err="1" smtClean="0">
                <a:solidFill>
                  <a:schemeClr val="bg1"/>
                </a:solidFill>
                <a:latin typeface="Lucida Console" pitchFamily="49" charset="0"/>
              </a:rPr>
              <a:t>magicNum</a:t>
            </a:r>
            <a:r>
              <a:rPr kumimoji="0" lang="en-US" sz="1200" b="0" i="0" u="none" strike="noStrike" cap="none" normalizeH="0" baseline="0" dirty="0" smtClean="0">
                <a:solidFill>
                  <a:schemeClr val="bg1"/>
                </a:solidFill>
                <a:latin typeface="Lucida Console" pitchFamily="49" charset="0"/>
              </a:rPr>
              <a:t> != 0x</a:t>
            </a:r>
            <a:r>
              <a:rPr lang="en-US" sz="1200" dirty="0" smtClean="0">
                <a:solidFill>
                  <a:schemeClr val="bg1"/>
                </a:solidFill>
                <a:latin typeface="Lucida Console" pitchFamily="49" charset="0"/>
              </a:rPr>
              <a:t>95673948</a:t>
            </a:r>
            <a:endParaRPr kumimoji="0" lang="en-US" sz="1200" b="0" i="0" u="none" strike="noStrike" cap="none" normalizeH="0" baseline="0" dirty="0" smtClean="0">
              <a:solidFill>
                <a:schemeClr val="bg1"/>
              </a:solidFill>
              <a:latin typeface="Lucida Console" pitchFamily="49" charset="0"/>
            </a:endParaRPr>
          </a:p>
          <a:p>
            <a:pPr algn="ctr" defTabSz="1096963" fontAlgn="base">
              <a:spcBef>
                <a:spcPct val="0"/>
              </a:spcBef>
              <a:spcAft>
                <a:spcPct val="0"/>
              </a:spcAft>
            </a:pPr>
            <a:r>
              <a:rPr lang="en-US" sz="1200" dirty="0" smtClean="0">
                <a:solidFill>
                  <a:schemeClr val="bg1"/>
                </a:solidFill>
                <a:latin typeface="Lucida Console" pitchFamily="49" charset="0"/>
              </a:rPr>
              <a:t>… </a:t>
            </a:r>
            <a:r>
              <a:rPr lang="en-US" sz="1200" dirty="0" smtClean="0">
                <a:solidFill>
                  <a:schemeClr val="bg1"/>
                </a:solidFill>
                <a:latin typeface="Arial Unicode MS"/>
                <a:ea typeface="Arial Unicode MS"/>
                <a:cs typeface="Arial Unicode MS"/>
              </a:rPr>
              <a:t>⋀ </a:t>
            </a:r>
            <a:r>
              <a:rPr lang="en-US" sz="1200" dirty="0" err="1" smtClean="0">
                <a:solidFill>
                  <a:schemeClr val="bg1"/>
                </a:solidFill>
                <a:latin typeface="Lucida Console" pitchFamily="49" charset="0"/>
              </a:rPr>
              <a:t>magicNum</a:t>
            </a:r>
            <a:r>
              <a:rPr lang="en-US" sz="1200" dirty="0" smtClean="0">
                <a:solidFill>
                  <a:schemeClr val="bg1"/>
                </a:solidFill>
                <a:latin typeface="Lucida Console" pitchFamily="49" charset="0"/>
              </a:rPr>
              <a:t> == 0x95673948</a:t>
            </a: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solidFill>
                <a:schemeClr val="bg1"/>
              </a:solidFill>
              <a:latin typeface="Lucida Console" pitchFamily="49" charset="0"/>
            </a:endParaRP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p14="http://schemas.microsoft.com/office/powerpoint/2007/7/12/main" xmlns="" val="909877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0"/>
                                        </p:tgtEl>
                                        <p:attrNameLst>
                                          <p:attrName>fillcolor</p:attrName>
                                        </p:attrNameLst>
                                      </p:cBhvr>
                                      <p:to>
                                        <a:schemeClr val="accent1"/>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1">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1000" fill="hold"/>
                                        <p:tgtEl>
                                          <p:spTgt spid="21">
                                            <p:txEl>
                                              <p:pRg st="0" end="0"/>
                                            </p:txEl>
                                          </p:spTgt>
                                        </p:tgtEl>
                                        <p:attrNameLst>
                                          <p:attrName>style.color</p:attrName>
                                        </p:attrNameLst>
                                      </p:cBhvr>
                                      <p:to>
                                        <a:schemeClr val="tx1"/>
                                      </p:to>
                                    </p:animClr>
                                  </p:childTnLst>
                                </p:cTn>
                              </p:par>
                              <p:par>
                                <p:cTn id="21" presetID="3" presetClass="emph" presetSubtype="2" fill="hold" nodeType="withEffect">
                                  <p:stCondLst>
                                    <p:cond delay="0"/>
                                  </p:stCondLst>
                                  <p:childTnLst>
                                    <p:animClr clrSpc="rgb" dir="cw">
                                      <p:cBhvr override="childStyle">
                                        <p:cTn id="22" dur="1000" fill="hold"/>
                                        <p:tgtEl>
                                          <p:spTgt spid="21">
                                            <p:txEl>
                                              <p:pRg st="1" end="1"/>
                                            </p:txEl>
                                          </p:spTgt>
                                        </p:tgtEl>
                                        <p:attrNameLst>
                                          <p:attrName>style.color</p:attrName>
                                        </p:attrNameLst>
                                      </p:cBhvr>
                                      <p:to>
                                        <a:schemeClr val="bg1"/>
                                      </p:to>
                                    </p:animClr>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1">
                                            <p:txEl>
                                              <p:pRg st="1" end="1"/>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21" grpI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Tutorial</a:t>
            </a:r>
            <a:endParaRPr lang="en-US" dirty="0"/>
          </a:p>
        </p:txBody>
      </p:sp>
      <p:sp>
        <p:nvSpPr>
          <p:cNvPr id="3" name="Content Placeholder 2"/>
          <p:cNvSpPr>
            <a:spLocks noGrp="1"/>
          </p:cNvSpPr>
          <p:nvPr>
            <p:ph idx="1"/>
          </p:nvPr>
        </p:nvSpPr>
        <p:spPr>
          <a:xfrm>
            <a:off x="381000" y="1219200"/>
            <a:ext cx="8382000" cy="5361468"/>
          </a:xfrm>
        </p:spPr>
        <p:txBody>
          <a:bodyPr/>
          <a:lstStyle/>
          <a:p>
            <a:pPr>
              <a:buFontTx/>
              <a:buChar char="-"/>
            </a:pPr>
            <a:r>
              <a:rPr lang="en-US" sz="2000" b="1" dirty="0" err="1" smtClean="0">
                <a:solidFill>
                  <a:srgbClr val="00B050"/>
                </a:solidFill>
              </a:rPr>
              <a:t>Pex</a:t>
            </a:r>
            <a:r>
              <a:rPr lang="en-US" sz="2000" b="1" dirty="0" smtClean="0">
                <a:solidFill>
                  <a:srgbClr val="00B050"/>
                </a:solidFill>
              </a:rPr>
              <a:t>: 	</a:t>
            </a:r>
            <a:r>
              <a:rPr lang="en-US" sz="2000" dirty="0" smtClean="0"/>
              <a:t>Program </a:t>
            </a:r>
            <a:r>
              <a:rPr lang="en-US" sz="2000" dirty="0" err="1" smtClean="0"/>
              <a:t>EXploration</a:t>
            </a:r>
            <a:r>
              <a:rPr lang="en-US" sz="2000" dirty="0" smtClean="0"/>
              <a:t> for .NET.</a:t>
            </a:r>
            <a:endParaRPr lang="en-US" sz="2000" b="1" dirty="0" smtClean="0">
              <a:solidFill>
                <a:srgbClr val="00B050"/>
              </a:solidFill>
            </a:endParaRPr>
          </a:p>
          <a:p>
            <a:pPr>
              <a:buFontTx/>
              <a:buChar char="-"/>
            </a:pPr>
            <a:endParaRPr lang="en-US" sz="2000" b="1" dirty="0" smtClean="0">
              <a:solidFill>
                <a:srgbClr val="00B050"/>
              </a:solidFill>
            </a:endParaRPr>
          </a:p>
          <a:p>
            <a:pPr>
              <a:buFontTx/>
              <a:buChar char="-"/>
            </a:pPr>
            <a:endParaRPr lang="en-US" sz="2000" b="1" dirty="0" smtClean="0">
              <a:solidFill>
                <a:srgbClr val="00B050"/>
              </a:solidFill>
            </a:endParaRPr>
          </a:p>
          <a:p>
            <a:pPr>
              <a:buFontTx/>
              <a:buChar char="-"/>
            </a:pPr>
            <a:r>
              <a:rPr lang="en-US" sz="2000" b="1" dirty="0" smtClean="0">
                <a:solidFill>
                  <a:srgbClr val="00B050"/>
                </a:solidFill>
              </a:rPr>
              <a:t>SDV: 	</a:t>
            </a:r>
            <a:r>
              <a:rPr lang="en-US" sz="2000" dirty="0" smtClean="0"/>
              <a:t>The Static Driver Verifier</a:t>
            </a:r>
          </a:p>
          <a:p>
            <a:pPr>
              <a:buFontTx/>
              <a:buChar char="-"/>
            </a:pPr>
            <a:endParaRPr lang="en-US" sz="2000" dirty="0" smtClean="0"/>
          </a:p>
          <a:p>
            <a:pPr>
              <a:buFontTx/>
              <a:buChar char="-"/>
            </a:pPr>
            <a:endParaRPr lang="en-US" sz="2000" dirty="0" smtClean="0"/>
          </a:p>
          <a:p>
            <a:pPr>
              <a:buFontTx/>
              <a:buChar char="-"/>
            </a:pPr>
            <a:r>
              <a:rPr lang="en-US" sz="2000" b="1" dirty="0" err="1" smtClean="0">
                <a:solidFill>
                  <a:srgbClr val="00B050"/>
                </a:solidFill>
              </a:rPr>
              <a:t>PREfix</a:t>
            </a:r>
            <a:r>
              <a:rPr lang="en-US" sz="2000" b="1" dirty="0" smtClean="0">
                <a:solidFill>
                  <a:srgbClr val="00B050"/>
                </a:solidFill>
              </a:rPr>
              <a:t>: 	</a:t>
            </a:r>
            <a:r>
              <a:rPr lang="en-US" sz="2000" dirty="0" smtClean="0"/>
              <a:t>The Static Analysis Engine for C/C++.</a:t>
            </a:r>
          </a:p>
          <a:p>
            <a:pPr>
              <a:buFontTx/>
              <a:buChar char="-"/>
            </a:pPr>
            <a:endParaRPr lang="en-US" sz="2000" b="1" dirty="0" smtClean="0">
              <a:solidFill>
                <a:srgbClr val="00B050"/>
              </a:solidFill>
            </a:endParaRPr>
          </a:p>
          <a:p>
            <a:pPr>
              <a:buNone/>
            </a:pPr>
            <a:endParaRPr lang="en-US" sz="2000" b="1" dirty="0" smtClean="0">
              <a:solidFill>
                <a:srgbClr val="00B050"/>
              </a:solidFill>
            </a:endParaRPr>
          </a:p>
          <a:p>
            <a:pPr>
              <a:buFontTx/>
              <a:buChar char="-"/>
            </a:pPr>
            <a:r>
              <a:rPr lang="en-US" sz="2000" b="1" dirty="0" smtClean="0">
                <a:solidFill>
                  <a:srgbClr val="00B050"/>
                </a:solidFill>
              </a:rPr>
              <a:t>Spec#: 	</a:t>
            </a:r>
            <a:r>
              <a:rPr lang="en-US" sz="2000" dirty="0" smtClean="0"/>
              <a:t>C# + contracts</a:t>
            </a:r>
          </a:p>
          <a:p>
            <a:pPr>
              <a:buFontTx/>
              <a:buChar char="-"/>
            </a:pPr>
            <a:endParaRPr lang="en-US" sz="2000" dirty="0" smtClean="0"/>
          </a:p>
          <a:p>
            <a:pPr>
              <a:buFontTx/>
              <a:buChar char="-"/>
            </a:pPr>
            <a:endParaRPr lang="en-US" sz="2000" dirty="0" smtClean="0"/>
          </a:p>
          <a:p>
            <a:pPr>
              <a:buFontTx/>
              <a:buChar char="-"/>
            </a:pPr>
            <a:r>
              <a:rPr lang="en-US" sz="2000" b="1" dirty="0" smtClean="0">
                <a:solidFill>
                  <a:srgbClr val="00B050"/>
                </a:solidFill>
              </a:rPr>
              <a:t>VCC: 	</a:t>
            </a:r>
            <a:r>
              <a:rPr lang="en-US" sz="2000" dirty="0" smtClean="0"/>
              <a:t>Verifying C Compiler for </a:t>
            </a:r>
            <a:br>
              <a:rPr lang="en-US" sz="2000" dirty="0" smtClean="0"/>
            </a:br>
            <a:r>
              <a:rPr lang="en-US" sz="2000" dirty="0" smtClean="0"/>
              <a:t>		the Viridian Hyper-Visor</a:t>
            </a:r>
          </a:p>
          <a:p>
            <a:pPr>
              <a:buFontTx/>
              <a:buChar char="-"/>
            </a:pPr>
            <a:endParaRPr lang="en-US" sz="2000" b="1" dirty="0" smtClean="0">
              <a:solidFill>
                <a:srgbClr val="00B050"/>
              </a:solidFill>
            </a:endParaRPr>
          </a:p>
          <a:p>
            <a:pPr>
              <a:buFontTx/>
              <a:buChar char="-"/>
            </a:pPr>
            <a:r>
              <a:rPr lang="en-US" sz="2000" b="1" dirty="0" smtClean="0">
                <a:solidFill>
                  <a:srgbClr val="00B050"/>
                </a:solidFill>
              </a:rPr>
              <a:t>M3/FORMULA: </a:t>
            </a:r>
            <a:r>
              <a:rPr lang="en-US" sz="2000" dirty="0" smtClean="0"/>
              <a:t>Model Program Exploration</a:t>
            </a:r>
            <a:r>
              <a:rPr lang="en-US" sz="2400" dirty="0" smtClean="0"/>
              <a:t>			</a:t>
            </a:r>
            <a:endParaRPr lang="en-US" sz="2400" b="1" dirty="0" smtClean="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7086600" y="2057400"/>
            <a:ext cx="1676400" cy="747662"/>
          </a:xfrm>
          <a:prstGeom prst="rect">
            <a:avLst/>
          </a:prstGeom>
          <a:noFill/>
          <a:ln w="9525">
            <a:noFill/>
            <a:miter lim="800000"/>
            <a:headEnd/>
            <a:tailEnd/>
          </a:ln>
          <a:effectLst/>
        </p:spPr>
      </p:pic>
      <p:pic>
        <p:nvPicPr>
          <p:cNvPr id="5" name="Picture 4" descr="homepagelogo.png"/>
          <p:cNvPicPr>
            <a:picLocks noChangeAspect="1"/>
          </p:cNvPicPr>
          <p:nvPr/>
        </p:nvPicPr>
        <p:blipFill>
          <a:blip r:embed="rId3" cstate="print"/>
          <a:stretch>
            <a:fillRect/>
          </a:stretch>
        </p:blipFill>
        <p:spPr>
          <a:xfrm>
            <a:off x="7543800" y="990600"/>
            <a:ext cx="1219200" cy="735584"/>
          </a:xfrm>
          <a:prstGeom prst="rect">
            <a:avLst/>
          </a:prstGeom>
        </p:spPr>
      </p:pic>
      <p:pic>
        <p:nvPicPr>
          <p:cNvPr id="6" name="Picture 5" descr="SpecSharpLogo-h100-w367.png"/>
          <p:cNvPicPr>
            <a:picLocks noChangeAspect="1"/>
          </p:cNvPicPr>
          <p:nvPr/>
        </p:nvPicPr>
        <p:blipFill>
          <a:blip r:embed="rId4" cstate="print"/>
          <a:stretch>
            <a:fillRect/>
          </a:stretch>
        </p:blipFill>
        <p:spPr>
          <a:xfrm>
            <a:off x="5791200" y="4001884"/>
            <a:ext cx="2969751" cy="798716"/>
          </a:xfrm>
          <a:prstGeom prst="rect">
            <a:avLst/>
          </a:prstGeom>
        </p:spPr>
      </p:pic>
      <p:grpSp>
        <p:nvGrpSpPr>
          <p:cNvPr id="10" name="Group 14"/>
          <p:cNvGrpSpPr/>
          <p:nvPr/>
        </p:nvGrpSpPr>
        <p:grpSpPr>
          <a:xfrm>
            <a:off x="5715000" y="5202818"/>
            <a:ext cx="3119766" cy="740782"/>
            <a:chOff x="12496800" y="7772400"/>
            <a:chExt cx="3119766" cy="740782"/>
          </a:xfrm>
        </p:grpSpPr>
        <p:pic>
          <p:nvPicPr>
            <p:cNvPr id="11" name="Picture 7" descr="logo.gif"/>
            <p:cNvPicPr>
              <a:picLocks noChangeAspect="1"/>
            </p:cNvPicPr>
            <p:nvPr/>
          </p:nvPicPr>
          <p:blipFill>
            <a:blip r:embed="rId5" cstate="print"/>
            <a:stretch>
              <a:fillRect/>
            </a:stretch>
          </p:blipFill>
          <p:spPr>
            <a:xfrm>
              <a:off x="12496800" y="7772400"/>
              <a:ext cx="3119766" cy="740782"/>
            </a:xfrm>
            <a:prstGeom prst="rect">
              <a:avLst/>
            </a:prstGeom>
          </p:spPr>
          <p:style>
            <a:lnRef idx="1">
              <a:schemeClr val="accent4"/>
            </a:lnRef>
            <a:fillRef idx="3">
              <a:schemeClr val="accent4"/>
            </a:fillRef>
            <a:effectRef idx="2">
              <a:schemeClr val="accent4"/>
            </a:effectRef>
            <a:fontRef idx="minor">
              <a:schemeClr val="lt1"/>
            </a:fontRef>
          </p:style>
        </p:pic>
        <p:sp>
          <p:nvSpPr>
            <p:cNvPr id="12" name="TextBox 11"/>
            <p:cNvSpPr txBox="1"/>
            <p:nvPr/>
          </p:nvSpPr>
          <p:spPr>
            <a:xfrm>
              <a:off x="13563600" y="7772400"/>
              <a:ext cx="1231427" cy="46166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pic>
        <p:nvPicPr>
          <p:cNvPr id="13" name="Picture 12" descr="vcc.png"/>
          <p:cNvPicPr>
            <a:picLocks noChangeAspect="1"/>
          </p:cNvPicPr>
          <p:nvPr/>
        </p:nvPicPr>
        <p:blipFill>
          <a:blip r:embed="rId6" cstate="print"/>
          <a:stretch>
            <a:fillRect/>
          </a:stretch>
        </p:blipFill>
        <p:spPr>
          <a:xfrm>
            <a:off x="8077200" y="4824410"/>
            <a:ext cx="740529" cy="738190"/>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Rounded Rectangle 17"/>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0" name="Rounded Rectangle 19"/>
          <p:cNvSpPr/>
          <p:nvPr/>
        </p:nvSpPr>
        <p:spPr bwMode="auto">
          <a:xfrm>
            <a:off x="355592" y="1630208"/>
            <a:ext cx="1600200" cy="990600"/>
          </a:xfrm>
          <a:prstGeom prst="roundRect">
            <a:avLst>
              <a:gd name="adj" fmla="val 6963"/>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400" dirty="0" smtClean="0">
                <a:solidFill>
                  <a:schemeClr val="bg1"/>
                </a:solidFill>
                <a:latin typeface="Lucida Console" pitchFamily="49" charset="0"/>
              </a:rPr>
              <a:t>a[0] = 206;</a:t>
            </a:r>
          </a:p>
          <a:p>
            <a:pPr defTabSz="1096963" fontAlgn="base">
              <a:spcBef>
                <a:spcPct val="0"/>
              </a:spcBef>
              <a:spcAft>
                <a:spcPct val="0"/>
              </a:spcAft>
            </a:pPr>
            <a:r>
              <a:rPr lang="en-US" sz="1400" dirty="0" smtClean="0">
                <a:solidFill>
                  <a:schemeClr val="bg1"/>
                </a:solidFill>
                <a:latin typeface="Lucida Console" pitchFamily="49" charset="0"/>
              </a:rPr>
              <a:t>a[1] = 202;</a:t>
            </a:r>
          </a:p>
          <a:p>
            <a:pPr defTabSz="1096963" fontAlgn="base">
              <a:spcBef>
                <a:spcPct val="0"/>
              </a:spcBef>
              <a:spcAft>
                <a:spcPct val="0"/>
              </a:spcAft>
            </a:pPr>
            <a:r>
              <a:rPr lang="en-US" sz="1400" dirty="0" smtClean="0">
                <a:solidFill>
                  <a:schemeClr val="bg1"/>
                </a:solidFill>
                <a:latin typeface="Lucida Console" pitchFamily="49" charset="0"/>
              </a:rPr>
              <a:t>a[2] = 239;</a:t>
            </a:r>
          </a:p>
          <a:p>
            <a:pPr defTabSz="1096963" fontAlgn="base">
              <a:spcBef>
                <a:spcPct val="0"/>
              </a:spcBef>
              <a:spcAft>
                <a:spcPct val="0"/>
              </a:spcAft>
            </a:pPr>
            <a:r>
              <a:rPr lang="en-US" sz="1400" dirty="0" smtClean="0">
                <a:solidFill>
                  <a:schemeClr val="bg1"/>
                </a:solidFill>
                <a:latin typeface="Lucida Console" pitchFamily="49" charset="0"/>
              </a:rPr>
              <a:t>a[3] = 190;</a:t>
            </a:r>
          </a:p>
          <a:p>
            <a:pPr defTabSz="1096963" fontAlgn="base">
              <a:spcBef>
                <a:spcPct val="0"/>
              </a:spcBef>
              <a:spcAft>
                <a:spcPct val="0"/>
              </a:spcAft>
            </a:pPr>
            <a:endParaRPr lang="en-US" sz="1400" dirty="0" smtClean="0">
              <a:solidFill>
                <a:schemeClr val="bg1"/>
              </a:solidFill>
              <a:latin typeface="Lucida Console" pitchFamily="49" charset="0"/>
            </a:endParaRPr>
          </a:p>
        </p:txBody>
      </p:sp>
      <p:sp>
        <p:nvSpPr>
          <p:cNvPr id="21"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p14="http://schemas.microsoft.com/office/powerpoint/2007/7/12/main" xmlns="" val="543709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chemeClr val="accent1"/>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2"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p14="http://schemas.microsoft.com/office/powerpoint/2007/7/12/main" xmlns="" val="207829733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2" name="Title 1"/>
          <p:cNvSpPr txBox="1">
            <a:spLocks/>
          </p:cNvSpPr>
          <p:nvPr/>
        </p:nvSpPr>
        <p:spPr>
          <a:xfrm>
            <a:off x="457200" y="203205"/>
            <a:ext cx="8229600" cy="1143000"/>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7500" lnSpcReduction="20000"/>
          </a:bodyPr>
          <a:lstStyle/>
          <a:p>
            <a:pPr marL="0" marR="0" lvl="0" indent="0" algn="ctr" defTabSz="914027" rtl="0" eaLnBrk="1" fontAlgn="base" latinLnBrk="0" hangingPunct="1">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Automatic Test</a:t>
            </a:r>
            <a:r>
              <a:rPr kumimoji="0" lang="en-US" sz="5400" b="0" i="0" u="none" strike="noStrike" kern="1200" cap="none" spc="-30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Input Generation:</a:t>
            </a:r>
          </a:p>
          <a:p>
            <a:pPr marL="0" marR="0" lvl="0" indent="0" algn="ctr" defTabSz="914027" rtl="0" eaLnBrk="1" fontAlgn="base" latinLnBrk="0" hangingPunct="1">
              <a:lnSpc>
                <a:spcPct val="90000"/>
              </a:lnSpc>
              <a:spcBef>
                <a:spcPct val="0"/>
              </a:spcBef>
              <a:spcAft>
                <a:spcPct val="0"/>
              </a:spcAft>
              <a:buClrTx/>
              <a:buSzTx/>
              <a:buFontTx/>
              <a:buNone/>
              <a:tabLst/>
              <a:defRPr/>
            </a:pPr>
            <a:r>
              <a:rPr lang="en-US" sz="5400" spc="-300" baseline="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t>Whole-program,</a:t>
            </a:r>
            <a:r>
              <a:rPr lang="en-US" sz="5400" spc="-30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t> white box code analysis</a:t>
            </a:r>
            <a:endParaRPr kumimoji="0" lang="en-US" sz="5400" b="1" i="0" u="none" strike="noStrike" kern="1200" cap="none" spc="-300"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extLst>
      <p:ext uri="{BB962C8B-B14F-4D97-AF65-F5344CB8AC3E}">
        <p14:creationId xmlns:p14="http://schemas.microsoft.com/office/powerpoint/2007/7/12/main" xmlns="" val="74548286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5"/>
            <a:ext cx="7690115" cy="2243691"/>
          </a:xfrm>
        </p:spPr>
        <p:txBody>
          <a:bodyPr/>
          <a:lstStyle/>
          <a:p>
            <a:r>
              <a:rPr lang="en-US" dirty="0" smtClean="0"/>
              <a:t>Demo:</a:t>
            </a:r>
            <a:br>
              <a:rPr lang="en-US" dirty="0" smtClean="0"/>
            </a:br>
            <a:r>
              <a:rPr lang="en-US" dirty="0" smtClean="0"/>
              <a:t/>
            </a:r>
            <a:br>
              <a:rPr lang="en-US" dirty="0" smtClean="0"/>
            </a:br>
            <a:r>
              <a:rPr lang="en-US" dirty="0" smtClean="0"/>
              <a:t>	</a:t>
            </a:r>
            <a:r>
              <a:rPr lang="en-US" dirty="0" err="1" smtClean="0"/>
              <a:t>Pex</a:t>
            </a:r>
            <a:endParaRPr lang="en-US"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690115" cy="750205"/>
          </a:xfrm>
        </p:spPr>
        <p:txBody>
          <a:bodyPr/>
          <a:lstStyle/>
          <a:p>
            <a:r>
              <a:rPr lang="en-US" dirty="0" smtClean="0"/>
              <a:t>Application:</a:t>
            </a:r>
            <a:endParaRPr lang="en-US" dirty="0"/>
          </a:p>
        </p:txBody>
      </p:sp>
      <p:sp>
        <p:nvSpPr>
          <p:cNvPr id="3" name="Subtitle 2"/>
          <p:cNvSpPr>
            <a:spLocks noGrp="1"/>
          </p:cNvSpPr>
          <p:nvPr>
            <p:ph type="subTitle" idx="1"/>
          </p:nvPr>
        </p:nvSpPr>
        <p:spPr>
          <a:xfrm>
            <a:off x="1752600" y="5805303"/>
            <a:ext cx="6705600" cy="747897"/>
          </a:xfrm>
        </p:spPr>
        <p:txBody>
          <a:bodyPr/>
          <a:lstStyle/>
          <a:p>
            <a:r>
              <a:rPr lang="en-US" dirty="0" smtClean="0"/>
              <a:t>SLAM [Ball &amp; Rajamani 2001]</a:t>
            </a:r>
          </a:p>
          <a:p>
            <a:r>
              <a:rPr lang="en-US" sz="2000" dirty="0" smtClean="0">
                <a:hlinkClick r:id="rId2"/>
              </a:rPr>
              <a:t>http://www.microsoft.com/whdc/devtools/tools/sdv.mspx</a:t>
            </a:r>
            <a:r>
              <a:rPr lang="en-US" sz="2000" dirty="0" smtClean="0"/>
              <a:t> </a:t>
            </a:r>
            <a:endParaRPr lang="en-US" sz="2000" dirty="0"/>
          </a:p>
        </p:txBody>
      </p:sp>
      <p:sp>
        <p:nvSpPr>
          <p:cNvPr id="4" name="Text Placeholder 3"/>
          <p:cNvSpPr>
            <a:spLocks noGrp="1"/>
          </p:cNvSpPr>
          <p:nvPr>
            <p:ph type="body" sz="quarter" idx="10"/>
          </p:nvPr>
        </p:nvSpPr>
        <p:spPr>
          <a:xfrm>
            <a:off x="381000" y="3263408"/>
            <a:ext cx="8412427" cy="1994392"/>
          </a:xfrm>
        </p:spPr>
        <p:txBody>
          <a:bodyPr/>
          <a:lstStyle/>
          <a:p>
            <a:r>
              <a:rPr lang="en-US" sz="7200" dirty="0" smtClean="0"/>
              <a:t>The Static Driver Verifier</a:t>
            </a:r>
            <a:endParaRPr lang="en-US" sz="720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Driver Verifier</a:t>
            </a:r>
            <a:br>
              <a:rPr lang="en-US" dirty="0" smtClean="0"/>
            </a:br>
            <a:endParaRPr spc="-167">
              <a:solidFill>
                <a:schemeClr val="accent1"/>
              </a:solidFill>
              <a:effectLst>
                <a:outerShdw blurRad="50800" dist="38100" dir="2700000" algn="tl" rotWithShape="0">
                  <a:prstClr val="black">
                    <a:alpha val="61000"/>
                  </a:prstClr>
                </a:outerShdw>
              </a:effectLst>
            </a:endParaRPr>
          </a:p>
        </p:txBody>
      </p:sp>
      <p:sp>
        <p:nvSpPr>
          <p:cNvPr id="107" name="TextBox 106"/>
          <p:cNvSpPr txBox="1"/>
          <p:nvPr/>
        </p:nvSpPr>
        <p:spPr>
          <a:xfrm>
            <a:off x="128356" y="5922037"/>
            <a:ext cx="3669921" cy="461665"/>
          </a:xfrm>
          <a:prstGeom prst="rect">
            <a:avLst/>
          </a:prstGeom>
          <a:noFill/>
        </p:spPr>
        <p:txBody>
          <a:bodyPr wrap="square" rtlCol="0">
            <a:spAutoFit/>
          </a:bodyPr>
          <a:lstStyle/>
          <a:p>
            <a:r>
              <a:rPr lang="en-US" sz="1200" dirty="0" smtClean="0">
                <a:solidFill>
                  <a:srgbClr val="9C42E6"/>
                </a:solidFill>
                <a:latin typeface="Calibri" pitchFamily="34" charset="0"/>
              </a:rPr>
              <a:t>Ella Bounimova, Vlad Levin, Jakob Lichtenberg, </a:t>
            </a:r>
          </a:p>
          <a:p>
            <a:r>
              <a:rPr lang="en-US" sz="1200" dirty="0" smtClean="0">
                <a:solidFill>
                  <a:srgbClr val="9C42E6"/>
                </a:solidFill>
                <a:latin typeface="Calibri" pitchFamily="34" charset="0"/>
              </a:rPr>
              <a:t>Tom Ball, Sriram Rajamani, Byron Cook</a:t>
            </a:r>
            <a:endParaRPr lang="en-US" sz="1200" dirty="0">
              <a:solidFill>
                <a:srgbClr val="9C42E6"/>
              </a:solidFill>
              <a:latin typeface="Calibri" pitchFamily="34" charset="0"/>
            </a:endParaRPr>
          </a:p>
        </p:txBody>
      </p:sp>
      <p:sp>
        <p:nvSpPr>
          <p:cNvPr id="68" name="Text Placeholder 2"/>
          <p:cNvSpPr txBox="1">
            <a:spLocks/>
          </p:cNvSpPr>
          <p:nvPr/>
        </p:nvSpPr>
        <p:spPr>
          <a:xfrm>
            <a:off x="381000" y="1676400"/>
            <a:ext cx="8382000" cy="1809726"/>
          </a:xfrm>
          <a:prstGeom prst="rect">
            <a:avLst/>
          </a:prstGeom>
        </p:spPr>
        <p:txBody>
          <a:bodyPr vert="horz"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Z3 is</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 part of SDV 2.0 (Windows 7)</a:t>
            </a: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2800" dirty="0" smtClean="0">
                <a:solidFill>
                  <a:schemeClr val="bg1"/>
                </a:solidFill>
                <a:latin typeface="Calibri" pitchFamily="34" charset="0"/>
              </a:rPr>
              <a:t>It </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is used for:</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rPr>
              <a:t>Predicate abstraction (c2bp)</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rPr>
              <a:t>Counter-example refinement (</a:t>
            </a:r>
            <a:r>
              <a:rPr lang="en-US" sz="2800" dirty="0" err="1" smtClean="0">
                <a:solidFill>
                  <a:schemeClr val="bg1"/>
                </a:solidFill>
                <a:latin typeface="Calibri" pitchFamily="34" charset="0"/>
              </a:rPr>
              <a:t>newton</a:t>
            </a:r>
            <a:r>
              <a:rPr lang="en-US" sz="2800" dirty="0" smtClean="0">
                <a:solidFill>
                  <a:schemeClr val="bg1"/>
                </a:solidFill>
                <a:latin typeface="Calibri" pitchFamily="34" charset="0"/>
              </a:rPr>
              <a:t>)</a:t>
            </a:r>
          </a:p>
        </p:txBody>
      </p:sp>
      <p:pic>
        <p:nvPicPr>
          <p:cNvPr id="21506" name="Picture 2"/>
          <p:cNvPicPr>
            <a:picLocks noChangeAspect="1" noChangeArrowheads="1"/>
          </p:cNvPicPr>
          <p:nvPr/>
        </p:nvPicPr>
        <p:blipFill>
          <a:blip r:embed="rId4" cstate="print"/>
          <a:srcRect/>
          <a:stretch>
            <a:fillRect/>
          </a:stretch>
        </p:blipFill>
        <p:spPr bwMode="auto">
          <a:xfrm>
            <a:off x="2921078" y="4097785"/>
            <a:ext cx="2600833" cy="1159953"/>
          </a:xfrm>
          <a:prstGeom prst="rect">
            <a:avLst/>
          </a:prstGeom>
          <a:noFill/>
          <a:ln w="9525">
            <a:noFill/>
            <a:miter lim="800000"/>
            <a:headEnd/>
            <a:tailEnd/>
          </a:ln>
          <a:effectLst/>
        </p:spPr>
      </p:pic>
      <p:pic>
        <p:nvPicPr>
          <p:cNvPr id="7" name="Picture 6" descr="tball.jpg"/>
          <p:cNvPicPr>
            <a:picLocks noChangeAspect="1"/>
          </p:cNvPicPr>
          <p:nvPr/>
        </p:nvPicPr>
        <p:blipFill>
          <a:blip r:embed="rId5" cstate="print"/>
          <a:stretch>
            <a:fillRect/>
          </a:stretch>
        </p:blipFill>
        <p:spPr>
          <a:xfrm>
            <a:off x="215703" y="5234075"/>
            <a:ext cx="615154" cy="615154"/>
          </a:xfrm>
          <a:prstGeom prst="rect">
            <a:avLst/>
          </a:prstGeom>
        </p:spPr>
      </p:pic>
      <p:pic>
        <p:nvPicPr>
          <p:cNvPr id="8" name="Picture 7" descr="rse-fte.jpg"/>
          <p:cNvPicPr>
            <a:picLocks noChangeAspect="1"/>
          </p:cNvPicPr>
          <p:nvPr/>
        </p:nvPicPr>
        <p:blipFill>
          <a:blip r:embed="rId6" cstate="print"/>
          <a:srcRect l="53218" t="19025" r="31604" b="58814"/>
          <a:stretch>
            <a:fillRect/>
          </a:stretch>
        </p:blipFill>
        <p:spPr>
          <a:xfrm>
            <a:off x="822178" y="5214090"/>
            <a:ext cx="575569" cy="635523"/>
          </a:xfrm>
          <a:prstGeom prst="rect">
            <a:avLst/>
          </a:prstGeom>
        </p:spPr>
      </p:pic>
      <p:pic>
        <p:nvPicPr>
          <p:cNvPr id="9" name="Picture 8" descr="ella.jpg"/>
          <p:cNvPicPr>
            <a:picLocks noChangeAspect="1"/>
          </p:cNvPicPr>
          <p:nvPr/>
        </p:nvPicPr>
        <p:blipFill>
          <a:blip r:embed="rId7" cstate="print"/>
          <a:stretch>
            <a:fillRect/>
          </a:stretch>
        </p:blipFill>
        <p:spPr>
          <a:xfrm>
            <a:off x="1378564" y="5223803"/>
            <a:ext cx="660433" cy="601688"/>
          </a:xfrm>
          <a:prstGeom prst="rect">
            <a:avLst/>
          </a:prstGeom>
        </p:spPr>
      </p:pic>
      <p:pic>
        <p:nvPicPr>
          <p:cNvPr id="10" name="Picture 9" descr="jl.jpg"/>
          <p:cNvPicPr>
            <a:picLocks noChangeAspect="1"/>
          </p:cNvPicPr>
          <p:nvPr/>
        </p:nvPicPr>
        <p:blipFill>
          <a:blip r:embed="rId8" cstate="print"/>
          <a:stretch>
            <a:fillRect/>
          </a:stretch>
        </p:blipFill>
        <p:spPr>
          <a:xfrm>
            <a:off x="1995029" y="5184729"/>
            <a:ext cx="447868" cy="647112"/>
          </a:xfrm>
          <a:prstGeom prst="rect">
            <a:avLst/>
          </a:prstGeom>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Overview</a:t>
            </a:r>
            <a:endParaRPr lang="en-US" dirty="0">
              <a:latin typeface="Calibri" pitchFamily="34" charset="0"/>
            </a:endParaRPr>
          </a:p>
        </p:txBody>
      </p:sp>
      <p:sp>
        <p:nvSpPr>
          <p:cNvPr id="3" name="Content Placeholder 2"/>
          <p:cNvSpPr>
            <a:spLocks noGrp="1"/>
          </p:cNvSpPr>
          <p:nvPr>
            <p:ph idx="4294967295"/>
          </p:nvPr>
        </p:nvSpPr>
        <p:spPr>
          <a:xfrm>
            <a:off x="493295" y="1786189"/>
            <a:ext cx="8382000" cy="4246563"/>
          </a:xfrm>
        </p:spPr>
        <p:txBody>
          <a:bodyPr/>
          <a:lstStyle/>
          <a:p>
            <a:r>
              <a:rPr lang="en-US" sz="2400" i="1" dirty="0" smtClean="0">
                <a:latin typeface="Calibri" pitchFamily="34" charset="0"/>
              </a:rPr>
              <a:t>http://research.microsoft.com/slam/</a:t>
            </a:r>
          </a:p>
          <a:p>
            <a:r>
              <a:rPr lang="en-US" sz="2400" i="1" dirty="0" smtClean="0">
                <a:solidFill>
                  <a:srgbClr val="FF0000"/>
                </a:solidFill>
                <a:latin typeface="Calibri" pitchFamily="34" charset="0"/>
              </a:rPr>
              <a:t>SLAM/SDV</a:t>
            </a:r>
            <a:r>
              <a:rPr lang="en-US" sz="2400" dirty="0" smtClean="0">
                <a:latin typeface="Calibri" pitchFamily="34" charset="0"/>
              </a:rPr>
              <a:t> is a software model checker.</a:t>
            </a:r>
          </a:p>
          <a:p>
            <a:r>
              <a:rPr lang="en-US" sz="2400" dirty="0" smtClean="0">
                <a:latin typeface="Calibri" pitchFamily="34" charset="0"/>
              </a:rPr>
              <a:t>Application domain: </a:t>
            </a:r>
            <a:r>
              <a:rPr lang="en-US" sz="2400" i="1" dirty="0" smtClean="0">
                <a:solidFill>
                  <a:srgbClr val="FF0000"/>
                </a:solidFill>
                <a:latin typeface="Calibri" pitchFamily="34" charset="0"/>
              </a:rPr>
              <a:t>device drivers</a:t>
            </a:r>
            <a:r>
              <a:rPr lang="en-US" sz="2400" i="1" dirty="0" smtClean="0">
                <a:latin typeface="Calibri" pitchFamily="34" charset="0"/>
              </a:rPr>
              <a:t>.</a:t>
            </a:r>
          </a:p>
          <a:p>
            <a:r>
              <a:rPr lang="en-US" sz="2400" dirty="0" smtClean="0">
                <a:latin typeface="Calibri" pitchFamily="34" charset="0"/>
              </a:rPr>
              <a:t>Architecture:</a:t>
            </a:r>
          </a:p>
          <a:p>
            <a:pPr lvl="1">
              <a:buNone/>
            </a:pPr>
            <a:r>
              <a:rPr lang="en-US" sz="2400" b="1" dirty="0" smtClean="0">
                <a:latin typeface="Calibri" pitchFamily="34" charset="0"/>
              </a:rPr>
              <a:t>c2bp  </a:t>
            </a:r>
            <a:r>
              <a:rPr lang="en-US" sz="2400" dirty="0" smtClean="0">
                <a:latin typeface="Calibri" pitchFamily="34" charset="0"/>
              </a:rPr>
              <a:t>C program → </a:t>
            </a:r>
            <a:r>
              <a:rPr lang="en-US" sz="2400" dirty="0" err="1" smtClean="0">
                <a:latin typeface="Calibri" pitchFamily="34" charset="0"/>
              </a:rPr>
              <a:t>boolean</a:t>
            </a:r>
            <a:r>
              <a:rPr lang="en-US" sz="2400" dirty="0" smtClean="0">
                <a:latin typeface="Calibri" pitchFamily="34" charset="0"/>
              </a:rPr>
              <a:t> program (</a:t>
            </a:r>
            <a:r>
              <a:rPr lang="en-US" sz="2400" i="1" dirty="0" smtClean="0">
                <a:latin typeface="Calibri" pitchFamily="34" charset="0"/>
              </a:rPr>
              <a:t>predicate abstraction).</a:t>
            </a:r>
          </a:p>
          <a:p>
            <a:pPr lvl="1">
              <a:buNone/>
            </a:pPr>
            <a:r>
              <a:rPr lang="en-US" sz="2400" b="1" dirty="0" smtClean="0">
                <a:latin typeface="Calibri" pitchFamily="34" charset="0"/>
              </a:rPr>
              <a:t>bebop </a:t>
            </a:r>
            <a:r>
              <a:rPr lang="en-US" sz="2400" dirty="0" smtClean="0">
                <a:latin typeface="Calibri" pitchFamily="34" charset="0"/>
              </a:rPr>
              <a:t>Model checker for </a:t>
            </a:r>
            <a:r>
              <a:rPr lang="en-US" sz="2400" dirty="0" err="1" smtClean="0">
                <a:latin typeface="Calibri" pitchFamily="34" charset="0"/>
              </a:rPr>
              <a:t>boolean</a:t>
            </a:r>
            <a:r>
              <a:rPr lang="en-US" sz="2400" dirty="0" smtClean="0">
                <a:latin typeface="Calibri" pitchFamily="34" charset="0"/>
              </a:rPr>
              <a:t> programs.</a:t>
            </a:r>
          </a:p>
          <a:p>
            <a:pPr lvl="1">
              <a:buNone/>
            </a:pPr>
            <a:r>
              <a:rPr lang="en-US" sz="2400" b="1" dirty="0" err="1" smtClean="0">
                <a:latin typeface="Calibri" pitchFamily="34" charset="0"/>
              </a:rPr>
              <a:t>newton</a:t>
            </a:r>
            <a:r>
              <a:rPr lang="en-US" sz="2400" b="1" dirty="0" smtClean="0">
                <a:latin typeface="Calibri" pitchFamily="34" charset="0"/>
              </a:rPr>
              <a:t> </a:t>
            </a:r>
            <a:r>
              <a:rPr lang="en-US" sz="2400" dirty="0" smtClean="0">
                <a:latin typeface="Calibri" pitchFamily="34" charset="0"/>
              </a:rPr>
              <a:t>Model refinement (check for path feasibility)</a:t>
            </a:r>
          </a:p>
          <a:p>
            <a:r>
              <a:rPr lang="en-US" sz="2400" dirty="0" smtClean="0">
                <a:latin typeface="Calibri" pitchFamily="34" charset="0"/>
              </a:rPr>
              <a:t>SMT solvers are used to perform predicate abstraction and to check path feasibility.</a:t>
            </a:r>
          </a:p>
          <a:p>
            <a:r>
              <a:rPr lang="en-US" sz="2400" dirty="0" smtClean="0">
                <a:latin typeface="Calibri" pitchFamily="34" charset="0"/>
              </a:rPr>
              <a:t>c2bp makes several calls to the SMT solver. The formulas are relatively small.</a:t>
            </a:r>
            <a:endParaRPr lang="en-US" sz="24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err="1" smtClean="0">
                <a:solidFill>
                  <a:schemeClr val="bg1"/>
                </a:solidFill>
                <a:latin typeface="Courier New" pitchFamily="49" charset="0"/>
              </a:rPr>
              <a:t>nPacketsOld</a:t>
            </a:r>
            <a:r>
              <a:rPr lang="en-US" sz="2000" b="0" dirty="0" smtClean="0">
                <a:solidFill>
                  <a:schemeClr val="bg1"/>
                </a:solidFill>
                <a:latin typeface="Courier New" pitchFamily="49" charset="0"/>
              </a:rPr>
              <a:t> = </a:t>
            </a:r>
            <a:r>
              <a:rPr lang="en-US" sz="2000" b="0" dirty="0" err="1" smtClean="0">
                <a:solidFill>
                  <a:schemeClr val="bg1"/>
                </a:solidFill>
                <a:latin typeface="Courier New" pitchFamily="49" charset="0"/>
              </a:rPr>
              <a:t>nPackets</a:t>
            </a: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if(request){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request = request-&gt;Next;</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0" dirty="0" err="1" smtClean="0">
                <a:solidFill>
                  <a:schemeClr val="bg1"/>
                </a:solidFill>
                <a:latin typeface="Courier New" pitchFamily="49" charset="0"/>
              </a:rPr>
              <a:t>nPackets</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0" dirty="0" err="1" smtClean="0">
                <a:solidFill>
                  <a:schemeClr val="bg1"/>
                </a:solidFill>
                <a:latin typeface="Courier New" pitchFamily="49" charset="0"/>
              </a:rPr>
              <a:t>nPackets</a:t>
            </a:r>
            <a:r>
              <a:rPr lang="en-US" sz="2000" b="0" dirty="0" smtClean="0">
                <a:solidFill>
                  <a:schemeClr val="bg1"/>
                </a:solidFill>
                <a:latin typeface="Courier New" pitchFamily="49" charset="0"/>
              </a:rPr>
              <a:t> != </a:t>
            </a:r>
            <a:r>
              <a:rPr lang="en-US" sz="2000" b="0" dirty="0" err="1" smtClean="0">
                <a:solidFill>
                  <a:schemeClr val="bg1"/>
                </a:solidFill>
                <a:latin typeface="Courier New" pitchFamily="49" charset="0"/>
              </a:rPr>
              <a:t>nPacketsOld</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5688767" y="292308"/>
            <a:ext cx="324537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Calibri" pitchFamily="34" charset="0"/>
              </a:rPr>
              <a:t>Do this code obey the looking rule?</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5508885" y="292308"/>
            <a:ext cx="3425253"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Calibri" pitchFamily="34" charset="0"/>
              </a:rPr>
              <a:t>Model checking Boolean program</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5" name="AutoShape 10"/>
          <p:cNvCxnSpPr>
            <a:cxnSpLocks noChangeShapeType="1"/>
            <a:stCxn id="26" idx="4"/>
            <a:endCxn id="27" idx="0"/>
          </p:cNvCxnSpPr>
          <p:nvPr/>
        </p:nvCxnSpPr>
        <p:spPr bwMode="auto">
          <a:xfrm flipH="1">
            <a:off x="2051779" y="5311515"/>
            <a:ext cx="30480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6" name="AutoShape 11"/>
          <p:cNvCxnSpPr>
            <a:cxnSpLocks noChangeShapeType="1"/>
          </p:cNvCxnSpPr>
          <p:nvPr/>
        </p:nvCxnSpPr>
        <p:spPr bwMode="auto">
          <a:xfrm flipH="1">
            <a:off x="2040667" y="5843328"/>
            <a:ext cx="3175"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7" name="Oval 24"/>
          <p:cNvSpPr>
            <a:spLocks noChangeArrowheads="1"/>
          </p:cNvSpPr>
          <p:nvPr/>
        </p:nvSpPr>
        <p:spPr bwMode="auto">
          <a:xfrm>
            <a:off x="17850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8" name="Oval 25"/>
          <p:cNvSpPr>
            <a:spLocks noChangeArrowheads="1"/>
          </p:cNvSpPr>
          <p:nvPr/>
        </p:nvSpPr>
        <p:spPr bwMode="auto">
          <a:xfrm>
            <a:off x="1785079" y="6149715"/>
            <a:ext cx="533400" cy="304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000" b="0">
                <a:solidFill>
                  <a:schemeClr val="bg1"/>
                </a:solidFill>
              </a:rPr>
              <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9C42E6"/>
                </a:solidFill>
                <a:latin typeface="Courier New" pitchFamily="49" charset="0"/>
              </a:rPr>
              <a:t>nPacketsOld</a:t>
            </a:r>
            <a:r>
              <a:rPr lang="en-US" sz="2000" b="1" dirty="0" smtClean="0">
                <a:solidFill>
                  <a:srgbClr val="9C42E6"/>
                </a:solidFill>
                <a:latin typeface="Courier New" pitchFamily="49" charset="0"/>
              </a:rPr>
              <a:t> = </a:t>
            </a:r>
            <a:r>
              <a:rPr lang="en-US" sz="2000" b="1" dirty="0" err="1" smtClean="0">
                <a:solidFill>
                  <a:srgbClr val="9C42E6"/>
                </a:solidFill>
                <a:latin typeface="Courier New" pitchFamily="49" charset="0"/>
              </a:rPr>
              <a:t>nPackets</a:t>
            </a:r>
            <a:r>
              <a:rPr lang="en-US" sz="2000" b="1" dirty="0" smtClean="0">
                <a:solidFill>
                  <a:srgbClr val="9C42E6"/>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if(request){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request = request-&gt;Next;</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err="1" smtClean="0">
                <a:solidFill>
                  <a:srgbClr val="9C42E6"/>
                </a:solidFill>
                <a:latin typeface="Courier New" pitchFamily="49" charset="0"/>
              </a:rPr>
              <a:t>nPackets</a:t>
            </a:r>
            <a:r>
              <a:rPr lang="en-US" sz="2000" b="1" dirty="0" smtClean="0">
                <a:solidFill>
                  <a:srgbClr val="9C42E6"/>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err="1" smtClean="0">
                <a:solidFill>
                  <a:srgbClr val="9C42E6"/>
                </a:solidFill>
                <a:latin typeface="Courier New" pitchFamily="49" charset="0"/>
              </a:rPr>
              <a:t>nPackets</a:t>
            </a:r>
            <a:r>
              <a:rPr lang="en-US" sz="2000" b="1" dirty="0" smtClean="0">
                <a:solidFill>
                  <a:srgbClr val="9C42E6"/>
                </a:solidFill>
                <a:latin typeface="Courier New" pitchFamily="49" charset="0"/>
              </a:rPr>
              <a:t> != </a:t>
            </a:r>
            <a:r>
              <a:rPr lang="en-US" sz="2000" b="1" dirty="0" err="1" smtClean="0">
                <a:solidFill>
                  <a:srgbClr val="9C42E6"/>
                </a:solidFill>
                <a:latin typeface="Courier New" pitchFamily="49" charset="0"/>
              </a:rPr>
              <a:t>nPacketsOld</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5688767" y="292308"/>
            <a:ext cx="324537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Calibri" pitchFamily="34" charset="0"/>
              </a:rPr>
              <a:t>Is error path feasible? </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5" name="AutoShape 10"/>
          <p:cNvCxnSpPr>
            <a:cxnSpLocks noChangeShapeType="1"/>
            <a:stCxn id="26" idx="4"/>
            <a:endCxn id="27" idx="0"/>
          </p:cNvCxnSpPr>
          <p:nvPr/>
        </p:nvCxnSpPr>
        <p:spPr bwMode="auto">
          <a:xfrm flipH="1">
            <a:off x="2051779" y="5311515"/>
            <a:ext cx="304800" cy="2286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6" name="AutoShape 11"/>
          <p:cNvCxnSpPr>
            <a:cxnSpLocks noChangeShapeType="1"/>
          </p:cNvCxnSpPr>
          <p:nvPr/>
        </p:nvCxnSpPr>
        <p:spPr bwMode="auto">
          <a:xfrm flipH="1">
            <a:off x="2040667" y="5843328"/>
            <a:ext cx="3175"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7" name="Oval 24"/>
          <p:cNvSpPr>
            <a:spLocks noChangeArrowheads="1"/>
          </p:cNvSpPr>
          <p:nvPr/>
        </p:nvSpPr>
        <p:spPr bwMode="auto">
          <a:xfrm>
            <a:off x="1785079" y="5540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8" name="Oval 25"/>
          <p:cNvSpPr>
            <a:spLocks noChangeArrowheads="1"/>
          </p:cNvSpPr>
          <p:nvPr/>
        </p:nvSpPr>
        <p:spPr bwMode="auto">
          <a:xfrm>
            <a:off x="1785079" y="6149715"/>
            <a:ext cx="533400" cy="304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000" b="0">
                <a:solidFill>
                  <a:schemeClr val="bg1"/>
                </a:solidFill>
              </a:rPr>
              <a:t>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gurevich.jpg"/>
          <p:cNvPicPr>
            <a:picLocks noChangeAspect="1"/>
          </p:cNvPicPr>
          <p:nvPr/>
        </p:nvPicPr>
        <p:blipFill>
          <a:blip r:embed="rId2" cstate="print"/>
          <a:stretch>
            <a:fillRect/>
          </a:stretch>
        </p:blipFill>
        <p:spPr>
          <a:xfrm>
            <a:off x="4114800" y="1066800"/>
            <a:ext cx="1171575" cy="1171575"/>
          </a:xfrm>
          <a:prstGeom prst="rect">
            <a:avLst/>
          </a:prstGeom>
        </p:spPr>
      </p:pic>
      <p:sp>
        <p:nvSpPr>
          <p:cNvPr id="2" name="Title 1"/>
          <p:cNvSpPr>
            <a:spLocks noGrp="1"/>
          </p:cNvSpPr>
          <p:nvPr>
            <p:ph type="title"/>
          </p:nvPr>
        </p:nvSpPr>
        <p:spPr>
          <a:xfrm>
            <a:off x="381000" y="230188"/>
            <a:ext cx="8382000" cy="609398"/>
          </a:xfrm>
        </p:spPr>
        <p:txBody>
          <a:bodyPr/>
          <a:lstStyle/>
          <a:p>
            <a:r>
              <a:rPr lang="en-US" sz="4400" dirty="0" smtClean="0"/>
              <a:t>The inner Research Market @ MSFT</a:t>
            </a:r>
            <a:endParaRPr lang="en-US" sz="4400" dirty="0"/>
          </a:p>
        </p:txBody>
      </p:sp>
      <p:pic>
        <p:nvPicPr>
          <p:cNvPr id="4" name="Picture 3" descr="andy-gordon.jpg"/>
          <p:cNvPicPr>
            <a:picLocks noChangeAspect="1"/>
          </p:cNvPicPr>
          <p:nvPr/>
        </p:nvPicPr>
        <p:blipFill>
          <a:blip r:embed="rId3" cstate="print"/>
          <a:stretch>
            <a:fillRect/>
          </a:stretch>
        </p:blipFill>
        <p:spPr>
          <a:xfrm>
            <a:off x="6172200" y="1676400"/>
            <a:ext cx="1143000" cy="1524000"/>
          </a:xfrm>
          <a:prstGeom prst="rect">
            <a:avLst/>
          </a:prstGeom>
        </p:spPr>
      </p:pic>
      <p:pic>
        <p:nvPicPr>
          <p:cNvPr id="5" name="Picture 4" descr="gonthier.jpg"/>
          <p:cNvPicPr>
            <a:picLocks noChangeAspect="1"/>
          </p:cNvPicPr>
          <p:nvPr/>
        </p:nvPicPr>
        <p:blipFill>
          <a:blip r:embed="rId4" cstate="print"/>
          <a:stretch>
            <a:fillRect/>
          </a:stretch>
        </p:blipFill>
        <p:spPr>
          <a:xfrm>
            <a:off x="3845700" y="3236100"/>
            <a:ext cx="1183500" cy="1183500"/>
          </a:xfrm>
          <a:prstGeom prst="rect">
            <a:avLst/>
          </a:prstGeom>
        </p:spPr>
      </p:pic>
      <p:pic>
        <p:nvPicPr>
          <p:cNvPr id="8" name="Picture 7" descr="josh-berdine.jpg"/>
          <p:cNvPicPr>
            <a:picLocks noChangeAspect="1"/>
          </p:cNvPicPr>
          <p:nvPr/>
        </p:nvPicPr>
        <p:blipFill>
          <a:blip r:embed="rId5" cstate="print"/>
          <a:stretch>
            <a:fillRect/>
          </a:stretch>
        </p:blipFill>
        <p:spPr>
          <a:xfrm>
            <a:off x="7315200" y="1676400"/>
            <a:ext cx="1143000" cy="1143000"/>
          </a:xfrm>
          <a:prstGeom prst="rect">
            <a:avLst/>
          </a:prstGeom>
        </p:spPr>
      </p:pic>
      <p:pic>
        <p:nvPicPr>
          <p:cNvPr id="9" name="Picture 8" descr="lamport.gif"/>
          <p:cNvPicPr>
            <a:picLocks noChangeAspect="1"/>
          </p:cNvPicPr>
          <p:nvPr/>
        </p:nvPicPr>
        <p:blipFill>
          <a:blip r:embed="rId6" cstate="print"/>
          <a:stretch>
            <a:fillRect/>
          </a:stretch>
        </p:blipFill>
        <p:spPr>
          <a:xfrm>
            <a:off x="2743200" y="3962399"/>
            <a:ext cx="1143000" cy="1524001"/>
          </a:xfrm>
          <a:prstGeom prst="rect">
            <a:avLst/>
          </a:prstGeom>
        </p:spPr>
      </p:pic>
      <p:pic>
        <p:nvPicPr>
          <p:cNvPr id="11" name="Picture 10" descr="leonardo.jpg"/>
          <p:cNvPicPr>
            <a:picLocks noChangeAspect="1"/>
          </p:cNvPicPr>
          <p:nvPr/>
        </p:nvPicPr>
        <p:blipFill>
          <a:blip r:embed="rId7" cstate="print"/>
          <a:stretch>
            <a:fillRect/>
          </a:stretch>
        </p:blipFill>
        <p:spPr>
          <a:xfrm>
            <a:off x="7467600" y="4191000"/>
            <a:ext cx="1295400" cy="1295400"/>
          </a:xfrm>
          <a:prstGeom prst="rect">
            <a:avLst/>
          </a:prstGeom>
        </p:spPr>
      </p:pic>
      <p:pic>
        <p:nvPicPr>
          <p:cNvPr id="12" name="Picture 11" descr="lintao-zhang.jpg"/>
          <p:cNvPicPr>
            <a:picLocks noChangeAspect="1"/>
          </p:cNvPicPr>
          <p:nvPr/>
        </p:nvPicPr>
        <p:blipFill>
          <a:blip r:embed="rId8" cstate="print"/>
          <a:stretch>
            <a:fillRect/>
          </a:stretch>
        </p:blipFill>
        <p:spPr>
          <a:xfrm>
            <a:off x="1600200" y="3276600"/>
            <a:ext cx="1136800" cy="1239112"/>
          </a:xfrm>
          <a:prstGeom prst="rect">
            <a:avLst/>
          </a:prstGeom>
        </p:spPr>
      </p:pic>
      <p:pic>
        <p:nvPicPr>
          <p:cNvPr id="13" name="Picture 12" descr="lucasb.jpg"/>
          <p:cNvPicPr>
            <a:picLocks noChangeAspect="1"/>
          </p:cNvPicPr>
          <p:nvPr/>
        </p:nvPicPr>
        <p:blipFill>
          <a:blip r:embed="rId9" cstate="print"/>
          <a:stretch>
            <a:fillRect/>
          </a:stretch>
        </p:blipFill>
        <p:spPr>
          <a:xfrm>
            <a:off x="7315200" y="2819400"/>
            <a:ext cx="1371600" cy="1371600"/>
          </a:xfrm>
          <a:prstGeom prst="rect">
            <a:avLst/>
          </a:prstGeom>
        </p:spPr>
      </p:pic>
      <p:pic>
        <p:nvPicPr>
          <p:cNvPr id="14" name="Picture 13" descr="madanm.jpg"/>
          <p:cNvPicPr>
            <a:picLocks noChangeAspect="1"/>
          </p:cNvPicPr>
          <p:nvPr/>
        </p:nvPicPr>
        <p:blipFill>
          <a:blip r:embed="rId10" cstate="print"/>
          <a:stretch>
            <a:fillRect/>
          </a:stretch>
        </p:blipFill>
        <p:spPr>
          <a:xfrm>
            <a:off x="1676400" y="1600200"/>
            <a:ext cx="1273324" cy="1668325"/>
          </a:xfrm>
          <a:prstGeom prst="rect">
            <a:avLst/>
          </a:prstGeom>
        </p:spPr>
      </p:pic>
      <p:pic>
        <p:nvPicPr>
          <p:cNvPr id="10" name="Picture 9" descr="leino.jpg"/>
          <p:cNvPicPr>
            <a:picLocks noChangeAspect="1"/>
          </p:cNvPicPr>
          <p:nvPr/>
        </p:nvPicPr>
        <p:blipFill>
          <a:blip r:embed="rId11" cstate="print"/>
          <a:stretch>
            <a:fillRect/>
          </a:stretch>
        </p:blipFill>
        <p:spPr>
          <a:xfrm>
            <a:off x="1600200" y="4343400"/>
            <a:ext cx="1143000" cy="1143000"/>
          </a:xfrm>
          <a:prstGeom prst="rect">
            <a:avLst/>
          </a:prstGeom>
        </p:spPr>
      </p:pic>
      <p:pic>
        <p:nvPicPr>
          <p:cNvPr id="15" name="Picture 14" descr="mbarnett.jpg"/>
          <p:cNvPicPr>
            <a:picLocks noChangeAspect="1"/>
          </p:cNvPicPr>
          <p:nvPr/>
        </p:nvPicPr>
        <p:blipFill>
          <a:blip r:embed="rId12" cstate="print"/>
          <a:stretch>
            <a:fillRect/>
          </a:stretch>
        </p:blipFill>
        <p:spPr>
          <a:xfrm>
            <a:off x="3838575" y="2057400"/>
            <a:ext cx="1190625" cy="1190625"/>
          </a:xfrm>
          <a:prstGeom prst="rect">
            <a:avLst/>
          </a:prstGeom>
        </p:spPr>
      </p:pic>
      <p:pic>
        <p:nvPicPr>
          <p:cNvPr id="16" name="Picture 15" descr="nikolait.jpg"/>
          <p:cNvPicPr>
            <a:picLocks noChangeAspect="1"/>
          </p:cNvPicPr>
          <p:nvPr/>
        </p:nvPicPr>
        <p:blipFill>
          <a:blip r:embed="rId13" cstate="print"/>
          <a:stretch>
            <a:fillRect/>
          </a:stretch>
        </p:blipFill>
        <p:spPr>
          <a:xfrm>
            <a:off x="3962400" y="4495800"/>
            <a:ext cx="714375" cy="714375"/>
          </a:xfrm>
          <a:prstGeom prst="rect">
            <a:avLst/>
          </a:prstGeom>
        </p:spPr>
      </p:pic>
      <p:pic>
        <p:nvPicPr>
          <p:cNvPr id="17" name="Picture 16" descr="patrice-godefroid.gif"/>
          <p:cNvPicPr>
            <a:picLocks noChangeAspect="1"/>
          </p:cNvPicPr>
          <p:nvPr/>
        </p:nvPicPr>
        <p:blipFill>
          <a:blip r:embed="rId14" cstate="print"/>
          <a:stretch>
            <a:fillRect/>
          </a:stretch>
        </p:blipFill>
        <p:spPr>
          <a:xfrm>
            <a:off x="3886200" y="4419600"/>
            <a:ext cx="1219200" cy="1254286"/>
          </a:xfrm>
          <a:prstGeom prst="rect">
            <a:avLst/>
          </a:prstGeom>
        </p:spPr>
      </p:pic>
      <p:pic>
        <p:nvPicPr>
          <p:cNvPr id="18" name="Picture 17" descr="nikolait.jpg"/>
          <p:cNvPicPr>
            <a:picLocks noChangeAspect="1"/>
          </p:cNvPicPr>
          <p:nvPr/>
        </p:nvPicPr>
        <p:blipFill>
          <a:blip r:embed="rId13" cstate="print"/>
          <a:stretch>
            <a:fillRect/>
          </a:stretch>
        </p:blipFill>
        <p:spPr>
          <a:xfrm>
            <a:off x="2895600" y="1524000"/>
            <a:ext cx="1295400" cy="1295400"/>
          </a:xfrm>
          <a:prstGeom prst="rect">
            <a:avLst/>
          </a:prstGeom>
        </p:spPr>
      </p:pic>
      <p:pic>
        <p:nvPicPr>
          <p:cNvPr id="19" name="Picture 18" descr="schulte.jpg"/>
          <p:cNvPicPr>
            <a:picLocks noChangeAspect="1"/>
          </p:cNvPicPr>
          <p:nvPr/>
        </p:nvPicPr>
        <p:blipFill>
          <a:blip r:embed="rId15" cstate="print"/>
          <a:stretch>
            <a:fillRect/>
          </a:stretch>
        </p:blipFill>
        <p:spPr>
          <a:xfrm>
            <a:off x="7543800" y="5486400"/>
            <a:ext cx="1190625" cy="1190625"/>
          </a:xfrm>
          <a:prstGeom prst="rect">
            <a:avLst/>
          </a:prstGeom>
        </p:spPr>
      </p:pic>
      <p:pic>
        <p:nvPicPr>
          <p:cNvPr id="20" name="Picture 19" descr="thoare.jpg"/>
          <p:cNvPicPr>
            <a:picLocks noChangeAspect="1"/>
          </p:cNvPicPr>
          <p:nvPr/>
        </p:nvPicPr>
        <p:blipFill>
          <a:blip r:embed="rId16" cstate="print"/>
          <a:stretch>
            <a:fillRect/>
          </a:stretch>
        </p:blipFill>
        <p:spPr>
          <a:xfrm>
            <a:off x="5029200" y="3200401"/>
            <a:ext cx="1307714" cy="1447799"/>
          </a:xfrm>
          <a:prstGeom prst="rect">
            <a:avLst/>
          </a:prstGeom>
        </p:spPr>
      </p:pic>
      <p:pic>
        <p:nvPicPr>
          <p:cNvPr id="21" name="Picture 20" descr="tball.jpg"/>
          <p:cNvPicPr>
            <a:picLocks noChangeAspect="1"/>
          </p:cNvPicPr>
          <p:nvPr/>
        </p:nvPicPr>
        <p:blipFill>
          <a:blip r:embed="rId17" cstate="print"/>
          <a:stretch>
            <a:fillRect/>
          </a:stretch>
        </p:blipFill>
        <p:spPr>
          <a:xfrm>
            <a:off x="5029200" y="2057400"/>
            <a:ext cx="1143000" cy="1143000"/>
          </a:xfrm>
          <a:prstGeom prst="rect">
            <a:avLst/>
          </a:prstGeom>
        </p:spPr>
      </p:pic>
      <p:pic>
        <p:nvPicPr>
          <p:cNvPr id="23" name="Picture 22" descr="shuvendu.jpg"/>
          <p:cNvPicPr>
            <a:picLocks noChangeAspect="1"/>
          </p:cNvPicPr>
          <p:nvPr/>
        </p:nvPicPr>
        <p:blipFill>
          <a:blip r:embed="rId18" cstate="print"/>
          <a:stretch>
            <a:fillRect/>
          </a:stretch>
        </p:blipFill>
        <p:spPr>
          <a:xfrm>
            <a:off x="6324600" y="4572000"/>
            <a:ext cx="1219199" cy="1329265"/>
          </a:xfrm>
          <a:prstGeom prst="rect">
            <a:avLst/>
          </a:prstGeom>
        </p:spPr>
      </p:pic>
      <p:pic>
        <p:nvPicPr>
          <p:cNvPr id="24" name="Picture 23" descr="sumitg.jpg"/>
          <p:cNvPicPr>
            <a:picLocks noChangeAspect="1"/>
          </p:cNvPicPr>
          <p:nvPr/>
        </p:nvPicPr>
        <p:blipFill>
          <a:blip r:embed="rId19" cstate="print"/>
          <a:stretch>
            <a:fillRect/>
          </a:stretch>
        </p:blipFill>
        <p:spPr>
          <a:xfrm>
            <a:off x="6324600" y="3200400"/>
            <a:ext cx="1254760" cy="1447800"/>
          </a:xfrm>
          <a:prstGeom prst="rect">
            <a:avLst/>
          </a:prstGeom>
        </p:spPr>
      </p:pic>
      <p:pic>
        <p:nvPicPr>
          <p:cNvPr id="25" name="Picture 24" descr="rse-fte.jpg"/>
          <p:cNvPicPr>
            <a:picLocks noChangeAspect="1"/>
          </p:cNvPicPr>
          <p:nvPr/>
        </p:nvPicPr>
        <p:blipFill>
          <a:blip r:embed="rId20" cstate="print"/>
          <a:srcRect l="8633" t="19025" r="12236" b="52437"/>
          <a:stretch>
            <a:fillRect/>
          </a:stretch>
        </p:blipFill>
        <p:spPr>
          <a:xfrm>
            <a:off x="914400" y="5486400"/>
            <a:ext cx="5029200" cy="1371600"/>
          </a:xfrm>
          <a:prstGeom prst="rect">
            <a:avLst/>
          </a:prstGeom>
        </p:spPr>
      </p:pic>
      <p:pic>
        <p:nvPicPr>
          <p:cNvPr id="26" name="Picture 25" descr="nsb.jpg"/>
          <p:cNvPicPr>
            <a:picLocks noChangeAspect="1"/>
          </p:cNvPicPr>
          <p:nvPr/>
        </p:nvPicPr>
        <p:blipFill>
          <a:blip r:embed="rId21" cstate="print"/>
          <a:stretch>
            <a:fillRect/>
          </a:stretch>
        </p:blipFill>
        <p:spPr>
          <a:xfrm>
            <a:off x="5943600" y="5638800"/>
            <a:ext cx="732034" cy="685800"/>
          </a:xfrm>
          <a:prstGeom prst="rect">
            <a:avLst/>
          </a:prstGeom>
        </p:spPr>
      </p:pic>
      <p:pic>
        <p:nvPicPr>
          <p:cNvPr id="6" name="Picture 5" descr="jhalleux.jpg"/>
          <p:cNvPicPr>
            <a:picLocks noChangeAspect="1"/>
          </p:cNvPicPr>
          <p:nvPr/>
        </p:nvPicPr>
        <p:blipFill>
          <a:blip r:embed="rId22" cstate="print"/>
          <a:stretch>
            <a:fillRect/>
          </a:stretch>
        </p:blipFill>
        <p:spPr>
          <a:xfrm>
            <a:off x="2743200" y="2762212"/>
            <a:ext cx="1123988" cy="1200188"/>
          </a:xfrm>
          <a:prstGeom prst="rect">
            <a:avLst/>
          </a:prstGeom>
        </p:spPr>
      </p:pic>
      <p:pic>
        <p:nvPicPr>
          <p:cNvPr id="27" name="Picture 26" descr="bycook.jpg"/>
          <p:cNvPicPr>
            <a:picLocks noChangeAspect="1"/>
          </p:cNvPicPr>
          <p:nvPr/>
        </p:nvPicPr>
        <p:blipFill>
          <a:blip r:embed="rId23" cstate="print"/>
          <a:stretch>
            <a:fillRect/>
          </a:stretch>
        </p:blipFill>
        <p:spPr>
          <a:xfrm>
            <a:off x="381000" y="1600200"/>
            <a:ext cx="1295400" cy="1295400"/>
          </a:xfrm>
          <a:prstGeom prst="rect">
            <a:avLst/>
          </a:prstGeom>
        </p:spPr>
      </p:pic>
      <p:pic>
        <p:nvPicPr>
          <p:cNvPr id="28" name="Picture 27" descr="youssefh.jpg"/>
          <p:cNvPicPr>
            <a:picLocks noChangeAspect="1"/>
          </p:cNvPicPr>
          <p:nvPr/>
        </p:nvPicPr>
        <p:blipFill>
          <a:blip r:embed="rId24" cstate="print"/>
          <a:stretch>
            <a:fillRect/>
          </a:stretch>
        </p:blipFill>
        <p:spPr>
          <a:xfrm>
            <a:off x="381000" y="2895600"/>
            <a:ext cx="1295400" cy="1295400"/>
          </a:xfrm>
          <a:prstGeom prst="rect">
            <a:avLst/>
          </a:prstGeom>
        </p:spPr>
      </p:pic>
      <p:pic>
        <p:nvPicPr>
          <p:cNvPr id="29" name="Picture 28" descr="larus.jpg"/>
          <p:cNvPicPr>
            <a:picLocks noChangeAspect="1"/>
          </p:cNvPicPr>
          <p:nvPr/>
        </p:nvPicPr>
        <p:blipFill>
          <a:blip r:embed="rId25" cstate="print"/>
          <a:stretch>
            <a:fillRect/>
          </a:stretch>
        </p:blipFill>
        <p:spPr>
          <a:xfrm>
            <a:off x="7086600" y="5867400"/>
            <a:ext cx="685800" cy="685800"/>
          </a:xfrm>
          <a:prstGeom prst="rect">
            <a:avLst/>
          </a:prstGeom>
        </p:spPr>
      </p:pic>
      <p:pic>
        <p:nvPicPr>
          <p:cNvPr id="30" name="Picture 29" descr="qadeer.jpg"/>
          <p:cNvPicPr>
            <a:picLocks noChangeAspect="1"/>
          </p:cNvPicPr>
          <p:nvPr/>
        </p:nvPicPr>
        <p:blipFill>
          <a:blip r:embed="rId26" cstate="print"/>
          <a:stretch>
            <a:fillRect/>
          </a:stretch>
        </p:blipFill>
        <p:spPr>
          <a:xfrm>
            <a:off x="381000" y="4191000"/>
            <a:ext cx="1295400" cy="1295400"/>
          </a:xfrm>
          <a:prstGeom prst="rect">
            <a:avLst/>
          </a:prstGeom>
        </p:spPr>
      </p:pic>
      <p:pic>
        <p:nvPicPr>
          <p:cNvPr id="31" name="Picture 30" descr="nick.jpg"/>
          <p:cNvPicPr>
            <a:picLocks noChangeAspect="1"/>
          </p:cNvPicPr>
          <p:nvPr/>
        </p:nvPicPr>
        <p:blipFill>
          <a:blip r:embed="rId27" cstate="print"/>
          <a:stretch>
            <a:fillRect/>
          </a:stretch>
        </p:blipFill>
        <p:spPr>
          <a:xfrm>
            <a:off x="5257800" y="1143000"/>
            <a:ext cx="914400" cy="914400"/>
          </a:xfrm>
          <a:prstGeom prst="rect">
            <a:avLst/>
          </a:prstGeom>
        </p:spPr>
      </p:pic>
      <p:pic>
        <p:nvPicPr>
          <p:cNvPr id="33" name="Picture 32" descr="margus.jpg"/>
          <p:cNvPicPr>
            <a:picLocks noChangeAspect="1"/>
          </p:cNvPicPr>
          <p:nvPr/>
        </p:nvPicPr>
        <p:blipFill>
          <a:blip r:embed="rId28" cstate="print"/>
          <a:stretch>
            <a:fillRect/>
          </a:stretch>
        </p:blipFill>
        <p:spPr>
          <a:xfrm>
            <a:off x="0" y="5486400"/>
            <a:ext cx="1133929" cy="1143000"/>
          </a:xfrm>
          <a:prstGeom prst="rect">
            <a:avLst/>
          </a:prstGeom>
        </p:spPr>
      </p:pic>
      <p:pic>
        <p:nvPicPr>
          <p:cNvPr id="35" name="Picture 2"/>
          <p:cNvPicPr>
            <a:picLocks noChangeAspect="1" noChangeArrowheads="1"/>
          </p:cNvPicPr>
          <p:nvPr/>
        </p:nvPicPr>
        <p:blipFill>
          <a:blip r:embed="rId29" cstate="print"/>
          <a:srcRect/>
          <a:stretch>
            <a:fillRect/>
          </a:stretch>
        </p:blipFill>
        <p:spPr bwMode="auto">
          <a:xfrm>
            <a:off x="4876800" y="4648200"/>
            <a:ext cx="911087" cy="914400"/>
          </a:xfrm>
          <a:prstGeom prst="rect">
            <a:avLst/>
          </a:prstGeom>
          <a:noFill/>
          <a:ln w="9525">
            <a:noFill/>
            <a:miter lim="800000"/>
            <a:headEnd/>
            <a:tailEnd/>
          </a:ln>
          <a:effectLst/>
        </p:spPr>
      </p:pic>
      <p:pic>
        <p:nvPicPr>
          <p:cNvPr id="34" name="Picture 33" descr="fournet.jpg"/>
          <p:cNvPicPr>
            <a:picLocks noChangeAspect="1"/>
          </p:cNvPicPr>
          <p:nvPr/>
        </p:nvPicPr>
        <p:blipFill>
          <a:blip r:embed="rId30" cstate="print"/>
          <a:stretch>
            <a:fillRect/>
          </a:stretch>
        </p:blipFill>
        <p:spPr>
          <a:xfrm>
            <a:off x="5628467" y="4495800"/>
            <a:ext cx="1000933" cy="1143000"/>
          </a:xfrm>
          <a:prstGeom prst="rect">
            <a:avLst/>
          </a:prstGeom>
        </p:spPr>
      </p:pic>
      <p:pic>
        <p:nvPicPr>
          <p:cNvPr id="36" name="Picture 35" descr="ethanjackson.png"/>
          <p:cNvPicPr>
            <a:picLocks noChangeAspect="1"/>
          </p:cNvPicPr>
          <p:nvPr/>
        </p:nvPicPr>
        <p:blipFill>
          <a:blip r:embed="rId31" cstate="print"/>
          <a:stretch>
            <a:fillRect/>
          </a:stretch>
        </p:blipFill>
        <p:spPr>
          <a:xfrm>
            <a:off x="5715000" y="6118561"/>
            <a:ext cx="823235" cy="891839"/>
          </a:xfrm>
          <a:prstGeom prst="rect">
            <a:avLst/>
          </a:prstGeom>
        </p:spPr>
      </p:pic>
      <p:pic>
        <p:nvPicPr>
          <p:cNvPr id="37" name="Picture 36" descr="jp_small2.jpg"/>
          <p:cNvPicPr>
            <a:picLocks noChangeAspect="1"/>
          </p:cNvPicPr>
          <p:nvPr/>
        </p:nvPicPr>
        <p:blipFill>
          <a:blip r:embed="rId32" cstate="print"/>
          <a:stretch>
            <a:fillRect/>
          </a:stretch>
        </p:blipFill>
        <p:spPr>
          <a:xfrm>
            <a:off x="6348701" y="5867400"/>
            <a:ext cx="886161" cy="990600"/>
          </a:xfrm>
          <a:prstGeom prst="rect">
            <a:avLst/>
          </a:prstGeom>
          <a:ln>
            <a:noFill/>
          </a:ln>
        </p:spPr>
      </p:pic>
      <p:pic>
        <p:nvPicPr>
          <p:cNvPr id="38" name="Picture 37" descr="chrishaw72.jpg"/>
          <p:cNvPicPr>
            <a:picLocks noChangeAspect="1"/>
          </p:cNvPicPr>
          <p:nvPr/>
        </p:nvPicPr>
        <p:blipFill>
          <a:blip r:embed="rId33" cstate="print"/>
          <a:stretch>
            <a:fillRect/>
          </a:stretch>
        </p:blipFill>
        <p:spPr>
          <a:xfrm>
            <a:off x="2362200" y="4953000"/>
            <a:ext cx="914400" cy="914400"/>
          </a:xfrm>
          <a:prstGeom prst="rect">
            <a:avLst/>
          </a:prstGeom>
        </p:spPr>
      </p:pic>
      <p:pic>
        <p:nvPicPr>
          <p:cNvPr id="39" name="Picture 38" descr="akash.jpg"/>
          <p:cNvPicPr>
            <a:picLocks noChangeAspect="1"/>
          </p:cNvPicPr>
          <p:nvPr/>
        </p:nvPicPr>
        <p:blipFill>
          <a:blip r:embed="rId34" cstate="print"/>
          <a:srcRect l="13333" r="6667" b="25000"/>
          <a:stretch>
            <a:fillRect/>
          </a:stretch>
        </p:blipFill>
        <p:spPr>
          <a:xfrm>
            <a:off x="8229600" y="1371600"/>
            <a:ext cx="914400" cy="1143000"/>
          </a:xfrm>
          <a:prstGeom prst="rect">
            <a:avLst/>
          </a:prstGeom>
        </p:spPr>
      </p:pic>
      <p:pic>
        <p:nvPicPr>
          <p:cNvPr id="40" name="Picture 39" descr="kb180x120.jpg"/>
          <p:cNvPicPr>
            <a:picLocks noChangeAspect="1"/>
          </p:cNvPicPr>
          <p:nvPr/>
        </p:nvPicPr>
        <p:blipFill>
          <a:blip r:embed="rId35" cstate="print"/>
          <a:srcRect l="23333" r="20000" b="10000"/>
          <a:stretch>
            <a:fillRect/>
          </a:stretch>
        </p:blipFill>
        <p:spPr>
          <a:xfrm>
            <a:off x="0" y="3581400"/>
            <a:ext cx="1007533" cy="1066800"/>
          </a:xfrm>
          <a:prstGeom prst="rect">
            <a:avLst/>
          </a:prstGeom>
        </p:spPr>
      </p:pic>
      <p:pic>
        <p:nvPicPr>
          <p:cNvPr id="41" name="Picture 40" descr="wrwg.jpg"/>
          <p:cNvPicPr>
            <a:picLocks noChangeAspect="1"/>
          </p:cNvPicPr>
          <p:nvPr/>
        </p:nvPicPr>
        <p:blipFill>
          <a:blip r:embed="rId36" cstate="print"/>
          <a:srcRect l="18000" r="19623" b="25993"/>
          <a:stretch>
            <a:fillRect/>
          </a:stretch>
        </p:blipFill>
        <p:spPr>
          <a:xfrm>
            <a:off x="1371600" y="1143000"/>
            <a:ext cx="762000" cy="875441"/>
          </a:xfrm>
          <a:prstGeom prst="rect">
            <a:avLst/>
          </a:prstGeom>
        </p:spPr>
      </p:pic>
      <p:pic>
        <p:nvPicPr>
          <p:cNvPr id="42" name="Picture 41" descr="nik-cropped.jpg"/>
          <p:cNvPicPr>
            <a:picLocks noChangeAspect="1"/>
          </p:cNvPicPr>
          <p:nvPr/>
        </p:nvPicPr>
        <p:blipFill>
          <a:blip r:embed="rId37" cstate="print"/>
          <a:stretch>
            <a:fillRect/>
          </a:stretch>
        </p:blipFill>
        <p:spPr>
          <a:xfrm>
            <a:off x="8229600" y="2514600"/>
            <a:ext cx="914400" cy="1040524"/>
          </a:xfrm>
          <a:prstGeom prst="rect">
            <a:avLst/>
          </a:prstGeom>
        </p:spPr>
      </p:pic>
      <p:pic>
        <p:nvPicPr>
          <p:cNvPr id="43" name="Picture 42" descr="michal-new-small.jpg"/>
          <p:cNvPicPr>
            <a:picLocks noChangeAspect="1"/>
          </p:cNvPicPr>
          <p:nvPr/>
        </p:nvPicPr>
        <p:blipFill>
          <a:blip r:embed="rId38" cstate="print"/>
          <a:stretch>
            <a:fillRect/>
          </a:stretch>
        </p:blipFill>
        <p:spPr>
          <a:xfrm>
            <a:off x="0" y="4876800"/>
            <a:ext cx="431856" cy="500845"/>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9C42E6"/>
                </a:solidFill>
                <a:latin typeface="Courier New" pitchFamily="49" charset="0"/>
              </a:rPr>
              <a:t>nPacketsOld</a:t>
            </a:r>
            <a:r>
              <a:rPr lang="en-US" sz="2000" b="1" dirty="0" smtClean="0">
                <a:solidFill>
                  <a:srgbClr val="9C42E6"/>
                </a:solidFill>
                <a:latin typeface="Courier New" pitchFamily="49" charset="0"/>
              </a:rPr>
              <a:t> = </a:t>
            </a:r>
            <a:r>
              <a:rPr lang="en-US" sz="2000" b="1" dirty="0" err="1" smtClean="0">
                <a:solidFill>
                  <a:srgbClr val="9C42E6"/>
                </a:solidFill>
                <a:latin typeface="Courier New" pitchFamily="49" charset="0"/>
              </a:rPr>
              <a:t>nPackets</a:t>
            </a:r>
            <a:r>
              <a:rPr lang="en-US" sz="2000" b="1" dirty="0" smtClean="0">
                <a:solidFill>
                  <a:srgbClr val="9C42E6"/>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if(request){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request = request-&gt;Next;</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err="1" smtClean="0">
                <a:solidFill>
                  <a:srgbClr val="9C42E6"/>
                </a:solidFill>
                <a:latin typeface="Courier New" pitchFamily="49" charset="0"/>
              </a:rPr>
              <a:t>nPackets</a:t>
            </a:r>
            <a:r>
              <a:rPr lang="en-US" sz="2000" b="1" dirty="0" smtClean="0">
                <a:solidFill>
                  <a:srgbClr val="9C42E6"/>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err="1" smtClean="0">
                <a:solidFill>
                  <a:srgbClr val="9C42E6"/>
                </a:solidFill>
                <a:latin typeface="Courier New" pitchFamily="49" charset="0"/>
              </a:rPr>
              <a:t>nPackets</a:t>
            </a:r>
            <a:r>
              <a:rPr lang="en-US" sz="2000" b="1" dirty="0" smtClean="0">
                <a:solidFill>
                  <a:srgbClr val="9C42E6"/>
                </a:solidFill>
                <a:latin typeface="Courier New" pitchFamily="49" charset="0"/>
              </a:rPr>
              <a:t> != </a:t>
            </a:r>
            <a:r>
              <a:rPr lang="en-US" sz="2000" b="1" dirty="0" err="1" smtClean="0">
                <a:solidFill>
                  <a:srgbClr val="9C42E6"/>
                </a:solidFill>
                <a:latin typeface="Courier New" pitchFamily="49" charset="0"/>
              </a:rPr>
              <a:t>nPacketsOld</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4849318" y="292308"/>
            <a:ext cx="408482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Add new predicate to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Boolean program</a:t>
            </a:r>
          </a:p>
          <a:p>
            <a:pPr algn="ctr" defTabSz="1096963" fontAlgn="base">
              <a:spcBef>
                <a:spcPct val="0"/>
              </a:spcBef>
              <a:spcAft>
                <a:spcPct val="0"/>
              </a:spcAft>
            </a:pPr>
            <a:r>
              <a:rPr lang="en-US" dirty="0" smtClean="0">
                <a:solidFill>
                  <a:srgbClr val="FF0000"/>
                </a:solidFill>
                <a:effectLst>
                  <a:outerShdw blurRad="38100" dist="38100" dir="2700000" algn="tl">
                    <a:srgbClr val="000000">
                      <a:alpha val="43137"/>
                    </a:srgbClr>
                  </a:outerShdw>
                </a:effectLst>
                <a:latin typeface="Calibri" pitchFamily="34" charset="0"/>
              </a:rPr>
              <a:t>b</a:t>
            </a:r>
            <a:r>
              <a:rPr lang="en-US" dirty="0" smtClean="0">
                <a:solidFill>
                  <a:schemeClr val="tx1"/>
                </a:solidFill>
                <a:effectLst>
                  <a:outerShdw blurRad="38100" dist="38100" dir="2700000" algn="tl">
                    <a:srgbClr val="000000">
                      <a:alpha val="43137"/>
                    </a:srgbClr>
                  </a:outerShdw>
                </a:effectLst>
                <a:latin typeface="Calibri" pitchFamily="34" charset="0"/>
              </a:rPr>
              <a:t>: (</a:t>
            </a:r>
            <a:r>
              <a:rPr lang="en-US" dirty="0" err="1" smtClean="0">
                <a:solidFill>
                  <a:schemeClr val="tx1"/>
                </a:solidFill>
                <a:effectLst>
                  <a:outerShdw blurRad="38100" dist="38100" dir="2700000" algn="tl">
                    <a:srgbClr val="000000">
                      <a:alpha val="43137"/>
                    </a:srgbClr>
                  </a:outerShdw>
                </a:effectLst>
                <a:latin typeface="Calibri" pitchFamily="34" charset="0"/>
              </a:rPr>
              <a:t>nPacketsOld</a:t>
            </a:r>
            <a:r>
              <a:rPr lang="en-US" dirty="0" smtClean="0">
                <a:solidFill>
                  <a:schemeClr val="tx1"/>
                </a:solidFill>
                <a:effectLst>
                  <a:outerShdw blurRad="38100" dist="38100" dir="2700000" algn="tl">
                    <a:srgbClr val="000000">
                      <a:alpha val="43137"/>
                    </a:srgbClr>
                  </a:outerShdw>
                </a:effectLst>
                <a:latin typeface="Calibri" pitchFamily="34" charset="0"/>
              </a:rPr>
              <a:t> == </a:t>
            </a:r>
            <a:r>
              <a:rPr lang="en-US" dirty="0" err="1" smtClean="0">
                <a:solidFill>
                  <a:schemeClr val="tx1"/>
                </a:solidFill>
                <a:effectLst>
                  <a:outerShdw blurRad="38100" dist="38100" dir="2700000" algn="tl">
                    <a:srgbClr val="000000">
                      <a:alpha val="43137"/>
                    </a:srgbClr>
                  </a:outerShdw>
                </a:effectLst>
                <a:latin typeface="Calibri" pitchFamily="34" charset="0"/>
              </a:rPr>
              <a:t>nPackets</a:t>
            </a:r>
            <a:r>
              <a:rPr lang="en-US" dirty="0" smtClean="0">
                <a:solidFill>
                  <a:schemeClr val="tx1"/>
                </a:solidFill>
                <a:effectLst>
                  <a:outerShdw blurRad="38100" dist="38100" dir="2700000" algn="tl">
                    <a:srgbClr val="000000">
                      <a:alpha val="43137"/>
                    </a:srgbClr>
                  </a:outerShdw>
                </a:effectLst>
                <a:latin typeface="Calibri" pitchFamily="34" charset="0"/>
              </a:rPr>
              <a:t>)</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5" name="AutoShape 10"/>
          <p:cNvCxnSpPr>
            <a:cxnSpLocks noChangeShapeType="1"/>
            <a:stCxn id="26" idx="4"/>
            <a:endCxn id="27" idx="0"/>
          </p:cNvCxnSpPr>
          <p:nvPr/>
        </p:nvCxnSpPr>
        <p:spPr bwMode="auto">
          <a:xfrm flipH="1">
            <a:off x="2051779" y="5311515"/>
            <a:ext cx="304800" cy="2286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6" name="AutoShape 11"/>
          <p:cNvCxnSpPr>
            <a:cxnSpLocks noChangeShapeType="1"/>
          </p:cNvCxnSpPr>
          <p:nvPr/>
        </p:nvCxnSpPr>
        <p:spPr bwMode="auto">
          <a:xfrm flipH="1">
            <a:off x="2040667" y="5843328"/>
            <a:ext cx="3175"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7" name="Oval 24"/>
          <p:cNvSpPr>
            <a:spLocks noChangeArrowheads="1"/>
          </p:cNvSpPr>
          <p:nvPr/>
        </p:nvSpPr>
        <p:spPr bwMode="auto">
          <a:xfrm>
            <a:off x="1785079" y="5540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8" name="Oval 25"/>
          <p:cNvSpPr>
            <a:spLocks noChangeArrowheads="1"/>
          </p:cNvSpPr>
          <p:nvPr/>
        </p:nvSpPr>
        <p:spPr bwMode="auto">
          <a:xfrm>
            <a:off x="1785079" y="6149715"/>
            <a:ext cx="533400" cy="304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000" b="0">
                <a:solidFill>
                  <a:schemeClr val="bg1"/>
                </a:solidFill>
              </a:rPr>
              <a:t>E</a:t>
            </a:r>
          </a:p>
        </p:txBody>
      </p:sp>
      <p:sp>
        <p:nvSpPr>
          <p:cNvPr id="30" name="Rectangle 29"/>
          <p:cNvSpPr/>
          <p:nvPr/>
        </p:nvSpPr>
        <p:spPr bwMode="auto">
          <a:xfrm>
            <a:off x="3627620" y="2585803"/>
            <a:ext cx="3732550" cy="427220"/>
          </a:xfrm>
          <a:prstGeom prst="rect">
            <a:avLst/>
          </a:prstGeom>
          <a:solidFill>
            <a:schemeClr val="accent2">
              <a:lumMod val="60000"/>
              <a:lumOff val="40000"/>
              <a:alpha val="92000"/>
            </a:schemeClr>
          </a:solidFill>
          <a:ln>
            <a:headEnd type="none" w="med" len="med"/>
            <a:tailEnd type="none" w="med" len="med"/>
          </a:ln>
          <a:effectLst>
            <a:outerShdw blurRad="63500" dist="38100" dir="5400000" sx="1000" sy="1000" rotWithShape="0">
              <a:srgbClr val="000000">
                <a:alpha val="45000"/>
              </a:srgbClr>
            </a:outerShdw>
          </a:effectLst>
          <a:scene3d>
            <a:camera prst="orthographicFront">
              <a:rot lat="0" lon="0" rev="0"/>
            </a:camera>
            <a:lightRig rig="glow" dir="t">
              <a:rot lat="0" lon="0" rev="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rPr>
              <a:t>b = true;</a:t>
            </a:r>
          </a:p>
        </p:txBody>
      </p:sp>
      <p:sp>
        <p:nvSpPr>
          <p:cNvPr id="31" name="Rectangle 30"/>
          <p:cNvSpPr/>
          <p:nvPr/>
        </p:nvSpPr>
        <p:spPr bwMode="auto">
          <a:xfrm>
            <a:off x="4259704" y="4259705"/>
            <a:ext cx="4082321" cy="427220"/>
          </a:xfrm>
          <a:prstGeom prst="rect">
            <a:avLst/>
          </a:prstGeom>
          <a:solidFill>
            <a:schemeClr val="accent2">
              <a:lumMod val="60000"/>
              <a:lumOff val="40000"/>
              <a:alpha val="92000"/>
            </a:schemeClr>
          </a:solidFill>
          <a:ln>
            <a:headEnd type="none" w="med" len="med"/>
            <a:tailEnd type="none" w="med" len="med"/>
          </a:ln>
          <a:effectLst>
            <a:outerShdw blurRad="63500" dist="38100" dir="5400000" sx="1000" sy="1000" rotWithShape="0">
              <a:srgbClr val="000000">
                <a:alpha val="45000"/>
              </a:srgbClr>
            </a:outerShdw>
          </a:effectLst>
          <a:scene3d>
            <a:camera prst="orthographicFront">
              <a:rot lat="0" lon="0" rev="0"/>
            </a:camera>
            <a:lightRig rig="glow" dir="t">
              <a:rot lat="0" lon="0" rev="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rPr>
              <a:t>b = b</a:t>
            </a:r>
            <a:r>
              <a:rPr kumimoji="0" lang="en-US" sz="2800" b="1" i="0" u="none" strike="noStrike" cap="none" normalizeH="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rPr>
              <a:t> ? false : *</a:t>
            </a:r>
            <a:r>
              <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rPr>
              <a:t>;</a:t>
            </a:r>
          </a:p>
        </p:txBody>
      </p:sp>
      <p:sp>
        <p:nvSpPr>
          <p:cNvPr id="33" name="Rectangle 32"/>
          <p:cNvSpPr/>
          <p:nvPr/>
        </p:nvSpPr>
        <p:spPr bwMode="auto">
          <a:xfrm>
            <a:off x="4679430" y="4919271"/>
            <a:ext cx="3520190" cy="427220"/>
          </a:xfrm>
          <a:prstGeom prst="rect">
            <a:avLst/>
          </a:prstGeom>
          <a:solidFill>
            <a:schemeClr val="accent2">
              <a:lumMod val="60000"/>
              <a:lumOff val="40000"/>
              <a:alpha val="92000"/>
            </a:schemeClr>
          </a:solidFill>
          <a:ln>
            <a:headEnd type="none" w="med" len="med"/>
            <a:tailEnd type="none" w="med" len="med"/>
          </a:ln>
          <a:effectLst>
            <a:outerShdw blurRad="63500" dist="38100" dir="5400000" sx="1000" sy="1000" rotWithShape="0">
              <a:srgbClr val="000000">
                <a:alpha val="45000"/>
              </a:srgbClr>
            </a:outerShdw>
          </a:effectLst>
          <a:scene3d>
            <a:camera prst="orthographicFront">
              <a:rot lat="0" lon="0" rev="0"/>
            </a:camera>
            <a:lightRig rig="glow" dir="t">
              <a:rot lat="0" lon="0" rev="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rPr>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smtClean="0">
                <a:solidFill>
                  <a:srgbClr val="9C42E6"/>
                </a:solidFill>
                <a:latin typeface="Courier New" pitchFamily="49" charset="0"/>
              </a:rPr>
              <a:t>b = true;</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smtClean="0">
                <a:solidFill>
                  <a:srgbClr val="9C42E6"/>
                </a:solidFill>
                <a:latin typeface="Courier New" pitchFamily="49" charset="0"/>
              </a:rPr>
              <a:t>b = b ? false :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smtClean="0">
                <a:solidFill>
                  <a:srgbClr val="9C42E6"/>
                </a:solidFill>
                <a:latin typeface="Courier New" pitchFamily="49" charset="0"/>
              </a:rPr>
              <a:t>!b</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4849318" y="292308"/>
            <a:ext cx="408482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Model Checking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Refined Program</a:t>
            </a:r>
          </a:p>
          <a:p>
            <a:pPr algn="ctr" defTabSz="1096963" fontAlgn="base">
              <a:spcBef>
                <a:spcPct val="0"/>
              </a:spcBef>
              <a:spcAft>
                <a:spcPct val="0"/>
              </a:spcAft>
            </a:pPr>
            <a:r>
              <a:rPr lang="en-US" dirty="0" smtClean="0">
                <a:solidFill>
                  <a:srgbClr val="FF0000"/>
                </a:solidFill>
                <a:effectLst>
                  <a:outerShdw blurRad="38100" dist="38100" dir="2700000" algn="tl">
                    <a:srgbClr val="000000">
                      <a:alpha val="43137"/>
                    </a:srgbClr>
                  </a:outerShdw>
                </a:effectLst>
                <a:latin typeface="Calibri" pitchFamily="34" charset="0"/>
              </a:rPr>
              <a:t>b</a:t>
            </a:r>
            <a:r>
              <a:rPr lang="en-US" dirty="0" smtClean="0">
                <a:solidFill>
                  <a:schemeClr val="tx1"/>
                </a:solidFill>
                <a:effectLst>
                  <a:outerShdw blurRad="38100" dist="38100" dir="2700000" algn="tl">
                    <a:srgbClr val="000000">
                      <a:alpha val="43137"/>
                    </a:srgbClr>
                  </a:outerShdw>
                </a:effectLst>
                <a:latin typeface="Calibri" pitchFamily="34" charset="0"/>
              </a:rPr>
              <a:t>: (</a:t>
            </a:r>
            <a:r>
              <a:rPr lang="en-US" dirty="0" err="1" smtClean="0">
                <a:solidFill>
                  <a:schemeClr val="tx1"/>
                </a:solidFill>
                <a:effectLst>
                  <a:outerShdw blurRad="38100" dist="38100" dir="2700000" algn="tl">
                    <a:srgbClr val="000000">
                      <a:alpha val="43137"/>
                    </a:srgbClr>
                  </a:outerShdw>
                </a:effectLst>
                <a:latin typeface="Calibri" pitchFamily="34" charset="0"/>
              </a:rPr>
              <a:t>nPacketsOld</a:t>
            </a:r>
            <a:r>
              <a:rPr lang="en-US" dirty="0" smtClean="0">
                <a:solidFill>
                  <a:schemeClr val="tx1"/>
                </a:solidFill>
                <a:effectLst>
                  <a:outerShdw blurRad="38100" dist="38100" dir="2700000" algn="tl">
                    <a:srgbClr val="000000">
                      <a:alpha val="43137"/>
                    </a:srgbClr>
                  </a:outerShdw>
                </a:effectLst>
                <a:latin typeface="Calibri" pitchFamily="34" charset="0"/>
              </a:rPr>
              <a:t> == </a:t>
            </a:r>
            <a:r>
              <a:rPr lang="en-US" dirty="0" err="1" smtClean="0">
                <a:solidFill>
                  <a:schemeClr val="tx1"/>
                </a:solidFill>
                <a:effectLst>
                  <a:outerShdw blurRad="38100" dist="38100" dir="2700000" algn="tl">
                    <a:srgbClr val="000000">
                      <a:alpha val="43137"/>
                    </a:srgbClr>
                  </a:outerShdw>
                </a:effectLst>
                <a:latin typeface="Calibri" pitchFamily="34" charset="0"/>
              </a:rPr>
              <a:t>nPackets</a:t>
            </a:r>
            <a:r>
              <a:rPr lang="en-US" dirty="0" smtClean="0">
                <a:solidFill>
                  <a:schemeClr val="tx1"/>
                </a:solidFill>
                <a:effectLst>
                  <a:outerShdw blurRad="38100" dist="38100" dir="2700000" algn="tl">
                    <a:srgbClr val="000000">
                      <a:alpha val="43137"/>
                    </a:srgbClr>
                  </a:outerShdw>
                </a:effectLst>
                <a:latin typeface="Calibri" pitchFamily="34" charset="0"/>
              </a:rPr>
              <a:t>)</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5" name="AutoShape 10"/>
          <p:cNvCxnSpPr>
            <a:cxnSpLocks noChangeShapeType="1"/>
            <a:stCxn id="26" idx="4"/>
            <a:endCxn id="27" idx="0"/>
          </p:cNvCxnSpPr>
          <p:nvPr/>
        </p:nvCxnSpPr>
        <p:spPr bwMode="auto">
          <a:xfrm flipH="1">
            <a:off x="2051779" y="5311515"/>
            <a:ext cx="304800" cy="2286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6" name="AutoShape 11"/>
          <p:cNvCxnSpPr>
            <a:cxnSpLocks noChangeShapeType="1"/>
          </p:cNvCxnSpPr>
          <p:nvPr/>
        </p:nvCxnSpPr>
        <p:spPr bwMode="auto">
          <a:xfrm flipH="1">
            <a:off x="2040667" y="5843328"/>
            <a:ext cx="3175"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7" name="Oval 24"/>
          <p:cNvSpPr>
            <a:spLocks noChangeArrowheads="1"/>
          </p:cNvSpPr>
          <p:nvPr/>
        </p:nvSpPr>
        <p:spPr bwMode="auto">
          <a:xfrm>
            <a:off x="1785079" y="5540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8" name="Oval 25"/>
          <p:cNvSpPr>
            <a:spLocks noChangeArrowheads="1"/>
          </p:cNvSpPr>
          <p:nvPr/>
        </p:nvSpPr>
        <p:spPr bwMode="auto">
          <a:xfrm>
            <a:off x="1785079" y="6149715"/>
            <a:ext cx="533400" cy="304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000" b="0">
                <a:solidFill>
                  <a:schemeClr val="bg1"/>
                </a:solidFill>
              </a:rPr>
              <a:t>E</a:t>
            </a:r>
          </a:p>
        </p:txBody>
      </p:sp>
      <p:sp>
        <p:nvSpPr>
          <p:cNvPr id="32" name="TextBox 31"/>
          <p:cNvSpPr txBox="1"/>
          <p:nvPr/>
        </p:nvSpPr>
        <p:spPr>
          <a:xfrm>
            <a:off x="854580" y="3187581"/>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4" name="TextBox 33"/>
          <p:cNvSpPr txBox="1"/>
          <p:nvPr/>
        </p:nvSpPr>
        <p:spPr>
          <a:xfrm>
            <a:off x="289133" y="4929499"/>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5" name="TextBox 34"/>
          <p:cNvSpPr txBox="1"/>
          <p:nvPr/>
        </p:nvSpPr>
        <p:spPr>
          <a:xfrm>
            <a:off x="596782" y="5467883"/>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6" name="TextBox 35"/>
          <p:cNvSpPr txBox="1"/>
          <p:nvPr/>
        </p:nvSpPr>
        <p:spPr>
          <a:xfrm>
            <a:off x="588236" y="6066090"/>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7" name="TextBox 36"/>
          <p:cNvSpPr txBox="1"/>
          <p:nvPr/>
        </p:nvSpPr>
        <p:spPr>
          <a:xfrm>
            <a:off x="2656318" y="362199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8" name="TextBox 37"/>
          <p:cNvSpPr txBox="1"/>
          <p:nvPr/>
        </p:nvSpPr>
        <p:spPr>
          <a:xfrm>
            <a:off x="2656318" y="415183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9" name="TextBox 38"/>
          <p:cNvSpPr txBox="1"/>
          <p:nvPr/>
        </p:nvSpPr>
        <p:spPr>
          <a:xfrm>
            <a:off x="2605043" y="4929499"/>
            <a:ext cx="450764"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0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20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0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20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6" grpId="0"/>
      <p:bldP spid="37" grpId="0"/>
      <p:bldP spid="38" grpId="0"/>
      <p:bldP spid="3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smtClean="0">
                <a:solidFill>
                  <a:srgbClr val="9C42E6"/>
                </a:solidFill>
                <a:latin typeface="Courier New" pitchFamily="49" charset="0"/>
              </a:rPr>
              <a:t>b = true;</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smtClean="0">
                <a:solidFill>
                  <a:srgbClr val="9C42E6"/>
                </a:solidFill>
                <a:latin typeface="Courier New" pitchFamily="49" charset="0"/>
              </a:rPr>
              <a:t>b = b ? false :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smtClean="0">
                <a:solidFill>
                  <a:srgbClr val="9C42E6"/>
                </a:solidFill>
                <a:latin typeface="Courier New" pitchFamily="49" charset="0"/>
              </a:rPr>
              <a:t>!b</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4849318" y="292308"/>
            <a:ext cx="408482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Model Checking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Refined Program</a:t>
            </a:r>
          </a:p>
          <a:p>
            <a:pPr algn="ctr" defTabSz="1096963" fontAlgn="base">
              <a:spcBef>
                <a:spcPct val="0"/>
              </a:spcBef>
              <a:spcAft>
                <a:spcPct val="0"/>
              </a:spcAft>
            </a:pPr>
            <a:r>
              <a:rPr lang="en-US" dirty="0" smtClean="0">
                <a:solidFill>
                  <a:srgbClr val="FF0000"/>
                </a:solidFill>
                <a:effectLst>
                  <a:outerShdw blurRad="38100" dist="38100" dir="2700000" algn="tl">
                    <a:srgbClr val="000000">
                      <a:alpha val="43137"/>
                    </a:srgbClr>
                  </a:outerShdw>
                </a:effectLst>
                <a:latin typeface="Calibri" pitchFamily="34" charset="0"/>
              </a:rPr>
              <a:t>b</a:t>
            </a:r>
            <a:r>
              <a:rPr lang="en-US" dirty="0" smtClean="0">
                <a:solidFill>
                  <a:schemeClr val="tx1"/>
                </a:solidFill>
                <a:effectLst>
                  <a:outerShdw blurRad="38100" dist="38100" dir="2700000" algn="tl">
                    <a:srgbClr val="000000">
                      <a:alpha val="43137"/>
                    </a:srgbClr>
                  </a:outerShdw>
                </a:effectLst>
                <a:latin typeface="Calibri" pitchFamily="34" charset="0"/>
              </a:rPr>
              <a:t>: (</a:t>
            </a:r>
            <a:r>
              <a:rPr lang="en-US" dirty="0" err="1" smtClean="0">
                <a:solidFill>
                  <a:schemeClr val="tx1"/>
                </a:solidFill>
                <a:effectLst>
                  <a:outerShdw blurRad="38100" dist="38100" dir="2700000" algn="tl">
                    <a:srgbClr val="000000">
                      <a:alpha val="43137"/>
                    </a:srgbClr>
                  </a:outerShdw>
                </a:effectLst>
                <a:latin typeface="Calibri" pitchFamily="34" charset="0"/>
              </a:rPr>
              <a:t>nPacketsOld</a:t>
            </a:r>
            <a:r>
              <a:rPr lang="en-US" dirty="0" smtClean="0">
                <a:solidFill>
                  <a:schemeClr val="tx1"/>
                </a:solidFill>
                <a:effectLst>
                  <a:outerShdw blurRad="38100" dist="38100" dir="2700000" algn="tl">
                    <a:srgbClr val="000000">
                      <a:alpha val="43137"/>
                    </a:srgbClr>
                  </a:outerShdw>
                </a:effectLst>
                <a:latin typeface="Calibri" pitchFamily="34" charset="0"/>
              </a:rPr>
              <a:t> == </a:t>
            </a:r>
            <a:r>
              <a:rPr lang="en-US" dirty="0" err="1" smtClean="0">
                <a:solidFill>
                  <a:schemeClr val="tx1"/>
                </a:solidFill>
                <a:effectLst>
                  <a:outerShdw blurRad="38100" dist="38100" dir="2700000" algn="tl">
                    <a:srgbClr val="000000">
                      <a:alpha val="43137"/>
                    </a:srgbClr>
                  </a:outerShdw>
                </a:effectLst>
                <a:latin typeface="Calibri" pitchFamily="34" charset="0"/>
              </a:rPr>
              <a:t>nPackets</a:t>
            </a:r>
            <a:r>
              <a:rPr lang="en-US" dirty="0" smtClean="0">
                <a:solidFill>
                  <a:schemeClr val="tx1"/>
                </a:solidFill>
                <a:effectLst>
                  <a:outerShdw blurRad="38100" dist="38100" dir="2700000" algn="tl">
                    <a:srgbClr val="000000">
                      <a:alpha val="43137"/>
                    </a:srgbClr>
                  </a:outerShdw>
                </a:effectLst>
                <a:latin typeface="Calibri" pitchFamily="34" charset="0"/>
              </a:rPr>
              <a:t>)</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32" name="TextBox 31"/>
          <p:cNvSpPr txBox="1"/>
          <p:nvPr/>
        </p:nvSpPr>
        <p:spPr>
          <a:xfrm>
            <a:off x="854580" y="3187581"/>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4" name="TextBox 33"/>
          <p:cNvSpPr txBox="1"/>
          <p:nvPr/>
        </p:nvSpPr>
        <p:spPr>
          <a:xfrm>
            <a:off x="289133" y="4929499"/>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5" name="TextBox 34"/>
          <p:cNvSpPr txBox="1"/>
          <p:nvPr/>
        </p:nvSpPr>
        <p:spPr>
          <a:xfrm>
            <a:off x="596782" y="5467883"/>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6" name="TextBox 35"/>
          <p:cNvSpPr txBox="1"/>
          <p:nvPr/>
        </p:nvSpPr>
        <p:spPr>
          <a:xfrm>
            <a:off x="588236" y="6066090"/>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7" name="TextBox 36"/>
          <p:cNvSpPr txBox="1"/>
          <p:nvPr/>
        </p:nvSpPr>
        <p:spPr>
          <a:xfrm>
            <a:off x="2656318" y="362199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8" name="TextBox 37"/>
          <p:cNvSpPr txBox="1"/>
          <p:nvPr/>
        </p:nvSpPr>
        <p:spPr>
          <a:xfrm>
            <a:off x="2656318" y="415183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9" name="TextBox 38"/>
          <p:cNvSpPr txBox="1"/>
          <p:nvPr/>
        </p:nvSpPr>
        <p:spPr>
          <a:xfrm>
            <a:off x="2605043" y="4929499"/>
            <a:ext cx="450764"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smtClean="0">
                <a:solidFill>
                  <a:srgbClr val="9C42E6"/>
                </a:solidFill>
                <a:latin typeface="Courier New" pitchFamily="49" charset="0"/>
              </a:rPr>
              <a:t>b = true;</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smtClean="0">
                <a:solidFill>
                  <a:srgbClr val="9C42E6"/>
                </a:solidFill>
                <a:latin typeface="Courier New" pitchFamily="49" charset="0"/>
              </a:rPr>
              <a:t>b = b ? false :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smtClean="0">
                <a:solidFill>
                  <a:srgbClr val="9C42E6"/>
                </a:solidFill>
                <a:latin typeface="Courier New" pitchFamily="49" charset="0"/>
              </a:rPr>
              <a:t>!b</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4849318" y="292308"/>
            <a:ext cx="408482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Model Checking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Refined Program</a:t>
            </a:r>
          </a:p>
          <a:p>
            <a:pPr algn="ctr" defTabSz="1096963" fontAlgn="base">
              <a:spcBef>
                <a:spcPct val="0"/>
              </a:spcBef>
              <a:spcAft>
                <a:spcPct val="0"/>
              </a:spcAft>
            </a:pPr>
            <a:r>
              <a:rPr lang="en-US" dirty="0" smtClean="0">
                <a:solidFill>
                  <a:srgbClr val="FF0000"/>
                </a:solidFill>
                <a:effectLst>
                  <a:outerShdw blurRad="38100" dist="38100" dir="2700000" algn="tl">
                    <a:srgbClr val="000000">
                      <a:alpha val="43137"/>
                    </a:srgbClr>
                  </a:outerShdw>
                </a:effectLst>
                <a:latin typeface="Calibri" pitchFamily="34" charset="0"/>
              </a:rPr>
              <a:t>b</a:t>
            </a:r>
            <a:r>
              <a:rPr lang="en-US" dirty="0" smtClean="0">
                <a:solidFill>
                  <a:schemeClr val="tx1"/>
                </a:solidFill>
                <a:effectLst>
                  <a:outerShdw blurRad="38100" dist="38100" dir="2700000" algn="tl">
                    <a:srgbClr val="000000">
                      <a:alpha val="43137"/>
                    </a:srgbClr>
                  </a:outerShdw>
                </a:effectLst>
                <a:latin typeface="Calibri" pitchFamily="34" charset="0"/>
              </a:rPr>
              <a:t>: (</a:t>
            </a:r>
            <a:r>
              <a:rPr lang="en-US" dirty="0" err="1" smtClean="0">
                <a:solidFill>
                  <a:schemeClr val="tx1"/>
                </a:solidFill>
                <a:effectLst>
                  <a:outerShdw blurRad="38100" dist="38100" dir="2700000" algn="tl">
                    <a:srgbClr val="000000">
                      <a:alpha val="43137"/>
                    </a:srgbClr>
                  </a:outerShdw>
                </a:effectLst>
                <a:latin typeface="Calibri" pitchFamily="34" charset="0"/>
              </a:rPr>
              <a:t>nPacketsOld</a:t>
            </a:r>
            <a:r>
              <a:rPr lang="en-US" dirty="0" smtClean="0">
                <a:solidFill>
                  <a:schemeClr val="tx1"/>
                </a:solidFill>
                <a:effectLst>
                  <a:outerShdw blurRad="38100" dist="38100" dir="2700000" algn="tl">
                    <a:srgbClr val="000000">
                      <a:alpha val="43137"/>
                    </a:srgbClr>
                  </a:outerShdw>
                </a:effectLst>
                <a:latin typeface="Calibri" pitchFamily="34" charset="0"/>
              </a:rPr>
              <a:t> == </a:t>
            </a:r>
            <a:r>
              <a:rPr lang="en-US" dirty="0" err="1" smtClean="0">
                <a:solidFill>
                  <a:schemeClr val="tx1"/>
                </a:solidFill>
                <a:effectLst>
                  <a:outerShdw blurRad="38100" dist="38100" dir="2700000" algn="tl">
                    <a:srgbClr val="000000">
                      <a:alpha val="43137"/>
                    </a:srgbClr>
                  </a:outerShdw>
                </a:effectLst>
                <a:latin typeface="Calibri" pitchFamily="34" charset="0"/>
              </a:rPr>
              <a:t>nPackets</a:t>
            </a:r>
            <a:r>
              <a:rPr lang="en-US" dirty="0" smtClean="0">
                <a:solidFill>
                  <a:schemeClr val="tx1"/>
                </a:solidFill>
                <a:effectLst>
                  <a:outerShdw blurRad="38100" dist="38100" dir="2700000" algn="tl">
                    <a:srgbClr val="000000">
                      <a:alpha val="43137"/>
                    </a:srgbClr>
                  </a:outerShdw>
                </a:effectLst>
                <a:latin typeface="Calibri" pitchFamily="34" charset="0"/>
              </a:rPr>
              <a:t>)</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32" name="TextBox 31"/>
          <p:cNvSpPr txBox="1"/>
          <p:nvPr/>
        </p:nvSpPr>
        <p:spPr>
          <a:xfrm>
            <a:off x="854580" y="3187581"/>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4" name="TextBox 33"/>
          <p:cNvSpPr txBox="1"/>
          <p:nvPr/>
        </p:nvSpPr>
        <p:spPr>
          <a:xfrm>
            <a:off x="289133" y="4929499"/>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5" name="TextBox 34"/>
          <p:cNvSpPr txBox="1"/>
          <p:nvPr/>
        </p:nvSpPr>
        <p:spPr>
          <a:xfrm>
            <a:off x="596782" y="5467883"/>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6" name="TextBox 35"/>
          <p:cNvSpPr txBox="1"/>
          <p:nvPr/>
        </p:nvSpPr>
        <p:spPr>
          <a:xfrm>
            <a:off x="588236" y="6066090"/>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7" name="TextBox 36"/>
          <p:cNvSpPr txBox="1"/>
          <p:nvPr/>
        </p:nvSpPr>
        <p:spPr>
          <a:xfrm>
            <a:off x="2656318" y="362199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8" name="TextBox 37"/>
          <p:cNvSpPr txBox="1"/>
          <p:nvPr/>
        </p:nvSpPr>
        <p:spPr>
          <a:xfrm>
            <a:off x="2656318" y="415183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9" name="TextBox 38"/>
          <p:cNvSpPr txBox="1"/>
          <p:nvPr/>
        </p:nvSpPr>
        <p:spPr>
          <a:xfrm>
            <a:off x="2605043" y="4929499"/>
            <a:ext cx="450764"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cxnSp>
        <p:nvCxnSpPr>
          <p:cNvPr id="29" name="AutoShape 26"/>
          <p:cNvCxnSpPr>
            <a:cxnSpLocks noChangeShapeType="1"/>
          </p:cNvCxnSpPr>
          <p:nvPr/>
        </p:nvCxnSpPr>
        <p:spPr bwMode="auto">
          <a:xfrm rot="16200000" flipV="1">
            <a:off x="105042" y="3094646"/>
            <a:ext cx="3657600" cy="838200"/>
          </a:xfrm>
          <a:prstGeom prst="bentConnector5">
            <a:avLst>
              <a:gd name="adj1" fmla="val -6250"/>
              <a:gd name="adj2" fmla="val -95226"/>
              <a:gd name="adj3" fmla="val 106250"/>
            </a:avLst>
          </a:prstGeom>
          <a:ln>
            <a:headEnd/>
            <a:tailEnd type="triangle" w="med" len="med"/>
          </a:ln>
        </p:spPr>
        <p:style>
          <a:lnRef idx="1">
            <a:schemeClr val="accent2"/>
          </a:lnRef>
          <a:fillRef idx="3">
            <a:schemeClr val="accent2"/>
          </a:fillRef>
          <a:effectRef idx="2">
            <a:schemeClr val="accent2"/>
          </a:effectRef>
          <a:fontRef idx="minor">
            <a:schemeClr val="lt1"/>
          </a:fontRef>
        </p:style>
      </p:cxn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Observations about SLAM</a:t>
            </a:r>
            <a:endParaRPr lang="en-US" dirty="0">
              <a:latin typeface="Calibri" pitchFamily="34" charset="0"/>
            </a:endParaRPr>
          </a:p>
        </p:txBody>
      </p:sp>
      <p:sp>
        <p:nvSpPr>
          <p:cNvPr id="3" name="Content Placeholder 2"/>
          <p:cNvSpPr>
            <a:spLocks noGrp="1"/>
          </p:cNvSpPr>
          <p:nvPr>
            <p:ph idx="1"/>
          </p:nvPr>
        </p:nvSpPr>
        <p:spPr>
          <a:xfrm>
            <a:off x="402266" y="1614893"/>
            <a:ext cx="8382000" cy="4579715"/>
          </a:xfrm>
        </p:spPr>
        <p:txBody>
          <a:bodyPr/>
          <a:lstStyle/>
          <a:p>
            <a:pPr>
              <a:lnSpc>
                <a:spcPct val="80000"/>
              </a:lnSpc>
            </a:pPr>
            <a:r>
              <a:rPr lang="en-US" sz="2400" dirty="0" smtClean="0"/>
              <a:t>Automatic discovery of invariants</a:t>
            </a:r>
          </a:p>
          <a:p>
            <a:pPr lvl="1">
              <a:lnSpc>
                <a:spcPct val="80000"/>
              </a:lnSpc>
            </a:pPr>
            <a:r>
              <a:rPr lang="en-US" sz="2000" dirty="0" smtClean="0"/>
              <a:t>driven by property and a finite set of (false) execution paths</a:t>
            </a:r>
          </a:p>
          <a:p>
            <a:pPr lvl="1">
              <a:lnSpc>
                <a:spcPct val="80000"/>
              </a:lnSpc>
            </a:pPr>
            <a:r>
              <a:rPr lang="en-US" sz="2000" dirty="0" smtClean="0"/>
              <a:t>predicates are </a:t>
            </a:r>
            <a:r>
              <a:rPr lang="en-US" sz="2000" b="1" i="1" u="sng" dirty="0" smtClean="0"/>
              <a:t>not</a:t>
            </a:r>
            <a:r>
              <a:rPr lang="en-US" sz="2000" dirty="0" smtClean="0"/>
              <a:t> invariants, but </a:t>
            </a:r>
            <a:r>
              <a:rPr lang="en-US" sz="2000" i="1" dirty="0" smtClean="0"/>
              <a:t>observations</a:t>
            </a:r>
            <a:endParaRPr lang="en-US" sz="2000" dirty="0" smtClean="0"/>
          </a:p>
          <a:p>
            <a:pPr lvl="1">
              <a:lnSpc>
                <a:spcPct val="80000"/>
              </a:lnSpc>
            </a:pPr>
            <a:r>
              <a:rPr lang="en-US" sz="2000" dirty="0" smtClean="0"/>
              <a:t>abstraction + model checking computes inductive invariants (Boolean combinations of observations)</a:t>
            </a:r>
          </a:p>
          <a:p>
            <a:pPr>
              <a:lnSpc>
                <a:spcPct val="80000"/>
              </a:lnSpc>
            </a:pPr>
            <a:endParaRPr lang="en-US" sz="2400" dirty="0" smtClean="0"/>
          </a:p>
          <a:p>
            <a:pPr>
              <a:lnSpc>
                <a:spcPct val="80000"/>
              </a:lnSpc>
            </a:pPr>
            <a:r>
              <a:rPr lang="en-US" sz="2400" dirty="0" smtClean="0"/>
              <a:t>A hybrid dynamic/static analysis</a:t>
            </a:r>
          </a:p>
          <a:p>
            <a:pPr lvl="1">
              <a:lnSpc>
                <a:spcPct val="80000"/>
              </a:lnSpc>
            </a:pPr>
            <a:r>
              <a:rPr lang="en-US" sz="2000" dirty="0" err="1" smtClean="0"/>
              <a:t>newton</a:t>
            </a:r>
            <a:r>
              <a:rPr lang="en-US" sz="2000" dirty="0" smtClean="0"/>
              <a:t> executes path through C code symbolically </a:t>
            </a:r>
          </a:p>
          <a:p>
            <a:pPr lvl="1">
              <a:lnSpc>
                <a:spcPct val="80000"/>
              </a:lnSpc>
            </a:pPr>
            <a:r>
              <a:rPr lang="en-US" sz="2000" dirty="0" smtClean="0"/>
              <a:t>c2bp+bebop explore all paths through abstraction</a:t>
            </a:r>
          </a:p>
          <a:p>
            <a:pPr>
              <a:lnSpc>
                <a:spcPct val="80000"/>
              </a:lnSpc>
            </a:pPr>
            <a:endParaRPr lang="en-US" sz="2400" dirty="0" smtClean="0"/>
          </a:p>
          <a:p>
            <a:pPr>
              <a:lnSpc>
                <a:spcPct val="80000"/>
              </a:lnSpc>
            </a:pPr>
            <a:r>
              <a:rPr lang="en-US" sz="2400" dirty="0" smtClean="0"/>
              <a:t>A new form of program slicing</a:t>
            </a:r>
          </a:p>
          <a:p>
            <a:pPr lvl="1">
              <a:lnSpc>
                <a:spcPct val="80000"/>
              </a:lnSpc>
            </a:pPr>
            <a:r>
              <a:rPr lang="en-US" sz="2000" dirty="0" smtClean="0"/>
              <a:t>program code and data not relevant to property are dropped</a:t>
            </a:r>
          </a:p>
          <a:p>
            <a:pPr lvl="1">
              <a:lnSpc>
                <a:spcPct val="80000"/>
              </a:lnSpc>
            </a:pPr>
            <a:r>
              <a:rPr lang="en-US" sz="2000" dirty="0" smtClean="0"/>
              <a:t>non-determinism allows slices to have more behaviors</a:t>
            </a:r>
          </a:p>
          <a:p>
            <a:pPr>
              <a:buNone/>
            </a:pPr>
            <a:endParaRPr lang="en-US" sz="24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Syntatic Sugar</a:t>
            </a:r>
            <a:endParaRPr lang="en-US" dirty="0">
              <a:latin typeface="Calibri" pitchFamily="34" charset="0"/>
            </a:endParaRPr>
          </a:p>
        </p:txBody>
      </p:sp>
      <p:sp>
        <p:nvSpPr>
          <p:cNvPr id="5" name="Rectangle 3"/>
          <p:cNvSpPr>
            <a:spLocks noChangeArrowheads="1"/>
          </p:cNvSpPr>
          <p:nvPr/>
        </p:nvSpPr>
        <p:spPr bwMode="auto">
          <a:xfrm>
            <a:off x="1371600" y="990600"/>
            <a:ext cx="2362200" cy="4572000"/>
          </a:xfrm>
          <a:prstGeom prst="rect">
            <a:avLst/>
          </a:prstGeom>
          <a:noFill/>
          <a:ln w="9525">
            <a:noFill/>
            <a:miter lim="800000"/>
            <a:headEnd/>
            <a:tailEnd/>
          </a:ln>
          <a:effectLst/>
        </p:spPr>
        <p:txBody>
          <a:bodyPr/>
          <a:lstStyle/>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r>
              <a:rPr lang="en-US" sz="2400" b="0" dirty="0">
                <a:solidFill>
                  <a:schemeClr val="bg1"/>
                </a:solidFill>
              </a:rPr>
              <a:t>if (</a:t>
            </a:r>
            <a:r>
              <a:rPr lang="en-US" sz="2400" b="0" dirty="0">
                <a:solidFill>
                  <a:srgbClr val="92D050"/>
                </a:solidFill>
              </a:rPr>
              <a:t>e</a:t>
            </a:r>
            <a:r>
              <a:rPr lang="en-US" sz="2400" b="0" dirty="0">
                <a:solidFill>
                  <a:schemeClr val="bg1"/>
                </a:solidFill>
              </a:rPr>
              <a:t>) {</a:t>
            </a:r>
          </a:p>
          <a:p>
            <a:pPr marL="342900" indent="-342900">
              <a:lnSpc>
                <a:spcPct val="90000"/>
              </a:lnSpc>
              <a:spcBef>
                <a:spcPct val="20000"/>
              </a:spcBef>
            </a:pPr>
            <a:r>
              <a:rPr lang="en-US" sz="2400" b="0" dirty="0">
                <a:solidFill>
                  <a:schemeClr val="bg1"/>
                </a:solidFill>
              </a:rPr>
              <a:t>     </a:t>
            </a:r>
            <a:r>
              <a:rPr lang="en-US" sz="2400" b="0" dirty="0">
                <a:solidFill>
                  <a:srgbClr val="FF0000"/>
                </a:solidFill>
              </a:rPr>
              <a:t>S1;</a:t>
            </a:r>
          </a:p>
          <a:p>
            <a:pPr marL="342900" indent="-342900">
              <a:lnSpc>
                <a:spcPct val="90000"/>
              </a:lnSpc>
              <a:spcBef>
                <a:spcPct val="20000"/>
              </a:spcBef>
            </a:pPr>
            <a:r>
              <a:rPr lang="en-US" sz="2400" b="0" dirty="0">
                <a:solidFill>
                  <a:schemeClr val="bg1"/>
                </a:solidFill>
              </a:rPr>
              <a:t>} else {</a:t>
            </a:r>
          </a:p>
          <a:p>
            <a:pPr marL="342900" indent="-342900">
              <a:lnSpc>
                <a:spcPct val="90000"/>
              </a:lnSpc>
              <a:spcBef>
                <a:spcPct val="20000"/>
              </a:spcBef>
            </a:pPr>
            <a:r>
              <a:rPr lang="en-US" sz="2400" b="0" dirty="0">
                <a:solidFill>
                  <a:schemeClr val="bg1"/>
                </a:solidFill>
              </a:rPr>
              <a:t>     </a:t>
            </a:r>
            <a:r>
              <a:rPr lang="en-US" sz="2400" b="0" dirty="0">
                <a:solidFill>
                  <a:srgbClr val="0070C0"/>
                </a:solidFill>
              </a:rPr>
              <a:t>S2;</a:t>
            </a:r>
          </a:p>
          <a:p>
            <a:pPr marL="342900" indent="-342900">
              <a:lnSpc>
                <a:spcPct val="90000"/>
              </a:lnSpc>
              <a:spcBef>
                <a:spcPct val="20000"/>
              </a:spcBef>
            </a:pPr>
            <a:r>
              <a:rPr lang="en-US" sz="2400" b="0" dirty="0">
                <a:solidFill>
                  <a:schemeClr val="bg1"/>
                </a:solidFill>
              </a:rPr>
              <a:t>}</a:t>
            </a:r>
          </a:p>
          <a:p>
            <a:pPr marL="342900" indent="-342900">
              <a:lnSpc>
                <a:spcPct val="90000"/>
              </a:lnSpc>
              <a:spcBef>
                <a:spcPct val="20000"/>
              </a:spcBef>
            </a:pPr>
            <a:r>
              <a:rPr lang="en-US" sz="2400" b="0" dirty="0">
                <a:solidFill>
                  <a:schemeClr val="bg1"/>
                </a:solidFill>
              </a:rPr>
              <a:t>S3;</a:t>
            </a:r>
          </a:p>
        </p:txBody>
      </p:sp>
      <p:sp>
        <p:nvSpPr>
          <p:cNvPr id="6" name="Rectangle 4"/>
          <p:cNvSpPr>
            <a:spLocks noChangeArrowheads="1"/>
          </p:cNvSpPr>
          <p:nvPr/>
        </p:nvSpPr>
        <p:spPr bwMode="auto">
          <a:xfrm>
            <a:off x="5105400" y="609600"/>
            <a:ext cx="3657600" cy="4572000"/>
          </a:xfrm>
          <a:prstGeom prst="rect">
            <a:avLst/>
          </a:prstGeom>
          <a:noFill/>
          <a:ln w="9525">
            <a:noFill/>
            <a:miter lim="800000"/>
            <a:headEnd/>
            <a:tailEnd/>
          </a:ln>
          <a:effectLst/>
        </p:spPr>
        <p:txBody>
          <a:bodyPr/>
          <a:lstStyle/>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r>
              <a:rPr lang="en-US" sz="2400" b="0" dirty="0" err="1">
                <a:solidFill>
                  <a:schemeClr val="bg1"/>
                </a:solidFill>
              </a:rPr>
              <a:t>goto</a:t>
            </a:r>
            <a:r>
              <a:rPr lang="en-US" sz="2400" b="0" dirty="0">
                <a:solidFill>
                  <a:schemeClr val="bg1"/>
                </a:solidFill>
              </a:rPr>
              <a:t> L1, L2;</a:t>
            </a: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r>
              <a:rPr lang="en-US" sz="2400" b="0" dirty="0">
                <a:solidFill>
                  <a:schemeClr val="bg1"/>
                </a:solidFill>
              </a:rPr>
              <a:t>    L1:  assume(</a:t>
            </a:r>
            <a:r>
              <a:rPr lang="en-US" sz="2400" b="0" dirty="0">
                <a:solidFill>
                  <a:srgbClr val="92D050"/>
                </a:solidFill>
              </a:rPr>
              <a:t>e</a:t>
            </a:r>
            <a:r>
              <a:rPr lang="en-US" sz="2400" b="0" dirty="0">
                <a:solidFill>
                  <a:schemeClr val="bg1"/>
                </a:solidFill>
              </a:rPr>
              <a:t>);</a:t>
            </a:r>
          </a:p>
          <a:p>
            <a:pPr marL="342900" indent="-342900">
              <a:lnSpc>
                <a:spcPct val="90000"/>
              </a:lnSpc>
              <a:spcBef>
                <a:spcPct val="20000"/>
              </a:spcBef>
            </a:pPr>
            <a:r>
              <a:rPr lang="en-US" sz="2400" b="0" dirty="0">
                <a:solidFill>
                  <a:srgbClr val="FF0000"/>
                </a:solidFill>
              </a:rPr>
              <a:t>    S1;</a:t>
            </a:r>
          </a:p>
          <a:p>
            <a:pPr marL="342900" indent="-342900">
              <a:lnSpc>
                <a:spcPct val="90000"/>
              </a:lnSpc>
              <a:spcBef>
                <a:spcPct val="20000"/>
              </a:spcBef>
            </a:pPr>
            <a:r>
              <a:rPr lang="en-US" sz="2400" b="0" dirty="0">
                <a:solidFill>
                  <a:schemeClr val="bg1"/>
                </a:solidFill>
              </a:rPr>
              <a:t>    </a:t>
            </a:r>
            <a:r>
              <a:rPr lang="en-US" sz="2400" b="0" dirty="0" err="1">
                <a:solidFill>
                  <a:schemeClr val="bg1"/>
                </a:solidFill>
              </a:rPr>
              <a:t>goto</a:t>
            </a:r>
            <a:r>
              <a:rPr lang="en-US" sz="2400" b="0" dirty="0">
                <a:solidFill>
                  <a:schemeClr val="bg1"/>
                </a:solidFill>
              </a:rPr>
              <a:t> L3;</a:t>
            </a: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r>
              <a:rPr lang="en-US" sz="2400" b="0" dirty="0">
                <a:solidFill>
                  <a:schemeClr val="bg1"/>
                </a:solidFill>
              </a:rPr>
              <a:t>    L2: assume(!</a:t>
            </a:r>
            <a:r>
              <a:rPr lang="en-US" sz="2400" b="0" dirty="0">
                <a:solidFill>
                  <a:srgbClr val="92D050"/>
                </a:solidFill>
              </a:rPr>
              <a:t>e</a:t>
            </a:r>
            <a:r>
              <a:rPr lang="en-US" sz="2400" b="0" dirty="0">
                <a:solidFill>
                  <a:schemeClr val="bg1"/>
                </a:solidFill>
              </a:rPr>
              <a:t>);</a:t>
            </a:r>
          </a:p>
          <a:p>
            <a:pPr marL="342900" indent="-342900">
              <a:lnSpc>
                <a:spcPct val="90000"/>
              </a:lnSpc>
              <a:spcBef>
                <a:spcPct val="20000"/>
              </a:spcBef>
            </a:pPr>
            <a:r>
              <a:rPr lang="en-US" sz="2400" b="0" dirty="0">
                <a:solidFill>
                  <a:srgbClr val="0070C0"/>
                </a:solidFill>
              </a:rPr>
              <a:t>    S2;</a:t>
            </a:r>
          </a:p>
          <a:p>
            <a:pPr marL="342900" indent="-342900">
              <a:lnSpc>
                <a:spcPct val="90000"/>
              </a:lnSpc>
              <a:spcBef>
                <a:spcPct val="20000"/>
              </a:spcBef>
            </a:pPr>
            <a:r>
              <a:rPr lang="en-US" sz="2400" b="0" dirty="0">
                <a:solidFill>
                  <a:schemeClr val="bg1"/>
                </a:solidFill>
              </a:rPr>
              <a:t>    </a:t>
            </a:r>
            <a:r>
              <a:rPr lang="en-US" sz="2400" b="0" dirty="0" err="1">
                <a:solidFill>
                  <a:schemeClr val="bg1"/>
                </a:solidFill>
              </a:rPr>
              <a:t>goto</a:t>
            </a:r>
            <a:r>
              <a:rPr lang="en-US" sz="2400" b="0" dirty="0">
                <a:solidFill>
                  <a:schemeClr val="bg1"/>
                </a:solidFill>
              </a:rPr>
              <a:t> L3;</a:t>
            </a: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r>
              <a:rPr lang="en-US" sz="2400" b="0" dirty="0">
                <a:solidFill>
                  <a:schemeClr val="bg1"/>
                </a:solidFill>
              </a:rPr>
              <a:t>L3: S3;</a:t>
            </a:r>
          </a:p>
        </p:txBody>
      </p:sp>
      <p:grpSp>
        <p:nvGrpSpPr>
          <p:cNvPr id="3" name="Group 10"/>
          <p:cNvGrpSpPr>
            <a:grpSpLocks/>
          </p:cNvGrpSpPr>
          <p:nvPr/>
        </p:nvGrpSpPr>
        <p:grpSpPr bwMode="auto">
          <a:xfrm>
            <a:off x="4518025" y="2070100"/>
            <a:ext cx="1041400" cy="2092325"/>
            <a:chOff x="2846" y="1304"/>
            <a:chExt cx="656" cy="1318"/>
          </a:xfrm>
        </p:grpSpPr>
        <p:sp>
          <p:nvSpPr>
            <p:cNvPr id="8" name="Freeform 5"/>
            <p:cNvSpPr>
              <a:spLocks/>
            </p:cNvSpPr>
            <p:nvPr/>
          </p:nvSpPr>
          <p:spPr bwMode="auto">
            <a:xfrm>
              <a:off x="3125" y="1344"/>
              <a:ext cx="285" cy="371"/>
            </a:xfrm>
            <a:custGeom>
              <a:avLst/>
              <a:gdLst/>
              <a:ahLst/>
              <a:cxnLst>
                <a:cxn ang="0">
                  <a:pos x="126" y="0"/>
                </a:cxn>
                <a:cxn ang="0">
                  <a:pos x="0" y="179"/>
                </a:cxn>
                <a:cxn ang="0">
                  <a:pos x="139" y="324"/>
                </a:cxn>
                <a:cxn ang="0">
                  <a:pos x="258" y="364"/>
                </a:cxn>
                <a:cxn ang="0">
                  <a:pos x="285" y="371"/>
                </a:cxn>
              </a:cxnLst>
              <a:rect l="0" t="0" r="r" b="b"/>
              <a:pathLst>
                <a:path w="285" h="371">
                  <a:moveTo>
                    <a:pt x="126" y="0"/>
                  </a:moveTo>
                  <a:cubicBezTo>
                    <a:pt x="32" y="66"/>
                    <a:pt x="19" y="71"/>
                    <a:pt x="0" y="179"/>
                  </a:cubicBezTo>
                  <a:cubicBezTo>
                    <a:pt x="20" y="250"/>
                    <a:pt x="71" y="295"/>
                    <a:pt x="139" y="324"/>
                  </a:cubicBezTo>
                  <a:cubicBezTo>
                    <a:pt x="177" y="340"/>
                    <a:pt x="217" y="353"/>
                    <a:pt x="258" y="364"/>
                  </a:cubicBezTo>
                  <a:cubicBezTo>
                    <a:pt x="267" y="366"/>
                    <a:pt x="285" y="371"/>
                    <a:pt x="285" y="371"/>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9" name="Freeform 6"/>
            <p:cNvSpPr>
              <a:spLocks/>
            </p:cNvSpPr>
            <p:nvPr/>
          </p:nvSpPr>
          <p:spPr bwMode="auto">
            <a:xfrm>
              <a:off x="2846" y="1304"/>
              <a:ext cx="656" cy="1318"/>
            </a:xfrm>
            <a:custGeom>
              <a:avLst/>
              <a:gdLst/>
              <a:ahLst/>
              <a:cxnLst>
                <a:cxn ang="0">
                  <a:pos x="398" y="0"/>
                </a:cxn>
                <a:cxn ang="0">
                  <a:pos x="47" y="311"/>
                </a:cxn>
                <a:cxn ang="0">
                  <a:pos x="21" y="596"/>
                </a:cxn>
                <a:cxn ang="0">
                  <a:pos x="153" y="854"/>
                </a:cxn>
                <a:cxn ang="0">
                  <a:pos x="471" y="1179"/>
                </a:cxn>
                <a:cxn ang="0">
                  <a:pos x="636" y="1298"/>
                </a:cxn>
                <a:cxn ang="0">
                  <a:pos x="656" y="1318"/>
                </a:cxn>
              </a:cxnLst>
              <a:rect l="0" t="0" r="r" b="b"/>
              <a:pathLst>
                <a:path w="656" h="1318">
                  <a:moveTo>
                    <a:pt x="398" y="0"/>
                  </a:moveTo>
                  <a:cubicBezTo>
                    <a:pt x="214" y="101"/>
                    <a:pt x="156" y="153"/>
                    <a:pt x="47" y="311"/>
                  </a:cubicBezTo>
                  <a:cubicBezTo>
                    <a:pt x="12" y="451"/>
                    <a:pt x="0" y="446"/>
                    <a:pt x="21" y="596"/>
                  </a:cubicBezTo>
                  <a:cubicBezTo>
                    <a:pt x="35" y="697"/>
                    <a:pt x="98" y="773"/>
                    <a:pt x="153" y="854"/>
                  </a:cubicBezTo>
                  <a:cubicBezTo>
                    <a:pt x="242" y="984"/>
                    <a:pt x="346" y="1084"/>
                    <a:pt x="471" y="1179"/>
                  </a:cubicBezTo>
                  <a:cubicBezTo>
                    <a:pt x="628" y="1299"/>
                    <a:pt x="547" y="1263"/>
                    <a:pt x="636" y="1298"/>
                  </a:cubicBezTo>
                  <a:cubicBezTo>
                    <a:pt x="643" y="1305"/>
                    <a:pt x="656" y="1318"/>
                    <a:pt x="656" y="1318"/>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grpSp>
      <p:grpSp>
        <p:nvGrpSpPr>
          <p:cNvPr id="4" name="Group 11"/>
          <p:cNvGrpSpPr>
            <a:grpSpLocks/>
          </p:cNvGrpSpPr>
          <p:nvPr/>
        </p:nvGrpSpPr>
        <p:grpSpPr bwMode="auto">
          <a:xfrm>
            <a:off x="5864225" y="3654425"/>
            <a:ext cx="2324100" cy="2305050"/>
            <a:chOff x="3694" y="2302"/>
            <a:chExt cx="1464" cy="1452"/>
          </a:xfrm>
        </p:grpSpPr>
        <p:sp>
          <p:nvSpPr>
            <p:cNvPr id="11" name="Freeform 7"/>
            <p:cNvSpPr>
              <a:spLocks/>
            </p:cNvSpPr>
            <p:nvPr/>
          </p:nvSpPr>
          <p:spPr bwMode="auto">
            <a:xfrm>
              <a:off x="3694" y="3423"/>
              <a:ext cx="218" cy="265"/>
            </a:xfrm>
            <a:custGeom>
              <a:avLst/>
              <a:gdLst/>
              <a:ahLst/>
              <a:cxnLst>
                <a:cxn ang="0">
                  <a:pos x="206" y="0"/>
                </a:cxn>
                <a:cxn ang="0">
                  <a:pos x="206" y="86"/>
                </a:cxn>
                <a:cxn ang="0">
                  <a:pos x="179" y="112"/>
                </a:cxn>
                <a:cxn ang="0">
                  <a:pos x="93" y="205"/>
                </a:cxn>
                <a:cxn ang="0">
                  <a:pos x="47" y="232"/>
                </a:cxn>
                <a:cxn ang="0">
                  <a:pos x="0" y="265"/>
                </a:cxn>
              </a:cxnLst>
              <a:rect l="0" t="0" r="r" b="b"/>
              <a:pathLst>
                <a:path w="218" h="265">
                  <a:moveTo>
                    <a:pt x="206" y="0"/>
                  </a:moveTo>
                  <a:cubicBezTo>
                    <a:pt x="209" y="24"/>
                    <a:pt x="218" y="61"/>
                    <a:pt x="206" y="86"/>
                  </a:cubicBezTo>
                  <a:cubicBezTo>
                    <a:pt x="200" y="97"/>
                    <a:pt x="187" y="102"/>
                    <a:pt x="179" y="112"/>
                  </a:cubicBezTo>
                  <a:cubicBezTo>
                    <a:pt x="151" y="148"/>
                    <a:pt x="132" y="179"/>
                    <a:pt x="93" y="205"/>
                  </a:cubicBezTo>
                  <a:cubicBezTo>
                    <a:pt x="78" y="215"/>
                    <a:pt x="62" y="222"/>
                    <a:pt x="47" y="232"/>
                  </a:cubicBezTo>
                  <a:cubicBezTo>
                    <a:pt x="31" y="242"/>
                    <a:pt x="0" y="265"/>
                    <a:pt x="0" y="265"/>
                  </a:cubicBezTo>
                </a:path>
              </a:pathLst>
            </a:custGeom>
            <a:ln>
              <a:headEnd type="none" w="med" len="me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12" name="Freeform 9"/>
            <p:cNvSpPr>
              <a:spLocks/>
            </p:cNvSpPr>
            <p:nvPr/>
          </p:nvSpPr>
          <p:spPr bwMode="auto">
            <a:xfrm>
              <a:off x="3919" y="2302"/>
              <a:ext cx="1239" cy="1452"/>
            </a:xfrm>
            <a:custGeom>
              <a:avLst/>
              <a:gdLst/>
              <a:ahLst/>
              <a:cxnLst>
                <a:cxn ang="0">
                  <a:pos x="298" y="15"/>
                </a:cxn>
                <a:cxn ang="0">
                  <a:pos x="1093" y="128"/>
                </a:cxn>
                <a:cxn ang="0">
                  <a:pos x="1239" y="406"/>
                </a:cxn>
                <a:cxn ang="0">
                  <a:pos x="1205" y="618"/>
                </a:cxn>
                <a:cxn ang="0">
                  <a:pos x="1086" y="836"/>
                </a:cxn>
                <a:cxn ang="0">
                  <a:pos x="722" y="1101"/>
                </a:cxn>
                <a:cxn ang="0">
                  <a:pos x="139" y="1399"/>
                </a:cxn>
                <a:cxn ang="0">
                  <a:pos x="14" y="1445"/>
                </a:cxn>
                <a:cxn ang="0">
                  <a:pos x="0" y="1452"/>
                </a:cxn>
              </a:cxnLst>
              <a:rect l="0" t="0" r="r" b="b"/>
              <a:pathLst>
                <a:path w="1239" h="1452">
                  <a:moveTo>
                    <a:pt x="298" y="15"/>
                  </a:moveTo>
                  <a:cubicBezTo>
                    <a:pt x="612" y="0"/>
                    <a:pt x="799" y="13"/>
                    <a:pt x="1093" y="128"/>
                  </a:cubicBezTo>
                  <a:cubicBezTo>
                    <a:pt x="1201" y="282"/>
                    <a:pt x="1178" y="242"/>
                    <a:pt x="1239" y="406"/>
                  </a:cubicBezTo>
                  <a:cubicBezTo>
                    <a:pt x="1229" y="477"/>
                    <a:pt x="1238" y="555"/>
                    <a:pt x="1205" y="618"/>
                  </a:cubicBezTo>
                  <a:cubicBezTo>
                    <a:pt x="1166" y="691"/>
                    <a:pt x="1134" y="769"/>
                    <a:pt x="1086" y="836"/>
                  </a:cubicBezTo>
                  <a:cubicBezTo>
                    <a:pt x="987" y="975"/>
                    <a:pt x="867" y="1017"/>
                    <a:pt x="722" y="1101"/>
                  </a:cubicBezTo>
                  <a:cubicBezTo>
                    <a:pt x="517" y="1219"/>
                    <a:pt x="370" y="1291"/>
                    <a:pt x="139" y="1399"/>
                  </a:cubicBezTo>
                  <a:cubicBezTo>
                    <a:pt x="99" y="1418"/>
                    <a:pt x="55" y="1429"/>
                    <a:pt x="14" y="1445"/>
                  </a:cubicBezTo>
                  <a:cubicBezTo>
                    <a:pt x="9" y="1447"/>
                    <a:pt x="5" y="1450"/>
                    <a:pt x="0" y="1452"/>
                  </a:cubicBezTo>
                </a:path>
              </a:pathLst>
            </a:custGeom>
            <a:ln>
              <a:headEnd type="none" w="med" len="me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Predicate Abstraction: </a:t>
            </a:r>
            <a:r>
              <a:rPr i="1" smtClean="0">
                <a:latin typeface="Calibri" pitchFamily="34" charset="0"/>
              </a:rPr>
              <a:t>c2bp</a:t>
            </a:r>
            <a:endParaRPr lang="en-US" i="1" dirty="0">
              <a:latin typeface="Calibri" pitchFamily="34" charset="0"/>
            </a:endParaRPr>
          </a:p>
        </p:txBody>
      </p:sp>
      <p:sp>
        <p:nvSpPr>
          <p:cNvPr id="3" name="Content Placeholder 2"/>
          <p:cNvSpPr>
            <a:spLocks noGrp="1"/>
          </p:cNvSpPr>
          <p:nvPr>
            <p:ph idx="1"/>
          </p:nvPr>
        </p:nvSpPr>
        <p:spPr/>
        <p:txBody>
          <a:bodyPr/>
          <a:lstStyle/>
          <a:p>
            <a:r>
              <a:rPr lang="en-US" sz="2800" b="1" dirty="0" smtClean="0">
                <a:latin typeface="Calibri" pitchFamily="34" charset="0"/>
              </a:rPr>
              <a:t>Given</a:t>
            </a:r>
            <a:r>
              <a:rPr lang="en-US" sz="2800" dirty="0" smtClean="0">
                <a:latin typeface="Calibri" pitchFamily="34" charset="0"/>
              </a:rPr>
              <a:t> a C program </a:t>
            </a:r>
            <a:r>
              <a:rPr lang="en-US" sz="2800" i="1" dirty="0" smtClean="0">
                <a:solidFill>
                  <a:srgbClr val="FF0000"/>
                </a:solidFill>
                <a:latin typeface="Calibri" pitchFamily="34" charset="0"/>
              </a:rPr>
              <a:t>P</a:t>
            </a:r>
            <a:r>
              <a:rPr lang="en-US" sz="2800" dirty="0" smtClean="0">
                <a:latin typeface="Calibri" pitchFamily="34" charset="0"/>
              </a:rPr>
              <a:t> and </a:t>
            </a:r>
            <a:r>
              <a:rPr lang="en-US" sz="2800" i="1" dirty="0" smtClean="0">
                <a:solidFill>
                  <a:srgbClr val="FF0000"/>
                </a:solidFill>
                <a:latin typeface="Calibri" pitchFamily="34" charset="0"/>
              </a:rPr>
              <a:t>F </a:t>
            </a:r>
            <a:r>
              <a:rPr lang="en-US" sz="2800" dirty="0" smtClean="0">
                <a:solidFill>
                  <a:srgbClr val="FF0000"/>
                </a:solidFill>
                <a:latin typeface="Calibri" pitchFamily="34" charset="0"/>
              </a:rPr>
              <a:t>= {</a:t>
            </a:r>
            <a:r>
              <a:rPr lang="en-US" sz="2800" i="1" dirty="0" smtClean="0">
                <a:solidFill>
                  <a:srgbClr val="FF0000"/>
                </a:solidFill>
                <a:latin typeface="Calibri" pitchFamily="34" charset="0"/>
              </a:rPr>
              <a:t>p</a:t>
            </a:r>
            <a:r>
              <a:rPr lang="en-US" sz="2800" i="1" baseline="-25000" dirty="0" smtClean="0">
                <a:solidFill>
                  <a:srgbClr val="FF0000"/>
                </a:solidFill>
                <a:latin typeface="Calibri" pitchFamily="34" charset="0"/>
              </a:rPr>
              <a:t>1</a:t>
            </a:r>
            <a:r>
              <a:rPr lang="en-US" sz="2800" dirty="0" smtClean="0">
                <a:solidFill>
                  <a:srgbClr val="FF0000"/>
                </a:solidFill>
                <a:latin typeface="Calibri" pitchFamily="34" charset="0"/>
              </a:rPr>
              <a:t>, … , </a:t>
            </a:r>
            <a:r>
              <a:rPr lang="en-US" sz="2800" i="1" dirty="0" err="1" smtClean="0">
                <a:solidFill>
                  <a:srgbClr val="FF0000"/>
                </a:solidFill>
                <a:latin typeface="Calibri" pitchFamily="34" charset="0"/>
              </a:rPr>
              <a:t>p</a:t>
            </a:r>
            <a:r>
              <a:rPr lang="en-US" sz="2800" i="1" baseline="-25000" dirty="0" err="1" smtClean="0">
                <a:solidFill>
                  <a:srgbClr val="FF0000"/>
                </a:solidFill>
                <a:latin typeface="Calibri" pitchFamily="34" charset="0"/>
              </a:rPr>
              <a:t>n</a:t>
            </a:r>
            <a:r>
              <a:rPr lang="en-US" sz="2800" dirty="0" smtClean="0">
                <a:solidFill>
                  <a:srgbClr val="FF0000"/>
                </a:solidFill>
                <a:latin typeface="Calibri" pitchFamily="34" charset="0"/>
              </a:rPr>
              <a:t>}</a:t>
            </a:r>
            <a:r>
              <a:rPr lang="en-US" sz="2800" dirty="0" smtClean="0">
                <a:latin typeface="Calibri" pitchFamily="34" charset="0"/>
              </a:rPr>
              <a:t>.</a:t>
            </a:r>
          </a:p>
          <a:p>
            <a:r>
              <a:rPr lang="en-US" sz="2800" b="1" dirty="0" smtClean="0">
                <a:latin typeface="Calibri" pitchFamily="34" charset="0"/>
              </a:rPr>
              <a:t>Produce </a:t>
            </a:r>
            <a:r>
              <a:rPr lang="en-US" sz="2800" dirty="0" smtClean="0">
                <a:latin typeface="Calibri" pitchFamily="34" charset="0"/>
              </a:rPr>
              <a:t>a Boolean program </a:t>
            </a:r>
            <a:r>
              <a:rPr lang="en-US" sz="2800" i="1" dirty="0" smtClean="0">
                <a:latin typeface="Calibri" pitchFamily="34" charset="0"/>
              </a:rPr>
              <a:t>B</a:t>
            </a:r>
            <a:r>
              <a:rPr lang="en-US" sz="2800" dirty="0" smtClean="0">
                <a:latin typeface="Calibri" pitchFamily="34" charset="0"/>
              </a:rPr>
              <a:t>(</a:t>
            </a:r>
            <a:r>
              <a:rPr lang="en-US" sz="2800" i="1" dirty="0" smtClean="0">
                <a:latin typeface="Calibri" pitchFamily="34" charset="0"/>
              </a:rPr>
              <a:t>P</a:t>
            </a:r>
            <a:r>
              <a:rPr lang="en-US" sz="2800" dirty="0" smtClean="0">
                <a:latin typeface="Calibri" pitchFamily="34" charset="0"/>
              </a:rPr>
              <a:t>, </a:t>
            </a:r>
            <a:r>
              <a:rPr lang="en-US" sz="2800" i="1" dirty="0" smtClean="0">
                <a:latin typeface="Calibri" pitchFamily="34" charset="0"/>
              </a:rPr>
              <a:t>F</a:t>
            </a:r>
            <a:r>
              <a:rPr lang="en-US" sz="2800" dirty="0" smtClean="0">
                <a:latin typeface="Calibri" pitchFamily="34" charset="0"/>
              </a:rPr>
              <a:t>)</a:t>
            </a:r>
          </a:p>
          <a:p>
            <a:pPr lvl="1"/>
            <a:r>
              <a:rPr lang="en-US" sz="2800" dirty="0" smtClean="0">
                <a:latin typeface="Calibri" pitchFamily="34" charset="0"/>
              </a:rPr>
              <a:t>Same control flow structure as P.</a:t>
            </a:r>
          </a:p>
          <a:p>
            <a:pPr lvl="1"/>
            <a:r>
              <a:rPr lang="en-US" sz="2800" dirty="0" smtClean="0">
                <a:latin typeface="Calibri" pitchFamily="34" charset="0"/>
              </a:rPr>
              <a:t>Boolean variables {b</a:t>
            </a:r>
            <a:r>
              <a:rPr lang="en-US" sz="2800" baseline="-25000" dirty="0" smtClean="0">
                <a:latin typeface="Calibri" pitchFamily="34" charset="0"/>
              </a:rPr>
              <a:t>1</a:t>
            </a:r>
            <a:r>
              <a:rPr lang="en-US" sz="2800" dirty="0" smtClean="0">
                <a:latin typeface="Calibri" pitchFamily="34" charset="0"/>
              </a:rPr>
              <a:t>, … , </a:t>
            </a:r>
            <a:r>
              <a:rPr lang="en-US" sz="2800" dirty="0" err="1" smtClean="0">
                <a:latin typeface="Calibri" pitchFamily="34" charset="0"/>
              </a:rPr>
              <a:t>b</a:t>
            </a:r>
            <a:r>
              <a:rPr lang="en-US" sz="2800" baseline="-25000" dirty="0" err="1" smtClean="0">
                <a:latin typeface="Calibri" pitchFamily="34" charset="0"/>
              </a:rPr>
              <a:t>n</a:t>
            </a:r>
            <a:r>
              <a:rPr lang="en-US" sz="2800" dirty="0" smtClean="0">
                <a:latin typeface="Calibri" pitchFamily="34" charset="0"/>
              </a:rPr>
              <a:t>} to match {</a:t>
            </a:r>
            <a:r>
              <a:rPr lang="en-US" sz="2800" i="1" dirty="0" smtClean="0">
                <a:latin typeface="Calibri" pitchFamily="34" charset="0"/>
              </a:rPr>
              <a:t>p</a:t>
            </a:r>
            <a:r>
              <a:rPr lang="en-US" sz="2800" i="1" baseline="-25000" dirty="0" smtClean="0">
                <a:latin typeface="Calibri" pitchFamily="34" charset="0"/>
              </a:rPr>
              <a:t>1</a:t>
            </a:r>
            <a:r>
              <a:rPr lang="en-US" sz="2800" dirty="0" smtClean="0">
                <a:latin typeface="Calibri" pitchFamily="34" charset="0"/>
              </a:rPr>
              <a:t>, … , </a:t>
            </a:r>
            <a:r>
              <a:rPr lang="en-US" sz="2800" i="1" dirty="0" err="1" smtClean="0">
                <a:latin typeface="Calibri" pitchFamily="34" charset="0"/>
              </a:rPr>
              <a:t>p</a:t>
            </a:r>
            <a:r>
              <a:rPr lang="en-US" sz="2800" i="1" baseline="-25000" dirty="0" err="1" smtClean="0">
                <a:latin typeface="Calibri" pitchFamily="34" charset="0"/>
              </a:rPr>
              <a:t>n</a:t>
            </a:r>
            <a:r>
              <a:rPr lang="en-US" sz="2800" dirty="0" smtClean="0">
                <a:latin typeface="Calibri" pitchFamily="34" charset="0"/>
              </a:rPr>
              <a:t>}.</a:t>
            </a:r>
          </a:p>
          <a:p>
            <a:pPr lvl="1"/>
            <a:r>
              <a:rPr lang="en-US" sz="2800" dirty="0" smtClean="0">
                <a:latin typeface="Calibri" pitchFamily="34" charset="0"/>
              </a:rPr>
              <a:t>Properties true in </a:t>
            </a:r>
            <a:r>
              <a:rPr lang="en-US" sz="2800" i="1" dirty="0" smtClean="0">
                <a:latin typeface="Calibri" pitchFamily="34" charset="0"/>
              </a:rPr>
              <a:t>B</a:t>
            </a:r>
            <a:r>
              <a:rPr lang="en-US" sz="2800" dirty="0" smtClean="0">
                <a:latin typeface="Calibri" pitchFamily="34" charset="0"/>
              </a:rPr>
              <a:t>(</a:t>
            </a:r>
            <a:r>
              <a:rPr lang="en-US" sz="2800" i="1" dirty="0" smtClean="0">
                <a:latin typeface="Calibri" pitchFamily="34" charset="0"/>
              </a:rPr>
              <a:t>P</a:t>
            </a:r>
            <a:r>
              <a:rPr lang="en-US" sz="2800" dirty="0" smtClean="0">
                <a:latin typeface="Calibri" pitchFamily="34" charset="0"/>
              </a:rPr>
              <a:t>, </a:t>
            </a:r>
            <a:r>
              <a:rPr lang="en-US" sz="2800" i="1" dirty="0" smtClean="0">
                <a:latin typeface="Calibri" pitchFamily="34" charset="0"/>
              </a:rPr>
              <a:t>F</a:t>
            </a:r>
            <a:r>
              <a:rPr lang="en-US" sz="2800" dirty="0" smtClean="0">
                <a:latin typeface="Calibri" pitchFamily="34" charset="0"/>
              </a:rPr>
              <a:t>) are true in </a:t>
            </a:r>
            <a:r>
              <a:rPr lang="en-US" sz="2800" i="1" dirty="0" smtClean="0">
                <a:latin typeface="Calibri" pitchFamily="34" charset="0"/>
              </a:rPr>
              <a:t>P</a:t>
            </a:r>
            <a:r>
              <a:rPr lang="en-US" sz="2800" dirty="0" smtClean="0">
                <a:latin typeface="Calibri" pitchFamily="34" charset="0"/>
              </a:rPr>
              <a:t>.</a:t>
            </a:r>
          </a:p>
          <a:p>
            <a:r>
              <a:rPr lang="en-US" sz="2800" dirty="0" smtClean="0">
                <a:latin typeface="Calibri" pitchFamily="34" charset="0"/>
              </a:rPr>
              <a:t>Each </a:t>
            </a:r>
            <a:r>
              <a:rPr lang="en-US" sz="2800" i="1" dirty="0" smtClean="0">
                <a:latin typeface="Calibri" pitchFamily="34" charset="0"/>
              </a:rPr>
              <a:t>p</a:t>
            </a:r>
            <a:r>
              <a:rPr lang="en-US" sz="2800" i="1" baseline="-25000" dirty="0" smtClean="0">
                <a:latin typeface="Calibri" pitchFamily="34" charset="0"/>
              </a:rPr>
              <a:t>i</a:t>
            </a:r>
            <a:r>
              <a:rPr lang="en-US" sz="2800" dirty="0" smtClean="0">
                <a:latin typeface="Calibri" pitchFamily="34" charset="0"/>
              </a:rPr>
              <a:t> is a pure Boolean expression.</a:t>
            </a:r>
          </a:p>
          <a:p>
            <a:r>
              <a:rPr lang="en-US" sz="2800" dirty="0" smtClean="0">
                <a:latin typeface="Calibri" pitchFamily="34" charset="0"/>
              </a:rPr>
              <a:t>Each </a:t>
            </a:r>
            <a:r>
              <a:rPr lang="en-US" sz="2800" i="1" dirty="0" smtClean="0">
                <a:latin typeface="Calibri" pitchFamily="34" charset="0"/>
              </a:rPr>
              <a:t>p</a:t>
            </a:r>
            <a:r>
              <a:rPr lang="en-US" sz="2800" i="1" baseline="-25000" dirty="0" smtClean="0">
                <a:latin typeface="Calibri" pitchFamily="34" charset="0"/>
              </a:rPr>
              <a:t>i</a:t>
            </a:r>
            <a:r>
              <a:rPr lang="en-US" sz="2800" dirty="0" smtClean="0">
                <a:latin typeface="Calibri" pitchFamily="34" charset="0"/>
              </a:rPr>
              <a:t> represents set of states for which </a:t>
            </a:r>
            <a:r>
              <a:rPr lang="en-US" sz="2800" i="1" dirty="0" smtClean="0">
                <a:latin typeface="Calibri" pitchFamily="34" charset="0"/>
              </a:rPr>
              <a:t>p</a:t>
            </a:r>
            <a:r>
              <a:rPr lang="en-US" sz="2800" i="1" baseline="-25000" dirty="0" smtClean="0">
                <a:latin typeface="Calibri" pitchFamily="34" charset="0"/>
              </a:rPr>
              <a:t>i</a:t>
            </a:r>
            <a:r>
              <a:rPr lang="en-US" sz="2800" dirty="0" smtClean="0">
                <a:latin typeface="Calibri" pitchFamily="34" charset="0"/>
              </a:rPr>
              <a:t> is true.</a:t>
            </a:r>
          </a:p>
          <a:p>
            <a:r>
              <a:rPr lang="en-US" sz="2800" dirty="0" smtClean="0">
                <a:latin typeface="Calibri" pitchFamily="34" charset="0"/>
              </a:rPr>
              <a:t>Performs modular abstraction.</a:t>
            </a:r>
            <a:endParaRPr lang="en-US" sz="28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Abstracting Assignments via WP</a:t>
            </a:r>
            <a:endParaRPr lang="en-US" i="1" dirty="0">
              <a:latin typeface="Calibri" pitchFamily="34" charset="0"/>
            </a:endParaRPr>
          </a:p>
        </p:txBody>
      </p:sp>
      <p:sp>
        <p:nvSpPr>
          <p:cNvPr id="3" name="Content Placeholder 2"/>
          <p:cNvSpPr>
            <a:spLocks noGrp="1"/>
          </p:cNvSpPr>
          <p:nvPr>
            <p:ph idx="1"/>
          </p:nvPr>
        </p:nvSpPr>
        <p:spPr>
          <a:xfrm>
            <a:off x="381000" y="1412875"/>
            <a:ext cx="8382000" cy="3825663"/>
          </a:xfrm>
        </p:spPr>
        <p:txBody>
          <a:bodyPr/>
          <a:lstStyle/>
          <a:p>
            <a:r>
              <a:rPr lang="en-US" dirty="0" smtClean="0">
                <a:latin typeface="Calibri" pitchFamily="34" charset="0"/>
              </a:rPr>
              <a:t>Statement y=y+1 and F={ </a:t>
            </a:r>
            <a:r>
              <a:rPr lang="en-US" dirty="0" smtClean="0">
                <a:solidFill>
                  <a:srgbClr val="FF0000"/>
                </a:solidFill>
                <a:latin typeface="Calibri" pitchFamily="34" charset="0"/>
              </a:rPr>
              <a:t>y&lt;4</a:t>
            </a:r>
            <a:r>
              <a:rPr lang="en-US" dirty="0" smtClean="0">
                <a:latin typeface="Calibri" pitchFamily="34" charset="0"/>
              </a:rPr>
              <a:t>, </a:t>
            </a:r>
            <a:r>
              <a:rPr lang="en-US" dirty="0" smtClean="0">
                <a:solidFill>
                  <a:srgbClr val="FF0000"/>
                </a:solidFill>
                <a:latin typeface="Calibri" pitchFamily="34" charset="0"/>
              </a:rPr>
              <a:t>y&lt;5</a:t>
            </a:r>
            <a:r>
              <a:rPr lang="en-US" dirty="0" smtClean="0">
                <a:latin typeface="Calibri" pitchFamily="34" charset="0"/>
              </a:rPr>
              <a:t> }</a:t>
            </a:r>
          </a:p>
          <a:p>
            <a:pPr lvl="1"/>
            <a:r>
              <a:rPr lang="en-US" dirty="0" smtClean="0">
                <a:solidFill>
                  <a:srgbClr val="FF0000"/>
                </a:solidFill>
                <a:latin typeface="Calibri" pitchFamily="34" charset="0"/>
              </a:rPr>
              <a:t>{y&lt;4}</a:t>
            </a:r>
            <a:r>
              <a:rPr lang="en-US" dirty="0" smtClean="0">
                <a:latin typeface="Calibri" pitchFamily="34" charset="0"/>
              </a:rPr>
              <a:t>, </a:t>
            </a:r>
            <a:r>
              <a:rPr lang="en-US" dirty="0" smtClean="0">
                <a:solidFill>
                  <a:srgbClr val="FF0000"/>
                </a:solidFill>
                <a:latin typeface="Calibri" pitchFamily="34" charset="0"/>
              </a:rPr>
              <a:t>{y&lt;5} </a:t>
            </a:r>
            <a:r>
              <a:rPr lang="en-US" dirty="0" smtClean="0">
                <a:latin typeface="Calibri" pitchFamily="34" charset="0"/>
              </a:rPr>
              <a:t>= ((!</a:t>
            </a:r>
            <a:r>
              <a:rPr lang="en-US" dirty="0" smtClean="0">
                <a:solidFill>
                  <a:srgbClr val="FF0000"/>
                </a:solidFill>
                <a:latin typeface="Calibri" pitchFamily="34" charset="0"/>
              </a:rPr>
              <a:t>{y&lt;5} </a:t>
            </a:r>
            <a:r>
              <a:rPr lang="en-US" dirty="0" smtClean="0">
                <a:latin typeface="Calibri" pitchFamily="34" charset="0"/>
              </a:rPr>
              <a:t>|| </a:t>
            </a:r>
            <a:r>
              <a:rPr lang="en-US" dirty="0" smtClean="0">
                <a:solidFill>
                  <a:srgbClr val="FF0000"/>
                </a:solidFill>
                <a:latin typeface="Calibri" pitchFamily="34" charset="0"/>
              </a:rPr>
              <a:t>!{y&lt;4}</a:t>
            </a:r>
            <a:r>
              <a:rPr lang="en-US" dirty="0" smtClean="0">
                <a:latin typeface="Calibri" pitchFamily="34" charset="0"/>
              </a:rPr>
              <a:t>) ? false : *), </a:t>
            </a:r>
            <a:r>
              <a:rPr lang="en-US" dirty="0" smtClean="0">
                <a:solidFill>
                  <a:srgbClr val="FF0000"/>
                </a:solidFill>
                <a:latin typeface="Calibri" pitchFamily="34" charset="0"/>
              </a:rPr>
              <a:t>{y&lt;4}</a:t>
            </a:r>
            <a:r>
              <a:rPr lang="en-US" dirty="0" smtClean="0">
                <a:latin typeface="Calibri" pitchFamily="34" charset="0"/>
              </a:rPr>
              <a:t>)</a:t>
            </a:r>
          </a:p>
          <a:p>
            <a:pPr lvl="1">
              <a:buNone/>
            </a:pPr>
            <a:endParaRPr lang="en-US" dirty="0" smtClean="0">
              <a:latin typeface="Calibri" pitchFamily="34" charset="0"/>
            </a:endParaRPr>
          </a:p>
          <a:p>
            <a:r>
              <a:rPr lang="en-US" dirty="0" smtClean="0">
                <a:latin typeface="Calibri" pitchFamily="34" charset="0"/>
              </a:rPr>
              <a:t>WP(x=</a:t>
            </a:r>
            <a:r>
              <a:rPr lang="en-US" dirty="0" err="1" smtClean="0">
                <a:latin typeface="Calibri" pitchFamily="34" charset="0"/>
              </a:rPr>
              <a:t>e,</a:t>
            </a:r>
            <a:r>
              <a:rPr lang="en-US" dirty="0" err="1" smtClean="0">
                <a:solidFill>
                  <a:srgbClr val="FF0000"/>
                </a:solidFill>
                <a:latin typeface="Calibri" pitchFamily="34" charset="0"/>
              </a:rPr>
              <a:t>Q</a:t>
            </a:r>
            <a:r>
              <a:rPr lang="en-US" dirty="0" smtClean="0">
                <a:latin typeface="Calibri" pitchFamily="34" charset="0"/>
              </a:rPr>
              <a:t>)  =  </a:t>
            </a:r>
            <a:r>
              <a:rPr lang="en-US" dirty="0" smtClean="0">
                <a:solidFill>
                  <a:srgbClr val="FF0000"/>
                </a:solidFill>
                <a:latin typeface="Calibri" pitchFamily="34" charset="0"/>
              </a:rPr>
              <a:t>Q</a:t>
            </a:r>
            <a:r>
              <a:rPr lang="en-US" dirty="0" smtClean="0">
                <a:latin typeface="Calibri" pitchFamily="34" charset="0"/>
              </a:rPr>
              <a:t>[e/x]</a:t>
            </a:r>
          </a:p>
          <a:p>
            <a:r>
              <a:rPr lang="en-US" sz="2800" dirty="0" smtClean="0">
                <a:latin typeface="Calibri" pitchFamily="34" charset="0"/>
              </a:rPr>
              <a:t>WP(y=y+1, </a:t>
            </a:r>
            <a:r>
              <a:rPr lang="en-US" sz="2800" dirty="0" smtClean="0">
                <a:solidFill>
                  <a:srgbClr val="FF0000"/>
                </a:solidFill>
                <a:latin typeface="Calibri" pitchFamily="34" charset="0"/>
              </a:rPr>
              <a:t>y&lt;5</a:t>
            </a:r>
            <a:r>
              <a:rPr lang="en-US" sz="2800" dirty="0" smtClean="0">
                <a:latin typeface="Calibri" pitchFamily="34" charset="0"/>
              </a:rPr>
              <a:t>)	=  </a:t>
            </a:r>
          </a:p>
          <a:p>
            <a:pPr lvl="1">
              <a:buNone/>
            </a:pPr>
            <a:r>
              <a:rPr lang="en-US" sz="2400" dirty="0" smtClean="0">
                <a:latin typeface="Calibri" pitchFamily="34" charset="0"/>
              </a:rPr>
              <a:t>		    </a:t>
            </a:r>
            <a:r>
              <a:rPr lang="en-US" sz="2400" dirty="0" smtClean="0">
                <a:solidFill>
                  <a:srgbClr val="FF0000"/>
                </a:solidFill>
                <a:latin typeface="Calibri" pitchFamily="34" charset="0"/>
              </a:rPr>
              <a:t>(y&lt;5)</a:t>
            </a:r>
            <a:r>
              <a:rPr lang="en-US" sz="2400" dirty="0" smtClean="0">
                <a:latin typeface="Calibri" pitchFamily="34" charset="0"/>
              </a:rPr>
              <a:t> [y+1/y]  	=  </a:t>
            </a:r>
          </a:p>
          <a:p>
            <a:pPr lvl="1">
              <a:buNone/>
            </a:pPr>
            <a:r>
              <a:rPr lang="en-US" sz="2400" dirty="0" smtClean="0">
                <a:latin typeface="Calibri" pitchFamily="34" charset="0"/>
              </a:rPr>
              <a:t>          </a:t>
            </a:r>
            <a:r>
              <a:rPr lang="en-US" sz="2400" dirty="0" smtClean="0">
                <a:solidFill>
                  <a:srgbClr val="FF0000"/>
                </a:solidFill>
                <a:latin typeface="Calibri" pitchFamily="34" charset="0"/>
              </a:rPr>
              <a:t>(y+1&lt;5)               	</a:t>
            </a:r>
            <a:r>
              <a:rPr lang="en-US" sz="2400" dirty="0" smtClean="0">
                <a:latin typeface="Calibri" pitchFamily="34" charset="0"/>
              </a:rPr>
              <a:t>=</a:t>
            </a:r>
          </a:p>
          <a:p>
            <a:pPr lvl="1">
              <a:buNone/>
            </a:pPr>
            <a:r>
              <a:rPr lang="en-US" dirty="0" smtClean="0">
                <a:solidFill>
                  <a:srgbClr val="FF0000"/>
                </a:solidFill>
                <a:latin typeface="Calibri" pitchFamily="34" charset="0"/>
              </a:rPr>
              <a:t>	     </a:t>
            </a:r>
            <a:r>
              <a:rPr lang="en-US" sz="2400" dirty="0" smtClean="0">
                <a:solidFill>
                  <a:srgbClr val="FF0000"/>
                </a:solidFill>
                <a:latin typeface="Calibri" pitchFamily="34" charset="0"/>
              </a:rPr>
              <a:t>(y&lt;4)</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WP Problem</a:t>
            </a:r>
            <a:endParaRPr lang="en-US" i="1" dirty="0">
              <a:latin typeface="Calibri" pitchFamily="34" charset="0"/>
            </a:endParaRPr>
          </a:p>
        </p:txBody>
      </p:sp>
      <p:sp>
        <p:nvSpPr>
          <p:cNvPr id="3" name="Content Placeholder 2"/>
          <p:cNvSpPr>
            <a:spLocks noGrp="1"/>
          </p:cNvSpPr>
          <p:nvPr>
            <p:ph idx="1"/>
          </p:nvPr>
        </p:nvSpPr>
        <p:spPr>
          <a:xfrm>
            <a:off x="391633" y="1604261"/>
            <a:ext cx="8382000" cy="2210862"/>
          </a:xfrm>
        </p:spPr>
        <p:txBody>
          <a:bodyPr/>
          <a:lstStyle/>
          <a:p>
            <a:r>
              <a:rPr lang="en-US" dirty="0" smtClean="0">
                <a:latin typeface="Calibri" pitchFamily="34" charset="0"/>
              </a:rPr>
              <a:t>WP(s, </a:t>
            </a:r>
            <a:r>
              <a:rPr lang="en-US" dirty="0" smtClean="0">
                <a:solidFill>
                  <a:srgbClr val="FF0000"/>
                </a:solidFill>
                <a:latin typeface="Calibri" pitchFamily="34" charset="0"/>
              </a:rPr>
              <a:t>p</a:t>
            </a:r>
            <a:r>
              <a:rPr lang="en-US" baseline="-25000" dirty="0" smtClean="0">
                <a:solidFill>
                  <a:srgbClr val="FF0000"/>
                </a:solidFill>
                <a:latin typeface="Calibri" pitchFamily="34" charset="0"/>
              </a:rPr>
              <a:t>i</a:t>
            </a:r>
            <a:r>
              <a:rPr lang="en-US" dirty="0" smtClean="0">
                <a:latin typeface="Calibri" pitchFamily="34" charset="0"/>
              </a:rPr>
              <a:t>) is not always expressible via {p</a:t>
            </a:r>
            <a:r>
              <a:rPr lang="en-US" baseline="-25000" dirty="0" smtClean="0">
                <a:latin typeface="Calibri" pitchFamily="34" charset="0"/>
              </a:rPr>
              <a:t>1</a:t>
            </a:r>
            <a:r>
              <a:rPr lang="en-US" dirty="0" smtClean="0">
                <a:latin typeface="Calibri" pitchFamily="34" charset="0"/>
              </a:rPr>
              <a:t>, …, </a:t>
            </a:r>
            <a:r>
              <a:rPr lang="en-US" dirty="0" err="1" smtClean="0">
                <a:latin typeface="Calibri" pitchFamily="34" charset="0"/>
              </a:rPr>
              <a:t>p</a:t>
            </a:r>
            <a:r>
              <a:rPr lang="en-US" baseline="-25000" dirty="0" err="1" smtClean="0">
                <a:latin typeface="Calibri" pitchFamily="34" charset="0"/>
              </a:rPr>
              <a:t>n</a:t>
            </a:r>
            <a:r>
              <a:rPr lang="en-US" dirty="0" smtClean="0">
                <a:latin typeface="Calibri" pitchFamily="34" charset="0"/>
              </a:rPr>
              <a:t>}</a:t>
            </a:r>
          </a:p>
          <a:p>
            <a:r>
              <a:rPr lang="en-US" dirty="0" smtClean="0">
                <a:latin typeface="Calibri" pitchFamily="34" charset="0"/>
              </a:rPr>
              <a:t>Example:</a:t>
            </a:r>
          </a:p>
          <a:p>
            <a:pPr lvl="1"/>
            <a:r>
              <a:rPr lang="en-US" dirty="0" smtClean="0">
                <a:latin typeface="Calibri" pitchFamily="34" charset="0"/>
              </a:rPr>
              <a:t>F = { </a:t>
            </a:r>
            <a:r>
              <a:rPr lang="en-US" dirty="0" smtClean="0">
                <a:solidFill>
                  <a:srgbClr val="FF0000"/>
                </a:solidFill>
                <a:latin typeface="Calibri" pitchFamily="34" charset="0"/>
              </a:rPr>
              <a:t>x==0</a:t>
            </a:r>
            <a:r>
              <a:rPr lang="en-US" dirty="0" smtClean="0">
                <a:latin typeface="Calibri" pitchFamily="34" charset="0"/>
              </a:rPr>
              <a:t>, </a:t>
            </a:r>
            <a:r>
              <a:rPr lang="en-US" dirty="0" smtClean="0">
                <a:solidFill>
                  <a:srgbClr val="FF0000"/>
                </a:solidFill>
                <a:latin typeface="Calibri" pitchFamily="34" charset="0"/>
              </a:rPr>
              <a:t>x==1</a:t>
            </a:r>
            <a:r>
              <a:rPr lang="en-US" dirty="0" smtClean="0">
                <a:latin typeface="Calibri" pitchFamily="34" charset="0"/>
              </a:rPr>
              <a:t>, </a:t>
            </a:r>
            <a:r>
              <a:rPr lang="en-US" dirty="0" smtClean="0">
                <a:solidFill>
                  <a:srgbClr val="FF0000"/>
                </a:solidFill>
                <a:latin typeface="Calibri" pitchFamily="34" charset="0"/>
              </a:rPr>
              <a:t>x &lt; 5</a:t>
            </a:r>
            <a:r>
              <a:rPr lang="en-US" dirty="0" smtClean="0">
                <a:latin typeface="Calibri" pitchFamily="34" charset="0"/>
              </a:rPr>
              <a:t>}</a:t>
            </a:r>
          </a:p>
          <a:p>
            <a:pPr lvl="1"/>
            <a:r>
              <a:rPr lang="en-US" dirty="0" smtClean="0">
                <a:latin typeface="Calibri" pitchFamily="34" charset="0"/>
              </a:rPr>
              <a:t>WP(x = x+1, </a:t>
            </a:r>
            <a:r>
              <a:rPr lang="en-US" dirty="0" smtClean="0">
                <a:solidFill>
                  <a:srgbClr val="FF0000"/>
                </a:solidFill>
                <a:latin typeface="Calibri" pitchFamily="34" charset="0"/>
              </a:rPr>
              <a:t>x &lt; 5</a:t>
            </a:r>
            <a:r>
              <a:rPr lang="en-US" dirty="0" smtClean="0">
                <a:latin typeface="Calibri" pitchFamily="34" charset="0"/>
              </a:rPr>
              <a:t>) = </a:t>
            </a:r>
            <a:r>
              <a:rPr lang="en-US" dirty="0" smtClean="0">
                <a:solidFill>
                  <a:srgbClr val="FF0000"/>
                </a:solidFill>
                <a:latin typeface="Calibri" pitchFamily="34" charset="0"/>
              </a:rPr>
              <a:t>x &lt; 4</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Abstracting Expressions via </a:t>
            </a:r>
            <a:r>
              <a:rPr i="1" smtClean="0">
                <a:latin typeface="Calibri" pitchFamily="34" charset="0"/>
              </a:rPr>
              <a:t>F</a:t>
            </a:r>
            <a:endParaRPr lang="en-US" i="1" dirty="0">
              <a:latin typeface="Calibri" pitchFamily="34" charset="0"/>
            </a:endParaRPr>
          </a:p>
        </p:txBody>
      </p:sp>
      <p:sp>
        <p:nvSpPr>
          <p:cNvPr id="3" name="Content Placeholder 2"/>
          <p:cNvSpPr>
            <a:spLocks noGrp="1"/>
          </p:cNvSpPr>
          <p:nvPr>
            <p:ph idx="1"/>
          </p:nvPr>
        </p:nvSpPr>
        <p:spPr>
          <a:xfrm>
            <a:off x="497957" y="2167787"/>
            <a:ext cx="8382000" cy="2210862"/>
          </a:xfrm>
        </p:spPr>
        <p:txBody>
          <a:bodyPr/>
          <a:lstStyle/>
          <a:p>
            <a:r>
              <a:rPr lang="en-US" i="1" dirty="0" err="1" smtClean="0">
                <a:solidFill>
                  <a:srgbClr val="FF0000"/>
                </a:solidFill>
                <a:latin typeface="Calibri" pitchFamily="34" charset="0"/>
              </a:rPr>
              <a:t>Implies</a:t>
            </a:r>
            <a:r>
              <a:rPr lang="en-US" i="1" baseline="-25000" dirty="0" err="1" smtClean="0">
                <a:solidFill>
                  <a:srgbClr val="FF0000"/>
                </a:solidFill>
                <a:latin typeface="Calibri" pitchFamily="34" charset="0"/>
              </a:rPr>
              <a:t>F</a:t>
            </a:r>
            <a:r>
              <a:rPr lang="en-US" i="1" dirty="0" smtClean="0">
                <a:solidFill>
                  <a:srgbClr val="FF0000"/>
                </a:solidFill>
                <a:latin typeface="Calibri" pitchFamily="34" charset="0"/>
              </a:rPr>
              <a:t> (e)</a:t>
            </a:r>
          </a:p>
          <a:p>
            <a:pPr lvl="1"/>
            <a:r>
              <a:rPr lang="en-US" dirty="0" smtClean="0">
                <a:latin typeface="Calibri" pitchFamily="34" charset="0"/>
              </a:rPr>
              <a:t>Best Boolean function over </a:t>
            </a:r>
            <a:r>
              <a:rPr lang="en-US" i="1" dirty="0" smtClean="0">
                <a:latin typeface="Calibri" pitchFamily="34" charset="0"/>
              </a:rPr>
              <a:t>F</a:t>
            </a:r>
            <a:r>
              <a:rPr lang="en-US" dirty="0" smtClean="0">
                <a:latin typeface="Calibri" pitchFamily="34" charset="0"/>
              </a:rPr>
              <a:t> that implies </a:t>
            </a:r>
            <a:r>
              <a:rPr lang="en-US" i="1" dirty="0" smtClean="0">
                <a:latin typeface="Calibri" pitchFamily="34" charset="0"/>
              </a:rPr>
              <a:t>e.</a:t>
            </a:r>
          </a:p>
          <a:p>
            <a:r>
              <a:rPr lang="en-US" i="1" dirty="0" err="1" smtClean="0">
                <a:solidFill>
                  <a:srgbClr val="FF0000"/>
                </a:solidFill>
                <a:latin typeface="Calibri" pitchFamily="34" charset="0"/>
              </a:rPr>
              <a:t>ImpliedBy</a:t>
            </a:r>
            <a:r>
              <a:rPr lang="en-US" i="1" baseline="-25000" dirty="0" err="1" smtClean="0">
                <a:solidFill>
                  <a:srgbClr val="FF0000"/>
                </a:solidFill>
                <a:latin typeface="Calibri" pitchFamily="34" charset="0"/>
              </a:rPr>
              <a:t>F</a:t>
            </a:r>
            <a:r>
              <a:rPr lang="en-US" i="1" dirty="0" smtClean="0">
                <a:solidFill>
                  <a:srgbClr val="FF0000"/>
                </a:solidFill>
                <a:latin typeface="Calibri" pitchFamily="34" charset="0"/>
              </a:rPr>
              <a:t> (e)</a:t>
            </a:r>
          </a:p>
          <a:p>
            <a:pPr lvl="1"/>
            <a:r>
              <a:rPr lang="en-US" dirty="0" smtClean="0">
                <a:latin typeface="Calibri" pitchFamily="34" charset="0"/>
              </a:rPr>
              <a:t>Best Boolean function over </a:t>
            </a:r>
            <a:r>
              <a:rPr lang="en-US" i="1" dirty="0" smtClean="0">
                <a:latin typeface="Calibri" pitchFamily="34" charset="0"/>
              </a:rPr>
              <a:t>F</a:t>
            </a:r>
            <a:r>
              <a:rPr lang="en-US" dirty="0" smtClean="0">
                <a:latin typeface="Calibri" pitchFamily="34" charset="0"/>
              </a:rPr>
              <a:t> that is implied by </a:t>
            </a:r>
            <a:r>
              <a:rPr lang="en-US" i="1" dirty="0" smtClean="0">
                <a:latin typeface="Calibri" pitchFamily="34" charset="0"/>
              </a:rPr>
              <a:t>e.</a:t>
            </a:r>
          </a:p>
          <a:p>
            <a:pPr lvl="1"/>
            <a:r>
              <a:rPr lang="en-US" i="1" dirty="0" err="1" smtClean="0">
                <a:latin typeface="Calibri" pitchFamily="34" charset="0"/>
              </a:rPr>
              <a:t>ImpliedBy</a:t>
            </a:r>
            <a:r>
              <a:rPr lang="en-US" i="1" baseline="-25000" dirty="0" err="1" smtClean="0">
                <a:latin typeface="Calibri" pitchFamily="34" charset="0"/>
              </a:rPr>
              <a:t>F</a:t>
            </a:r>
            <a:r>
              <a:rPr lang="en-US" i="1" dirty="0" smtClean="0">
                <a:latin typeface="Calibri" pitchFamily="34" charset="0"/>
              </a:rPr>
              <a:t> (e) = not </a:t>
            </a:r>
            <a:r>
              <a:rPr lang="en-US" i="1" dirty="0" err="1" smtClean="0">
                <a:latin typeface="Calibri" pitchFamily="34" charset="0"/>
              </a:rPr>
              <a:t>Implies</a:t>
            </a:r>
            <a:r>
              <a:rPr lang="en-US" i="1" baseline="-25000" dirty="0" err="1" smtClean="0">
                <a:latin typeface="Calibri" pitchFamily="34" charset="0"/>
              </a:rPr>
              <a:t>F</a:t>
            </a:r>
            <a:r>
              <a:rPr lang="en-US" i="1" dirty="0" smtClean="0">
                <a:latin typeface="Calibri" pitchFamily="34" charset="0"/>
              </a:rPr>
              <a:t> (</a:t>
            </a:r>
            <a:r>
              <a:rPr lang="en-US" i="1" dirty="0" smtClean="0">
                <a:latin typeface="Calibri" pitchFamily="34" charset="0"/>
                <a:sym typeface="Symbol"/>
              </a:rPr>
              <a:t>not </a:t>
            </a:r>
            <a:r>
              <a:rPr lang="en-US" i="1" dirty="0" smtClean="0">
                <a:latin typeface="Calibri" pitchFamily="34" charset="0"/>
              </a:rPr>
              <a:t>e)</a:t>
            </a:r>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Z3?</a:t>
            </a:r>
            <a:endParaRPr lang="en-US" dirty="0"/>
          </a:p>
        </p:txBody>
      </p:sp>
      <p:sp>
        <p:nvSpPr>
          <p:cNvPr id="3" name="Content Placeholder 2"/>
          <p:cNvSpPr>
            <a:spLocks noGrp="1"/>
          </p:cNvSpPr>
          <p:nvPr>
            <p:ph idx="1"/>
          </p:nvPr>
        </p:nvSpPr>
        <p:spPr>
          <a:xfrm>
            <a:off x="420757" y="1373118"/>
            <a:ext cx="8382000" cy="3250121"/>
          </a:xfrm>
        </p:spPr>
        <p:txBody>
          <a:bodyPr/>
          <a:lstStyle/>
          <a:p>
            <a:pPr>
              <a:buNone/>
            </a:pPr>
            <a:r>
              <a:rPr lang="en-US" dirty="0" smtClean="0"/>
              <a:t>		</a:t>
            </a:r>
          </a:p>
          <a:p>
            <a:pPr>
              <a:buNone/>
            </a:pPr>
            <a:endParaRPr lang="en-US" dirty="0" smtClean="0"/>
          </a:p>
          <a:p>
            <a:endParaRPr lang="en-US" dirty="0" smtClean="0"/>
          </a:p>
          <a:p>
            <a:endParaRPr lang="en-US" dirty="0" smtClean="0"/>
          </a:p>
          <a:p>
            <a:pPr>
              <a:buNone/>
            </a:pPr>
            <a:endParaRPr lang="en-US" dirty="0" smtClean="0"/>
          </a:p>
          <a:p>
            <a:pPr>
              <a:buNone/>
            </a:pPr>
            <a:endParaRPr lang="en-US" dirty="0" smtClean="0"/>
          </a:p>
        </p:txBody>
      </p:sp>
      <p:sp>
        <p:nvSpPr>
          <p:cNvPr id="6" name="Rectangle 5"/>
          <p:cNvSpPr/>
          <p:nvPr/>
        </p:nvSpPr>
        <p:spPr>
          <a:xfrm>
            <a:off x="2286000" y="1577008"/>
            <a:ext cx="4982818" cy="2004392"/>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400" dirty="0" smtClean="0">
                <a:latin typeface="Calibri" pitchFamily="34" charset="0"/>
              </a:rPr>
              <a:t>Theories</a:t>
            </a:r>
            <a:endParaRPr lang="en-US" sz="2400" dirty="0">
              <a:latin typeface="Calibri" pitchFamily="34" charset="0"/>
            </a:endParaRPr>
          </a:p>
        </p:txBody>
      </p:sp>
      <p:sp>
        <p:nvSpPr>
          <p:cNvPr id="10" name="Rounded Rectangle 9"/>
          <p:cNvSpPr/>
          <p:nvPr/>
        </p:nvSpPr>
        <p:spPr>
          <a:xfrm>
            <a:off x="2438526" y="1995722"/>
            <a:ext cx="2209674" cy="302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Bit-Vectors</a:t>
            </a:r>
            <a:endParaRPr lang="en-US" sz="2000" b="1" dirty="0">
              <a:latin typeface="Calibri" pitchFamily="34" charset="0"/>
            </a:endParaRPr>
          </a:p>
        </p:txBody>
      </p:sp>
      <p:sp>
        <p:nvSpPr>
          <p:cNvPr id="11" name="Rounded Rectangle 10"/>
          <p:cNvSpPr/>
          <p:nvPr/>
        </p:nvSpPr>
        <p:spPr>
          <a:xfrm>
            <a:off x="2438400" y="2354759"/>
            <a:ext cx="2218996" cy="3317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Lin-arithmetic</a:t>
            </a:r>
            <a:endParaRPr lang="en-US" sz="2000" b="1" dirty="0">
              <a:latin typeface="Calibri" pitchFamily="34" charset="0"/>
            </a:endParaRPr>
          </a:p>
        </p:txBody>
      </p:sp>
      <p:sp>
        <p:nvSpPr>
          <p:cNvPr id="12" name="Rounded Rectangle 11"/>
          <p:cNvSpPr/>
          <p:nvPr/>
        </p:nvSpPr>
        <p:spPr>
          <a:xfrm>
            <a:off x="4792200" y="2382025"/>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err="1" smtClean="0">
                <a:latin typeface="Calibri" pitchFamily="34" charset="0"/>
              </a:rPr>
              <a:t>Groebner</a:t>
            </a:r>
            <a:r>
              <a:rPr lang="en-US" sz="2000" b="1" dirty="0" smtClean="0">
                <a:latin typeface="Calibri" pitchFamily="34" charset="0"/>
              </a:rPr>
              <a:t> basis</a:t>
            </a:r>
            <a:endParaRPr lang="en-US" sz="2000" b="1" dirty="0">
              <a:latin typeface="Calibri" pitchFamily="34" charset="0"/>
            </a:endParaRPr>
          </a:p>
        </p:txBody>
      </p:sp>
      <p:sp>
        <p:nvSpPr>
          <p:cNvPr id="13" name="Rounded Rectangle 12"/>
          <p:cNvSpPr/>
          <p:nvPr/>
        </p:nvSpPr>
        <p:spPr>
          <a:xfrm>
            <a:off x="2415218" y="3119697"/>
            <a:ext cx="4595182" cy="38550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Free (</a:t>
            </a:r>
            <a:r>
              <a:rPr lang="en-US" sz="2000" b="1" dirty="0" err="1" smtClean="0">
                <a:latin typeface="Calibri" pitchFamily="34" charset="0"/>
              </a:rPr>
              <a:t>uninterpreted</a:t>
            </a:r>
            <a:r>
              <a:rPr lang="en-US" sz="2000" b="1" dirty="0" smtClean="0">
                <a:latin typeface="Calibri" pitchFamily="34" charset="0"/>
              </a:rPr>
              <a:t>) functions</a:t>
            </a:r>
            <a:endParaRPr lang="en-US" sz="2000" b="1" dirty="0">
              <a:latin typeface="Calibri" pitchFamily="34" charset="0"/>
            </a:endParaRPr>
          </a:p>
        </p:txBody>
      </p:sp>
      <p:sp>
        <p:nvSpPr>
          <p:cNvPr id="19" name="Rounded Rectangle 18"/>
          <p:cNvSpPr/>
          <p:nvPr/>
        </p:nvSpPr>
        <p:spPr>
          <a:xfrm>
            <a:off x="4800600" y="1988418"/>
            <a:ext cx="2197161" cy="3304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Arrays</a:t>
            </a:r>
            <a:endParaRPr lang="en-US" sz="2000" b="1" dirty="0">
              <a:latin typeface="Calibri" pitchFamily="34" charset="0"/>
            </a:endParaRPr>
          </a:p>
        </p:txBody>
      </p:sp>
      <p:sp>
        <p:nvSpPr>
          <p:cNvPr id="40" name="Rounded Rectangle 39"/>
          <p:cNvSpPr/>
          <p:nvPr/>
        </p:nvSpPr>
        <p:spPr>
          <a:xfrm>
            <a:off x="2286000" y="3810000"/>
            <a:ext cx="19812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Quantifiers:</a:t>
            </a:r>
          </a:p>
          <a:p>
            <a:pPr algn="ctr"/>
            <a:r>
              <a:rPr lang="en-US" b="1" dirty="0" smtClean="0">
                <a:latin typeface="Calibri" pitchFamily="34" charset="0"/>
              </a:rPr>
              <a:t>E-</a:t>
            </a:r>
            <a:r>
              <a:rPr lang="en-US" sz="1600" b="1" dirty="0" smtClean="0">
                <a:latin typeface="Calibri" pitchFamily="34" charset="0"/>
              </a:rPr>
              <a:t>matching</a:t>
            </a:r>
            <a:endParaRPr lang="en-US" b="1" dirty="0">
              <a:latin typeface="Calibri" pitchFamily="34" charset="0"/>
            </a:endParaRPr>
          </a:p>
        </p:txBody>
      </p:sp>
      <p:sp>
        <p:nvSpPr>
          <p:cNvPr id="44" name="Rounded Rectangle 43"/>
          <p:cNvSpPr/>
          <p:nvPr/>
        </p:nvSpPr>
        <p:spPr>
          <a:xfrm>
            <a:off x="7865571" y="1631622"/>
            <a:ext cx="1066392"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err="1" smtClean="0">
                <a:latin typeface="Calibri" pitchFamily="34" charset="0"/>
              </a:rPr>
              <a:t>OCaml</a:t>
            </a:r>
            <a:endParaRPr lang="en-US" b="1" dirty="0">
              <a:latin typeface="Calibri" pitchFamily="34" charset="0"/>
            </a:endParaRPr>
          </a:p>
        </p:txBody>
      </p:sp>
      <p:sp>
        <p:nvSpPr>
          <p:cNvPr id="48" name="Rounded Rectangle 47"/>
          <p:cNvSpPr/>
          <p:nvPr/>
        </p:nvSpPr>
        <p:spPr>
          <a:xfrm>
            <a:off x="7918513" y="2279374"/>
            <a:ext cx="865782"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.NET</a:t>
            </a:r>
            <a:endParaRPr lang="en-US" sz="2000" b="1" dirty="0">
              <a:latin typeface="Calibri" pitchFamily="34" charset="0"/>
            </a:endParaRPr>
          </a:p>
        </p:txBody>
      </p:sp>
      <p:sp>
        <p:nvSpPr>
          <p:cNvPr id="50" name="Rounded Rectangle 49"/>
          <p:cNvSpPr/>
          <p:nvPr/>
        </p:nvSpPr>
        <p:spPr>
          <a:xfrm>
            <a:off x="7948850" y="2902230"/>
            <a:ext cx="675733"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a:t>
            </a:r>
            <a:endParaRPr lang="en-US" sz="2000" b="1" dirty="0">
              <a:latin typeface="Calibri" pitchFamily="34" charset="0"/>
            </a:endParaRPr>
          </a:p>
        </p:txBody>
      </p:sp>
      <p:sp>
        <p:nvSpPr>
          <p:cNvPr id="59" name="Rounded Rectangle 58"/>
          <p:cNvSpPr/>
          <p:nvPr/>
        </p:nvSpPr>
        <p:spPr>
          <a:xfrm>
            <a:off x="298171" y="2861543"/>
            <a:ext cx="1292092"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Native</a:t>
            </a:r>
            <a:endParaRPr lang="en-US" sz="2000" b="1" dirty="0">
              <a:latin typeface="Calibri" pitchFamily="34" charset="0"/>
            </a:endParaRPr>
          </a:p>
        </p:txBody>
      </p:sp>
      <p:sp>
        <p:nvSpPr>
          <p:cNvPr id="61" name="Rounded Rectangle 60"/>
          <p:cNvSpPr/>
          <p:nvPr/>
        </p:nvSpPr>
        <p:spPr>
          <a:xfrm>
            <a:off x="416753" y="2185783"/>
            <a:ext cx="1160258"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SMT-LIB</a:t>
            </a:r>
            <a:endParaRPr lang="en-US" sz="2000" b="1" dirty="0">
              <a:latin typeface="Calibri" pitchFamily="34" charset="0"/>
            </a:endParaRPr>
          </a:p>
        </p:txBody>
      </p:sp>
      <p:sp>
        <p:nvSpPr>
          <p:cNvPr id="63" name="Rounded Rectangle 62"/>
          <p:cNvSpPr/>
          <p:nvPr/>
        </p:nvSpPr>
        <p:spPr>
          <a:xfrm>
            <a:off x="5029200" y="3810000"/>
            <a:ext cx="21336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Model Generation:</a:t>
            </a:r>
          </a:p>
          <a:p>
            <a:pPr algn="ctr"/>
            <a:r>
              <a:rPr lang="en-US" b="1" dirty="0" smtClean="0">
                <a:latin typeface="Calibri" pitchFamily="34" charset="0"/>
              </a:rPr>
              <a:t>Finite Models</a:t>
            </a:r>
          </a:p>
        </p:txBody>
      </p:sp>
      <p:sp>
        <p:nvSpPr>
          <p:cNvPr id="65" name="Left Arrow 64"/>
          <p:cNvSpPr/>
          <p:nvPr/>
        </p:nvSpPr>
        <p:spPr bwMode="auto">
          <a:xfrm>
            <a:off x="7301947" y="2941985"/>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6" name="Left Arrow 65"/>
          <p:cNvSpPr/>
          <p:nvPr/>
        </p:nvSpPr>
        <p:spPr bwMode="auto">
          <a:xfrm>
            <a:off x="7282071" y="2378777"/>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Left Arrow 66"/>
          <p:cNvSpPr/>
          <p:nvPr/>
        </p:nvSpPr>
        <p:spPr bwMode="auto">
          <a:xfrm>
            <a:off x="7275447" y="1736057"/>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8" name="Right Arrow 67"/>
          <p:cNvSpPr/>
          <p:nvPr/>
        </p:nvSpPr>
        <p:spPr bwMode="auto">
          <a:xfrm>
            <a:off x="1550503" y="166977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9" name="Right Arrow 68"/>
          <p:cNvSpPr/>
          <p:nvPr/>
        </p:nvSpPr>
        <p:spPr bwMode="auto">
          <a:xfrm>
            <a:off x="1557131" y="221973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Right Arrow 69"/>
          <p:cNvSpPr/>
          <p:nvPr/>
        </p:nvSpPr>
        <p:spPr bwMode="auto">
          <a:xfrm>
            <a:off x="1570383" y="288233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a:xfrm>
            <a:off x="258416" y="1602675"/>
            <a:ext cx="1451114"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Simplify</a:t>
            </a:r>
            <a:endParaRPr lang="en-US" sz="2000" b="1" dirty="0">
              <a:latin typeface="Calibri" pitchFamily="34" charset="0"/>
            </a:endParaRPr>
          </a:p>
        </p:txBody>
      </p:sp>
      <p:sp>
        <p:nvSpPr>
          <p:cNvPr id="38" name="Rounded Rectangle 37"/>
          <p:cNvSpPr/>
          <p:nvPr/>
        </p:nvSpPr>
        <p:spPr>
          <a:xfrm>
            <a:off x="4800600" y="2743200"/>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Comb. Array Logic</a:t>
            </a:r>
            <a:endParaRPr lang="en-US" sz="2000" b="1" dirty="0">
              <a:latin typeface="Calibri" pitchFamily="34" charset="0"/>
            </a:endParaRPr>
          </a:p>
        </p:txBody>
      </p:sp>
      <p:sp>
        <p:nvSpPr>
          <p:cNvPr id="39" name="Rounded Rectangle 38"/>
          <p:cNvSpPr/>
          <p:nvPr/>
        </p:nvSpPr>
        <p:spPr>
          <a:xfrm>
            <a:off x="2438400" y="2743200"/>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latin typeface="Calibri" pitchFamily="34" charset="0"/>
              </a:rPr>
              <a:t>Recursive </a:t>
            </a:r>
            <a:r>
              <a:rPr lang="en-US" b="1" dirty="0" err="1" smtClean="0">
                <a:latin typeface="Calibri" pitchFamily="34" charset="0"/>
              </a:rPr>
              <a:t>Datatypes</a:t>
            </a:r>
            <a:endParaRPr lang="en-US" b="1" dirty="0">
              <a:latin typeface="Calibri" pitchFamily="34" charset="0"/>
            </a:endParaRPr>
          </a:p>
        </p:txBody>
      </p:sp>
      <p:sp>
        <p:nvSpPr>
          <p:cNvPr id="41" name="Rounded Rectangle 40"/>
          <p:cNvSpPr/>
          <p:nvPr/>
        </p:nvSpPr>
        <p:spPr>
          <a:xfrm>
            <a:off x="2288527" y="4644888"/>
            <a:ext cx="1978673" cy="6891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Quantifiers:</a:t>
            </a:r>
          </a:p>
          <a:p>
            <a:pPr algn="ctr"/>
            <a:r>
              <a:rPr lang="en-US" b="1" dirty="0" smtClean="0">
                <a:latin typeface="Calibri" pitchFamily="34" charset="0"/>
              </a:rPr>
              <a:t>Super-position</a:t>
            </a:r>
            <a:endParaRPr lang="en-US" b="1" dirty="0">
              <a:latin typeface="Calibri" pitchFamily="34" charset="0"/>
            </a:endParaRPr>
          </a:p>
        </p:txBody>
      </p:sp>
      <p:sp>
        <p:nvSpPr>
          <p:cNvPr id="42" name="Rounded Rectangle 41"/>
          <p:cNvSpPr/>
          <p:nvPr/>
        </p:nvSpPr>
        <p:spPr>
          <a:xfrm>
            <a:off x="5029200" y="4648200"/>
            <a:ext cx="2117034" cy="6493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Proof objects</a:t>
            </a:r>
          </a:p>
        </p:txBody>
      </p:sp>
      <p:sp>
        <p:nvSpPr>
          <p:cNvPr id="43" name="Rounded Rectangle 42"/>
          <p:cNvSpPr/>
          <p:nvPr/>
        </p:nvSpPr>
        <p:spPr>
          <a:xfrm>
            <a:off x="2286000" y="5453239"/>
            <a:ext cx="1934568" cy="64276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Parallel Z3</a:t>
            </a:r>
          </a:p>
        </p:txBody>
      </p:sp>
      <p:sp>
        <p:nvSpPr>
          <p:cNvPr id="45" name="Rounded Rectangle 44"/>
          <p:cNvSpPr/>
          <p:nvPr/>
        </p:nvSpPr>
        <p:spPr>
          <a:xfrm>
            <a:off x="5029200" y="5433359"/>
            <a:ext cx="2133600" cy="6626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Assumption tracking</a:t>
            </a:r>
          </a:p>
        </p:txBody>
      </p:sp>
      <p:sp>
        <p:nvSpPr>
          <p:cNvPr id="30" name="TextBox 29"/>
          <p:cNvSpPr txBox="1"/>
          <p:nvPr/>
        </p:nvSpPr>
        <p:spPr>
          <a:xfrm>
            <a:off x="381000" y="6412468"/>
            <a:ext cx="8545929" cy="369332"/>
          </a:xfrm>
          <a:prstGeom prst="rect">
            <a:avLst/>
          </a:prstGeom>
          <a:noFill/>
        </p:spPr>
        <p:txBody>
          <a:bodyPr wrap="none" rtlCol="0">
            <a:spAutoFit/>
          </a:bodyPr>
          <a:lstStyle/>
          <a:p>
            <a:r>
              <a:rPr lang="en-US" dirty="0" smtClean="0">
                <a:solidFill>
                  <a:schemeClr val="bg1"/>
                </a:solidFill>
              </a:rPr>
              <a:t>By Leonardo de Moura &amp; Nikolaj Bjørner </a:t>
            </a:r>
            <a:r>
              <a:rPr lang="en-US" dirty="0" smtClean="0">
                <a:solidFill>
                  <a:schemeClr val="bg1"/>
                </a:solidFill>
                <a:hlinkClick r:id="rId2"/>
              </a:rPr>
              <a:t>http://research.microsoft.com/projects/z3</a:t>
            </a:r>
            <a:r>
              <a:rPr lang="en-US" dirty="0" smtClean="0">
                <a:solidFill>
                  <a:schemeClr val="bg1"/>
                </a:solidFill>
              </a:rPr>
              <a:t> </a:t>
            </a:r>
          </a:p>
        </p:txBody>
      </p:sp>
      <p:pic>
        <p:nvPicPr>
          <p:cNvPr id="31" name="Picture 30" descr="leonardo.jpg"/>
          <p:cNvPicPr>
            <a:picLocks noChangeAspect="1"/>
          </p:cNvPicPr>
          <p:nvPr/>
        </p:nvPicPr>
        <p:blipFill>
          <a:blip r:embed="rId3" cstate="print"/>
          <a:stretch>
            <a:fillRect/>
          </a:stretch>
        </p:blipFill>
        <p:spPr>
          <a:xfrm>
            <a:off x="990600" y="5867400"/>
            <a:ext cx="609600" cy="609600"/>
          </a:xfrm>
          <a:prstGeom prst="rect">
            <a:avLst/>
          </a:prstGeom>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Implies</a:t>
            </a:r>
            <a:r>
              <a:rPr baseline="-25000" smtClean="0"/>
              <a:t>F</a:t>
            </a:r>
            <a:r>
              <a:rPr smtClean="0"/>
              <a:t>(e) and ImpliedBy</a:t>
            </a:r>
            <a:r>
              <a:rPr baseline="-25000" smtClean="0"/>
              <a:t>F</a:t>
            </a:r>
            <a:r>
              <a:rPr smtClean="0"/>
              <a:t>(e) </a:t>
            </a:r>
            <a:endParaRPr lang="en-US" dirty="0">
              <a:latin typeface="Calibri" pitchFamily="34" charset="0"/>
            </a:endParaRPr>
          </a:p>
        </p:txBody>
      </p:sp>
      <p:grpSp>
        <p:nvGrpSpPr>
          <p:cNvPr id="3" name="Group 65"/>
          <p:cNvGrpSpPr>
            <a:grpSpLocks/>
          </p:cNvGrpSpPr>
          <p:nvPr/>
        </p:nvGrpSpPr>
        <p:grpSpPr bwMode="auto">
          <a:xfrm>
            <a:off x="3048000" y="2667000"/>
            <a:ext cx="3352800" cy="2286000"/>
            <a:chOff x="1920" y="1680"/>
            <a:chExt cx="2112" cy="1440"/>
          </a:xfrm>
        </p:grpSpPr>
        <p:sp>
          <p:nvSpPr>
            <p:cNvPr id="61" name="Line 12"/>
            <p:cNvSpPr>
              <a:spLocks noChangeShapeType="1"/>
            </p:cNvSpPr>
            <p:nvPr/>
          </p:nvSpPr>
          <p:spPr bwMode="auto">
            <a:xfrm rot="-5400000">
              <a:off x="2976" y="2064"/>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2" name="Line 13"/>
            <p:cNvSpPr>
              <a:spLocks noChangeShapeType="1"/>
            </p:cNvSpPr>
            <p:nvPr/>
          </p:nvSpPr>
          <p:spPr bwMode="auto">
            <a:xfrm rot="-5400000">
              <a:off x="2976" y="177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3" name="Line 14"/>
            <p:cNvSpPr>
              <a:spLocks noChangeShapeType="1"/>
            </p:cNvSpPr>
            <p:nvPr/>
          </p:nvSpPr>
          <p:spPr bwMode="auto">
            <a:xfrm rot="-5400000">
              <a:off x="2976" y="1488"/>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4" name="Line 15"/>
            <p:cNvSpPr>
              <a:spLocks noChangeShapeType="1"/>
            </p:cNvSpPr>
            <p:nvPr/>
          </p:nvSpPr>
          <p:spPr bwMode="auto">
            <a:xfrm rot="-5400000">
              <a:off x="2976" y="1200"/>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5" name="Line 16"/>
            <p:cNvSpPr>
              <a:spLocks noChangeShapeType="1"/>
            </p:cNvSpPr>
            <p:nvPr/>
          </p:nvSpPr>
          <p:spPr bwMode="auto">
            <a:xfrm rot="-5400000">
              <a:off x="2976" y="912"/>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6" name="Line 19"/>
            <p:cNvSpPr>
              <a:spLocks noChangeShapeType="1"/>
            </p:cNvSpPr>
            <p:nvPr/>
          </p:nvSpPr>
          <p:spPr bwMode="auto">
            <a:xfrm rot="-5400000">
              <a:off x="2976" y="624"/>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grpSp>
      <p:grpSp>
        <p:nvGrpSpPr>
          <p:cNvPr id="4" name="Group 66"/>
          <p:cNvGrpSpPr>
            <a:grpSpLocks/>
          </p:cNvGrpSpPr>
          <p:nvPr/>
        </p:nvGrpSpPr>
        <p:grpSpPr bwMode="auto">
          <a:xfrm>
            <a:off x="3276600" y="2438400"/>
            <a:ext cx="2286000" cy="3352800"/>
            <a:chOff x="2064" y="1536"/>
            <a:chExt cx="1440" cy="2112"/>
          </a:xfrm>
        </p:grpSpPr>
        <p:sp>
          <p:nvSpPr>
            <p:cNvPr id="68" name="Line 6"/>
            <p:cNvSpPr>
              <a:spLocks noChangeShapeType="1"/>
            </p:cNvSpPr>
            <p:nvPr/>
          </p:nvSpPr>
          <p:spPr bwMode="auto">
            <a:xfrm>
              <a:off x="2352"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9" name="Line 7"/>
            <p:cNvSpPr>
              <a:spLocks noChangeShapeType="1"/>
            </p:cNvSpPr>
            <p:nvPr/>
          </p:nvSpPr>
          <p:spPr bwMode="auto">
            <a:xfrm>
              <a:off x="2640"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70" name="Line 8"/>
            <p:cNvSpPr>
              <a:spLocks noChangeShapeType="1"/>
            </p:cNvSpPr>
            <p:nvPr/>
          </p:nvSpPr>
          <p:spPr bwMode="auto">
            <a:xfrm>
              <a:off x="2928"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71" name="Line 9"/>
            <p:cNvSpPr>
              <a:spLocks noChangeShapeType="1"/>
            </p:cNvSpPr>
            <p:nvPr/>
          </p:nvSpPr>
          <p:spPr bwMode="auto">
            <a:xfrm>
              <a:off x="3216"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72" name="Line 10"/>
            <p:cNvSpPr>
              <a:spLocks noChangeShapeType="1"/>
            </p:cNvSpPr>
            <p:nvPr/>
          </p:nvSpPr>
          <p:spPr bwMode="auto">
            <a:xfrm>
              <a:off x="3504"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73" name="Line 18"/>
            <p:cNvSpPr>
              <a:spLocks noChangeShapeType="1"/>
            </p:cNvSpPr>
            <p:nvPr/>
          </p:nvSpPr>
          <p:spPr bwMode="auto">
            <a:xfrm>
              <a:off x="2064"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grpSp>
      <p:grpSp>
        <p:nvGrpSpPr>
          <p:cNvPr id="5" name="Group 70"/>
          <p:cNvGrpSpPr>
            <a:grpSpLocks/>
          </p:cNvGrpSpPr>
          <p:nvPr/>
        </p:nvGrpSpPr>
        <p:grpSpPr bwMode="auto">
          <a:xfrm>
            <a:off x="533400" y="2667000"/>
            <a:ext cx="5029200" cy="2286000"/>
            <a:chOff x="336" y="1680"/>
            <a:chExt cx="3168" cy="1440"/>
          </a:xfrm>
        </p:grpSpPr>
        <p:grpSp>
          <p:nvGrpSpPr>
            <p:cNvPr id="6" name="Group 54"/>
            <p:cNvGrpSpPr>
              <a:grpSpLocks/>
            </p:cNvGrpSpPr>
            <p:nvPr/>
          </p:nvGrpSpPr>
          <p:grpSpPr bwMode="auto">
            <a:xfrm>
              <a:off x="2064" y="1680"/>
              <a:ext cx="1440" cy="1440"/>
              <a:chOff x="3648" y="1680"/>
              <a:chExt cx="1440" cy="1440"/>
            </a:xfrm>
          </p:grpSpPr>
          <p:sp>
            <p:nvSpPr>
              <p:cNvPr id="78" name="Rectangle 31"/>
              <p:cNvSpPr>
                <a:spLocks noChangeArrowheads="1"/>
              </p:cNvSpPr>
              <p:nvPr/>
            </p:nvSpPr>
            <p:spPr bwMode="auto">
              <a:xfrm>
                <a:off x="3936"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79" name="Rectangle 32"/>
              <p:cNvSpPr>
                <a:spLocks noChangeArrowheads="1"/>
              </p:cNvSpPr>
              <p:nvPr/>
            </p:nvSpPr>
            <p:spPr bwMode="auto">
              <a:xfrm>
                <a:off x="4224"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0" name="Rectangle 33"/>
              <p:cNvSpPr>
                <a:spLocks noChangeArrowheads="1"/>
              </p:cNvSpPr>
              <p:nvPr/>
            </p:nvSpPr>
            <p:spPr bwMode="auto">
              <a:xfrm>
                <a:off x="4224"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1" name="Rectangle 34"/>
              <p:cNvSpPr>
                <a:spLocks noChangeArrowheads="1"/>
              </p:cNvSpPr>
              <p:nvPr/>
            </p:nvSpPr>
            <p:spPr bwMode="auto">
              <a:xfrm>
                <a:off x="4224" y="1968"/>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2" name="Rectangle 35"/>
              <p:cNvSpPr>
                <a:spLocks noChangeArrowheads="1"/>
              </p:cNvSpPr>
              <p:nvPr/>
            </p:nvSpPr>
            <p:spPr bwMode="auto">
              <a:xfrm>
                <a:off x="4512"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3" name="Rectangle 36"/>
              <p:cNvSpPr>
                <a:spLocks noChangeArrowheads="1"/>
              </p:cNvSpPr>
              <p:nvPr/>
            </p:nvSpPr>
            <p:spPr bwMode="auto">
              <a:xfrm>
                <a:off x="4512"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4" name="Rectangle 37"/>
              <p:cNvSpPr>
                <a:spLocks noChangeArrowheads="1"/>
              </p:cNvSpPr>
              <p:nvPr/>
            </p:nvSpPr>
            <p:spPr bwMode="auto">
              <a:xfrm>
                <a:off x="3936" y="1968"/>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5" name="Rectangle 38"/>
              <p:cNvSpPr>
                <a:spLocks noChangeArrowheads="1"/>
              </p:cNvSpPr>
              <p:nvPr/>
            </p:nvSpPr>
            <p:spPr bwMode="auto">
              <a:xfrm>
                <a:off x="4224" y="1680"/>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6" name="Rectangle 39"/>
              <p:cNvSpPr>
                <a:spLocks noChangeArrowheads="1"/>
              </p:cNvSpPr>
              <p:nvPr/>
            </p:nvSpPr>
            <p:spPr bwMode="auto">
              <a:xfrm>
                <a:off x="4512" y="1680"/>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7" name="Rectangle 40"/>
              <p:cNvSpPr>
                <a:spLocks noChangeArrowheads="1"/>
              </p:cNvSpPr>
              <p:nvPr/>
            </p:nvSpPr>
            <p:spPr bwMode="auto">
              <a:xfrm>
                <a:off x="4512" y="1968"/>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8" name="Rectangle 41"/>
              <p:cNvSpPr>
                <a:spLocks noChangeArrowheads="1"/>
              </p:cNvSpPr>
              <p:nvPr/>
            </p:nvSpPr>
            <p:spPr bwMode="auto">
              <a:xfrm>
                <a:off x="4800" y="1968"/>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9" name="Rectangle 42"/>
              <p:cNvSpPr>
                <a:spLocks noChangeArrowheads="1"/>
              </p:cNvSpPr>
              <p:nvPr/>
            </p:nvSpPr>
            <p:spPr bwMode="auto">
              <a:xfrm>
                <a:off x="4800"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0" name="Rectangle 43"/>
              <p:cNvSpPr>
                <a:spLocks noChangeArrowheads="1"/>
              </p:cNvSpPr>
              <p:nvPr/>
            </p:nvSpPr>
            <p:spPr bwMode="auto">
              <a:xfrm>
                <a:off x="4800"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1" name="Rectangle 44"/>
              <p:cNvSpPr>
                <a:spLocks noChangeArrowheads="1"/>
              </p:cNvSpPr>
              <p:nvPr/>
            </p:nvSpPr>
            <p:spPr bwMode="auto">
              <a:xfrm>
                <a:off x="4224" y="2832"/>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2" name="Rectangle 45"/>
              <p:cNvSpPr>
                <a:spLocks noChangeArrowheads="1"/>
              </p:cNvSpPr>
              <p:nvPr/>
            </p:nvSpPr>
            <p:spPr bwMode="auto">
              <a:xfrm>
                <a:off x="4512" y="2832"/>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3" name="Rectangle 46"/>
              <p:cNvSpPr>
                <a:spLocks noChangeArrowheads="1"/>
              </p:cNvSpPr>
              <p:nvPr/>
            </p:nvSpPr>
            <p:spPr bwMode="auto">
              <a:xfrm>
                <a:off x="3936"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4" name="Rectangle 47"/>
              <p:cNvSpPr>
                <a:spLocks noChangeArrowheads="1"/>
              </p:cNvSpPr>
              <p:nvPr/>
            </p:nvSpPr>
            <p:spPr bwMode="auto">
              <a:xfrm>
                <a:off x="3648"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5" name="Rectangle 48"/>
              <p:cNvSpPr>
                <a:spLocks noChangeArrowheads="1"/>
              </p:cNvSpPr>
              <p:nvPr/>
            </p:nvSpPr>
            <p:spPr bwMode="auto">
              <a:xfrm>
                <a:off x="3648"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6" name="Rectangle 52"/>
              <p:cNvSpPr>
                <a:spLocks noChangeArrowheads="1"/>
              </p:cNvSpPr>
              <p:nvPr/>
            </p:nvSpPr>
            <p:spPr bwMode="auto">
              <a:xfrm>
                <a:off x="3936" y="2832"/>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7" name="Rectangle 53"/>
              <p:cNvSpPr>
                <a:spLocks noChangeArrowheads="1"/>
              </p:cNvSpPr>
              <p:nvPr/>
            </p:nvSpPr>
            <p:spPr bwMode="auto">
              <a:xfrm>
                <a:off x="4800" y="2832"/>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grpSp>
        <p:sp>
          <p:nvSpPr>
            <p:cNvPr id="76" name="Rectangle 60"/>
            <p:cNvSpPr>
              <a:spLocks noChangeArrowheads="1"/>
            </p:cNvSpPr>
            <p:nvPr/>
          </p:nvSpPr>
          <p:spPr bwMode="auto">
            <a:xfrm>
              <a:off x="336" y="2112"/>
              <a:ext cx="960" cy="288"/>
            </a:xfrm>
            <a:prstGeom prst="rect">
              <a:avLst/>
            </a:prstGeom>
            <a:solidFill>
              <a:schemeClr val="folHlink"/>
            </a:solidFill>
            <a:ln w="9525">
              <a:solidFill>
                <a:srgbClr val="FFFF00"/>
              </a:solidFill>
              <a:miter lim="800000"/>
              <a:headEnd/>
              <a:tailEnd/>
            </a:ln>
            <a:effectLst/>
          </p:spPr>
          <p:txBody>
            <a:bodyPr wrap="none" anchor="ctr"/>
            <a:lstStyle/>
            <a:p>
              <a:pPr algn="ctr"/>
              <a:r>
                <a:rPr lang="en-US" dirty="0" err="1">
                  <a:solidFill>
                    <a:schemeClr val="bg1"/>
                  </a:solidFill>
                </a:rPr>
                <a:t>ImpliedBy</a:t>
              </a:r>
              <a:r>
                <a:rPr lang="en-US" baseline="-25000" dirty="0" err="1">
                  <a:solidFill>
                    <a:schemeClr val="bg1"/>
                  </a:solidFill>
                </a:rPr>
                <a:t>F</a:t>
              </a:r>
              <a:r>
                <a:rPr lang="en-US" dirty="0">
                  <a:solidFill>
                    <a:schemeClr val="bg1"/>
                  </a:solidFill>
                </a:rPr>
                <a:t>(e)</a:t>
              </a:r>
              <a:endParaRPr lang="en-US" sz="4000" dirty="0">
                <a:solidFill>
                  <a:schemeClr val="bg1"/>
                </a:solidFill>
              </a:endParaRPr>
            </a:p>
          </p:txBody>
        </p:sp>
        <p:cxnSp>
          <p:nvCxnSpPr>
            <p:cNvPr id="77" name="AutoShape 61"/>
            <p:cNvCxnSpPr>
              <a:cxnSpLocks noChangeShapeType="1"/>
              <a:stCxn id="76" idx="3"/>
              <a:endCxn id="95" idx="1"/>
            </p:cNvCxnSpPr>
            <p:nvPr/>
          </p:nvCxnSpPr>
          <p:spPr bwMode="auto">
            <a:xfrm>
              <a:off x="1296" y="2256"/>
              <a:ext cx="768" cy="144"/>
            </a:xfrm>
            <a:prstGeom prst="straightConnector1">
              <a:avLst/>
            </a:prstGeom>
            <a:noFill/>
            <a:ln w="38100">
              <a:solidFill>
                <a:srgbClr val="FFFF00"/>
              </a:solidFill>
              <a:round/>
              <a:headEnd/>
              <a:tailEnd/>
            </a:ln>
            <a:effectLst/>
          </p:spPr>
        </p:cxnSp>
      </p:grpSp>
      <p:grpSp>
        <p:nvGrpSpPr>
          <p:cNvPr id="7" name="Group 63"/>
          <p:cNvGrpSpPr>
            <a:grpSpLocks/>
          </p:cNvGrpSpPr>
          <p:nvPr/>
        </p:nvGrpSpPr>
        <p:grpSpPr bwMode="auto">
          <a:xfrm>
            <a:off x="3668713" y="1981200"/>
            <a:ext cx="4191000" cy="2728913"/>
            <a:chOff x="2304" y="1248"/>
            <a:chExt cx="2640" cy="1719"/>
          </a:xfrm>
        </p:grpSpPr>
        <p:sp>
          <p:nvSpPr>
            <p:cNvPr id="99" name="Oval 4"/>
            <p:cNvSpPr>
              <a:spLocks noChangeArrowheads="1"/>
            </p:cNvSpPr>
            <p:nvPr/>
          </p:nvSpPr>
          <p:spPr bwMode="auto">
            <a:xfrm>
              <a:off x="2304" y="1911"/>
              <a:ext cx="1200" cy="1056"/>
            </a:xfrm>
            <a:prstGeom prst="ellipse">
              <a:avLst/>
            </a:prstGeom>
            <a:solidFill>
              <a:srgbClr val="FF0000">
                <a:alpha val="59000"/>
              </a:srgbClr>
            </a:solidFill>
            <a:ln w="9525">
              <a:solidFill>
                <a:srgbClr val="FF0000"/>
              </a:solidFill>
              <a:round/>
              <a:headEnd/>
              <a:tailEnd/>
            </a:ln>
            <a:effectLst/>
          </p:spPr>
          <p:txBody>
            <a:bodyPr wrap="none" anchor="ctr"/>
            <a:lstStyle/>
            <a:p>
              <a:endParaRPr lang="en-US"/>
            </a:p>
          </p:txBody>
        </p:sp>
        <p:cxnSp>
          <p:nvCxnSpPr>
            <p:cNvPr id="100" name="AutoShape 55"/>
            <p:cNvCxnSpPr>
              <a:cxnSpLocks noChangeShapeType="1"/>
              <a:stCxn id="99" idx="7"/>
              <a:endCxn id="101" idx="1"/>
            </p:cNvCxnSpPr>
            <p:nvPr/>
          </p:nvCxnSpPr>
          <p:spPr bwMode="auto">
            <a:xfrm flipV="1">
              <a:off x="3328" y="1392"/>
              <a:ext cx="1232" cy="674"/>
            </a:xfrm>
            <a:prstGeom prst="straightConnector1">
              <a:avLst/>
            </a:prstGeom>
            <a:noFill/>
            <a:ln w="38100">
              <a:solidFill>
                <a:srgbClr val="FF0000"/>
              </a:solidFill>
              <a:round/>
              <a:headEnd/>
              <a:tailEnd/>
            </a:ln>
            <a:effectLst/>
          </p:spPr>
        </p:cxnSp>
        <p:sp>
          <p:nvSpPr>
            <p:cNvPr id="101" name="Rectangle 57"/>
            <p:cNvSpPr>
              <a:spLocks noChangeArrowheads="1"/>
            </p:cNvSpPr>
            <p:nvPr/>
          </p:nvSpPr>
          <p:spPr bwMode="auto">
            <a:xfrm>
              <a:off x="4560" y="1248"/>
              <a:ext cx="384" cy="288"/>
            </a:xfrm>
            <a:prstGeom prst="rect">
              <a:avLst/>
            </a:prstGeom>
            <a:solidFill>
              <a:srgbClr val="FF0000">
                <a:alpha val="59000"/>
              </a:srgbClr>
            </a:solidFill>
            <a:ln w="9525">
              <a:solidFill>
                <a:srgbClr val="FF0000"/>
              </a:solidFill>
              <a:miter lim="800000"/>
              <a:headEnd/>
              <a:tailEnd/>
            </a:ln>
            <a:effectLst/>
          </p:spPr>
          <p:txBody>
            <a:bodyPr wrap="none" anchor="ctr"/>
            <a:lstStyle/>
            <a:p>
              <a:pPr algn="ctr"/>
              <a:r>
                <a:rPr lang="en-US" sz="2400">
                  <a:solidFill>
                    <a:schemeClr val="bg1"/>
                  </a:solidFill>
                </a:rPr>
                <a:t>e</a:t>
              </a:r>
            </a:p>
          </p:txBody>
        </p:sp>
      </p:grpSp>
      <p:grpSp>
        <p:nvGrpSpPr>
          <p:cNvPr id="8" name="Group 69"/>
          <p:cNvGrpSpPr>
            <a:grpSpLocks/>
          </p:cNvGrpSpPr>
          <p:nvPr/>
        </p:nvGrpSpPr>
        <p:grpSpPr bwMode="auto">
          <a:xfrm>
            <a:off x="3733800" y="3124200"/>
            <a:ext cx="1905000" cy="3124200"/>
            <a:chOff x="2352" y="1968"/>
            <a:chExt cx="1200" cy="1968"/>
          </a:xfrm>
        </p:grpSpPr>
        <p:grpSp>
          <p:nvGrpSpPr>
            <p:cNvPr id="9" name="Group 27"/>
            <p:cNvGrpSpPr>
              <a:grpSpLocks/>
            </p:cNvGrpSpPr>
            <p:nvPr/>
          </p:nvGrpSpPr>
          <p:grpSpPr bwMode="auto">
            <a:xfrm>
              <a:off x="2352" y="1968"/>
              <a:ext cx="864" cy="864"/>
              <a:chOff x="3264" y="1968"/>
              <a:chExt cx="864" cy="864"/>
            </a:xfrm>
          </p:grpSpPr>
          <p:sp>
            <p:nvSpPr>
              <p:cNvPr id="106" name="Rectangle 21"/>
              <p:cNvSpPr>
                <a:spLocks noChangeArrowheads="1"/>
              </p:cNvSpPr>
              <p:nvPr/>
            </p:nvSpPr>
            <p:spPr bwMode="auto">
              <a:xfrm>
                <a:off x="3264" y="2256"/>
                <a:ext cx="288" cy="288"/>
              </a:xfrm>
              <a:prstGeom prst="rect">
                <a:avLst/>
              </a:prstGeom>
              <a:solidFill>
                <a:srgbClr val="0066FF">
                  <a:alpha val="67000"/>
                </a:srgbClr>
              </a:solidFill>
              <a:ln w="9525">
                <a:solidFill>
                  <a:srgbClr val="0066FF"/>
                </a:solidFill>
                <a:miter lim="800000"/>
                <a:headEnd/>
                <a:tailEnd/>
              </a:ln>
              <a:effectLst/>
            </p:spPr>
            <p:txBody>
              <a:bodyPr wrap="none" anchor="ctr"/>
              <a:lstStyle/>
              <a:p>
                <a:endParaRPr lang="en-US"/>
              </a:p>
            </p:txBody>
          </p:sp>
          <p:sp>
            <p:nvSpPr>
              <p:cNvPr id="107" name="Rectangle 22"/>
              <p:cNvSpPr>
                <a:spLocks noChangeArrowheads="1"/>
              </p:cNvSpPr>
              <p:nvPr/>
            </p:nvSpPr>
            <p:spPr bwMode="auto">
              <a:xfrm>
                <a:off x="3552" y="2256"/>
                <a:ext cx="288" cy="288"/>
              </a:xfrm>
              <a:prstGeom prst="rect">
                <a:avLst/>
              </a:prstGeom>
              <a:solidFill>
                <a:srgbClr val="0066FF">
                  <a:alpha val="67000"/>
                </a:srgbClr>
              </a:solidFill>
              <a:ln w="9525">
                <a:solidFill>
                  <a:srgbClr val="0066FF"/>
                </a:solidFill>
                <a:miter lim="800000"/>
                <a:headEnd/>
                <a:tailEnd/>
              </a:ln>
              <a:effectLst/>
            </p:spPr>
            <p:txBody>
              <a:bodyPr wrap="none" anchor="ctr"/>
              <a:lstStyle/>
              <a:p>
                <a:endParaRPr lang="en-US"/>
              </a:p>
            </p:txBody>
          </p:sp>
          <p:sp>
            <p:nvSpPr>
              <p:cNvPr id="108" name="Rectangle 23"/>
              <p:cNvSpPr>
                <a:spLocks noChangeArrowheads="1"/>
              </p:cNvSpPr>
              <p:nvPr/>
            </p:nvSpPr>
            <p:spPr bwMode="auto">
              <a:xfrm>
                <a:off x="3552" y="2544"/>
                <a:ext cx="288" cy="288"/>
              </a:xfrm>
              <a:prstGeom prst="rect">
                <a:avLst/>
              </a:prstGeom>
              <a:solidFill>
                <a:srgbClr val="0066FF">
                  <a:alpha val="67000"/>
                </a:srgbClr>
              </a:solidFill>
              <a:ln w="9525">
                <a:solidFill>
                  <a:srgbClr val="0066FF"/>
                </a:solidFill>
                <a:miter lim="800000"/>
                <a:headEnd/>
                <a:tailEnd/>
              </a:ln>
              <a:effectLst/>
            </p:spPr>
            <p:txBody>
              <a:bodyPr wrap="none" anchor="ctr"/>
              <a:lstStyle/>
              <a:p>
                <a:endParaRPr lang="en-US"/>
              </a:p>
            </p:txBody>
          </p:sp>
          <p:sp>
            <p:nvSpPr>
              <p:cNvPr id="109" name="Rectangle 24"/>
              <p:cNvSpPr>
                <a:spLocks noChangeArrowheads="1"/>
              </p:cNvSpPr>
              <p:nvPr/>
            </p:nvSpPr>
            <p:spPr bwMode="auto">
              <a:xfrm>
                <a:off x="3552" y="1968"/>
                <a:ext cx="288" cy="288"/>
              </a:xfrm>
              <a:prstGeom prst="rect">
                <a:avLst/>
              </a:prstGeom>
              <a:solidFill>
                <a:srgbClr val="0066FF">
                  <a:alpha val="67000"/>
                </a:srgbClr>
              </a:solidFill>
              <a:ln w="9525">
                <a:solidFill>
                  <a:srgbClr val="0066FF"/>
                </a:solidFill>
                <a:miter lim="800000"/>
                <a:headEnd/>
                <a:tailEnd/>
              </a:ln>
              <a:effectLst/>
            </p:spPr>
            <p:txBody>
              <a:bodyPr wrap="none" anchor="ctr"/>
              <a:lstStyle/>
              <a:p>
                <a:endParaRPr lang="en-US"/>
              </a:p>
            </p:txBody>
          </p:sp>
          <p:sp>
            <p:nvSpPr>
              <p:cNvPr id="110" name="Rectangle 25"/>
              <p:cNvSpPr>
                <a:spLocks noChangeArrowheads="1"/>
              </p:cNvSpPr>
              <p:nvPr/>
            </p:nvSpPr>
            <p:spPr bwMode="auto">
              <a:xfrm>
                <a:off x="3840" y="2256"/>
                <a:ext cx="288" cy="288"/>
              </a:xfrm>
              <a:prstGeom prst="rect">
                <a:avLst/>
              </a:prstGeom>
              <a:solidFill>
                <a:srgbClr val="0066FF">
                  <a:alpha val="67000"/>
                </a:srgbClr>
              </a:solidFill>
              <a:ln w="9525">
                <a:solidFill>
                  <a:srgbClr val="0066FF"/>
                </a:solidFill>
                <a:miter lim="800000"/>
                <a:headEnd/>
                <a:tailEnd/>
              </a:ln>
              <a:effectLst/>
            </p:spPr>
            <p:txBody>
              <a:bodyPr wrap="none" anchor="ctr"/>
              <a:lstStyle/>
              <a:p>
                <a:endParaRPr lang="en-US"/>
              </a:p>
            </p:txBody>
          </p:sp>
          <p:sp>
            <p:nvSpPr>
              <p:cNvPr id="111" name="Rectangle 26"/>
              <p:cNvSpPr>
                <a:spLocks noChangeArrowheads="1"/>
              </p:cNvSpPr>
              <p:nvPr/>
            </p:nvSpPr>
            <p:spPr bwMode="auto">
              <a:xfrm>
                <a:off x="3840" y="2544"/>
                <a:ext cx="288" cy="288"/>
              </a:xfrm>
              <a:prstGeom prst="rect">
                <a:avLst/>
              </a:prstGeom>
              <a:solidFill>
                <a:srgbClr val="0066FF">
                  <a:alpha val="67000"/>
                </a:srgbClr>
              </a:solidFill>
              <a:ln w="9525">
                <a:solidFill>
                  <a:srgbClr val="0066FF"/>
                </a:solidFill>
                <a:miter lim="800000"/>
                <a:headEnd/>
                <a:tailEnd/>
              </a:ln>
              <a:effectLst/>
            </p:spPr>
            <p:txBody>
              <a:bodyPr wrap="none" anchor="ctr"/>
              <a:lstStyle/>
              <a:p>
                <a:endParaRPr lang="en-US"/>
              </a:p>
            </p:txBody>
          </p:sp>
        </p:grpSp>
        <p:cxnSp>
          <p:nvCxnSpPr>
            <p:cNvPr id="104" name="AutoShape 58"/>
            <p:cNvCxnSpPr>
              <a:cxnSpLocks noChangeShapeType="1"/>
              <a:stCxn id="108" idx="2"/>
              <a:endCxn id="105" idx="0"/>
            </p:cNvCxnSpPr>
            <p:nvPr/>
          </p:nvCxnSpPr>
          <p:spPr bwMode="auto">
            <a:xfrm>
              <a:off x="2784" y="2832"/>
              <a:ext cx="336" cy="816"/>
            </a:xfrm>
            <a:prstGeom prst="straightConnector1">
              <a:avLst/>
            </a:prstGeom>
            <a:noFill/>
            <a:ln w="38100">
              <a:solidFill>
                <a:srgbClr val="0066FF"/>
              </a:solidFill>
              <a:round/>
              <a:headEnd/>
              <a:tailEnd/>
            </a:ln>
            <a:effectLst/>
          </p:spPr>
        </p:cxnSp>
        <p:sp>
          <p:nvSpPr>
            <p:cNvPr id="105" name="Rectangle 59"/>
            <p:cNvSpPr>
              <a:spLocks noChangeArrowheads="1"/>
            </p:cNvSpPr>
            <p:nvPr/>
          </p:nvSpPr>
          <p:spPr bwMode="auto">
            <a:xfrm>
              <a:off x="2688" y="3648"/>
              <a:ext cx="864" cy="288"/>
            </a:xfrm>
            <a:prstGeom prst="rect">
              <a:avLst/>
            </a:prstGeom>
            <a:solidFill>
              <a:srgbClr val="0066FF">
                <a:alpha val="67000"/>
              </a:srgbClr>
            </a:solidFill>
            <a:ln w="9525">
              <a:noFill/>
              <a:miter lim="800000"/>
              <a:headEnd/>
              <a:tailEnd/>
            </a:ln>
            <a:effectLst/>
          </p:spPr>
          <p:txBody>
            <a:bodyPr wrap="none" anchor="ctr"/>
            <a:lstStyle/>
            <a:p>
              <a:pPr algn="ctr"/>
              <a:r>
                <a:rPr lang="en-US" sz="2000" dirty="0" err="1">
                  <a:solidFill>
                    <a:schemeClr val="bg1"/>
                  </a:solidFill>
                </a:rPr>
                <a:t>Implies</a:t>
              </a:r>
              <a:r>
                <a:rPr lang="en-US" sz="2000" baseline="-25000" dirty="0" err="1">
                  <a:solidFill>
                    <a:schemeClr val="bg1"/>
                  </a:solidFill>
                </a:rPr>
                <a:t>F</a:t>
              </a:r>
              <a:r>
                <a:rPr lang="en-US" sz="2000" dirty="0">
                  <a:solidFill>
                    <a:schemeClr val="bg1"/>
                  </a:solidFill>
                </a:rPr>
                <a:t>(e)</a:t>
              </a:r>
              <a:endParaRPr lang="en-US" sz="4400"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Computing </a:t>
            </a:r>
            <a:r>
              <a:rPr i="1" smtClean="0">
                <a:latin typeface="Calibri" pitchFamily="34" charset="0"/>
              </a:rPr>
              <a:t>Implies</a:t>
            </a:r>
            <a:r>
              <a:rPr i="1" baseline="-25000" smtClean="0">
                <a:latin typeface="Calibri" pitchFamily="34" charset="0"/>
              </a:rPr>
              <a:t>F</a:t>
            </a:r>
            <a:r>
              <a:rPr i="1" smtClean="0">
                <a:latin typeface="Calibri" pitchFamily="34" charset="0"/>
              </a:rPr>
              <a:t>(e)</a:t>
            </a:r>
            <a:endParaRPr lang="en-US" i="1" dirty="0">
              <a:latin typeface="Calibri" pitchFamily="34" charset="0"/>
            </a:endParaRPr>
          </a:p>
        </p:txBody>
      </p:sp>
      <p:sp>
        <p:nvSpPr>
          <p:cNvPr id="3" name="Content Placeholder 2"/>
          <p:cNvSpPr>
            <a:spLocks noGrp="1"/>
          </p:cNvSpPr>
          <p:nvPr>
            <p:ph idx="1"/>
          </p:nvPr>
        </p:nvSpPr>
        <p:spPr>
          <a:xfrm>
            <a:off x="423531" y="1604261"/>
            <a:ext cx="8382000" cy="2210862"/>
          </a:xfrm>
        </p:spPr>
        <p:txBody>
          <a:bodyPr/>
          <a:lstStyle/>
          <a:p>
            <a:r>
              <a:rPr lang="it-IT" sz="2800" dirty="0" smtClean="0">
                <a:latin typeface="Calibri" pitchFamily="34" charset="0"/>
              </a:rPr>
              <a:t>minterm </a:t>
            </a:r>
            <a:r>
              <a:rPr lang="it-IT" sz="2800" i="1" dirty="0" smtClean="0">
                <a:latin typeface="Calibri" pitchFamily="34" charset="0"/>
              </a:rPr>
              <a:t>m</a:t>
            </a:r>
            <a:r>
              <a:rPr lang="it-IT" sz="2800" dirty="0" smtClean="0">
                <a:latin typeface="Calibri" pitchFamily="34" charset="0"/>
              </a:rPr>
              <a:t> = </a:t>
            </a:r>
            <a:r>
              <a:rPr lang="it-IT" sz="2800" i="1" dirty="0" smtClean="0">
                <a:latin typeface="Calibri" pitchFamily="34" charset="0"/>
              </a:rPr>
              <a:t>l</a:t>
            </a:r>
            <a:r>
              <a:rPr lang="it-IT" sz="2800" i="1" baseline="-25000" dirty="0" smtClean="0">
                <a:latin typeface="Calibri" pitchFamily="34" charset="0"/>
              </a:rPr>
              <a:t>1</a:t>
            </a:r>
            <a:r>
              <a:rPr lang="it-IT" sz="2800" dirty="0" smtClean="0">
                <a:latin typeface="Calibri" pitchFamily="34" charset="0"/>
              </a:rPr>
              <a:t> ∧ ... ∧ </a:t>
            </a:r>
            <a:r>
              <a:rPr lang="it-IT" sz="2800" i="1" dirty="0" smtClean="0">
                <a:latin typeface="Calibri" pitchFamily="34" charset="0"/>
              </a:rPr>
              <a:t>l</a:t>
            </a:r>
            <a:r>
              <a:rPr lang="it-IT" sz="2800" i="1" baseline="-25000" dirty="0" smtClean="0">
                <a:latin typeface="Calibri" pitchFamily="34" charset="0"/>
              </a:rPr>
              <a:t>n</a:t>
            </a:r>
            <a:r>
              <a:rPr lang="it-IT" sz="2800" dirty="0" smtClean="0">
                <a:latin typeface="Calibri" pitchFamily="34" charset="0"/>
              </a:rPr>
              <a:t>, where </a:t>
            </a:r>
            <a:r>
              <a:rPr lang="it-IT" sz="2800" i="1" dirty="0" smtClean="0">
                <a:latin typeface="Calibri" pitchFamily="34" charset="0"/>
              </a:rPr>
              <a:t>l</a:t>
            </a:r>
            <a:r>
              <a:rPr lang="it-IT" sz="2800" i="1" baseline="-25000" dirty="0" smtClean="0">
                <a:latin typeface="Calibri" pitchFamily="34" charset="0"/>
              </a:rPr>
              <a:t>i</a:t>
            </a:r>
            <a:r>
              <a:rPr lang="it-IT" sz="2800" dirty="0" smtClean="0">
                <a:latin typeface="Calibri" pitchFamily="34" charset="0"/>
              </a:rPr>
              <a:t> = </a:t>
            </a:r>
            <a:r>
              <a:rPr lang="it-IT" sz="2800" i="1" dirty="0" smtClean="0">
                <a:latin typeface="Calibri" pitchFamily="34" charset="0"/>
              </a:rPr>
              <a:t>p</a:t>
            </a:r>
            <a:r>
              <a:rPr lang="it-IT" sz="2800" i="1" baseline="-25000" dirty="0" smtClean="0">
                <a:latin typeface="Calibri" pitchFamily="34" charset="0"/>
              </a:rPr>
              <a:t>i</a:t>
            </a:r>
            <a:r>
              <a:rPr lang="it-IT" sz="2800" dirty="0" smtClean="0">
                <a:latin typeface="Calibri" pitchFamily="34" charset="0"/>
              </a:rPr>
              <a:t>, or </a:t>
            </a:r>
            <a:r>
              <a:rPr lang="it-IT" sz="2800" i="1" dirty="0" smtClean="0">
                <a:latin typeface="Calibri" pitchFamily="34" charset="0"/>
              </a:rPr>
              <a:t>l</a:t>
            </a:r>
            <a:r>
              <a:rPr lang="it-IT" sz="2800" i="1" baseline="-25000" dirty="0" smtClean="0">
                <a:latin typeface="Calibri" pitchFamily="34" charset="0"/>
              </a:rPr>
              <a:t>i</a:t>
            </a:r>
            <a:r>
              <a:rPr lang="it-IT" sz="2800" dirty="0" smtClean="0">
                <a:latin typeface="Calibri" pitchFamily="34" charset="0"/>
              </a:rPr>
              <a:t> = </a:t>
            </a:r>
            <a:r>
              <a:rPr lang="it-IT" sz="2800" i="1" dirty="0" smtClean="0">
                <a:latin typeface="Calibri" pitchFamily="34" charset="0"/>
              </a:rPr>
              <a:t>not p</a:t>
            </a:r>
            <a:r>
              <a:rPr lang="it-IT" sz="2800" i="1" baseline="-25000" dirty="0" smtClean="0">
                <a:latin typeface="Calibri" pitchFamily="34" charset="0"/>
              </a:rPr>
              <a:t>i</a:t>
            </a:r>
            <a:r>
              <a:rPr lang="it-IT" sz="2800" dirty="0" smtClean="0">
                <a:latin typeface="Calibri" pitchFamily="34" charset="0"/>
              </a:rPr>
              <a:t>.</a:t>
            </a:r>
          </a:p>
          <a:p>
            <a:r>
              <a:rPr lang="en-US" sz="2800" i="1" dirty="0" err="1" smtClean="0">
                <a:latin typeface="Calibri" pitchFamily="34" charset="0"/>
              </a:rPr>
              <a:t>Implies</a:t>
            </a:r>
            <a:r>
              <a:rPr lang="en-US" sz="2800" i="1" baseline="-25000" dirty="0" err="1" smtClean="0">
                <a:latin typeface="Calibri" pitchFamily="34" charset="0"/>
              </a:rPr>
              <a:t>F</a:t>
            </a:r>
            <a:r>
              <a:rPr lang="en-US" sz="2800" i="1" dirty="0" smtClean="0">
                <a:latin typeface="Calibri" pitchFamily="34" charset="0"/>
              </a:rPr>
              <a:t> (e)</a:t>
            </a:r>
            <a:r>
              <a:rPr lang="en-US" sz="2800" dirty="0" smtClean="0">
                <a:latin typeface="Calibri" pitchFamily="34" charset="0"/>
              </a:rPr>
              <a:t>:</a:t>
            </a:r>
            <a:r>
              <a:rPr lang="en-US" sz="2800" i="1" dirty="0" smtClean="0">
                <a:latin typeface="Calibri" pitchFamily="34" charset="0"/>
              </a:rPr>
              <a:t> </a:t>
            </a:r>
            <a:r>
              <a:rPr lang="en-US" sz="2800" dirty="0" smtClean="0">
                <a:latin typeface="Calibri" pitchFamily="34" charset="0"/>
              </a:rPr>
              <a:t>disjunction of all </a:t>
            </a:r>
            <a:r>
              <a:rPr lang="en-US" sz="2800" dirty="0" err="1" smtClean="0">
                <a:latin typeface="Calibri" pitchFamily="34" charset="0"/>
              </a:rPr>
              <a:t>minterms</a:t>
            </a:r>
            <a:r>
              <a:rPr lang="en-US" sz="2800" dirty="0" smtClean="0">
                <a:latin typeface="Calibri" pitchFamily="34" charset="0"/>
              </a:rPr>
              <a:t> that imply</a:t>
            </a:r>
            <a:r>
              <a:rPr lang="en-US" sz="2800" i="1" dirty="0" smtClean="0">
                <a:latin typeface="Calibri" pitchFamily="34" charset="0"/>
              </a:rPr>
              <a:t> e.</a:t>
            </a:r>
          </a:p>
          <a:p>
            <a:r>
              <a:rPr lang="en-US" sz="2800" dirty="0" smtClean="0">
                <a:latin typeface="Calibri" pitchFamily="34" charset="0"/>
              </a:rPr>
              <a:t>Naive approach</a:t>
            </a:r>
          </a:p>
          <a:p>
            <a:pPr lvl="1"/>
            <a:r>
              <a:rPr lang="en-US" sz="2800" dirty="0" smtClean="0">
                <a:latin typeface="Calibri" pitchFamily="34" charset="0"/>
              </a:rPr>
              <a:t>Generate all 2</a:t>
            </a:r>
            <a:r>
              <a:rPr lang="en-US" sz="2800" i="1" baseline="30000" dirty="0" smtClean="0">
                <a:latin typeface="Calibri" pitchFamily="34" charset="0"/>
              </a:rPr>
              <a:t>n</a:t>
            </a:r>
            <a:r>
              <a:rPr lang="en-US" sz="2800" dirty="0" smtClean="0">
                <a:latin typeface="Calibri" pitchFamily="34" charset="0"/>
              </a:rPr>
              <a:t> possible </a:t>
            </a:r>
            <a:r>
              <a:rPr lang="en-US" sz="2800" dirty="0" err="1" smtClean="0">
                <a:latin typeface="Calibri" pitchFamily="34" charset="0"/>
              </a:rPr>
              <a:t>minterms</a:t>
            </a:r>
            <a:r>
              <a:rPr lang="en-US" sz="2800" dirty="0" smtClean="0">
                <a:latin typeface="Calibri" pitchFamily="34" charset="0"/>
              </a:rPr>
              <a:t>.</a:t>
            </a:r>
          </a:p>
          <a:p>
            <a:pPr lvl="1"/>
            <a:r>
              <a:rPr lang="en-US" sz="2800" dirty="0" smtClean="0">
                <a:latin typeface="Calibri" pitchFamily="34" charset="0"/>
              </a:rPr>
              <a:t>For each </a:t>
            </a:r>
            <a:r>
              <a:rPr lang="en-US" sz="2800" dirty="0" err="1" smtClean="0">
                <a:latin typeface="Calibri" pitchFamily="34" charset="0"/>
              </a:rPr>
              <a:t>minterm</a:t>
            </a:r>
            <a:r>
              <a:rPr lang="en-US" sz="2800" dirty="0" smtClean="0">
                <a:latin typeface="Calibri" pitchFamily="34" charset="0"/>
              </a:rPr>
              <a:t> </a:t>
            </a:r>
            <a:r>
              <a:rPr lang="en-US" sz="2800" i="1" dirty="0" smtClean="0">
                <a:latin typeface="Calibri" pitchFamily="34" charset="0"/>
              </a:rPr>
              <a:t>m</a:t>
            </a:r>
            <a:r>
              <a:rPr lang="en-US" sz="2800" dirty="0" smtClean="0">
                <a:latin typeface="Calibri" pitchFamily="34" charset="0"/>
              </a:rPr>
              <a:t>, use SMT solver to check validity of 	</a:t>
            </a:r>
            <a:r>
              <a:rPr lang="en-US" sz="2800" i="1" dirty="0" smtClean="0">
                <a:latin typeface="Calibri" pitchFamily="34" charset="0"/>
              </a:rPr>
              <a:t>m</a:t>
            </a:r>
            <a:r>
              <a:rPr lang="en-US" sz="2800" dirty="0" smtClean="0">
                <a:latin typeface="Calibri" pitchFamily="34" charset="0"/>
              </a:rPr>
              <a:t> ⇒ </a:t>
            </a:r>
            <a:r>
              <a:rPr lang="en-US" sz="2800" i="1" dirty="0" smtClean="0">
                <a:latin typeface="Calibri" pitchFamily="34" charset="0"/>
              </a:rPr>
              <a:t>e</a:t>
            </a:r>
            <a:r>
              <a:rPr lang="en-US" sz="2800" dirty="0" smtClean="0">
                <a:latin typeface="Calibri" pitchFamily="34" charset="0"/>
              </a:rPr>
              <a:t>.</a:t>
            </a:r>
          </a:p>
          <a:p>
            <a:r>
              <a:rPr lang="en-US" sz="2800" dirty="0" smtClean="0">
                <a:latin typeface="Calibri" pitchFamily="34" charset="0"/>
              </a:rPr>
              <a:t>Many possible optimizations</a:t>
            </a:r>
            <a:endParaRPr lang="en-US" sz="28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Computing </a:t>
            </a:r>
            <a:r>
              <a:rPr i="1" smtClean="0">
                <a:latin typeface="Calibri" pitchFamily="34" charset="0"/>
              </a:rPr>
              <a:t>Implies</a:t>
            </a:r>
            <a:r>
              <a:rPr i="1" baseline="-25000" smtClean="0">
                <a:latin typeface="Calibri" pitchFamily="34" charset="0"/>
              </a:rPr>
              <a:t>F</a:t>
            </a:r>
            <a:r>
              <a:rPr i="1" smtClean="0">
                <a:latin typeface="Calibri" pitchFamily="34" charset="0"/>
              </a:rPr>
              <a:t>(e)</a:t>
            </a:r>
            <a:endParaRPr lang="en-US" i="1" dirty="0">
              <a:latin typeface="Calibri" pitchFamily="34" charset="0"/>
            </a:endParaRPr>
          </a:p>
        </p:txBody>
      </p:sp>
      <p:sp>
        <p:nvSpPr>
          <p:cNvPr id="3" name="Content Placeholder 2"/>
          <p:cNvSpPr>
            <a:spLocks noGrp="1"/>
          </p:cNvSpPr>
          <p:nvPr>
            <p:ph idx="1"/>
          </p:nvPr>
        </p:nvSpPr>
        <p:spPr>
          <a:xfrm>
            <a:off x="381000" y="1561731"/>
            <a:ext cx="8382000" cy="2210862"/>
          </a:xfrm>
        </p:spPr>
        <p:txBody>
          <a:bodyPr/>
          <a:lstStyle/>
          <a:p>
            <a:r>
              <a:rPr lang="it-IT" sz="2800" dirty="0" smtClean="0">
                <a:latin typeface="Calibri" pitchFamily="34" charset="0"/>
              </a:rPr>
              <a:t>F = { x &lt; y, x = 2}</a:t>
            </a:r>
          </a:p>
          <a:p>
            <a:r>
              <a:rPr lang="en-US" sz="2800" i="1" dirty="0" smtClean="0">
                <a:latin typeface="Calibri" pitchFamily="34" charset="0"/>
              </a:rPr>
              <a:t>e </a:t>
            </a:r>
            <a:r>
              <a:rPr lang="en-US" sz="2800" dirty="0" smtClean="0">
                <a:latin typeface="Calibri" pitchFamily="34" charset="0"/>
              </a:rPr>
              <a:t>: y &gt; 1</a:t>
            </a:r>
            <a:endParaRPr lang="en-US" sz="2800" i="1" dirty="0" smtClean="0">
              <a:latin typeface="Calibri" pitchFamily="34" charset="0"/>
            </a:endParaRPr>
          </a:p>
          <a:p>
            <a:r>
              <a:rPr lang="en-US" sz="2800" dirty="0" err="1" smtClean="0">
                <a:latin typeface="Calibri" pitchFamily="34" charset="0"/>
              </a:rPr>
              <a:t>Minterms</a:t>
            </a:r>
            <a:r>
              <a:rPr lang="en-US" sz="2800" dirty="0" smtClean="0">
                <a:latin typeface="Calibri" pitchFamily="34" charset="0"/>
              </a:rPr>
              <a:t> over F</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buNone/>
            </a:pPr>
            <a:r>
              <a:rPr lang="en-US" sz="2500" dirty="0" smtClean="0">
                <a:latin typeface="Calibri" pitchFamily="34" charset="0"/>
              </a:rPr>
              <a:t>	</a:t>
            </a:r>
          </a:p>
        </p:txBody>
      </p:sp>
      <p:sp>
        <p:nvSpPr>
          <p:cNvPr id="5" name="&quot;No&quot; Symbol 4"/>
          <p:cNvSpPr/>
          <p:nvPr/>
        </p:nvSpPr>
        <p:spPr bwMode="auto">
          <a:xfrm>
            <a:off x="4136165" y="2972769"/>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quot;No&quot; Symbol 5"/>
          <p:cNvSpPr/>
          <p:nvPr/>
        </p:nvSpPr>
        <p:spPr bwMode="auto">
          <a:xfrm>
            <a:off x="4136165" y="3398635"/>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quot;No&quot; Symbol 6"/>
          <p:cNvSpPr/>
          <p:nvPr/>
        </p:nvSpPr>
        <p:spPr bwMode="auto">
          <a:xfrm>
            <a:off x="4136165" y="3825924"/>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Freeform 8"/>
          <p:cNvSpPr/>
          <p:nvPr/>
        </p:nvSpPr>
        <p:spPr bwMode="auto">
          <a:xfrm>
            <a:off x="4136165" y="4203364"/>
            <a:ext cx="418744" cy="239282"/>
          </a:xfrm>
          <a:custGeom>
            <a:avLst/>
            <a:gdLst>
              <a:gd name="connsiteX0" fmla="*/ 0 w 418744"/>
              <a:gd name="connsiteY0" fmla="*/ 111096 h 239282"/>
              <a:gd name="connsiteX1" fmla="*/ 34183 w 418744"/>
              <a:gd name="connsiteY1" fmla="*/ 239282 h 239282"/>
              <a:gd name="connsiteX2" fmla="*/ 418744 w 418744"/>
              <a:gd name="connsiteY2" fmla="*/ 0 h 239282"/>
              <a:gd name="connsiteX3" fmla="*/ 42729 w 418744"/>
              <a:gd name="connsiteY3" fmla="*/ 170916 h 239282"/>
              <a:gd name="connsiteX4" fmla="*/ 0 w 418744"/>
              <a:gd name="connsiteY4" fmla="*/ 111096 h 23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4" h="239282">
                <a:moveTo>
                  <a:pt x="0" y="111096"/>
                </a:moveTo>
                <a:lnTo>
                  <a:pt x="34183" y="239282"/>
                </a:lnTo>
                <a:lnTo>
                  <a:pt x="418744" y="0"/>
                </a:lnTo>
                <a:lnTo>
                  <a:pt x="42729" y="170916"/>
                </a:lnTo>
                <a:lnTo>
                  <a:pt x="0" y="111096"/>
                </a:lnTo>
                <a:close/>
              </a:path>
            </a:pathLst>
          </a:cu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760575" y="4768553"/>
            <a:ext cx="3256020" cy="461665"/>
          </a:xfrm>
          <a:prstGeom prst="rect">
            <a:avLst/>
          </a:prstGeom>
          <a:noFill/>
        </p:spPr>
        <p:txBody>
          <a:bodyPr wrap="none" rtlCol="0">
            <a:spAutoFit/>
          </a:bodyPr>
          <a:lstStyle/>
          <a:p>
            <a:r>
              <a:rPr lang="en-US" sz="2400" i="1" dirty="0" err="1" smtClean="0">
                <a:solidFill>
                  <a:srgbClr val="FF0000"/>
                </a:solidFill>
                <a:latin typeface="Calibri" pitchFamily="34" charset="0"/>
              </a:rPr>
              <a:t>Implies</a:t>
            </a:r>
            <a:r>
              <a:rPr lang="en-US" sz="2400" i="1" baseline="-25000" dirty="0" err="1" smtClean="0">
                <a:solidFill>
                  <a:srgbClr val="FF0000"/>
                </a:solidFill>
                <a:latin typeface="Calibri" pitchFamily="34" charset="0"/>
              </a:rPr>
              <a:t>F</a:t>
            </a:r>
            <a:r>
              <a:rPr lang="en-US" sz="2400" dirty="0" smtClean="0">
                <a:solidFill>
                  <a:srgbClr val="FF0000"/>
                </a:solidFill>
                <a:latin typeface="Calibri" pitchFamily="34" charset="0"/>
              </a:rPr>
              <a:t>(y&gt;1) = x&lt;y </a:t>
            </a:r>
            <a:r>
              <a:rPr lang="en-US" sz="2400" dirty="0" smtClean="0">
                <a:solidFill>
                  <a:srgbClr val="FF0000"/>
                </a:solidFill>
                <a:latin typeface="Calibri" pitchFamily="34" charset="0"/>
                <a:sym typeface="Symbol"/>
              </a:rPr>
              <a:t></a:t>
            </a:r>
            <a:r>
              <a:rPr lang="en-US" sz="2400" dirty="0" smtClean="0">
                <a:solidFill>
                  <a:srgbClr val="FF0000"/>
                </a:solidFill>
                <a:latin typeface="Calibri" pitchFamily="34" charset="0"/>
              </a:rPr>
              <a:t> x=2</a:t>
            </a:r>
          </a:p>
        </p:txBody>
      </p:sp>
      <p:sp>
        <p:nvSpPr>
          <p:cNvPr id="11" name="TextBox 10"/>
          <p:cNvSpPr txBox="1"/>
          <p:nvPr/>
        </p:nvSpPr>
        <p:spPr>
          <a:xfrm>
            <a:off x="787848" y="4776574"/>
            <a:ext cx="2949846" cy="461665"/>
          </a:xfrm>
          <a:prstGeom prst="rect">
            <a:avLst/>
          </a:prstGeom>
          <a:noFill/>
        </p:spPr>
        <p:txBody>
          <a:bodyPr wrap="none" rtlCol="0">
            <a:spAutoFit/>
          </a:bodyPr>
          <a:lstStyle/>
          <a:p>
            <a:r>
              <a:rPr lang="en-US" sz="2400" i="1" dirty="0" err="1" smtClean="0">
                <a:solidFill>
                  <a:srgbClr val="FF0000"/>
                </a:solidFill>
                <a:latin typeface="Calibri" pitchFamily="34" charset="0"/>
              </a:rPr>
              <a:t>Implies</a:t>
            </a:r>
            <a:r>
              <a:rPr lang="en-US" sz="2400" i="1" baseline="-25000" dirty="0" err="1" smtClean="0">
                <a:solidFill>
                  <a:srgbClr val="FF0000"/>
                </a:solidFill>
                <a:latin typeface="Calibri" pitchFamily="34" charset="0"/>
              </a:rPr>
              <a:t>F</a:t>
            </a:r>
            <a:r>
              <a:rPr lang="en-US" sz="2400" dirty="0" smtClean="0">
                <a:solidFill>
                  <a:srgbClr val="FF0000"/>
                </a:solidFill>
                <a:latin typeface="Calibri" pitchFamily="34" charset="0"/>
              </a:rPr>
              <a:t>(y&gt;1) = b</a:t>
            </a:r>
            <a:r>
              <a:rPr lang="en-US" sz="2400" baseline="-25000" dirty="0" smtClean="0">
                <a:solidFill>
                  <a:srgbClr val="FF0000"/>
                </a:solidFill>
                <a:latin typeface="Calibri" pitchFamily="34" charset="0"/>
              </a:rPr>
              <a:t>1</a:t>
            </a:r>
            <a:r>
              <a:rPr lang="en-US" sz="2400" dirty="0" smtClean="0">
                <a:solidFill>
                  <a:srgbClr val="FF0000"/>
                </a:solidFill>
                <a:latin typeface="Calibri" pitchFamily="34" charset="0"/>
              </a:rPr>
              <a:t> </a:t>
            </a:r>
            <a:r>
              <a:rPr lang="en-US" sz="2400" dirty="0" smtClean="0">
                <a:solidFill>
                  <a:srgbClr val="FF0000"/>
                </a:solidFill>
                <a:latin typeface="Calibri" pitchFamily="34" charset="0"/>
                <a:sym typeface="Symbol"/>
              </a:rPr>
              <a:t></a:t>
            </a:r>
            <a:r>
              <a:rPr lang="en-US" sz="2400" dirty="0" smtClean="0">
                <a:solidFill>
                  <a:srgbClr val="FF0000"/>
                </a:solidFill>
                <a:latin typeface="Calibri" pitchFamily="34" charset="0"/>
              </a:rPr>
              <a:t> b</a:t>
            </a:r>
            <a:r>
              <a:rPr lang="en-US" sz="2400" baseline="-25000" dirty="0" smtClean="0">
                <a:solidFill>
                  <a:srgbClr val="FF0000"/>
                </a:solidFill>
                <a:latin typeface="Calibri" pitchFamily="34" charset="0"/>
              </a:rPr>
              <a:t>2</a:t>
            </a:r>
            <a:endParaRPr lang="en-US" sz="2400" dirty="0" smtClean="0">
              <a:solidFill>
                <a:srgbClr val="FF000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P spid="10" grpId="1"/>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Abstracting Assignments</a:t>
            </a:r>
            <a:endParaRPr lang="en-US" i="1" dirty="0">
              <a:latin typeface="Calibri" pitchFamily="34" charset="0"/>
            </a:endParaRPr>
          </a:p>
        </p:txBody>
      </p:sp>
      <p:sp>
        <p:nvSpPr>
          <p:cNvPr id="3" name="Content Placeholder 2"/>
          <p:cNvSpPr>
            <a:spLocks noGrp="1"/>
          </p:cNvSpPr>
          <p:nvPr>
            <p:ph idx="1"/>
          </p:nvPr>
        </p:nvSpPr>
        <p:spPr>
          <a:xfrm>
            <a:off x="412897" y="1614893"/>
            <a:ext cx="8382000" cy="2210862"/>
          </a:xfrm>
        </p:spPr>
        <p:txBody>
          <a:bodyPr/>
          <a:lstStyle/>
          <a:p>
            <a:r>
              <a:rPr lang="en-US" sz="2800" dirty="0" smtClean="0">
                <a:latin typeface="Calibri" pitchFamily="34" charset="0"/>
              </a:rPr>
              <a:t>if </a:t>
            </a: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(WP(s, </a:t>
            </a:r>
            <a:r>
              <a:rPr lang="en-US" sz="2800" dirty="0" smtClean="0">
                <a:solidFill>
                  <a:srgbClr val="FF0000"/>
                </a:solidFill>
                <a:latin typeface="Calibri" pitchFamily="34" charset="0"/>
              </a:rPr>
              <a:t>p</a:t>
            </a:r>
            <a:r>
              <a:rPr lang="en-US" sz="2800" baseline="-25000" dirty="0" smtClean="0">
                <a:solidFill>
                  <a:srgbClr val="FF0000"/>
                </a:solidFill>
                <a:latin typeface="Calibri" pitchFamily="34" charset="0"/>
              </a:rPr>
              <a:t>i</a:t>
            </a:r>
            <a:r>
              <a:rPr lang="en-US" sz="2800" dirty="0" smtClean="0">
                <a:latin typeface="Calibri" pitchFamily="34" charset="0"/>
              </a:rPr>
              <a:t>)) is true before s then</a:t>
            </a:r>
          </a:p>
          <a:p>
            <a:pPr lvl="1"/>
            <a:r>
              <a:rPr lang="en-US" sz="2400" dirty="0" smtClean="0">
                <a:solidFill>
                  <a:srgbClr val="FF0000"/>
                </a:solidFill>
                <a:latin typeface="Calibri" pitchFamily="34" charset="0"/>
              </a:rPr>
              <a:t>p</a:t>
            </a:r>
            <a:r>
              <a:rPr lang="en-US" sz="2400" baseline="-25000" dirty="0" smtClean="0">
                <a:solidFill>
                  <a:srgbClr val="FF0000"/>
                </a:solidFill>
                <a:latin typeface="Calibri" pitchFamily="34" charset="0"/>
              </a:rPr>
              <a:t>i</a:t>
            </a:r>
            <a:r>
              <a:rPr lang="en-US" sz="2400" dirty="0" smtClean="0">
                <a:latin typeface="Calibri" pitchFamily="34" charset="0"/>
              </a:rPr>
              <a:t> is true after s</a:t>
            </a:r>
          </a:p>
          <a:p>
            <a:endParaRPr lang="en-US" sz="2800" dirty="0" smtClean="0">
              <a:latin typeface="Calibri" pitchFamily="34" charset="0"/>
            </a:endParaRPr>
          </a:p>
          <a:p>
            <a:r>
              <a:rPr lang="en-US" sz="2800" dirty="0" smtClean="0">
                <a:latin typeface="Calibri" pitchFamily="34" charset="0"/>
              </a:rPr>
              <a:t>if </a:t>
            </a: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(WP(s, </a:t>
            </a:r>
            <a:r>
              <a:rPr lang="en-US" sz="2800" dirty="0" smtClean="0">
                <a:solidFill>
                  <a:srgbClr val="FF0000"/>
                </a:solidFill>
                <a:latin typeface="Calibri" pitchFamily="34" charset="0"/>
              </a:rPr>
              <a:t>!p</a:t>
            </a:r>
            <a:r>
              <a:rPr lang="en-US" sz="2800" baseline="-25000" dirty="0" smtClean="0">
                <a:solidFill>
                  <a:srgbClr val="FF0000"/>
                </a:solidFill>
                <a:latin typeface="Calibri" pitchFamily="34" charset="0"/>
              </a:rPr>
              <a:t>i</a:t>
            </a:r>
            <a:r>
              <a:rPr lang="en-US" sz="2800" dirty="0" smtClean="0">
                <a:latin typeface="Calibri" pitchFamily="34" charset="0"/>
              </a:rPr>
              <a:t>)) is true before s then</a:t>
            </a:r>
          </a:p>
          <a:p>
            <a:pPr lvl="1"/>
            <a:r>
              <a:rPr lang="en-US" sz="2400" dirty="0" smtClean="0">
                <a:solidFill>
                  <a:srgbClr val="FF0000"/>
                </a:solidFill>
                <a:latin typeface="Calibri" pitchFamily="34" charset="0"/>
              </a:rPr>
              <a:t>p</a:t>
            </a:r>
            <a:r>
              <a:rPr lang="en-US" sz="2400" baseline="-25000" dirty="0" smtClean="0">
                <a:solidFill>
                  <a:srgbClr val="FF0000"/>
                </a:solidFill>
                <a:latin typeface="Calibri" pitchFamily="34" charset="0"/>
              </a:rPr>
              <a:t>i</a:t>
            </a:r>
            <a:r>
              <a:rPr lang="en-US" sz="2400" dirty="0" smtClean="0">
                <a:latin typeface="Calibri" pitchFamily="34" charset="0"/>
              </a:rPr>
              <a:t> is false after s </a:t>
            </a:r>
          </a:p>
          <a:p>
            <a:pPr>
              <a:buNone/>
            </a:pPr>
            <a:endParaRPr lang="en-US" sz="2800" dirty="0" smtClean="0">
              <a:latin typeface="Calibri" pitchFamily="34" charset="0"/>
            </a:endParaRPr>
          </a:p>
          <a:p>
            <a:pPr>
              <a:buNone/>
            </a:pPr>
            <a:r>
              <a:rPr lang="en-US" sz="2800" dirty="0" smtClean="0">
                <a:latin typeface="Calibri" pitchFamily="34" charset="0"/>
              </a:rPr>
              <a:t>	</a:t>
            </a:r>
            <a:r>
              <a:rPr lang="en-US" sz="2800" dirty="0" smtClean="0">
                <a:solidFill>
                  <a:srgbClr val="FF0000"/>
                </a:solidFill>
                <a:latin typeface="Calibri" pitchFamily="34" charset="0"/>
              </a:rPr>
              <a:t>{p</a:t>
            </a:r>
            <a:r>
              <a:rPr lang="en-US" sz="2800" baseline="-25000" dirty="0" smtClean="0">
                <a:solidFill>
                  <a:srgbClr val="FF0000"/>
                </a:solidFill>
                <a:latin typeface="Calibri" pitchFamily="34" charset="0"/>
              </a:rPr>
              <a:t>i</a:t>
            </a:r>
            <a:r>
              <a:rPr lang="en-US" sz="2800" dirty="0" smtClean="0">
                <a:solidFill>
                  <a:srgbClr val="FF0000"/>
                </a:solidFill>
                <a:latin typeface="Calibri" pitchFamily="34" charset="0"/>
              </a:rPr>
              <a:t>}</a:t>
            </a:r>
            <a:r>
              <a:rPr lang="en-US" sz="2800" dirty="0" smtClean="0">
                <a:solidFill>
                  <a:srgbClr val="0066FF"/>
                </a:solidFill>
                <a:latin typeface="Calibri" pitchFamily="34" charset="0"/>
              </a:rPr>
              <a:t>  =   </a:t>
            </a: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(WP(s, </a:t>
            </a:r>
            <a:r>
              <a:rPr lang="en-US" sz="2800" dirty="0" smtClean="0">
                <a:solidFill>
                  <a:srgbClr val="FF0000"/>
                </a:solidFill>
                <a:latin typeface="Calibri" pitchFamily="34" charset="0"/>
              </a:rPr>
              <a:t>p</a:t>
            </a:r>
            <a:r>
              <a:rPr lang="en-US" sz="2800" baseline="-25000" dirty="0" smtClean="0">
                <a:solidFill>
                  <a:srgbClr val="FF0000"/>
                </a:solidFill>
                <a:latin typeface="Calibri" pitchFamily="34" charset="0"/>
              </a:rPr>
              <a:t>i</a:t>
            </a:r>
            <a:r>
              <a:rPr lang="en-US" sz="2800" dirty="0" smtClean="0">
                <a:latin typeface="Calibri" pitchFamily="34" charset="0"/>
              </a:rPr>
              <a:t>))     </a:t>
            </a:r>
            <a:r>
              <a:rPr lang="en-US" sz="2800" dirty="0" smtClean="0">
                <a:solidFill>
                  <a:srgbClr val="0066FF"/>
                </a:solidFill>
                <a:latin typeface="Calibri" pitchFamily="34" charset="0"/>
              </a:rPr>
              <a:t>?	true :   </a:t>
            </a:r>
          </a:p>
          <a:p>
            <a:pPr>
              <a:buNone/>
            </a:pPr>
            <a:r>
              <a:rPr lang="en-US" sz="2800" dirty="0" smtClean="0">
                <a:solidFill>
                  <a:srgbClr val="0066FF"/>
                </a:solidFill>
                <a:latin typeface="Calibri" pitchFamily="34" charset="0"/>
              </a:rPr>
              <a:t>		      </a:t>
            </a: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(WP(s, </a:t>
            </a:r>
            <a:r>
              <a:rPr lang="en-US" sz="2800" dirty="0" smtClean="0">
                <a:solidFill>
                  <a:srgbClr val="FF0000"/>
                </a:solidFill>
                <a:latin typeface="Calibri" pitchFamily="34" charset="0"/>
              </a:rPr>
              <a:t>!p</a:t>
            </a:r>
            <a:r>
              <a:rPr lang="en-US" sz="2800" baseline="-25000" dirty="0" smtClean="0">
                <a:solidFill>
                  <a:srgbClr val="FF0000"/>
                </a:solidFill>
                <a:latin typeface="Calibri" pitchFamily="34" charset="0"/>
              </a:rPr>
              <a:t>i</a:t>
            </a:r>
            <a:r>
              <a:rPr lang="en-US" sz="2800" dirty="0" smtClean="0">
                <a:latin typeface="Calibri" pitchFamily="34" charset="0"/>
              </a:rPr>
              <a:t>))    </a:t>
            </a:r>
            <a:r>
              <a:rPr lang="en-US" sz="2800" dirty="0" smtClean="0">
                <a:solidFill>
                  <a:srgbClr val="0066FF"/>
                </a:solidFill>
                <a:latin typeface="Calibri" pitchFamily="34" charset="0"/>
              </a:rPr>
              <a:t>? 	false</a:t>
            </a:r>
          </a:p>
          <a:p>
            <a:pPr>
              <a:buNone/>
            </a:pPr>
            <a:r>
              <a:rPr lang="en-US" sz="2800" dirty="0" smtClean="0">
                <a:solidFill>
                  <a:srgbClr val="0066FF"/>
                </a:solidFill>
                <a:latin typeface="Calibri" pitchFamily="34" charset="0"/>
              </a:rPr>
              <a:t>					          : 	*;</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Assignment Example</a:t>
            </a:r>
            <a:endParaRPr lang="en-US" i="1" dirty="0">
              <a:latin typeface="Calibri" pitchFamily="34" charset="0"/>
            </a:endParaRPr>
          </a:p>
        </p:txBody>
      </p:sp>
      <p:sp>
        <p:nvSpPr>
          <p:cNvPr id="3" name="Content Placeholder 2"/>
          <p:cNvSpPr>
            <a:spLocks noGrp="1"/>
          </p:cNvSpPr>
          <p:nvPr>
            <p:ph idx="1"/>
          </p:nvPr>
        </p:nvSpPr>
        <p:spPr>
          <a:xfrm>
            <a:off x="349102" y="1529833"/>
            <a:ext cx="8382000" cy="2210862"/>
          </a:xfrm>
        </p:spPr>
        <p:txBody>
          <a:bodyPr/>
          <a:lstStyle/>
          <a:p>
            <a:pPr>
              <a:buNone/>
            </a:pPr>
            <a:r>
              <a:rPr lang="en-US" sz="2800" dirty="0" smtClean="0">
                <a:latin typeface="Calibri" pitchFamily="34" charset="0"/>
              </a:rPr>
              <a:t>Statement: y = y + 1               Predicates: </a:t>
            </a:r>
            <a:r>
              <a:rPr lang="en-US" sz="2800" dirty="0" smtClean="0">
                <a:solidFill>
                  <a:srgbClr val="FF0000"/>
                </a:solidFill>
                <a:latin typeface="Calibri" pitchFamily="34" charset="0"/>
              </a:rPr>
              <a:t>{x == y}</a:t>
            </a:r>
          </a:p>
          <a:p>
            <a:pPr>
              <a:buNone/>
            </a:pPr>
            <a:endParaRPr lang="en-US" sz="2800" dirty="0" smtClean="0">
              <a:latin typeface="Calibri" pitchFamily="34" charset="0"/>
            </a:endParaRPr>
          </a:p>
          <a:p>
            <a:pPr>
              <a:buNone/>
            </a:pPr>
            <a:r>
              <a:rPr lang="en-US" sz="2800" dirty="0" smtClean="0">
                <a:latin typeface="Calibri" pitchFamily="34" charset="0"/>
              </a:rPr>
              <a:t>Weakest Precondition:</a:t>
            </a:r>
          </a:p>
          <a:p>
            <a:pPr>
              <a:buNone/>
            </a:pPr>
            <a:r>
              <a:rPr lang="en-US" sz="2800" dirty="0" smtClean="0">
                <a:latin typeface="Calibri" pitchFamily="34" charset="0"/>
              </a:rPr>
              <a:t>WP(y = y + 1, x==y) = x == y + 1</a:t>
            </a:r>
          </a:p>
          <a:p>
            <a:pPr>
              <a:buNone/>
            </a:pPr>
            <a:endParaRPr lang="en-US" sz="2800" dirty="0" smtClean="0">
              <a:latin typeface="Calibri" pitchFamily="34" charset="0"/>
            </a:endParaRPr>
          </a:p>
          <a:p>
            <a:pPr marL="342900" indent="-342900">
              <a:buClr>
                <a:schemeClr val="accent2"/>
              </a:buClr>
              <a:buNone/>
            </a:pP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 </a:t>
            </a:r>
            <a:r>
              <a:rPr lang="en-US" sz="2800" dirty="0" smtClean="0">
                <a:solidFill>
                  <a:srgbClr val="FF0000"/>
                </a:solidFill>
                <a:latin typeface="Calibri" pitchFamily="34" charset="0"/>
              </a:rPr>
              <a:t>x==y+1</a:t>
            </a:r>
            <a:r>
              <a:rPr lang="en-US" sz="2800" dirty="0" smtClean="0">
                <a:latin typeface="Calibri" pitchFamily="34" charset="0"/>
              </a:rPr>
              <a:t> )  =  </a:t>
            </a:r>
            <a:r>
              <a:rPr lang="en-US" sz="2800" dirty="0" smtClean="0">
                <a:solidFill>
                  <a:srgbClr val="FF0000"/>
                </a:solidFill>
                <a:latin typeface="Calibri" pitchFamily="34" charset="0"/>
              </a:rPr>
              <a:t>false</a:t>
            </a:r>
            <a:r>
              <a:rPr lang="en-US" sz="2800" dirty="0" smtClean="0">
                <a:latin typeface="Calibri" pitchFamily="34" charset="0"/>
              </a:rPr>
              <a:t>   </a:t>
            </a:r>
          </a:p>
          <a:p>
            <a:pPr marL="342900" indent="-342900">
              <a:buClr>
                <a:schemeClr val="accent2"/>
              </a:buClr>
              <a:buNone/>
            </a:pP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 </a:t>
            </a:r>
            <a:r>
              <a:rPr lang="en-US" sz="2800" dirty="0" smtClean="0">
                <a:solidFill>
                  <a:srgbClr val="FF0000"/>
                </a:solidFill>
                <a:latin typeface="Calibri" pitchFamily="34" charset="0"/>
              </a:rPr>
              <a:t>x!=y+1</a:t>
            </a:r>
            <a:r>
              <a:rPr lang="en-US" sz="2800" dirty="0" smtClean="0">
                <a:latin typeface="Calibri" pitchFamily="34" charset="0"/>
              </a:rPr>
              <a:t> )   =  </a:t>
            </a:r>
            <a:r>
              <a:rPr lang="en-US" sz="2800" dirty="0" smtClean="0">
                <a:solidFill>
                  <a:srgbClr val="FF0000"/>
                </a:solidFill>
                <a:latin typeface="Calibri" pitchFamily="34" charset="0"/>
              </a:rPr>
              <a:t>x==y</a:t>
            </a:r>
          </a:p>
          <a:p>
            <a:pPr>
              <a:buNone/>
            </a:pPr>
            <a:endParaRPr lang="en-US" sz="2800" dirty="0" smtClean="0">
              <a:latin typeface="Calibri" pitchFamily="34" charset="0"/>
            </a:endParaRPr>
          </a:p>
          <a:p>
            <a:pPr>
              <a:buNone/>
            </a:pPr>
            <a:r>
              <a:rPr lang="en-US" sz="2800" dirty="0" smtClean="0">
                <a:latin typeface="Calibri" pitchFamily="34" charset="0"/>
              </a:rPr>
              <a:t>Abstraction of y = y +1</a:t>
            </a:r>
          </a:p>
          <a:p>
            <a:pPr>
              <a:buNone/>
            </a:pPr>
            <a:r>
              <a:rPr lang="en-US" sz="2800" dirty="0" smtClean="0">
                <a:solidFill>
                  <a:srgbClr val="FF0000"/>
                </a:solidFill>
                <a:latin typeface="Calibri" pitchFamily="34" charset="0"/>
              </a:rPr>
              <a:t>{x == y}</a:t>
            </a:r>
            <a:r>
              <a:rPr lang="en-US" sz="2800" dirty="0" smtClean="0">
                <a:latin typeface="Calibri" pitchFamily="34" charset="0"/>
              </a:rPr>
              <a:t> = </a:t>
            </a:r>
            <a:r>
              <a:rPr lang="en-US" sz="2800" dirty="0" smtClean="0">
                <a:solidFill>
                  <a:srgbClr val="FF0000"/>
                </a:solidFill>
                <a:latin typeface="Calibri" pitchFamily="34" charset="0"/>
              </a:rPr>
              <a:t>{x == y} </a:t>
            </a:r>
            <a:r>
              <a:rPr lang="en-US" sz="2800" dirty="0" smtClean="0">
                <a:latin typeface="Calibri" pitchFamily="34" charset="0"/>
              </a:rPr>
              <a:t>? false : *;</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Abstracting Assumes</a:t>
            </a:r>
            <a:endParaRPr lang="en-US" i="1" dirty="0">
              <a:latin typeface="Calibri" pitchFamily="34" charset="0"/>
            </a:endParaRPr>
          </a:p>
        </p:txBody>
      </p:sp>
      <p:sp>
        <p:nvSpPr>
          <p:cNvPr id="3" name="Content Placeholder 2"/>
          <p:cNvSpPr>
            <a:spLocks noGrp="1"/>
          </p:cNvSpPr>
          <p:nvPr>
            <p:ph idx="1"/>
          </p:nvPr>
        </p:nvSpPr>
        <p:spPr>
          <a:xfrm>
            <a:off x="423530" y="1572363"/>
            <a:ext cx="8382000" cy="3269144"/>
          </a:xfrm>
        </p:spPr>
        <p:txBody>
          <a:bodyPr/>
          <a:lstStyle/>
          <a:p>
            <a:r>
              <a:rPr lang="en-US" sz="2800" dirty="0" smtClean="0">
                <a:latin typeface="Calibri" pitchFamily="34" charset="0"/>
              </a:rPr>
              <a:t>WP(assume(e), </a:t>
            </a:r>
            <a:r>
              <a:rPr lang="en-US" sz="2800" dirty="0" smtClean="0">
                <a:solidFill>
                  <a:srgbClr val="FF0000"/>
                </a:solidFill>
                <a:latin typeface="Calibri" pitchFamily="34" charset="0"/>
              </a:rPr>
              <a:t>Q</a:t>
            </a:r>
            <a:r>
              <a:rPr lang="en-US" sz="2800" dirty="0" smtClean="0">
                <a:latin typeface="Calibri" pitchFamily="34" charset="0"/>
              </a:rPr>
              <a:t>) = </a:t>
            </a:r>
            <a:r>
              <a:rPr lang="en-US" sz="2800" dirty="0" smtClean="0">
                <a:solidFill>
                  <a:srgbClr val="FF0000"/>
                </a:solidFill>
                <a:latin typeface="Calibri" pitchFamily="34" charset="0"/>
              </a:rPr>
              <a:t>e implies Q</a:t>
            </a:r>
          </a:p>
          <a:p>
            <a:r>
              <a:rPr lang="en-US" sz="2800" dirty="0" smtClean="0">
                <a:latin typeface="Calibri" pitchFamily="34" charset="0"/>
              </a:rPr>
              <a:t>assume(</a:t>
            </a:r>
            <a:r>
              <a:rPr lang="en-US" sz="2800" dirty="0" smtClean="0">
                <a:solidFill>
                  <a:srgbClr val="FF0000"/>
                </a:solidFill>
                <a:latin typeface="Calibri" pitchFamily="34" charset="0"/>
              </a:rPr>
              <a:t>e</a:t>
            </a:r>
            <a:r>
              <a:rPr lang="en-US" sz="2800" dirty="0" smtClean="0">
                <a:latin typeface="Calibri" pitchFamily="34" charset="0"/>
              </a:rPr>
              <a:t>) is abstracted to:</a:t>
            </a:r>
          </a:p>
          <a:p>
            <a:pPr lvl="1">
              <a:buNone/>
            </a:pPr>
            <a:r>
              <a:rPr lang="en-US" sz="2800" dirty="0" smtClean="0">
                <a:latin typeface="Calibri" pitchFamily="34" charset="0"/>
              </a:rPr>
              <a:t>			 </a:t>
            </a:r>
            <a:r>
              <a:rPr lang="en-US" sz="2800" dirty="0" smtClean="0">
                <a:solidFill>
                  <a:srgbClr val="0066FF"/>
                </a:solidFill>
                <a:latin typeface="Calibri" pitchFamily="34" charset="0"/>
              </a:rPr>
              <a:t>assume( </a:t>
            </a:r>
            <a:r>
              <a:rPr lang="en-US" sz="2800" dirty="0" err="1" smtClean="0">
                <a:latin typeface="Calibri" pitchFamily="34" charset="0"/>
              </a:rPr>
              <a:t>ImpliedBy</a:t>
            </a:r>
            <a:r>
              <a:rPr lang="en-US" sz="2800" baseline="-25000" dirty="0" err="1" smtClean="0">
                <a:latin typeface="Calibri" pitchFamily="34" charset="0"/>
              </a:rPr>
              <a:t>F</a:t>
            </a:r>
            <a:r>
              <a:rPr lang="en-US" sz="2800" dirty="0" smtClean="0">
                <a:latin typeface="Calibri" pitchFamily="34" charset="0"/>
              </a:rPr>
              <a:t>(</a:t>
            </a:r>
            <a:r>
              <a:rPr lang="en-US" sz="2800" dirty="0" smtClean="0">
                <a:solidFill>
                  <a:srgbClr val="FF0000"/>
                </a:solidFill>
                <a:latin typeface="Calibri" pitchFamily="34" charset="0"/>
              </a:rPr>
              <a:t>e</a:t>
            </a:r>
            <a:r>
              <a:rPr lang="en-US" sz="2800" dirty="0" smtClean="0">
                <a:latin typeface="Calibri" pitchFamily="34" charset="0"/>
              </a:rPr>
              <a:t>)</a:t>
            </a:r>
            <a:r>
              <a:rPr lang="en-US" sz="2800" dirty="0" smtClean="0">
                <a:solidFill>
                  <a:srgbClr val="0066FF"/>
                </a:solidFill>
                <a:latin typeface="Calibri" pitchFamily="34" charset="0"/>
              </a:rPr>
              <a:t> )</a:t>
            </a:r>
          </a:p>
          <a:p>
            <a:r>
              <a:rPr lang="en-US" sz="2800" dirty="0" smtClean="0">
                <a:latin typeface="Calibri" pitchFamily="34" charset="0"/>
              </a:rPr>
              <a:t>Example:</a:t>
            </a:r>
          </a:p>
          <a:p>
            <a:pPr lvl="1">
              <a:buNone/>
            </a:pPr>
            <a:r>
              <a:rPr lang="en-US" sz="2800" dirty="0" smtClean="0">
                <a:latin typeface="Calibri" pitchFamily="34" charset="0"/>
              </a:rPr>
              <a:t>F = {</a:t>
            </a:r>
            <a:r>
              <a:rPr lang="en-US" sz="2800" dirty="0" smtClean="0">
                <a:solidFill>
                  <a:srgbClr val="FF0000"/>
                </a:solidFill>
                <a:latin typeface="Calibri" pitchFamily="34" charset="0"/>
              </a:rPr>
              <a:t>x==2</a:t>
            </a:r>
            <a:r>
              <a:rPr lang="en-US" sz="2800" dirty="0" smtClean="0">
                <a:latin typeface="Calibri" pitchFamily="34" charset="0"/>
              </a:rPr>
              <a:t>, </a:t>
            </a:r>
            <a:r>
              <a:rPr lang="en-US" sz="2800" dirty="0" smtClean="0">
                <a:solidFill>
                  <a:srgbClr val="FF0000"/>
                </a:solidFill>
                <a:latin typeface="Calibri" pitchFamily="34" charset="0"/>
              </a:rPr>
              <a:t>x&lt;5</a:t>
            </a:r>
            <a:r>
              <a:rPr lang="en-US" sz="2800" dirty="0" smtClean="0">
                <a:latin typeface="Calibri" pitchFamily="34" charset="0"/>
              </a:rPr>
              <a:t>}</a:t>
            </a:r>
          </a:p>
          <a:p>
            <a:pPr lvl="1">
              <a:buNone/>
            </a:pPr>
            <a:r>
              <a:rPr lang="en-US" sz="2800" dirty="0" smtClean="0">
                <a:latin typeface="Calibri" pitchFamily="34" charset="0"/>
              </a:rPr>
              <a:t>assume(x &lt; 2) is abstracted to:</a:t>
            </a:r>
          </a:p>
          <a:p>
            <a:pPr lvl="1">
              <a:buNone/>
            </a:pPr>
            <a:r>
              <a:rPr lang="en-US" sz="2800" dirty="0" smtClean="0">
                <a:latin typeface="Calibri" pitchFamily="34" charset="0"/>
              </a:rPr>
              <a:t>		</a:t>
            </a:r>
            <a:r>
              <a:rPr lang="en-US" sz="2800" dirty="0" smtClean="0">
                <a:solidFill>
                  <a:srgbClr val="0066FF"/>
                </a:solidFill>
                <a:latin typeface="Calibri" pitchFamily="34" charset="0"/>
              </a:rPr>
              <a:t>assume(!</a:t>
            </a:r>
            <a:r>
              <a:rPr lang="en-US" sz="2800" dirty="0" smtClean="0">
                <a:solidFill>
                  <a:srgbClr val="FF0000"/>
                </a:solidFill>
                <a:latin typeface="Calibri" pitchFamily="34" charset="0"/>
              </a:rPr>
              <a:t>{x==2}</a:t>
            </a:r>
            <a:r>
              <a:rPr lang="en-US" sz="2800" dirty="0" smtClean="0">
                <a:solidFill>
                  <a:srgbClr val="0066FF"/>
                </a:solidFill>
                <a:latin typeface="Calibri" pitchFamily="34" charset="0"/>
              </a:rPr>
              <a:t> &amp;&amp; </a:t>
            </a:r>
            <a:r>
              <a:rPr lang="en-US" sz="2800" dirty="0" smtClean="0">
                <a:solidFill>
                  <a:srgbClr val="FF0000"/>
                </a:solidFill>
                <a:latin typeface="Calibri" pitchFamily="34" charset="0"/>
              </a:rPr>
              <a:t>{x&lt;5}</a:t>
            </a:r>
            <a:r>
              <a:rPr lang="en-US" sz="2800" dirty="0" smtClean="0">
                <a:solidFill>
                  <a:srgbClr val="0066FF"/>
                </a:solidFill>
                <a:latin typeface="Calibri" pitchFamily="34" charset="0"/>
              </a:rPr>
              <a:t>)</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latin typeface="Calibri" pitchFamily="34" charset="0"/>
              </a:rPr>
              <a:t>Newton</a:t>
            </a:r>
            <a:endParaRPr lang="en-US" i="1" dirty="0">
              <a:latin typeface="Calibri" pitchFamily="34" charset="0"/>
            </a:endParaRPr>
          </a:p>
        </p:txBody>
      </p:sp>
      <p:sp>
        <p:nvSpPr>
          <p:cNvPr id="3" name="Content Placeholder 2"/>
          <p:cNvSpPr>
            <a:spLocks noGrp="1"/>
          </p:cNvSpPr>
          <p:nvPr>
            <p:ph idx="1"/>
          </p:nvPr>
        </p:nvSpPr>
        <p:spPr>
          <a:xfrm>
            <a:off x="370368" y="1604261"/>
            <a:ext cx="8382000" cy="2210862"/>
          </a:xfrm>
        </p:spPr>
        <p:txBody>
          <a:bodyPr/>
          <a:lstStyle/>
          <a:p>
            <a:r>
              <a:rPr lang="en-US" sz="2800" dirty="0" smtClean="0">
                <a:latin typeface="Calibri" pitchFamily="34" charset="0"/>
              </a:rPr>
              <a:t>Given an error path </a:t>
            </a:r>
            <a:r>
              <a:rPr lang="en-US" sz="2800" i="1" dirty="0" smtClean="0">
                <a:latin typeface="Calibri" pitchFamily="34" charset="0"/>
              </a:rPr>
              <a:t>p</a:t>
            </a:r>
            <a:r>
              <a:rPr lang="en-US" sz="2800" dirty="0" smtClean="0">
                <a:latin typeface="Calibri" pitchFamily="34" charset="0"/>
              </a:rPr>
              <a:t> in the Boolean program </a:t>
            </a:r>
            <a:r>
              <a:rPr lang="en-US" sz="2800" i="1" dirty="0" smtClean="0">
                <a:latin typeface="Calibri" pitchFamily="34" charset="0"/>
              </a:rPr>
              <a:t>B</a:t>
            </a:r>
            <a:r>
              <a:rPr lang="en-US" sz="2800" dirty="0" smtClean="0">
                <a:latin typeface="Calibri" pitchFamily="34" charset="0"/>
              </a:rPr>
              <a:t>.</a:t>
            </a:r>
          </a:p>
          <a:p>
            <a:r>
              <a:rPr lang="en-US" sz="2800" dirty="0" smtClean="0">
                <a:latin typeface="Calibri" pitchFamily="34" charset="0"/>
              </a:rPr>
              <a:t>Is </a:t>
            </a:r>
            <a:r>
              <a:rPr lang="en-US" sz="2800" i="1" dirty="0" smtClean="0">
                <a:latin typeface="Calibri" pitchFamily="34" charset="0"/>
              </a:rPr>
              <a:t>p</a:t>
            </a:r>
            <a:r>
              <a:rPr lang="en-US" sz="2800" dirty="0" smtClean="0">
                <a:latin typeface="Calibri" pitchFamily="34" charset="0"/>
              </a:rPr>
              <a:t> a feasible path of the corresponding C program?</a:t>
            </a:r>
          </a:p>
          <a:p>
            <a:pPr lvl="1"/>
            <a:r>
              <a:rPr lang="en-US" sz="2800" dirty="0" smtClean="0">
                <a:latin typeface="Calibri" pitchFamily="34" charset="0"/>
              </a:rPr>
              <a:t>Yes: found a bug.</a:t>
            </a:r>
          </a:p>
          <a:p>
            <a:pPr lvl="1"/>
            <a:r>
              <a:rPr lang="en-US" sz="2800" dirty="0" smtClean="0">
                <a:latin typeface="Calibri" pitchFamily="34" charset="0"/>
              </a:rPr>
              <a:t>No: find predicates that explain the infeasibility.</a:t>
            </a:r>
          </a:p>
          <a:p>
            <a:r>
              <a:rPr lang="en-US" sz="2800" dirty="0" smtClean="0">
                <a:latin typeface="Calibri" pitchFamily="34" charset="0"/>
              </a:rPr>
              <a:t>Execute path symbolically.</a:t>
            </a:r>
          </a:p>
          <a:p>
            <a:r>
              <a:rPr lang="en-US" sz="2800" dirty="0" smtClean="0">
                <a:latin typeface="Calibri" pitchFamily="34" charset="0"/>
              </a:rPr>
              <a:t>Check conditions for inconsistency using SMT solver.</a:t>
            </a:r>
            <a:endParaRPr lang="en-US" sz="28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rPr>
              <a:t>Z3 &amp; Static Driver Verifier</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1000" y="1676400"/>
            <a:ext cx="8382000" cy="2283702"/>
          </a:xfrm>
        </p:spPr>
        <p:txBody>
          <a:bodyPr/>
          <a:lstStyle/>
          <a:p>
            <a:pPr>
              <a:lnSpc>
                <a:spcPct val="90000"/>
              </a:lnSpc>
            </a:pPr>
            <a:r>
              <a:rPr lang="en-US" sz="2800" dirty="0" smtClean="0">
                <a:latin typeface="Calibri" pitchFamily="34" charset="0"/>
              </a:rPr>
              <a:t>All-SAT</a:t>
            </a:r>
          </a:p>
          <a:p>
            <a:pPr lvl="1"/>
            <a:r>
              <a:rPr lang="en-US" sz="2800" dirty="0" smtClean="0">
                <a:latin typeface="Calibri" pitchFamily="34" charset="0"/>
              </a:rPr>
              <a:t>Better (more precise) Predicate Abstraction</a:t>
            </a:r>
          </a:p>
          <a:p>
            <a:r>
              <a:rPr lang="en-US" sz="2800" dirty="0" err="1" smtClean="0">
                <a:latin typeface="Calibri" pitchFamily="34" charset="0"/>
              </a:rPr>
              <a:t>Unsatisfiable</a:t>
            </a:r>
            <a:r>
              <a:rPr lang="en-US" sz="2800" dirty="0" smtClean="0">
                <a:latin typeface="Calibri" pitchFamily="34" charset="0"/>
              </a:rPr>
              <a:t> cores</a:t>
            </a:r>
          </a:p>
          <a:p>
            <a:pPr lvl="1"/>
            <a:r>
              <a:rPr lang="en-US" sz="2800" dirty="0" smtClean="0">
                <a:latin typeface="Calibri" pitchFamily="34" charset="0"/>
              </a:rPr>
              <a:t>Why the abstract path is not feasible?</a:t>
            </a:r>
          </a:p>
          <a:p>
            <a:pPr lvl="1"/>
            <a:r>
              <a:rPr lang="en-US" sz="2800" dirty="0" smtClean="0">
                <a:latin typeface="Calibri" pitchFamily="34" charset="0"/>
              </a:rPr>
              <a:t>Fast Predicate Abstraction</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690115" cy="750205"/>
          </a:xfrm>
        </p:spPr>
        <p:txBody>
          <a:bodyPr/>
          <a:lstStyle/>
          <a:p>
            <a:r>
              <a:rPr lang="en-US" dirty="0" smtClean="0"/>
              <a:t>Application:</a:t>
            </a:r>
            <a:endParaRPr lang="en-US" dirty="0"/>
          </a:p>
        </p:txBody>
      </p:sp>
      <p:sp>
        <p:nvSpPr>
          <p:cNvPr id="3" name="Subtitle 2"/>
          <p:cNvSpPr>
            <a:spLocks noGrp="1"/>
          </p:cNvSpPr>
          <p:nvPr>
            <p:ph type="subTitle" idx="1"/>
          </p:nvPr>
        </p:nvSpPr>
        <p:spPr>
          <a:xfrm>
            <a:off x="1752600" y="6082302"/>
            <a:ext cx="6705600" cy="470898"/>
          </a:xfrm>
        </p:spPr>
        <p:txBody>
          <a:bodyPr/>
          <a:lstStyle/>
          <a:p>
            <a:r>
              <a:rPr lang="en-US" dirty="0" err="1" smtClean="0"/>
              <a:t>PREfix</a:t>
            </a:r>
            <a:r>
              <a:rPr lang="en-US" dirty="0" smtClean="0"/>
              <a:t>    [Moy, B., Sielaff 2009]</a:t>
            </a:r>
            <a:endParaRPr lang="en-US" dirty="0"/>
          </a:p>
        </p:txBody>
      </p:sp>
      <p:sp>
        <p:nvSpPr>
          <p:cNvPr id="4" name="Text Placeholder 3"/>
          <p:cNvSpPr>
            <a:spLocks noGrp="1"/>
          </p:cNvSpPr>
          <p:nvPr>
            <p:ph type="body" sz="quarter" idx="10"/>
          </p:nvPr>
        </p:nvSpPr>
        <p:spPr>
          <a:xfrm>
            <a:off x="381000" y="3041809"/>
            <a:ext cx="8412427" cy="2215991"/>
          </a:xfrm>
        </p:spPr>
        <p:txBody>
          <a:bodyPr/>
          <a:lstStyle/>
          <a:p>
            <a:r>
              <a:rPr lang="en-US" sz="7200" dirty="0" smtClean="0"/>
              <a:t>Bit-precise Scalable</a:t>
            </a:r>
          </a:p>
          <a:p>
            <a:r>
              <a:rPr lang="en-US" sz="7200" dirty="0" smtClean="0"/>
              <a:t>Static Analysis</a:t>
            </a:r>
            <a:endParaRPr lang="en-US" sz="7200"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 here?</a:t>
            </a:r>
            <a:endParaRPr lang="en-US" dirty="0"/>
          </a:p>
        </p:txBody>
      </p:sp>
      <p:sp>
        <p:nvSpPr>
          <p:cNvPr id="5" name="Subtitle 2"/>
          <p:cNvSpPr txBox="1">
            <a:spLocks/>
          </p:cNvSpPr>
          <p:nvPr/>
        </p:nvSpPr>
        <p:spPr bwMode="auto">
          <a:xfrm>
            <a:off x="801756" y="1977886"/>
            <a:ext cx="3863009" cy="3965714"/>
          </a:xfrm>
          <a:prstGeom prst="rect">
            <a:avLst/>
          </a:prstGeom>
          <a:ln>
            <a:solidFill>
              <a:schemeClr val="accent2">
                <a:lumMod val="50000"/>
              </a:schemeClr>
            </a:solidFill>
          </a:ln>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binary_search</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arr</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low, </a:t>
            </a:r>
            <a:br>
              <a:rPr kumimoji="0" lang="en-US" sz="2000" b="0" i="0" u="none" strike="noStrike" kern="1200" cap="none" spc="0" normalizeH="0" baseline="0" noProof="0" dirty="0" smtClean="0">
                <a:ln>
                  <a:noFill/>
                </a:ln>
                <a:solidFill>
                  <a:schemeClr val="bg1"/>
                </a:solidFill>
                <a:effectLst/>
                <a:uLnTx/>
                <a:uFillTx/>
                <a:latin typeface="+mn-lt"/>
                <a:ea typeface="+mn-ea"/>
                <a:cs typeface="+mn-cs"/>
              </a:rPr>
            </a:b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high,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key)  </a:t>
            </a:r>
          </a:p>
          <a:p>
            <a:r>
              <a:rPr lang="en-US" sz="2000" b="1" dirty="0" smtClean="0">
                <a:solidFill>
                  <a:schemeClr val="bg1"/>
                </a:solidFill>
              </a:rPr>
              <a:t>while</a:t>
            </a:r>
            <a:r>
              <a:rPr lang="en-US" sz="2000" dirty="0" smtClean="0">
                <a:solidFill>
                  <a:schemeClr val="bg1"/>
                </a:solidFill>
              </a:rPr>
              <a:t> (low &lt;= high)  </a:t>
            </a:r>
          </a:p>
          <a:p>
            <a:r>
              <a:rPr lang="en-US" sz="2000" dirty="0" smtClean="0">
                <a:solidFill>
                  <a:schemeClr val="bg1"/>
                </a:solidFill>
              </a:rPr>
              <a:t>    {</a:t>
            </a:r>
          </a:p>
          <a:p>
            <a:r>
              <a:rPr lang="en-US" sz="2000" dirty="0" smtClean="0">
                <a:solidFill>
                  <a:schemeClr val="bg1"/>
                </a:solidFill>
              </a:rPr>
              <a:t>        // Find middle value </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mid = (low + high) / 2;</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a:t>
            </a:r>
            <a:r>
              <a:rPr lang="en-US" sz="2000" dirty="0" err="1" smtClean="0">
                <a:solidFill>
                  <a:schemeClr val="bg1"/>
                </a:solidFill>
              </a:rPr>
              <a:t>arr</a:t>
            </a:r>
            <a:r>
              <a:rPr lang="en-US" sz="2000" dirty="0" smtClean="0">
                <a:solidFill>
                  <a:schemeClr val="bg1"/>
                </a:solidFill>
              </a:rPr>
              <a:t>[mid];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key) </a:t>
            </a:r>
            <a:r>
              <a:rPr lang="en-US" sz="2000" b="1" dirty="0" smtClean="0">
                <a:solidFill>
                  <a:schemeClr val="bg1"/>
                </a:solidFill>
              </a:rPr>
              <a:t>return</a:t>
            </a:r>
            <a:r>
              <a:rPr lang="en-US" sz="2000" dirty="0" smtClean="0">
                <a:solidFill>
                  <a:schemeClr val="bg1"/>
                </a:solidFill>
              </a:rPr>
              <a:t> 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&lt; key) low = mid+1;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else</a:t>
            </a:r>
            <a:r>
              <a:rPr lang="en-US" sz="2000" dirty="0" smtClean="0">
                <a:solidFill>
                  <a:schemeClr val="bg1"/>
                </a:solidFill>
              </a:rPr>
              <a:t> high = mid-1;</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return</a:t>
            </a:r>
            <a:r>
              <a:rPr lang="en-US" sz="2000" dirty="0" smtClean="0">
                <a:solidFill>
                  <a:schemeClr val="bg1"/>
                </a:solidFill>
              </a:rPr>
              <a:t> -1;</a:t>
            </a:r>
          </a:p>
          <a:p>
            <a:r>
              <a:rPr lang="en-US" sz="2000" dirty="0" smtClean="0">
                <a:solidFill>
                  <a:schemeClr val="bg1"/>
                </a:solidFill>
              </a:rPr>
              <a:t>}</a:t>
            </a:r>
          </a:p>
        </p:txBody>
      </p:sp>
      <p:sp>
        <p:nvSpPr>
          <p:cNvPr id="6" name="Subtitle 2"/>
          <p:cNvSpPr txBox="1">
            <a:spLocks/>
          </p:cNvSpPr>
          <p:nvPr/>
        </p:nvSpPr>
        <p:spPr bwMode="auto">
          <a:xfrm>
            <a:off x="5486400" y="1958008"/>
            <a:ext cx="3124200" cy="3985592"/>
          </a:xfrm>
          <a:prstGeom prst="rect">
            <a:avLst/>
          </a:prstGeom>
          <a:ln>
            <a:solidFill>
              <a:schemeClr val="accent2">
                <a:lumMod val="50000"/>
              </a:schemeClr>
            </a:solidFill>
          </a:ln>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1" dirty="0" smtClean="0">
                <a:solidFill>
                  <a:schemeClr val="bg1"/>
                </a:solidFill>
                <a:latin typeface="+mn-lt"/>
              </a:rPr>
              <a:t>void </a:t>
            </a:r>
            <a:r>
              <a:rPr lang="en-US" sz="2000" dirty="0" err="1" smtClean="0">
                <a:solidFill>
                  <a:schemeClr val="bg1"/>
                </a:solidFill>
                <a:latin typeface="+mn-lt"/>
              </a:rPr>
              <a:t>itoa</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n, char* s</a:t>
            </a:r>
            <a:r>
              <a:rPr kumimoji="0" lang="en-US" sz="2000" b="0" i="0" u="none" strike="noStrike" kern="1200" cap="none" spc="0" normalizeH="0" noProof="0" dirty="0" smtClean="0">
                <a:ln>
                  <a:noFill/>
                </a:ln>
                <a:solidFill>
                  <a:schemeClr val="bg1"/>
                </a:solidFill>
                <a:effectLst/>
                <a:uLnTx/>
                <a:uFillTx/>
                <a:latin typeface="+mn-lt"/>
                <a:ea typeface="+mn-ea"/>
                <a:cs typeface="+mn-cs"/>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lang="en-US" sz="2000" baseline="0" dirty="0" smtClean="0">
                <a:solidFill>
                  <a:schemeClr val="bg1"/>
                </a:solidFill>
                <a:latin typeface="+mn-lt"/>
              </a:rPr>
              <a:t>if (n &lt; 0)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*s++ =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n = -n;</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aseline="0" dirty="0" smtClean="0">
                <a:solidFill>
                  <a:schemeClr val="bg1"/>
                </a:solidFill>
                <a:latin typeface="+mn-lt"/>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 Add digits to s</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noProof="0" dirty="0" smtClean="0">
                <a:ln>
                  <a:noFill/>
                </a:ln>
                <a:solidFill>
                  <a:schemeClr val="bg1"/>
                </a:solidFill>
                <a:effectLst/>
                <a:uLnTx/>
                <a:uFillTx/>
                <a:latin typeface="+mn-lt"/>
                <a:ea typeface="+mn-ea"/>
                <a:cs typeface="+mn-cs"/>
              </a:rPr>
              <a:t>….</a:t>
            </a:r>
          </a:p>
          <a:p>
            <a:pPr marL="384175" marR="0" lvl="0" indent="-384175" algn="l" defTabSz="912813" rtl="0" eaLnBrk="1" fontAlgn="base" latinLnBrk="0" hangingPunct="1">
              <a:lnSpc>
                <a:spcPct val="90000"/>
              </a:lnSpc>
              <a:spcBef>
                <a:spcPct val="20000"/>
              </a:spcBef>
              <a:spcAft>
                <a:spcPct val="0"/>
              </a:spcAft>
              <a:buClrTx/>
              <a:buSzPct val="90000"/>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Cloud Callout 6"/>
          <p:cNvSpPr/>
          <p:nvPr/>
        </p:nvSpPr>
        <p:spPr bwMode="auto">
          <a:xfrm>
            <a:off x="7391400" y="533400"/>
            <a:ext cx="2324100" cy="1774698"/>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-INT_MIN= INT_MIN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Cloud Callout 7"/>
          <p:cNvSpPr/>
          <p:nvPr/>
        </p:nvSpPr>
        <p:spPr bwMode="auto">
          <a:xfrm>
            <a:off x="2209800" y="1219200"/>
            <a:ext cx="3562350" cy="1774698"/>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dirty="0" smtClean="0">
                <a:solidFill>
                  <a:schemeClr val="tx1"/>
                </a:solidFill>
                <a:effectLst>
                  <a:outerShdw blurRad="38100" dist="38100" dir="2700000" algn="tl">
                    <a:srgbClr val="000000">
                      <a:alpha val="43137"/>
                    </a:srgbClr>
                  </a:outerShdw>
                </a:effectLst>
                <a:latin typeface="Segoe" pitchFamily="34" charset="0"/>
              </a:rPr>
              <a:t>3(INT_MAX+1)/4 +</a:t>
            </a:r>
            <a:br>
              <a:rPr lang="en-US" dirty="0" smtClean="0">
                <a:solidFill>
                  <a:schemeClr val="tx1"/>
                </a:solidFill>
                <a:effectLst>
                  <a:outerShdw blurRad="38100" dist="38100" dir="2700000" algn="tl">
                    <a:srgbClr val="000000">
                      <a:alpha val="43137"/>
                    </a:srgbClr>
                  </a:outerShdw>
                </a:effectLst>
                <a:latin typeface="Segoe" pitchFamily="34" charset="0"/>
              </a:rPr>
            </a:br>
            <a:r>
              <a:rPr lang="en-US" dirty="0" smtClean="0">
                <a:solidFill>
                  <a:schemeClr val="tx1"/>
                </a:solidFill>
                <a:effectLst>
                  <a:outerShdw blurRad="38100" dist="38100" dir="2700000" algn="tl">
                    <a:srgbClr val="000000">
                      <a:alpha val="43137"/>
                    </a:srgbClr>
                  </a:outerShdw>
                </a:effectLst>
                <a:latin typeface="Segoe" pitchFamily="34" charset="0"/>
              </a:rPr>
              <a:t>(INT_MAX+1)/4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 = INT_MIN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Horizontal Scroll 8"/>
          <p:cNvSpPr/>
          <p:nvPr/>
        </p:nvSpPr>
        <p:spPr>
          <a:xfrm>
            <a:off x="457200" y="5410200"/>
            <a:ext cx="29718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Package: </a:t>
            </a:r>
            <a:r>
              <a:rPr lang="en-US" dirty="0" err="1" smtClean="0"/>
              <a:t>java.util.Arrays</a:t>
            </a:r>
            <a:endParaRPr lang="en-US" dirty="0" smtClean="0"/>
          </a:p>
          <a:p>
            <a:r>
              <a:rPr lang="en-US" dirty="0" smtClean="0"/>
              <a:t>Function: </a:t>
            </a:r>
            <a:r>
              <a:rPr lang="en-US" dirty="0" err="1" smtClean="0"/>
              <a:t>binary_search</a:t>
            </a:r>
            <a:endParaRPr lang="en-US" dirty="0"/>
          </a:p>
        </p:txBody>
      </p:sp>
      <p:sp>
        <p:nvSpPr>
          <p:cNvPr id="10" name="Horizontal Scroll 9"/>
          <p:cNvSpPr/>
          <p:nvPr/>
        </p:nvSpPr>
        <p:spPr>
          <a:xfrm>
            <a:off x="4953000" y="5410200"/>
            <a:ext cx="35052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Book: Kernighan and Ritchie</a:t>
            </a:r>
          </a:p>
          <a:p>
            <a:r>
              <a:rPr lang="en-US" dirty="0" smtClean="0"/>
              <a:t>Function: </a:t>
            </a:r>
            <a:r>
              <a:rPr lang="en-US" dirty="0" err="1" smtClean="0"/>
              <a:t>itoa</a:t>
            </a:r>
            <a:r>
              <a:rPr lang="en-US" dirty="0" smtClean="0"/>
              <a:t> (integer to </a:t>
            </a:r>
            <a:r>
              <a:rPr lang="en-US" dirty="0" err="1" smtClean="0"/>
              <a:t>ascii</a:t>
            </a:r>
            <a:r>
              <a:rPr lang="en-US" dirty="0" smtClean="0"/>
              <a:t>)</a:t>
            </a:r>
            <a:endParaRPr lang="en-US" dirty="0"/>
          </a:p>
        </p:txBody>
      </p:sp>
      <p:pic>
        <p:nvPicPr>
          <p:cNvPr id="12" name="Picture 11" descr="thumbnailCARL17PJ.jpg"/>
          <p:cNvPicPr>
            <a:picLocks noChangeAspect="1"/>
          </p:cNvPicPr>
          <p:nvPr/>
        </p:nvPicPr>
        <p:blipFill>
          <a:blip r:embed="rId2" cstate="print"/>
          <a:srcRect l="10000" r="15000"/>
          <a:stretch>
            <a:fillRect/>
          </a:stretch>
        </p:blipFill>
        <p:spPr>
          <a:xfrm>
            <a:off x="8305800" y="5943600"/>
            <a:ext cx="628650" cy="838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2" name="Picture 4"/>
          <p:cNvPicPr>
            <a:picLocks noChangeAspect="1" noChangeArrowheads="1"/>
          </p:cNvPicPr>
          <p:nvPr/>
        </p:nvPicPr>
        <p:blipFill>
          <a:blip r:embed="rId2" cstate="print"/>
          <a:srcRect l="4674" t="8696" r="49067" b="10000"/>
          <a:stretch>
            <a:fillRect/>
          </a:stretch>
        </p:blipFill>
        <p:spPr bwMode="auto">
          <a:xfrm>
            <a:off x="2900915" y="0"/>
            <a:ext cx="6243085" cy="6858000"/>
          </a:xfrm>
          <a:prstGeom prst="rect">
            <a:avLst/>
          </a:prstGeom>
          <a:noFill/>
          <a:ln w="9525">
            <a:noFill/>
            <a:miter lim="800000"/>
            <a:headEnd/>
            <a:tailEnd/>
          </a:ln>
        </p:spPr>
      </p:pic>
      <p:sp>
        <p:nvSpPr>
          <p:cNvPr id="2" name="Title 1"/>
          <p:cNvSpPr>
            <a:spLocks noGrp="1"/>
          </p:cNvSpPr>
          <p:nvPr>
            <p:ph type="title"/>
          </p:nvPr>
        </p:nvSpPr>
        <p:spPr>
          <a:xfrm>
            <a:off x="381000" y="230188"/>
            <a:ext cx="8382000" cy="1495794"/>
          </a:xfrm>
        </p:spPr>
        <p:txBody>
          <a:bodyPr/>
          <a:lstStyle/>
          <a:p>
            <a:r>
              <a:rPr lang="en-US" dirty="0" smtClean="0"/>
              <a:t>What </a:t>
            </a:r>
            <a:br>
              <a:rPr lang="en-US" dirty="0" smtClean="0"/>
            </a:br>
            <a:r>
              <a:rPr lang="en-US" dirty="0" smtClean="0"/>
              <a:t>is Z3?</a:t>
            </a:r>
            <a:endParaRPr lang="en-US" dirty="0"/>
          </a:p>
        </p:txBody>
      </p:sp>
      <p:sp>
        <p:nvSpPr>
          <p:cNvPr id="27" name="TextBox 26"/>
          <p:cNvSpPr txBox="1"/>
          <p:nvPr/>
        </p:nvSpPr>
        <p:spPr>
          <a:xfrm>
            <a:off x="6629400" y="5257800"/>
            <a:ext cx="2416046" cy="1477328"/>
          </a:xfrm>
          <a:prstGeom prst="rect">
            <a:avLst/>
          </a:prstGeom>
          <a:noFill/>
        </p:spPr>
        <p:txBody>
          <a:bodyPr wrap="none" rtlCol="0">
            <a:spAutoFit/>
          </a:bodyPr>
          <a:lstStyle/>
          <a:p>
            <a:r>
              <a:rPr lang="en-US" dirty="0" smtClean="0">
                <a:solidFill>
                  <a:schemeClr val="bg1"/>
                </a:solidFill>
              </a:rPr>
              <a:t>Leonardo de Moura &amp;</a:t>
            </a:r>
          </a:p>
          <a:p>
            <a:r>
              <a:rPr lang="en-US" dirty="0" smtClean="0">
                <a:solidFill>
                  <a:schemeClr val="bg1"/>
                </a:solidFill>
              </a:rPr>
              <a:t>Nikolaj Bjørner</a:t>
            </a:r>
          </a:p>
          <a:p>
            <a:endParaRPr lang="en-US" dirty="0" smtClean="0">
              <a:solidFill>
                <a:schemeClr val="bg1"/>
              </a:solidFill>
            </a:endParaRPr>
          </a:p>
          <a:p>
            <a:r>
              <a:rPr lang="en-US" dirty="0" smtClean="0">
                <a:solidFill>
                  <a:schemeClr val="bg1"/>
                </a:solidFill>
              </a:rPr>
              <a:t>Microsoft Research</a:t>
            </a:r>
          </a:p>
          <a:p>
            <a:r>
              <a:rPr lang="en-US" dirty="0" smtClean="0">
                <a:solidFill>
                  <a:schemeClr val="bg1"/>
                </a:solidFill>
              </a:rPr>
              <a:t>Redmond</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5"/>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4" name="Subtitle 2"/>
          <p:cNvSpPr>
            <a:spLocks noGrp="1"/>
          </p:cNvSpPr>
          <p:nvPr>
            <p:ph type="subTitle" idx="4294967295"/>
          </p:nvPr>
        </p:nvSpPr>
        <p:spPr>
          <a:xfrm>
            <a:off x="152400" y="1524000"/>
            <a:ext cx="3733800" cy="4191000"/>
          </a:xfrm>
          <a:ln w="19050">
            <a:solidFill>
              <a:srgbClr val="0070C0"/>
            </a:solidFill>
          </a:ln>
        </p:spPr>
        <p:txBody>
          <a:bodyPr>
            <a:noAutofit/>
          </a:bodyPr>
          <a:lstStyle/>
          <a:p>
            <a:pPr algn="l">
              <a:buNone/>
            </a:pPr>
            <a:r>
              <a:rPr lang="en-US" sz="1100" dirty="0" smtClean="0"/>
              <a:t>	</a:t>
            </a:r>
            <a:r>
              <a:rPr lang="en-US" sz="1100" dirty="0" err="1" smtClean="0"/>
              <a:t>int</a:t>
            </a:r>
            <a:r>
              <a:rPr lang="en-US" sz="1100" dirty="0" smtClean="0"/>
              <a:t> </a:t>
            </a:r>
            <a:r>
              <a:rPr lang="en-US" sz="1100" dirty="0" err="1" smtClean="0"/>
              <a:t>init_name</a:t>
            </a:r>
            <a:r>
              <a:rPr lang="en-US" sz="1100" dirty="0" smtClean="0"/>
              <a:t>(char **</a:t>
            </a:r>
            <a:r>
              <a:rPr lang="en-US" sz="1100" dirty="0" err="1" smtClean="0"/>
              <a:t>outname</a:t>
            </a:r>
            <a:r>
              <a:rPr lang="en-US" sz="1100" dirty="0" smtClean="0"/>
              <a:t>, </a:t>
            </a:r>
            <a:r>
              <a:rPr lang="en-US" sz="1100" dirty="0" err="1" smtClean="0"/>
              <a:t>uint</a:t>
            </a:r>
            <a:r>
              <a:rPr lang="en-US" sz="1100" dirty="0" smtClean="0"/>
              <a:t> n)</a:t>
            </a:r>
          </a:p>
          <a:p>
            <a:pPr algn="l">
              <a:buNone/>
            </a:pPr>
            <a:r>
              <a:rPr lang="en-US" sz="1100" dirty="0" smtClean="0"/>
              <a:t>	{</a:t>
            </a:r>
          </a:p>
          <a:p>
            <a:pPr algn="l">
              <a:buNone/>
            </a:pPr>
            <a:r>
              <a:rPr lang="en-US" sz="1100" dirty="0" smtClean="0"/>
              <a:t>	    if (n == 0) return 0;</a:t>
            </a:r>
          </a:p>
          <a:p>
            <a:pPr algn="l">
              <a:buNone/>
            </a:pPr>
            <a:r>
              <a:rPr lang="en-US" sz="1100" dirty="0" smtClean="0"/>
              <a:t>	    else if (n &gt; UINT16_MAX) exit(1);</a:t>
            </a:r>
          </a:p>
          <a:p>
            <a:pPr algn="l">
              <a:buNone/>
            </a:pPr>
            <a:r>
              <a:rPr lang="en-US" sz="1100" dirty="0" smtClean="0"/>
              <a:t>	    else if ((*</a:t>
            </a:r>
            <a:r>
              <a:rPr lang="en-US" sz="1100" dirty="0" err="1" smtClean="0"/>
              <a:t>outname</a:t>
            </a:r>
            <a:r>
              <a:rPr lang="en-US" sz="1100" dirty="0" smtClean="0"/>
              <a:t> = </a:t>
            </a:r>
            <a:r>
              <a:rPr lang="en-US" sz="1100" dirty="0" err="1" smtClean="0"/>
              <a:t>malloc</a:t>
            </a:r>
            <a:r>
              <a:rPr lang="en-US" sz="1100" dirty="0" smtClean="0"/>
              <a:t>(n)) == NULL) {</a:t>
            </a:r>
          </a:p>
          <a:p>
            <a:pPr>
              <a:buNone/>
            </a:pPr>
            <a:r>
              <a:rPr lang="en-US" sz="1100" dirty="0" smtClean="0"/>
              <a:t>	        return </a:t>
            </a:r>
            <a:r>
              <a:rPr lang="en-US" sz="1100" dirty="0" smtClean="0">
                <a:solidFill>
                  <a:schemeClr val="accent3">
                    <a:lumMod val="50000"/>
                  </a:schemeClr>
                </a:solidFill>
              </a:rPr>
              <a:t>0xC0000095; // NT_STATUS_NO_MEM</a:t>
            </a:r>
            <a:r>
              <a:rPr lang="en-US" sz="1100" dirty="0" smtClean="0"/>
              <a:t>;</a:t>
            </a:r>
          </a:p>
          <a:p>
            <a:pPr algn="l">
              <a:buNone/>
            </a:pPr>
            <a:r>
              <a:rPr lang="en-US" sz="1100" dirty="0" smtClean="0"/>
              <a:t>	    }</a:t>
            </a:r>
          </a:p>
          <a:p>
            <a:pPr algn="l">
              <a:buNone/>
            </a:pPr>
            <a:r>
              <a:rPr lang="en-US" sz="1100" dirty="0" smtClean="0"/>
              <a:t>	    return 0;</a:t>
            </a:r>
          </a:p>
          <a:p>
            <a:pPr algn="l">
              <a:buNone/>
            </a:pPr>
            <a:r>
              <a:rPr lang="en-US" sz="1100" dirty="0" smtClean="0"/>
              <a:t>	}</a:t>
            </a:r>
          </a:p>
          <a:p>
            <a:pPr algn="l"/>
            <a:endParaRPr lang="en-US" sz="1100" dirty="0" smtClean="0"/>
          </a:p>
          <a:p>
            <a:pPr algn="l">
              <a:buNone/>
            </a:pPr>
            <a:r>
              <a:rPr lang="en-US" sz="1100" dirty="0" smtClean="0"/>
              <a:t>	</a:t>
            </a:r>
            <a:r>
              <a:rPr lang="en-US" sz="1100" dirty="0" err="1" smtClean="0"/>
              <a:t>int</a:t>
            </a:r>
            <a:r>
              <a:rPr lang="en-US" sz="1100" dirty="0" smtClean="0"/>
              <a:t> </a:t>
            </a:r>
            <a:r>
              <a:rPr lang="en-US" sz="1100" dirty="0" err="1" smtClean="0"/>
              <a:t>get_name</a:t>
            </a:r>
            <a:r>
              <a:rPr lang="en-US" sz="1100" dirty="0" smtClean="0"/>
              <a:t>(char* </a:t>
            </a:r>
            <a:r>
              <a:rPr lang="en-US" sz="1100" dirty="0" err="1" smtClean="0"/>
              <a:t>dst</a:t>
            </a:r>
            <a:r>
              <a:rPr lang="en-US" sz="1100" dirty="0" smtClean="0"/>
              <a:t>, </a:t>
            </a:r>
            <a:r>
              <a:rPr lang="en-US" sz="1100" dirty="0" err="1" smtClean="0"/>
              <a:t>uint</a:t>
            </a:r>
            <a:r>
              <a:rPr lang="en-US" sz="1100" dirty="0" smtClean="0"/>
              <a:t> size) </a:t>
            </a:r>
          </a:p>
          <a:p>
            <a:pPr algn="l">
              <a:buNone/>
            </a:pPr>
            <a:r>
              <a:rPr lang="en-US" sz="1100" dirty="0" smtClean="0"/>
              <a:t>	{</a:t>
            </a:r>
          </a:p>
          <a:p>
            <a:pPr algn="l">
              <a:buNone/>
            </a:pPr>
            <a:r>
              <a:rPr lang="en-US" sz="1100" dirty="0" smtClean="0"/>
              <a:t>	    char* name;</a:t>
            </a:r>
          </a:p>
          <a:p>
            <a:pPr algn="l">
              <a:buNone/>
            </a:pPr>
            <a:r>
              <a:rPr lang="en-US" sz="1100" dirty="0" smtClean="0">
                <a:solidFill>
                  <a:schemeClr val="accent3">
                    <a:lumMod val="50000"/>
                  </a:schemeClr>
                </a:solidFill>
              </a:rPr>
              <a:t>	    </a:t>
            </a:r>
            <a:r>
              <a:rPr lang="en-US" sz="1100" dirty="0" err="1" smtClean="0">
                <a:solidFill>
                  <a:schemeClr val="accent3">
                    <a:lumMod val="50000"/>
                  </a:schemeClr>
                </a:solidFill>
              </a:rPr>
              <a:t>int</a:t>
            </a:r>
            <a:r>
              <a:rPr lang="en-US" sz="1100" dirty="0" smtClean="0">
                <a:solidFill>
                  <a:schemeClr val="accent3">
                    <a:lumMod val="50000"/>
                  </a:schemeClr>
                </a:solidFill>
              </a:rPr>
              <a:t> status = 0;</a:t>
            </a:r>
          </a:p>
          <a:p>
            <a:pPr algn="l">
              <a:buNone/>
            </a:pPr>
            <a:r>
              <a:rPr lang="en-US" sz="1100" dirty="0" smtClean="0">
                <a:solidFill>
                  <a:schemeClr val="accent3">
                    <a:lumMod val="50000"/>
                  </a:schemeClr>
                </a:solidFill>
              </a:rPr>
              <a:t>	    status = </a:t>
            </a:r>
            <a:r>
              <a:rPr lang="en-US" sz="1100" dirty="0" err="1" smtClean="0">
                <a:solidFill>
                  <a:schemeClr val="accent3">
                    <a:lumMod val="50000"/>
                  </a:schemeClr>
                </a:solidFill>
              </a:rPr>
              <a:t>init_name</a:t>
            </a:r>
            <a:r>
              <a:rPr lang="en-US" sz="1100" dirty="0" smtClean="0">
                <a:solidFill>
                  <a:schemeClr val="accent3">
                    <a:lumMod val="50000"/>
                  </a:schemeClr>
                </a:solidFill>
              </a:rPr>
              <a:t>(&amp;name, size);</a:t>
            </a:r>
          </a:p>
          <a:p>
            <a:pPr algn="l">
              <a:buNone/>
            </a:pPr>
            <a:r>
              <a:rPr lang="en-US" sz="1100" dirty="0" smtClean="0">
                <a:solidFill>
                  <a:schemeClr val="accent3">
                    <a:lumMod val="50000"/>
                  </a:schemeClr>
                </a:solidFill>
              </a:rPr>
              <a:t>	    if (status != 0) {</a:t>
            </a:r>
          </a:p>
          <a:p>
            <a:pPr algn="l">
              <a:buNone/>
            </a:pPr>
            <a:r>
              <a:rPr lang="en-US" sz="1100" dirty="0" smtClean="0"/>
              <a:t>	        </a:t>
            </a:r>
            <a:r>
              <a:rPr lang="en-US" sz="1100" dirty="0" err="1" smtClean="0"/>
              <a:t>goto</a:t>
            </a:r>
            <a:r>
              <a:rPr lang="en-US" sz="1100" dirty="0" smtClean="0"/>
              <a:t> error;</a:t>
            </a:r>
          </a:p>
          <a:p>
            <a:pPr algn="l">
              <a:buNone/>
            </a:pPr>
            <a:r>
              <a:rPr lang="en-US" sz="1100" dirty="0" smtClean="0"/>
              <a:t>	    }</a:t>
            </a:r>
          </a:p>
          <a:p>
            <a:pPr>
              <a:buNone/>
            </a:pPr>
            <a:r>
              <a:rPr lang="en-US" sz="1100" dirty="0" smtClean="0"/>
              <a:t>	    </a:t>
            </a:r>
            <a:r>
              <a:rPr lang="en-US" sz="1100" dirty="0" err="1" smtClean="0"/>
              <a:t>strcpy</a:t>
            </a:r>
            <a:r>
              <a:rPr lang="en-US" sz="1100" dirty="0" smtClean="0"/>
              <a:t>(</a:t>
            </a:r>
            <a:r>
              <a:rPr lang="en-US" sz="1100" dirty="0" err="1" smtClean="0"/>
              <a:t>dst</a:t>
            </a:r>
            <a:r>
              <a:rPr lang="en-US" sz="1100" dirty="0" smtClean="0"/>
              <a:t>, name);</a:t>
            </a:r>
          </a:p>
          <a:p>
            <a:pPr algn="l">
              <a:buNone/>
            </a:pPr>
            <a:r>
              <a:rPr lang="en-US" sz="1100" dirty="0" smtClean="0"/>
              <a:t>	error:</a:t>
            </a:r>
          </a:p>
          <a:p>
            <a:pPr algn="l">
              <a:buNone/>
            </a:pPr>
            <a:r>
              <a:rPr lang="en-US" sz="1100" dirty="0" smtClean="0"/>
              <a:t>	    return status;</a:t>
            </a:r>
          </a:p>
          <a:p>
            <a:pPr algn="l">
              <a:buNone/>
            </a:pPr>
            <a:r>
              <a:rPr lang="en-US" sz="1100" dirty="0" smtClean="0"/>
              <a:t>	}</a:t>
            </a:r>
          </a:p>
        </p:txBody>
      </p:sp>
      <p:sp>
        <p:nvSpPr>
          <p:cNvPr id="2" name="Title 1"/>
          <p:cNvSpPr>
            <a:spLocks noGrp="1"/>
          </p:cNvSpPr>
          <p:nvPr>
            <p:ph type="ctrTitle" idx="4294967295"/>
          </p:nvPr>
        </p:nvSpPr>
        <p:spPr>
          <a:xfrm>
            <a:off x="457200" y="228600"/>
            <a:ext cx="7620000" cy="838200"/>
          </a:xfrm>
        </p:spPr>
        <p:txBody>
          <a:bodyPr>
            <a:normAutofit/>
          </a:bodyPr>
          <a:lstStyle/>
          <a:p>
            <a:r>
              <a:rPr lang="en-US" sz="4000" dirty="0" smtClean="0"/>
              <a:t>The PREfix Static Analysis Engine</a:t>
            </a:r>
            <a:endParaRPr lang="en-US" sz="4000" dirty="0"/>
          </a:p>
        </p:txBody>
      </p:sp>
      <p:sp>
        <p:nvSpPr>
          <p:cNvPr id="5" name="TextBox 4"/>
          <p:cNvSpPr txBox="1"/>
          <p:nvPr/>
        </p:nvSpPr>
        <p:spPr>
          <a:xfrm>
            <a:off x="228600" y="5791200"/>
            <a:ext cx="3200400" cy="584775"/>
          </a:xfrm>
          <a:prstGeom prst="rect">
            <a:avLst/>
          </a:prstGeom>
          <a:solidFill>
            <a:schemeClr val="accent1"/>
          </a:solidFill>
          <a:ln w="19050">
            <a:solidFill>
              <a:schemeClr val="tx2"/>
            </a:solidFill>
          </a:ln>
        </p:spPr>
        <p:txBody>
          <a:bodyPr wrap="square" rtlCol="0">
            <a:spAutoFit/>
          </a:bodyPr>
          <a:lstStyle/>
          <a:p>
            <a:r>
              <a:rPr lang="en-US" sz="3200" dirty="0" smtClean="0">
                <a:solidFill>
                  <a:schemeClr val="bg1"/>
                </a:solidFill>
              </a:rPr>
              <a:t>C/C++ functions</a:t>
            </a:r>
            <a:endParaRPr lang="en-US" sz="3200" dirty="0">
              <a:solidFill>
                <a:schemeClr val="bg1"/>
              </a:solidFill>
            </a:endParaRPr>
          </a:p>
        </p:txBody>
      </p:sp>
      <p:sp>
        <p:nvSpPr>
          <p:cNvPr id="6" name="Subtitle 2"/>
          <p:cNvSpPr txBox="1">
            <a:spLocks/>
          </p:cNvSpPr>
          <p:nvPr/>
        </p:nvSpPr>
        <p:spPr>
          <a:xfrm>
            <a:off x="4191000" y="1524000"/>
            <a:ext cx="2895600" cy="2286000"/>
          </a:xfrm>
          <a:prstGeom prst="rect">
            <a:avLst/>
          </a:prstGeom>
          <a:ln w="19050">
            <a:solidFill>
              <a:srgbClr val="0070C0"/>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model for function </a:t>
            </a:r>
            <a:r>
              <a:rPr lang="en-US" sz="1000" u="sng" dirty="0" err="1" smtClean="0">
                <a:solidFill>
                  <a:schemeClr val="accent3">
                    <a:lumMod val="50000"/>
                  </a:schemeClr>
                </a:solidFill>
              </a:rPr>
              <a:t>init_name</a:t>
            </a:r>
            <a:endParaRPr lang="en-US" sz="1000" u="sng" dirty="0" smtClean="0">
              <a:solidFill>
                <a:schemeClr val="accent3">
                  <a:lumMod val="50000"/>
                </a:schemeClr>
              </a:solidFill>
            </a:endParaRPr>
          </a:p>
          <a:p>
            <a:pPr lvl="0">
              <a:spcBef>
                <a:spcPct val="20000"/>
              </a:spcBef>
            </a:pPr>
            <a:r>
              <a:rPr lang="en-US" sz="1000" dirty="0" smtClean="0">
                <a:solidFill>
                  <a:sysClr val="windowText" lastClr="000000"/>
                </a:solidFill>
              </a:rPr>
              <a:t>outcome init_name_0:</a:t>
            </a:r>
          </a:p>
          <a:p>
            <a:pPr lvl="0">
              <a:spcBef>
                <a:spcPct val="20000"/>
              </a:spcBef>
            </a:pPr>
            <a:r>
              <a:rPr lang="en-US" sz="1000" dirty="0" smtClean="0">
                <a:solidFill>
                  <a:sysClr val="windowText" lastClr="000000"/>
                </a:solidFill>
              </a:rPr>
              <a:t>    guards: n == 0</a:t>
            </a:r>
          </a:p>
          <a:p>
            <a:pPr lvl="0">
              <a:spcBef>
                <a:spcPct val="20000"/>
              </a:spcBef>
            </a:pPr>
            <a:r>
              <a:rPr lang="en-US" sz="1000" dirty="0" smtClean="0">
                <a:solidFill>
                  <a:sysClr val="windowText" lastClr="000000"/>
                </a:solidFill>
              </a:rPr>
              <a:t>    results: result == 0</a:t>
            </a:r>
            <a:endParaRPr lang="en-US" sz="1000" dirty="0" smtClean="0">
              <a:solidFill>
                <a:schemeClr val="tx1">
                  <a:tint val="75000"/>
                </a:schemeClr>
              </a:solidFill>
            </a:endParaRPr>
          </a:p>
          <a:p>
            <a:pPr lvl="0">
              <a:spcBef>
                <a:spcPct val="20000"/>
              </a:spcBef>
            </a:pPr>
            <a:r>
              <a:rPr lang="en-US" sz="1000" dirty="0" smtClean="0">
                <a:solidFill>
                  <a:schemeClr val="accent3">
                    <a:lumMod val="50000"/>
                  </a:schemeClr>
                </a:solidFill>
              </a:rPr>
              <a:t>outcome init_name_1:</a:t>
            </a:r>
          </a:p>
          <a:p>
            <a:pPr lvl="0">
              <a:spcBef>
                <a:spcPct val="20000"/>
              </a:spcBef>
            </a:pPr>
            <a:r>
              <a:rPr lang="en-US" sz="1000" dirty="0" smtClean="0">
                <a:solidFill>
                  <a:schemeClr val="accent3">
                    <a:lumMod val="50000"/>
                  </a:schemeClr>
                </a:solidFill>
              </a:rPr>
              <a:t>     guards: n &gt; 0; n &lt;= 65535</a:t>
            </a:r>
          </a:p>
          <a:p>
            <a:pPr lvl="0">
              <a:spcBef>
                <a:spcPct val="20000"/>
              </a:spcBef>
            </a:pPr>
            <a:r>
              <a:rPr lang="en-US" sz="1000" dirty="0" smtClean="0">
                <a:solidFill>
                  <a:schemeClr val="accent3">
                    <a:lumMod val="50000"/>
                  </a:schemeClr>
                </a:solidFill>
              </a:rPr>
              <a:t>     results: result == 0xC0000095</a:t>
            </a:r>
          </a:p>
          <a:p>
            <a:pPr lvl="0">
              <a:spcBef>
                <a:spcPct val="20000"/>
              </a:spcBef>
            </a:pPr>
            <a:r>
              <a:rPr lang="en-US" sz="1000" dirty="0" smtClean="0">
                <a:solidFill>
                  <a:schemeClr val="accent3">
                    <a:lumMod val="50000"/>
                  </a:schemeClr>
                </a:solidFill>
              </a:rPr>
              <a:t>outcome init_name_2:</a:t>
            </a:r>
          </a:p>
          <a:p>
            <a:pPr lvl="0">
              <a:spcBef>
                <a:spcPct val="20000"/>
              </a:spcBef>
            </a:pPr>
            <a:r>
              <a:rPr lang="en-US" sz="1000" dirty="0" smtClean="0">
                <a:solidFill>
                  <a:schemeClr val="accent3">
                    <a:lumMod val="50000"/>
                  </a:schemeClr>
                </a:solidFill>
              </a:rPr>
              <a:t>     guards: n &gt; 0|; n &lt;= 65535</a:t>
            </a:r>
          </a:p>
          <a:p>
            <a:pPr lvl="0">
              <a:spcBef>
                <a:spcPct val="20000"/>
              </a:spcBef>
            </a:pPr>
            <a:r>
              <a:rPr lang="en-US" sz="1000" dirty="0" smtClean="0">
                <a:solidFill>
                  <a:schemeClr val="accent3">
                    <a:lumMod val="50000"/>
                  </a:schemeClr>
                </a:solidFill>
              </a:rPr>
              <a:t>     constraints: valid(</a:t>
            </a:r>
            <a:r>
              <a:rPr lang="en-US" sz="1000" dirty="0" err="1" smtClean="0">
                <a:solidFill>
                  <a:schemeClr val="accent3">
                    <a:lumMod val="50000"/>
                  </a:schemeClr>
                </a:solidFill>
              </a:rPr>
              <a:t>outname</a:t>
            </a:r>
            <a:r>
              <a:rPr lang="en-US" sz="1000" dirty="0" smtClean="0">
                <a:solidFill>
                  <a:schemeClr val="accent3">
                    <a:lumMod val="50000"/>
                  </a:schemeClr>
                </a:solidFill>
              </a:rPr>
              <a:t>)</a:t>
            </a:r>
          </a:p>
          <a:p>
            <a:pPr lvl="0">
              <a:spcBef>
                <a:spcPct val="20000"/>
              </a:spcBef>
            </a:pPr>
            <a:r>
              <a:rPr lang="en-US" sz="1000" dirty="0" smtClean="0">
                <a:solidFill>
                  <a:schemeClr val="accent3">
                    <a:lumMod val="50000"/>
                  </a:schemeClr>
                </a:solidFill>
              </a:rPr>
              <a:t>     results: result == 0; init(*</a:t>
            </a:r>
            <a:r>
              <a:rPr lang="en-US" sz="1000" dirty="0" err="1" smtClean="0">
                <a:solidFill>
                  <a:schemeClr val="accent3">
                    <a:lumMod val="50000"/>
                  </a:schemeClr>
                </a:solidFill>
              </a:rPr>
              <a:t>outname</a:t>
            </a:r>
            <a:r>
              <a:rPr lang="en-US" sz="1000" dirty="0" smtClean="0">
                <a:solidFill>
                  <a:schemeClr val="accent3">
                    <a:lumMod val="50000"/>
                  </a:schemeClr>
                </a:solidFill>
              </a:rPr>
              <a:t>)</a:t>
            </a:r>
          </a:p>
          <a:p>
            <a:pPr lvl="0">
              <a:spcBef>
                <a:spcPct val="20000"/>
              </a:spcBef>
            </a:pPr>
            <a:endParaRPr kumimoji="0" lang="en-US" sz="10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p:txBody>
      </p:sp>
      <p:sp>
        <p:nvSpPr>
          <p:cNvPr id="8" name="Subtitle 2"/>
          <p:cNvSpPr txBox="1">
            <a:spLocks/>
          </p:cNvSpPr>
          <p:nvPr/>
        </p:nvSpPr>
        <p:spPr>
          <a:xfrm>
            <a:off x="4191000" y="3962400"/>
            <a:ext cx="2895600" cy="990600"/>
          </a:xfrm>
          <a:prstGeom prst="rect">
            <a:avLst/>
          </a:prstGeom>
          <a:ln w="19050">
            <a:solidFill>
              <a:srgbClr val="0070C0"/>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path for function </a:t>
            </a:r>
            <a:r>
              <a:rPr lang="en-US" sz="1000" u="sng" dirty="0" err="1" smtClean="0">
                <a:solidFill>
                  <a:schemeClr val="accent3">
                    <a:lumMod val="50000"/>
                  </a:schemeClr>
                </a:solidFill>
              </a:rPr>
              <a:t>get_name</a:t>
            </a:r>
            <a:endParaRPr lang="en-US" sz="1000" u="sng" dirty="0" smtClean="0">
              <a:solidFill>
                <a:schemeClr val="accent3">
                  <a:lumMod val="50000"/>
                </a:schemeClr>
              </a:solidFill>
            </a:endParaRPr>
          </a:p>
          <a:p>
            <a:pPr lvl="0">
              <a:spcBef>
                <a:spcPct val="20000"/>
              </a:spcBef>
            </a:pPr>
            <a:r>
              <a:rPr lang="en-US" sz="1000" dirty="0" smtClean="0">
                <a:solidFill>
                  <a:schemeClr val="accent3">
                    <a:lumMod val="50000"/>
                  </a:schemeClr>
                </a:solidFill>
              </a:rPr>
              <a:t>    guards: size == 0</a:t>
            </a:r>
          </a:p>
          <a:p>
            <a:pPr lvl="0">
              <a:spcBef>
                <a:spcPct val="20000"/>
              </a:spcBef>
            </a:pPr>
            <a:r>
              <a:rPr lang="en-US" sz="1000" dirty="0" smtClean="0">
                <a:solidFill>
                  <a:schemeClr val="accent3">
                    <a:lumMod val="50000"/>
                  </a:schemeClr>
                </a:solidFill>
              </a:rPr>
              <a:t>    constraints:</a:t>
            </a:r>
          </a:p>
          <a:p>
            <a:pPr lvl="0">
              <a:spcBef>
                <a:spcPct val="20000"/>
              </a:spcBef>
            </a:pPr>
            <a:r>
              <a:rPr lang="en-US" sz="1000" dirty="0" smtClean="0">
                <a:solidFill>
                  <a:schemeClr val="accent3">
                    <a:lumMod val="50000"/>
                  </a:schemeClr>
                </a:solidFill>
              </a:rPr>
              <a:t>    facts: init(</a:t>
            </a:r>
            <a:r>
              <a:rPr lang="en-US" sz="1000" dirty="0" err="1" smtClean="0">
                <a:solidFill>
                  <a:schemeClr val="accent3">
                    <a:lumMod val="50000"/>
                  </a:schemeClr>
                </a:solidFill>
              </a:rPr>
              <a:t>dst</a:t>
            </a:r>
            <a:r>
              <a:rPr lang="en-US" sz="1000" dirty="0" smtClean="0">
                <a:solidFill>
                  <a:schemeClr val="accent3">
                    <a:lumMod val="50000"/>
                  </a:schemeClr>
                </a:solidFill>
              </a:rPr>
              <a:t>); init(size); status == 0</a:t>
            </a:r>
            <a:endParaRPr kumimoji="0" lang="en-US" sz="10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p:txBody>
      </p:sp>
      <p:cxnSp>
        <p:nvCxnSpPr>
          <p:cNvPr id="10" name="Straight Arrow Connector 9"/>
          <p:cNvCxnSpPr/>
          <p:nvPr/>
        </p:nvCxnSpPr>
        <p:spPr>
          <a:xfrm>
            <a:off x="3048000" y="2057400"/>
            <a:ext cx="1143000"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7239000" y="1905000"/>
            <a:ext cx="1404552" cy="584775"/>
          </a:xfrm>
          <a:prstGeom prst="rect">
            <a:avLst/>
          </a:prstGeom>
          <a:solidFill>
            <a:schemeClr val="accent1"/>
          </a:solidFill>
          <a:ln w="19050">
            <a:solidFill>
              <a:schemeClr val="tx2"/>
            </a:solidFill>
          </a:ln>
        </p:spPr>
        <p:txBody>
          <a:bodyPr wrap="none" rtlCol="0">
            <a:spAutoFit/>
          </a:bodyPr>
          <a:lstStyle/>
          <a:p>
            <a:r>
              <a:rPr lang="en-US" sz="3200" dirty="0" smtClean="0">
                <a:solidFill>
                  <a:schemeClr val="bg1"/>
                </a:solidFill>
              </a:rPr>
              <a:t>models</a:t>
            </a:r>
            <a:endParaRPr lang="en-US" sz="3200" dirty="0">
              <a:solidFill>
                <a:schemeClr val="bg1"/>
              </a:solidFill>
            </a:endParaRPr>
          </a:p>
        </p:txBody>
      </p:sp>
      <p:sp>
        <p:nvSpPr>
          <p:cNvPr id="12" name="TextBox 11"/>
          <p:cNvSpPr txBox="1"/>
          <p:nvPr/>
        </p:nvSpPr>
        <p:spPr>
          <a:xfrm>
            <a:off x="7315200" y="4114800"/>
            <a:ext cx="1109022" cy="584775"/>
          </a:xfrm>
          <a:prstGeom prst="rect">
            <a:avLst/>
          </a:prstGeom>
          <a:solidFill>
            <a:schemeClr val="accent1"/>
          </a:solidFill>
          <a:ln w="19050">
            <a:solidFill>
              <a:schemeClr val="tx2"/>
            </a:solidFill>
          </a:ln>
        </p:spPr>
        <p:txBody>
          <a:bodyPr wrap="none" rtlCol="0">
            <a:spAutoFit/>
          </a:bodyPr>
          <a:lstStyle/>
          <a:p>
            <a:r>
              <a:rPr lang="en-US" sz="3200" dirty="0" smtClean="0">
                <a:solidFill>
                  <a:schemeClr val="bg1"/>
                </a:solidFill>
              </a:rPr>
              <a:t>paths</a:t>
            </a:r>
            <a:endParaRPr lang="en-US" sz="3200" dirty="0">
              <a:solidFill>
                <a:schemeClr val="bg1"/>
              </a:solidFill>
            </a:endParaRPr>
          </a:p>
        </p:txBody>
      </p:sp>
      <p:cxnSp>
        <p:nvCxnSpPr>
          <p:cNvPr id="17" name="Straight Arrow Connector 16"/>
          <p:cNvCxnSpPr>
            <a:stCxn id="6" idx="1"/>
          </p:cNvCxnSpPr>
          <p:nvPr/>
        </p:nvCxnSpPr>
        <p:spPr>
          <a:xfrm rot="10800000" flipV="1">
            <a:off x="2209800" y="2667000"/>
            <a:ext cx="1981200" cy="1676400"/>
          </a:xfrm>
          <a:prstGeom prst="straightConnector1">
            <a:avLst/>
          </a:prstGeom>
          <a:ln>
            <a:headEnd type="none"/>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V="1">
            <a:off x="2438400" y="4267200"/>
            <a:ext cx="1905000" cy="76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p:nvPr/>
        </p:nvCxnSpPr>
        <p:spPr>
          <a:xfrm>
            <a:off x="1524000" y="5105400"/>
            <a:ext cx="3581400" cy="8382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40" name="TextBox 39"/>
          <p:cNvSpPr txBox="1"/>
          <p:nvPr/>
        </p:nvSpPr>
        <p:spPr>
          <a:xfrm>
            <a:off x="5181600" y="5715000"/>
            <a:ext cx="1694888" cy="584775"/>
          </a:xfrm>
          <a:prstGeom prst="rect">
            <a:avLst/>
          </a:prstGeom>
          <a:ln/>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3200" dirty="0" smtClean="0">
                <a:solidFill>
                  <a:schemeClr val="bg1"/>
                </a:solidFill>
              </a:rPr>
              <a:t>warnings</a:t>
            </a:r>
            <a:endParaRPr lang="en-US" sz="3200" dirty="0">
              <a:solidFill>
                <a:schemeClr val="bg1"/>
              </a:solidFill>
            </a:endParaRPr>
          </a:p>
        </p:txBody>
      </p:sp>
      <p:sp>
        <p:nvSpPr>
          <p:cNvPr id="20" name="Subtitle 2"/>
          <p:cNvSpPr txBox="1">
            <a:spLocks/>
          </p:cNvSpPr>
          <p:nvPr/>
        </p:nvSpPr>
        <p:spPr>
          <a:xfrm>
            <a:off x="4191000" y="5105400"/>
            <a:ext cx="2895600" cy="533400"/>
          </a:xfrm>
          <a:prstGeom prst="rect">
            <a:avLst/>
          </a:prstGeom>
          <a:ln w="19050">
            <a:solidFill>
              <a:srgbClr val="0070C0"/>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pre-condition for function </a:t>
            </a:r>
            <a:r>
              <a:rPr lang="en-US" sz="1000" u="sng" dirty="0" err="1" smtClean="0">
                <a:solidFill>
                  <a:schemeClr val="accent3">
                    <a:lumMod val="50000"/>
                  </a:schemeClr>
                </a:solidFill>
              </a:rPr>
              <a:t>strcpy</a:t>
            </a:r>
            <a:endParaRPr lang="en-US" sz="1000" u="sng" dirty="0" smtClean="0">
              <a:solidFill>
                <a:schemeClr val="accent3">
                  <a:lumMod val="50000"/>
                </a:schemeClr>
              </a:solidFill>
            </a:endParaRPr>
          </a:p>
          <a:p>
            <a:pPr lvl="0">
              <a:spcBef>
                <a:spcPct val="20000"/>
              </a:spcBef>
            </a:pPr>
            <a:r>
              <a:rPr lang="en-US" sz="1000" dirty="0" smtClean="0">
                <a:solidFill>
                  <a:schemeClr val="accent3">
                    <a:lumMod val="50000"/>
                  </a:schemeClr>
                </a:solidFill>
              </a:rPr>
              <a:t>    init(</a:t>
            </a:r>
            <a:r>
              <a:rPr lang="en-US" sz="1000" dirty="0" err="1" smtClean="0">
                <a:solidFill>
                  <a:schemeClr val="accent3">
                    <a:lumMod val="50000"/>
                  </a:schemeClr>
                </a:solidFill>
              </a:rPr>
              <a:t>dst</a:t>
            </a:r>
            <a:r>
              <a:rPr lang="en-US" sz="1000" dirty="0" smtClean="0">
                <a:solidFill>
                  <a:schemeClr val="accent3">
                    <a:lumMod val="50000"/>
                  </a:schemeClr>
                </a:solidFill>
              </a:rPr>
              <a:t>) and valid(name)</a:t>
            </a:r>
          </a:p>
        </p:txBody>
      </p:sp>
      <p:sp>
        <p:nvSpPr>
          <p:cNvPr id="19" name="Cloud Callout 18"/>
          <p:cNvSpPr/>
          <p:nvPr/>
        </p:nvSpPr>
        <p:spPr bwMode="auto">
          <a:xfrm>
            <a:off x="6172200" y="3048000"/>
            <a:ext cx="2743200" cy="1676400"/>
          </a:xfrm>
          <a:prstGeom prst="cloud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Can </a:t>
            </a:r>
          </a:p>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Pre-condition be</a:t>
            </a:r>
            <a:r>
              <a:rPr kumimoji="0" lang="en-US" sz="20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violated?</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Oval Callout 17"/>
          <p:cNvSpPr/>
          <p:nvPr/>
        </p:nvSpPr>
        <p:spPr bwMode="auto">
          <a:xfrm>
            <a:off x="7315200" y="4953000"/>
            <a:ext cx="1828800" cy="1600200"/>
          </a:xfrm>
          <a:prstGeom prst="wedgeEllipse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Yes: name is not</a:t>
            </a:r>
            <a:r>
              <a:rPr kumimoji="0" lang="en-US"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a:t>
            </a: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initialized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40" grpId="0" animBg="1"/>
      <p:bldP spid="20" grpId="0" animBg="1"/>
      <p:bldP spid="19" grpId="0" animBg="1"/>
      <p:bldP spid="1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11" name="Slide Number Placeholder 10"/>
          <p:cNvSpPr>
            <a:spLocks noGrp="1"/>
          </p:cNvSpPr>
          <p:nvPr>
            <p:ph type="sldNum" sz="quarter" idx="4294967295"/>
          </p:nvPr>
        </p:nvSpPr>
        <p:spPr>
          <a:xfrm>
            <a:off x="7010400" y="6356350"/>
            <a:ext cx="2133600" cy="365125"/>
          </a:xfrm>
          <a:prstGeom prst="rect">
            <a:avLst/>
          </a:prstGeom>
        </p:spPr>
        <p:txBody>
          <a:bodyPr/>
          <a:lstStyle/>
          <a:p>
            <a:fld id="{E77C7A3F-DB19-4026-9A65-668E3AF35006}" type="slidenum">
              <a:rPr lang="en-US" smtClean="0"/>
              <a:pPr/>
              <a:t>71</a:t>
            </a:fld>
            <a:endParaRPr lang="en-US"/>
          </a:p>
        </p:txBody>
      </p:sp>
      <p:sp>
        <p:nvSpPr>
          <p:cNvPr id="12" name="Footer Placeholder 11"/>
          <p:cNvSpPr>
            <a:spLocks noGrp="1"/>
          </p:cNvSpPr>
          <p:nvPr>
            <p:ph type="ftr" sz="quarter" idx="4294967295"/>
          </p:nvPr>
        </p:nvSpPr>
        <p:spPr>
          <a:xfrm>
            <a:off x="0" y="6356350"/>
            <a:ext cx="2895600" cy="365125"/>
          </a:xfrm>
          <a:prstGeom prst="rect">
            <a:avLst/>
          </a:prstGeom>
        </p:spPr>
        <p:txBody>
          <a:bodyPr/>
          <a:lstStyle/>
          <a:p>
            <a:r>
              <a:rPr lang="en-US" smtClean="0"/>
              <a:t>Constraints in Formal Verification 2009</a:t>
            </a:r>
            <a:endParaRPr lang="en-US"/>
          </a:p>
        </p:txBody>
      </p:sp>
      <p:sp>
        <p:nvSpPr>
          <p:cNvPr id="3" name="Subtitle 2"/>
          <p:cNvSpPr>
            <a:spLocks noGrp="1"/>
          </p:cNvSpPr>
          <p:nvPr>
            <p:ph type="subTitle" idx="4294967295"/>
          </p:nvPr>
        </p:nvSpPr>
        <p:spPr>
          <a:xfrm>
            <a:off x="1066800" y="2667000"/>
            <a:ext cx="8077200" cy="2895600"/>
          </a:xfrm>
        </p:spPr>
        <p:txBody>
          <a:bodyPr>
            <a:noAutofit/>
          </a:bodyPr>
          <a:lstStyle/>
          <a:p>
            <a:pPr algn="l">
              <a:buNone/>
            </a:pPr>
            <a:r>
              <a:rPr lang="en-US" sz="2000" dirty="0" err="1" smtClean="0">
                <a:solidFill>
                  <a:schemeClr val="bg1"/>
                </a:solidFill>
              </a:rPr>
              <a:t>iElement</a:t>
            </a:r>
            <a:r>
              <a:rPr lang="en-US" sz="2000" dirty="0" smtClean="0">
                <a:solidFill>
                  <a:schemeClr val="bg1"/>
                </a:solidFill>
              </a:rPr>
              <a:t> = </a:t>
            </a:r>
            <a:r>
              <a:rPr lang="en-US" sz="2000" dirty="0" err="1" smtClean="0">
                <a:solidFill>
                  <a:schemeClr val="bg1"/>
                </a:solidFill>
              </a:rPr>
              <a:t>m_nSize</a:t>
            </a:r>
            <a:r>
              <a:rPr lang="en-US" sz="2000" dirty="0" smtClean="0">
                <a:solidFill>
                  <a:schemeClr val="bg1"/>
                </a:solidFill>
              </a:rPr>
              <a:t>;</a:t>
            </a:r>
          </a:p>
          <a:p>
            <a:pPr algn="l">
              <a:buNone/>
            </a:pP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iElement</a:t>
            </a:r>
            <a:r>
              <a:rPr lang="en-US" sz="2000" dirty="0" smtClean="0">
                <a:solidFill>
                  <a:schemeClr val="bg1"/>
                </a:solidFill>
              </a:rPr>
              <a:t> &gt;= </a:t>
            </a:r>
            <a:r>
              <a:rPr lang="en-US" sz="2000" dirty="0" err="1" smtClean="0">
                <a:solidFill>
                  <a:schemeClr val="bg1"/>
                </a:solidFill>
              </a:rPr>
              <a:t>m_nMaxSize</a:t>
            </a:r>
            <a:r>
              <a:rPr lang="en-US" sz="2000" dirty="0" smtClean="0">
                <a:solidFill>
                  <a:schemeClr val="bg1"/>
                </a:solidFill>
              </a:rPr>
              <a:t> )</a:t>
            </a:r>
          </a:p>
          <a:p>
            <a:pPr algn="l">
              <a:buNone/>
            </a:pPr>
            <a:r>
              <a:rPr lang="en-US" sz="2000" dirty="0" smtClean="0">
                <a:solidFill>
                  <a:schemeClr val="bg1"/>
                </a:solidFill>
              </a:rPr>
              <a:t>{</a:t>
            </a:r>
          </a:p>
          <a:p>
            <a:pPr algn="l">
              <a:buNone/>
            </a:pPr>
            <a:r>
              <a:rPr lang="en-US" sz="2000" dirty="0">
                <a:solidFill>
                  <a:schemeClr val="bg1"/>
                </a:solidFill>
              </a:rPr>
              <a:t>	</a:t>
            </a:r>
            <a:r>
              <a:rPr lang="en-US" sz="2000" b="1" dirty="0" err="1" smtClean="0">
                <a:solidFill>
                  <a:schemeClr val="bg1"/>
                </a:solidFill>
              </a:rPr>
              <a:t>bool</a:t>
            </a:r>
            <a:r>
              <a:rPr lang="en-US" sz="2000" dirty="0" smtClean="0">
                <a:solidFill>
                  <a:schemeClr val="bg1"/>
                </a:solidFill>
              </a:rPr>
              <a:t> </a:t>
            </a:r>
            <a:r>
              <a:rPr lang="en-US" sz="2000" dirty="0" err="1" smtClean="0">
                <a:solidFill>
                  <a:schemeClr val="bg1"/>
                </a:solidFill>
              </a:rPr>
              <a:t>bSuccess</a:t>
            </a:r>
            <a:r>
              <a:rPr lang="en-US" sz="2000" dirty="0" smtClean="0">
                <a:solidFill>
                  <a:schemeClr val="bg1"/>
                </a:solidFill>
              </a:rPr>
              <a:t> = </a:t>
            </a:r>
            <a:r>
              <a:rPr lang="en-US" sz="2000" dirty="0" err="1" smtClean="0">
                <a:solidFill>
                  <a:schemeClr val="bg1"/>
                </a:solidFill>
              </a:rPr>
              <a:t>GrowBuffer</a:t>
            </a:r>
            <a:r>
              <a:rPr lang="en-US" sz="2000" dirty="0" smtClean="0">
                <a:solidFill>
                  <a:schemeClr val="bg1"/>
                </a:solidFill>
              </a:rPr>
              <a:t>( iElement+1 );</a:t>
            </a:r>
          </a:p>
          <a:p>
            <a:pPr algn="l">
              <a:buNone/>
            </a:pPr>
            <a:r>
              <a:rPr lang="en-US" sz="2000" dirty="0">
                <a:solidFill>
                  <a:schemeClr val="bg1"/>
                </a:solidFill>
              </a:rPr>
              <a:t>	</a:t>
            </a:r>
            <a:r>
              <a:rPr lang="en-US" sz="2000" dirty="0" smtClean="0">
                <a:solidFill>
                  <a:schemeClr val="bg1"/>
                </a:solidFill>
              </a:rPr>
              <a:t>…</a:t>
            </a:r>
          </a:p>
          <a:p>
            <a:pPr algn="l">
              <a:buNone/>
            </a:pPr>
            <a:r>
              <a:rPr lang="en-US" sz="2000" dirty="0" smtClean="0">
                <a:solidFill>
                  <a:schemeClr val="bg1"/>
                </a:solidFill>
              </a:rPr>
              <a:t>}</a:t>
            </a:r>
          </a:p>
          <a:p>
            <a:pPr algn="l">
              <a:buNone/>
            </a:pPr>
            <a:r>
              <a:rPr lang="en-US" sz="2000" dirty="0" smtClean="0">
                <a:solidFill>
                  <a:schemeClr val="bg1"/>
                </a:solidFill>
              </a:rPr>
              <a:t>::new( </a:t>
            </a:r>
            <a:r>
              <a:rPr lang="en-US" sz="2000" dirty="0" err="1" smtClean="0">
                <a:solidFill>
                  <a:schemeClr val="bg1"/>
                </a:solidFill>
              </a:rPr>
              <a:t>m_pData+iElement</a:t>
            </a:r>
            <a:r>
              <a:rPr lang="en-US" sz="2000" dirty="0" smtClean="0">
                <a:solidFill>
                  <a:schemeClr val="bg1"/>
                </a:solidFill>
              </a:rPr>
              <a:t> ) E( element );</a:t>
            </a:r>
          </a:p>
          <a:p>
            <a:pPr algn="l">
              <a:buNone/>
            </a:pPr>
            <a:r>
              <a:rPr lang="en-US" sz="2000" dirty="0" err="1" smtClean="0">
                <a:solidFill>
                  <a:schemeClr val="bg1"/>
                </a:solidFill>
              </a:rPr>
              <a:t>m_nSize</a:t>
            </a:r>
            <a:r>
              <a:rPr lang="en-US" sz="2000" dirty="0" smtClean="0">
                <a:solidFill>
                  <a:schemeClr val="bg1"/>
                </a:solidFill>
              </a:rPr>
              <a:t>++;</a:t>
            </a:r>
          </a:p>
        </p:txBody>
      </p:sp>
      <p:sp>
        <p:nvSpPr>
          <p:cNvPr id="2" name="Title 1"/>
          <p:cNvSpPr>
            <a:spLocks noGrp="1"/>
          </p:cNvSpPr>
          <p:nvPr>
            <p:ph type="ctrTitle" idx="4294967295"/>
          </p:nvPr>
        </p:nvSpPr>
        <p:spPr>
          <a:xfrm>
            <a:off x="990600" y="152400"/>
            <a:ext cx="6858000" cy="762000"/>
          </a:xfrm>
        </p:spPr>
        <p:txBody>
          <a:bodyPr>
            <a:normAutofit/>
          </a:bodyPr>
          <a:lstStyle/>
          <a:p>
            <a:r>
              <a:rPr lang="en-US" sz="4000" dirty="0" smtClean="0"/>
              <a:t>Overflow on unsigned addition</a:t>
            </a:r>
            <a:endParaRPr lang="en-US" sz="4000" dirty="0"/>
          </a:p>
        </p:txBody>
      </p:sp>
      <p:sp>
        <p:nvSpPr>
          <p:cNvPr id="5" name="Rectangular Callout 4"/>
          <p:cNvSpPr/>
          <p:nvPr/>
        </p:nvSpPr>
        <p:spPr>
          <a:xfrm>
            <a:off x="4267200" y="1447800"/>
            <a:ext cx="4419600" cy="914400"/>
          </a:xfrm>
          <a:prstGeom prst="wedgeRectCallout">
            <a:avLst>
              <a:gd name="adj1" fmla="val -58638"/>
              <a:gd name="adj2" fmla="val 1025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smtClean="0"/>
              <a:t>m_nSize</a:t>
            </a:r>
            <a:r>
              <a:rPr lang="en-US" dirty="0" smtClean="0"/>
              <a:t> == </a:t>
            </a:r>
            <a:r>
              <a:rPr lang="en-US" dirty="0" err="1" smtClean="0"/>
              <a:t>m_nMaxSize</a:t>
            </a:r>
            <a:r>
              <a:rPr lang="en-US" dirty="0" smtClean="0"/>
              <a:t> == UINT_MAX</a:t>
            </a:r>
            <a:endParaRPr lang="en-US" dirty="0"/>
          </a:p>
        </p:txBody>
      </p:sp>
      <p:sp>
        <p:nvSpPr>
          <p:cNvPr id="6" name="Explosion 1 5"/>
          <p:cNvSpPr/>
          <p:nvPr/>
        </p:nvSpPr>
        <p:spPr>
          <a:xfrm>
            <a:off x="3657600" y="4800600"/>
            <a:ext cx="2971800" cy="17526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Write in unallocated memory</a:t>
            </a:r>
          </a:p>
        </p:txBody>
      </p:sp>
      <p:sp>
        <p:nvSpPr>
          <p:cNvPr id="9" name="Rectangular Callout 8"/>
          <p:cNvSpPr/>
          <p:nvPr/>
        </p:nvSpPr>
        <p:spPr>
          <a:xfrm>
            <a:off x="6553200" y="3200400"/>
            <a:ext cx="2057400" cy="609600"/>
          </a:xfrm>
          <a:prstGeom prst="wedgeRectCallout">
            <a:avLst>
              <a:gd name="adj1" fmla="val -66107"/>
              <a:gd name="adj2" fmla="val 53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smtClean="0"/>
              <a:t>iElement</a:t>
            </a:r>
            <a:r>
              <a:rPr lang="en-US" dirty="0" smtClean="0"/>
              <a:t> + 1 == 0</a:t>
            </a:r>
            <a:endParaRPr lang="en-US" dirty="0"/>
          </a:p>
        </p:txBody>
      </p:sp>
      <p:sp>
        <p:nvSpPr>
          <p:cNvPr id="13" name="Explosion 1 12"/>
          <p:cNvSpPr/>
          <p:nvPr/>
        </p:nvSpPr>
        <p:spPr>
          <a:xfrm>
            <a:off x="6172200" y="4495800"/>
            <a:ext cx="2971800" cy="22098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Code was written for address space &lt; 4GB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28600"/>
            <a:ext cx="7467600" cy="762000"/>
          </a:xfrm>
        </p:spPr>
        <p:txBody>
          <a:bodyPr>
            <a:normAutofit fontScale="90000"/>
          </a:bodyPr>
          <a:lstStyle/>
          <a:p>
            <a:r>
              <a:rPr lang="en-US" sz="3200" dirty="0" smtClean="0"/>
              <a:t> </a:t>
            </a:r>
            <a:r>
              <a:rPr lang="en-US" sz="4000" dirty="0" smtClean="0"/>
              <a:t>Using </a:t>
            </a:r>
            <a:r>
              <a:rPr lang="en-US" sz="4000" dirty="0"/>
              <a:t>an </a:t>
            </a:r>
            <a:r>
              <a:rPr lang="en-US" sz="4000" dirty="0" err="1"/>
              <a:t>overflown</a:t>
            </a:r>
            <a:r>
              <a:rPr lang="en-US" sz="4000" dirty="0"/>
              <a:t> value as </a:t>
            </a:r>
            <a:r>
              <a:rPr lang="en-US" sz="4000" dirty="0" smtClean="0"/>
              <a:t>allocation size</a:t>
            </a:r>
            <a:endParaRPr lang="en-US" sz="3200" dirty="0"/>
          </a:p>
        </p:txBody>
      </p:sp>
      <p:sp>
        <p:nvSpPr>
          <p:cNvPr id="3" name="Subtitle 2"/>
          <p:cNvSpPr>
            <a:spLocks noGrp="1"/>
          </p:cNvSpPr>
          <p:nvPr>
            <p:ph type="subTitle" idx="4294967295"/>
          </p:nvPr>
        </p:nvSpPr>
        <p:spPr>
          <a:xfrm>
            <a:off x="685800" y="2438400"/>
            <a:ext cx="8077200" cy="2895600"/>
          </a:xfrm>
        </p:spPr>
        <p:txBody>
          <a:bodyPr>
            <a:noAutofit/>
          </a:bodyPr>
          <a:lstStyle/>
          <a:p>
            <a:pPr>
              <a:buNone/>
            </a:pPr>
            <a:r>
              <a:rPr lang="en-US" sz="2000" b="1" dirty="0" smtClean="0">
                <a:solidFill>
                  <a:schemeClr val="bg1"/>
                </a:solidFill>
              </a:rPr>
              <a:t>ULONG</a:t>
            </a:r>
            <a:r>
              <a:rPr lang="en-US" sz="2000" dirty="0" smtClean="0">
                <a:solidFill>
                  <a:schemeClr val="bg1"/>
                </a:solidFill>
              </a:rPr>
              <a:t> </a:t>
            </a:r>
            <a:r>
              <a:rPr lang="en-US" sz="2000" dirty="0" err="1" smtClean="0">
                <a:solidFill>
                  <a:schemeClr val="bg1"/>
                </a:solidFill>
              </a:rPr>
              <a:t>AllocationSize</a:t>
            </a:r>
            <a:r>
              <a:rPr lang="en-US" sz="2000" dirty="0" smtClean="0">
                <a:solidFill>
                  <a:schemeClr val="bg1"/>
                </a:solidFill>
              </a:rPr>
              <a:t>;</a:t>
            </a:r>
          </a:p>
          <a:p>
            <a:pPr>
              <a:buNone/>
            </a:pPr>
            <a:r>
              <a:rPr lang="en-US" sz="2000" b="1" dirty="0" smtClean="0">
                <a:solidFill>
                  <a:schemeClr val="bg1"/>
                </a:solidFill>
              </a:rPr>
              <a:t>while</a:t>
            </a:r>
            <a:r>
              <a:rPr lang="en-US" sz="2000" dirty="0" smtClean="0">
                <a:solidFill>
                  <a:schemeClr val="bg1"/>
                </a:solidFill>
              </a:rPr>
              <a:t> (</a:t>
            </a:r>
            <a:r>
              <a:rPr lang="en-US" sz="2000" dirty="0" err="1" smtClean="0">
                <a:solidFill>
                  <a:schemeClr val="bg1"/>
                </a:solidFill>
              </a:rPr>
              <a:t>CurrentBuffer</a:t>
            </a:r>
            <a:r>
              <a:rPr lang="en-US" sz="2000" dirty="0" smtClean="0">
                <a:solidFill>
                  <a:schemeClr val="bg1"/>
                </a:solidFill>
              </a:rPr>
              <a:t> != NULL) {</a:t>
            </a:r>
          </a:p>
          <a:p>
            <a:pPr>
              <a:buNone/>
            </a:pP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NumberOfBuffers</a:t>
            </a:r>
            <a:r>
              <a:rPr lang="en-US" sz="2000" dirty="0" smtClean="0">
                <a:solidFill>
                  <a:schemeClr val="bg1"/>
                </a:solidFill>
              </a:rPr>
              <a:t> &gt; MAX_ULONG / </a:t>
            </a:r>
            <a:r>
              <a:rPr lang="en-US" sz="2000" dirty="0" err="1" smtClean="0">
                <a:solidFill>
                  <a:schemeClr val="bg1"/>
                </a:solidFill>
              </a:rPr>
              <a:t>sizeof</a:t>
            </a:r>
            <a:r>
              <a:rPr lang="en-US" sz="2000" dirty="0" smtClean="0">
                <a:solidFill>
                  <a:schemeClr val="bg1"/>
                </a:solidFill>
              </a:rPr>
              <a:t>(MYBUFFER)) {                </a:t>
            </a:r>
            <a:r>
              <a:rPr lang="en-US" sz="2000" b="1" dirty="0" smtClean="0">
                <a:solidFill>
                  <a:schemeClr val="bg1"/>
                </a:solidFill>
              </a:rPr>
              <a:t>return</a:t>
            </a:r>
            <a:r>
              <a:rPr lang="en-US" sz="2000" dirty="0" smtClean="0">
                <a:solidFill>
                  <a:schemeClr val="bg1"/>
                </a:solidFill>
              </a:rPr>
              <a:t> NULL;</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dirty="0" err="1" smtClean="0">
                <a:solidFill>
                  <a:schemeClr val="bg1"/>
                </a:solidFill>
              </a:rPr>
              <a:t>NumberOfBuffers</a:t>
            </a:r>
            <a:r>
              <a:rPr lang="en-US" sz="2000" dirty="0" smtClean="0">
                <a:solidFill>
                  <a:schemeClr val="bg1"/>
                </a:solidFill>
              </a:rPr>
              <a:t>++;</a:t>
            </a:r>
            <a:br>
              <a:rPr lang="en-US" sz="2000" dirty="0" smtClean="0">
                <a:solidFill>
                  <a:schemeClr val="bg1"/>
                </a:solidFill>
              </a:rPr>
            </a:br>
            <a:r>
              <a:rPr lang="en-US" sz="2000" dirty="0" smtClean="0">
                <a:solidFill>
                  <a:schemeClr val="bg1"/>
                </a:solidFill>
              </a:rPr>
              <a:t>   </a:t>
            </a:r>
            <a:r>
              <a:rPr lang="en-US" sz="2000" dirty="0" err="1" smtClean="0">
                <a:solidFill>
                  <a:schemeClr val="bg1"/>
                </a:solidFill>
              </a:rPr>
              <a:t>CurrentBuffer</a:t>
            </a:r>
            <a:r>
              <a:rPr lang="en-US" sz="2000" dirty="0" smtClean="0">
                <a:solidFill>
                  <a:schemeClr val="bg1"/>
                </a:solidFill>
              </a:rPr>
              <a:t> = </a:t>
            </a:r>
            <a:r>
              <a:rPr lang="en-US" sz="2000" dirty="0" err="1" smtClean="0">
                <a:solidFill>
                  <a:schemeClr val="bg1"/>
                </a:solidFill>
              </a:rPr>
              <a:t>CurrentBuffer</a:t>
            </a:r>
            <a:r>
              <a:rPr lang="en-US" sz="2000" dirty="0" smtClean="0">
                <a:solidFill>
                  <a:schemeClr val="bg1"/>
                </a:solidFill>
              </a:rPr>
              <a:t>-&gt;</a:t>
            </a:r>
            <a:r>
              <a:rPr lang="en-US" sz="2000" dirty="0" err="1" smtClean="0">
                <a:solidFill>
                  <a:schemeClr val="bg1"/>
                </a:solidFill>
              </a:rPr>
              <a:t>NextBuffer</a:t>
            </a:r>
            <a:r>
              <a:rPr lang="en-US" sz="2000" dirty="0" smtClean="0"/>
              <a:t>;</a:t>
            </a:r>
          </a:p>
          <a:p>
            <a:pPr>
              <a:buNone/>
            </a:pPr>
            <a:r>
              <a:rPr lang="en-US" sz="2000" dirty="0" smtClean="0">
                <a:solidFill>
                  <a:schemeClr val="bg1"/>
                </a:solidFill>
              </a:rPr>
              <a:t>}</a:t>
            </a:r>
            <a:endParaRPr lang="en-US" sz="2000" dirty="0" smtClean="0"/>
          </a:p>
          <a:p>
            <a:pPr>
              <a:buNone/>
            </a:pPr>
            <a:r>
              <a:rPr lang="en-US" sz="2000" dirty="0" err="1" smtClean="0">
                <a:solidFill>
                  <a:schemeClr val="bg1"/>
                </a:solidFill>
              </a:rPr>
              <a:t>AllocationSize</a:t>
            </a:r>
            <a:r>
              <a:rPr lang="en-US" sz="2000" dirty="0" smtClean="0">
                <a:solidFill>
                  <a:schemeClr val="bg1"/>
                </a:solidFill>
              </a:rPr>
              <a:t> = </a:t>
            </a:r>
            <a:r>
              <a:rPr lang="en-US" sz="2000" b="1" dirty="0" err="1" smtClean="0">
                <a:solidFill>
                  <a:schemeClr val="bg1"/>
                </a:solidFill>
              </a:rPr>
              <a:t>sizeof</a:t>
            </a:r>
            <a:r>
              <a:rPr lang="en-US" sz="2000" dirty="0" smtClean="0">
                <a:solidFill>
                  <a:schemeClr val="bg1"/>
                </a:solidFill>
              </a:rPr>
              <a:t>(MYBUFFER)*</a:t>
            </a:r>
            <a:r>
              <a:rPr lang="en-US" sz="2000" dirty="0" err="1" smtClean="0">
                <a:solidFill>
                  <a:schemeClr val="bg1"/>
                </a:solidFill>
              </a:rPr>
              <a:t>NumberOfBuffers</a:t>
            </a:r>
            <a:r>
              <a:rPr lang="en-US" sz="2000" dirty="0" smtClean="0">
                <a:solidFill>
                  <a:schemeClr val="bg1"/>
                </a:solidFill>
              </a:rPr>
              <a:t>;</a:t>
            </a:r>
            <a:endParaRPr lang="en-US" sz="2000" dirty="0">
              <a:solidFill>
                <a:schemeClr val="bg1"/>
              </a:solidFill>
            </a:endParaRPr>
          </a:p>
          <a:p>
            <a:pPr>
              <a:buNone/>
            </a:pPr>
            <a:r>
              <a:rPr lang="en-US" sz="2000" dirty="0" err="1" smtClean="0">
                <a:solidFill>
                  <a:schemeClr val="bg1"/>
                </a:solidFill>
              </a:rPr>
              <a:t>UserBuffersHead</a:t>
            </a:r>
            <a:r>
              <a:rPr lang="en-US" sz="2000" dirty="0" smtClean="0">
                <a:solidFill>
                  <a:schemeClr val="bg1"/>
                </a:solidFill>
              </a:rPr>
              <a:t> = </a:t>
            </a:r>
            <a:r>
              <a:rPr lang="en-US" sz="2000" dirty="0" err="1" smtClean="0">
                <a:solidFill>
                  <a:schemeClr val="bg1"/>
                </a:solidFill>
              </a:rPr>
              <a:t>malloc</a:t>
            </a:r>
            <a:r>
              <a:rPr lang="en-US" sz="2000" dirty="0" smtClean="0">
                <a:solidFill>
                  <a:schemeClr val="bg1"/>
                </a:solidFill>
              </a:rPr>
              <a:t>(</a:t>
            </a:r>
            <a:r>
              <a:rPr lang="en-US" sz="2000" dirty="0" err="1" smtClean="0">
                <a:solidFill>
                  <a:schemeClr val="bg1"/>
                </a:solidFill>
              </a:rPr>
              <a:t>AllocationSize</a:t>
            </a:r>
            <a:r>
              <a:rPr lang="en-US" sz="2000" dirty="0" smtClean="0">
                <a:solidFill>
                  <a:schemeClr val="bg1"/>
                </a:solidFill>
              </a:rPr>
              <a:t>);</a:t>
            </a:r>
            <a:br>
              <a:rPr lang="en-US" sz="2000" dirty="0" smtClean="0">
                <a:solidFill>
                  <a:schemeClr val="bg1"/>
                </a:solidFill>
              </a:rPr>
            </a:br>
            <a:endParaRPr lang="en-US" sz="2000" dirty="0">
              <a:solidFill>
                <a:schemeClr val="bg1"/>
              </a:solidFill>
            </a:endParaRPr>
          </a:p>
        </p:txBody>
      </p:sp>
      <p:sp>
        <p:nvSpPr>
          <p:cNvPr id="10" name="Date Placeholder 9"/>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11" name="Slide Number Placeholder 10"/>
          <p:cNvSpPr>
            <a:spLocks noGrp="1"/>
          </p:cNvSpPr>
          <p:nvPr>
            <p:ph type="sldNum" sz="quarter" idx="4294967295"/>
          </p:nvPr>
        </p:nvSpPr>
        <p:spPr>
          <a:xfrm>
            <a:off x="7010400" y="6356350"/>
            <a:ext cx="2133600" cy="365125"/>
          </a:xfrm>
          <a:prstGeom prst="rect">
            <a:avLst/>
          </a:prstGeom>
        </p:spPr>
        <p:txBody>
          <a:bodyPr/>
          <a:lstStyle/>
          <a:p>
            <a:fld id="{E77C7A3F-DB19-4026-9A65-668E3AF35006}" type="slidenum">
              <a:rPr lang="en-US" smtClean="0"/>
              <a:pPr/>
              <a:t>72</a:t>
            </a:fld>
            <a:endParaRPr lang="en-US"/>
          </a:p>
        </p:txBody>
      </p:sp>
      <p:sp>
        <p:nvSpPr>
          <p:cNvPr id="12" name="Footer Placeholder 11"/>
          <p:cNvSpPr>
            <a:spLocks noGrp="1"/>
          </p:cNvSpPr>
          <p:nvPr>
            <p:ph type="ftr" sz="quarter" idx="4294967295"/>
          </p:nvPr>
        </p:nvSpPr>
        <p:spPr>
          <a:xfrm>
            <a:off x="0" y="6356350"/>
            <a:ext cx="2895600" cy="365125"/>
          </a:xfrm>
          <a:prstGeom prst="rect">
            <a:avLst/>
          </a:prstGeom>
        </p:spPr>
        <p:txBody>
          <a:bodyPr/>
          <a:lstStyle/>
          <a:p>
            <a:r>
              <a:rPr lang="en-US" smtClean="0"/>
              <a:t>Constraints in Formal Verification 2009</a:t>
            </a:r>
            <a:endParaRPr lang="en-US"/>
          </a:p>
        </p:txBody>
      </p:sp>
      <p:sp>
        <p:nvSpPr>
          <p:cNvPr id="5" name="Rectangular Callout 4"/>
          <p:cNvSpPr/>
          <p:nvPr/>
        </p:nvSpPr>
        <p:spPr>
          <a:xfrm>
            <a:off x="6248400" y="1905000"/>
            <a:ext cx="1828800" cy="609600"/>
          </a:xfrm>
          <a:prstGeom prst="wedgeRectCallout">
            <a:avLst>
              <a:gd name="adj1" fmla="val -106275"/>
              <a:gd name="adj2" fmla="val 8912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Overflow check</a:t>
            </a:r>
            <a:endParaRPr lang="en-US" dirty="0"/>
          </a:p>
        </p:txBody>
      </p:sp>
      <p:sp>
        <p:nvSpPr>
          <p:cNvPr id="6" name="Explosion 1 5"/>
          <p:cNvSpPr/>
          <p:nvPr/>
        </p:nvSpPr>
        <p:spPr>
          <a:xfrm>
            <a:off x="5410200" y="5181600"/>
            <a:ext cx="2514600" cy="17526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Possible overflow</a:t>
            </a:r>
            <a:endParaRPr lang="en-US" dirty="0"/>
          </a:p>
        </p:txBody>
      </p:sp>
      <p:sp>
        <p:nvSpPr>
          <p:cNvPr id="9" name="Rectangular Callout 8"/>
          <p:cNvSpPr/>
          <p:nvPr/>
        </p:nvSpPr>
        <p:spPr>
          <a:xfrm>
            <a:off x="5791200" y="3505200"/>
            <a:ext cx="2133600" cy="609600"/>
          </a:xfrm>
          <a:prstGeom prst="wedgeRectCallout">
            <a:avLst>
              <a:gd name="adj1" fmla="val -80552"/>
              <a:gd name="adj2" fmla="val 5011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Increment and exit from loop</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90600" y="2743200"/>
            <a:ext cx="8077200" cy="2895600"/>
          </a:xfrm>
        </p:spPr>
        <p:txBody>
          <a:bodyPr>
            <a:noAutofit/>
          </a:bodyPr>
          <a:lstStyle/>
          <a:p>
            <a:pPr algn="l">
              <a:buNone/>
            </a:pPr>
            <a:r>
              <a:rPr lang="en-US" sz="2000" dirty="0" smtClean="0">
                <a:solidFill>
                  <a:schemeClr val="bg1"/>
                </a:solidFill>
              </a:rPr>
              <a:t>LONG </a:t>
            </a:r>
            <a:r>
              <a:rPr lang="en-US" sz="2000" dirty="0" err="1" smtClean="0">
                <a:solidFill>
                  <a:schemeClr val="bg1"/>
                </a:solidFill>
              </a:rPr>
              <a:t>l_sub</a:t>
            </a:r>
            <a:r>
              <a:rPr lang="en-US" sz="2000" dirty="0" smtClean="0">
                <a:solidFill>
                  <a:schemeClr val="bg1"/>
                </a:solidFill>
              </a:rPr>
              <a:t>(LONG l_var1, LONG l_var2)</a:t>
            </a:r>
          </a:p>
          <a:p>
            <a:pPr algn="l">
              <a:buNone/>
            </a:pPr>
            <a:r>
              <a:rPr lang="en-US" sz="2000" dirty="0" smtClean="0">
                <a:solidFill>
                  <a:schemeClr val="bg1"/>
                </a:solidFill>
              </a:rPr>
              <a:t>{</a:t>
            </a:r>
          </a:p>
          <a:p>
            <a:pPr algn="l">
              <a:buNone/>
            </a:pPr>
            <a:r>
              <a:rPr lang="en-US" sz="2000" dirty="0" smtClean="0">
                <a:solidFill>
                  <a:schemeClr val="bg1"/>
                </a:solidFill>
              </a:rPr>
              <a:t>    LONG </a:t>
            </a:r>
            <a:r>
              <a:rPr lang="en-US" sz="2000" dirty="0" err="1" smtClean="0">
                <a:solidFill>
                  <a:schemeClr val="bg1"/>
                </a:solidFill>
              </a:rPr>
              <a:t>l_diff</a:t>
            </a:r>
            <a:r>
              <a:rPr lang="en-US" sz="2000" dirty="0" smtClean="0">
                <a:solidFill>
                  <a:schemeClr val="bg1"/>
                </a:solidFill>
              </a:rPr>
              <a:t> = l_var1 - l_var2; // perform subtraction</a:t>
            </a:r>
          </a:p>
          <a:p>
            <a:pPr algn="l">
              <a:buNone/>
            </a:pPr>
            <a:r>
              <a:rPr lang="en-US" sz="2000" dirty="0" smtClean="0">
                <a:solidFill>
                  <a:schemeClr val="bg1"/>
                </a:solidFill>
              </a:rPr>
              <a:t>    // check for overflow</a:t>
            </a:r>
          </a:p>
          <a:p>
            <a:pPr algn="l">
              <a:buNone/>
            </a:pPr>
            <a:r>
              <a:rPr lang="en-US" sz="2000" dirty="0" smtClean="0">
                <a:solidFill>
                  <a:schemeClr val="bg1"/>
                </a:solidFill>
              </a:rPr>
              <a:t>   </a:t>
            </a:r>
            <a:r>
              <a:rPr lang="en-US" sz="2000" b="1" dirty="0" smtClean="0"/>
              <a:t> </a:t>
            </a:r>
            <a:r>
              <a:rPr lang="en-US" sz="2000" b="1" dirty="0" smtClean="0">
                <a:solidFill>
                  <a:schemeClr val="bg1"/>
                </a:solidFill>
              </a:rPr>
              <a:t>if </a:t>
            </a:r>
            <a:r>
              <a:rPr lang="en-US" sz="2000" dirty="0" smtClean="0">
                <a:solidFill>
                  <a:schemeClr val="bg1"/>
                </a:solidFill>
              </a:rPr>
              <a:t>( (l_var1&gt;0) &amp;&amp; (l_var2&lt;0) &amp;&amp; (</a:t>
            </a:r>
            <a:r>
              <a:rPr lang="en-US" sz="2000" dirty="0" err="1" smtClean="0">
                <a:solidFill>
                  <a:schemeClr val="bg1"/>
                </a:solidFill>
              </a:rPr>
              <a:t>l_diff</a:t>
            </a:r>
            <a:r>
              <a:rPr lang="en-US" sz="2000" dirty="0" smtClean="0">
                <a:solidFill>
                  <a:schemeClr val="bg1"/>
                </a:solidFill>
              </a:rPr>
              <a:t>&lt;0) ) </a:t>
            </a:r>
            <a:r>
              <a:rPr lang="en-US" sz="2000" dirty="0" err="1" smtClean="0">
                <a:solidFill>
                  <a:schemeClr val="bg1"/>
                </a:solidFill>
              </a:rPr>
              <a:t>l_diff</a:t>
            </a:r>
            <a:r>
              <a:rPr lang="en-US" sz="2000" dirty="0" smtClean="0">
                <a:solidFill>
                  <a:schemeClr val="bg1"/>
                </a:solidFill>
              </a:rPr>
              <a:t>=0x7FFFFFFF</a:t>
            </a:r>
            <a:endParaRPr lang="en-US" sz="2000" dirty="0" smtClean="0">
              <a:solidFill>
                <a:schemeClr val="tx1"/>
              </a:solidFill>
            </a:endParaRPr>
          </a:p>
          <a:p>
            <a:pPr algn="l">
              <a:buNone/>
            </a:pPr>
            <a:r>
              <a:rPr lang="en-US" sz="2000" dirty="0" smtClean="0">
                <a:solidFill>
                  <a:schemeClr val="tx1"/>
                </a:solidFill>
              </a:rPr>
              <a:t>    …</a:t>
            </a:r>
            <a:endParaRPr lang="en-US" sz="2000" dirty="0">
              <a:solidFill>
                <a:schemeClr val="tx1"/>
              </a:solidFill>
            </a:endParaRPr>
          </a:p>
        </p:txBody>
      </p:sp>
      <p:sp>
        <p:nvSpPr>
          <p:cNvPr id="9" name="Date Placeholder 8"/>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10" name="Slide Number Placeholder 9"/>
          <p:cNvSpPr>
            <a:spLocks noGrp="1"/>
          </p:cNvSpPr>
          <p:nvPr>
            <p:ph type="sldNum" sz="quarter" idx="4294967295"/>
          </p:nvPr>
        </p:nvSpPr>
        <p:spPr>
          <a:xfrm>
            <a:off x="7010400" y="6356350"/>
            <a:ext cx="2133600" cy="365125"/>
          </a:xfrm>
          <a:prstGeom prst="rect">
            <a:avLst/>
          </a:prstGeom>
        </p:spPr>
        <p:txBody>
          <a:bodyPr/>
          <a:lstStyle/>
          <a:p>
            <a:fld id="{E77C7A3F-DB19-4026-9A65-668E3AF35006}" type="slidenum">
              <a:rPr lang="en-US" smtClean="0"/>
              <a:pPr/>
              <a:t>73</a:t>
            </a:fld>
            <a:endParaRPr lang="en-US"/>
          </a:p>
        </p:txBody>
      </p:sp>
      <p:sp>
        <p:nvSpPr>
          <p:cNvPr id="11" name="Footer Placeholder 10"/>
          <p:cNvSpPr>
            <a:spLocks noGrp="1"/>
          </p:cNvSpPr>
          <p:nvPr>
            <p:ph type="ftr" sz="quarter" idx="4294967295"/>
          </p:nvPr>
        </p:nvSpPr>
        <p:spPr>
          <a:xfrm>
            <a:off x="0" y="6356350"/>
            <a:ext cx="2895600" cy="365125"/>
          </a:xfrm>
          <a:prstGeom prst="rect">
            <a:avLst/>
          </a:prstGeom>
        </p:spPr>
        <p:txBody>
          <a:bodyPr/>
          <a:lstStyle/>
          <a:p>
            <a:r>
              <a:rPr lang="en-US" smtClean="0"/>
              <a:t>Constraints in Formal Verification 2009</a:t>
            </a:r>
            <a:endParaRPr lang="en-US"/>
          </a:p>
        </p:txBody>
      </p:sp>
      <p:sp>
        <p:nvSpPr>
          <p:cNvPr id="5" name="Rectangular Callout 4"/>
          <p:cNvSpPr/>
          <p:nvPr/>
        </p:nvSpPr>
        <p:spPr>
          <a:xfrm>
            <a:off x="6705600" y="2209800"/>
            <a:ext cx="2133600" cy="609600"/>
          </a:xfrm>
          <a:prstGeom prst="wedgeRectCallout">
            <a:avLst>
              <a:gd name="adj1" fmla="val -108478"/>
              <a:gd name="adj2" fmla="val 12720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Possible overflow</a:t>
            </a:r>
            <a:endParaRPr lang="en-US" dirty="0"/>
          </a:p>
        </p:txBody>
      </p:sp>
      <p:sp>
        <p:nvSpPr>
          <p:cNvPr id="6" name="Explosion 1 5"/>
          <p:cNvSpPr/>
          <p:nvPr/>
        </p:nvSpPr>
        <p:spPr>
          <a:xfrm>
            <a:off x="3733800" y="4572000"/>
            <a:ext cx="2971800" cy="17526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Forget corner case INT_MIN</a:t>
            </a:r>
          </a:p>
        </p:txBody>
      </p:sp>
      <p:sp>
        <p:nvSpPr>
          <p:cNvPr id="12" name="Title 1"/>
          <p:cNvSpPr txBox="1">
            <a:spLocks/>
          </p:cNvSpPr>
          <p:nvPr/>
        </p:nvSpPr>
        <p:spPr>
          <a:xfrm>
            <a:off x="990600" y="152400"/>
            <a:ext cx="6858000" cy="7620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0" marR="0" lvl="0" indent="0" algn="l" defTabSz="911225" rtl="0" eaLnBrk="1" fontAlgn="base" latinLnBrk="0" hangingPunct="1">
              <a:lnSpc>
                <a:spcPct val="90000"/>
              </a:lnSpc>
              <a:spcBef>
                <a:spcPct val="0"/>
              </a:spcBef>
              <a:spcAft>
                <a:spcPct val="0"/>
              </a:spcAft>
              <a:buClrTx/>
              <a:buSzTx/>
              <a:buFontTx/>
              <a:buNone/>
              <a:tabLst/>
              <a:defRPr/>
            </a:pPr>
            <a:r>
              <a:rPr kumimoji="0" lang="en-US" sz="40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Overflow on unsigned subtraction</a:t>
            </a:r>
            <a:endParaRPr kumimoji="0" lang="en-US" sz="4000" b="0" i="0" u="none" strike="noStrike" kern="1200" cap="none" spc="-300" normalizeH="0" baseline="0" noProof="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066800" y="3048000"/>
            <a:ext cx="8077200" cy="2895600"/>
          </a:xfrm>
        </p:spPr>
        <p:txBody>
          <a:bodyPr>
            <a:noAutofit/>
          </a:bodyPr>
          <a:lstStyle/>
          <a:p>
            <a:pPr algn="l">
              <a:buNone/>
            </a:pPr>
            <a:r>
              <a:rPr lang="en-US" sz="2000" dirty="0" smtClean="0">
                <a:solidFill>
                  <a:schemeClr val="bg1"/>
                </a:solidFill>
              </a:rPr>
              <a:t>for (uint16 </a:t>
            </a:r>
            <a:r>
              <a:rPr lang="en-US" sz="2000" dirty="0" err="1" smtClean="0">
                <a:solidFill>
                  <a:schemeClr val="bg1"/>
                </a:solidFill>
              </a:rPr>
              <a:t>uID</a:t>
            </a:r>
            <a:r>
              <a:rPr lang="en-US" sz="2000" dirty="0" smtClean="0">
                <a:solidFill>
                  <a:schemeClr val="bg1"/>
                </a:solidFill>
              </a:rPr>
              <a:t> = 0; </a:t>
            </a:r>
            <a:r>
              <a:rPr lang="en-US" sz="2000" dirty="0" err="1" smtClean="0">
                <a:solidFill>
                  <a:schemeClr val="bg1"/>
                </a:solidFill>
              </a:rPr>
              <a:t>uID</a:t>
            </a:r>
            <a:r>
              <a:rPr lang="en-US" sz="2000" dirty="0" smtClean="0">
                <a:solidFill>
                  <a:schemeClr val="bg1"/>
                </a:solidFill>
              </a:rPr>
              <a:t> &lt; </a:t>
            </a:r>
            <a:r>
              <a:rPr lang="en-US" sz="2000" dirty="0" err="1" smtClean="0">
                <a:solidFill>
                  <a:schemeClr val="bg1"/>
                </a:solidFill>
              </a:rPr>
              <a:t>uDevCount</a:t>
            </a:r>
            <a:r>
              <a:rPr lang="en-US" sz="2000" dirty="0" smtClean="0">
                <a:solidFill>
                  <a:schemeClr val="bg1"/>
                </a:solidFill>
              </a:rPr>
              <a:t> &amp;&amp; SUCCEEDED(hr); </a:t>
            </a:r>
            <a:r>
              <a:rPr lang="en-US" sz="2000" dirty="0" err="1" smtClean="0">
                <a:solidFill>
                  <a:schemeClr val="bg1"/>
                </a:solidFill>
              </a:rPr>
              <a:t>uID</a:t>
            </a:r>
            <a:r>
              <a:rPr lang="en-US" sz="2000" dirty="0" smtClean="0">
                <a:solidFill>
                  <a:schemeClr val="bg1"/>
                </a:solidFill>
              </a:rPr>
              <a:t>++) {</a:t>
            </a:r>
          </a:p>
          <a:p>
            <a:pPr algn="l">
              <a:buNone/>
            </a:pPr>
            <a:r>
              <a:rPr lang="en-US" sz="2000" dirty="0">
                <a:solidFill>
                  <a:schemeClr val="bg1"/>
                </a:solidFill>
              </a:rPr>
              <a:t>	</a:t>
            </a:r>
            <a:r>
              <a:rPr lang="en-US" sz="2000" dirty="0" smtClean="0">
                <a:solidFill>
                  <a:schemeClr val="bg1"/>
                </a:solidFill>
              </a:rPr>
              <a:t>…</a:t>
            </a:r>
          </a:p>
          <a:p>
            <a:pPr algn="l">
              <a:buNone/>
            </a:pPr>
            <a:r>
              <a:rPr lang="en-US" sz="2000" dirty="0" smtClean="0">
                <a:solidFill>
                  <a:schemeClr val="bg1"/>
                </a:solidFill>
              </a:rPr>
              <a:t>            	if (SUCCEEDED(hr)) {</a:t>
            </a:r>
          </a:p>
          <a:p>
            <a:pPr algn="l">
              <a:buNone/>
            </a:pPr>
            <a:r>
              <a:rPr lang="en-US" sz="2000" dirty="0">
                <a:solidFill>
                  <a:schemeClr val="bg1"/>
                </a:solidFill>
              </a:rPr>
              <a:t>	 </a:t>
            </a:r>
            <a:r>
              <a:rPr lang="en-US" sz="2000" dirty="0" smtClean="0">
                <a:solidFill>
                  <a:schemeClr val="bg1"/>
                </a:solidFill>
              </a:rPr>
              <a:t>     </a:t>
            </a:r>
            <a:r>
              <a:rPr lang="en-US" sz="2000" dirty="0" err="1" smtClean="0">
                <a:solidFill>
                  <a:schemeClr val="bg1"/>
                </a:solidFill>
              </a:rPr>
              <a:t>uID</a:t>
            </a:r>
            <a:r>
              <a:rPr lang="en-US" sz="2000" dirty="0" smtClean="0">
                <a:solidFill>
                  <a:schemeClr val="bg1"/>
                </a:solidFill>
              </a:rPr>
              <a:t> = </a:t>
            </a:r>
            <a:r>
              <a:rPr lang="en-US" sz="2000" dirty="0" err="1" smtClean="0">
                <a:solidFill>
                  <a:schemeClr val="bg1"/>
                </a:solidFill>
              </a:rPr>
              <a:t>uDevCount</a:t>
            </a:r>
            <a:r>
              <a:rPr lang="en-US" sz="2000" dirty="0" smtClean="0">
                <a:solidFill>
                  <a:schemeClr val="bg1"/>
                </a:solidFill>
              </a:rPr>
              <a:t>;  // Terminates the </a:t>
            </a:r>
            <a:r>
              <a:rPr lang="en-US" sz="2000" dirty="0" smtClean="0">
                <a:solidFill>
                  <a:schemeClr val="tx1"/>
                </a:solidFill>
              </a:rPr>
              <a:t>loop</a:t>
            </a:r>
          </a:p>
        </p:txBody>
      </p:sp>
      <p:sp>
        <p:nvSpPr>
          <p:cNvPr id="10" name="Date Placeholder 9"/>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11" name="Slide Number Placeholder 10"/>
          <p:cNvSpPr>
            <a:spLocks noGrp="1"/>
          </p:cNvSpPr>
          <p:nvPr>
            <p:ph type="sldNum" sz="quarter" idx="4294967295"/>
          </p:nvPr>
        </p:nvSpPr>
        <p:spPr>
          <a:xfrm>
            <a:off x="7010400" y="6356350"/>
            <a:ext cx="2133600" cy="365125"/>
          </a:xfrm>
          <a:prstGeom prst="rect">
            <a:avLst/>
          </a:prstGeom>
        </p:spPr>
        <p:txBody>
          <a:bodyPr/>
          <a:lstStyle/>
          <a:p>
            <a:fld id="{E77C7A3F-DB19-4026-9A65-668E3AF35006}" type="slidenum">
              <a:rPr lang="en-US" smtClean="0"/>
              <a:pPr/>
              <a:t>74</a:t>
            </a:fld>
            <a:endParaRPr lang="en-US"/>
          </a:p>
        </p:txBody>
      </p:sp>
      <p:sp>
        <p:nvSpPr>
          <p:cNvPr id="12" name="Footer Placeholder 11"/>
          <p:cNvSpPr>
            <a:spLocks noGrp="1"/>
          </p:cNvSpPr>
          <p:nvPr>
            <p:ph type="ftr" sz="quarter" idx="4294967295"/>
          </p:nvPr>
        </p:nvSpPr>
        <p:spPr>
          <a:xfrm>
            <a:off x="0" y="6356350"/>
            <a:ext cx="2895600" cy="365125"/>
          </a:xfrm>
          <a:prstGeom prst="rect">
            <a:avLst/>
          </a:prstGeom>
        </p:spPr>
        <p:txBody>
          <a:bodyPr/>
          <a:lstStyle/>
          <a:p>
            <a:r>
              <a:rPr lang="en-US" smtClean="0"/>
              <a:t>Constraints in Formal Verification 2009</a:t>
            </a:r>
            <a:endParaRPr lang="en-US"/>
          </a:p>
        </p:txBody>
      </p:sp>
      <p:sp>
        <p:nvSpPr>
          <p:cNvPr id="5" name="Rectangular Callout 4"/>
          <p:cNvSpPr/>
          <p:nvPr/>
        </p:nvSpPr>
        <p:spPr>
          <a:xfrm>
            <a:off x="6629400" y="1981200"/>
            <a:ext cx="2133600" cy="609600"/>
          </a:xfrm>
          <a:prstGeom prst="wedgeRectCallout">
            <a:avLst>
              <a:gd name="adj1" fmla="val -14772"/>
              <a:gd name="adj2" fmla="val 13956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Possible overflow</a:t>
            </a:r>
            <a:endParaRPr lang="en-US" dirty="0"/>
          </a:p>
        </p:txBody>
      </p:sp>
      <p:sp>
        <p:nvSpPr>
          <p:cNvPr id="6" name="Explosion 1 5"/>
          <p:cNvSpPr/>
          <p:nvPr/>
        </p:nvSpPr>
        <p:spPr>
          <a:xfrm>
            <a:off x="1371600" y="4648200"/>
            <a:ext cx="2971800" cy="17526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Loop does not terminate</a:t>
            </a:r>
          </a:p>
        </p:txBody>
      </p:sp>
      <p:sp>
        <p:nvSpPr>
          <p:cNvPr id="9" name="Rectangular Callout 8"/>
          <p:cNvSpPr/>
          <p:nvPr/>
        </p:nvSpPr>
        <p:spPr>
          <a:xfrm>
            <a:off x="6096000" y="4800600"/>
            <a:ext cx="2438400" cy="609600"/>
          </a:xfrm>
          <a:prstGeom prst="wedgeRectCallout">
            <a:avLst>
              <a:gd name="adj1" fmla="val -46761"/>
              <a:gd name="adj2" fmla="val -9338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smtClean="0"/>
              <a:t>uID</a:t>
            </a:r>
            <a:r>
              <a:rPr lang="en-US" dirty="0" smtClean="0"/>
              <a:t> == UINT_MAX</a:t>
            </a:r>
            <a:endParaRPr lang="en-US" dirty="0"/>
          </a:p>
        </p:txBody>
      </p:sp>
      <p:sp>
        <p:nvSpPr>
          <p:cNvPr id="13" name="Title 1"/>
          <p:cNvSpPr txBox="1">
            <a:spLocks/>
          </p:cNvSpPr>
          <p:nvPr/>
        </p:nvSpPr>
        <p:spPr>
          <a:xfrm>
            <a:off x="990600" y="152400"/>
            <a:ext cx="6858000" cy="7620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0" marR="0" lvl="0" indent="0" algn="l" defTabSz="911225" rtl="0" eaLnBrk="1" fontAlgn="base" latinLnBrk="0" hangingPunct="1">
              <a:lnSpc>
                <a:spcPct val="90000"/>
              </a:lnSpc>
              <a:spcBef>
                <a:spcPct val="0"/>
              </a:spcBef>
              <a:spcAft>
                <a:spcPct val="0"/>
              </a:spcAft>
              <a:buClrTx/>
              <a:buSzTx/>
              <a:buFontTx/>
              <a:buNone/>
              <a:tabLst/>
              <a:defRPr/>
            </a:pPr>
            <a:r>
              <a:rPr kumimoji="0" lang="en-US" sz="4000" b="0" i="0" u="none" strike="noStrike" kern="1200" cap="none" spc="-300" normalizeH="0" baseline="0" noProof="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Overflow on unsigned addition</a:t>
            </a:r>
            <a:endParaRPr kumimoji="0" lang="en-US" sz="4000" b="0" i="0" u="none" strike="noStrike" kern="1200" cap="none" spc="-300" normalizeH="0" baseline="0" noProof="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0"/>
            <a:ext cx="7315200" cy="1143000"/>
          </a:xfrm>
        </p:spPr>
        <p:txBody>
          <a:bodyPr>
            <a:normAutofit fontScale="90000"/>
          </a:bodyPr>
          <a:lstStyle/>
          <a:p>
            <a:r>
              <a:rPr lang="en-US" sz="3200" dirty="0" smtClean="0"/>
              <a:t/>
            </a:r>
            <a:br>
              <a:rPr lang="en-US" sz="3200" dirty="0" smtClean="0"/>
            </a:br>
            <a:r>
              <a:rPr lang="en-US" sz="3200" dirty="0" smtClean="0"/>
              <a:t>  </a:t>
            </a:r>
            <a:r>
              <a:rPr lang="en-US" sz="4000" dirty="0" smtClean="0"/>
              <a:t>Using an </a:t>
            </a:r>
            <a:r>
              <a:rPr lang="en-US" sz="4000" dirty="0" err="1" smtClean="0"/>
              <a:t>overflown</a:t>
            </a:r>
            <a:r>
              <a:rPr lang="en-US" sz="4000" dirty="0" smtClean="0"/>
              <a:t> value as allocation size</a:t>
            </a:r>
            <a:r>
              <a:rPr lang="en-US" sz="3200" dirty="0" smtClean="0"/>
              <a:t> </a:t>
            </a:r>
            <a:endParaRPr lang="en-US" sz="3200" dirty="0"/>
          </a:p>
        </p:txBody>
      </p:sp>
      <p:sp>
        <p:nvSpPr>
          <p:cNvPr id="3" name="Subtitle 2"/>
          <p:cNvSpPr>
            <a:spLocks noGrp="1"/>
          </p:cNvSpPr>
          <p:nvPr>
            <p:ph type="subTitle" idx="4294967295"/>
          </p:nvPr>
        </p:nvSpPr>
        <p:spPr>
          <a:xfrm>
            <a:off x="914400" y="3124200"/>
            <a:ext cx="6400800" cy="2514600"/>
          </a:xfrm>
        </p:spPr>
        <p:txBody>
          <a:bodyPr>
            <a:noAutofit/>
          </a:bodyPr>
          <a:lstStyle/>
          <a:p>
            <a:pPr algn="l">
              <a:buNone/>
            </a:pPr>
            <a:r>
              <a:rPr lang="en-US" sz="2000" b="1" dirty="0" smtClean="0">
                <a:solidFill>
                  <a:schemeClr val="bg1"/>
                </a:solidFill>
              </a:rPr>
              <a:t>DWORD</a:t>
            </a:r>
            <a:r>
              <a:rPr lang="en-US" sz="2000" dirty="0" smtClean="0">
                <a:solidFill>
                  <a:schemeClr val="bg1"/>
                </a:solidFill>
              </a:rPr>
              <a:t> </a:t>
            </a:r>
            <a:r>
              <a:rPr lang="en-US" sz="2000" dirty="0" err="1" smtClean="0">
                <a:solidFill>
                  <a:schemeClr val="bg1"/>
                </a:solidFill>
              </a:rPr>
              <a:t>dwAlloc</a:t>
            </a:r>
            <a:r>
              <a:rPr lang="en-US" sz="2000" dirty="0" smtClean="0">
                <a:solidFill>
                  <a:schemeClr val="bg1"/>
                </a:solidFill>
              </a:rPr>
              <a:t>;</a:t>
            </a:r>
          </a:p>
          <a:p>
            <a:pPr algn="l">
              <a:buNone/>
            </a:pPr>
            <a:r>
              <a:rPr lang="en-US" sz="2000" dirty="0" err="1" smtClean="0">
                <a:solidFill>
                  <a:schemeClr val="bg1"/>
                </a:solidFill>
              </a:rPr>
              <a:t>dwAlloc</a:t>
            </a:r>
            <a:r>
              <a:rPr lang="en-US" sz="2000" dirty="0" smtClean="0">
                <a:solidFill>
                  <a:schemeClr val="bg1"/>
                </a:solidFill>
              </a:rPr>
              <a:t> = </a:t>
            </a:r>
            <a:r>
              <a:rPr lang="en-US" sz="2000" dirty="0" err="1" smtClean="0">
                <a:solidFill>
                  <a:schemeClr val="bg1"/>
                </a:solidFill>
              </a:rPr>
              <a:t>MyList</a:t>
            </a:r>
            <a:r>
              <a:rPr lang="en-US" sz="2000" dirty="0" smtClean="0">
                <a:solidFill>
                  <a:schemeClr val="bg1"/>
                </a:solidFill>
              </a:rPr>
              <a:t>-&gt;</a:t>
            </a:r>
            <a:r>
              <a:rPr lang="en-US" sz="2000" dirty="0" err="1" smtClean="0">
                <a:solidFill>
                  <a:schemeClr val="bg1"/>
                </a:solidFill>
              </a:rPr>
              <a:t>nElements</a:t>
            </a:r>
            <a:r>
              <a:rPr lang="en-US" sz="2000" dirty="0" smtClean="0">
                <a:solidFill>
                  <a:schemeClr val="bg1"/>
                </a:solidFill>
              </a:rPr>
              <a:t> * </a:t>
            </a:r>
            <a:r>
              <a:rPr lang="en-US" sz="2000" b="1" dirty="0" err="1" smtClean="0">
                <a:solidFill>
                  <a:schemeClr val="bg1"/>
                </a:solidFill>
              </a:rPr>
              <a:t>sizeof</a:t>
            </a:r>
            <a:r>
              <a:rPr lang="en-US" sz="2000" dirty="0" smtClean="0">
                <a:solidFill>
                  <a:schemeClr val="bg1"/>
                </a:solidFill>
              </a:rPr>
              <a:t>(MY_INFO);</a:t>
            </a:r>
          </a:p>
          <a:p>
            <a:pPr algn="l">
              <a:buNone/>
            </a:pPr>
            <a:r>
              <a:rPr lang="en-US" sz="2000" b="1" dirty="0" smtClean="0">
                <a:solidFill>
                  <a:schemeClr val="bg1"/>
                </a:solidFill>
              </a:rPr>
              <a:t>if</a:t>
            </a:r>
            <a:r>
              <a:rPr lang="en-US" sz="2000" dirty="0" smtClean="0">
                <a:solidFill>
                  <a:schemeClr val="bg1"/>
                </a:solidFill>
              </a:rPr>
              <a:t>(</a:t>
            </a:r>
            <a:r>
              <a:rPr lang="en-US" sz="2000" dirty="0" err="1" smtClean="0">
                <a:solidFill>
                  <a:schemeClr val="bg1"/>
                </a:solidFill>
              </a:rPr>
              <a:t>dwAlloc</a:t>
            </a:r>
            <a:r>
              <a:rPr lang="en-US" sz="2000" dirty="0" smtClean="0">
                <a:solidFill>
                  <a:schemeClr val="bg1"/>
                </a:solidFill>
              </a:rPr>
              <a:t> &lt; </a:t>
            </a:r>
            <a:r>
              <a:rPr lang="en-US" sz="2000" dirty="0" err="1" smtClean="0">
                <a:solidFill>
                  <a:schemeClr val="bg1"/>
                </a:solidFill>
              </a:rPr>
              <a:t>MyList</a:t>
            </a:r>
            <a:r>
              <a:rPr lang="en-US" sz="2000" dirty="0" smtClean="0">
                <a:solidFill>
                  <a:schemeClr val="bg1"/>
                </a:solidFill>
              </a:rPr>
              <a:t>-&gt;</a:t>
            </a:r>
            <a:r>
              <a:rPr lang="en-US" sz="2000" dirty="0" err="1" smtClean="0">
                <a:solidFill>
                  <a:schemeClr val="bg1"/>
                </a:solidFill>
              </a:rPr>
              <a:t>nElements</a:t>
            </a:r>
            <a:r>
              <a:rPr lang="en-US" sz="2000" dirty="0" smtClean="0">
                <a:solidFill>
                  <a:schemeClr val="bg1"/>
                </a:solidFill>
              </a:rPr>
              <a:t>)</a:t>
            </a:r>
          </a:p>
          <a:p>
            <a:pPr algn="l">
              <a:buNone/>
            </a:pPr>
            <a:r>
              <a:rPr lang="en-US" sz="2000" dirty="0" smtClean="0">
                <a:solidFill>
                  <a:schemeClr val="bg1"/>
                </a:solidFill>
              </a:rPr>
              <a:t>      …     // return</a:t>
            </a:r>
          </a:p>
          <a:p>
            <a:pPr algn="l">
              <a:buNone/>
            </a:pPr>
            <a:r>
              <a:rPr lang="en-US" sz="2000" dirty="0" err="1" smtClean="0">
                <a:solidFill>
                  <a:schemeClr val="bg1"/>
                </a:solidFill>
              </a:rPr>
              <a:t>MyList</a:t>
            </a:r>
            <a:r>
              <a:rPr lang="en-US" sz="2000" dirty="0" smtClean="0">
                <a:solidFill>
                  <a:schemeClr val="bg1"/>
                </a:solidFill>
              </a:rPr>
              <a:t>-&gt;</a:t>
            </a:r>
            <a:r>
              <a:rPr lang="en-US" sz="2000" dirty="0" err="1" smtClean="0">
                <a:solidFill>
                  <a:schemeClr val="bg1"/>
                </a:solidFill>
              </a:rPr>
              <a:t>pInfo</a:t>
            </a:r>
            <a:r>
              <a:rPr lang="en-US" sz="2000" dirty="0" smtClean="0">
                <a:solidFill>
                  <a:schemeClr val="bg1"/>
                </a:solidFill>
              </a:rPr>
              <a:t> = </a:t>
            </a:r>
            <a:r>
              <a:rPr lang="en-US" sz="2000" b="1" dirty="0" err="1" smtClean="0">
                <a:solidFill>
                  <a:schemeClr val="bg1"/>
                </a:solidFill>
              </a:rPr>
              <a:t>malloc</a:t>
            </a:r>
            <a:r>
              <a:rPr lang="en-US" sz="2000" dirty="0" smtClean="0">
                <a:solidFill>
                  <a:schemeClr val="bg1"/>
                </a:solidFill>
              </a:rPr>
              <a:t>(</a:t>
            </a:r>
            <a:r>
              <a:rPr lang="en-US" sz="2000" dirty="0" err="1" smtClean="0">
                <a:solidFill>
                  <a:schemeClr val="bg1"/>
                </a:solidFill>
              </a:rPr>
              <a:t>dwAlloc</a:t>
            </a:r>
            <a:r>
              <a:rPr lang="en-US" sz="2000" dirty="0" smtClean="0">
                <a:solidFill>
                  <a:schemeClr val="bg1"/>
                </a:solidFill>
              </a:rPr>
              <a:t>);</a:t>
            </a:r>
            <a:br>
              <a:rPr lang="en-US" sz="2000" dirty="0" smtClean="0">
                <a:solidFill>
                  <a:schemeClr val="bg1"/>
                </a:solidFill>
              </a:rPr>
            </a:br>
            <a:endParaRPr lang="en-US" sz="2000" dirty="0">
              <a:solidFill>
                <a:schemeClr val="bg1"/>
              </a:solidFill>
            </a:endParaRPr>
          </a:p>
        </p:txBody>
      </p:sp>
      <p:sp>
        <p:nvSpPr>
          <p:cNvPr id="10" name="Date Placeholder 9"/>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11" name="Slide Number Placeholder 10"/>
          <p:cNvSpPr>
            <a:spLocks noGrp="1"/>
          </p:cNvSpPr>
          <p:nvPr>
            <p:ph type="sldNum" sz="quarter" idx="4294967295"/>
          </p:nvPr>
        </p:nvSpPr>
        <p:spPr>
          <a:xfrm>
            <a:off x="7010400" y="6356350"/>
            <a:ext cx="2133600" cy="365125"/>
          </a:xfrm>
          <a:prstGeom prst="rect">
            <a:avLst/>
          </a:prstGeom>
        </p:spPr>
        <p:txBody>
          <a:bodyPr/>
          <a:lstStyle/>
          <a:p>
            <a:fld id="{E77C7A3F-DB19-4026-9A65-668E3AF35006}" type="slidenum">
              <a:rPr lang="en-US" smtClean="0"/>
              <a:pPr/>
              <a:t>75</a:t>
            </a:fld>
            <a:endParaRPr lang="en-US"/>
          </a:p>
        </p:txBody>
      </p:sp>
      <p:sp>
        <p:nvSpPr>
          <p:cNvPr id="12" name="Footer Placeholder 11"/>
          <p:cNvSpPr>
            <a:spLocks noGrp="1"/>
          </p:cNvSpPr>
          <p:nvPr>
            <p:ph type="ftr" sz="quarter" idx="4294967295"/>
          </p:nvPr>
        </p:nvSpPr>
        <p:spPr>
          <a:xfrm>
            <a:off x="0" y="6356350"/>
            <a:ext cx="2895600" cy="365125"/>
          </a:xfrm>
          <a:prstGeom prst="rect">
            <a:avLst/>
          </a:prstGeom>
        </p:spPr>
        <p:txBody>
          <a:bodyPr/>
          <a:lstStyle/>
          <a:p>
            <a:r>
              <a:rPr lang="en-US" smtClean="0"/>
              <a:t>Constraints in Formal Verification 2009</a:t>
            </a:r>
            <a:endParaRPr lang="en-US"/>
          </a:p>
        </p:txBody>
      </p:sp>
      <p:sp>
        <p:nvSpPr>
          <p:cNvPr id="5" name="Rectangular Callout 4"/>
          <p:cNvSpPr/>
          <p:nvPr/>
        </p:nvSpPr>
        <p:spPr>
          <a:xfrm>
            <a:off x="4343400" y="2209800"/>
            <a:ext cx="1676400" cy="609600"/>
          </a:xfrm>
          <a:prstGeom prst="wedgeRectCallout">
            <a:avLst>
              <a:gd name="adj1" fmla="val -65952"/>
              <a:gd name="adj2" fmla="val 14510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Can overflow</a:t>
            </a:r>
            <a:endParaRPr lang="en-US" dirty="0"/>
          </a:p>
        </p:txBody>
      </p:sp>
      <p:sp>
        <p:nvSpPr>
          <p:cNvPr id="6" name="Explosion 1 5"/>
          <p:cNvSpPr/>
          <p:nvPr/>
        </p:nvSpPr>
        <p:spPr>
          <a:xfrm>
            <a:off x="6324600" y="4800600"/>
            <a:ext cx="2514600" cy="17526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Allocate less than needed</a:t>
            </a:r>
            <a:endParaRPr lang="en-US" dirty="0"/>
          </a:p>
        </p:txBody>
      </p:sp>
      <p:sp>
        <p:nvSpPr>
          <p:cNvPr id="9" name="Rectangular Callout 8"/>
          <p:cNvSpPr/>
          <p:nvPr/>
        </p:nvSpPr>
        <p:spPr>
          <a:xfrm>
            <a:off x="7086600" y="3505200"/>
            <a:ext cx="1981200" cy="609600"/>
          </a:xfrm>
          <a:prstGeom prst="wedgeRectCallout">
            <a:avLst>
              <a:gd name="adj1" fmla="val -160095"/>
              <a:gd name="adj2" fmla="val 5100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Not a proper test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5"/>
            <a:ext cx="7690115" cy="2243691"/>
          </a:xfrm>
        </p:spPr>
        <p:txBody>
          <a:bodyPr/>
          <a:lstStyle/>
          <a:p>
            <a:r>
              <a:rPr lang="en-US" dirty="0" smtClean="0"/>
              <a:t>Demo:</a:t>
            </a:r>
            <a:br>
              <a:rPr lang="en-US" dirty="0" smtClean="0"/>
            </a:br>
            <a:r>
              <a:rPr lang="en-US" dirty="0" smtClean="0"/>
              <a:t/>
            </a:r>
            <a:br>
              <a:rPr lang="en-US" dirty="0" smtClean="0"/>
            </a:br>
            <a:r>
              <a:rPr lang="en-US" dirty="0" smtClean="0"/>
              <a:t>	Z3 &amp; F# bit-fiddling</a:t>
            </a:r>
            <a:endParaRPr lang="en-US" dirty="0"/>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690115" cy="5152180"/>
          </a:xfrm>
        </p:spPr>
        <p:txBody>
          <a:bodyPr/>
          <a:lstStyle/>
          <a:p>
            <a:r>
              <a:rPr lang="en-US" dirty="0" smtClean="0"/>
              <a:t>Application: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800" dirty="0" smtClean="0">
                <a:hlinkClick r:id="rId2"/>
              </a:rPr>
              <a:t>http://specharp.codeplex.com</a:t>
            </a:r>
            <a:r>
              <a:rPr lang="en-US" sz="4800" dirty="0" smtClean="0"/>
              <a:t> </a:t>
            </a:r>
            <a:endParaRPr lang="en-US" dirty="0"/>
          </a:p>
        </p:txBody>
      </p:sp>
      <p:sp>
        <p:nvSpPr>
          <p:cNvPr id="5" name="Text Placeholder 4"/>
          <p:cNvSpPr>
            <a:spLocks noGrp="1"/>
          </p:cNvSpPr>
          <p:nvPr>
            <p:ph type="body" sz="quarter" idx="10"/>
          </p:nvPr>
        </p:nvSpPr>
        <p:spPr>
          <a:xfrm>
            <a:off x="1219200" y="2713434"/>
            <a:ext cx="7043208" cy="3077766"/>
          </a:xfrm>
        </p:spPr>
        <p:txBody>
          <a:bodyPr/>
          <a:lstStyle/>
          <a:p>
            <a:r>
              <a:rPr lang="en-US" dirty="0" smtClean="0"/>
              <a:t>Spec# </a:t>
            </a:r>
          </a:p>
          <a:p>
            <a:r>
              <a:rPr lang="en-US" dirty="0" smtClean="0"/>
              <a:t>and Boogie</a:t>
            </a:r>
            <a:endParaRPr lang="en-US" dirty="0"/>
          </a:p>
        </p:txBody>
      </p:sp>
      <p:pic>
        <p:nvPicPr>
          <p:cNvPr id="4" name="Picture 3" descr="leino.jpg"/>
          <p:cNvPicPr>
            <a:picLocks noChangeAspect="1"/>
          </p:cNvPicPr>
          <p:nvPr/>
        </p:nvPicPr>
        <p:blipFill>
          <a:blip r:embed="rId3" cstate="print"/>
          <a:stretch>
            <a:fillRect/>
          </a:stretch>
        </p:blipFill>
        <p:spPr>
          <a:xfrm>
            <a:off x="2175747" y="2857974"/>
            <a:ext cx="566447" cy="622390"/>
          </a:xfrm>
          <a:prstGeom prst="rect">
            <a:avLst/>
          </a:prstGeom>
        </p:spPr>
      </p:pic>
      <p:pic>
        <p:nvPicPr>
          <p:cNvPr id="6" name="Picture 5" descr="mbarnett.jpg"/>
          <p:cNvPicPr>
            <a:picLocks noChangeAspect="1"/>
          </p:cNvPicPr>
          <p:nvPr/>
        </p:nvPicPr>
        <p:blipFill>
          <a:blip r:embed="rId4" cstate="print"/>
          <a:stretch>
            <a:fillRect/>
          </a:stretch>
        </p:blipFill>
        <p:spPr>
          <a:xfrm>
            <a:off x="2819400" y="2819400"/>
            <a:ext cx="665158" cy="655021"/>
          </a:xfrm>
          <a:prstGeom prst="rect">
            <a:avLst/>
          </a:prstGeom>
        </p:spPr>
      </p:pic>
      <p:sp>
        <p:nvSpPr>
          <p:cNvPr id="7" name="TextBox 6"/>
          <p:cNvSpPr txBox="1"/>
          <p:nvPr/>
        </p:nvSpPr>
        <p:spPr>
          <a:xfrm>
            <a:off x="1243326" y="3702905"/>
            <a:ext cx="3055195" cy="369332"/>
          </a:xfrm>
          <a:prstGeom prst="rect">
            <a:avLst/>
          </a:prstGeom>
          <a:noFill/>
        </p:spPr>
        <p:txBody>
          <a:bodyPr wrap="none" rtlCol="0">
            <a:spAutoFit/>
          </a:bodyPr>
          <a:lstStyle/>
          <a:p>
            <a:r>
              <a:rPr lang="en-US" dirty="0" smtClean="0">
                <a:solidFill>
                  <a:schemeClr val="bg1"/>
                </a:solidFill>
              </a:rPr>
              <a:t>Rustan Leino &amp; Mike Barnett</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Verifying Compilers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5" name="Subtitle 2"/>
          <p:cNvSpPr txBox="1">
            <a:spLocks/>
          </p:cNvSpPr>
          <p:nvPr/>
        </p:nvSpPr>
        <p:spPr>
          <a:xfrm>
            <a:off x="669656" y="2558555"/>
            <a:ext cx="7690116" cy="2769989"/>
          </a:xfrm>
          <a:prstGeom prst="rect">
            <a:avLst/>
          </a:prstGeom>
        </p:spPr>
        <p:txBody>
          <a:bodyPr vert="horz"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rPr>
              <a:t>A verifying compiler uses </a:t>
            </a:r>
            <a:r>
              <a:rPr kumimoji="0" lang="en-US" sz="2400" b="0" i="1" u="none" strike="noStrike" kern="1200" cap="none" spc="0" normalizeH="0" baseline="0" noProof="0" dirty="0" smtClean="0">
                <a:ln>
                  <a:noFill/>
                </a:ln>
                <a:solidFill>
                  <a:schemeClr val="accent2">
                    <a:lumMod val="75000"/>
                  </a:schemeClr>
                </a:solidFill>
                <a:effectLst/>
                <a:uLnTx/>
                <a:uFillTx/>
                <a:latin typeface="Calibri" pitchFamily="34" charset="0"/>
              </a:rPr>
              <a:t>automated reasoning</a:t>
            </a:r>
            <a:r>
              <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rPr>
              <a:t> to check the</a:t>
            </a:r>
          </a:p>
          <a:p>
            <a:pPr marL="384954" marR="0" lvl="0" indent="-384954" algn="l" defTabSz="914363" rtl="0" eaLnBrk="1" fontAlgn="auto" latinLnBrk="0" hangingPunct="1">
              <a:lnSpc>
                <a:spcPct val="90000"/>
              </a:lnSpc>
              <a:spcBef>
                <a:spcPct val="20000"/>
              </a:spcBef>
              <a:spcAft>
                <a:spcPts val="0"/>
              </a:spcAft>
              <a:buClrTx/>
              <a:buSzPct val="90000"/>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rPr>
              <a:t>correctness of a program that is compiles.</a:t>
            </a:r>
          </a:p>
          <a:p>
            <a:pPr marL="384954" marR="0" lvl="0" indent="-384954" algn="l" defTabSz="914363" rtl="0" eaLnBrk="1" fontAlgn="auto" latinLnBrk="0" hangingPunct="1">
              <a:lnSpc>
                <a:spcPct val="90000"/>
              </a:lnSpc>
              <a:spcBef>
                <a:spcPct val="20000"/>
              </a:spcBef>
              <a:spcAft>
                <a:spcPts val="0"/>
              </a:spcAft>
              <a:buClrTx/>
              <a:buSzPct val="90000"/>
              <a:tabLst/>
              <a:defRPr/>
            </a:pPr>
            <a:endPar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endParaRPr>
          </a:p>
          <a:p>
            <a:pPr marL="384954" marR="0" lvl="0" indent="-384954" algn="l" defTabSz="914363" rtl="0" eaLnBrk="1" fontAlgn="auto" latinLnBrk="0" hangingPunct="1">
              <a:lnSpc>
                <a:spcPct val="90000"/>
              </a:lnSpc>
              <a:spcBef>
                <a:spcPct val="20000"/>
              </a:spcBef>
              <a:spcAft>
                <a:spcPts val="0"/>
              </a:spcAft>
              <a:buClrTx/>
              <a:buSzPct val="90000"/>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rPr>
              <a:t>Correctness is specified by </a:t>
            </a:r>
            <a:r>
              <a:rPr kumimoji="0" lang="en-US" sz="2400" b="0" i="1" u="none" strike="noStrike" kern="1200" cap="none" spc="0" normalizeH="0" baseline="0" noProof="0" dirty="0" smtClean="0">
                <a:ln>
                  <a:noFill/>
                </a:ln>
                <a:solidFill>
                  <a:schemeClr val="accent2">
                    <a:lumMod val="75000"/>
                  </a:schemeClr>
                </a:solidFill>
                <a:effectLst/>
                <a:uLnTx/>
                <a:uFillTx/>
                <a:latin typeface="Calibri" pitchFamily="34" charset="0"/>
              </a:rPr>
              <a:t>types, assertions, . . . and other</a:t>
            </a:r>
          </a:p>
          <a:p>
            <a:pPr marL="384954" marR="0" lvl="0" indent="-384954" algn="l" defTabSz="914363" rtl="0" eaLnBrk="1" fontAlgn="auto" latinLnBrk="0" hangingPunct="1">
              <a:lnSpc>
                <a:spcPct val="90000"/>
              </a:lnSpc>
              <a:spcBef>
                <a:spcPct val="20000"/>
              </a:spcBef>
              <a:spcAft>
                <a:spcPts val="0"/>
              </a:spcAft>
              <a:buClrTx/>
              <a:buSzPct val="90000"/>
              <a:tabLst/>
              <a:defRPr/>
            </a:pPr>
            <a:r>
              <a:rPr kumimoji="0" lang="en-US" sz="2400" b="0" i="1" u="none" strike="noStrike" kern="1200" cap="none" spc="0" normalizeH="0" baseline="0" noProof="0" dirty="0" smtClean="0">
                <a:ln>
                  <a:noFill/>
                </a:ln>
                <a:solidFill>
                  <a:schemeClr val="accent2">
                    <a:lumMod val="75000"/>
                  </a:schemeClr>
                </a:solidFill>
                <a:effectLst/>
                <a:uLnTx/>
                <a:uFillTx/>
                <a:latin typeface="Calibri" pitchFamily="34" charset="0"/>
              </a:rPr>
              <a:t>redundant annotations</a:t>
            </a:r>
            <a:r>
              <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rPr>
              <a:t> that accompany the program.</a:t>
            </a:r>
          </a:p>
          <a:p>
            <a:pPr marL="384954" marR="0" lvl="0" indent="-384954" algn="l" defTabSz="914363" rtl="0" eaLnBrk="1" fontAlgn="auto" latinLnBrk="0" hangingPunct="1">
              <a:lnSpc>
                <a:spcPct val="90000"/>
              </a:lnSpc>
              <a:spcBef>
                <a:spcPct val="20000"/>
              </a:spcBef>
              <a:spcAft>
                <a:spcPts val="0"/>
              </a:spcAft>
              <a:buClrTx/>
              <a:buSzPct val="90000"/>
              <a:tabLst/>
              <a:defRPr/>
            </a:pPr>
            <a:endPar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endParaRPr>
          </a:p>
          <a:p>
            <a:pPr marL="384954" marR="0" lvl="0" indent="-384954" algn="l" defTabSz="914363" rtl="0" eaLnBrk="1" fontAlgn="auto" latinLnBrk="0" hangingPunct="1">
              <a:lnSpc>
                <a:spcPct val="90000"/>
              </a:lnSpc>
              <a:spcBef>
                <a:spcPct val="20000"/>
              </a:spcBef>
              <a:spcAft>
                <a:spcPts val="0"/>
              </a:spcAft>
              <a:buClrTx/>
              <a:buSzPct val="90000"/>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rPr>
              <a:t>Tony Hoare 2004</a:t>
            </a:r>
            <a:endParaRPr kumimoji="0" lang="en-US" sz="2400" b="0" i="0" u="none" strike="noStrike" kern="1200" cap="none" spc="0" normalizeH="0" baseline="0" noProof="0" dirty="0">
              <a:ln>
                <a:noFill/>
              </a:ln>
              <a:solidFill>
                <a:schemeClr val="accent2">
                  <a:lumMod val="75000"/>
                </a:schemeClr>
              </a:solidFill>
              <a:effectLst/>
              <a:uLnTx/>
              <a:uFillTx/>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i="1" smtClean="0"/>
              <a:t>Spec# Approach for a Verifying Compiler</a:t>
            </a:r>
            <a:endParaRPr lang="en-US" sz="4000" dirty="0"/>
          </a:p>
        </p:txBody>
      </p:sp>
      <p:sp>
        <p:nvSpPr>
          <p:cNvPr id="3" name="Content Placeholder 2"/>
          <p:cNvSpPr>
            <a:spLocks noGrp="1"/>
          </p:cNvSpPr>
          <p:nvPr>
            <p:ph idx="1"/>
          </p:nvPr>
        </p:nvSpPr>
        <p:spPr>
          <a:xfrm>
            <a:off x="381000" y="1588366"/>
            <a:ext cx="8382000" cy="4801314"/>
          </a:xfrm>
        </p:spPr>
        <p:txBody>
          <a:bodyPr/>
          <a:lstStyle/>
          <a:p>
            <a:r>
              <a:rPr lang="en-US" sz="2400" i="1" dirty="0" smtClean="0">
                <a:solidFill>
                  <a:srgbClr val="FF0000"/>
                </a:solidFill>
                <a:latin typeface="Calibri" pitchFamily="34" charset="0"/>
              </a:rPr>
              <a:t>Source Language</a:t>
            </a:r>
          </a:p>
          <a:p>
            <a:pPr lvl="1"/>
            <a:r>
              <a:rPr lang="en-US" sz="2400" dirty="0" smtClean="0">
                <a:latin typeface="Calibri" pitchFamily="34" charset="0"/>
              </a:rPr>
              <a:t>C# + goodies = Spec#</a:t>
            </a:r>
          </a:p>
          <a:p>
            <a:r>
              <a:rPr lang="en-US" sz="2400" i="1" dirty="0" smtClean="0">
                <a:solidFill>
                  <a:srgbClr val="FF0000"/>
                </a:solidFill>
                <a:latin typeface="Calibri" pitchFamily="34" charset="0"/>
              </a:rPr>
              <a:t>Specifications</a:t>
            </a:r>
          </a:p>
          <a:p>
            <a:pPr lvl="1"/>
            <a:r>
              <a:rPr lang="en-US" sz="2400" dirty="0" smtClean="0">
                <a:latin typeface="Calibri" pitchFamily="34" charset="0"/>
              </a:rPr>
              <a:t>method contracts,</a:t>
            </a:r>
          </a:p>
          <a:p>
            <a:pPr lvl="1"/>
            <a:r>
              <a:rPr lang="en-US" sz="2400" dirty="0" smtClean="0">
                <a:latin typeface="Calibri" pitchFamily="34" charset="0"/>
              </a:rPr>
              <a:t>invariants,</a:t>
            </a:r>
          </a:p>
          <a:p>
            <a:pPr lvl="1"/>
            <a:r>
              <a:rPr lang="en-US" sz="2400" dirty="0" smtClean="0">
                <a:latin typeface="Calibri" pitchFamily="34" charset="0"/>
              </a:rPr>
              <a:t>field and type annotations.</a:t>
            </a:r>
          </a:p>
          <a:p>
            <a:r>
              <a:rPr lang="en-US" sz="2400" i="1" dirty="0" smtClean="0">
                <a:solidFill>
                  <a:srgbClr val="FF0000"/>
                </a:solidFill>
                <a:latin typeface="Calibri" pitchFamily="34" charset="0"/>
              </a:rPr>
              <a:t>Program</a:t>
            </a:r>
            <a:r>
              <a:rPr lang="en-US" sz="2400" i="1" dirty="0" smtClean="0">
                <a:latin typeface="Calibri" pitchFamily="34" charset="0"/>
              </a:rPr>
              <a:t> </a:t>
            </a:r>
            <a:r>
              <a:rPr lang="en-US" sz="2400" i="1" dirty="0" smtClean="0">
                <a:solidFill>
                  <a:srgbClr val="FF0000"/>
                </a:solidFill>
                <a:latin typeface="Calibri" pitchFamily="34" charset="0"/>
              </a:rPr>
              <a:t>Logic</a:t>
            </a:r>
            <a:r>
              <a:rPr lang="en-US" sz="2400" i="1" dirty="0" smtClean="0">
                <a:latin typeface="Calibri" pitchFamily="34" charset="0"/>
              </a:rPr>
              <a:t>: </a:t>
            </a:r>
          </a:p>
          <a:p>
            <a:pPr lvl="1"/>
            <a:r>
              <a:rPr lang="en-US" sz="2400" i="1" dirty="0" err="1" smtClean="0">
                <a:latin typeface="Calibri" pitchFamily="34" charset="0"/>
              </a:rPr>
              <a:t>Dijkstra’s</a:t>
            </a:r>
            <a:r>
              <a:rPr lang="en-US" sz="2400" i="1" dirty="0" smtClean="0">
                <a:latin typeface="Calibri" pitchFamily="34" charset="0"/>
              </a:rPr>
              <a:t> weakest preconditions.</a:t>
            </a:r>
          </a:p>
          <a:p>
            <a:r>
              <a:rPr lang="en-US" sz="2400" i="1" dirty="0" smtClean="0">
                <a:solidFill>
                  <a:srgbClr val="FF0000"/>
                </a:solidFill>
                <a:latin typeface="Calibri" pitchFamily="34" charset="0"/>
              </a:rPr>
              <a:t>Automatic</a:t>
            </a:r>
            <a:r>
              <a:rPr lang="en-US" sz="2400" i="1" dirty="0" smtClean="0">
                <a:latin typeface="Calibri" pitchFamily="34" charset="0"/>
              </a:rPr>
              <a:t> </a:t>
            </a:r>
            <a:r>
              <a:rPr lang="en-US" sz="2400" i="1" dirty="0" smtClean="0">
                <a:solidFill>
                  <a:srgbClr val="FF0000"/>
                </a:solidFill>
                <a:latin typeface="Calibri" pitchFamily="34" charset="0"/>
              </a:rPr>
              <a:t>Verification</a:t>
            </a:r>
          </a:p>
          <a:p>
            <a:pPr lvl="1"/>
            <a:r>
              <a:rPr lang="en-US" sz="2400" dirty="0" smtClean="0">
                <a:latin typeface="Calibri" pitchFamily="34" charset="0"/>
              </a:rPr>
              <a:t>type checking,</a:t>
            </a:r>
          </a:p>
          <a:p>
            <a:pPr lvl="1"/>
            <a:r>
              <a:rPr lang="en-US" sz="2400" dirty="0" smtClean="0">
                <a:latin typeface="Calibri" pitchFamily="34" charset="0"/>
              </a:rPr>
              <a:t>verification condition generation (VCG),</a:t>
            </a:r>
          </a:p>
          <a:p>
            <a:pPr lvl="1"/>
            <a:r>
              <a:rPr lang="en-US" sz="2400" dirty="0" smtClean="0">
                <a:latin typeface="Calibri" pitchFamily="34" charset="0"/>
              </a:rPr>
              <a:t>automatic theorem proving Z3</a:t>
            </a:r>
            <a:endParaRPr lang="en-US" sz="2400" dirty="0">
              <a:latin typeface="Calibri" pitchFamily="34" charset="0"/>
            </a:endParaRPr>
          </a:p>
        </p:txBody>
      </p:sp>
      <p:sp>
        <p:nvSpPr>
          <p:cNvPr id="5" name="TextBox 4"/>
          <p:cNvSpPr txBox="1">
            <a:spLocks noChangeArrowheads="1"/>
          </p:cNvSpPr>
          <p:nvPr/>
        </p:nvSpPr>
        <p:spPr bwMode="auto">
          <a:xfrm>
            <a:off x="5796897" y="1744054"/>
            <a:ext cx="2987675" cy="366713"/>
          </a:xfrm>
          <a:prstGeom prst="rect">
            <a:avLst/>
          </a:prstGeom>
          <a:noFill/>
          <a:ln w="9525">
            <a:noFill/>
            <a:miter lim="800000"/>
            <a:headEnd/>
            <a:tailEnd/>
          </a:ln>
        </p:spPr>
        <p:txBody>
          <a:bodyPr>
            <a:spAutoFit/>
          </a:bodyPr>
          <a:lstStyle/>
          <a:p>
            <a:r>
              <a:rPr lang="en-US" sz="1800" i="1" dirty="0">
                <a:solidFill>
                  <a:schemeClr val="accent2"/>
                </a:solidFill>
              </a:rPr>
              <a:t>Spec# (annotated C#)</a:t>
            </a:r>
          </a:p>
        </p:txBody>
      </p:sp>
      <p:sp>
        <p:nvSpPr>
          <p:cNvPr id="6" name="TextBox 5"/>
          <p:cNvSpPr txBox="1">
            <a:spLocks noChangeArrowheads="1"/>
          </p:cNvSpPr>
          <p:nvPr/>
        </p:nvSpPr>
        <p:spPr bwMode="auto">
          <a:xfrm>
            <a:off x="6019800" y="2971800"/>
            <a:ext cx="2987675" cy="366713"/>
          </a:xfrm>
          <a:prstGeom prst="rect">
            <a:avLst/>
          </a:prstGeom>
          <a:noFill/>
          <a:ln w="9525">
            <a:noFill/>
            <a:miter lim="800000"/>
            <a:headEnd/>
            <a:tailEnd/>
          </a:ln>
        </p:spPr>
        <p:txBody>
          <a:bodyPr>
            <a:spAutoFit/>
          </a:bodyPr>
          <a:lstStyle/>
          <a:p>
            <a:r>
              <a:rPr lang="en-US" sz="1800" i="1" dirty="0">
                <a:solidFill>
                  <a:schemeClr val="accent2"/>
                </a:solidFill>
              </a:rPr>
              <a:t>Boogie PL</a:t>
            </a:r>
          </a:p>
        </p:txBody>
      </p:sp>
      <p:sp>
        <p:nvSpPr>
          <p:cNvPr id="7" name="TextBox 6"/>
          <p:cNvSpPr txBox="1">
            <a:spLocks noChangeArrowheads="1"/>
          </p:cNvSpPr>
          <p:nvPr/>
        </p:nvSpPr>
        <p:spPr bwMode="auto">
          <a:xfrm>
            <a:off x="5851525" y="2290763"/>
            <a:ext cx="29876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800" dirty="0"/>
              <a:t>Spec# Compiler</a:t>
            </a:r>
          </a:p>
        </p:txBody>
      </p:sp>
      <p:sp>
        <p:nvSpPr>
          <p:cNvPr id="8" name="TextBox 7"/>
          <p:cNvSpPr txBox="1">
            <a:spLocks noChangeArrowheads="1"/>
          </p:cNvSpPr>
          <p:nvPr/>
        </p:nvSpPr>
        <p:spPr bwMode="auto">
          <a:xfrm>
            <a:off x="5849938" y="3656013"/>
            <a:ext cx="29876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800" dirty="0"/>
              <a:t>VC Generator</a:t>
            </a:r>
          </a:p>
        </p:txBody>
      </p:sp>
      <p:sp>
        <p:nvSpPr>
          <p:cNvPr id="9" name="TextBox 8"/>
          <p:cNvSpPr txBox="1">
            <a:spLocks noChangeArrowheads="1"/>
          </p:cNvSpPr>
          <p:nvPr/>
        </p:nvSpPr>
        <p:spPr bwMode="auto">
          <a:xfrm>
            <a:off x="6156325" y="4343400"/>
            <a:ext cx="2987675" cy="366713"/>
          </a:xfrm>
          <a:prstGeom prst="rect">
            <a:avLst/>
          </a:prstGeom>
          <a:noFill/>
          <a:ln w="9525">
            <a:noFill/>
            <a:miter lim="800000"/>
            <a:headEnd/>
            <a:tailEnd/>
          </a:ln>
        </p:spPr>
        <p:txBody>
          <a:bodyPr>
            <a:spAutoFit/>
          </a:bodyPr>
          <a:lstStyle/>
          <a:p>
            <a:r>
              <a:rPr lang="en-US" sz="1800" i="1" dirty="0">
                <a:solidFill>
                  <a:schemeClr val="accent2"/>
                </a:solidFill>
              </a:rPr>
              <a:t>Formulas</a:t>
            </a:r>
          </a:p>
        </p:txBody>
      </p:sp>
      <p:sp>
        <p:nvSpPr>
          <p:cNvPr id="10" name="TextBox 9"/>
          <p:cNvSpPr txBox="1">
            <a:spLocks noChangeArrowheads="1"/>
          </p:cNvSpPr>
          <p:nvPr/>
        </p:nvSpPr>
        <p:spPr bwMode="auto">
          <a:xfrm>
            <a:off x="5883275" y="5021263"/>
            <a:ext cx="2947904"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800" dirty="0" smtClean="0"/>
              <a:t>Z3</a:t>
            </a:r>
            <a:endParaRPr lang="en-US" sz="1800" dirty="0"/>
          </a:p>
        </p:txBody>
      </p:sp>
      <p:sp>
        <p:nvSpPr>
          <p:cNvPr id="11" name="Line 25"/>
          <p:cNvSpPr>
            <a:spLocks noChangeShapeType="1"/>
          </p:cNvSpPr>
          <p:nvPr/>
        </p:nvSpPr>
        <p:spPr bwMode="auto">
          <a:xfrm>
            <a:off x="7315200" y="5410200"/>
            <a:ext cx="0" cy="5334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US"/>
          </a:p>
        </p:txBody>
      </p:sp>
      <p:cxnSp>
        <p:nvCxnSpPr>
          <p:cNvPr id="12" name="AutoShape 27"/>
          <p:cNvCxnSpPr>
            <a:cxnSpLocks noChangeShapeType="1"/>
            <a:stCxn id="7" idx="2"/>
            <a:endCxn id="8" idx="0"/>
          </p:cNvCxnSpPr>
          <p:nvPr/>
        </p:nvCxnSpPr>
        <p:spPr bwMode="auto">
          <a:xfrm flipH="1">
            <a:off x="7343775" y="2667000"/>
            <a:ext cx="1588" cy="989013"/>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AutoShape 28"/>
          <p:cNvCxnSpPr>
            <a:cxnSpLocks noChangeShapeType="1"/>
            <a:stCxn id="8" idx="2"/>
            <a:endCxn id="10" idx="0"/>
          </p:cNvCxnSpPr>
          <p:nvPr/>
        </p:nvCxnSpPr>
        <p:spPr bwMode="auto">
          <a:xfrm rot="16200000" flipH="1">
            <a:off x="6855995" y="4520030"/>
            <a:ext cx="989013" cy="13451"/>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6602"/>
            <a:ext cx="8382000" cy="553998"/>
          </a:xfrm>
        </p:spPr>
        <p:txBody>
          <a:bodyPr/>
          <a:lstStyle/>
          <a:p>
            <a:r>
              <a:rPr lang="en-US" sz="4000" dirty="0" smtClean="0"/>
              <a:t>Research around Z3</a:t>
            </a:r>
            <a:endParaRPr lang="en-US" sz="4000" dirty="0"/>
          </a:p>
        </p:txBody>
      </p:sp>
      <p:sp>
        <p:nvSpPr>
          <p:cNvPr id="11" name="TextBox 10"/>
          <p:cNvSpPr txBox="1"/>
          <p:nvPr/>
        </p:nvSpPr>
        <p:spPr>
          <a:xfrm>
            <a:off x="0" y="5534561"/>
            <a:ext cx="300082" cy="1077218"/>
          </a:xfrm>
          <a:prstGeom prst="rect">
            <a:avLst/>
          </a:prstGeom>
          <a:noFill/>
        </p:spPr>
        <p:txBody>
          <a:bodyPr wrap="none" rtlCol="0">
            <a:spAutoFit/>
          </a:bodyPr>
          <a:lstStyle/>
          <a:p>
            <a:pPr lvl="0"/>
            <a:r>
              <a:rPr lang="en-US" sz="1600" dirty="0" smtClean="0">
                <a:solidFill>
                  <a:schemeClr val="bg1"/>
                </a:solidFill>
              </a:rPr>
              <a:t>. </a:t>
            </a:r>
          </a:p>
          <a:p>
            <a:r>
              <a:rPr lang="en-US" sz="1600" dirty="0" smtClean="0">
                <a:solidFill>
                  <a:schemeClr val="bg1"/>
                </a:solidFill>
              </a:rPr>
              <a:t>.</a:t>
            </a:r>
          </a:p>
          <a:p>
            <a:pPr lvl="0"/>
            <a:r>
              <a:rPr lang="en-US" sz="1600" dirty="0" smtClean="0">
                <a:solidFill>
                  <a:schemeClr val="bg1"/>
                </a:solidFill>
              </a:rPr>
              <a:t> </a:t>
            </a:r>
          </a:p>
          <a:p>
            <a:r>
              <a:rPr lang="en-US" sz="1600" dirty="0" smtClean="0">
                <a:solidFill>
                  <a:schemeClr val="bg1"/>
                </a:solidFill>
              </a:rPr>
              <a:t>. </a:t>
            </a:r>
          </a:p>
        </p:txBody>
      </p:sp>
      <p:sp>
        <p:nvSpPr>
          <p:cNvPr id="13" name="TextBox 12"/>
          <p:cNvSpPr txBox="1"/>
          <p:nvPr/>
        </p:nvSpPr>
        <p:spPr>
          <a:xfrm>
            <a:off x="1828800" y="6400800"/>
            <a:ext cx="4796506" cy="400110"/>
          </a:xfrm>
          <a:prstGeom prst="rect">
            <a:avLst/>
          </a:prstGeom>
          <a:noFill/>
        </p:spPr>
        <p:txBody>
          <a:bodyPr wrap="none" rtlCol="0">
            <a:spAutoFit/>
          </a:bodyPr>
          <a:lstStyle/>
          <a:p>
            <a:r>
              <a:rPr lang="en-US" sz="2000" b="1" dirty="0" smtClean="0">
                <a:solidFill>
                  <a:srgbClr val="C00000"/>
                </a:solidFill>
              </a:rPr>
              <a:t>This tutorial covers applications of Z3</a:t>
            </a:r>
          </a:p>
        </p:txBody>
      </p:sp>
      <p:sp>
        <p:nvSpPr>
          <p:cNvPr id="5" name="Rectangle 4"/>
          <p:cNvSpPr/>
          <p:nvPr/>
        </p:nvSpPr>
        <p:spPr bwMode="auto">
          <a:xfrm>
            <a:off x="0" y="1066800"/>
            <a:ext cx="9144000" cy="1447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Decision Procedures</a:t>
            </a:r>
          </a:p>
          <a:p>
            <a:r>
              <a:rPr lang="en-US" sz="1600" dirty="0" smtClean="0">
                <a:solidFill>
                  <a:schemeClr val="tx1"/>
                </a:solidFill>
              </a:rPr>
              <a:t>Modular Difference Logic is Hard 		           	TR 08 B, Blass Gurevich, </a:t>
            </a:r>
            <a:r>
              <a:rPr lang="en-US" sz="1600" dirty="0" err="1" smtClean="0">
                <a:solidFill>
                  <a:schemeClr val="tx1"/>
                </a:solidFill>
              </a:rPr>
              <a:t>Muthuvathi</a:t>
            </a:r>
            <a:r>
              <a:rPr lang="en-US" sz="1600" dirty="0" smtClean="0">
                <a:solidFill>
                  <a:schemeClr val="tx1"/>
                </a:solidFill>
              </a:rPr>
              <a:t>.</a:t>
            </a:r>
          </a:p>
          <a:p>
            <a:r>
              <a:rPr lang="en-US" sz="1600" dirty="0" smtClean="0">
                <a:solidFill>
                  <a:schemeClr val="tx1"/>
                </a:solidFill>
              </a:rPr>
              <a:t>Linear Functional Fixed-points. 			CAV 09  B. &amp; Hendrix. </a:t>
            </a:r>
          </a:p>
          <a:p>
            <a:r>
              <a:rPr lang="en-US" sz="1600" dirty="0" smtClean="0">
                <a:solidFill>
                  <a:schemeClr val="tx1"/>
                </a:solidFill>
              </a:rPr>
              <a:t>A Priori Reductions to Zero for Strategy-Independent </a:t>
            </a:r>
            <a:r>
              <a:rPr lang="en-US" sz="1600" dirty="0" err="1" smtClean="0">
                <a:solidFill>
                  <a:schemeClr val="tx1"/>
                </a:solidFill>
              </a:rPr>
              <a:t>Gröbner</a:t>
            </a:r>
            <a:r>
              <a:rPr lang="en-US" sz="1600" dirty="0" smtClean="0">
                <a:solidFill>
                  <a:schemeClr val="tx1"/>
                </a:solidFill>
              </a:rPr>
              <a:t> Bases SYNASC 09 M&amp; </a:t>
            </a:r>
            <a:r>
              <a:rPr lang="en-US" sz="1600" dirty="0" err="1" smtClean="0">
                <a:solidFill>
                  <a:schemeClr val="tx1"/>
                </a:solidFill>
              </a:rPr>
              <a:t>Passmore</a:t>
            </a:r>
            <a:r>
              <a:rPr lang="en-US" sz="1600" dirty="0" smtClean="0">
                <a:solidFill>
                  <a:schemeClr val="tx1"/>
                </a:solidFill>
              </a:rPr>
              <a:t>. </a:t>
            </a:r>
          </a:p>
          <a:p>
            <a:r>
              <a:rPr lang="en-US" sz="1600" dirty="0" smtClean="0">
                <a:solidFill>
                  <a:schemeClr val="tx1"/>
                </a:solidFill>
              </a:rPr>
              <a:t>Efficient, Generalized Array Decision Procedures 	           	FMCAD 09  M &amp; B</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a:off x="0" y="2514600"/>
            <a:ext cx="9144000" cy="16002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Combining Decision Procedures</a:t>
            </a:r>
          </a:p>
          <a:p>
            <a:pPr lvl="0"/>
            <a:r>
              <a:rPr lang="en-US" sz="1600" dirty="0" smtClean="0">
                <a:solidFill>
                  <a:schemeClr val="tx1"/>
                </a:solidFill>
              </a:rPr>
              <a:t>Model-based Theory Combination 		           	SMT 07   M &amp; B. . </a:t>
            </a:r>
          </a:p>
          <a:p>
            <a:r>
              <a:rPr lang="en-US" sz="1600" dirty="0" smtClean="0">
                <a:solidFill>
                  <a:schemeClr val="tx1"/>
                </a:solidFill>
              </a:rPr>
              <a:t>Accelerating Lemma learning using DPLL(U)	</a:t>
            </a:r>
            <a:r>
              <a:rPr lang="en-US" sz="1600" smtClean="0">
                <a:solidFill>
                  <a:schemeClr val="tx1"/>
                </a:solidFill>
              </a:rPr>
              <a:t>	LPAR-short </a:t>
            </a:r>
            <a:r>
              <a:rPr lang="en-US" sz="1600" dirty="0" smtClean="0">
                <a:solidFill>
                  <a:schemeClr val="tx1"/>
                </a:solidFill>
              </a:rPr>
              <a:t>08  B, </a:t>
            </a:r>
            <a:r>
              <a:rPr lang="en-US" sz="1600" dirty="0" err="1" smtClean="0">
                <a:solidFill>
                  <a:schemeClr val="tx1"/>
                </a:solidFill>
              </a:rPr>
              <a:t>Dutetre</a:t>
            </a:r>
            <a:r>
              <a:rPr lang="en-US" sz="1600" dirty="0" smtClean="0">
                <a:solidFill>
                  <a:schemeClr val="tx1"/>
                </a:solidFill>
              </a:rPr>
              <a:t> &amp; M</a:t>
            </a:r>
          </a:p>
          <a:p>
            <a:r>
              <a:rPr lang="en-US" sz="1600" dirty="0" smtClean="0">
                <a:solidFill>
                  <a:schemeClr val="tx1"/>
                </a:solidFill>
              </a:rPr>
              <a:t>Proofs, Refutations and Z3				IWIL 08 M &amp; B</a:t>
            </a:r>
          </a:p>
          <a:p>
            <a:r>
              <a:rPr lang="en-US" sz="1600" dirty="0" smtClean="0">
                <a:solidFill>
                  <a:schemeClr val="tx1"/>
                </a:solidFill>
              </a:rPr>
              <a:t>On Locally Minimal </a:t>
            </a:r>
            <a:r>
              <a:rPr lang="en-US" sz="1600" dirty="0" err="1" smtClean="0">
                <a:solidFill>
                  <a:schemeClr val="tx1"/>
                </a:solidFill>
              </a:rPr>
              <a:t>Nullstellensatz</a:t>
            </a:r>
            <a:r>
              <a:rPr lang="en-US" sz="1600" dirty="0" smtClean="0">
                <a:solidFill>
                  <a:schemeClr val="tx1"/>
                </a:solidFill>
              </a:rPr>
              <a:t> Proofs.		SMT 09  M &amp; </a:t>
            </a:r>
            <a:r>
              <a:rPr lang="en-US" sz="1600" dirty="0" err="1" smtClean="0">
                <a:solidFill>
                  <a:schemeClr val="tx1"/>
                </a:solidFill>
              </a:rPr>
              <a:t>Passmore</a:t>
            </a:r>
            <a:r>
              <a:rPr lang="en-US" sz="1600" dirty="0" smtClean="0">
                <a:solidFill>
                  <a:schemeClr val="tx1"/>
                </a:solidFill>
              </a:rPr>
              <a:t>. </a:t>
            </a:r>
          </a:p>
          <a:p>
            <a:pPr lvl="0"/>
            <a:r>
              <a:rPr lang="en-US" sz="1600" dirty="0" smtClean="0">
                <a:solidFill>
                  <a:schemeClr val="tx1"/>
                </a:solidFill>
              </a:rPr>
              <a:t>A Concurrent Portfolio Approach to SMT Solving		CAV 09   </a:t>
            </a:r>
            <a:r>
              <a:rPr lang="en-US" sz="1600" dirty="0" err="1" smtClean="0">
                <a:solidFill>
                  <a:schemeClr val="tx1"/>
                </a:solidFill>
              </a:rPr>
              <a:t>Wintersteiger</a:t>
            </a:r>
            <a:r>
              <a:rPr lang="en-US" sz="1600" dirty="0" smtClean="0">
                <a:solidFill>
                  <a:schemeClr val="tx1"/>
                </a:solidFill>
              </a:rPr>
              <a:t>, </a:t>
            </a:r>
            <a:r>
              <a:rPr lang="en-US" sz="1600" dirty="0" err="1" smtClean="0">
                <a:solidFill>
                  <a:schemeClr val="tx1"/>
                </a:solidFill>
              </a:rPr>
              <a:t>Hamadi</a:t>
            </a:r>
            <a:r>
              <a:rPr lang="en-US" sz="1600" dirty="0" smtClean="0">
                <a:solidFill>
                  <a:schemeClr val="tx1"/>
                </a:solidFill>
              </a:rPr>
              <a:t> &amp; M</a:t>
            </a:r>
          </a:p>
        </p:txBody>
      </p:sp>
      <p:sp>
        <p:nvSpPr>
          <p:cNvPr id="7" name="Rectangle 6"/>
          <p:cNvSpPr/>
          <p:nvPr/>
        </p:nvSpPr>
        <p:spPr bwMode="auto">
          <a:xfrm>
            <a:off x="0" y="4114800"/>
            <a:ext cx="9144000" cy="2209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Quantifiers, quantifiers, quantifiers</a:t>
            </a:r>
          </a:p>
          <a:p>
            <a:pPr lvl="0"/>
            <a:r>
              <a:rPr lang="en-US" sz="1600" dirty="0" smtClean="0">
                <a:solidFill>
                  <a:schemeClr val="tx1"/>
                </a:solidFill>
              </a:rPr>
              <a:t>Efficient E-matching for SMT Solvers. . 		 	CADE 07 M &amp; B. </a:t>
            </a:r>
          </a:p>
          <a:p>
            <a:pPr lvl="0"/>
            <a:r>
              <a:rPr lang="en-US" sz="1600" dirty="0" smtClean="0">
                <a:solidFill>
                  <a:schemeClr val="tx1"/>
                </a:solidFill>
              </a:rPr>
              <a:t>Relevancy Propagation. 		 		TR 07      M &amp; B. </a:t>
            </a:r>
          </a:p>
          <a:p>
            <a:r>
              <a:rPr lang="en-US" sz="1600" dirty="0" smtClean="0">
                <a:solidFill>
                  <a:schemeClr val="tx1"/>
                </a:solidFill>
              </a:rPr>
              <a:t>Deciding Effectively Propositional Logic using DPLL and substitution sets  IJCAR 08 M &amp; B.</a:t>
            </a:r>
          </a:p>
          <a:p>
            <a:pPr lvl="0"/>
            <a:r>
              <a:rPr lang="en-US" sz="1600" dirty="0" smtClean="0">
                <a:solidFill>
                  <a:schemeClr val="tx1"/>
                </a:solidFill>
              </a:rPr>
              <a:t>Engineering DPLL(T) + saturation. 			IJCAR 08 M &amp; B. </a:t>
            </a:r>
          </a:p>
          <a:p>
            <a:r>
              <a:rPr lang="en-US" sz="1600" dirty="0" smtClean="0">
                <a:solidFill>
                  <a:schemeClr val="tx1"/>
                </a:solidFill>
              </a:rPr>
              <a:t>Complete instantiation for quantified SMT formulas		CAV 09   </a:t>
            </a:r>
            <a:r>
              <a:rPr lang="en-US" sz="1600" dirty="0" err="1" smtClean="0">
                <a:solidFill>
                  <a:schemeClr val="tx1"/>
                </a:solidFill>
              </a:rPr>
              <a:t>Ge</a:t>
            </a:r>
            <a:r>
              <a:rPr lang="en-US" sz="1600" dirty="0" smtClean="0">
                <a:solidFill>
                  <a:schemeClr val="tx1"/>
                </a:solidFill>
              </a:rPr>
              <a:t> &amp; M. </a:t>
            </a:r>
          </a:p>
          <a:p>
            <a:r>
              <a:rPr lang="en-US" sz="1600" dirty="0" smtClean="0">
                <a:solidFill>
                  <a:schemeClr val="tx1"/>
                </a:solidFill>
              </a:rPr>
              <a:t>On deciding </a:t>
            </a:r>
            <a:r>
              <a:rPr lang="en-US" sz="1600" dirty="0" err="1" smtClean="0">
                <a:solidFill>
                  <a:schemeClr val="tx1"/>
                </a:solidFill>
              </a:rPr>
              <a:t>satisfiability</a:t>
            </a:r>
            <a:r>
              <a:rPr lang="en-US" sz="1600" dirty="0" smtClean="0">
                <a:solidFill>
                  <a:schemeClr val="tx1"/>
                </a:solidFill>
              </a:rPr>
              <a:t> by DPLL(</a:t>
            </a:r>
            <a:r>
              <a:rPr lang="en-US" sz="1600" dirty="0" smtClean="0">
                <a:solidFill>
                  <a:schemeClr val="tx1"/>
                </a:solidFill>
                <a:sym typeface="Symbol"/>
              </a:rPr>
              <a:t></a:t>
            </a:r>
            <a:r>
              <a:rPr lang="en-US" sz="1600" dirty="0" smtClean="0">
                <a:solidFill>
                  <a:schemeClr val="tx1"/>
                </a:solidFill>
              </a:rPr>
              <a:t>+ T) and unsound theorem proving. </a:t>
            </a:r>
          </a:p>
          <a:p>
            <a:r>
              <a:rPr lang="en-US" sz="1600" dirty="0" smtClean="0">
                <a:solidFill>
                  <a:schemeClr val="tx1"/>
                </a:solidFill>
              </a:rPr>
              <a:t>						CADE 09  </a:t>
            </a:r>
            <a:r>
              <a:rPr lang="en-US" sz="1600" dirty="0" err="1" smtClean="0">
                <a:solidFill>
                  <a:schemeClr val="tx1"/>
                </a:solidFill>
              </a:rPr>
              <a:t>Bonachina</a:t>
            </a:r>
            <a:r>
              <a:rPr lang="en-US" sz="1600" dirty="0" smtClean="0">
                <a:solidFill>
                  <a:schemeClr val="tx1"/>
                </a:solidFill>
              </a:rPr>
              <a:t>, M &amp; Lynch. </a:t>
            </a:r>
            <a:r>
              <a:rPr lang="en-US" sz="1600" dirty="0" smtClean="0">
                <a:solidFill>
                  <a:schemeClr val="bg1"/>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Text Box 7"/>
          <p:cNvSpPr txBox="1">
            <a:spLocks noChangeArrowheads="1"/>
          </p:cNvSpPr>
          <p:nvPr/>
        </p:nvSpPr>
        <p:spPr bwMode="auto">
          <a:xfrm>
            <a:off x="4195102" y="5392215"/>
            <a:ext cx="4415069" cy="1077212"/>
          </a:xfrm>
          <a:prstGeom prst="rect">
            <a:avLst/>
          </a:prstGeom>
          <a:noFill/>
          <a:ln w="9525">
            <a:noFill/>
            <a:miter lim="800000"/>
            <a:headEnd/>
            <a:tailEnd/>
          </a:ln>
          <a:effectLst/>
        </p:spPr>
        <p:txBody>
          <a:bodyPr wrap="square" lIns="91432" tIns="45717" rIns="91432" bIns="45717">
            <a:spAutoFit/>
          </a:bodyPr>
          <a:lstStyle/>
          <a:p>
            <a:pPr algn="ctr">
              <a:spcBef>
                <a:spcPct val="50000"/>
              </a:spcBef>
            </a:pPr>
            <a:r>
              <a:rPr lang="en-US" sz="3200" dirty="0" smtClean="0">
                <a:solidFill>
                  <a:schemeClr val="bg1"/>
                </a:solidFill>
                <a:effectLst>
                  <a:outerShdw blurRad="38100" dist="38100" dir="2700000" algn="tl">
                    <a:srgbClr val="000000">
                      <a:alpha val="43137"/>
                    </a:srgbClr>
                  </a:outerShdw>
                </a:effectLst>
                <a:latin typeface="+mn-lt"/>
              </a:rPr>
              <a:t>Verification condition (logical formula)</a:t>
            </a:r>
          </a:p>
        </p:txBody>
      </p:sp>
      <p:sp>
        <p:nvSpPr>
          <p:cNvPr id="43014" name="Text Box 6"/>
          <p:cNvSpPr txBox="1">
            <a:spLocks noChangeArrowheads="1"/>
          </p:cNvSpPr>
          <p:nvPr/>
        </p:nvSpPr>
        <p:spPr bwMode="auto">
          <a:xfrm>
            <a:off x="702231" y="1047738"/>
            <a:ext cx="3573087" cy="584769"/>
          </a:xfrm>
          <a:prstGeom prst="rect">
            <a:avLst/>
          </a:prstGeom>
          <a:noFill/>
          <a:ln w="9525">
            <a:noFill/>
            <a:miter lim="800000"/>
            <a:headEnd/>
            <a:tailEnd/>
          </a:ln>
          <a:effectLst/>
        </p:spPr>
        <p:txBody>
          <a:bodyPr wrap="square" lIns="91432" tIns="45717" rIns="91432" bIns="45717">
            <a:spAutoFit/>
          </a:bodyPr>
          <a:lstStyle/>
          <a:p>
            <a:pPr>
              <a:spcBef>
                <a:spcPct val="50000"/>
              </a:spcBef>
            </a:pPr>
            <a:r>
              <a:rPr lang="en-US" sz="3200" dirty="0" smtClean="0">
                <a:solidFill>
                  <a:schemeClr val="bg1"/>
                </a:solidFill>
                <a:effectLst>
                  <a:outerShdw blurRad="38100" dist="38100" dir="2700000" algn="tl">
                    <a:srgbClr val="000000">
                      <a:alpha val="43137"/>
                    </a:srgbClr>
                  </a:outerShdw>
                </a:effectLst>
                <a:latin typeface="+mn-lt"/>
              </a:rPr>
              <a:t>Source language</a:t>
            </a:r>
            <a:endParaRPr lang="en-US" sz="3200" dirty="0">
              <a:solidFill>
                <a:schemeClr val="bg1"/>
              </a:solidFill>
              <a:effectLst>
                <a:outerShdw blurRad="38100" dist="38100" dir="2700000" algn="tl">
                  <a:srgbClr val="000000">
                    <a:alpha val="43137"/>
                  </a:srgbClr>
                </a:outerShdw>
              </a:effectLst>
              <a:latin typeface="+mn-lt"/>
            </a:endParaRPr>
          </a:p>
        </p:txBody>
      </p:sp>
      <p:sp>
        <p:nvSpPr>
          <p:cNvPr id="30" name="AutoShape 8"/>
          <p:cNvSpPr>
            <a:spLocks noChangeArrowheads="1"/>
          </p:cNvSpPr>
          <p:nvPr/>
        </p:nvSpPr>
        <p:spPr bwMode="auto">
          <a:xfrm rot="2700000">
            <a:off x="1418926" y="2014621"/>
            <a:ext cx="2036238" cy="923965"/>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2" tIns="45717" rIns="91432" bIns="45717" anchor="ctr"/>
          <a:lstStyle/>
          <a:p>
            <a:endParaRPr lang="en-US"/>
          </a:p>
        </p:txBody>
      </p:sp>
      <p:sp>
        <p:nvSpPr>
          <p:cNvPr id="13" name="Text Box 6"/>
          <p:cNvSpPr txBox="1">
            <a:spLocks noChangeArrowheads="1"/>
          </p:cNvSpPr>
          <p:nvPr/>
        </p:nvSpPr>
        <p:spPr bwMode="auto">
          <a:xfrm>
            <a:off x="1727465" y="3135840"/>
            <a:ext cx="6439118" cy="584769"/>
          </a:xfrm>
          <a:prstGeom prst="rect">
            <a:avLst/>
          </a:prstGeom>
          <a:noFill/>
          <a:ln w="9525">
            <a:noFill/>
            <a:miter lim="800000"/>
            <a:headEnd/>
            <a:tailEnd/>
          </a:ln>
          <a:effectLst/>
        </p:spPr>
        <p:txBody>
          <a:bodyPr wrap="square" lIns="91432" tIns="45717" rIns="91432" bIns="45717">
            <a:spAutoFit/>
          </a:bodyPr>
          <a:lstStyle/>
          <a:p>
            <a:pPr>
              <a:spcBef>
                <a:spcPct val="50000"/>
              </a:spcBef>
            </a:pPr>
            <a:r>
              <a:rPr lang="en-US" sz="3200" dirty="0" smtClean="0">
                <a:solidFill>
                  <a:schemeClr val="bg1"/>
                </a:solidFill>
                <a:effectLst>
                  <a:outerShdw blurRad="38100" dist="38100" dir="2700000" algn="tl">
                    <a:srgbClr val="000000">
                      <a:alpha val="43137"/>
                    </a:srgbClr>
                  </a:outerShdw>
                </a:effectLst>
                <a:latin typeface="+mn-lt"/>
              </a:rPr>
              <a:t>Intermediate verification language</a:t>
            </a:r>
            <a:endParaRPr lang="en-US" sz="3200" dirty="0">
              <a:solidFill>
                <a:schemeClr val="bg1"/>
              </a:solidFill>
              <a:effectLst>
                <a:outerShdw blurRad="38100" dist="38100" dir="2700000" algn="tl">
                  <a:srgbClr val="000000">
                    <a:alpha val="43137"/>
                  </a:srgbClr>
                </a:outerShdw>
              </a:effectLst>
              <a:latin typeface="+mn-lt"/>
            </a:endParaRPr>
          </a:p>
        </p:txBody>
      </p:sp>
      <p:sp>
        <p:nvSpPr>
          <p:cNvPr id="14" name="AutoShape 8"/>
          <p:cNvSpPr>
            <a:spLocks noChangeArrowheads="1"/>
          </p:cNvSpPr>
          <p:nvPr/>
        </p:nvSpPr>
        <p:spPr bwMode="auto">
          <a:xfrm rot="2700000">
            <a:off x="3395266" y="4112965"/>
            <a:ext cx="2065189" cy="923965"/>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2" tIns="45717" rIns="91432" bIns="45717" anchor="ctr"/>
          <a:lstStyle/>
          <a:p>
            <a:endParaRPr lang="en-US"/>
          </a:p>
        </p:txBody>
      </p:sp>
      <p:sp>
        <p:nvSpPr>
          <p:cNvPr id="15" name="Title 14"/>
          <p:cNvSpPr>
            <a:spLocks noGrp="1"/>
          </p:cNvSpPr>
          <p:nvPr>
            <p:ph type="title"/>
          </p:nvPr>
        </p:nvSpPr>
        <p:spPr/>
        <p:txBody>
          <a:bodyPr/>
          <a:lstStyle/>
          <a:p>
            <a:r>
              <a:rPr smtClean="0"/>
              <a:t>Basic verifier architecture</a:t>
            </a:r>
            <a:endParaRPr lang="en-US" dirty="0"/>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3" name="AutoShape 15"/>
          <p:cNvSpPr>
            <a:spLocks noChangeArrowheads="1"/>
          </p:cNvSpPr>
          <p:nvPr/>
        </p:nvSpPr>
        <p:spPr bwMode="auto">
          <a:xfrm>
            <a:off x="1345553" y="2746724"/>
            <a:ext cx="6934200" cy="3394846"/>
          </a:xfrm>
          <a:prstGeom prst="roundRect">
            <a:avLst>
              <a:gd name="adj" fmla="val 16667"/>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380985" tIns="380985" rIns="380985" bIns="380985" numCol="1" anchor="ctr" anchorCtr="0" compatLnSpc="1">
            <a:prstTxWarp prst="textNoShape">
              <a:avLst/>
            </a:prstTxWarp>
          </a:bodyPr>
          <a:lstStyle/>
          <a:p>
            <a:pPr algn="ctr" defTabSz="914099" eaLnBrk="0" hangingPunct="0">
              <a:lnSpc>
                <a:spcPct val="85000"/>
              </a:lnSpc>
              <a:spcBef>
                <a:spcPct val="20000"/>
              </a:spcBef>
            </a:pPr>
            <a:endParaRPr lang="en-US" sz="1500" dirty="0" smtClean="0">
              <a:solidFill>
                <a:schemeClr val="tx1"/>
              </a:solidFill>
            </a:endParaRPr>
          </a:p>
        </p:txBody>
      </p:sp>
      <p:sp>
        <p:nvSpPr>
          <p:cNvPr id="43016" name="AutoShape 8"/>
          <p:cNvSpPr>
            <a:spLocks noChangeArrowheads="1"/>
          </p:cNvSpPr>
          <p:nvPr/>
        </p:nvSpPr>
        <p:spPr bwMode="auto">
          <a:xfrm rot="3390031">
            <a:off x="489773" y="2952362"/>
            <a:ext cx="5916921" cy="1752600"/>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r>
              <a:rPr lang="en-US" dirty="0" smtClean="0"/>
              <a:t>V</a:t>
            </a:r>
            <a:endParaRPr lang="en-US" dirty="0"/>
          </a:p>
        </p:txBody>
      </p:sp>
      <p:sp>
        <p:nvSpPr>
          <p:cNvPr id="43022" name="AutoShape 14"/>
          <p:cNvSpPr>
            <a:spLocks noChangeArrowheads="1"/>
          </p:cNvSpPr>
          <p:nvPr/>
        </p:nvSpPr>
        <p:spPr bwMode="auto">
          <a:xfrm rot="4981690">
            <a:off x="4576523" y="1707983"/>
            <a:ext cx="1128712" cy="3886200"/>
          </a:xfrm>
          <a:custGeom>
            <a:avLst/>
            <a:gdLst>
              <a:gd name="G0" fmla="+- 439187 0 0"/>
              <a:gd name="G1" fmla="+- 5126691 0 0"/>
              <a:gd name="G2" fmla="+- 439187 0 5126691"/>
              <a:gd name="G3" fmla="+- 10800 0 0"/>
              <a:gd name="G4" fmla="+- 0 0 439187"/>
              <a:gd name="T0" fmla="*/ 360 256 1"/>
              <a:gd name="T1" fmla="*/ 0 256 1"/>
              <a:gd name="G5" fmla="+- G2 T0 T1"/>
              <a:gd name="G6" fmla="?: G2 G2 G5"/>
              <a:gd name="G7" fmla="+- 0 0 G6"/>
              <a:gd name="G8" fmla="+- 5604 0 0"/>
              <a:gd name="G9" fmla="+- 0 0 5126691"/>
              <a:gd name="G10" fmla="+- 5604 0 2700"/>
              <a:gd name="G11" fmla="cos G10 439187"/>
              <a:gd name="G12" fmla="sin G10 439187"/>
              <a:gd name="G13" fmla="cos 13500 439187"/>
              <a:gd name="G14" fmla="sin 13500 439187"/>
              <a:gd name="G15" fmla="+- G11 10800 0"/>
              <a:gd name="G16" fmla="+- G12 10800 0"/>
              <a:gd name="G17" fmla="+- G13 10800 0"/>
              <a:gd name="G18" fmla="+- G14 10800 0"/>
              <a:gd name="G19" fmla="*/ 5604 1 2"/>
              <a:gd name="G20" fmla="+- G19 5400 0"/>
              <a:gd name="G21" fmla="cos G20 439187"/>
              <a:gd name="G22" fmla="sin G20 439187"/>
              <a:gd name="G23" fmla="+- G21 10800 0"/>
              <a:gd name="G24" fmla="+- G12 G23 G22"/>
              <a:gd name="G25" fmla="+- G22 G23 G11"/>
              <a:gd name="G26" fmla="cos 10800 439187"/>
              <a:gd name="G27" fmla="sin 10800 439187"/>
              <a:gd name="G28" fmla="cos 5604 439187"/>
              <a:gd name="G29" fmla="sin 5604 439187"/>
              <a:gd name="G30" fmla="+- G26 10800 0"/>
              <a:gd name="G31" fmla="+- G27 10800 0"/>
              <a:gd name="G32" fmla="+- G28 10800 0"/>
              <a:gd name="G33" fmla="+- G29 10800 0"/>
              <a:gd name="G34" fmla="+- G19 5400 0"/>
              <a:gd name="G35" fmla="cos G34 5126691"/>
              <a:gd name="G36" fmla="sin G34 5126691"/>
              <a:gd name="G37" fmla="+/ 5126691 439187 2"/>
              <a:gd name="T2" fmla="*/ 180 256 1"/>
              <a:gd name="T3" fmla="*/ 0 256 1"/>
              <a:gd name="G38" fmla="+- G37 T2 T3"/>
              <a:gd name="G39" fmla="?: G2 G37 G38"/>
              <a:gd name="G40" fmla="cos 10800 G39"/>
              <a:gd name="G41" fmla="sin 10800 G39"/>
              <a:gd name="G42" fmla="cos 5604 G39"/>
              <a:gd name="G43" fmla="sin 5604 G39"/>
              <a:gd name="G44" fmla="+- G40 10800 0"/>
              <a:gd name="G45" fmla="+- G41 10800 0"/>
              <a:gd name="G46" fmla="+- G42 10800 0"/>
              <a:gd name="G47" fmla="+- G43 10800 0"/>
              <a:gd name="G48" fmla="+- G35 10800 0"/>
              <a:gd name="G49" fmla="+- G36 10800 0"/>
              <a:gd name="T4" fmla="*/ 2832 w 21600"/>
              <a:gd name="T5" fmla="*/ 3508 h 21600"/>
              <a:gd name="T6" fmla="*/ 12473 w 21600"/>
              <a:gd name="T7" fmla="*/ 18829 h 21600"/>
              <a:gd name="T8" fmla="*/ 6665 w 21600"/>
              <a:gd name="T9" fmla="*/ 7016 h 21600"/>
              <a:gd name="T10" fmla="*/ 24207 w 21600"/>
              <a:gd name="T11" fmla="*/ 12375 h 21600"/>
              <a:gd name="T12" fmla="*/ 18326 w 21600"/>
              <a:gd name="T13" fmla="*/ 17018 h 21600"/>
              <a:gd name="T14" fmla="*/ 13684 w 21600"/>
              <a:gd name="T15" fmla="*/ 1113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365" y="11453"/>
                </a:moveTo>
                <a:cubicBezTo>
                  <a:pt x="16391" y="11236"/>
                  <a:pt x="16404" y="11018"/>
                  <a:pt x="16404" y="10800"/>
                </a:cubicBezTo>
                <a:cubicBezTo>
                  <a:pt x="16404" y="7704"/>
                  <a:pt x="13895" y="5196"/>
                  <a:pt x="10800" y="5196"/>
                </a:cubicBezTo>
                <a:cubicBezTo>
                  <a:pt x="7704" y="5196"/>
                  <a:pt x="5196" y="7704"/>
                  <a:pt x="5196" y="10800"/>
                </a:cubicBezTo>
                <a:cubicBezTo>
                  <a:pt x="5196" y="13895"/>
                  <a:pt x="7704" y="16404"/>
                  <a:pt x="10800" y="16404"/>
                </a:cubicBezTo>
                <a:cubicBezTo>
                  <a:pt x="11184" y="16404"/>
                  <a:pt x="11567" y="16364"/>
                  <a:pt x="11943" y="16286"/>
                </a:cubicBezTo>
                <a:lnTo>
                  <a:pt x="13003" y="21372"/>
                </a:lnTo>
                <a:cubicBezTo>
                  <a:pt x="12278" y="21523"/>
                  <a:pt x="11540" y="21599"/>
                  <a:pt x="10800" y="21600"/>
                </a:cubicBezTo>
                <a:cubicBezTo>
                  <a:pt x="4835" y="21600"/>
                  <a:pt x="0" y="16764"/>
                  <a:pt x="0" y="10800"/>
                </a:cubicBezTo>
                <a:cubicBezTo>
                  <a:pt x="0" y="4835"/>
                  <a:pt x="4835" y="0"/>
                  <a:pt x="10800" y="0"/>
                </a:cubicBezTo>
                <a:cubicBezTo>
                  <a:pt x="16764" y="0"/>
                  <a:pt x="21600" y="4835"/>
                  <a:pt x="21600" y="10800"/>
                </a:cubicBezTo>
                <a:cubicBezTo>
                  <a:pt x="21600" y="11221"/>
                  <a:pt x="21575" y="11642"/>
                  <a:pt x="21526" y="12060"/>
                </a:cubicBezTo>
                <a:lnTo>
                  <a:pt x="24207" y="12375"/>
                </a:lnTo>
                <a:lnTo>
                  <a:pt x="18326" y="17018"/>
                </a:lnTo>
                <a:lnTo>
                  <a:pt x="13684" y="11138"/>
                </a:lnTo>
                <a:lnTo>
                  <a:pt x="16365" y="11453"/>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endParaRPr lang="en-US"/>
          </a:p>
        </p:txBody>
      </p:sp>
      <p:sp>
        <p:nvSpPr>
          <p:cNvPr id="43024" name="AutoShape 16"/>
          <p:cNvSpPr>
            <a:spLocks noChangeArrowheads="1"/>
          </p:cNvSpPr>
          <p:nvPr/>
        </p:nvSpPr>
        <p:spPr bwMode="auto">
          <a:xfrm rot="16200000">
            <a:off x="-676609" y="4337555"/>
            <a:ext cx="3507828" cy="352425"/>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pitchFamily="34" charset="0"/>
              </a:rPr>
              <a:t>Static program verifier (Boogie)</a:t>
            </a:r>
          </a:p>
        </p:txBody>
      </p:sp>
      <p:sp>
        <p:nvSpPr>
          <p:cNvPr id="17" name="TextBox 16"/>
          <p:cNvSpPr txBox="1"/>
          <p:nvPr/>
        </p:nvSpPr>
        <p:spPr>
          <a:xfrm>
            <a:off x="1836455" y="1867665"/>
            <a:ext cx="1455576" cy="446272"/>
          </a:xfrm>
          <a:prstGeom prst="rect">
            <a:avLst/>
          </a:prstGeom>
          <a:noFill/>
        </p:spPr>
        <p:txBody>
          <a:bodyPr wrap="square" lIns="76197" tIns="38098" rIns="76197" bIns="38098" rtlCol="0">
            <a:spAutoFit/>
          </a:bodyPr>
          <a:lstStyle/>
          <a:p>
            <a:r>
              <a:rPr lang="en-US" sz="2400" dirty="0" smtClean="0">
                <a:solidFill>
                  <a:schemeClr val="bg1"/>
                </a:solidFill>
                <a:effectLst>
                  <a:outerShdw blurRad="38100" dist="38100" dir="2700000" algn="tl">
                    <a:srgbClr val="000000">
                      <a:alpha val="43137"/>
                    </a:srgbClr>
                  </a:outerShdw>
                </a:effectLst>
                <a:latin typeface="Segoe" pitchFamily="34" charset="0"/>
              </a:rPr>
              <a:t>MSIL</a:t>
            </a:r>
          </a:p>
        </p:txBody>
      </p:sp>
      <p:sp>
        <p:nvSpPr>
          <p:cNvPr id="18" name="Rounded Rectangle 17"/>
          <p:cNvSpPr/>
          <p:nvPr/>
        </p:nvSpPr>
        <p:spPr bwMode="auto">
          <a:xfrm>
            <a:off x="3999594" y="5529460"/>
            <a:ext cx="2460276"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latin typeface="Segoe" pitchFamily="34" charset="0"/>
              </a:rPr>
              <a:t>Z3</a:t>
            </a:r>
          </a:p>
        </p:txBody>
      </p:sp>
      <p:sp>
        <p:nvSpPr>
          <p:cNvPr id="19" name="Rounded Rectangle 18"/>
          <p:cNvSpPr/>
          <p:nvPr/>
        </p:nvSpPr>
        <p:spPr bwMode="auto">
          <a:xfrm>
            <a:off x="2947299" y="4450252"/>
            <a:ext cx="2201333"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V.C. generator</a:t>
            </a:r>
          </a:p>
        </p:txBody>
      </p:sp>
      <p:sp>
        <p:nvSpPr>
          <p:cNvPr id="20" name="Rounded Rectangle 19"/>
          <p:cNvSpPr/>
          <p:nvPr/>
        </p:nvSpPr>
        <p:spPr bwMode="auto">
          <a:xfrm>
            <a:off x="5439110" y="3504279"/>
            <a:ext cx="2614448"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Inference engine</a:t>
            </a:r>
          </a:p>
        </p:txBody>
      </p:sp>
      <p:sp>
        <p:nvSpPr>
          <p:cNvPr id="43013" name="Text Box 5"/>
          <p:cNvSpPr txBox="1">
            <a:spLocks noChangeArrowheads="1"/>
          </p:cNvSpPr>
          <p:nvPr/>
        </p:nvSpPr>
        <p:spPr bwMode="auto">
          <a:xfrm>
            <a:off x="3234567" y="5001425"/>
            <a:ext cx="3200400" cy="461661"/>
          </a:xfrm>
          <a:prstGeom prst="rect">
            <a:avLst/>
          </a:prstGeom>
          <a:noFill/>
          <a:ln w="9525">
            <a:noFill/>
            <a:miter lim="800000"/>
            <a:headEnd/>
            <a:tailEnd/>
          </a:ln>
          <a:effectLst/>
        </p:spPr>
        <p:txBody>
          <a:bodyPr lIns="91436" tIns="45718" rIns="91436" bIns="45718">
            <a:spAutoFit/>
          </a:bodyPr>
          <a:lstStyle/>
          <a:p>
            <a:pPr>
              <a:spcBef>
                <a:spcPct val="50000"/>
              </a:spcBef>
            </a:pPr>
            <a:r>
              <a:rPr lang="en-US" sz="2400" dirty="0">
                <a:solidFill>
                  <a:schemeClr val="bg1"/>
                </a:solidFill>
                <a:effectLst>
                  <a:outerShdw blurRad="38100" dist="38100" dir="2700000" algn="tl">
                    <a:srgbClr val="000000">
                      <a:alpha val="43137"/>
                    </a:srgbClr>
                  </a:outerShdw>
                </a:effectLst>
              </a:rPr>
              <a:t>V</a:t>
            </a:r>
            <a:r>
              <a:rPr lang="en-US" sz="2400" dirty="0" smtClean="0">
                <a:solidFill>
                  <a:schemeClr val="bg1"/>
                </a:solidFill>
                <a:effectLst>
                  <a:outerShdw blurRad="38100" dist="38100" dir="2700000" algn="tl">
                    <a:srgbClr val="000000">
                      <a:alpha val="43137"/>
                    </a:srgbClr>
                  </a:outerShdw>
                </a:effectLst>
                <a:latin typeface="+mn-lt"/>
              </a:rPr>
              <a:t>erification </a:t>
            </a:r>
            <a:r>
              <a:rPr lang="en-US" sz="2400" dirty="0">
                <a:solidFill>
                  <a:schemeClr val="bg1"/>
                </a:solidFill>
                <a:effectLst>
                  <a:outerShdw blurRad="38100" dist="38100" dir="2700000" algn="tl">
                    <a:srgbClr val="000000">
                      <a:alpha val="43137"/>
                    </a:srgbClr>
                  </a:outerShdw>
                </a:effectLst>
                <a:latin typeface="+mn-lt"/>
              </a:rPr>
              <a:t>condition</a:t>
            </a:r>
          </a:p>
        </p:txBody>
      </p:sp>
      <p:sp>
        <p:nvSpPr>
          <p:cNvPr id="43015" name="Text Box 7"/>
          <p:cNvSpPr txBox="1">
            <a:spLocks noChangeArrowheads="1"/>
          </p:cNvSpPr>
          <p:nvPr/>
        </p:nvSpPr>
        <p:spPr bwMode="auto">
          <a:xfrm>
            <a:off x="5029223" y="6125506"/>
            <a:ext cx="3657600" cy="461661"/>
          </a:xfrm>
          <a:prstGeom prst="rect">
            <a:avLst/>
          </a:prstGeom>
          <a:noFill/>
          <a:ln w="9525">
            <a:noFill/>
            <a:miter lim="800000"/>
            <a:headEnd/>
            <a:tailEnd/>
          </a:ln>
          <a:effectLst/>
        </p:spPr>
        <p:txBody>
          <a:bodyPr lIns="91436" tIns="45718" rIns="91436" bIns="45718">
            <a:spAutoFit/>
          </a:bodyPr>
          <a:lstStyle/>
          <a:p>
            <a:pPr>
              <a:spcBef>
                <a:spcPct val="50000"/>
              </a:spcBef>
            </a:pPr>
            <a:r>
              <a:rPr lang="en-US" sz="2400" dirty="0">
                <a:solidFill>
                  <a:schemeClr val="tx1"/>
                </a:solidFill>
                <a:latin typeface="+mn-lt"/>
              </a:rPr>
              <a:t>“correct” or list of errors</a:t>
            </a:r>
          </a:p>
        </p:txBody>
      </p:sp>
      <p:sp>
        <p:nvSpPr>
          <p:cNvPr id="22" name="Rounded Rectangle 21"/>
          <p:cNvSpPr/>
          <p:nvPr/>
        </p:nvSpPr>
        <p:spPr bwMode="auto">
          <a:xfrm>
            <a:off x="978720" y="1346448"/>
            <a:ext cx="2367755"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Spec# compiler</a:t>
            </a:r>
          </a:p>
        </p:txBody>
      </p:sp>
      <p:sp>
        <p:nvSpPr>
          <p:cNvPr id="43014" name="Text Box 6"/>
          <p:cNvSpPr txBox="1">
            <a:spLocks noChangeArrowheads="1"/>
          </p:cNvSpPr>
          <p:nvPr/>
        </p:nvSpPr>
        <p:spPr bwMode="auto">
          <a:xfrm>
            <a:off x="794195" y="875836"/>
            <a:ext cx="1474077" cy="461661"/>
          </a:xfrm>
          <a:prstGeom prst="rect">
            <a:avLst/>
          </a:prstGeom>
          <a:noFill/>
          <a:ln w="9525">
            <a:noFill/>
            <a:miter lim="800000"/>
            <a:headEnd/>
            <a:tailEnd/>
          </a:ln>
          <a:effectLst/>
        </p:spPr>
        <p:txBody>
          <a:bodyPr wrap="square" lIns="91436" tIns="45718" rIns="91436" bIns="45718">
            <a:spAutoFit/>
          </a:bodyPr>
          <a:lstStyle/>
          <a:p>
            <a:pPr>
              <a:spcBef>
                <a:spcPct val="50000"/>
              </a:spcBef>
            </a:pPr>
            <a:r>
              <a:rPr lang="en-US" sz="2400" dirty="0">
                <a:solidFill>
                  <a:schemeClr val="bg1"/>
                </a:solidFill>
                <a:effectLst>
                  <a:outerShdw blurRad="38100" dist="38100" dir="2700000" algn="tl">
                    <a:srgbClr val="000000">
                      <a:alpha val="43137"/>
                    </a:srgbClr>
                  </a:outerShdw>
                </a:effectLst>
                <a:latin typeface="+mn-lt"/>
              </a:rPr>
              <a:t>Spec#</a:t>
            </a:r>
          </a:p>
        </p:txBody>
      </p:sp>
      <p:sp>
        <p:nvSpPr>
          <p:cNvPr id="23" name="Heart 22"/>
          <p:cNvSpPr/>
          <p:nvPr/>
        </p:nvSpPr>
        <p:spPr bwMode="auto">
          <a:xfrm>
            <a:off x="2233446" y="3443033"/>
            <a:ext cx="2299138" cy="906529"/>
          </a:xfrm>
          <a:prstGeom prst="hear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Boogie</a:t>
            </a:r>
          </a:p>
        </p:txBody>
      </p:sp>
      <p:sp>
        <p:nvSpPr>
          <p:cNvPr id="43010" name="Rectangle 2"/>
          <p:cNvSpPr>
            <a:spLocks noGrp="1" noChangeArrowheads="1"/>
          </p:cNvSpPr>
          <p:nvPr>
            <p:ph type="title"/>
          </p:nvPr>
        </p:nvSpPr>
        <p:spPr/>
        <p:txBody>
          <a:bodyPr/>
          <a:lstStyle/>
          <a:p>
            <a:r>
              <a:rPr lang="en-US" dirty="0" smtClean="0"/>
              <a:t>Verification architecture</a:t>
            </a:r>
            <a:endParaRPr lang="en-US" dirty="0"/>
          </a:p>
        </p:txBody>
      </p:sp>
      <p:sp>
        <p:nvSpPr>
          <p:cNvPr id="25" name="Text Box 6"/>
          <p:cNvSpPr txBox="1">
            <a:spLocks noChangeArrowheads="1"/>
          </p:cNvSpPr>
          <p:nvPr/>
        </p:nvSpPr>
        <p:spPr bwMode="auto">
          <a:xfrm>
            <a:off x="4942601" y="919356"/>
            <a:ext cx="675999" cy="461661"/>
          </a:xfrm>
          <a:prstGeom prst="rect">
            <a:avLst/>
          </a:prstGeom>
          <a:noFill/>
          <a:ln w="9525">
            <a:noFill/>
            <a:miter lim="800000"/>
            <a:headEnd/>
            <a:tailEnd/>
          </a:ln>
          <a:effectLst/>
        </p:spPr>
        <p:txBody>
          <a:bodyPr wrap="square" lIns="91436" tIns="45718" rIns="91436" bIns="45718">
            <a:spAutoFit/>
          </a:bodyPr>
          <a:lstStyle/>
          <a:p>
            <a:pPr>
              <a:spcBef>
                <a:spcPct val="50000"/>
              </a:spcBef>
            </a:pPr>
            <a:r>
              <a:rPr lang="en-US" sz="2400" dirty="0" smtClean="0">
                <a:solidFill>
                  <a:schemeClr val="bg1"/>
                </a:solidFill>
                <a:effectLst>
                  <a:outerShdw blurRad="38100" dist="38100" dir="2700000" algn="tl">
                    <a:srgbClr val="000000">
                      <a:alpha val="43137"/>
                    </a:srgbClr>
                  </a:outerShdw>
                </a:effectLst>
                <a:latin typeface="+mn-lt"/>
              </a:rPr>
              <a:t>C</a:t>
            </a:r>
            <a:endParaRPr lang="en-US" sz="2400" dirty="0">
              <a:solidFill>
                <a:schemeClr val="bg1"/>
              </a:solidFill>
              <a:effectLst>
                <a:outerShdw blurRad="38100" dist="38100" dir="2700000" algn="tl">
                  <a:srgbClr val="000000">
                    <a:alpha val="43137"/>
                  </a:srgbClr>
                </a:outerShdw>
              </a:effectLst>
              <a:latin typeface="+mn-lt"/>
            </a:endParaRPr>
          </a:p>
        </p:txBody>
      </p:sp>
      <p:sp>
        <p:nvSpPr>
          <p:cNvPr id="21" name="Rounded Rectangle 20"/>
          <p:cNvSpPr/>
          <p:nvPr/>
        </p:nvSpPr>
        <p:spPr bwMode="auto">
          <a:xfrm>
            <a:off x="1486757" y="2361684"/>
            <a:ext cx="2201333" cy="79094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err="1" smtClean="0">
                <a:solidFill>
                  <a:schemeClr val="tx1"/>
                </a:solidFill>
                <a:latin typeface="Segoe" pitchFamily="34" charset="0"/>
              </a:rPr>
              <a:t>Bytecode</a:t>
            </a:r>
            <a:r>
              <a:rPr lang="en-US" sz="2400" dirty="0" smtClean="0">
                <a:solidFill>
                  <a:schemeClr val="tx1"/>
                </a:solidFill>
                <a:latin typeface="Segoe" pitchFamily="34" charset="0"/>
              </a:rPr>
              <a:t> translator</a:t>
            </a:r>
          </a:p>
        </p:txBody>
      </p:sp>
      <p:sp>
        <p:nvSpPr>
          <p:cNvPr id="29" name="Text Box 6"/>
          <p:cNvSpPr txBox="1">
            <a:spLocks noChangeArrowheads="1"/>
          </p:cNvSpPr>
          <p:nvPr/>
        </p:nvSpPr>
        <p:spPr bwMode="auto">
          <a:xfrm>
            <a:off x="6483143" y="919356"/>
            <a:ext cx="675999" cy="461661"/>
          </a:xfrm>
          <a:prstGeom prst="rect">
            <a:avLst/>
          </a:prstGeom>
          <a:noFill/>
          <a:ln w="9525">
            <a:noFill/>
            <a:miter lim="800000"/>
            <a:headEnd/>
            <a:tailEnd/>
          </a:ln>
          <a:effectLst/>
        </p:spPr>
        <p:txBody>
          <a:bodyPr wrap="square" lIns="91436" tIns="45718" rIns="91436" bIns="45718">
            <a:spAutoFit/>
          </a:bodyPr>
          <a:lstStyle/>
          <a:p>
            <a:pPr>
              <a:spcBef>
                <a:spcPct val="50000"/>
              </a:spcBef>
            </a:pPr>
            <a:r>
              <a:rPr lang="en-US" sz="2400" dirty="0" smtClean="0">
                <a:solidFill>
                  <a:schemeClr val="bg1"/>
                </a:solidFill>
                <a:effectLst>
                  <a:outerShdw blurRad="38100" dist="38100" dir="2700000" algn="tl">
                    <a:srgbClr val="000000">
                      <a:alpha val="43137"/>
                    </a:srgbClr>
                  </a:outerShdw>
                </a:effectLst>
                <a:latin typeface="+mn-lt"/>
              </a:rPr>
              <a:t>C</a:t>
            </a:r>
            <a:endParaRPr lang="en-US" sz="2400" dirty="0">
              <a:solidFill>
                <a:schemeClr val="bg1"/>
              </a:solidFill>
              <a:effectLst>
                <a:outerShdw blurRad="38100" dist="38100" dir="2700000" algn="tl">
                  <a:srgbClr val="000000">
                    <a:alpha val="43137"/>
                  </a:srgbClr>
                </a:outerShdw>
              </a:effectLst>
              <a:latin typeface="+mn-lt"/>
            </a:endParaRPr>
          </a:p>
        </p:txBody>
      </p:sp>
      <p:sp>
        <p:nvSpPr>
          <p:cNvPr id="34" name="Text Box 6"/>
          <p:cNvSpPr txBox="1">
            <a:spLocks noChangeArrowheads="1"/>
          </p:cNvSpPr>
          <p:nvPr/>
        </p:nvSpPr>
        <p:spPr bwMode="auto">
          <a:xfrm>
            <a:off x="7465783" y="919356"/>
            <a:ext cx="1350672" cy="461661"/>
          </a:xfrm>
          <a:prstGeom prst="rect">
            <a:avLst/>
          </a:prstGeom>
          <a:noFill/>
          <a:ln w="9525">
            <a:noFill/>
            <a:miter lim="800000"/>
            <a:headEnd/>
            <a:tailEnd/>
          </a:ln>
          <a:effectLst/>
        </p:spPr>
        <p:txBody>
          <a:bodyPr wrap="square" lIns="91436" tIns="45718" rIns="91436" bIns="45718">
            <a:spAutoFit/>
          </a:bodyPr>
          <a:lstStyle/>
          <a:p>
            <a:pPr>
              <a:spcBef>
                <a:spcPct val="50000"/>
              </a:spcBef>
            </a:pPr>
            <a:r>
              <a:rPr lang="en-US" sz="2400" dirty="0" err="1" smtClean="0">
                <a:solidFill>
                  <a:schemeClr val="bg1"/>
                </a:solidFill>
                <a:effectLst>
                  <a:outerShdw blurRad="38100" dist="38100" dir="2700000" algn="tl">
                    <a:srgbClr val="000000">
                      <a:alpha val="43137"/>
                    </a:srgbClr>
                  </a:outerShdw>
                </a:effectLst>
              </a:rPr>
              <a:t>Dafny</a:t>
            </a:r>
            <a:endParaRPr lang="en-US" sz="2400" dirty="0">
              <a:solidFill>
                <a:schemeClr val="bg1"/>
              </a:solidFill>
              <a:effectLst>
                <a:outerShdw blurRad="38100" dist="38100" dir="2700000" algn="tl">
                  <a:srgbClr val="000000">
                    <a:alpha val="43137"/>
                  </a:srgbClr>
                </a:outerShdw>
              </a:effectLst>
              <a:latin typeface="+mn-lt"/>
            </a:endParaRPr>
          </a:p>
        </p:txBody>
      </p:sp>
      <p:sp>
        <p:nvSpPr>
          <p:cNvPr id="31" name="Heart 30"/>
          <p:cNvSpPr/>
          <p:nvPr/>
        </p:nvSpPr>
        <p:spPr bwMode="auto">
          <a:xfrm>
            <a:off x="4070267" y="5404984"/>
            <a:ext cx="2299138" cy="906529"/>
          </a:xfrm>
          <a:prstGeom prst="hear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latin typeface="Segoe" pitchFamily="34" charset="0"/>
              </a:rPr>
              <a:t>Z3</a:t>
            </a:r>
          </a:p>
        </p:txBody>
      </p:sp>
      <p:sp>
        <p:nvSpPr>
          <p:cNvPr id="32" name="Rounded Rectangle 31"/>
          <p:cNvSpPr/>
          <p:nvPr/>
        </p:nvSpPr>
        <p:spPr bwMode="auto">
          <a:xfrm>
            <a:off x="2159564" y="3622053"/>
            <a:ext cx="2460276"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Boogie</a:t>
            </a:r>
          </a:p>
        </p:txBody>
      </p:sp>
      <p:sp>
        <p:nvSpPr>
          <p:cNvPr id="24" name="AutoShape 8"/>
          <p:cNvSpPr>
            <a:spLocks noChangeArrowheads="1"/>
          </p:cNvSpPr>
          <p:nvPr/>
        </p:nvSpPr>
        <p:spPr bwMode="auto">
          <a:xfrm rot="6900663">
            <a:off x="3330571" y="2052639"/>
            <a:ext cx="2417322" cy="923965"/>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endParaRPr lang="en-US"/>
          </a:p>
        </p:txBody>
      </p:sp>
      <p:sp>
        <p:nvSpPr>
          <p:cNvPr id="26" name="AutoShape 8"/>
          <p:cNvSpPr>
            <a:spLocks noChangeArrowheads="1"/>
          </p:cNvSpPr>
          <p:nvPr/>
        </p:nvSpPr>
        <p:spPr bwMode="auto">
          <a:xfrm rot="8271147">
            <a:off x="3692604" y="2116933"/>
            <a:ext cx="3230017" cy="923965"/>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endParaRPr lang="en-US"/>
          </a:p>
        </p:txBody>
      </p:sp>
      <p:sp>
        <p:nvSpPr>
          <p:cNvPr id="30" name="AutoShape 8"/>
          <p:cNvSpPr>
            <a:spLocks noChangeArrowheads="1"/>
          </p:cNvSpPr>
          <p:nvPr/>
        </p:nvSpPr>
        <p:spPr bwMode="auto">
          <a:xfrm rot="8962203">
            <a:off x="3944592" y="2304227"/>
            <a:ext cx="4224492" cy="923965"/>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endParaRPr lang="en-US"/>
          </a:p>
        </p:txBody>
      </p:sp>
      <p:sp>
        <p:nvSpPr>
          <p:cNvPr id="27" name="Rounded Rectangle 26"/>
          <p:cNvSpPr/>
          <p:nvPr/>
        </p:nvSpPr>
        <p:spPr bwMode="auto">
          <a:xfrm>
            <a:off x="3739096" y="1729727"/>
            <a:ext cx="1699061"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VCC</a:t>
            </a:r>
          </a:p>
        </p:txBody>
      </p:sp>
      <p:sp>
        <p:nvSpPr>
          <p:cNvPr id="28" name="Rounded Rectangle 27"/>
          <p:cNvSpPr/>
          <p:nvPr/>
        </p:nvSpPr>
        <p:spPr bwMode="auto">
          <a:xfrm>
            <a:off x="5482101" y="1708641"/>
            <a:ext cx="1699061"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HAVOC</a:t>
            </a:r>
          </a:p>
        </p:txBody>
      </p:sp>
      <p:sp>
        <p:nvSpPr>
          <p:cNvPr id="33" name="Rounded Rectangle 32"/>
          <p:cNvSpPr/>
          <p:nvPr/>
        </p:nvSpPr>
        <p:spPr bwMode="auto">
          <a:xfrm>
            <a:off x="7308459" y="1542198"/>
            <a:ext cx="1699061" cy="84616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ts val="2400"/>
              </a:spcBef>
              <a:spcAft>
                <a:spcPct val="0"/>
              </a:spcAft>
            </a:pPr>
            <a:r>
              <a:rPr lang="en-US" sz="2400" dirty="0" smtClean="0">
                <a:solidFill>
                  <a:schemeClr val="tx1"/>
                </a:solidFill>
                <a:latin typeface="Segoe" pitchFamily="34" charset="0"/>
              </a:rPr>
              <a:t/>
            </a:r>
            <a:br>
              <a:rPr lang="en-US" sz="2400" dirty="0" smtClean="0">
                <a:solidFill>
                  <a:schemeClr val="tx1"/>
                </a:solidFill>
                <a:latin typeface="Segoe" pitchFamily="34" charset="0"/>
              </a:rPr>
            </a:br>
            <a:r>
              <a:rPr lang="en-US" sz="2400" dirty="0" err="1" smtClean="0">
                <a:solidFill>
                  <a:schemeClr val="tx1"/>
                </a:solidFill>
                <a:latin typeface="Segoe" pitchFamily="34" charset="0"/>
              </a:rPr>
              <a:t>Dafny</a:t>
            </a:r>
            <a:r>
              <a:rPr lang="en-US" sz="2400" dirty="0" smtClean="0">
                <a:solidFill>
                  <a:schemeClr val="tx1"/>
                </a:solidFill>
                <a:latin typeface="Segoe" pitchFamily="34" charset="0"/>
              </a:rPr>
              <a:t> verifier</a:t>
            </a:r>
          </a:p>
          <a:p>
            <a:pPr algn="ctr" defTabSz="914099" fontAlgn="base">
              <a:spcBef>
                <a:spcPct val="0"/>
              </a:spcBef>
              <a:spcAft>
                <a:spcPct val="0"/>
              </a:spcAft>
            </a:pPr>
            <a:endParaRPr lang="en-US" sz="24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20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20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20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0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20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5" grpId="0"/>
      <p:bldP spid="29" grpId="0"/>
      <p:bldP spid="34" grpId="0"/>
      <p:bldP spid="31" grpId="0" animBg="1"/>
      <p:bldP spid="32" grpId="0" animBg="1"/>
      <p:bldP spid="24" grpId="0" animBg="1"/>
      <p:bldP spid="26" grpId="0" animBg="1"/>
      <p:bldP spid="30" grpId="0" animBg="1"/>
      <p:bldP spid="27" grpId="0" animBg="1"/>
      <p:bldP spid="28" grpId="0" animBg="1"/>
      <p:bldP spid="3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lang="en-US" sz="4000" dirty="0" smtClean="0"/>
              <a:t>Extended Static Checking and Verification</a:t>
            </a:r>
            <a:endParaRPr sz="4000" spc="-167" dirty="0">
              <a:solidFill>
                <a:schemeClr val="accent1"/>
              </a:solidFill>
              <a:effectLst>
                <a:outerShdw blurRad="50800" dist="38100" dir="2700000" algn="tl" rotWithShape="0">
                  <a:prstClr val="black">
                    <a:alpha val="61000"/>
                  </a:prstClr>
                </a:outerShdw>
              </a:effectLst>
            </a:endParaRPr>
          </a:p>
        </p:txBody>
      </p:sp>
      <p:sp>
        <p:nvSpPr>
          <p:cNvPr id="6" name="Rounded Rectangle 5"/>
          <p:cNvSpPr/>
          <p:nvPr/>
        </p:nvSpPr>
        <p:spPr>
          <a:xfrm>
            <a:off x="3810502" y="287660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VCC</a:t>
            </a:r>
            <a:endParaRPr lang="en-US" sz="3200" b="1" dirty="0">
              <a:solidFill>
                <a:srgbClr val="FF0000"/>
              </a:solidFill>
              <a:latin typeface="Calibri" pitchFamily="34" charset="0"/>
            </a:endParaRPr>
          </a:p>
        </p:txBody>
      </p:sp>
      <p:sp>
        <p:nvSpPr>
          <p:cNvPr id="7" name="Rounded Rectangle 6"/>
          <p:cNvSpPr/>
          <p:nvPr/>
        </p:nvSpPr>
        <p:spPr>
          <a:xfrm>
            <a:off x="6809532" y="2872150"/>
            <a:ext cx="1972661" cy="534338"/>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sz="3600" b="1" dirty="0" smtClean="0">
                <a:latin typeface="Calibri" pitchFamily="34" charset="0"/>
              </a:rPr>
              <a:t>Boogie</a:t>
            </a:r>
            <a:endParaRPr lang="en-US" sz="3600" b="1" dirty="0">
              <a:latin typeface="Calibri" pitchFamily="34" charset="0"/>
            </a:endParaRPr>
          </a:p>
        </p:txBody>
      </p:sp>
      <p:pic>
        <p:nvPicPr>
          <p:cNvPr id="10" name="Picture 9" descr="SpecSharpLogo-h100-w367.png"/>
          <p:cNvPicPr>
            <a:picLocks noChangeAspect="1"/>
          </p:cNvPicPr>
          <p:nvPr/>
        </p:nvPicPr>
        <p:blipFill>
          <a:blip r:embed="rId3" cstate="print"/>
          <a:stretch>
            <a:fillRect/>
          </a:stretch>
        </p:blipFill>
        <p:spPr>
          <a:xfrm>
            <a:off x="2422173" y="1769660"/>
            <a:ext cx="2969751" cy="798716"/>
          </a:xfrm>
          <a:prstGeom prst="rect">
            <a:avLst/>
          </a:prstGeom>
        </p:spPr>
      </p:pic>
      <p:grpSp>
        <p:nvGrpSpPr>
          <p:cNvPr id="3" name="Group 6"/>
          <p:cNvGrpSpPr/>
          <p:nvPr/>
        </p:nvGrpSpPr>
        <p:grpSpPr>
          <a:xfrm>
            <a:off x="148735" y="2768636"/>
            <a:ext cx="3119766" cy="777252"/>
            <a:chOff x="1485114" y="2859314"/>
            <a:chExt cx="3156226" cy="618689"/>
          </a:xfrm>
        </p:grpSpPr>
        <p:pic>
          <p:nvPicPr>
            <p:cNvPr id="12" name="Picture 7" descr="logo.gif"/>
            <p:cNvPicPr>
              <a:picLocks noChangeAspect="1"/>
            </p:cNvPicPr>
            <p:nvPr/>
          </p:nvPicPr>
          <p:blipFill>
            <a:blip r:embed="rId4" cstate="print"/>
            <a:stretch>
              <a:fillRect/>
            </a:stretch>
          </p:blipFill>
          <p:spPr>
            <a:xfrm>
              <a:off x="1485114" y="2888344"/>
              <a:ext cx="3156226" cy="589659"/>
            </a:xfrm>
            <a:prstGeom prst="rect">
              <a:avLst/>
            </a:prstGeom>
          </p:spPr>
          <p:style>
            <a:lnRef idx="1">
              <a:schemeClr val="accent4"/>
            </a:lnRef>
            <a:fillRef idx="3">
              <a:schemeClr val="accent4"/>
            </a:fillRef>
            <a:effectRef idx="2">
              <a:schemeClr val="accent4"/>
            </a:effectRef>
            <a:fontRef idx="minor">
              <a:schemeClr val="lt1"/>
            </a:fontRef>
          </p:style>
        </p:pic>
        <p:sp>
          <p:nvSpPr>
            <p:cNvPr id="13" name="TextBox 12"/>
            <p:cNvSpPr txBox="1"/>
            <p:nvPr/>
          </p:nvSpPr>
          <p:spPr>
            <a:xfrm>
              <a:off x="2394858" y="2859314"/>
              <a:ext cx="1245818" cy="367483"/>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sp>
        <p:nvSpPr>
          <p:cNvPr id="18" name="Rounded Rectangle 17"/>
          <p:cNvSpPr/>
          <p:nvPr/>
        </p:nvSpPr>
        <p:spPr>
          <a:xfrm>
            <a:off x="193040" y="3862281"/>
            <a:ext cx="2993195" cy="615764"/>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rPr>
              <a:t>Win. Modules</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endParaRPr>
          </a:p>
        </p:txBody>
      </p:sp>
      <p:sp>
        <p:nvSpPr>
          <p:cNvPr id="19" name="TextBox 18"/>
          <p:cNvSpPr txBox="1"/>
          <p:nvPr/>
        </p:nvSpPr>
        <p:spPr>
          <a:xfrm>
            <a:off x="156835" y="5843602"/>
            <a:ext cx="5572125" cy="803297"/>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Rustan Leino, Mike Barnet, </a:t>
            </a:r>
            <a:r>
              <a:rPr lang="en-US" sz="1200" dirty="0" err="1" smtClean="0">
                <a:solidFill>
                  <a:srgbClr val="9C42E6"/>
                </a:solidFill>
                <a:latin typeface="Calibri" pitchFamily="34" charset="0"/>
              </a:rPr>
              <a:t>Michał</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Moskal</a:t>
            </a:r>
            <a:r>
              <a:rPr lang="en-US" sz="1200" dirty="0" smtClean="0">
                <a:solidFill>
                  <a:srgbClr val="9C42E6"/>
                </a:solidFill>
                <a:latin typeface="Calibri" pitchFamily="34" charset="0"/>
              </a:rPr>
              <a:t>, Shaz Qadeer, </a:t>
            </a:r>
            <a:br>
              <a:rPr lang="en-US" sz="1200" dirty="0" smtClean="0">
                <a:solidFill>
                  <a:srgbClr val="9C42E6"/>
                </a:solidFill>
                <a:latin typeface="Calibri" pitchFamily="34" charset="0"/>
              </a:rPr>
            </a:br>
            <a:r>
              <a:rPr lang="en-US" sz="1200" dirty="0" smtClean="0">
                <a:solidFill>
                  <a:srgbClr val="9C42E6"/>
                </a:solidFill>
                <a:latin typeface="Calibri" pitchFamily="34" charset="0"/>
              </a:rPr>
              <a:t>Shuvendu Lahiri,  Herman Venter,  </a:t>
            </a:r>
          </a:p>
          <a:p>
            <a:r>
              <a:rPr lang="en-US" sz="1200" dirty="0" smtClean="0">
                <a:solidFill>
                  <a:srgbClr val="9C42E6"/>
                </a:solidFill>
                <a:latin typeface="Calibri" pitchFamily="34" charset="0"/>
              </a:rPr>
              <a:t>Wolfram Schulte, Ernie Cohen,</a:t>
            </a:r>
          </a:p>
          <a:p>
            <a:r>
              <a:rPr lang="en-US" sz="1200" dirty="0" err="1" smtClean="0">
                <a:solidFill>
                  <a:srgbClr val="9C42E6"/>
                </a:solidFill>
                <a:latin typeface="Calibri" pitchFamily="34" charset="0"/>
              </a:rPr>
              <a:t>Khatib</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Braghaven</a:t>
            </a:r>
            <a:r>
              <a:rPr lang="en-US" sz="1200" dirty="0" smtClean="0">
                <a:solidFill>
                  <a:srgbClr val="9C42E6"/>
                </a:solidFill>
                <a:latin typeface="Calibri" pitchFamily="34" charset="0"/>
              </a:rPr>
              <a:t>, Cedric </a:t>
            </a:r>
            <a:r>
              <a:rPr lang="en-US" sz="1200" dirty="0" err="1" smtClean="0">
                <a:solidFill>
                  <a:srgbClr val="9C42E6"/>
                </a:solidFill>
                <a:latin typeface="Calibri" pitchFamily="34" charset="0"/>
              </a:rPr>
              <a:t>Fournet</a:t>
            </a:r>
            <a:r>
              <a:rPr lang="en-US" sz="1200" dirty="0" smtClean="0">
                <a:solidFill>
                  <a:srgbClr val="9C42E6"/>
                </a:solidFill>
                <a:latin typeface="Calibri" pitchFamily="34" charset="0"/>
              </a:rPr>
              <a:t>, Andy Gordon, Nikhil </a:t>
            </a:r>
            <a:r>
              <a:rPr lang="en-US" sz="1200" dirty="0" err="1" smtClean="0">
                <a:solidFill>
                  <a:srgbClr val="9C42E6"/>
                </a:solidFill>
                <a:latin typeface="Calibri" pitchFamily="34" charset="0"/>
              </a:rPr>
              <a:t>Swamy</a:t>
            </a:r>
            <a:endParaRPr lang="en-US" sz="1200" dirty="0">
              <a:solidFill>
                <a:srgbClr val="9C42E6"/>
              </a:solidFill>
              <a:latin typeface="Calibri" pitchFamily="34" charset="0"/>
            </a:endParaRPr>
          </a:p>
        </p:txBody>
      </p:sp>
      <p:sp>
        <p:nvSpPr>
          <p:cNvPr id="20" name="TextBox 19"/>
          <p:cNvSpPr txBox="1"/>
          <p:nvPr/>
        </p:nvSpPr>
        <p:spPr>
          <a:xfrm>
            <a:off x="6381030" y="3855054"/>
            <a:ext cx="2010971" cy="680186"/>
          </a:xfrm>
          <a:prstGeom prst="rect">
            <a:avLst/>
          </a:prstGeom>
          <a:noFill/>
        </p:spPr>
        <p:txBody>
          <a:bodyPr wrap="square" lIns="64008" tIns="32004" rIns="64008" bIns="32004" rtlCol="0">
            <a:spAutoFit/>
          </a:bodyPr>
          <a:lstStyle/>
          <a:p>
            <a:r>
              <a:rPr lang="en-US" sz="2000" dirty="0" smtClean="0"/>
              <a:t>Verification </a:t>
            </a:r>
          </a:p>
          <a:p>
            <a:r>
              <a:rPr lang="en-US" sz="2000" dirty="0" smtClean="0"/>
              <a:t>condition</a:t>
            </a:r>
            <a:endParaRPr lang="en-US" sz="2000" dirty="0"/>
          </a:p>
        </p:txBody>
      </p:sp>
      <p:sp>
        <p:nvSpPr>
          <p:cNvPr id="22" name="TextBox 21"/>
          <p:cNvSpPr txBox="1"/>
          <p:nvPr/>
        </p:nvSpPr>
        <p:spPr>
          <a:xfrm>
            <a:off x="4287175" y="5065656"/>
            <a:ext cx="1937387" cy="557076"/>
          </a:xfrm>
          <a:prstGeom prst="rect">
            <a:avLst/>
          </a:prstGeom>
          <a:noFill/>
        </p:spPr>
        <p:txBody>
          <a:bodyPr wrap="square" lIns="64008" tIns="32004" rIns="64008" bIns="32004" rtlCol="0">
            <a:spAutoFit/>
          </a:bodyPr>
          <a:lstStyle/>
          <a:p>
            <a:r>
              <a:rPr lang="en-US" sz="3200" dirty="0" smtClean="0">
                <a:solidFill>
                  <a:schemeClr val="bg1"/>
                </a:solidFill>
                <a:latin typeface="Calibri" pitchFamily="34" charset="0"/>
              </a:rPr>
              <a:t>Bug path</a:t>
            </a:r>
            <a:endParaRPr lang="en-US" sz="3200" dirty="0">
              <a:solidFill>
                <a:schemeClr val="bg1"/>
              </a:solidFill>
              <a:latin typeface="Calibri" pitchFamily="34" charset="0"/>
            </a:endParaRPr>
          </a:p>
        </p:txBody>
      </p:sp>
      <p:pic>
        <p:nvPicPr>
          <p:cNvPr id="23" name="Picture 22" descr="z3.png"/>
          <p:cNvPicPr>
            <a:picLocks noChangeAspect="1"/>
          </p:cNvPicPr>
          <p:nvPr/>
        </p:nvPicPr>
        <p:blipFill>
          <a:blip r:embed="rId5" cstate="print"/>
          <a:stretch>
            <a:fillRect/>
          </a:stretch>
        </p:blipFill>
        <p:spPr>
          <a:xfrm>
            <a:off x="7309612" y="4958411"/>
            <a:ext cx="1213872" cy="701903"/>
          </a:xfrm>
          <a:prstGeom prst="rect">
            <a:avLst/>
          </a:prstGeom>
        </p:spPr>
      </p:pic>
      <p:sp>
        <p:nvSpPr>
          <p:cNvPr id="24" name="Up Arrow 23"/>
          <p:cNvSpPr/>
          <p:nvPr/>
        </p:nvSpPr>
        <p:spPr bwMode="auto">
          <a:xfrm rot="6437446">
            <a:off x="6013901" y="1942558"/>
            <a:ext cx="188002" cy="143323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Up Arrow 25"/>
          <p:cNvSpPr/>
          <p:nvPr/>
        </p:nvSpPr>
        <p:spPr bwMode="auto">
          <a:xfrm rot="3746608">
            <a:off x="6086102" y="3032166"/>
            <a:ext cx="198742" cy="135175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3799451" y="3848992"/>
            <a:ext cx="1982391" cy="64680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endParaRPr lang="en-US" sz="3200" b="1" dirty="0">
              <a:solidFill>
                <a:srgbClr val="FF0000"/>
              </a:solidFill>
              <a:latin typeface="Calibri" pitchFamily="34" charset="0"/>
            </a:endParaRPr>
          </a:p>
        </p:txBody>
      </p:sp>
      <p:sp>
        <p:nvSpPr>
          <p:cNvPr id="28" name="Up Arrow 27"/>
          <p:cNvSpPr/>
          <p:nvPr/>
        </p:nvSpPr>
        <p:spPr bwMode="auto">
          <a:xfrm rot="5400000">
            <a:off x="3450452" y="2996215"/>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Up Arrow 28"/>
          <p:cNvSpPr/>
          <p:nvPr/>
        </p:nvSpPr>
        <p:spPr bwMode="auto">
          <a:xfrm rot="5400000">
            <a:off x="3416421" y="3938731"/>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Up Arrow 29"/>
          <p:cNvSpPr/>
          <p:nvPr/>
        </p:nvSpPr>
        <p:spPr bwMode="auto">
          <a:xfrm rot="5400000">
            <a:off x="6232862" y="2727669"/>
            <a:ext cx="205669" cy="893684"/>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7625916" y="3524435"/>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Up Arrow 31"/>
          <p:cNvSpPr/>
          <p:nvPr/>
        </p:nvSpPr>
        <p:spPr bwMode="auto">
          <a:xfrm rot="16200000">
            <a:off x="6473298" y="4715522"/>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leino.jpg"/>
          <p:cNvPicPr>
            <a:picLocks noChangeAspect="1"/>
          </p:cNvPicPr>
          <p:nvPr/>
        </p:nvPicPr>
        <p:blipFill>
          <a:blip r:embed="rId6" cstate="print"/>
          <a:stretch>
            <a:fillRect/>
          </a:stretch>
        </p:blipFill>
        <p:spPr>
          <a:xfrm>
            <a:off x="7429473" y="2187026"/>
            <a:ext cx="566447" cy="622390"/>
          </a:xfrm>
          <a:prstGeom prst="rect">
            <a:avLst/>
          </a:prstGeom>
        </p:spPr>
      </p:pic>
      <p:pic>
        <p:nvPicPr>
          <p:cNvPr id="27" name="Picture 26" descr="shuvendu.jpg"/>
          <p:cNvPicPr>
            <a:picLocks noChangeAspect="1"/>
          </p:cNvPicPr>
          <p:nvPr/>
        </p:nvPicPr>
        <p:blipFill>
          <a:blip r:embed="rId7" cstate="print"/>
          <a:stretch>
            <a:fillRect/>
          </a:stretch>
        </p:blipFill>
        <p:spPr>
          <a:xfrm>
            <a:off x="1551632" y="4582047"/>
            <a:ext cx="554645" cy="604717"/>
          </a:xfrm>
          <a:prstGeom prst="rect">
            <a:avLst/>
          </a:prstGeom>
        </p:spPr>
      </p:pic>
      <p:pic>
        <p:nvPicPr>
          <p:cNvPr id="33" name="Picture 32" descr="qadeer.jpg"/>
          <p:cNvPicPr>
            <a:picLocks noChangeAspect="1"/>
          </p:cNvPicPr>
          <p:nvPr/>
        </p:nvPicPr>
        <p:blipFill>
          <a:blip r:embed="rId8" cstate="print"/>
          <a:stretch>
            <a:fillRect/>
          </a:stretch>
        </p:blipFill>
        <p:spPr>
          <a:xfrm>
            <a:off x="2105860" y="4582161"/>
            <a:ext cx="573741" cy="609600"/>
          </a:xfrm>
          <a:prstGeom prst="rect">
            <a:avLst/>
          </a:prstGeom>
        </p:spPr>
      </p:pic>
      <p:pic>
        <p:nvPicPr>
          <p:cNvPr id="35" name="Picture 34" descr="mbarnett.jpg"/>
          <p:cNvPicPr>
            <a:picLocks noChangeAspect="1"/>
          </p:cNvPicPr>
          <p:nvPr/>
        </p:nvPicPr>
        <p:blipFill>
          <a:blip r:embed="rId9" cstate="print"/>
          <a:stretch>
            <a:fillRect/>
          </a:stretch>
        </p:blipFill>
        <p:spPr>
          <a:xfrm>
            <a:off x="1852798" y="1871728"/>
            <a:ext cx="575442" cy="566672"/>
          </a:xfrm>
          <a:prstGeom prst="rect">
            <a:avLst/>
          </a:prstGeom>
        </p:spPr>
      </p:pic>
      <p:pic>
        <p:nvPicPr>
          <p:cNvPr id="37" name="Picture 36" descr="schulte.jpg"/>
          <p:cNvPicPr>
            <a:picLocks noChangeAspect="1"/>
          </p:cNvPicPr>
          <p:nvPr/>
        </p:nvPicPr>
        <p:blipFill>
          <a:blip r:embed="rId10" cstate="print"/>
          <a:stretch>
            <a:fillRect/>
          </a:stretch>
        </p:blipFill>
        <p:spPr>
          <a:xfrm>
            <a:off x="1340795" y="1881253"/>
            <a:ext cx="552537" cy="552537"/>
          </a:xfrm>
          <a:prstGeom prst="rect">
            <a:avLst/>
          </a:prstGeom>
        </p:spPr>
      </p:pic>
      <p:pic>
        <p:nvPicPr>
          <p:cNvPr id="38" name="Picture 37" descr="michal-new-small.jpg"/>
          <p:cNvPicPr>
            <a:picLocks noChangeAspect="1"/>
          </p:cNvPicPr>
          <p:nvPr/>
        </p:nvPicPr>
        <p:blipFill>
          <a:blip r:embed="rId11" cstate="print"/>
          <a:stretch>
            <a:fillRect/>
          </a:stretch>
        </p:blipFill>
        <p:spPr>
          <a:xfrm>
            <a:off x="3911544" y="2528146"/>
            <a:ext cx="402548" cy="500845"/>
          </a:xfrm>
          <a:prstGeom prst="rect">
            <a:avLst/>
          </a:prstGeom>
        </p:spPr>
      </p:pic>
      <p:pic>
        <p:nvPicPr>
          <p:cNvPr id="39" name="Picture 2" descr="hermanv.jpg"/>
          <p:cNvPicPr>
            <a:picLocks noChangeAspect="1" noChangeArrowheads="1"/>
          </p:cNvPicPr>
          <p:nvPr/>
        </p:nvPicPr>
        <p:blipFill>
          <a:blip r:embed="rId12" cstate="print"/>
          <a:srcRect/>
          <a:stretch>
            <a:fillRect/>
          </a:stretch>
        </p:blipFill>
        <p:spPr bwMode="auto">
          <a:xfrm>
            <a:off x="4352437" y="2526985"/>
            <a:ext cx="430578" cy="506118"/>
          </a:xfrm>
          <a:prstGeom prst="rect">
            <a:avLst/>
          </a:prstGeom>
          <a:noFill/>
          <a:ln w="9525">
            <a:noFill/>
            <a:miter lim="800000"/>
            <a:headEnd/>
            <a:tailEnd/>
          </a:ln>
        </p:spPr>
      </p:pic>
      <p:pic>
        <p:nvPicPr>
          <p:cNvPr id="40" name="Picture 1" descr="Cohen_Jackson.jpg"/>
          <p:cNvPicPr>
            <a:picLocks noChangeAspect="1" noChangeArrowheads="1"/>
          </p:cNvPicPr>
          <p:nvPr/>
        </p:nvPicPr>
        <p:blipFill>
          <a:blip r:embed="rId13" cstate="print"/>
          <a:srcRect/>
          <a:stretch>
            <a:fillRect/>
          </a:stretch>
        </p:blipFill>
        <p:spPr bwMode="auto">
          <a:xfrm>
            <a:off x="269143" y="2494818"/>
            <a:ext cx="465504" cy="555338"/>
          </a:xfrm>
          <a:prstGeom prst="rect">
            <a:avLst/>
          </a:prstGeom>
          <a:noFill/>
          <a:ln w="9525">
            <a:noFill/>
            <a:miter lim="800000"/>
            <a:headEnd/>
            <a:tailEnd/>
          </a:ln>
        </p:spPr>
      </p:pic>
      <p:pic>
        <p:nvPicPr>
          <p:cNvPr id="34" name="Picture 33" descr="fournet.jpg"/>
          <p:cNvPicPr>
            <a:picLocks noChangeAspect="1"/>
          </p:cNvPicPr>
          <p:nvPr/>
        </p:nvPicPr>
        <p:blipFill>
          <a:blip r:embed="rId14" cstate="print"/>
          <a:stretch>
            <a:fillRect/>
          </a:stretch>
        </p:blipFill>
        <p:spPr>
          <a:xfrm>
            <a:off x="4660994" y="6061339"/>
            <a:ext cx="553466" cy="632022"/>
          </a:xfrm>
          <a:prstGeom prst="rect">
            <a:avLst/>
          </a:prstGeom>
        </p:spPr>
      </p:pic>
      <p:pic>
        <p:nvPicPr>
          <p:cNvPr id="36" name="Picture 35" descr="andy-gordon.jpg"/>
          <p:cNvPicPr>
            <a:picLocks noChangeAspect="1"/>
          </p:cNvPicPr>
          <p:nvPr/>
        </p:nvPicPr>
        <p:blipFill>
          <a:blip r:embed="rId15" cstate="print"/>
          <a:stretch>
            <a:fillRect/>
          </a:stretch>
        </p:blipFill>
        <p:spPr>
          <a:xfrm>
            <a:off x="5209037" y="6066848"/>
            <a:ext cx="468542" cy="624723"/>
          </a:xfrm>
          <a:prstGeom prst="rect">
            <a:avLst/>
          </a:prstGeom>
        </p:spPr>
      </p:pic>
      <p:pic>
        <p:nvPicPr>
          <p:cNvPr id="41" name="Picture 40" descr="kb1.jpg"/>
          <p:cNvPicPr>
            <a:picLocks noChangeAspect="1"/>
          </p:cNvPicPr>
          <p:nvPr/>
        </p:nvPicPr>
        <p:blipFill>
          <a:blip r:embed="rId16" cstate="print"/>
          <a:srcRect l="46369" t="43695" r="47528" b="44602"/>
          <a:stretch>
            <a:fillRect/>
          </a:stretch>
        </p:blipFill>
        <p:spPr>
          <a:xfrm>
            <a:off x="4201476" y="6060557"/>
            <a:ext cx="503355" cy="608277"/>
          </a:xfrm>
          <a:prstGeom prst="rect">
            <a:avLst/>
          </a:prstGeom>
        </p:spPr>
      </p:pic>
      <p:pic>
        <p:nvPicPr>
          <p:cNvPr id="42" name="Picture 41" descr="nik-cropped.jpg"/>
          <p:cNvPicPr>
            <a:picLocks noChangeAspect="1"/>
          </p:cNvPicPr>
          <p:nvPr/>
        </p:nvPicPr>
        <p:blipFill>
          <a:blip r:embed="rId17" cstate="print"/>
          <a:stretch>
            <a:fillRect/>
          </a:stretch>
        </p:blipFill>
        <p:spPr>
          <a:xfrm>
            <a:off x="5674362" y="6050645"/>
            <a:ext cx="567413" cy="645677"/>
          </a:xfrm>
          <a:prstGeom prst="rect">
            <a:avLst/>
          </a:prstGeom>
        </p:spPr>
      </p:pic>
      <p:sp>
        <p:nvSpPr>
          <p:cNvPr id="43" name="Rounded Rectangle 42"/>
          <p:cNvSpPr/>
          <p:nvPr/>
        </p:nvSpPr>
        <p:spPr>
          <a:xfrm>
            <a:off x="6721555" y="6042227"/>
            <a:ext cx="1982391" cy="64680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F7</a:t>
            </a:r>
            <a:endParaRPr lang="en-US" sz="3200" b="1" dirty="0">
              <a:solidFill>
                <a:srgbClr val="FF0000"/>
              </a:solidFill>
              <a:latin typeface="Calibri" pitchFamily="34" charset="0"/>
            </a:endParaRPr>
          </a:p>
        </p:txBody>
      </p:sp>
      <p:sp>
        <p:nvSpPr>
          <p:cNvPr id="44" name="Up Arrow 43"/>
          <p:cNvSpPr/>
          <p:nvPr/>
        </p:nvSpPr>
        <p:spPr bwMode="auto">
          <a:xfrm rot="5400000">
            <a:off x="6391534" y="6211480"/>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Up Arrow 45"/>
          <p:cNvSpPr/>
          <p:nvPr/>
        </p:nvSpPr>
        <p:spPr bwMode="auto">
          <a:xfrm>
            <a:off x="7633253" y="5579166"/>
            <a:ext cx="225287" cy="47707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07/7/12/main" xmlns="" val="1154784221"/>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Modeling execution traces</a:t>
            </a:r>
            <a:endParaRPr lang="en-US" dirty="0"/>
          </a:p>
        </p:txBody>
      </p:sp>
      <p:sp>
        <p:nvSpPr>
          <p:cNvPr id="3" name="Oval 2"/>
          <p:cNvSpPr/>
          <p:nvPr/>
        </p:nvSpPr>
        <p:spPr bwMode="auto">
          <a:xfrm>
            <a:off x="764275" y="2047172"/>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Oval 3"/>
          <p:cNvSpPr/>
          <p:nvPr/>
        </p:nvSpPr>
        <p:spPr bwMode="auto">
          <a:xfrm>
            <a:off x="1719619" y="1937990"/>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Oval 4"/>
          <p:cNvSpPr/>
          <p:nvPr/>
        </p:nvSpPr>
        <p:spPr bwMode="auto">
          <a:xfrm>
            <a:off x="2784144" y="1665035"/>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3698544" y="1992582"/>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4531058" y="1705979"/>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5745709" y="1801513"/>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2784144" y="3070754"/>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3766782" y="3029810"/>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4599295" y="2674968"/>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5773003" y="2579433"/>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Oval 12"/>
          <p:cNvSpPr/>
          <p:nvPr/>
        </p:nvSpPr>
        <p:spPr bwMode="auto">
          <a:xfrm>
            <a:off x="6673755" y="2988866"/>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Oval 13"/>
          <p:cNvSpPr/>
          <p:nvPr/>
        </p:nvSpPr>
        <p:spPr bwMode="auto">
          <a:xfrm>
            <a:off x="7219666" y="2634024"/>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7847463" y="3330060"/>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Oval 15"/>
          <p:cNvSpPr/>
          <p:nvPr/>
        </p:nvSpPr>
        <p:spPr bwMode="auto">
          <a:xfrm>
            <a:off x="777923" y="4667541"/>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1678675" y="4749427"/>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2797792" y="4612949"/>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Oval 18"/>
          <p:cNvSpPr/>
          <p:nvPr/>
        </p:nvSpPr>
        <p:spPr bwMode="auto">
          <a:xfrm>
            <a:off x="3848670" y="5049677"/>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Lightning Bolt 19"/>
          <p:cNvSpPr/>
          <p:nvPr/>
        </p:nvSpPr>
        <p:spPr bwMode="auto">
          <a:xfrm>
            <a:off x="4804013" y="4612943"/>
            <a:ext cx="668740" cy="600502"/>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2" name="Straight Arrow Connector 21"/>
          <p:cNvCxnSpPr>
            <a:stCxn id="3" idx="7"/>
            <a:endCxn id="4" idx="1"/>
          </p:cNvCxnSpPr>
          <p:nvPr/>
        </p:nvCxnSpPr>
        <p:spPr>
          <a:xfrm rot="5400000" flipH="1" flipV="1">
            <a:off x="1282890" y="1610443"/>
            <a:ext cx="109182" cy="8202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5" name="Straight Arrow Connector 24"/>
          <p:cNvCxnSpPr>
            <a:stCxn id="4" idx="7"/>
            <a:endCxn id="5" idx="2"/>
          </p:cNvCxnSpPr>
          <p:nvPr/>
        </p:nvCxnSpPr>
        <p:spPr>
          <a:xfrm rot="5400000" flipH="1" flipV="1">
            <a:off x="2230724" y="1412551"/>
            <a:ext cx="205402" cy="9014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8" name="Straight Arrow Connector 27"/>
          <p:cNvCxnSpPr>
            <a:stCxn id="5" idx="6"/>
            <a:endCxn id="6" idx="2"/>
          </p:cNvCxnSpPr>
          <p:nvPr/>
        </p:nvCxnSpPr>
        <p:spPr>
          <a:xfrm>
            <a:off x="2975212" y="1760569"/>
            <a:ext cx="723332" cy="32754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0" name="Straight Arrow Connector 29"/>
          <p:cNvCxnSpPr>
            <a:stCxn id="6" idx="6"/>
            <a:endCxn id="7" idx="2"/>
          </p:cNvCxnSpPr>
          <p:nvPr/>
        </p:nvCxnSpPr>
        <p:spPr>
          <a:xfrm flipV="1">
            <a:off x="3889612" y="1801513"/>
            <a:ext cx="641446" cy="28660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2" name="Straight Arrow Connector 31"/>
          <p:cNvCxnSpPr>
            <a:stCxn id="7" idx="6"/>
            <a:endCxn id="8" idx="2"/>
          </p:cNvCxnSpPr>
          <p:nvPr/>
        </p:nvCxnSpPr>
        <p:spPr>
          <a:xfrm>
            <a:off x="4722126" y="1801513"/>
            <a:ext cx="1023583" cy="9553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5" name="Straight Arrow Connector 34"/>
          <p:cNvCxnSpPr>
            <a:stCxn id="3" idx="5"/>
            <a:endCxn id="4" idx="3"/>
          </p:cNvCxnSpPr>
          <p:nvPr/>
        </p:nvCxnSpPr>
        <p:spPr>
          <a:xfrm rot="5400000" flipH="1" flipV="1">
            <a:off x="1282890" y="1745549"/>
            <a:ext cx="109182" cy="8202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8" name="Straight Arrow Connector 37"/>
          <p:cNvCxnSpPr>
            <a:stCxn id="4" idx="5"/>
            <a:endCxn id="9" idx="1"/>
          </p:cNvCxnSpPr>
          <p:nvPr/>
        </p:nvCxnSpPr>
        <p:spPr>
          <a:xfrm rot="16200000" flipH="1">
            <a:off x="1848586" y="2135196"/>
            <a:ext cx="997658" cy="92941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0" name="Straight Arrow Connector 39"/>
          <p:cNvCxnSpPr>
            <a:stCxn id="9" idx="6"/>
            <a:endCxn id="10" idx="2"/>
          </p:cNvCxnSpPr>
          <p:nvPr/>
        </p:nvCxnSpPr>
        <p:spPr>
          <a:xfrm flipV="1">
            <a:off x="2975212" y="3125344"/>
            <a:ext cx="791570" cy="4094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2" name="Straight Arrow Connector 41"/>
          <p:cNvCxnSpPr>
            <a:stCxn id="10" idx="6"/>
            <a:endCxn id="11" idx="2"/>
          </p:cNvCxnSpPr>
          <p:nvPr/>
        </p:nvCxnSpPr>
        <p:spPr>
          <a:xfrm flipV="1">
            <a:off x="3957850" y="2770502"/>
            <a:ext cx="641445" cy="35484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4" name="Straight Arrow Connector 43"/>
          <p:cNvCxnSpPr>
            <a:stCxn id="11" idx="7"/>
            <a:endCxn id="12" idx="2"/>
          </p:cNvCxnSpPr>
          <p:nvPr/>
        </p:nvCxnSpPr>
        <p:spPr>
          <a:xfrm rot="5400000" flipH="1" flipV="1">
            <a:off x="5253701" y="2183648"/>
            <a:ext cx="27982" cy="10106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6" name="Straight Arrow Connector 45"/>
          <p:cNvCxnSpPr>
            <a:stCxn id="12" idx="5"/>
            <a:endCxn id="13" idx="1"/>
          </p:cNvCxnSpPr>
          <p:nvPr/>
        </p:nvCxnSpPr>
        <p:spPr>
          <a:xfrm rot="16200000" flipH="1">
            <a:off x="6181750" y="2496860"/>
            <a:ext cx="274327" cy="76564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9" name="Straight Arrow Connector 48"/>
          <p:cNvCxnSpPr>
            <a:stCxn id="13" idx="7"/>
            <a:endCxn id="14" idx="2"/>
          </p:cNvCxnSpPr>
          <p:nvPr/>
        </p:nvCxnSpPr>
        <p:spPr>
          <a:xfrm rot="5400000" flipH="1" flipV="1">
            <a:off x="6884610" y="2681791"/>
            <a:ext cx="287289" cy="38282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1" name="Straight Arrow Connector 50"/>
          <p:cNvCxnSpPr>
            <a:stCxn id="14" idx="5"/>
            <a:endCxn id="15" idx="1"/>
          </p:cNvCxnSpPr>
          <p:nvPr/>
        </p:nvCxnSpPr>
        <p:spPr>
          <a:xfrm rot="16200000" flipH="1">
            <a:off x="7348633" y="2831230"/>
            <a:ext cx="560930" cy="49269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3" name="Straight Arrow Connector 52"/>
          <p:cNvCxnSpPr>
            <a:stCxn id="15" idx="5"/>
          </p:cNvCxnSpPr>
          <p:nvPr/>
        </p:nvCxnSpPr>
        <p:spPr>
          <a:xfrm rot="16200000" flipH="1">
            <a:off x="8222972" y="3280724"/>
            <a:ext cx="125184" cy="55002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6" name="Straight Arrow Connector 55"/>
          <p:cNvCxnSpPr>
            <a:stCxn id="16" idx="6"/>
            <a:endCxn id="17" idx="2"/>
          </p:cNvCxnSpPr>
          <p:nvPr/>
        </p:nvCxnSpPr>
        <p:spPr>
          <a:xfrm>
            <a:off x="968991" y="4763075"/>
            <a:ext cx="709684" cy="818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8" name="Straight Arrow Connector 57"/>
          <p:cNvCxnSpPr>
            <a:stCxn id="17" idx="6"/>
            <a:endCxn id="18" idx="2"/>
          </p:cNvCxnSpPr>
          <p:nvPr/>
        </p:nvCxnSpPr>
        <p:spPr>
          <a:xfrm flipV="1">
            <a:off x="1869743" y="4708483"/>
            <a:ext cx="928049" cy="13647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60" name="Straight Arrow Connector 59"/>
          <p:cNvCxnSpPr>
            <a:stCxn id="18" idx="6"/>
            <a:endCxn id="19" idx="2"/>
          </p:cNvCxnSpPr>
          <p:nvPr/>
        </p:nvCxnSpPr>
        <p:spPr>
          <a:xfrm>
            <a:off x="2988860" y="4708483"/>
            <a:ext cx="859810" cy="43672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62" name="Straight Arrow Connector 61"/>
          <p:cNvCxnSpPr>
            <a:stCxn id="19" idx="6"/>
            <a:endCxn id="20" idx="2"/>
          </p:cNvCxnSpPr>
          <p:nvPr/>
        </p:nvCxnSpPr>
        <p:spPr>
          <a:xfrm flipV="1">
            <a:off x="4039738" y="4882752"/>
            <a:ext cx="919757" cy="26245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63" name="TextBox 62"/>
          <p:cNvSpPr txBox="1"/>
          <p:nvPr/>
        </p:nvSpPr>
        <p:spPr>
          <a:xfrm>
            <a:off x="8488908" y="3302755"/>
            <a:ext cx="668740" cy="584775"/>
          </a:xfrm>
          <a:prstGeom prst="rect">
            <a:avLst/>
          </a:prstGeom>
          <a:noFill/>
        </p:spPr>
        <p:txBody>
          <a:bodyPr wrap="square" rtlCol="0">
            <a:spAutoFit/>
          </a:bodyPr>
          <a:lstStyle/>
          <a:p>
            <a:r>
              <a:rPr lang="en-US" sz="3200" dirty="0" smtClean="0"/>
              <a:t>…</a:t>
            </a:r>
            <a:endParaRPr lang="en-US" sz="3200" dirty="0"/>
          </a:p>
        </p:txBody>
      </p:sp>
      <p:sp>
        <p:nvSpPr>
          <p:cNvPr id="64" name="TextBox 63"/>
          <p:cNvSpPr txBox="1"/>
          <p:nvPr/>
        </p:nvSpPr>
        <p:spPr>
          <a:xfrm>
            <a:off x="6098264" y="1616177"/>
            <a:ext cx="2402006" cy="52322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smtClean="0">
                <a:solidFill>
                  <a:schemeClr val="bg1"/>
                </a:solidFill>
                <a:latin typeface="Calibri" pitchFamily="34" charset="0"/>
              </a:rPr>
              <a:t>terminates</a:t>
            </a:r>
            <a:endParaRPr lang="en-US" sz="2800" dirty="0">
              <a:solidFill>
                <a:schemeClr val="bg1"/>
              </a:solidFill>
              <a:latin typeface="Calibri" pitchFamily="34" charset="0"/>
            </a:endParaRPr>
          </a:p>
        </p:txBody>
      </p:sp>
      <p:sp>
        <p:nvSpPr>
          <p:cNvPr id="65" name="TextBox 64"/>
          <p:cNvSpPr txBox="1"/>
          <p:nvPr/>
        </p:nvSpPr>
        <p:spPr>
          <a:xfrm>
            <a:off x="7397091" y="3698544"/>
            <a:ext cx="1692334"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diverges</a:t>
            </a:r>
            <a:endParaRPr lang="en-US" sz="2800" dirty="0">
              <a:solidFill>
                <a:schemeClr val="bg1"/>
              </a:solidFill>
              <a:effectLst>
                <a:outerShdw blurRad="38100" dist="38100" dir="2700000" algn="tl">
                  <a:srgbClr val="000000">
                    <a:alpha val="43137"/>
                  </a:srgbClr>
                </a:outerShdw>
              </a:effectLst>
            </a:endParaRPr>
          </a:p>
        </p:txBody>
      </p:sp>
      <p:sp>
        <p:nvSpPr>
          <p:cNvPr id="66" name="TextBox 65"/>
          <p:cNvSpPr txBox="1"/>
          <p:nvPr/>
        </p:nvSpPr>
        <p:spPr>
          <a:xfrm>
            <a:off x="5615993" y="4695722"/>
            <a:ext cx="2579423" cy="52322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smtClean="0">
                <a:solidFill>
                  <a:schemeClr val="bg1"/>
                </a:solidFill>
              </a:rPr>
              <a:t>goes wrong</a:t>
            </a:r>
            <a:endParaRPr lang="en-US" sz="2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3000"/>
                                        <p:tgtEl>
                                          <p:spTgt spid="6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1500"/>
                            </p:stCondLst>
                            <p:childTnLst>
                              <p:par>
                                <p:cTn id="63" presetID="1"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par>
                          <p:cTn id="65" fill="hold">
                            <p:stCondLst>
                              <p:cond delay="1500"/>
                            </p:stCondLst>
                            <p:childTnLst>
                              <p:par>
                                <p:cTn id="66" presetID="22" presetClass="entr" presetSubtype="8" fill="hold"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500"/>
                                        <p:tgtEl>
                                          <p:spTgt spid="42"/>
                                        </p:tgtEl>
                                      </p:cBhvr>
                                    </p:animEffect>
                                  </p:childTnLst>
                                </p:cTn>
                              </p:par>
                            </p:childTnLst>
                          </p:cTn>
                        </p:par>
                        <p:par>
                          <p:cTn id="69" fill="hold">
                            <p:stCondLst>
                              <p:cond delay="2000"/>
                            </p:stCondLst>
                            <p:childTnLst>
                              <p:par>
                                <p:cTn id="70" presetID="1" presetClass="entr" presetSubtype="0"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childTnLst>
                                </p:cTn>
                              </p:par>
                            </p:childTnLst>
                          </p:cTn>
                        </p:par>
                        <p:par>
                          <p:cTn id="72" fill="hold">
                            <p:stCondLst>
                              <p:cond delay="2000"/>
                            </p:stCondLst>
                            <p:childTnLst>
                              <p:par>
                                <p:cTn id="73" presetID="22" presetClass="entr" presetSubtype="8"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par>
                          <p:cTn id="76" fill="hold">
                            <p:stCondLst>
                              <p:cond delay="2500"/>
                            </p:stCondLst>
                            <p:childTnLst>
                              <p:par>
                                <p:cTn id="77" presetID="1" presetClass="entr" presetSubtype="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par>
                          <p:cTn id="79" fill="hold">
                            <p:stCondLst>
                              <p:cond delay="2500"/>
                            </p:stCondLst>
                            <p:childTnLst>
                              <p:par>
                                <p:cTn id="80" presetID="22" presetClass="entr" presetSubtype="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3000"/>
                            </p:stCondLst>
                            <p:childTnLst>
                              <p:par>
                                <p:cTn id="84" presetID="1"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childTnLst>
                          </p:cTn>
                        </p:par>
                        <p:par>
                          <p:cTn id="86" fill="hold">
                            <p:stCondLst>
                              <p:cond delay="3000"/>
                            </p:stCondLst>
                            <p:childTnLst>
                              <p:par>
                                <p:cTn id="87" presetID="22" presetClass="entr" presetSubtype="8" fill="hold"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childTnLst>
                          </p:cTn>
                        </p:par>
                        <p:par>
                          <p:cTn id="90" fill="hold">
                            <p:stCondLst>
                              <p:cond delay="3500"/>
                            </p:stCondLst>
                            <p:childTnLst>
                              <p:par>
                                <p:cTn id="91" presetID="1" presetClass="entr" presetSubtype="0" fill="hold" grpId="0" nodeType="after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par>
                          <p:cTn id="93" fill="hold">
                            <p:stCondLst>
                              <p:cond delay="3500"/>
                            </p:stCondLst>
                            <p:childTnLst>
                              <p:par>
                                <p:cTn id="94" presetID="22" presetClass="entr" presetSubtype="8" fill="hold"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wipe(left)">
                                      <p:cBhvr>
                                        <p:cTn id="96" dur="500"/>
                                        <p:tgtEl>
                                          <p:spTgt spid="51"/>
                                        </p:tgtEl>
                                      </p:cBhvr>
                                    </p:animEffect>
                                  </p:childTnLst>
                                </p:cTn>
                              </p:par>
                            </p:childTnLst>
                          </p:cTn>
                        </p:par>
                        <p:par>
                          <p:cTn id="97" fill="hold">
                            <p:stCondLst>
                              <p:cond delay="4000"/>
                            </p:stCondLst>
                            <p:childTnLst>
                              <p:par>
                                <p:cTn id="98" presetID="1" presetClass="entr" presetSubtype="0"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childTnLst>
                                </p:cTn>
                              </p:par>
                            </p:childTnLst>
                          </p:cTn>
                        </p:par>
                        <p:par>
                          <p:cTn id="100" fill="hold">
                            <p:stCondLst>
                              <p:cond delay="4000"/>
                            </p:stCondLst>
                            <p:childTnLst>
                              <p:par>
                                <p:cTn id="101" presetID="22" presetClass="entr" presetSubtype="8" fill="hold" nodeType="after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wipe(left)">
                                      <p:cBhvr>
                                        <p:cTn id="103" dur="500"/>
                                        <p:tgtEl>
                                          <p:spTgt spid="53"/>
                                        </p:tgtEl>
                                      </p:cBhvr>
                                    </p:animEffect>
                                  </p:childTnLst>
                                </p:cTn>
                              </p:par>
                            </p:childTnLst>
                          </p:cTn>
                        </p:par>
                        <p:par>
                          <p:cTn id="104" fill="hold">
                            <p:stCondLst>
                              <p:cond delay="4500"/>
                            </p:stCondLst>
                            <p:childTnLst>
                              <p:par>
                                <p:cTn id="105" presetID="22" presetClass="entr" presetSubtype="8" fill="hold" grpId="0"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wipe(left)">
                                      <p:cBhvr>
                                        <p:cTn id="107" dur="500"/>
                                        <p:tgtEl>
                                          <p:spTgt spid="63"/>
                                        </p:tgtEl>
                                      </p:cBhvr>
                                    </p:animEffect>
                                  </p:childTnLst>
                                </p:cTn>
                              </p:par>
                            </p:childTnLst>
                          </p:cTn>
                        </p:par>
                        <p:par>
                          <p:cTn id="108" fill="hold">
                            <p:stCondLst>
                              <p:cond delay="5000"/>
                            </p:stCondLst>
                            <p:childTnLst>
                              <p:par>
                                <p:cTn id="109" presetID="10"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3000"/>
                                        <p:tgtEl>
                                          <p:spTgt spid="65"/>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6"/>
                                        </p:tgtEl>
                                        <p:attrNameLst>
                                          <p:attrName>style.visibility</p:attrName>
                                        </p:attrNameLst>
                                      </p:cBhvr>
                                      <p:to>
                                        <p:strVal val="visible"/>
                                      </p:to>
                                    </p:set>
                                  </p:childTnLst>
                                </p:cTn>
                              </p:par>
                            </p:childTnLst>
                          </p:cTn>
                        </p:par>
                        <p:par>
                          <p:cTn id="116" fill="hold">
                            <p:stCondLst>
                              <p:cond delay="0"/>
                            </p:stCondLst>
                            <p:childTnLst>
                              <p:par>
                                <p:cTn id="117" presetID="22" presetClass="entr" presetSubtype="8" fill="hold" nodeType="after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wipe(left)">
                                      <p:cBhvr>
                                        <p:cTn id="119" dur="500"/>
                                        <p:tgtEl>
                                          <p:spTgt spid="56"/>
                                        </p:tgtEl>
                                      </p:cBhvr>
                                    </p:animEffect>
                                  </p:childTnLst>
                                </p:cTn>
                              </p:par>
                            </p:childTnLst>
                          </p:cTn>
                        </p:par>
                        <p:par>
                          <p:cTn id="120" fill="hold">
                            <p:stCondLst>
                              <p:cond delay="500"/>
                            </p:stCondLst>
                            <p:childTnLst>
                              <p:par>
                                <p:cTn id="121" presetID="1" presetClass="entr" presetSubtype="0" fill="hold" grpId="0" nodeType="afterEffect">
                                  <p:stCondLst>
                                    <p:cond delay="0"/>
                                  </p:stCondLst>
                                  <p:childTnLst>
                                    <p:set>
                                      <p:cBhvr>
                                        <p:cTn id="122" dur="1" fill="hold">
                                          <p:stCondLst>
                                            <p:cond delay="0"/>
                                          </p:stCondLst>
                                        </p:cTn>
                                        <p:tgtEl>
                                          <p:spTgt spid="17"/>
                                        </p:tgtEl>
                                        <p:attrNameLst>
                                          <p:attrName>style.visibility</p:attrName>
                                        </p:attrNameLst>
                                      </p:cBhvr>
                                      <p:to>
                                        <p:strVal val="visible"/>
                                      </p:to>
                                    </p:set>
                                  </p:childTnLst>
                                </p:cTn>
                              </p:par>
                            </p:childTnLst>
                          </p:cTn>
                        </p:par>
                        <p:par>
                          <p:cTn id="123" fill="hold">
                            <p:stCondLst>
                              <p:cond delay="500"/>
                            </p:stCondLst>
                            <p:childTnLst>
                              <p:par>
                                <p:cTn id="124" presetID="22" presetClass="entr" presetSubtype="8" fill="hold" nodeType="after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wipe(left)">
                                      <p:cBhvr>
                                        <p:cTn id="126" dur="500"/>
                                        <p:tgtEl>
                                          <p:spTgt spid="58"/>
                                        </p:tgtEl>
                                      </p:cBhvr>
                                    </p:animEffect>
                                  </p:childTnLst>
                                </p:cTn>
                              </p:par>
                            </p:childTnLst>
                          </p:cTn>
                        </p:par>
                        <p:par>
                          <p:cTn id="127" fill="hold">
                            <p:stCondLst>
                              <p:cond delay="1000"/>
                            </p:stCondLst>
                            <p:childTnLst>
                              <p:par>
                                <p:cTn id="128" presetID="1" presetClass="entr" presetSubtype="0" fill="hold" grpId="0" nodeType="afterEffect">
                                  <p:stCondLst>
                                    <p:cond delay="0"/>
                                  </p:stCondLst>
                                  <p:childTnLst>
                                    <p:set>
                                      <p:cBhvr>
                                        <p:cTn id="129" dur="1" fill="hold">
                                          <p:stCondLst>
                                            <p:cond delay="0"/>
                                          </p:stCondLst>
                                        </p:cTn>
                                        <p:tgtEl>
                                          <p:spTgt spid="18"/>
                                        </p:tgtEl>
                                        <p:attrNameLst>
                                          <p:attrName>style.visibility</p:attrName>
                                        </p:attrNameLst>
                                      </p:cBhvr>
                                      <p:to>
                                        <p:strVal val="visible"/>
                                      </p:to>
                                    </p:set>
                                  </p:childTnLst>
                                </p:cTn>
                              </p:par>
                            </p:childTnLst>
                          </p:cTn>
                        </p:par>
                        <p:par>
                          <p:cTn id="130" fill="hold">
                            <p:stCondLst>
                              <p:cond delay="1000"/>
                            </p:stCondLst>
                            <p:childTnLst>
                              <p:par>
                                <p:cTn id="131" presetID="22" presetClass="entr" presetSubtype="8" fill="hold" nodeType="after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wipe(left)">
                                      <p:cBhvr>
                                        <p:cTn id="133" dur="500"/>
                                        <p:tgtEl>
                                          <p:spTgt spid="60"/>
                                        </p:tgtEl>
                                      </p:cBhvr>
                                    </p:animEffect>
                                  </p:childTnLst>
                                </p:cTn>
                              </p:par>
                            </p:childTnLst>
                          </p:cTn>
                        </p:par>
                        <p:par>
                          <p:cTn id="134" fill="hold">
                            <p:stCondLst>
                              <p:cond delay="1500"/>
                            </p:stCondLst>
                            <p:childTnLst>
                              <p:par>
                                <p:cTn id="135" presetID="1" presetClass="entr" presetSubtype="0" fill="hold" grpId="0" nodeType="afterEffect">
                                  <p:stCondLst>
                                    <p:cond delay="0"/>
                                  </p:stCondLst>
                                  <p:childTnLst>
                                    <p:set>
                                      <p:cBhvr>
                                        <p:cTn id="136" dur="1" fill="hold">
                                          <p:stCondLst>
                                            <p:cond delay="0"/>
                                          </p:stCondLst>
                                        </p:cTn>
                                        <p:tgtEl>
                                          <p:spTgt spid="19"/>
                                        </p:tgtEl>
                                        <p:attrNameLst>
                                          <p:attrName>style.visibility</p:attrName>
                                        </p:attrNameLst>
                                      </p:cBhvr>
                                      <p:to>
                                        <p:strVal val="visible"/>
                                      </p:to>
                                    </p:set>
                                  </p:childTnLst>
                                </p:cTn>
                              </p:par>
                            </p:childTnLst>
                          </p:cTn>
                        </p:par>
                        <p:par>
                          <p:cTn id="137" fill="hold">
                            <p:stCondLst>
                              <p:cond delay="1500"/>
                            </p:stCondLst>
                            <p:childTnLst>
                              <p:par>
                                <p:cTn id="138" presetID="22" presetClass="entr" presetSubtype="8" fill="hold" nodeType="after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wipe(left)">
                                      <p:cBhvr>
                                        <p:cTn id="140" dur="500"/>
                                        <p:tgtEl>
                                          <p:spTgt spid="62"/>
                                        </p:tgtEl>
                                      </p:cBhvr>
                                    </p:animEffect>
                                  </p:childTnLst>
                                </p:cTn>
                              </p:par>
                            </p:childTnLst>
                          </p:cTn>
                        </p:par>
                        <p:par>
                          <p:cTn id="141" fill="hold">
                            <p:stCondLst>
                              <p:cond delay="2000"/>
                            </p:stCondLst>
                            <p:childTnLst>
                              <p:par>
                                <p:cTn id="142" presetID="10" presetClass="entr" presetSubtype="0" fill="hold" grpId="0" nodeType="after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fade">
                                      <p:cBhvr>
                                        <p:cTn id="144" dur="500"/>
                                        <p:tgtEl>
                                          <p:spTgt spid="20"/>
                                        </p:tgtEl>
                                      </p:cBhvr>
                                    </p:animEffect>
                                  </p:childTnLst>
                                </p:cTn>
                              </p:par>
                            </p:childTnLst>
                          </p:cTn>
                        </p:par>
                        <p:par>
                          <p:cTn id="145" fill="hold">
                            <p:stCondLst>
                              <p:cond delay="2500"/>
                            </p:stCondLst>
                            <p:childTnLst>
                              <p:par>
                                <p:cTn id="146" presetID="10" presetClass="entr" presetSubtype="0"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fade">
                                      <p:cBhvr>
                                        <p:cTn id="148" dur="3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63" grpId="0"/>
      <p:bldP spid="64" grpId="0"/>
      <p:bldP spid="65" grpId="0"/>
      <p:bldP spid="6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States and execution traces</a:t>
            </a:r>
            <a:endParaRPr lang="en-US" dirty="0">
              <a:latin typeface="Calibri" pitchFamily="34" charset="0"/>
            </a:endParaRPr>
          </a:p>
        </p:txBody>
      </p:sp>
      <p:sp>
        <p:nvSpPr>
          <p:cNvPr id="3" name="Content Placeholder 2"/>
          <p:cNvSpPr>
            <a:spLocks noGrp="1"/>
          </p:cNvSpPr>
          <p:nvPr>
            <p:ph idx="1"/>
          </p:nvPr>
        </p:nvSpPr>
        <p:spPr>
          <a:xfrm>
            <a:off x="381000" y="1412875"/>
            <a:ext cx="8382000" cy="3462486"/>
          </a:xfrm>
        </p:spPr>
        <p:txBody>
          <a:bodyPr/>
          <a:lstStyle/>
          <a:p>
            <a:r>
              <a:rPr lang="en-US" dirty="0" smtClean="0">
                <a:latin typeface="Calibri" pitchFamily="34" charset="0"/>
              </a:rPr>
              <a:t>State</a:t>
            </a:r>
          </a:p>
          <a:p>
            <a:pPr lvl="1"/>
            <a:r>
              <a:rPr smtClean="0">
                <a:latin typeface="Calibri" pitchFamily="34" charset="0"/>
              </a:rPr>
              <a:t>Cartesian product of variables</a:t>
            </a:r>
            <a:endParaRPr lang="en-US" dirty="0" smtClean="0">
              <a:latin typeface="Calibri" pitchFamily="34" charset="0"/>
            </a:endParaRPr>
          </a:p>
          <a:p>
            <a:r>
              <a:rPr lang="en-US" dirty="0" smtClean="0">
                <a:latin typeface="Calibri" pitchFamily="34" charset="0"/>
              </a:rPr>
              <a:t>Execution trace</a:t>
            </a:r>
          </a:p>
          <a:p>
            <a:pPr lvl="1"/>
            <a:r>
              <a:rPr smtClean="0">
                <a:latin typeface="Calibri" pitchFamily="34" charset="0"/>
              </a:rPr>
              <a:t>Nonempty finite sequence of states</a:t>
            </a:r>
          </a:p>
          <a:p>
            <a:pPr lvl="1"/>
            <a:r>
              <a:rPr smtClean="0">
                <a:latin typeface="Calibri" pitchFamily="34" charset="0"/>
              </a:rPr>
              <a:t>Infinite sequence of states</a:t>
            </a:r>
          </a:p>
          <a:p>
            <a:pPr lvl="1"/>
            <a:r>
              <a:rPr smtClean="0">
                <a:latin typeface="Calibri" pitchFamily="34" charset="0"/>
              </a:rPr>
              <a:t>Nonempty finite sequence of states</a:t>
            </a:r>
            <a:r>
              <a:rPr lang="en-US" dirty="0" smtClean="0">
                <a:latin typeface="Calibri" pitchFamily="34" charset="0"/>
              </a:rPr>
              <a:t> </a:t>
            </a:r>
            <a:r>
              <a:rPr smtClean="0">
                <a:latin typeface="Calibri" pitchFamily="34" charset="0"/>
              </a:rPr>
              <a:t> </a:t>
            </a:r>
            <a:r>
              <a:rPr lang="en-US" dirty="0" smtClean="0">
                <a:latin typeface="Calibri" pitchFamily="34" charset="0"/>
              </a:rPr>
              <a:t/>
            </a:r>
            <a:br>
              <a:rPr lang="en-US" dirty="0" smtClean="0">
                <a:latin typeface="Calibri" pitchFamily="34" charset="0"/>
              </a:rPr>
            </a:br>
            <a:r>
              <a:rPr smtClean="0">
                <a:latin typeface="Calibri" pitchFamily="34" charset="0"/>
              </a:rPr>
              <a:t>followed by special error state</a:t>
            </a:r>
            <a:endParaRPr lang="en-US" dirty="0">
              <a:latin typeface="Calibri" pitchFamily="34" charset="0"/>
            </a:endParaRPr>
          </a:p>
        </p:txBody>
      </p:sp>
      <p:sp>
        <p:nvSpPr>
          <p:cNvPr id="4" name="Oval 3"/>
          <p:cNvSpPr/>
          <p:nvPr/>
        </p:nvSpPr>
        <p:spPr bwMode="auto">
          <a:xfrm>
            <a:off x="7069541" y="1678681"/>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5" name="Oval 4"/>
          <p:cNvSpPr/>
          <p:nvPr/>
        </p:nvSpPr>
        <p:spPr bwMode="auto">
          <a:xfrm>
            <a:off x="7410735" y="3152641"/>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8243249" y="3098050"/>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7369792" y="3657607"/>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7356144" y="4162574"/>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Lightning Bolt 8"/>
          <p:cNvSpPr/>
          <p:nvPr/>
        </p:nvSpPr>
        <p:spPr bwMode="auto">
          <a:xfrm>
            <a:off x="8162787" y="4024740"/>
            <a:ext cx="668740" cy="600502"/>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1" name="Straight Arrow Connector 10"/>
          <p:cNvCxnSpPr>
            <a:stCxn id="5" idx="6"/>
            <a:endCxn id="6" idx="2"/>
          </p:cNvCxnSpPr>
          <p:nvPr/>
        </p:nvCxnSpPr>
        <p:spPr>
          <a:xfrm flipV="1">
            <a:off x="7601803" y="3193584"/>
            <a:ext cx="641446" cy="5459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 name="Straight Arrow Connector 14"/>
          <p:cNvCxnSpPr>
            <a:stCxn id="7" idx="6"/>
          </p:cNvCxnSpPr>
          <p:nvPr/>
        </p:nvCxnSpPr>
        <p:spPr>
          <a:xfrm flipV="1">
            <a:off x="7560860" y="3722914"/>
            <a:ext cx="718982" cy="3022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7" name="Straight Arrow Connector 16"/>
          <p:cNvCxnSpPr>
            <a:stCxn id="8" idx="6"/>
            <a:endCxn id="9" idx="2"/>
          </p:cNvCxnSpPr>
          <p:nvPr/>
        </p:nvCxnSpPr>
        <p:spPr>
          <a:xfrm>
            <a:off x="7547212" y="4258108"/>
            <a:ext cx="771057" cy="3644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9" name="TextBox 18"/>
          <p:cNvSpPr txBox="1"/>
          <p:nvPr/>
        </p:nvSpPr>
        <p:spPr>
          <a:xfrm>
            <a:off x="8234626" y="3326016"/>
            <a:ext cx="653143" cy="584775"/>
          </a:xfrm>
          <a:prstGeom prst="rect">
            <a:avLst/>
          </a:prstGeom>
          <a:noFill/>
        </p:spPr>
        <p:txBody>
          <a:bodyPr wrap="square" rtlCol="0">
            <a:spAutoFit/>
          </a:bodyPr>
          <a:lstStyle/>
          <a:p>
            <a:r>
              <a:rPr lang="en-US" sz="3200" dirty="0" smtClean="0">
                <a:solidFill>
                  <a:schemeClr val="bg1"/>
                </a:solidFill>
              </a:rPr>
              <a:t>…</a:t>
            </a:r>
            <a:endParaRPr lang="en-US" sz="3200" dirty="0">
              <a:solidFill>
                <a:schemeClr val="bg1"/>
              </a:solidFill>
            </a:endParaRPr>
          </a:p>
        </p:txBody>
      </p:sp>
      <p:sp>
        <p:nvSpPr>
          <p:cNvPr id="20" name="TextBox 19"/>
          <p:cNvSpPr txBox="1"/>
          <p:nvPr/>
        </p:nvSpPr>
        <p:spPr>
          <a:xfrm>
            <a:off x="6905773" y="2006223"/>
            <a:ext cx="2320119" cy="369332"/>
          </a:xfrm>
          <a:prstGeom prst="rect">
            <a:avLst/>
          </a:prstGeom>
          <a:noFill/>
        </p:spPr>
        <p:txBody>
          <a:bodyPr wrap="square" rtlCol="0">
            <a:spAutoFit/>
          </a:bodyPr>
          <a:lstStyle/>
          <a:p>
            <a:r>
              <a:rPr lang="en-US" dirty="0" smtClean="0">
                <a:solidFill>
                  <a:schemeClr val="bg1"/>
                </a:solidFill>
              </a:rPr>
              <a:t>(x: </a:t>
            </a:r>
            <a:r>
              <a:rPr lang="en-US" dirty="0" err="1" smtClean="0">
                <a:solidFill>
                  <a:schemeClr val="bg1"/>
                </a:solidFill>
              </a:rPr>
              <a:t>int</a:t>
            </a:r>
            <a:r>
              <a:rPr lang="en-US" dirty="0" smtClean="0">
                <a:solidFill>
                  <a:schemeClr val="bg1"/>
                </a:solidFill>
              </a:rPr>
              <a:t>, y: </a:t>
            </a:r>
            <a:r>
              <a:rPr lang="en-US" dirty="0" err="1" smtClean="0">
                <a:solidFill>
                  <a:schemeClr val="bg1"/>
                </a:solidFill>
              </a:rPr>
              <a:t>int</a:t>
            </a:r>
            <a:r>
              <a:rPr lang="en-US" dirty="0" smtClean="0">
                <a:solidFill>
                  <a:schemeClr val="bg1"/>
                </a:solidFill>
              </a:rPr>
              <a:t>, z: </a:t>
            </a:r>
            <a:r>
              <a:rPr lang="en-US" dirty="0" err="1" smtClean="0">
                <a:solidFill>
                  <a:schemeClr val="bg1"/>
                </a:solidFill>
              </a:rPr>
              <a:t>bool</a:t>
            </a:r>
            <a:r>
              <a:rPr lang="en-US" dirty="0" smtClean="0">
                <a:solidFill>
                  <a:schemeClr val="bg1"/>
                </a:solidFill>
              </a:rPr>
              <a:t>)</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Command language</a:t>
            </a:r>
            <a:endParaRPr lang="en-US" dirty="0"/>
          </a:p>
        </p:txBody>
      </p:sp>
      <p:sp>
        <p:nvSpPr>
          <p:cNvPr id="3" name="Content Placeholder 2"/>
          <p:cNvSpPr>
            <a:spLocks noGrp="1"/>
          </p:cNvSpPr>
          <p:nvPr>
            <p:ph idx="1"/>
          </p:nvPr>
        </p:nvSpPr>
        <p:spPr/>
        <p:txBody>
          <a:bodyPr/>
          <a:lstStyle/>
          <a:p>
            <a:r>
              <a:rPr lang="en-US" sz="3200" dirty="0" smtClean="0"/>
              <a:t>x := E</a:t>
            </a:r>
          </a:p>
          <a:p>
            <a:pPr lvl="1"/>
            <a:r>
              <a:rPr sz="2400" smtClean="0"/>
              <a:t>x := x + 1</a:t>
            </a:r>
          </a:p>
          <a:p>
            <a:pPr lvl="1"/>
            <a:endParaRPr sz="2400" smtClean="0"/>
          </a:p>
          <a:p>
            <a:pPr lvl="1"/>
            <a:r>
              <a:rPr sz="2400" smtClean="0"/>
              <a:t>x := 10</a:t>
            </a:r>
          </a:p>
          <a:p>
            <a:endParaRPr lang="en-US" sz="3200" dirty="0" smtClean="0"/>
          </a:p>
          <a:p>
            <a:r>
              <a:rPr lang="en-US" sz="3200" dirty="0" smtClean="0">
                <a:solidFill>
                  <a:schemeClr val="accent2"/>
                </a:solidFill>
              </a:rPr>
              <a:t>havoc</a:t>
            </a:r>
            <a:r>
              <a:rPr lang="en-US" sz="3200" dirty="0" smtClean="0"/>
              <a:t> x</a:t>
            </a:r>
          </a:p>
          <a:p>
            <a:endParaRPr lang="en-US" sz="3200" dirty="0" smtClean="0"/>
          </a:p>
          <a:p>
            <a:pPr>
              <a:buNone/>
            </a:pPr>
            <a:endParaRPr lang="en-US" sz="3200" dirty="0"/>
          </a:p>
        </p:txBody>
      </p:sp>
      <p:sp>
        <p:nvSpPr>
          <p:cNvPr id="4" name="Content Placeholder 3"/>
          <p:cNvSpPr>
            <a:spLocks noGrp="1"/>
          </p:cNvSpPr>
          <p:nvPr>
            <p:ph sz="half" idx="4294967295"/>
          </p:nvPr>
        </p:nvSpPr>
        <p:spPr>
          <a:xfrm>
            <a:off x="4752474" y="1411288"/>
            <a:ext cx="4114800" cy="3694112"/>
          </a:xfrm>
        </p:spPr>
        <p:txBody>
          <a:bodyPr/>
          <a:lstStyle/>
          <a:p>
            <a:r>
              <a:rPr lang="en-US" sz="3200" dirty="0" smtClean="0">
                <a:solidFill>
                  <a:schemeClr val="accent2"/>
                </a:solidFill>
              </a:rPr>
              <a:t>assert</a:t>
            </a:r>
            <a:r>
              <a:rPr lang="en-US" sz="3200" dirty="0" smtClean="0"/>
              <a:t> P</a:t>
            </a:r>
          </a:p>
          <a:p>
            <a:endParaRPr lang="en-US" sz="3200" dirty="0" smtClean="0"/>
          </a:p>
          <a:p>
            <a:r>
              <a:rPr lang="en-US" sz="3200" dirty="0" smtClean="0">
                <a:solidFill>
                  <a:schemeClr val="accent2"/>
                </a:solidFill>
              </a:rPr>
              <a:t>assume</a:t>
            </a:r>
            <a:r>
              <a:rPr lang="en-US" sz="3200" dirty="0" smtClean="0"/>
              <a:t> P</a:t>
            </a:r>
          </a:p>
          <a:p>
            <a:endParaRPr lang="en-US" sz="3200" dirty="0" smtClean="0"/>
          </a:p>
          <a:p>
            <a:pPr>
              <a:buNone/>
            </a:pPr>
            <a:endParaRPr lang="en-US" sz="3200" dirty="0" smtClean="0"/>
          </a:p>
          <a:p>
            <a:pPr>
              <a:buNone/>
            </a:pPr>
            <a:endParaRPr lang="en-US" sz="3200" dirty="0" smtClean="0"/>
          </a:p>
          <a:p>
            <a:endParaRPr lang="en-US" sz="3200" dirty="0"/>
          </a:p>
        </p:txBody>
      </p:sp>
      <p:sp>
        <p:nvSpPr>
          <p:cNvPr id="5" name="Oval 4"/>
          <p:cNvSpPr/>
          <p:nvPr/>
        </p:nvSpPr>
        <p:spPr bwMode="auto">
          <a:xfrm>
            <a:off x="3054014" y="2119802"/>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3054014" y="186536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3054014" y="161886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3387969" y="186536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3387969" y="161091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3387969" y="136442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1" name="Straight Arrow Connector 10"/>
          <p:cNvCxnSpPr>
            <a:stCxn id="7" idx="7"/>
            <a:endCxn id="10" idx="3"/>
          </p:cNvCxnSpPr>
          <p:nvPr/>
        </p:nvCxnSpPr>
        <p:spPr>
          <a:xfrm rot="5400000" flipH="1" flipV="1">
            <a:off x="3209857" y="1440757"/>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2" name="Straight Arrow Connector 11"/>
          <p:cNvCxnSpPr>
            <a:stCxn id="6" idx="7"/>
            <a:endCxn id="9" idx="3"/>
          </p:cNvCxnSpPr>
          <p:nvPr/>
        </p:nvCxnSpPr>
        <p:spPr>
          <a:xfrm rot="5400000" flipH="1" flipV="1">
            <a:off x="3209857" y="1687248"/>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3" name="Straight Arrow Connector 12"/>
          <p:cNvCxnSpPr>
            <a:stCxn id="5" idx="7"/>
            <a:endCxn id="8" idx="3"/>
          </p:cNvCxnSpPr>
          <p:nvPr/>
        </p:nvCxnSpPr>
        <p:spPr>
          <a:xfrm rot="5400000" flipH="1" flipV="1">
            <a:off x="3209857" y="1941690"/>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4" name="Oval 13"/>
          <p:cNvSpPr/>
          <p:nvPr/>
        </p:nvSpPr>
        <p:spPr bwMode="auto">
          <a:xfrm>
            <a:off x="3077867" y="318029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3077867" y="292584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Oval 15"/>
          <p:cNvSpPr/>
          <p:nvPr/>
        </p:nvSpPr>
        <p:spPr bwMode="auto">
          <a:xfrm>
            <a:off x="3077867" y="267935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3411822" y="286223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8" name="Straight Arrow Connector 17"/>
          <p:cNvCxnSpPr>
            <a:stCxn id="16" idx="6"/>
            <a:endCxn id="17" idx="1"/>
          </p:cNvCxnSpPr>
          <p:nvPr/>
        </p:nvCxnSpPr>
        <p:spPr>
          <a:xfrm>
            <a:off x="3213870" y="2747360"/>
            <a:ext cx="217869" cy="13479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9" name="Straight Arrow Connector 18"/>
          <p:cNvCxnSpPr>
            <a:stCxn id="15" idx="6"/>
            <a:endCxn id="17" idx="2"/>
          </p:cNvCxnSpPr>
          <p:nvPr/>
        </p:nvCxnSpPr>
        <p:spPr>
          <a:xfrm flipV="1">
            <a:off x="3213870" y="2930241"/>
            <a:ext cx="197952" cy="6361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0" name="Straight Arrow Connector 19"/>
          <p:cNvCxnSpPr>
            <a:stCxn id="14" idx="7"/>
            <a:endCxn id="17" idx="3"/>
          </p:cNvCxnSpPr>
          <p:nvPr/>
        </p:nvCxnSpPr>
        <p:spPr>
          <a:xfrm rot="5400000" flipH="1" flipV="1">
            <a:off x="3201905" y="2970374"/>
            <a:ext cx="22188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21" name="Oval 20"/>
          <p:cNvSpPr/>
          <p:nvPr/>
        </p:nvSpPr>
        <p:spPr bwMode="auto">
          <a:xfrm>
            <a:off x="2908517" y="433275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2908517" y="407831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Oval 22"/>
          <p:cNvSpPr/>
          <p:nvPr/>
        </p:nvSpPr>
        <p:spPr bwMode="auto">
          <a:xfrm>
            <a:off x="2908517" y="383182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Oval 23"/>
          <p:cNvSpPr/>
          <p:nvPr/>
        </p:nvSpPr>
        <p:spPr bwMode="auto">
          <a:xfrm>
            <a:off x="3560524" y="433275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Oval 24"/>
          <p:cNvSpPr/>
          <p:nvPr/>
        </p:nvSpPr>
        <p:spPr bwMode="auto">
          <a:xfrm>
            <a:off x="3560524" y="407831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3560524" y="383182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7" name="Straight Arrow Connector 26"/>
          <p:cNvCxnSpPr>
            <a:stCxn id="23" idx="7"/>
            <a:endCxn id="26" idx="1"/>
          </p:cNvCxnSpPr>
          <p:nvPr/>
        </p:nvCxnSpPr>
        <p:spPr>
          <a:xfrm rot="5400000" flipH="1" flipV="1">
            <a:off x="3302522" y="3573821"/>
            <a:ext cx="1588"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8" name="Straight Arrow Connector 27"/>
          <p:cNvCxnSpPr>
            <a:stCxn id="23" idx="6"/>
            <a:endCxn id="25" idx="1"/>
          </p:cNvCxnSpPr>
          <p:nvPr/>
        </p:nvCxnSpPr>
        <p:spPr>
          <a:xfrm>
            <a:off x="3044520" y="3899825"/>
            <a:ext cx="535921" cy="19840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9" name="Straight Arrow Connector 28"/>
          <p:cNvCxnSpPr>
            <a:stCxn id="23" idx="5"/>
            <a:endCxn id="24" idx="1"/>
          </p:cNvCxnSpPr>
          <p:nvPr/>
        </p:nvCxnSpPr>
        <p:spPr>
          <a:xfrm rot="16200000" flipH="1">
            <a:off x="3100140" y="3872372"/>
            <a:ext cx="404764"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0" name="Straight Arrow Connector 29"/>
          <p:cNvCxnSpPr>
            <a:stCxn id="22" idx="7"/>
            <a:endCxn id="26" idx="2"/>
          </p:cNvCxnSpPr>
          <p:nvPr/>
        </p:nvCxnSpPr>
        <p:spPr>
          <a:xfrm rot="5400000" flipH="1" flipV="1">
            <a:off x="3193360" y="3731068"/>
            <a:ext cx="198406" cy="5359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1" name="Straight Arrow Connector 30"/>
          <p:cNvCxnSpPr>
            <a:stCxn id="22" idx="6"/>
            <a:endCxn id="25" idx="2"/>
          </p:cNvCxnSpPr>
          <p:nvPr/>
        </p:nvCxnSpPr>
        <p:spPr>
          <a:xfrm>
            <a:off x="3044520" y="4146316"/>
            <a:ext cx="516004"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2" name="Straight Arrow Connector 31"/>
          <p:cNvCxnSpPr>
            <a:stCxn id="22" idx="5"/>
            <a:endCxn id="24" idx="2"/>
          </p:cNvCxnSpPr>
          <p:nvPr/>
        </p:nvCxnSpPr>
        <p:spPr>
          <a:xfrm rot="16200000" flipH="1">
            <a:off x="3189384" y="4029618"/>
            <a:ext cx="206358" cy="5359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3" name="Straight Arrow Connector 32"/>
          <p:cNvCxnSpPr>
            <a:stCxn id="21" idx="7"/>
            <a:endCxn id="26" idx="3"/>
          </p:cNvCxnSpPr>
          <p:nvPr/>
        </p:nvCxnSpPr>
        <p:spPr>
          <a:xfrm rot="5400000" flipH="1" flipV="1">
            <a:off x="3100140" y="3872372"/>
            <a:ext cx="404764"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4" name="Straight Arrow Connector 33"/>
          <p:cNvCxnSpPr>
            <a:stCxn id="21" idx="6"/>
            <a:endCxn id="25" idx="3"/>
          </p:cNvCxnSpPr>
          <p:nvPr/>
        </p:nvCxnSpPr>
        <p:spPr>
          <a:xfrm flipV="1">
            <a:off x="3044520" y="4194400"/>
            <a:ext cx="535921" cy="20635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5" name="Straight Arrow Connector 34"/>
          <p:cNvCxnSpPr>
            <a:stCxn id="21" idx="5"/>
            <a:endCxn id="24" idx="3"/>
          </p:cNvCxnSpPr>
          <p:nvPr/>
        </p:nvCxnSpPr>
        <p:spPr>
          <a:xfrm rot="16200000" flipH="1">
            <a:off x="3302522" y="4170923"/>
            <a:ext cx="1588"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49" name="Oval 48"/>
          <p:cNvSpPr/>
          <p:nvPr/>
        </p:nvSpPr>
        <p:spPr bwMode="auto">
          <a:xfrm>
            <a:off x="7847611" y="194981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Oval 49"/>
          <p:cNvSpPr/>
          <p:nvPr/>
        </p:nvSpPr>
        <p:spPr bwMode="auto">
          <a:xfrm>
            <a:off x="7847611" y="16953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Oval 50"/>
          <p:cNvSpPr/>
          <p:nvPr/>
        </p:nvSpPr>
        <p:spPr bwMode="auto">
          <a:xfrm>
            <a:off x="7847611" y="144888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Oval 51"/>
          <p:cNvSpPr/>
          <p:nvPr/>
        </p:nvSpPr>
        <p:spPr bwMode="auto">
          <a:xfrm>
            <a:off x="8449989" y="16953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Oval 52"/>
          <p:cNvSpPr/>
          <p:nvPr/>
        </p:nvSpPr>
        <p:spPr bwMode="auto">
          <a:xfrm>
            <a:off x="8449989" y="144888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4" name="Straight Arrow Connector 53"/>
          <p:cNvCxnSpPr>
            <a:stCxn id="51" idx="6"/>
            <a:endCxn id="53" idx="2"/>
          </p:cNvCxnSpPr>
          <p:nvPr/>
        </p:nvCxnSpPr>
        <p:spPr>
          <a:xfrm>
            <a:off x="7983614" y="1516888"/>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5" name="Straight Arrow Connector 54"/>
          <p:cNvCxnSpPr>
            <a:stCxn id="50" idx="6"/>
            <a:endCxn id="52" idx="2"/>
          </p:cNvCxnSpPr>
          <p:nvPr/>
        </p:nvCxnSpPr>
        <p:spPr>
          <a:xfrm>
            <a:off x="7983614" y="1763379"/>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6" name="Lightning Bolt 55"/>
          <p:cNvSpPr/>
          <p:nvPr/>
        </p:nvSpPr>
        <p:spPr bwMode="auto">
          <a:xfrm>
            <a:off x="8402790" y="1880173"/>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7" name="Straight Arrow Connector 56"/>
          <p:cNvCxnSpPr>
            <a:stCxn id="49" idx="6"/>
            <a:endCxn id="56" idx="2"/>
          </p:cNvCxnSpPr>
          <p:nvPr/>
        </p:nvCxnSpPr>
        <p:spPr>
          <a:xfrm flipV="1">
            <a:off x="7983614" y="2017090"/>
            <a:ext cx="498077" cy="73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8" name="Left Brace 57"/>
          <p:cNvSpPr/>
          <p:nvPr/>
        </p:nvSpPr>
        <p:spPr>
          <a:xfrm>
            <a:off x="7483872" y="1421524"/>
            <a:ext cx="234462" cy="422031"/>
          </a:xfrm>
          <a:prstGeom prst="leftBrace">
            <a:avLst/>
          </a:prstGeom>
          <a:noFill/>
          <a:ln w="190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9" name="Left Brace 58"/>
          <p:cNvSpPr/>
          <p:nvPr/>
        </p:nvSpPr>
        <p:spPr>
          <a:xfrm>
            <a:off x="7483872" y="1906078"/>
            <a:ext cx="234462" cy="203202"/>
          </a:xfrm>
          <a:prstGeom prst="leftBrace">
            <a:avLst/>
          </a:prstGeom>
          <a:noFill/>
          <a:ln w="190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TextBox 59"/>
          <p:cNvSpPr txBox="1"/>
          <p:nvPr/>
        </p:nvSpPr>
        <p:spPr>
          <a:xfrm>
            <a:off x="6784398" y="1374625"/>
            <a:ext cx="660402" cy="523220"/>
          </a:xfrm>
          <a:prstGeom prst="rect">
            <a:avLst/>
          </a:prstGeom>
          <a:noFill/>
        </p:spPr>
        <p:txBody>
          <a:bodyPr wrap="square" rtlCol="0">
            <a:spAutoFit/>
          </a:bodyPr>
          <a:lstStyle/>
          <a:p>
            <a:pPr algn="r"/>
            <a:r>
              <a:rPr lang="en-US" sz="2800" dirty="0" smtClean="0">
                <a:solidFill>
                  <a:schemeClr val="bg1"/>
                </a:solidFill>
              </a:rPr>
              <a:t>P</a:t>
            </a:r>
            <a:endParaRPr lang="en-US" sz="2800" dirty="0">
              <a:solidFill>
                <a:schemeClr val="bg1"/>
              </a:solidFill>
            </a:endParaRPr>
          </a:p>
        </p:txBody>
      </p:sp>
      <p:sp>
        <p:nvSpPr>
          <p:cNvPr id="61" name="TextBox 60"/>
          <p:cNvSpPr txBox="1"/>
          <p:nvPr/>
        </p:nvSpPr>
        <p:spPr>
          <a:xfrm>
            <a:off x="6440518" y="1745856"/>
            <a:ext cx="1004282" cy="523220"/>
          </a:xfrm>
          <a:prstGeom prst="rect">
            <a:avLst/>
          </a:prstGeom>
          <a:noFill/>
        </p:spPr>
        <p:txBody>
          <a:bodyPr wrap="square" rtlCol="0">
            <a:spAutoFit/>
          </a:bodyPr>
          <a:lstStyle/>
          <a:p>
            <a:pPr algn="r"/>
            <a:r>
              <a:rPr lang="en-US" sz="2800" dirty="0" smtClean="0">
                <a:solidFill>
                  <a:schemeClr val="bg1"/>
                </a:solidFill>
                <a:latin typeface="Segoe UI"/>
                <a:cs typeface="Segoe UI"/>
                <a:sym typeface="Symbol"/>
              </a:rPr>
              <a:t>¬</a:t>
            </a:r>
            <a:r>
              <a:rPr lang="en-US" sz="2800" dirty="0" smtClean="0">
                <a:solidFill>
                  <a:schemeClr val="bg1"/>
                </a:solidFill>
              </a:rPr>
              <a:t>P</a:t>
            </a:r>
            <a:endParaRPr lang="en-US" sz="2800" dirty="0">
              <a:solidFill>
                <a:schemeClr val="bg1"/>
              </a:solidFill>
            </a:endParaRPr>
          </a:p>
        </p:txBody>
      </p:sp>
      <p:sp>
        <p:nvSpPr>
          <p:cNvPr id="62" name="Oval 61"/>
          <p:cNvSpPr/>
          <p:nvPr/>
        </p:nvSpPr>
        <p:spPr bwMode="auto">
          <a:xfrm>
            <a:off x="7793440" y="331463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3" name="Oval 62"/>
          <p:cNvSpPr/>
          <p:nvPr/>
        </p:nvSpPr>
        <p:spPr bwMode="auto">
          <a:xfrm>
            <a:off x="7793440" y="306814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Oval 63"/>
          <p:cNvSpPr/>
          <p:nvPr/>
        </p:nvSpPr>
        <p:spPr bwMode="auto">
          <a:xfrm>
            <a:off x="8395818" y="331463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5" name="Oval 64"/>
          <p:cNvSpPr/>
          <p:nvPr/>
        </p:nvSpPr>
        <p:spPr bwMode="auto">
          <a:xfrm>
            <a:off x="8395818" y="306814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6" name="Straight Arrow Connector 65"/>
          <p:cNvCxnSpPr>
            <a:stCxn id="63" idx="6"/>
            <a:endCxn id="65" idx="2"/>
          </p:cNvCxnSpPr>
          <p:nvPr/>
        </p:nvCxnSpPr>
        <p:spPr>
          <a:xfrm>
            <a:off x="7929443" y="3136142"/>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67" name="Left Brace 66"/>
          <p:cNvSpPr/>
          <p:nvPr/>
        </p:nvSpPr>
        <p:spPr>
          <a:xfrm>
            <a:off x="7429701" y="3040778"/>
            <a:ext cx="234462" cy="422031"/>
          </a:xfrm>
          <a:prstGeom prst="leftBrace">
            <a:avLst/>
          </a:prstGeom>
          <a:noFill/>
          <a:ln w="190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8" name="TextBox 67"/>
          <p:cNvSpPr txBox="1"/>
          <p:nvPr/>
        </p:nvSpPr>
        <p:spPr>
          <a:xfrm>
            <a:off x="6730227" y="2993879"/>
            <a:ext cx="660402" cy="523220"/>
          </a:xfrm>
          <a:prstGeom prst="rect">
            <a:avLst/>
          </a:prstGeom>
          <a:noFill/>
        </p:spPr>
        <p:txBody>
          <a:bodyPr wrap="square" rtlCol="0">
            <a:spAutoFit/>
          </a:bodyPr>
          <a:lstStyle/>
          <a:p>
            <a:pPr algn="r"/>
            <a:r>
              <a:rPr lang="en-US" sz="2800" dirty="0" smtClean="0">
                <a:solidFill>
                  <a:schemeClr val="bg1"/>
                </a:solidFill>
              </a:rPr>
              <a:t>P</a:t>
            </a:r>
            <a:endParaRPr lang="en-US" sz="2800" dirty="0">
              <a:solidFill>
                <a:schemeClr val="bg1"/>
              </a:solidFill>
            </a:endParaRPr>
          </a:p>
        </p:txBody>
      </p:sp>
      <p:cxnSp>
        <p:nvCxnSpPr>
          <p:cNvPr id="70" name="Straight Arrow Connector 69"/>
          <p:cNvCxnSpPr>
            <a:stCxn id="62" idx="6"/>
            <a:endCxn id="64" idx="2"/>
          </p:cNvCxnSpPr>
          <p:nvPr/>
        </p:nvCxnSpPr>
        <p:spPr>
          <a:xfrm>
            <a:off x="7929443" y="3382633"/>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fade">
                                      <p:cBhvr>
                                        <p:cTn id="58" dur="500"/>
                                        <p:tgtEl>
                                          <p:spTgt spid="4">
                                            <p:txEl>
                                              <p:pRg st="0" end="0"/>
                                            </p:txEl>
                                          </p:spTgt>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500"/>
                                        <p:tgtEl>
                                          <p:spTgt spid="53"/>
                                        </p:tgtEl>
                                      </p:cBhvr>
                                    </p:animEffect>
                                  </p:childTnLst>
                                </p:cTn>
                              </p:par>
                              <p:par>
                                <p:cTn id="75" presetID="10" presetClass="entr" presetSubtype="0"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par>
                                <p:cTn id="78" presetID="10" presetClass="entr" presetSubtype="0" fill="hold"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500"/>
                                        <p:tgtEl>
                                          <p:spTgt spid="5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500"/>
                                        <p:tgtEl>
                                          <p:spTgt spid="5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500"/>
                                        <p:tgtEl>
                                          <p:spTgt spid="6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
                                            <p:txEl>
                                              <p:pRg st="2" end="2"/>
                                            </p:txEl>
                                          </p:spTgt>
                                        </p:tgtEl>
                                        <p:attrNameLst>
                                          <p:attrName>style.visibility</p:attrName>
                                        </p:attrNameLst>
                                      </p:cBhvr>
                                      <p:to>
                                        <p:strVal val="visible"/>
                                      </p:to>
                                    </p:set>
                                    <p:animEffect transition="in" filter="fade">
                                      <p:cBhvr>
                                        <p:cTn id="103" dur="500"/>
                                        <p:tgtEl>
                                          <p:spTgt spid="4">
                                            <p:txEl>
                                              <p:pRg st="2" end="2"/>
                                            </p:txEl>
                                          </p:spTgt>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500"/>
                                        <p:tgtEl>
                                          <p:spTgt spid="6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500"/>
                                        <p:tgtEl>
                                          <p:spTgt spid="6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500"/>
                                        <p:tgtEl>
                                          <p:spTgt spid="6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fade">
                                      <p:cBhvr>
                                        <p:cTn id="116" dur="500"/>
                                        <p:tgtEl>
                                          <p:spTgt spid="65"/>
                                        </p:tgtEl>
                                      </p:cBhvr>
                                    </p:animEffect>
                                  </p:childTnLst>
                                </p:cTn>
                              </p:par>
                              <p:par>
                                <p:cTn id="117" presetID="10" presetClass="entr" presetSubtype="0" fill="hold"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fade">
                                      <p:cBhvr>
                                        <p:cTn id="119" dur="500"/>
                                        <p:tgtEl>
                                          <p:spTgt spid="6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8"/>
                                        </p:tgtEl>
                                        <p:attrNameLst>
                                          <p:attrName>style.visibility</p:attrName>
                                        </p:attrNameLst>
                                      </p:cBhvr>
                                      <p:to>
                                        <p:strVal val="visible"/>
                                      </p:to>
                                    </p:set>
                                    <p:animEffect transition="in" filter="fade">
                                      <p:cBhvr>
                                        <p:cTn id="125" dur="500"/>
                                        <p:tgtEl>
                                          <p:spTgt spid="68"/>
                                        </p:tgtEl>
                                      </p:cBhvr>
                                    </p:animEffect>
                                  </p:childTnLst>
                                </p:cTn>
                              </p:par>
                              <p:par>
                                <p:cTn id="126" presetID="10" presetClass="entr" presetSubtype="0" fill="hold" nodeType="with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fade">
                                      <p:cBhvr>
                                        <p:cTn id="12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49" grpId="0" animBg="1"/>
      <p:bldP spid="50" grpId="0" animBg="1"/>
      <p:bldP spid="51" grpId="0" animBg="1"/>
      <p:bldP spid="52" grpId="0" animBg="1"/>
      <p:bldP spid="53" grpId="0" animBg="1"/>
      <p:bldP spid="56" grpId="0" animBg="1"/>
      <p:bldP spid="58" grpId="0" animBg="1"/>
      <p:bldP spid="59" grpId="0" animBg="1"/>
      <p:bldP spid="60" grpId="0"/>
      <p:bldP spid="61" grpId="0"/>
      <p:bldP spid="62" grpId="0" animBg="1"/>
      <p:bldP spid="63" grpId="0" animBg="1"/>
      <p:bldP spid="64" grpId="0" animBg="1"/>
      <p:bldP spid="65" grpId="0" animBg="1"/>
      <p:bldP spid="67" grpId="0" animBg="1"/>
      <p:bldP spid="6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ounded Rectangle 148"/>
          <p:cNvSpPr/>
          <p:nvPr/>
        </p:nvSpPr>
        <p:spPr bwMode="auto">
          <a:xfrm>
            <a:off x="2556083" y="6228649"/>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41" name="Rounded Rectangle 140"/>
          <p:cNvSpPr/>
          <p:nvPr/>
        </p:nvSpPr>
        <p:spPr bwMode="auto">
          <a:xfrm>
            <a:off x="2556083" y="5218714"/>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43" name="Rounded Rectangle 142"/>
          <p:cNvSpPr/>
          <p:nvPr/>
        </p:nvSpPr>
        <p:spPr bwMode="auto">
          <a:xfrm>
            <a:off x="2556083" y="5464374"/>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45" name="Rounded Rectangle 144"/>
          <p:cNvSpPr/>
          <p:nvPr/>
        </p:nvSpPr>
        <p:spPr bwMode="auto">
          <a:xfrm>
            <a:off x="2556083" y="5737329"/>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47" name="Rounded Rectangle 146"/>
          <p:cNvSpPr/>
          <p:nvPr/>
        </p:nvSpPr>
        <p:spPr bwMode="auto">
          <a:xfrm>
            <a:off x="2556083" y="5982989"/>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50" name="Rounded Rectangle 149"/>
          <p:cNvSpPr/>
          <p:nvPr/>
        </p:nvSpPr>
        <p:spPr bwMode="auto">
          <a:xfrm>
            <a:off x="2556083" y="6460661"/>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38" name="Rounded Rectangle 137"/>
          <p:cNvSpPr/>
          <p:nvPr/>
        </p:nvSpPr>
        <p:spPr bwMode="auto">
          <a:xfrm>
            <a:off x="2556083" y="4904815"/>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40" name="TextBox 139"/>
          <p:cNvSpPr txBox="1"/>
          <p:nvPr/>
        </p:nvSpPr>
        <p:spPr>
          <a:xfrm>
            <a:off x="2551488" y="5859008"/>
            <a:ext cx="563526"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sp>
        <p:nvSpPr>
          <p:cNvPr id="2" name="Title 1"/>
          <p:cNvSpPr>
            <a:spLocks noGrp="1"/>
          </p:cNvSpPr>
          <p:nvPr>
            <p:ph type="title"/>
          </p:nvPr>
        </p:nvSpPr>
        <p:spPr/>
        <p:txBody>
          <a:bodyPr/>
          <a:lstStyle/>
          <a:p>
            <a:r>
              <a:rPr smtClean="0"/>
              <a:t>Command language</a:t>
            </a:r>
            <a:endParaRPr lang="en-US" dirty="0"/>
          </a:p>
        </p:txBody>
      </p:sp>
      <p:sp>
        <p:nvSpPr>
          <p:cNvPr id="3" name="Content Placeholder 2"/>
          <p:cNvSpPr>
            <a:spLocks noGrp="1"/>
          </p:cNvSpPr>
          <p:nvPr>
            <p:ph idx="1"/>
          </p:nvPr>
        </p:nvSpPr>
        <p:spPr/>
        <p:txBody>
          <a:bodyPr/>
          <a:lstStyle/>
          <a:p>
            <a:r>
              <a:rPr lang="en-US" sz="3200" dirty="0" smtClean="0"/>
              <a:t>x := E</a:t>
            </a:r>
          </a:p>
          <a:p>
            <a:pPr lvl="1"/>
            <a:r>
              <a:rPr sz="2400" smtClean="0"/>
              <a:t>x := x + 1</a:t>
            </a:r>
          </a:p>
          <a:p>
            <a:pPr lvl="1"/>
            <a:endParaRPr sz="2400" smtClean="0"/>
          </a:p>
          <a:p>
            <a:pPr lvl="1"/>
            <a:r>
              <a:rPr sz="2400" smtClean="0"/>
              <a:t>x := 10</a:t>
            </a:r>
          </a:p>
          <a:p>
            <a:endParaRPr lang="en-US" sz="3200" dirty="0" smtClean="0"/>
          </a:p>
          <a:p>
            <a:r>
              <a:rPr lang="en-US" sz="3200" dirty="0" smtClean="0">
                <a:solidFill>
                  <a:schemeClr val="accent2"/>
                </a:solidFill>
              </a:rPr>
              <a:t>havoc</a:t>
            </a:r>
            <a:r>
              <a:rPr lang="en-US" sz="3200" dirty="0" smtClean="0"/>
              <a:t> x</a:t>
            </a:r>
          </a:p>
          <a:p>
            <a:endParaRPr lang="en-US" sz="3200" dirty="0" smtClean="0"/>
          </a:p>
          <a:p>
            <a:r>
              <a:rPr lang="en-US" sz="3200" dirty="0" smtClean="0"/>
              <a:t>S ; T</a:t>
            </a:r>
            <a:endParaRPr lang="en-US" sz="3200" dirty="0"/>
          </a:p>
        </p:txBody>
      </p:sp>
      <p:sp>
        <p:nvSpPr>
          <p:cNvPr id="4" name="Content Placeholder 3"/>
          <p:cNvSpPr>
            <a:spLocks noGrp="1"/>
          </p:cNvSpPr>
          <p:nvPr>
            <p:ph sz="half" idx="4294967295"/>
          </p:nvPr>
        </p:nvSpPr>
        <p:spPr>
          <a:xfrm>
            <a:off x="4692316" y="1423320"/>
            <a:ext cx="4114800" cy="2609850"/>
          </a:xfrm>
        </p:spPr>
        <p:txBody>
          <a:bodyPr/>
          <a:lstStyle/>
          <a:p>
            <a:r>
              <a:rPr lang="en-US" sz="3200" dirty="0" smtClean="0">
                <a:solidFill>
                  <a:schemeClr val="accent2"/>
                </a:solidFill>
              </a:rPr>
              <a:t>assert</a:t>
            </a:r>
            <a:r>
              <a:rPr lang="en-US" sz="3200" dirty="0" smtClean="0"/>
              <a:t> P</a:t>
            </a:r>
          </a:p>
          <a:p>
            <a:endParaRPr lang="en-US" sz="3200" dirty="0" smtClean="0"/>
          </a:p>
          <a:p>
            <a:r>
              <a:rPr lang="en-US" sz="3200" dirty="0" smtClean="0">
                <a:solidFill>
                  <a:schemeClr val="accent2"/>
                </a:solidFill>
              </a:rPr>
              <a:t>assume</a:t>
            </a:r>
            <a:r>
              <a:rPr lang="en-US" sz="3200" dirty="0" smtClean="0"/>
              <a:t> P</a:t>
            </a:r>
          </a:p>
          <a:p>
            <a:endParaRPr lang="en-US" sz="3200" dirty="0" smtClean="0"/>
          </a:p>
          <a:p>
            <a:pPr>
              <a:buNone/>
            </a:pPr>
            <a:endParaRPr lang="en-US" sz="3200" dirty="0" smtClean="0"/>
          </a:p>
        </p:txBody>
      </p:sp>
      <p:sp>
        <p:nvSpPr>
          <p:cNvPr id="5" name="Oval 4"/>
          <p:cNvSpPr/>
          <p:nvPr/>
        </p:nvSpPr>
        <p:spPr bwMode="auto">
          <a:xfrm>
            <a:off x="3054014" y="2119802"/>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3054014" y="186536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3054014" y="161886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3387969" y="186536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3387969" y="161091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3387969" y="136442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1" name="Straight Arrow Connector 10"/>
          <p:cNvCxnSpPr>
            <a:stCxn id="7" idx="7"/>
            <a:endCxn id="10" idx="3"/>
          </p:cNvCxnSpPr>
          <p:nvPr/>
        </p:nvCxnSpPr>
        <p:spPr>
          <a:xfrm rot="5400000" flipH="1" flipV="1">
            <a:off x="3209857" y="1440757"/>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2" name="Straight Arrow Connector 11"/>
          <p:cNvCxnSpPr>
            <a:stCxn id="6" idx="7"/>
            <a:endCxn id="9" idx="3"/>
          </p:cNvCxnSpPr>
          <p:nvPr/>
        </p:nvCxnSpPr>
        <p:spPr>
          <a:xfrm rot="5400000" flipH="1" flipV="1">
            <a:off x="3209857" y="1687248"/>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3" name="Straight Arrow Connector 12"/>
          <p:cNvCxnSpPr>
            <a:stCxn id="5" idx="7"/>
            <a:endCxn id="8" idx="3"/>
          </p:cNvCxnSpPr>
          <p:nvPr/>
        </p:nvCxnSpPr>
        <p:spPr>
          <a:xfrm rot="5400000" flipH="1" flipV="1">
            <a:off x="3209857" y="1941690"/>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4" name="Oval 13"/>
          <p:cNvSpPr/>
          <p:nvPr/>
        </p:nvSpPr>
        <p:spPr bwMode="auto">
          <a:xfrm>
            <a:off x="3077867" y="318029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3077867" y="292584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Oval 15"/>
          <p:cNvSpPr/>
          <p:nvPr/>
        </p:nvSpPr>
        <p:spPr bwMode="auto">
          <a:xfrm>
            <a:off x="3077867" y="267935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3411822" y="286223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8" name="Straight Arrow Connector 17"/>
          <p:cNvCxnSpPr>
            <a:stCxn id="16" idx="6"/>
            <a:endCxn id="17" idx="1"/>
          </p:cNvCxnSpPr>
          <p:nvPr/>
        </p:nvCxnSpPr>
        <p:spPr>
          <a:xfrm>
            <a:off x="3213870" y="2747360"/>
            <a:ext cx="217869" cy="13479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9" name="Straight Arrow Connector 18"/>
          <p:cNvCxnSpPr>
            <a:stCxn id="15" idx="6"/>
            <a:endCxn id="17" idx="2"/>
          </p:cNvCxnSpPr>
          <p:nvPr/>
        </p:nvCxnSpPr>
        <p:spPr>
          <a:xfrm flipV="1">
            <a:off x="3213870" y="2930241"/>
            <a:ext cx="197952" cy="6361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0" name="Straight Arrow Connector 19"/>
          <p:cNvCxnSpPr>
            <a:stCxn id="14" idx="7"/>
            <a:endCxn id="17" idx="3"/>
          </p:cNvCxnSpPr>
          <p:nvPr/>
        </p:nvCxnSpPr>
        <p:spPr>
          <a:xfrm rot="5400000" flipH="1" flipV="1">
            <a:off x="3201905" y="2970374"/>
            <a:ext cx="22188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21" name="Oval 20"/>
          <p:cNvSpPr/>
          <p:nvPr/>
        </p:nvSpPr>
        <p:spPr bwMode="auto">
          <a:xfrm>
            <a:off x="2908517" y="433275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2908517" y="407831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Oval 22"/>
          <p:cNvSpPr/>
          <p:nvPr/>
        </p:nvSpPr>
        <p:spPr bwMode="auto">
          <a:xfrm>
            <a:off x="2908517" y="383182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Oval 23"/>
          <p:cNvSpPr/>
          <p:nvPr/>
        </p:nvSpPr>
        <p:spPr bwMode="auto">
          <a:xfrm>
            <a:off x="3560524" y="433275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Oval 24"/>
          <p:cNvSpPr/>
          <p:nvPr/>
        </p:nvSpPr>
        <p:spPr bwMode="auto">
          <a:xfrm>
            <a:off x="3560524" y="407831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3560524" y="383182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7" name="Straight Arrow Connector 26"/>
          <p:cNvCxnSpPr>
            <a:stCxn id="23" idx="7"/>
            <a:endCxn id="26" idx="1"/>
          </p:cNvCxnSpPr>
          <p:nvPr/>
        </p:nvCxnSpPr>
        <p:spPr>
          <a:xfrm rot="5400000" flipH="1" flipV="1">
            <a:off x="3302522" y="3573821"/>
            <a:ext cx="1588"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8" name="Straight Arrow Connector 27"/>
          <p:cNvCxnSpPr>
            <a:stCxn id="23" idx="6"/>
            <a:endCxn id="25" idx="1"/>
          </p:cNvCxnSpPr>
          <p:nvPr/>
        </p:nvCxnSpPr>
        <p:spPr>
          <a:xfrm>
            <a:off x="3044520" y="3899825"/>
            <a:ext cx="535921" cy="19840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9" name="Straight Arrow Connector 28"/>
          <p:cNvCxnSpPr>
            <a:stCxn id="23" idx="5"/>
            <a:endCxn id="24" idx="1"/>
          </p:cNvCxnSpPr>
          <p:nvPr/>
        </p:nvCxnSpPr>
        <p:spPr>
          <a:xfrm rot="16200000" flipH="1">
            <a:off x="3100140" y="3872372"/>
            <a:ext cx="404764"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0" name="Straight Arrow Connector 29"/>
          <p:cNvCxnSpPr>
            <a:stCxn id="22" idx="7"/>
            <a:endCxn id="26" idx="2"/>
          </p:cNvCxnSpPr>
          <p:nvPr/>
        </p:nvCxnSpPr>
        <p:spPr>
          <a:xfrm rot="5400000" flipH="1" flipV="1">
            <a:off x="3193360" y="3731068"/>
            <a:ext cx="198406" cy="5359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1" name="Straight Arrow Connector 30"/>
          <p:cNvCxnSpPr>
            <a:stCxn id="22" idx="6"/>
            <a:endCxn id="25" idx="2"/>
          </p:cNvCxnSpPr>
          <p:nvPr/>
        </p:nvCxnSpPr>
        <p:spPr>
          <a:xfrm>
            <a:off x="3044520" y="4146316"/>
            <a:ext cx="516004"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2" name="Straight Arrow Connector 31"/>
          <p:cNvCxnSpPr>
            <a:stCxn id="22" idx="5"/>
            <a:endCxn id="24" idx="2"/>
          </p:cNvCxnSpPr>
          <p:nvPr/>
        </p:nvCxnSpPr>
        <p:spPr>
          <a:xfrm rot="16200000" flipH="1">
            <a:off x="3189384" y="4029618"/>
            <a:ext cx="206358" cy="5359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3" name="Straight Arrow Connector 32"/>
          <p:cNvCxnSpPr>
            <a:stCxn id="21" idx="7"/>
            <a:endCxn id="26" idx="3"/>
          </p:cNvCxnSpPr>
          <p:nvPr/>
        </p:nvCxnSpPr>
        <p:spPr>
          <a:xfrm rot="5400000" flipH="1" flipV="1">
            <a:off x="3100140" y="3872372"/>
            <a:ext cx="404764"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4" name="Straight Arrow Connector 33"/>
          <p:cNvCxnSpPr>
            <a:stCxn id="21" idx="6"/>
            <a:endCxn id="25" idx="3"/>
          </p:cNvCxnSpPr>
          <p:nvPr/>
        </p:nvCxnSpPr>
        <p:spPr>
          <a:xfrm flipV="1">
            <a:off x="3044520" y="4194400"/>
            <a:ext cx="535921" cy="20635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5" name="Straight Arrow Connector 34"/>
          <p:cNvCxnSpPr>
            <a:stCxn id="21" idx="5"/>
            <a:endCxn id="24" idx="3"/>
          </p:cNvCxnSpPr>
          <p:nvPr/>
        </p:nvCxnSpPr>
        <p:spPr>
          <a:xfrm rot="16200000" flipH="1">
            <a:off x="3302522" y="4170923"/>
            <a:ext cx="1588"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49" name="Oval 48"/>
          <p:cNvSpPr/>
          <p:nvPr/>
        </p:nvSpPr>
        <p:spPr bwMode="auto">
          <a:xfrm>
            <a:off x="7847611" y="194981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Oval 49"/>
          <p:cNvSpPr/>
          <p:nvPr/>
        </p:nvSpPr>
        <p:spPr bwMode="auto">
          <a:xfrm>
            <a:off x="7847611" y="16953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Oval 50"/>
          <p:cNvSpPr/>
          <p:nvPr/>
        </p:nvSpPr>
        <p:spPr bwMode="auto">
          <a:xfrm>
            <a:off x="7847611" y="144888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Oval 51"/>
          <p:cNvSpPr/>
          <p:nvPr/>
        </p:nvSpPr>
        <p:spPr bwMode="auto">
          <a:xfrm>
            <a:off x="8449989" y="16953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Oval 52"/>
          <p:cNvSpPr/>
          <p:nvPr/>
        </p:nvSpPr>
        <p:spPr bwMode="auto">
          <a:xfrm>
            <a:off x="8449989" y="144888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4" name="Straight Arrow Connector 53"/>
          <p:cNvCxnSpPr>
            <a:stCxn id="51" idx="6"/>
            <a:endCxn id="53" idx="2"/>
          </p:cNvCxnSpPr>
          <p:nvPr/>
        </p:nvCxnSpPr>
        <p:spPr>
          <a:xfrm>
            <a:off x="7983614" y="1516888"/>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5" name="Straight Arrow Connector 54"/>
          <p:cNvCxnSpPr>
            <a:stCxn id="50" idx="6"/>
            <a:endCxn id="52" idx="2"/>
          </p:cNvCxnSpPr>
          <p:nvPr/>
        </p:nvCxnSpPr>
        <p:spPr>
          <a:xfrm>
            <a:off x="7983614" y="1763379"/>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6" name="Lightning Bolt 55"/>
          <p:cNvSpPr/>
          <p:nvPr/>
        </p:nvSpPr>
        <p:spPr bwMode="auto">
          <a:xfrm>
            <a:off x="8402790" y="1880173"/>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7" name="Straight Arrow Connector 56"/>
          <p:cNvCxnSpPr>
            <a:stCxn id="49" idx="6"/>
            <a:endCxn id="56" idx="2"/>
          </p:cNvCxnSpPr>
          <p:nvPr/>
        </p:nvCxnSpPr>
        <p:spPr>
          <a:xfrm flipV="1">
            <a:off x="7983614" y="2017090"/>
            <a:ext cx="498077" cy="73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8" name="Left Brace 57"/>
          <p:cNvSpPr/>
          <p:nvPr/>
        </p:nvSpPr>
        <p:spPr>
          <a:xfrm>
            <a:off x="7483872" y="1421524"/>
            <a:ext cx="234462" cy="422031"/>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9" name="Left Brace 58"/>
          <p:cNvSpPr/>
          <p:nvPr/>
        </p:nvSpPr>
        <p:spPr>
          <a:xfrm>
            <a:off x="7483872" y="1906078"/>
            <a:ext cx="234462" cy="203202"/>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0" name="TextBox 59"/>
          <p:cNvSpPr txBox="1"/>
          <p:nvPr/>
        </p:nvSpPr>
        <p:spPr>
          <a:xfrm>
            <a:off x="6784398" y="1374625"/>
            <a:ext cx="660402" cy="523220"/>
          </a:xfrm>
          <a:prstGeom prst="rect">
            <a:avLst/>
          </a:prstGeom>
          <a:noFill/>
        </p:spPr>
        <p:txBody>
          <a:bodyPr wrap="square" rtlCol="0">
            <a:spAutoFit/>
          </a:bodyPr>
          <a:lstStyle/>
          <a:p>
            <a:pPr algn="r"/>
            <a:r>
              <a:rPr lang="en-US" sz="2800" dirty="0" smtClean="0">
                <a:solidFill>
                  <a:schemeClr val="bg1"/>
                </a:solidFill>
              </a:rPr>
              <a:t>P</a:t>
            </a:r>
            <a:endParaRPr lang="en-US" sz="2800" dirty="0">
              <a:solidFill>
                <a:schemeClr val="bg1"/>
              </a:solidFill>
            </a:endParaRPr>
          </a:p>
        </p:txBody>
      </p:sp>
      <p:sp>
        <p:nvSpPr>
          <p:cNvPr id="61" name="TextBox 60"/>
          <p:cNvSpPr txBox="1"/>
          <p:nvPr/>
        </p:nvSpPr>
        <p:spPr>
          <a:xfrm>
            <a:off x="6440518" y="1745856"/>
            <a:ext cx="1004282" cy="523220"/>
          </a:xfrm>
          <a:prstGeom prst="rect">
            <a:avLst/>
          </a:prstGeom>
          <a:noFill/>
        </p:spPr>
        <p:txBody>
          <a:bodyPr wrap="square" rtlCol="0">
            <a:spAutoFit/>
          </a:bodyPr>
          <a:lstStyle/>
          <a:p>
            <a:pPr algn="r"/>
            <a:r>
              <a:rPr lang="en-US" sz="2800" dirty="0" smtClean="0">
                <a:solidFill>
                  <a:schemeClr val="bg1"/>
                </a:solidFill>
                <a:latin typeface="Segoe UI"/>
                <a:cs typeface="Segoe UI"/>
                <a:sym typeface="Symbol"/>
              </a:rPr>
              <a:t>¬</a:t>
            </a:r>
            <a:r>
              <a:rPr lang="en-US" sz="2800" dirty="0" smtClean="0">
                <a:solidFill>
                  <a:schemeClr val="bg1"/>
                </a:solidFill>
              </a:rPr>
              <a:t>P</a:t>
            </a:r>
            <a:endParaRPr lang="en-US" sz="2800" dirty="0">
              <a:solidFill>
                <a:schemeClr val="bg1"/>
              </a:solidFill>
            </a:endParaRPr>
          </a:p>
        </p:txBody>
      </p:sp>
      <p:sp>
        <p:nvSpPr>
          <p:cNvPr id="62" name="Oval 61"/>
          <p:cNvSpPr/>
          <p:nvPr/>
        </p:nvSpPr>
        <p:spPr bwMode="auto">
          <a:xfrm>
            <a:off x="7793440" y="331463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3" name="Oval 62"/>
          <p:cNvSpPr/>
          <p:nvPr/>
        </p:nvSpPr>
        <p:spPr bwMode="auto">
          <a:xfrm>
            <a:off x="7793440" y="306814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Oval 63"/>
          <p:cNvSpPr/>
          <p:nvPr/>
        </p:nvSpPr>
        <p:spPr bwMode="auto">
          <a:xfrm>
            <a:off x="8395818" y="331463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5" name="Oval 64"/>
          <p:cNvSpPr/>
          <p:nvPr/>
        </p:nvSpPr>
        <p:spPr bwMode="auto">
          <a:xfrm>
            <a:off x="8395818" y="306814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6" name="Straight Arrow Connector 65"/>
          <p:cNvCxnSpPr>
            <a:stCxn id="63" idx="6"/>
            <a:endCxn id="65" idx="2"/>
          </p:cNvCxnSpPr>
          <p:nvPr/>
        </p:nvCxnSpPr>
        <p:spPr>
          <a:xfrm>
            <a:off x="7929443" y="3136142"/>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67" name="Left Brace 66"/>
          <p:cNvSpPr/>
          <p:nvPr/>
        </p:nvSpPr>
        <p:spPr>
          <a:xfrm>
            <a:off x="7429701" y="3040778"/>
            <a:ext cx="234462" cy="422031"/>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8" name="TextBox 67"/>
          <p:cNvSpPr txBox="1"/>
          <p:nvPr/>
        </p:nvSpPr>
        <p:spPr>
          <a:xfrm>
            <a:off x="6730227" y="2993879"/>
            <a:ext cx="660402" cy="523220"/>
          </a:xfrm>
          <a:prstGeom prst="rect">
            <a:avLst/>
          </a:prstGeom>
          <a:noFill/>
        </p:spPr>
        <p:txBody>
          <a:bodyPr wrap="square" rtlCol="0">
            <a:spAutoFit/>
          </a:bodyPr>
          <a:lstStyle/>
          <a:p>
            <a:pPr algn="r"/>
            <a:r>
              <a:rPr lang="en-US" sz="2800" dirty="0" smtClean="0">
                <a:solidFill>
                  <a:schemeClr val="bg1"/>
                </a:solidFill>
              </a:rPr>
              <a:t>P</a:t>
            </a:r>
            <a:endParaRPr lang="en-US" sz="2800" dirty="0">
              <a:solidFill>
                <a:schemeClr val="bg1"/>
              </a:solidFill>
            </a:endParaRPr>
          </a:p>
        </p:txBody>
      </p:sp>
      <p:cxnSp>
        <p:nvCxnSpPr>
          <p:cNvPr id="70" name="Straight Arrow Connector 69"/>
          <p:cNvCxnSpPr>
            <a:stCxn id="62" idx="6"/>
            <a:endCxn id="64" idx="2"/>
          </p:cNvCxnSpPr>
          <p:nvPr/>
        </p:nvCxnSpPr>
        <p:spPr>
          <a:xfrm>
            <a:off x="7929443" y="3382633"/>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04" name="Oval 103"/>
          <p:cNvSpPr/>
          <p:nvPr/>
        </p:nvSpPr>
        <p:spPr bwMode="auto">
          <a:xfrm>
            <a:off x="1937279" y="5676265"/>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5" name="Oval 104"/>
          <p:cNvSpPr/>
          <p:nvPr/>
        </p:nvSpPr>
        <p:spPr bwMode="auto">
          <a:xfrm>
            <a:off x="1937279" y="540748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6" name="Oval 105"/>
          <p:cNvSpPr/>
          <p:nvPr/>
        </p:nvSpPr>
        <p:spPr bwMode="auto">
          <a:xfrm>
            <a:off x="1937279" y="513871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7" name="Oval 106"/>
          <p:cNvSpPr/>
          <p:nvPr/>
        </p:nvSpPr>
        <p:spPr bwMode="auto">
          <a:xfrm>
            <a:off x="1937279" y="621381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8" name="Oval 107"/>
          <p:cNvSpPr/>
          <p:nvPr/>
        </p:nvSpPr>
        <p:spPr bwMode="auto">
          <a:xfrm>
            <a:off x="2642595" y="553290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9" name="Oval 108"/>
          <p:cNvSpPr/>
          <p:nvPr/>
        </p:nvSpPr>
        <p:spPr bwMode="auto">
          <a:xfrm>
            <a:off x="2642595" y="527378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0" name="Oval 109"/>
          <p:cNvSpPr/>
          <p:nvPr/>
        </p:nvSpPr>
        <p:spPr bwMode="auto">
          <a:xfrm>
            <a:off x="2642595" y="496149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1" name="Oval 110"/>
          <p:cNvSpPr/>
          <p:nvPr/>
        </p:nvSpPr>
        <p:spPr bwMode="auto">
          <a:xfrm>
            <a:off x="2642595" y="581330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2" name="Oval 111"/>
          <p:cNvSpPr/>
          <p:nvPr/>
        </p:nvSpPr>
        <p:spPr bwMode="auto">
          <a:xfrm>
            <a:off x="1937279" y="594504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3" name="Oval 112"/>
          <p:cNvSpPr/>
          <p:nvPr/>
        </p:nvSpPr>
        <p:spPr bwMode="auto">
          <a:xfrm>
            <a:off x="3556995" y="553290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4" name="Oval 113"/>
          <p:cNvSpPr/>
          <p:nvPr/>
        </p:nvSpPr>
        <p:spPr bwMode="auto">
          <a:xfrm>
            <a:off x="3556995" y="527378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5" name="Oval 114"/>
          <p:cNvSpPr/>
          <p:nvPr/>
        </p:nvSpPr>
        <p:spPr bwMode="auto">
          <a:xfrm>
            <a:off x="3556995" y="496149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6" name="Oval 115"/>
          <p:cNvSpPr/>
          <p:nvPr/>
        </p:nvSpPr>
        <p:spPr bwMode="auto">
          <a:xfrm>
            <a:off x="3556995" y="648841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8" name="Oval 117"/>
          <p:cNvSpPr/>
          <p:nvPr/>
        </p:nvSpPr>
        <p:spPr bwMode="auto">
          <a:xfrm>
            <a:off x="4194941" y="549706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9" name="Oval 118"/>
          <p:cNvSpPr/>
          <p:nvPr/>
        </p:nvSpPr>
        <p:spPr bwMode="auto">
          <a:xfrm>
            <a:off x="4194941" y="518477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0" name="Oval 119"/>
          <p:cNvSpPr/>
          <p:nvPr/>
        </p:nvSpPr>
        <p:spPr bwMode="auto">
          <a:xfrm>
            <a:off x="4194941" y="603658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22" name="Straight Arrow Connector 121"/>
          <p:cNvCxnSpPr>
            <a:stCxn id="106" idx="6"/>
            <a:endCxn id="110" idx="2"/>
          </p:cNvCxnSpPr>
          <p:nvPr/>
        </p:nvCxnSpPr>
        <p:spPr>
          <a:xfrm flipV="1">
            <a:off x="2073282" y="5029492"/>
            <a:ext cx="569313" cy="17722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24" name="Straight Arrow Connector 123"/>
          <p:cNvCxnSpPr>
            <a:stCxn id="105" idx="7"/>
            <a:endCxn id="109" idx="2"/>
          </p:cNvCxnSpPr>
          <p:nvPr/>
        </p:nvCxnSpPr>
        <p:spPr>
          <a:xfrm rot="5400000" flipH="1" flipV="1">
            <a:off x="2305169" y="5089980"/>
            <a:ext cx="85623" cy="58923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26" name="Straight Arrow Connector 125"/>
          <p:cNvCxnSpPr>
            <a:stCxn id="105" idx="5"/>
            <a:endCxn id="108" idx="2"/>
          </p:cNvCxnSpPr>
          <p:nvPr/>
        </p:nvCxnSpPr>
        <p:spPr>
          <a:xfrm rot="16200000" flipH="1">
            <a:off x="2309313" y="5267627"/>
            <a:ext cx="77334" cy="58923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30" name="Straight Arrow Connector 129"/>
          <p:cNvCxnSpPr>
            <a:stCxn id="104" idx="6"/>
            <a:endCxn id="111" idx="2"/>
          </p:cNvCxnSpPr>
          <p:nvPr/>
        </p:nvCxnSpPr>
        <p:spPr>
          <a:xfrm>
            <a:off x="2073282" y="5744267"/>
            <a:ext cx="569313" cy="137035"/>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35" name="Lightning Bolt 134"/>
          <p:cNvSpPr/>
          <p:nvPr/>
        </p:nvSpPr>
        <p:spPr bwMode="auto">
          <a:xfrm>
            <a:off x="2553269" y="6190397"/>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37" name="Straight Arrow Connector 136"/>
          <p:cNvCxnSpPr>
            <a:stCxn id="107" idx="6"/>
            <a:endCxn id="135" idx="2"/>
          </p:cNvCxnSpPr>
          <p:nvPr/>
        </p:nvCxnSpPr>
        <p:spPr>
          <a:xfrm>
            <a:off x="2073282" y="6281818"/>
            <a:ext cx="558888" cy="4549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39" name="Straight Arrow Connector 138"/>
          <p:cNvCxnSpPr>
            <a:stCxn id="112" idx="6"/>
          </p:cNvCxnSpPr>
          <p:nvPr/>
        </p:nvCxnSpPr>
        <p:spPr>
          <a:xfrm>
            <a:off x="2073282" y="6013043"/>
            <a:ext cx="531378" cy="5862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42" name="Lightning Bolt 141"/>
          <p:cNvSpPr/>
          <p:nvPr/>
        </p:nvSpPr>
        <p:spPr bwMode="auto">
          <a:xfrm>
            <a:off x="4116243" y="4808164"/>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44" name="Straight Arrow Connector 143"/>
          <p:cNvCxnSpPr>
            <a:stCxn id="115" idx="7"/>
            <a:endCxn id="142" idx="2"/>
          </p:cNvCxnSpPr>
          <p:nvPr/>
        </p:nvCxnSpPr>
        <p:spPr>
          <a:xfrm rot="5400000" flipH="1" flipV="1">
            <a:off x="3915949" y="4702213"/>
            <a:ext cx="36326" cy="52206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46" name="Straight Arrow Connector 145"/>
          <p:cNvCxnSpPr>
            <a:stCxn id="116" idx="7"/>
            <a:endCxn id="120" idx="2"/>
          </p:cNvCxnSpPr>
          <p:nvPr/>
        </p:nvCxnSpPr>
        <p:spPr>
          <a:xfrm rot="5400000" flipH="1" flipV="1">
            <a:off x="3732136" y="6045530"/>
            <a:ext cx="403750" cy="52186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48" name="Straight Arrow Connector 147"/>
          <p:cNvCxnSpPr>
            <a:stCxn id="114" idx="6"/>
            <a:endCxn id="119" idx="2"/>
          </p:cNvCxnSpPr>
          <p:nvPr/>
        </p:nvCxnSpPr>
        <p:spPr>
          <a:xfrm flipV="1">
            <a:off x="3692998" y="5252775"/>
            <a:ext cx="501943" cy="8900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1" name="Straight Arrow Connector 150"/>
          <p:cNvCxnSpPr>
            <a:stCxn id="113" idx="6"/>
            <a:endCxn id="118" idx="2"/>
          </p:cNvCxnSpPr>
          <p:nvPr/>
        </p:nvCxnSpPr>
        <p:spPr>
          <a:xfrm flipV="1">
            <a:off x="3692998" y="5565066"/>
            <a:ext cx="501943" cy="3584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4" name="Straight Arrow Connector 153"/>
          <p:cNvCxnSpPr>
            <a:stCxn id="106" idx="6"/>
            <a:endCxn id="109" idx="2"/>
          </p:cNvCxnSpPr>
          <p:nvPr/>
        </p:nvCxnSpPr>
        <p:spPr>
          <a:xfrm>
            <a:off x="2073282" y="5206715"/>
            <a:ext cx="569313" cy="13506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3" name="Straight Arrow Connector 152"/>
          <p:cNvCxnSpPr>
            <a:stCxn id="106" idx="7"/>
            <a:endCxn id="142" idx="2"/>
          </p:cNvCxnSpPr>
          <p:nvPr/>
        </p:nvCxnSpPr>
        <p:spPr>
          <a:xfrm rot="5400000" flipH="1" flipV="1">
            <a:off x="3017480" y="3980967"/>
            <a:ext cx="213549" cy="214177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6" name="Straight Arrow Connector 155"/>
          <p:cNvCxnSpPr>
            <a:stCxn id="106" idx="6"/>
            <a:endCxn id="119" idx="2"/>
          </p:cNvCxnSpPr>
          <p:nvPr/>
        </p:nvCxnSpPr>
        <p:spPr>
          <a:xfrm>
            <a:off x="2073282" y="5206715"/>
            <a:ext cx="2121659" cy="4606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8" name="Straight Arrow Connector 157"/>
          <p:cNvCxnSpPr>
            <a:stCxn id="105" idx="6"/>
            <a:endCxn id="119" idx="3"/>
          </p:cNvCxnSpPr>
          <p:nvPr/>
        </p:nvCxnSpPr>
        <p:spPr>
          <a:xfrm flipV="1">
            <a:off x="2073282" y="5300859"/>
            <a:ext cx="2141576" cy="17463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60" name="Straight Arrow Connector 159"/>
          <p:cNvCxnSpPr>
            <a:stCxn id="105" idx="5"/>
            <a:endCxn id="118" idx="2"/>
          </p:cNvCxnSpPr>
          <p:nvPr/>
        </p:nvCxnSpPr>
        <p:spPr>
          <a:xfrm rot="16200000" flipH="1">
            <a:off x="3103408" y="4473532"/>
            <a:ext cx="41491" cy="214157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61" name="TextBox 160"/>
          <p:cNvSpPr txBox="1"/>
          <p:nvPr/>
        </p:nvSpPr>
        <p:spPr>
          <a:xfrm>
            <a:off x="4068231" y="5688465"/>
            <a:ext cx="563526"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cxnSp>
        <p:nvCxnSpPr>
          <p:cNvPr id="163" name="Straight Arrow Connector 162"/>
          <p:cNvCxnSpPr>
            <a:stCxn id="112" idx="6"/>
            <a:endCxn id="161" idx="1"/>
          </p:cNvCxnSpPr>
          <p:nvPr/>
        </p:nvCxnSpPr>
        <p:spPr>
          <a:xfrm flipV="1">
            <a:off x="2073282" y="5943600"/>
            <a:ext cx="2041518" cy="6944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65" name="Straight Arrow Connector 164"/>
          <p:cNvCxnSpPr>
            <a:stCxn id="107" idx="6"/>
            <a:endCxn id="142" idx="3"/>
          </p:cNvCxnSpPr>
          <p:nvPr/>
        </p:nvCxnSpPr>
        <p:spPr>
          <a:xfrm flipV="1">
            <a:off x="2073282" y="5018584"/>
            <a:ext cx="2200260" cy="126323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500" fill="hold"/>
                                        <p:tgtEl>
                                          <p:spTgt spid="138"/>
                                        </p:tgtEl>
                                        <p:attrNameLst>
                                          <p:attrName>ppt_w</p:attrName>
                                        </p:attrNameLst>
                                      </p:cBhvr>
                                      <p:tavLst>
                                        <p:tav tm="0">
                                          <p:val>
                                            <p:fltVal val="0"/>
                                          </p:val>
                                        </p:tav>
                                        <p:tav tm="100000">
                                          <p:val>
                                            <p:strVal val="#ppt_w"/>
                                          </p:val>
                                        </p:tav>
                                      </p:tavLst>
                                    </p:anim>
                                    <p:anim calcmode="lin" valueType="num">
                                      <p:cBhvr>
                                        <p:cTn id="8" dur="500" fill="hold"/>
                                        <p:tgtEl>
                                          <p:spTgt spid="13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nodeType="clickEffect">
                                  <p:stCondLst>
                                    <p:cond delay="0"/>
                                  </p:stCondLst>
                                  <p:childTnLst>
                                    <p:anim calcmode="lin" valueType="num">
                                      <p:cBhvr>
                                        <p:cTn id="12" dur="500"/>
                                        <p:tgtEl>
                                          <p:spTgt spid="122"/>
                                        </p:tgtEl>
                                        <p:attrNameLst>
                                          <p:attrName>ppt_w</p:attrName>
                                        </p:attrNameLst>
                                      </p:cBhvr>
                                      <p:tavLst>
                                        <p:tav tm="0">
                                          <p:val>
                                            <p:strVal val="ppt_w"/>
                                          </p:val>
                                        </p:tav>
                                        <p:tav tm="100000">
                                          <p:val>
                                            <p:fltVal val="0"/>
                                          </p:val>
                                        </p:tav>
                                      </p:tavLst>
                                    </p:anim>
                                    <p:anim calcmode="lin" valueType="num">
                                      <p:cBhvr>
                                        <p:cTn id="13" dur="500"/>
                                        <p:tgtEl>
                                          <p:spTgt spid="122"/>
                                        </p:tgtEl>
                                        <p:attrNameLst>
                                          <p:attrName>ppt_h</p:attrName>
                                        </p:attrNameLst>
                                      </p:cBhvr>
                                      <p:tavLst>
                                        <p:tav tm="0">
                                          <p:val>
                                            <p:strVal val="ppt_h"/>
                                          </p:val>
                                        </p:tav>
                                        <p:tav tm="100000">
                                          <p:val>
                                            <p:strVal val="ppt_h"/>
                                          </p:val>
                                        </p:tav>
                                      </p:tavLst>
                                    </p:anim>
                                    <p:set>
                                      <p:cBhvr>
                                        <p:cTn id="14" dur="1" fill="hold">
                                          <p:stCondLst>
                                            <p:cond delay="499"/>
                                          </p:stCondLst>
                                        </p:cTn>
                                        <p:tgtEl>
                                          <p:spTgt spid="122"/>
                                        </p:tgtEl>
                                        <p:attrNameLst>
                                          <p:attrName>style.visibility</p:attrName>
                                        </p:attrNameLst>
                                      </p:cBhvr>
                                      <p:to>
                                        <p:strVal val="hidden"/>
                                      </p:to>
                                    </p:set>
                                  </p:childTnLst>
                                </p:cTn>
                              </p:par>
                              <p:par>
                                <p:cTn id="15" presetID="17" presetClass="exit" presetSubtype="10" fill="hold" grpId="0" nodeType="withEffect">
                                  <p:stCondLst>
                                    <p:cond delay="0"/>
                                  </p:stCondLst>
                                  <p:childTnLst>
                                    <p:anim calcmode="lin" valueType="num">
                                      <p:cBhvr>
                                        <p:cTn id="16" dur="500"/>
                                        <p:tgtEl>
                                          <p:spTgt spid="110"/>
                                        </p:tgtEl>
                                        <p:attrNameLst>
                                          <p:attrName>ppt_w</p:attrName>
                                        </p:attrNameLst>
                                      </p:cBhvr>
                                      <p:tavLst>
                                        <p:tav tm="0">
                                          <p:val>
                                            <p:strVal val="ppt_w"/>
                                          </p:val>
                                        </p:tav>
                                        <p:tav tm="100000">
                                          <p:val>
                                            <p:fltVal val="0"/>
                                          </p:val>
                                        </p:tav>
                                      </p:tavLst>
                                    </p:anim>
                                    <p:anim calcmode="lin" valueType="num">
                                      <p:cBhvr>
                                        <p:cTn id="17" dur="500"/>
                                        <p:tgtEl>
                                          <p:spTgt spid="110"/>
                                        </p:tgtEl>
                                        <p:attrNameLst>
                                          <p:attrName>ppt_h</p:attrName>
                                        </p:attrNameLst>
                                      </p:cBhvr>
                                      <p:tavLst>
                                        <p:tav tm="0">
                                          <p:val>
                                            <p:strVal val="ppt_h"/>
                                          </p:val>
                                        </p:tav>
                                        <p:tav tm="100000">
                                          <p:val>
                                            <p:strVal val="ppt_h"/>
                                          </p:val>
                                        </p:tav>
                                      </p:tavLst>
                                    </p:anim>
                                    <p:set>
                                      <p:cBhvr>
                                        <p:cTn id="18" dur="1" fill="hold">
                                          <p:stCondLst>
                                            <p:cond delay="499"/>
                                          </p:stCondLst>
                                        </p:cTn>
                                        <p:tgtEl>
                                          <p:spTgt spid="110"/>
                                        </p:tgtEl>
                                        <p:attrNameLst>
                                          <p:attrName>style.visibility</p:attrName>
                                        </p:attrNameLst>
                                      </p:cBhvr>
                                      <p:to>
                                        <p:strVal val="hidden"/>
                                      </p:to>
                                    </p:set>
                                  </p:childTnLst>
                                </p:cTn>
                              </p:par>
                              <p:par>
                                <p:cTn id="19" presetID="17" presetClass="exit" presetSubtype="10" fill="hold" grpId="1" nodeType="withEffect">
                                  <p:stCondLst>
                                    <p:cond delay="0"/>
                                  </p:stCondLst>
                                  <p:childTnLst>
                                    <p:anim calcmode="lin" valueType="num">
                                      <p:cBhvr>
                                        <p:cTn id="20" dur="500"/>
                                        <p:tgtEl>
                                          <p:spTgt spid="138"/>
                                        </p:tgtEl>
                                        <p:attrNameLst>
                                          <p:attrName>ppt_w</p:attrName>
                                        </p:attrNameLst>
                                      </p:cBhvr>
                                      <p:tavLst>
                                        <p:tav tm="0">
                                          <p:val>
                                            <p:strVal val="ppt_w"/>
                                          </p:val>
                                        </p:tav>
                                        <p:tav tm="100000">
                                          <p:val>
                                            <p:fltVal val="0"/>
                                          </p:val>
                                        </p:tav>
                                      </p:tavLst>
                                    </p:anim>
                                    <p:anim calcmode="lin" valueType="num">
                                      <p:cBhvr>
                                        <p:cTn id="21" dur="500"/>
                                        <p:tgtEl>
                                          <p:spTgt spid="138"/>
                                        </p:tgtEl>
                                        <p:attrNameLst>
                                          <p:attrName>ppt_h</p:attrName>
                                        </p:attrNameLst>
                                      </p:cBhvr>
                                      <p:tavLst>
                                        <p:tav tm="0">
                                          <p:val>
                                            <p:strVal val="ppt_h"/>
                                          </p:val>
                                        </p:tav>
                                        <p:tav tm="100000">
                                          <p:val>
                                            <p:strVal val="ppt_h"/>
                                          </p:val>
                                        </p:tav>
                                      </p:tavLst>
                                    </p:anim>
                                    <p:set>
                                      <p:cBhvr>
                                        <p:cTn id="22" dur="1" fill="hold">
                                          <p:stCondLst>
                                            <p:cond delay="499"/>
                                          </p:stCondLst>
                                        </p:cTn>
                                        <p:tgtEl>
                                          <p:spTgt spid="138"/>
                                        </p:tgtEl>
                                        <p:attrNameLst>
                                          <p:attrName>style.visibility</p:attrName>
                                        </p:attrNameLst>
                                      </p:cBhvr>
                                      <p:to>
                                        <p:strVal val="hidden"/>
                                      </p:to>
                                    </p:set>
                                  </p:childTnLst>
                                </p:cTn>
                              </p:par>
                              <p:par>
                                <p:cTn id="23" presetID="17" presetClass="exit" presetSubtype="10" fill="hold" grpId="0" nodeType="withEffect">
                                  <p:stCondLst>
                                    <p:cond delay="0"/>
                                  </p:stCondLst>
                                  <p:childTnLst>
                                    <p:anim calcmode="lin" valueType="num">
                                      <p:cBhvr>
                                        <p:cTn id="24" dur="500"/>
                                        <p:tgtEl>
                                          <p:spTgt spid="115"/>
                                        </p:tgtEl>
                                        <p:attrNameLst>
                                          <p:attrName>ppt_w</p:attrName>
                                        </p:attrNameLst>
                                      </p:cBhvr>
                                      <p:tavLst>
                                        <p:tav tm="0">
                                          <p:val>
                                            <p:strVal val="ppt_w"/>
                                          </p:val>
                                        </p:tav>
                                        <p:tav tm="100000">
                                          <p:val>
                                            <p:fltVal val="0"/>
                                          </p:val>
                                        </p:tav>
                                      </p:tavLst>
                                    </p:anim>
                                    <p:anim calcmode="lin" valueType="num">
                                      <p:cBhvr>
                                        <p:cTn id="25" dur="500"/>
                                        <p:tgtEl>
                                          <p:spTgt spid="115"/>
                                        </p:tgtEl>
                                        <p:attrNameLst>
                                          <p:attrName>ppt_h</p:attrName>
                                        </p:attrNameLst>
                                      </p:cBhvr>
                                      <p:tavLst>
                                        <p:tav tm="0">
                                          <p:val>
                                            <p:strVal val="ppt_h"/>
                                          </p:val>
                                        </p:tav>
                                        <p:tav tm="100000">
                                          <p:val>
                                            <p:strVal val="ppt_h"/>
                                          </p:val>
                                        </p:tav>
                                      </p:tavLst>
                                    </p:anim>
                                    <p:set>
                                      <p:cBhvr>
                                        <p:cTn id="26" dur="1" fill="hold">
                                          <p:stCondLst>
                                            <p:cond delay="499"/>
                                          </p:stCondLst>
                                        </p:cTn>
                                        <p:tgtEl>
                                          <p:spTgt spid="115"/>
                                        </p:tgtEl>
                                        <p:attrNameLst>
                                          <p:attrName>style.visibility</p:attrName>
                                        </p:attrNameLst>
                                      </p:cBhvr>
                                      <p:to>
                                        <p:strVal val="hidden"/>
                                      </p:to>
                                    </p:set>
                                  </p:childTnLst>
                                </p:cTn>
                              </p:par>
                              <p:par>
                                <p:cTn id="27" presetID="17" presetClass="exit" presetSubtype="10" fill="hold" nodeType="withEffect">
                                  <p:stCondLst>
                                    <p:cond delay="0"/>
                                  </p:stCondLst>
                                  <p:childTnLst>
                                    <p:anim calcmode="lin" valueType="num">
                                      <p:cBhvr>
                                        <p:cTn id="28" dur="500"/>
                                        <p:tgtEl>
                                          <p:spTgt spid="144"/>
                                        </p:tgtEl>
                                        <p:attrNameLst>
                                          <p:attrName>ppt_w</p:attrName>
                                        </p:attrNameLst>
                                      </p:cBhvr>
                                      <p:tavLst>
                                        <p:tav tm="0">
                                          <p:val>
                                            <p:strVal val="ppt_w"/>
                                          </p:val>
                                        </p:tav>
                                        <p:tav tm="100000">
                                          <p:val>
                                            <p:fltVal val="0"/>
                                          </p:val>
                                        </p:tav>
                                      </p:tavLst>
                                    </p:anim>
                                    <p:anim calcmode="lin" valueType="num">
                                      <p:cBhvr>
                                        <p:cTn id="29" dur="500"/>
                                        <p:tgtEl>
                                          <p:spTgt spid="144"/>
                                        </p:tgtEl>
                                        <p:attrNameLst>
                                          <p:attrName>ppt_h</p:attrName>
                                        </p:attrNameLst>
                                      </p:cBhvr>
                                      <p:tavLst>
                                        <p:tav tm="0">
                                          <p:val>
                                            <p:strVal val="ppt_h"/>
                                          </p:val>
                                        </p:tav>
                                        <p:tav tm="100000">
                                          <p:val>
                                            <p:strVal val="ppt_h"/>
                                          </p:val>
                                        </p:tav>
                                      </p:tavLst>
                                    </p:anim>
                                    <p:set>
                                      <p:cBhvr>
                                        <p:cTn id="30" dur="1" fill="hold">
                                          <p:stCondLst>
                                            <p:cond delay="499"/>
                                          </p:stCondLst>
                                        </p:cTn>
                                        <p:tgtEl>
                                          <p:spTgt spid="144"/>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53"/>
                                        </p:tgtEl>
                                        <p:attrNameLst>
                                          <p:attrName>style.visibility</p:attrName>
                                        </p:attrNameLst>
                                      </p:cBhvr>
                                      <p:to>
                                        <p:strVal val="visible"/>
                                      </p:to>
                                    </p:set>
                                    <p:animEffect transition="in" filter="fade">
                                      <p:cBhvr>
                                        <p:cTn id="33" dur="500"/>
                                        <p:tgtEl>
                                          <p:spTgt spid="153"/>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41"/>
                                        </p:tgtEl>
                                        <p:attrNameLst>
                                          <p:attrName>style.visibility</p:attrName>
                                        </p:attrNameLst>
                                      </p:cBhvr>
                                      <p:to>
                                        <p:strVal val="visible"/>
                                      </p:to>
                                    </p:set>
                                    <p:anim calcmode="lin" valueType="num">
                                      <p:cBhvr>
                                        <p:cTn id="38" dur="500" fill="hold"/>
                                        <p:tgtEl>
                                          <p:spTgt spid="141"/>
                                        </p:tgtEl>
                                        <p:attrNameLst>
                                          <p:attrName>ppt_w</p:attrName>
                                        </p:attrNameLst>
                                      </p:cBhvr>
                                      <p:tavLst>
                                        <p:tav tm="0">
                                          <p:val>
                                            <p:fltVal val="0"/>
                                          </p:val>
                                        </p:tav>
                                        <p:tav tm="100000">
                                          <p:val>
                                            <p:strVal val="#ppt_w"/>
                                          </p:val>
                                        </p:tav>
                                      </p:tavLst>
                                    </p:anim>
                                    <p:anim calcmode="lin" valueType="num">
                                      <p:cBhvr>
                                        <p:cTn id="39" dur="500" fill="hold"/>
                                        <p:tgtEl>
                                          <p:spTgt spid="141"/>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xit" presetSubtype="10" fill="hold" nodeType="clickEffect">
                                  <p:stCondLst>
                                    <p:cond delay="0"/>
                                  </p:stCondLst>
                                  <p:childTnLst>
                                    <p:anim calcmode="lin" valueType="num">
                                      <p:cBhvr>
                                        <p:cTn id="43" dur="500"/>
                                        <p:tgtEl>
                                          <p:spTgt spid="124"/>
                                        </p:tgtEl>
                                        <p:attrNameLst>
                                          <p:attrName>ppt_w</p:attrName>
                                        </p:attrNameLst>
                                      </p:cBhvr>
                                      <p:tavLst>
                                        <p:tav tm="0">
                                          <p:val>
                                            <p:strVal val="ppt_w"/>
                                          </p:val>
                                        </p:tav>
                                        <p:tav tm="100000">
                                          <p:val>
                                            <p:fltVal val="0"/>
                                          </p:val>
                                        </p:tav>
                                      </p:tavLst>
                                    </p:anim>
                                    <p:anim calcmode="lin" valueType="num">
                                      <p:cBhvr>
                                        <p:cTn id="44" dur="500"/>
                                        <p:tgtEl>
                                          <p:spTgt spid="124"/>
                                        </p:tgtEl>
                                        <p:attrNameLst>
                                          <p:attrName>ppt_h</p:attrName>
                                        </p:attrNameLst>
                                      </p:cBhvr>
                                      <p:tavLst>
                                        <p:tav tm="0">
                                          <p:val>
                                            <p:strVal val="ppt_h"/>
                                          </p:val>
                                        </p:tav>
                                        <p:tav tm="100000">
                                          <p:val>
                                            <p:strVal val="ppt_h"/>
                                          </p:val>
                                        </p:tav>
                                      </p:tavLst>
                                    </p:anim>
                                    <p:set>
                                      <p:cBhvr>
                                        <p:cTn id="45" dur="1" fill="hold">
                                          <p:stCondLst>
                                            <p:cond delay="499"/>
                                          </p:stCondLst>
                                        </p:cTn>
                                        <p:tgtEl>
                                          <p:spTgt spid="124"/>
                                        </p:tgtEl>
                                        <p:attrNameLst>
                                          <p:attrName>style.visibility</p:attrName>
                                        </p:attrNameLst>
                                      </p:cBhvr>
                                      <p:to>
                                        <p:strVal val="hidden"/>
                                      </p:to>
                                    </p:set>
                                  </p:childTnLst>
                                </p:cTn>
                              </p:par>
                              <p:par>
                                <p:cTn id="46" presetID="17" presetClass="exit" presetSubtype="10" fill="hold" nodeType="withEffect">
                                  <p:stCondLst>
                                    <p:cond delay="0"/>
                                  </p:stCondLst>
                                  <p:childTnLst>
                                    <p:anim calcmode="lin" valueType="num">
                                      <p:cBhvr>
                                        <p:cTn id="47" dur="500"/>
                                        <p:tgtEl>
                                          <p:spTgt spid="154"/>
                                        </p:tgtEl>
                                        <p:attrNameLst>
                                          <p:attrName>ppt_w</p:attrName>
                                        </p:attrNameLst>
                                      </p:cBhvr>
                                      <p:tavLst>
                                        <p:tav tm="0">
                                          <p:val>
                                            <p:strVal val="ppt_w"/>
                                          </p:val>
                                        </p:tav>
                                        <p:tav tm="100000">
                                          <p:val>
                                            <p:fltVal val="0"/>
                                          </p:val>
                                        </p:tav>
                                      </p:tavLst>
                                    </p:anim>
                                    <p:anim calcmode="lin" valueType="num">
                                      <p:cBhvr>
                                        <p:cTn id="48" dur="500"/>
                                        <p:tgtEl>
                                          <p:spTgt spid="154"/>
                                        </p:tgtEl>
                                        <p:attrNameLst>
                                          <p:attrName>ppt_h</p:attrName>
                                        </p:attrNameLst>
                                      </p:cBhvr>
                                      <p:tavLst>
                                        <p:tav tm="0">
                                          <p:val>
                                            <p:strVal val="ppt_h"/>
                                          </p:val>
                                        </p:tav>
                                        <p:tav tm="100000">
                                          <p:val>
                                            <p:strVal val="ppt_h"/>
                                          </p:val>
                                        </p:tav>
                                      </p:tavLst>
                                    </p:anim>
                                    <p:set>
                                      <p:cBhvr>
                                        <p:cTn id="49" dur="1" fill="hold">
                                          <p:stCondLst>
                                            <p:cond delay="499"/>
                                          </p:stCondLst>
                                        </p:cTn>
                                        <p:tgtEl>
                                          <p:spTgt spid="154"/>
                                        </p:tgtEl>
                                        <p:attrNameLst>
                                          <p:attrName>style.visibility</p:attrName>
                                        </p:attrNameLst>
                                      </p:cBhvr>
                                      <p:to>
                                        <p:strVal val="hidden"/>
                                      </p:to>
                                    </p:set>
                                  </p:childTnLst>
                                </p:cTn>
                              </p:par>
                              <p:par>
                                <p:cTn id="50" presetID="17" presetClass="exit" presetSubtype="10" fill="hold" grpId="0" nodeType="withEffect">
                                  <p:stCondLst>
                                    <p:cond delay="0"/>
                                  </p:stCondLst>
                                  <p:childTnLst>
                                    <p:anim calcmode="lin" valueType="num">
                                      <p:cBhvr>
                                        <p:cTn id="51" dur="500"/>
                                        <p:tgtEl>
                                          <p:spTgt spid="109"/>
                                        </p:tgtEl>
                                        <p:attrNameLst>
                                          <p:attrName>ppt_w</p:attrName>
                                        </p:attrNameLst>
                                      </p:cBhvr>
                                      <p:tavLst>
                                        <p:tav tm="0">
                                          <p:val>
                                            <p:strVal val="ppt_w"/>
                                          </p:val>
                                        </p:tav>
                                        <p:tav tm="100000">
                                          <p:val>
                                            <p:fltVal val="0"/>
                                          </p:val>
                                        </p:tav>
                                      </p:tavLst>
                                    </p:anim>
                                    <p:anim calcmode="lin" valueType="num">
                                      <p:cBhvr>
                                        <p:cTn id="52" dur="500"/>
                                        <p:tgtEl>
                                          <p:spTgt spid="109"/>
                                        </p:tgtEl>
                                        <p:attrNameLst>
                                          <p:attrName>ppt_h</p:attrName>
                                        </p:attrNameLst>
                                      </p:cBhvr>
                                      <p:tavLst>
                                        <p:tav tm="0">
                                          <p:val>
                                            <p:strVal val="ppt_h"/>
                                          </p:val>
                                        </p:tav>
                                        <p:tav tm="100000">
                                          <p:val>
                                            <p:strVal val="ppt_h"/>
                                          </p:val>
                                        </p:tav>
                                      </p:tavLst>
                                    </p:anim>
                                    <p:set>
                                      <p:cBhvr>
                                        <p:cTn id="53" dur="1" fill="hold">
                                          <p:stCondLst>
                                            <p:cond delay="499"/>
                                          </p:stCondLst>
                                        </p:cTn>
                                        <p:tgtEl>
                                          <p:spTgt spid="109"/>
                                        </p:tgtEl>
                                        <p:attrNameLst>
                                          <p:attrName>style.visibility</p:attrName>
                                        </p:attrNameLst>
                                      </p:cBhvr>
                                      <p:to>
                                        <p:strVal val="hidden"/>
                                      </p:to>
                                    </p:set>
                                  </p:childTnLst>
                                </p:cTn>
                              </p:par>
                              <p:par>
                                <p:cTn id="54" presetID="17" presetClass="exit" presetSubtype="10" fill="hold" grpId="1" nodeType="withEffect">
                                  <p:stCondLst>
                                    <p:cond delay="0"/>
                                  </p:stCondLst>
                                  <p:childTnLst>
                                    <p:anim calcmode="lin" valueType="num">
                                      <p:cBhvr>
                                        <p:cTn id="55" dur="500"/>
                                        <p:tgtEl>
                                          <p:spTgt spid="141"/>
                                        </p:tgtEl>
                                        <p:attrNameLst>
                                          <p:attrName>ppt_w</p:attrName>
                                        </p:attrNameLst>
                                      </p:cBhvr>
                                      <p:tavLst>
                                        <p:tav tm="0">
                                          <p:val>
                                            <p:strVal val="ppt_w"/>
                                          </p:val>
                                        </p:tav>
                                        <p:tav tm="100000">
                                          <p:val>
                                            <p:fltVal val="0"/>
                                          </p:val>
                                        </p:tav>
                                      </p:tavLst>
                                    </p:anim>
                                    <p:anim calcmode="lin" valueType="num">
                                      <p:cBhvr>
                                        <p:cTn id="56" dur="500"/>
                                        <p:tgtEl>
                                          <p:spTgt spid="141"/>
                                        </p:tgtEl>
                                        <p:attrNameLst>
                                          <p:attrName>ppt_h</p:attrName>
                                        </p:attrNameLst>
                                      </p:cBhvr>
                                      <p:tavLst>
                                        <p:tav tm="0">
                                          <p:val>
                                            <p:strVal val="ppt_h"/>
                                          </p:val>
                                        </p:tav>
                                        <p:tav tm="100000">
                                          <p:val>
                                            <p:strVal val="ppt_h"/>
                                          </p:val>
                                        </p:tav>
                                      </p:tavLst>
                                    </p:anim>
                                    <p:set>
                                      <p:cBhvr>
                                        <p:cTn id="57" dur="1" fill="hold">
                                          <p:stCondLst>
                                            <p:cond delay="499"/>
                                          </p:stCondLst>
                                        </p:cTn>
                                        <p:tgtEl>
                                          <p:spTgt spid="141"/>
                                        </p:tgtEl>
                                        <p:attrNameLst>
                                          <p:attrName>style.visibility</p:attrName>
                                        </p:attrNameLst>
                                      </p:cBhvr>
                                      <p:to>
                                        <p:strVal val="hidden"/>
                                      </p:to>
                                    </p:set>
                                  </p:childTnLst>
                                </p:cTn>
                              </p:par>
                              <p:par>
                                <p:cTn id="58" presetID="17" presetClass="exit" presetSubtype="10" fill="hold" grpId="0" nodeType="withEffect">
                                  <p:stCondLst>
                                    <p:cond delay="0"/>
                                  </p:stCondLst>
                                  <p:childTnLst>
                                    <p:anim calcmode="lin" valueType="num">
                                      <p:cBhvr>
                                        <p:cTn id="59" dur="500"/>
                                        <p:tgtEl>
                                          <p:spTgt spid="114"/>
                                        </p:tgtEl>
                                        <p:attrNameLst>
                                          <p:attrName>ppt_w</p:attrName>
                                        </p:attrNameLst>
                                      </p:cBhvr>
                                      <p:tavLst>
                                        <p:tav tm="0">
                                          <p:val>
                                            <p:strVal val="ppt_w"/>
                                          </p:val>
                                        </p:tav>
                                        <p:tav tm="100000">
                                          <p:val>
                                            <p:fltVal val="0"/>
                                          </p:val>
                                        </p:tav>
                                      </p:tavLst>
                                    </p:anim>
                                    <p:anim calcmode="lin" valueType="num">
                                      <p:cBhvr>
                                        <p:cTn id="60" dur="500"/>
                                        <p:tgtEl>
                                          <p:spTgt spid="114"/>
                                        </p:tgtEl>
                                        <p:attrNameLst>
                                          <p:attrName>ppt_h</p:attrName>
                                        </p:attrNameLst>
                                      </p:cBhvr>
                                      <p:tavLst>
                                        <p:tav tm="0">
                                          <p:val>
                                            <p:strVal val="ppt_h"/>
                                          </p:val>
                                        </p:tav>
                                        <p:tav tm="100000">
                                          <p:val>
                                            <p:strVal val="ppt_h"/>
                                          </p:val>
                                        </p:tav>
                                      </p:tavLst>
                                    </p:anim>
                                    <p:set>
                                      <p:cBhvr>
                                        <p:cTn id="61" dur="1" fill="hold">
                                          <p:stCondLst>
                                            <p:cond delay="499"/>
                                          </p:stCondLst>
                                        </p:cTn>
                                        <p:tgtEl>
                                          <p:spTgt spid="114"/>
                                        </p:tgtEl>
                                        <p:attrNameLst>
                                          <p:attrName>style.visibility</p:attrName>
                                        </p:attrNameLst>
                                      </p:cBhvr>
                                      <p:to>
                                        <p:strVal val="hidden"/>
                                      </p:to>
                                    </p:set>
                                  </p:childTnLst>
                                </p:cTn>
                              </p:par>
                              <p:par>
                                <p:cTn id="62" presetID="17" presetClass="exit" presetSubtype="10" fill="hold" nodeType="withEffect">
                                  <p:stCondLst>
                                    <p:cond delay="0"/>
                                  </p:stCondLst>
                                  <p:childTnLst>
                                    <p:anim calcmode="lin" valueType="num">
                                      <p:cBhvr>
                                        <p:cTn id="63" dur="500"/>
                                        <p:tgtEl>
                                          <p:spTgt spid="148"/>
                                        </p:tgtEl>
                                        <p:attrNameLst>
                                          <p:attrName>ppt_w</p:attrName>
                                        </p:attrNameLst>
                                      </p:cBhvr>
                                      <p:tavLst>
                                        <p:tav tm="0">
                                          <p:val>
                                            <p:strVal val="ppt_w"/>
                                          </p:val>
                                        </p:tav>
                                        <p:tav tm="100000">
                                          <p:val>
                                            <p:fltVal val="0"/>
                                          </p:val>
                                        </p:tav>
                                      </p:tavLst>
                                    </p:anim>
                                    <p:anim calcmode="lin" valueType="num">
                                      <p:cBhvr>
                                        <p:cTn id="64" dur="500"/>
                                        <p:tgtEl>
                                          <p:spTgt spid="148"/>
                                        </p:tgtEl>
                                        <p:attrNameLst>
                                          <p:attrName>ppt_h</p:attrName>
                                        </p:attrNameLst>
                                      </p:cBhvr>
                                      <p:tavLst>
                                        <p:tav tm="0">
                                          <p:val>
                                            <p:strVal val="ppt_h"/>
                                          </p:val>
                                        </p:tav>
                                        <p:tav tm="100000">
                                          <p:val>
                                            <p:strVal val="ppt_h"/>
                                          </p:val>
                                        </p:tav>
                                      </p:tavLst>
                                    </p:anim>
                                    <p:set>
                                      <p:cBhvr>
                                        <p:cTn id="65" dur="1" fill="hold">
                                          <p:stCondLst>
                                            <p:cond delay="499"/>
                                          </p:stCondLst>
                                        </p:cTn>
                                        <p:tgtEl>
                                          <p:spTgt spid="148"/>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156"/>
                                        </p:tgtEl>
                                        <p:attrNameLst>
                                          <p:attrName>style.visibility</p:attrName>
                                        </p:attrNameLst>
                                      </p:cBhvr>
                                      <p:to>
                                        <p:strVal val="visible"/>
                                      </p:to>
                                    </p:set>
                                    <p:animEffect transition="in" filter="fade">
                                      <p:cBhvr>
                                        <p:cTn id="68" dur="500"/>
                                        <p:tgtEl>
                                          <p:spTgt spid="156"/>
                                        </p:tgtEl>
                                      </p:cBhvr>
                                    </p:animEffect>
                                  </p:childTnLst>
                                </p:cTn>
                              </p:par>
                              <p:par>
                                <p:cTn id="69" presetID="10" presetClass="entr" presetSubtype="0" fill="hold" nodeType="withEffect">
                                  <p:stCondLst>
                                    <p:cond delay="0"/>
                                  </p:stCondLst>
                                  <p:childTnLst>
                                    <p:set>
                                      <p:cBhvr>
                                        <p:cTn id="70" dur="1" fill="hold">
                                          <p:stCondLst>
                                            <p:cond delay="0"/>
                                          </p:stCondLst>
                                        </p:cTn>
                                        <p:tgtEl>
                                          <p:spTgt spid="158"/>
                                        </p:tgtEl>
                                        <p:attrNameLst>
                                          <p:attrName>style.visibility</p:attrName>
                                        </p:attrNameLst>
                                      </p:cBhvr>
                                      <p:to>
                                        <p:strVal val="visible"/>
                                      </p:to>
                                    </p:set>
                                    <p:animEffect transition="in" filter="fade">
                                      <p:cBhvr>
                                        <p:cTn id="71" dur="500"/>
                                        <p:tgtEl>
                                          <p:spTgt spid="158"/>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grpId="0" nodeType="clickEffect">
                                  <p:stCondLst>
                                    <p:cond delay="0"/>
                                  </p:stCondLst>
                                  <p:childTnLst>
                                    <p:set>
                                      <p:cBhvr>
                                        <p:cTn id="75" dur="1" fill="hold">
                                          <p:stCondLst>
                                            <p:cond delay="0"/>
                                          </p:stCondLst>
                                        </p:cTn>
                                        <p:tgtEl>
                                          <p:spTgt spid="143"/>
                                        </p:tgtEl>
                                        <p:attrNameLst>
                                          <p:attrName>style.visibility</p:attrName>
                                        </p:attrNameLst>
                                      </p:cBhvr>
                                      <p:to>
                                        <p:strVal val="visible"/>
                                      </p:to>
                                    </p:set>
                                    <p:anim calcmode="lin" valueType="num">
                                      <p:cBhvr>
                                        <p:cTn id="76" dur="500" fill="hold"/>
                                        <p:tgtEl>
                                          <p:spTgt spid="143"/>
                                        </p:tgtEl>
                                        <p:attrNameLst>
                                          <p:attrName>ppt_w</p:attrName>
                                        </p:attrNameLst>
                                      </p:cBhvr>
                                      <p:tavLst>
                                        <p:tav tm="0">
                                          <p:val>
                                            <p:fltVal val="0"/>
                                          </p:val>
                                        </p:tav>
                                        <p:tav tm="100000">
                                          <p:val>
                                            <p:strVal val="#ppt_w"/>
                                          </p:val>
                                        </p:tav>
                                      </p:tavLst>
                                    </p:anim>
                                    <p:anim calcmode="lin" valueType="num">
                                      <p:cBhvr>
                                        <p:cTn id="77" dur="500" fill="hold"/>
                                        <p:tgtEl>
                                          <p:spTgt spid="143"/>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xit" presetSubtype="10" fill="hold" nodeType="clickEffect">
                                  <p:stCondLst>
                                    <p:cond delay="0"/>
                                  </p:stCondLst>
                                  <p:childTnLst>
                                    <p:anim calcmode="lin" valueType="num">
                                      <p:cBhvr>
                                        <p:cTn id="81" dur="500"/>
                                        <p:tgtEl>
                                          <p:spTgt spid="126"/>
                                        </p:tgtEl>
                                        <p:attrNameLst>
                                          <p:attrName>ppt_w</p:attrName>
                                        </p:attrNameLst>
                                      </p:cBhvr>
                                      <p:tavLst>
                                        <p:tav tm="0">
                                          <p:val>
                                            <p:strVal val="ppt_w"/>
                                          </p:val>
                                        </p:tav>
                                        <p:tav tm="100000">
                                          <p:val>
                                            <p:fltVal val="0"/>
                                          </p:val>
                                        </p:tav>
                                      </p:tavLst>
                                    </p:anim>
                                    <p:anim calcmode="lin" valueType="num">
                                      <p:cBhvr>
                                        <p:cTn id="82" dur="500"/>
                                        <p:tgtEl>
                                          <p:spTgt spid="126"/>
                                        </p:tgtEl>
                                        <p:attrNameLst>
                                          <p:attrName>ppt_h</p:attrName>
                                        </p:attrNameLst>
                                      </p:cBhvr>
                                      <p:tavLst>
                                        <p:tav tm="0">
                                          <p:val>
                                            <p:strVal val="ppt_h"/>
                                          </p:val>
                                        </p:tav>
                                        <p:tav tm="100000">
                                          <p:val>
                                            <p:strVal val="ppt_h"/>
                                          </p:val>
                                        </p:tav>
                                      </p:tavLst>
                                    </p:anim>
                                    <p:set>
                                      <p:cBhvr>
                                        <p:cTn id="83" dur="1" fill="hold">
                                          <p:stCondLst>
                                            <p:cond delay="499"/>
                                          </p:stCondLst>
                                        </p:cTn>
                                        <p:tgtEl>
                                          <p:spTgt spid="126"/>
                                        </p:tgtEl>
                                        <p:attrNameLst>
                                          <p:attrName>style.visibility</p:attrName>
                                        </p:attrNameLst>
                                      </p:cBhvr>
                                      <p:to>
                                        <p:strVal val="hidden"/>
                                      </p:to>
                                    </p:set>
                                  </p:childTnLst>
                                </p:cTn>
                              </p:par>
                              <p:par>
                                <p:cTn id="84" presetID="17" presetClass="exit" presetSubtype="10" fill="hold" grpId="0" nodeType="withEffect">
                                  <p:stCondLst>
                                    <p:cond delay="0"/>
                                  </p:stCondLst>
                                  <p:childTnLst>
                                    <p:anim calcmode="lin" valueType="num">
                                      <p:cBhvr>
                                        <p:cTn id="85" dur="500"/>
                                        <p:tgtEl>
                                          <p:spTgt spid="108"/>
                                        </p:tgtEl>
                                        <p:attrNameLst>
                                          <p:attrName>ppt_w</p:attrName>
                                        </p:attrNameLst>
                                      </p:cBhvr>
                                      <p:tavLst>
                                        <p:tav tm="0">
                                          <p:val>
                                            <p:strVal val="ppt_w"/>
                                          </p:val>
                                        </p:tav>
                                        <p:tav tm="100000">
                                          <p:val>
                                            <p:fltVal val="0"/>
                                          </p:val>
                                        </p:tav>
                                      </p:tavLst>
                                    </p:anim>
                                    <p:anim calcmode="lin" valueType="num">
                                      <p:cBhvr>
                                        <p:cTn id="86" dur="500"/>
                                        <p:tgtEl>
                                          <p:spTgt spid="108"/>
                                        </p:tgtEl>
                                        <p:attrNameLst>
                                          <p:attrName>ppt_h</p:attrName>
                                        </p:attrNameLst>
                                      </p:cBhvr>
                                      <p:tavLst>
                                        <p:tav tm="0">
                                          <p:val>
                                            <p:strVal val="ppt_h"/>
                                          </p:val>
                                        </p:tav>
                                        <p:tav tm="100000">
                                          <p:val>
                                            <p:strVal val="ppt_h"/>
                                          </p:val>
                                        </p:tav>
                                      </p:tavLst>
                                    </p:anim>
                                    <p:set>
                                      <p:cBhvr>
                                        <p:cTn id="87" dur="1" fill="hold">
                                          <p:stCondLst>
                                            <p:cond delay="499"/>
                                          </p:stCondLst>
                                        </p:cTn>
                                        <p:tgtEl>
                                          <p:spTgt spid="108"/>
                                        </p:tgtEl>
                                        <p:attrNameLst>
                                          <p:attrName>style.visibility</p:attrName>
                                        </p:attrNameLst>
                                      </p:cBhvr>
                                      <p:to>
                                        <p:strVal val="hidden"/>
                                      </p:to>
                                    </p:set>
                                  </p:childTnLst>
                                </p:cTn>
                              </p:par>
                              <p:par>
                                <p:cTn id="88" presetID="17" presetClass="exit" presetSubtype="10" fill="hold" grpId="1" nodeType="withEffect">
                                  <p:stCondLst>
                                    <p:cond delay="0"/>
                                  </p:stCondLst>
                                  <p:childTnLst>
                                    <p:anim calcmode="lin" valueType="num">
                                      <p:cBhvr>
                                        <p:cTn id="89" dur="500"/>
                                        <p:tgtEl>
                                          <p:spTgt spid="143"/>
                                        </p:tgtEl>
                                        <p:attrNameLst>
                                          <p:attrName>ppt_w</p:attrName>
                                        </p:attrNameLst>
                                      </p:cBhvr>
                                      <p:tavLst>
                                        <p:tav tm="0">
                                          <p:val>
                                            <p:strVal val="ppt_w"/>
                                          </p:val>
                                        </p:tav>
                                        <p:tav tm="100000">
                                          <p:val>
                                            <p:fltVal val="0"/>
                                          </p:val>
                                        </p:tav>
                                      </p:tavLst>
                                    </p:anim>
                                    <p:anim calcmode="lin" valueType="num">
                                      <p:cBhvr>
                                        <p:cTn id="90" dur="500"/>
                                        <p:tgtEl>
                                          <p:spTgt spid="143"/>
                                        </p:tgtEl>
                                        <p:attrNameLst>
                                          <p:attrName>ppt_h</p:attrName>
                                        </p:attrNameLst>
                                      </p:cBhvr>
                                      <p:tavLst>
                                        <p:tav tm="0">
                                          <p:val>
                                            <p:strVal val="ppt_h"/>
                                          </p:val>
                                        </p:tav>
                                        <p:tav tm="100000">
                                          <p:val>
                                            <p:strVal val="ppt_h"/>
                                          </p:val>
                                        </p:tav>
                                      </p:tavLst>
                                    </p:anim>
                                    <p:set>
                                      <p:cBhvr>
                                        <p:cTn id="91" dur="1" fill="hold">
                                          <p:stCondLst>
                                            <p:cond delay="499"/>
                                          </p:stCondLst>
                                        </p:cTn>
                                        <p:tgtEl>
                                          <p:spTgt spid="143"/>
                                        </p:tgtEl>
                                        <p:attrNameLst>
                                          <p:attrName>style.visibility</p:attrName>
                                        </p:attrNameLst>
                                      </p:cBhvr>
                                      <p:to>
                                        <p:strVal val="hidden"/>
                                      </p:to>
                                    </p:set>
                                  </p:childTnLst>
                                </p:cTn>
                              </p:par>
                              <p:par>
                                <p:cTn id="92" presetID="17" presetClass="exit" presetSubtype="10" fill="hold" grpId="0" nodeType="withEffect">
                                  <p:stCondLst>
                                    <p:cond delay="0"/>
                                  </p:stCondLst>
                                  <p:childTnLst>
                                    <p:anim calcmode="lin" valueType="num">
                                      <p:cBhvr>
                                        <p:cTn id="93" dur="500"/>
                                        <p:tgtEl>
                                          <p:spTgt spid="113"/>
                                        </p:tgtEl>
                                        <p:attrNameLst>
                                          <p:attrName>ppt_w</p:attrName>
                                        </p:attrNameLst>
                                      </p:cBhvr>
                                      <p:tavLst>
                                        <p:tav tm="0">
                                          <p:val>
                                            <p:strVal val="ppt_w"/>
                                          </p:val>
                                        </p:tav>
                                        <p:tav tm="100000">
                                          <p:val>
                                            <p:fltVal val="0"/>
                                          </p:val>
                                        </p:tav>
                                      </p:tavLst>
                                    </p:anim>
                                    <p:anim calcmode="lin" valueType="num">
                                      <p:cBhvr>
                                        <p:cTn id="94" dur="500"/>
                                        <p:tgtEl>
                                          <p:spTgt spid="113"/>
                                        </p:tgtEl>
                                        <p:attrNameLst>
                                          <p:attrName>ppt_h</p:attrName>
                                        </p:attrNameLst>
                                      </p:cBhvr>
                                      <p:tavLst>
                                        <p:tav tm="0">
                                          <p:val>
                                            <p:strVal val="ppt_h"/>
                                          </p:val>
                                        </p:tav>
                                        <p:tav tm="100000">
                                          <p:val>
                                            <p:strVal val="ppt_h"/>
                                          </p:val>
                                        </p:tav>
                                      </p:tavLst>
                                    </p:anim>
                                    <p:set>
                                      <p:cBhvr>
                                        <p:cTn id="95" dur="1" fill="hold">
                                          <p:stCondLst>
                                            <p:cond delay="499"/>
                                          </p:stCondLst>
                                        </p:cTn>
                                        <p:tgtEl>
                                          <p:spTgt spid="113"/>
                                        </p:tgtEl>
                                        <p:attrNameLst>
                                          <p:attrName>style.visibility</p:attrName>
                                        </p:attrNameLst>
                                      </p:cBhvr>
                                      <p:to>
                                        <p:strVal val="hidden"/>
                                      </p:to>
                                    </p:set>
                                  </p:childTnLst>
                                </p:cTn>
                              </p:par>
                              <p:par>
                                <p:cTn id="96" presetID="17" presetClass="exit" presetSubtype="10" fill="hold" nodeType="withEffect">
                                  <p:stCondLst>
                                    <p:cond delay="0"/>
                                  </p:stCondLst>
                                  <p:childTnLst>
                                    <p:anim calcmode="lin" valueType="num">
                                      <p:cBhvr>
                                        <p:cTn id="97" dur="500"/>
                                        <p:tgtEl>
                                          <p:spTgt spid="151"/>
                                        </p:tgtEl>
                                        <p:attrNameLst>
                                          <p:attrName>ppt_w</p:attrName>
                                        </p:attrNameLst>
                                      </p:cBhvr>
                                      <p:tavLst>
                                        <p:tav tm="0">
                                          <p:val>
                                            <p:strVal val="ppt_w"/>
                                          </p:val>
                                        </p:tav>
                                        <p:tav tm="100000">
                                          <p:val>
                                            <p:fltVal val="0"/>
                                          </p:val>
                                        </p:tav>
                                      </p:tavLst>
                                    </p:anim>
                                    <p:anim calcmode="lin" valueType="num">
                                      <p:cBhvr>
                                        <p:cTn id="98" dur="500"/>
                                        <p:tgtEl>
                                          <p:spTgt spid="151"/>
                                        </p:tgtEl>
                                        <p:attrNameLst>
                                          <p:attrName>ppt_h</p:attrName>
                                        </p:attrNameLst>
                                      </p:cBhvr>
                                      <p:tavLst>
                                        <p:tav tm="0">
                                          <p:val>
                                            <p:strVal val="ppt_h"/>
                                          </p:val>
                                        </p:tav>
                                        <p:tav tm="100000">
                                          <p:val>
                                            <p:strVal val="ppt_h"/>
                                          </p:val>
                                        </p:tav>
                                      </p:tavLst>
                                    </p:anim>
                                    <p:set>
                                      <p:cBhvr>
                                        <p:cTn id="99" dur="1" fill="hold">
                                          <p:stCondLst>
                                            <p:cond delay="499"/>
                                          </p:stCondLst>
                                        </p:cTn>
                                        <p:tgtEl>
                                          <p:spTgt spid="151"/>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160"/>
                                        </p:tgtEl>
                                        <p:attrNameLst>
                                          <p:attrName>style.visibility</p:attrName>
                                        </p:attrNameLst>
                                      </p:cBhvr>
                                      <p:to>
                                        <p:strVal val="visible"/>
                                      </p:to>
                                    </p:set>
                                    <p:animEffect transition="in" filter="fade">
                                      <p:cBhvr>
                                        <p:cTn id="102" dur="500"/>
                                        <p:tgtEl>
                                          <p:spTgt spid="160"/>
                                        </p:tgtEl>
                                      </p:cBhvr>
                                    </p:animEffect>
                                  </p:childTnLst>
                                </p:cTn>
                              </p:par>
                            </p:childTnLst>
                          </p:cTn>
                        </p:par>
                      </p:childTnLst>
                    </p:cTn>
                  </p:par>
                  <p:par>
                    <p:cTn id="103" fill="hold">
                      <p:stCondLst>
                        <p:cond delay="indefinite"/>
                      </p:stCondLst>
                      <p:childTnLst>
                        <p:par>
                          <p:cTn id="104" fill="hold">
                            <p:stCondLst>
                              <p:cond delay="0"/>
                            </p:stCondLst>
                            <p:childTnLst>
                              <p:par>
                                <p:cTn id="105" presetID="17" presetClass="entr" presetSubtype="10" fill="hold" grpId="0" nodeType="clickEffect">
                                  <p:stCondLst>
                                    <p:cond delay="0"/>
                                  </p:stCondLst>
                                  <p:childTnLst>
                                    <p:set>
                                      <p:cBhvr>
                                        <p:cTn id="106" dur="1" fill="hold">
                                          <p:stCondLst>
                                            <p:cond delay="0"/>
                                          </p:stCondLst>
                                        </p:cTn>
                                        <p:tgtEl>
                                          <p:spTgt spid="145"/>
                                        </p:tgtEl>
                                        <p:attrNameLst>
                                          <p:attrName>style.visibility</p:attrName>
                                        </p:attrNameLst>
                                      </p:cBhvr>
                                      <p:to>
                                        <p:strVal val="visible"/>
                                      </p:to>
                                    </p:set>
                                    <p:anim calcmode="lin" valueType="num">
                                      <p:cBhvr>
                                        <p:cTn id="107" dur="500" fill="hold"/>
                                        <p:tgtEl>
                                          <p:spTgt spid="145"/>
                                        </p:tgtEl>
                                        <p:attrNameLst>
                                          <p:attrName>ppt_w</p:attrName>
                                        </p:attrNameLst>
                                      </p:cBhvr>
                                      <p:tavLst>
                                        <p:tav tm="0">
                                          <p:val>
                                            <p:fltVal val="0"/>
                                          </p:val>
                                        </p:tav>
                                        <p:tav tm="100000">
                                          <p:val>
                                            <p:strVal val="#ppt_w"/>
                                          </p:val>
                                        </p:tav>
                                      </p:tavLst>
                                    </p:anim>
                                    <p:anim calcmode="lin" valueType="num">
                                      <p:cBhvr>
                                        <p:cTn id="108" dur="500" fill="hold"/>
                                        <p:tgtEl>
                                          <p:spTgt spid="145"/>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xit" presetSubtype="10" fill="hold" nodeType="clickEffect">
                                  <p:stCondLst>
                                    <p:cond delay="0"/>
                                  </p:stCondLst>
                                  <p:childTnLst>
                                    <p:anim calcmode="lin" valueType="num">
                                      <p:cBhvr>
                                        <p:cTn id="112" dur="500"/>
                                        <p:tgtEl>
                                          <p:spTgt spid="130"/>
                                        </p:tgtEl>
                                        <p:attrNameLst>
                                          <p:attrName>ppt_w</p:attrName>
                                        </p:attrNameLst>
                                      </p:cBhvr>
                                      <p:tavLst>
                                        <p:tav tm="0">
                                          <p:val>
                                            <p:strVal val="ppt_w"/>
                                          </p:val>
                                        </p:tav>
                                        <p:tav tm="100000">
                                          <p:val>
                                            <p:fltVal val="0"/>
                                          </p:val>
                                        </p:tav>
                                      </p:tavLst>
                                    </p:anim>
                                    <p:anim calcmode="lin" valueType="num">
                                      <p:cBhvr>
                                        <p:cTn id="113" dur="500"/>
                                        <p:tgtEl>
                                          <p:spTgt spid="130"/>
                                        </p:tgtEl>
                                        <p:attrNameLst>
                                          <p:attrName>ppt_h</p:attrName>
                                        </p:attrNameLst>
                                      </p:cBhvr>
                                      <p:tavLst>
                                        <p:tav tm="0">
                                          <p:val>
                                            <p:strVal val="ppt_h"/>
                                          </p:val>
                                        </p:tav>
                                        <p:tav tm="100000">
                                          <p:val>
                                            <p:strVal val="ppt_h"/>
                                          </p:val>
                                        </p:tav>
                                      </p:tavLst>
                                    </p:anim>
                                    <p:set>
                                      <p:cBhvr>
                                        <p:cTn id="114" dur="1" fill="hold">
                                          <p:stCondLst>
                                            <p:cond delay="499"/>
                                          </p:stCondLst>
                                        </p:cTn>
                                        <p:tgtEl>
                                          <p:spTgt spid="130"/>
                                        </p:tgtEl>
                                        <p:attrNameLst>
                                          <p:attrName>style.visibility</p:attrName>
                                        </p:attrNameLst>
                                      </p:cBhvr>
                                      <p:to>
                                        <p:strVal val="hidden"/>
                                      </p:to>
                                    </p:set>
                                  </p:childTnLst>
                                </p:cTn>
                              </p:par>
                              <p:par>
                                <p:cTn id="115" presetID="17" presetClass="exit" presetSubtype="10" fill="hold" grpId="0" nodeType="withEffect">
                                  <p:stCondLst>
                                    <p:cond delay="0"/>
                                  </p:stCondLst>
                                  <p:childTnLst>
                                    <p:anim calcmode="lin" valueType="num">
                                      <p:cBhvr>
                                        <p:cTn id="116" dur="500"/>
                                        <p:tgtEl>
                                          <p:spTgt spid="111"/>
                                        </p:tgtEl>
                                        <p:attrNameLst>
                                          <p:attrName>ppt_w</p:attrName>
                                        </p:attrNameLst>
                                      </p:cBhvr>
                                      <p:tavLst>
                                        <p:tav tm="0">
                                          <p:val>
                                            <p:strVal val="ppt_w"/>
                                          </p:val>
                                        </p:tav>
                                        <p:tav tm="100000">
                                          <p:val>
                                            <p:fltVal val="0"/>
                                          </p:val>
                                        </p:tav>
                                      </p:tavLst>
                                    </p:anim>
                                    <p:anim calcmode="lin" valueType="num">
                                      <p:cBhvr>
                                        <p:cTn id="117" dur="500"/>
                                        <p:tgtEl>
                                          <p:spTgt spid="111"/>
                                        </p:tgtEl>
                                        <p:attrNameLst>
                                          <p:attrName>ppt_h</p:attrName>
                                        </p:attrNameLst>
                                      </p:cBhvr>
                                      <p:tavLst>
                                        <p:tav tm="0">
                                          <p:val>
                                            <p:strVal val="ppt_h"/>
                                          </p:val>
                                        </p:tav>
                                        <p:tav tm="100000">
                                          <p:val>
                                            <p:strVal val="ppt_h"/>
                                          </p:val>
                                        </p:tav>
                                      </p:tavLst>
                                    </p:anim>
                                    <p:set>
                                      <p:cBhvr>
                                        <p:cTn id="118" dur="1" fill="hold">
                                          <p:stCondLst>
                                            <p:cond delay="499"/>
                                          </p:stCondLst>
                                        </p:cTn>
                                        <p:tgtEl>
                                          <p:spTgt spid="111"/>
                                        </p:tgtEl>
                                        <p:attrNameLst>
                                          <p:attrName>style.visibility</p:attrName>
                                        </p:attrNameLst>
                                      </p:cBhvr>
                                      <p:to>
                                        <p:strVal val="hidden"/>
                                      </p:to>
                                    </p:set>
                                  </p:childTnLst>
                                </p:cTn>
                              </p:par>
                              <p:par>
                                <p:cTn id="119" presetID="17" presetClass="exit" presetSubtype="10" fill="hold" grpId="1" nodeType="withEffect">
                                  <p:stCondLst>
                                    <p:cond delay="0"/>
                                  </p:stCondLst>
                                  <p:childTnLst>
                                    <p:anim calcmode="lin" valueType="num">
                                      <p:cBhvr>
                                        <p:cTn id="120" dur="500"/>
                                        <p:tgtEl>
                                          <p:spTgt spid="145"/>
                                        </p:tgtEl>
                                        <p:attrNameLst>
                                          <p:attrName>ppt_w</p:attrName>
                                        </p:attrNameLst>
                                      </p:cBhvr>
                                      <p:tavLst>
                                        <p:tav tm="0">
                                          <p:val>
                                            <p:strVal val="ppt_w"/>
                                          </p:val>
                                        </p:tav>
                                        <p:tav tm="100000">
                                          <p:val>
                                            <p:fltVal val="0"/>
                                          </p:val>
                                        </p:tav>
                                      </p:tavLst>
                                    </p:anim>
                                    <p:anim calcmode="lin" valueType="num">
                                      <p:cBhvr>
                                        <p:cTn id="121" dur="500"/>
                                        <p:tgtEl>
                                          <p:spTgt spid="145"/>
                                        </p:tgtEl>
                                        <p:attrNameLst>
                                          <p:attrName>ppt_h</p:attrName>
                                        </p:attrNameLst>
                                      </p:cBhvr>
                                      <p:tavLst>
                                        <p:tav tm="0">
                                          <p:val>
                                            <p:strVal val="ppt_h"/>
                                          </p:val>
                                        </p:tav>
                                        <p:tav tm="100000">
                                          <p:val>
                                            <p:strVal val="ppt_h"/>
                                          </p:val>
                                        </p:tav>
                                      </p:tavLst>
                                    </p:anim>
                                    <p:set>
                                      <p:cBhvr>
                                        <p:cTn id="122" dur="1" fill="hold">
                                          <p:stCondLst>
                                            <p:cond delay="499"/>
                                          </p:stCondLst>
                                        </p:cTn>
                                        <p:tgtEl>
                                          <p:spTgt spid="145"/>
                                        </p:tgtEl>
                                        <p:attrNameLst>
                                          <p:attrName>style.visibility</p:attrName>
                                        </p:attrNameLst>
                                      </p:cBhvr>
                                      <p:to>
                                        <p:strVal val="hidden"/>
                                      </p:to>
                                    </p:set>
                                  </p:childTnLst>
                                </p:cTn>
                              </p:par>
                            </p:childTnLst>
                          </p:cTn>
                        </p:par>
                        <p:par>
                          <p:cTn id="123" fill="hold">
                            <p:stCondLst>
                              <p:cond delay="500"/>
                            </p:stCondLst>
                            <p:childTnLst>
                              <p:par>
                                <p:cTn id="124" presetID="17" presetClass="exit" presetSubtype="10" fill="hold" grpId="0" nodeType="afterEffect">
                                  <p:stCondLst>
                                    <p:cond delay="0"/>
                                  </p:stCondLst>
                                  <p:childTnLst>
                                    <p:anim calcmode="lin" valueType="num">
                                      <p:cBhvr>
                                        <p:cTn id="125" dur="500"/>
                                        <p:tgtEl>
                                          <p:spTgt spid="104"/>
                                        </p:tgtEl>
                                        <p:attrNameLst>
                                          <p:attrName>ppt_w</p:attrName>
                                        </p:attrNameLst>
                                      </p:cBhvr>
                                      <p:tavLst>
                                        <p:tav tm="0">
                                          <p:val>
                                            <p:strVal val="ppt_w"/>
                                          </p:val>
                                        </p:tav>
                                        <p:tav tm="100000">
                                          <p:val>
                                            <p:fltVal val="0"/>
                                          </p:val>
                                        </p:tav>
                                      </p:tavLst>
                                    </p:anim>
                                    <p:anim calcmode="lin" valueType="num">
                                      <p:cBhvr>
                                        <p:cTn id="126" dur="500"/>
                                        <p:tgtEl>
                                          <p:spTgt spid="104"/>
                                        </p:tgtEl>
                                        <p:attrNameLst>
                                          <p:attrName>ppt_h</p:attrName>
                                        </p:attrNameLst>
                                      </p:cBhvr>
                                      <p:tavLst>
                                        <p:tav tm="0">
                                          <p:val>
                                            <p:strVal val="ppt_h"/>
                                          </p:val>
                                        </p:tav>
                                        <p:tav tm="100000">
                                          <p:val>
                                            <p:strVal val="ppt_h"/>
                                          </p:val>
                                        </p:tav>
                                      </p:tavLst>
                                    </p:anim>
                                    <p:set>
                                      <p:cBhvr>
                                        <p:cTn id="127" dur="1" fill="hold">
                                          <p:stCondLst>
                                            <p:cond delay="499"/>
                                          </p:stCondLst>
                                        </p:cTn>
                                        <p:tgtEl>
                                          <p:spTgt spid="104"/>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7" presetClass="entr" presetSubtype="10" fill="hold" grpId="0" nodeType="clickEffect">
                                  <p:stCondLst>
                                    <p:cond delay="0"/>
                                  </p:stCondLst>
                                  <p:childTnLst>
                                    <p:set>
                                      <p:cBhvr>
                                        <p:cTn id="131" dur="1" fill="hold">
                                          <p:stCondLst>
                                            <p:cond delay="0"/>
                                          </p:stCondLst>
                                        </p:cTn>
                                        <p:tgtEl>
                                          <p:spTgt spid="147"/>
                                        </p:tgtEl>
                                        <p:attrNameLst>
                                          <p:attrName>style.visibility</p:attrName>
                                        </p:attrNameLst>
                                      </p:cBhvr>
                                      <p:to>
                                        <p:strVal val="visible"/>
                                      </p:to>
                                    </p:set>
                                    <p:anim calcmode="lin" valueType="num">
                                      <p:cBhvr>
                                        <p:cTn id="132" dur="500" fill="hold"/>
                                        <p:tgtEl>
                                          <p:spTgt spid="147"/>
                                        </p:tgtEl>
                                        <p:attrNameLst>
                                          <p:attrName>ppt_w</p:attrName>
                                        </p:attrNameLst>
                                      </p:cBhvr>
                                      <p:tavLst>
                                        <p:tav tm="0">
                                          <p:val>
                                            <p:fltVal val="0"/>
                                          </p:val>
                                        </p:tav>
                                        <p:tav tm="100000">
                                          <p:val>
                                            <p:strVal val="#ppt_w"/>
                                          </p:val>
                                        </p:tav>
                                      </p:tavLst>
                                    </p:anim>
                                    <p:anim calcmode="lin" valueType="num">
                                      <p:cBhvr>
                                        <p:cTn id="133" dur="500" fill="hold"/>
                                        <p:tgtEl>
                                          <p:spTgt spid="147"/>
                                        </p:tgtEl>
                                        <p:attrNameLst>
                                          <p:attrName>ppt_h</p:attrName>
                                        </p:attrNameLst>
                                      </p:cBhvr>
                                      <p:tavLst>
                                        <p:tav tm="0">
                                          <p:val>
                                            <p:strVal val="#ppt_h"/>
                                          </p:val>
                                        </p:tav>
                                        <p:tav tm="100000">
                                          <p:val>
                                            <p:strVal val="#ppt_h"/>
                                          </p:val>
                                        </p:tav>
                                      </p:tavLst>
                                    </p:anim>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grpId="1" nodeType="clickEffect">
                                  <p:stCondLst>
                                    <p:cond delay="0"/>
                                  </p:stCondLst>
                                  <p:childTnLst>
                                    <p:set>
                                      <p:cBhvr>
                                        <p:cTn id="137" dur="1" fill="hold">
                                          <p:stCondLst>
                                            <p:cond delay="0"/>
                                          </p:stCondLst>
                                        </p:cTn>
                                        <p:tgtEl>
                                          <p:spTgt spid="1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39"/>
                                        </p:tgtEl>
                                      </p:cBhvr>
                                    </p:animEffect>
                                    <p:set>
                                      <p:cBhvr>
                                        <p:cTn id="140" dur="1" fill="hold">
                                          <p:stCondLst>
                                            <p:cond delay="499"/>
                                          </p:stCondLst>
                                        </p:cTn>
                                        <p:tgtEl>
                                          <p:spTgt spid="139"/>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500"/>
                                        <p:tgtEl>
                                          <p:spTgt spid="140"/>
                                        </p:tgtEl>
                                      </p:cBhvr>
                                    </p:animEffect>
                                    <p:set>
                                      <p:cBhvr>
                                        <p:cTn id="143" dur="1" fill="hold">
                                          <p:stCondLst>
                                            <p:cond delay="499"/>
                                          </p:stCondLst>
                                        </p:cTn>
                                        <p:tgtEl>
                                          <p:spTgt spid="140"/>
                                        </p:tgtEl>
                                        <p:attrNameLst>
                                          <p:attrName>style.visibility</p:attrName>
                                        </p:attrNameLst>
                                      </p:cBhvr>
                                      <p:to>
                                        <p:strVal val="hidden"/>
                                      </p:to>
                                    </p:set>
                                  </p:childTnLst>
                                </p:cTn>
                              </p:par>
                              <p:par>
                                <p:cTn id="144" presetID="10" presetClass="entr" presetSubtype="0" fill="hold" nodeType="withEffect">
                                  <p:stCondLst>
                                    <p:cond delay="0"/>
                                  </p:stCondLst>
                                  <p:childTnLst>
                                    <p:set>
                                      <p:cBhvr>
                                        <p:cTn id="145" dur="1" fill="hold">
                                          <p:stCondLst>
                                            <p:cond delay="0"/>
                                          </p:stCondLst>
                                        </p:cTn>
                                        <p:tgtEl>
                                          <p:spTgt spid="163"/>
                                        </p:tgtEl>
                                        <p:attrNameLst>
                                          <p:attrName>style.visibility</p:attrName>
                                        </p:attrNameLst>
                                      </p:cBhvr>
                                      <p:to>
                                        <p:strVal val="visible"/>
                                      </p:to>
                                    </p:set>
                                    <p:animEffect transition="in" filter="fade">
                                      <p:cBhvr>
                                        <p:cTn id="146" dur="500"/>
                                        <p:tgtEl>
                                          <p:spTgt spid="16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61"/>
                                        </p:tgtEl>
                                        <p:attrNameLst>
                                          <p:attrName>style.visibility</p:attrName>
                                        </p:attrNameLst>
                                      </p:cBhvr>
                                      <p:to>
                                        <p:strVal val="visible"/>
                                      </p:to>
                                    </p:set>
                                    <p:animEffect transition="in" filter="fade">
                                      <p:cBhvr>
                                        <p:cTn id="149" dur="500"/>
                                        <p:tgtEl>
                                          <p:spTgt spid="161"/>
                                        </p:tgtEl>
                                      </p:cBhvr>
                                    </p:animEffect>
                                  </p:childTnLst>
                                </p:cTn>
                              </p:par>
                            </p:childTnLst>
                          </p:cTn>
                        </p:par>
                      </p:childTnLst>
                    </p:cTn>
                  </p:par>
                  <p:par>
                    <p:cTn id="150" fill="hold">
                      <p:stCondLst>
                        <p:cond delay="indefinite"/>
                      </p:stCondLst>
                      <p:childTnLst>
                        <p:par>
                          <p:cTn id="151" fill="hold">
                            <p:stCondLst>
                              <p:cond delay="0"/>
                            </p:stCondLst>
                            <p:childTnLst>
                              <p:par>
                                <p:cTn id="152" presetID="17" presetClass="entr" presetSubtype="10" fill="hold" grpId="0" nodeType="clickEffect">
                                  <p:stCondLst>
                                    <p:cond delay="0"/>
                                  </p:stCondLst>
                                  <p:childTnLst>
                                    <p:set>
                                      <p:cBhvr>
                                        <p:cTn id="153" dur="1" fill="hold">
                                          <p:stCondLst>
                                            <p:cond delay="0"/>
                                          </p:stCondLst>
                                        </p:cTn>
                                        <p:tgtEl>
                                          <p:spTgt spid="149"/>
                                        </p:tgtEl>
                                        <p:attrNameLst>
                                          <p:attrName>style.visibility</p:attrName>
                                        </p:attrNameLst>
                                      </p:cBhvr>
                                      <p:to>
                                        <p:strVal val="visible"/>
                                      </p:to>
                                    </p:set>
                                    <p:anim calcmode="lin" valueType="num">
                                      <p:cBhvr>
                                        <p:cTn id="154" dur="500" fill="hold"/>
                                        <p:tgtEl>
                                          <p:spTgt spid="149"/>
                                        </p:tgtEl>
                                        <p:attrNameLst>
                                          <p:attrName>ppt_w</p:attrName>
                                        </p:attrNameLst>
                                      </p:cBhvr>
                                      <p:tavLst>
                                        <p:tav tm="0">
                                          <p:val>
                                            <p:fltVal val="0"/>
                                          </p:val>
                                        </p:tav>
                                        <p:tav tm="100000">
                                          <p:val>
                                            <p:strVal val="#ppt_w"/>
                                          </p:val>
                                        </p:tav>
                                      </p:tavLst>
                                    </p:anim>
                                    <p:anim calcmode="lin" valueType="num">
                                      <p:cBhvr>
                                        <p:cTn id="155" dur="500" fill="hold"/>
                                        <p:tgtEl>
                                          <p:spTgt spid="149"/>
                                        </p:tgtEl>
                                        <p:attrNameLst>
                                          <p:attrName>ppt_h</p:attrName>
                                        </p:attrNameLst>
                                      </p:cBhvr>
                                      <p:tavLst>
                                        <p:tav tm="0">
                                          <p:val>
                                            <p:strVal val="#ppt_h"/>
                                          </p:val>
                                        </p:tav>
                                        <p:tav tm="100000">
                                          <p:val>
                                            <p:strVal val="#ppt_h"/>
                                          </p:val>
                                        </p:tav>
                                      </p:tavLst>
                                    </p:anim>
                                  </p:childTnLst>
                                </p:cTn>
                              </p:par>
                            </p:childTnLst>
                          </p:cTn>
                        </p:par>
                      </p:childTnLst>
                    </p:cTn>
                  </p:par>
                  <p:par>
                    <p:cTn id="156" fill="hold">
                      <p:stCondLst>
                        <p:cond delay="indefinite"/>
                      </p:stCondLst>
                      <p:childTnLst>
                        <p:par>
                          <p:cTn id="157" fill="hold">
                            <p:stCondLst>
                              <p:cond delay="0"/>
                            </p:stCondLst>
                            <p:childTnLst>
                              <p:par>
                                <p:cTn id="158" presetID="1" presetClass="exit" presetSubtype="0" fill="hold" grpId="1" nodeType="clickEffect">
                                  <p:stCondLst>
                                    <p:cond delay="0"/>
                                  </p:stCondLst>
                                  <p:childTnLst>
                                    <p:set>
                                      <p:cBhvr>
                                        <p:cTn id="159" dur="1" fill="hold">
                                          <p:stCondLst>
                                            <p:cond delay="0"/>
                                          </p:stCondLst>
                                        </p:cTn>
                                        <p:tgtEl>
                                          <p:spTgt spid="149"/>
                                        </p:tgtEl>
                                        <p:attrNameLst>
                                          <p:attrName>style.visibility</p:attrName>
                                        </p:attrNameLst>
                                      </p:cBhvr>
                                      <p:to>
                                        <p:strVal val="hidden"/>
                                      </p:to>
                                    </p:set>
                                  </p:childTnLst>
                                </p:cTn>
                              </p:par>
                              <p:par>
                                <p:cTn id="160" presetID="10" presetClass="entr" presetSubtype="0" fill="hold" nodeType="withEffect">
                                  <p:stCondLst>
                                    <p:cond delay="0"/>
                                  </p:stCondLst>
                                  <p:childTnLst>
                                    <p:set>
                                      <p:cBhvr>
                                        <p:cTn id="161" dur="1" fill="hold">
                                          <p:stCondLst>
                                            <p:cond delay="0"/>
                                          </p:stCondLst>
                                        </p:cTn>
                                        <p:tgtEl>
                                          <p:spTgt spid="165"/>
                                        </p:tgtEl>
                                        <p:attrNameLst>
                                          <p:attrName>style.visibility</p:attrName>
                                        </p:attrNameLst>
                                      </p:cBhvr>
                                      <p:to>
                                        <p:strVal val="visible"/>
                                      </p:to>
                                    </p:set>
                                    <p:animEffect transition="in" filter="fade">
                                      <p:cBhvr>
                                        <p:cTn id="162" dur="500"/>
                                        <p:tgtEl>
                                          <p:spTgt spid="165"/>
                                        </p:tgtEl>
                                      </p:cBhvr>
                                    </p:animEffect>
                                  </p:childTnLst>
                                </p:cTn>
                              </p:par>
                              <p:par>
                                <p:cTn id="163" presetID="10" presetClass="exit" presetSubtype="0" fill="hold" nodeType="withEffect">
                                  <p:stCondLst>
                                    <p:cond delay="0"/>
                                  </p:stCondLst>
                                  <p:childTnLst>
                                    <p:animEffect transition="out" filter="fade">
                                      <p:cBhvr>
                                        <p:cTn id="164" dur="500"/>
                                        <p:tgtEl>
                                          <p:spTgt spid="137"/>
                                        </p:tgtEl>
                                      </p:cBhvr>
                                    </p:animEffect>
                                    <p:set>
                                      <p:cBhvr>
                                        <p:cTn id="165" dur="1" fill="hold">
                                          <p:stCondLst>
                                            <p:cond delay="499"/>
                                          </p:stCondLst>
                                        </p:cTn>
                                        <p:tgtEl>
                                          <p:spTgt spid="137"/>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500"/>
                                        <p:tgtEl>
                                          <p:spTgt spid="135"/>
                                        </p:tgtEl>
                                      </p:cBhvr>
                                    </p:animEffect>
                                    <p:set>
                                      <p:cBhvr>
                                        <p:cTn id="168" dur="1" fill="hold">
                                          <p:stCondLst>
                                            <p:cond delay="499"/>
                                          </p:stCondLst>
                                        </p:cTn>
                                        <p:tgtEl>
                                          <p:spTgt spid="135"/>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7" presetClass="entr" presetSubtype="10" fill="hold" grpId="0" nodeType="clickEffect">
                                  <p:stCondLst>
                                    <p:cond delay="0"/>
                                  </p:stCondLst>
                                  <p:childTnLst>
                                    <p:set>
                                      <p:cBhvr>
                                        <p:cTn id="172" dur="1" fill="hold">
                                          <p:stCondLst>
                                            <p:cond delay="0"/>
                                          </p:stCondLst>
                                        </p:cTn>
                                        <p:tgtEl>
                                          <p:spTgt spid="150"/>
                                        </p:tgtEl>
                                        <p:attrNameLst>
                                          <p:attrName>style.visibility</p:attrName>
                                        </p:attrNameLst>
                                      </p:cBhvr>
                                      <p:to>
                                        <p:strVal val="visible"/>
                                      </p:to>
                                    </p:set>
                                    <p:anim calcmode="lin" valueType="num">
                                      <p:cBhvr>
                                        <p:cTn id="173" dur="500" fill="hold"/>
                                        <p:tgtEl>
                                          <p:spTgt spid="150"/>
                                        </p:tgtEl>
                                        <p:attrNameLst>
                                          <p:attrName>ppt_w</p:attrName>
                                        </p:attrNameLst>
                                      </p:cBhvr>
                                      <p:tavLst>
                                        <p:tav tm="0">
                                          <p:val>
                                            <p:fltVal val="0"/>
                                          </p:val>
                                        </p:tav>
                                        <p:tav tm="100000">
                                          <p:val>
                                            <p:strVal val="#ppt_w"/>
                                          </p:val>
                                        </p:tav>
                                      </p:tavLst>
                                    </p:anim>
                                    <p:anim calcmode="lin" valueType="num">
                                      <p:cBhvr>
                                        <p:cTn id="174" dur="500" fill="hold"/>
                                        <p:tgtEl>
                                          <p:spTgt spid="150"/>
                                        </p:tgtEl>
                                        <p:attrNameLst>
                                          <p:attrName>ppt_h</p:attrName>
                                        </p:attrNameLst>
                                      </p:cBhvr>
                                      <p:tavLst>
                                        <p:tav tm="0">
                                          <p:val>
                                            <p:strVal val="#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17" presetClass="exit" presetSubtype="10" fill="hold" grpId="1" nodeType="clickEffect">
                                  <p:stCondLst>
                                    <p:cond delay="0"/>
                                  </p:stCondLst>
                                  <p:childTnLst>
                                    <p:anim calcmode="lin" valueType="num">
                                      <p:cBhvr>
                                        <p:cTn id="178" dur="500"/>
                                        <p:tgtEl>
                                          <p:spTgt spid="150"/>
                                        </p:tgtEl>
                                        <p:attrNameLst>
                                          <p:attrName>ppt_w</p:attrName>
                                        </p:attrNameLst>
                                      </p:cBhvr>
                                      <p:tavLst>
                                        <p:tav tm="0">
                                          <p:val>
                                            <p:strVal val="ppt_w"/>
                                          </p:val>
                                        </p:tav>
                                        <p:tav tm="100000">
                                          <p:val>
                                            <p:fltVal val="0"/>
                                          </p:val>
                                        </p:tav>
                                      </p:tavLst>
                                    </p:anim>
                                    <p:anim calcmode="lin" valueType="num">
                                      <p:cBhvr>
                                        <p:cTn id="179" dur="500"/>
                                        <p:tgtEl>
                                          <p:spTgt spid="150"/>
                                        </p:tgtEl>
                                        <p:attrNameLst>
                                          <p:attrName>ppt_h</p:attrName>
                                        </p:attrNameLst>
                                      </p:cBhvr>
                                      <p:tavLst>
                                        <p:tav tm="0">
                                          <p:val>
                                            <p:strVal val="ppt_h"/>
                                          </p:val>
                                        </p:tav>
                                        <p:tav tm="100000">
                                          <p:val>
                                            <p:strVal val="ppt_h"/>
                                          </p:val>
                                        </p:tav>
                                      </p:tavLst>
                                    </p:anim>
                                    <p:set>
                                      <p:cBhvr>
                                        <p:cTn id="180" dur="1" fill="hold">
                                          <p:stCondLst>
                                            <p:cond delay="499"/>
                                          </p:stCondLst>
                                        </p:cTn>
                                        <p:tgtEl>
                                          <p:spTgt spid="150"/>
                                        </p:tgtEl>
                                        <p:attrNameLst>
                                          <p:attrName>style.visibility</p:attrName>
                                        </p:attrNameLst>
                                      </p:cBhvr>
                                      <p:to>
                                        <p:strVal val="hidden"/>
                                      </p:to>
                                    </p:set>
                                  </p:childTnLst>
                                </p:cTn>
                              </p:par>
                              <p:par>
                                <p:cTn id="181" presetID="17" presetClass="exit" presetSubtype="10" fill="hold" grpId="0" nodeType="withEffect">
                                  <p:stCondLst>
                                    <p:cond delay="0"/>
                                  </p:stCondLst>
                                  <p:childTnLst>
                                    <p:anim calcmode="lin" valueType="num">
                                      <p:cBhvr>
                                        <p:cTn id="182" dur="500"/>
                                        <p:tgtEl>
                                          <p:spTgt spid="116"/>
                                        </p:tgtEl>
                                        <p:attrNameLst>
                                          <p:attrName>ppt_w</p:attrName>
                                        </p:attrNameLst>
                                      </p:cBhvr>
                                      <p:tavLst>
                                        <p:tav tm="0">
                                          <p:val>
                                            <p:strVal val="ppt_w"/>
                                          </p:val>
                                        </p:tav>
                                        <p:tav tm="100000">
                                          <p:val>
                                            <p:fltVal val="0"/>
                                          </p:val>
                                        </p:tav>
                                      </p:tavLst>
                                    </p:anim>
                                    <p:anim calcmode="lin" valueType="num">
                                      <p:cBhvr>
                                        <p:cTn id="183" dur="500"/>
                                        <p:tgtEl>
                                          <p:spTgt spid="116"/>
                                        </p:tgtEl>
                                        <p:attrNameLst>
                                          <p:attrName>ppt_h</p:attrName>
                                        </p:attrNameLst>
                                      </p:cBhvr>
                                      <p:tavLst>
                                        <p:tav tm="0">
                                          <p:val>
                                            <p:strVal val="ppt_h"/>
                                          </p:val>
                                        </p:tav>
                                        <p:tav tm="100000">
                                          <p:val>
                                            <p:strVal val="ppt_h"/>
                                          </p:val>
                                        </p:tav>
                                      </p:tavLst>
                                    </p:anim>
                                    <p:set>
                                      <p:cBhvr>
                                        <p:cTn id="184" dur="1" fill="hold">
                                          <p:stCondLst>
                                            <p:cond delay="499"/>
                                          </p:stCondLst>
                                        </p:cTn>
                                        <p:tgtEl>
                                          <p:spTgt spid="116"/>
                                        </p:tgtEl>
                                        <p:attrNameLst>
                                          <p:attrName>style.visibility</p:attrName>
                                        </p:attrNameLst>
                                      </p:cBhvr>
                                      <p:to>
                                        <p:strVal val="hidden"/>
                                      </p:to>
                                    </p:set>
                                  </p:childTnLst>
                                </p:cTn>
                              </p:par>
                              <p:par>
                                <p:cTn id="185" presetID="17" presetClass="exit" presetSubtype="10" fill="hold" nodeType="withEffect">
                                  <p:stCondLst>
                                    <p:cond delay="0"/>
                                  </p:stCondLst>
                                  <p:childTnLst>
                                    <p:anim calcmode="lin" valueType="num">
                                      <p:cBhvr>
                                        <p:cTn id="186" dur="500"/>
                                        <p:tgtEl>
                                          <p:spTgt spid="146"/>
                                        </p:tgtEl>
                                        <p:attrNameLst>
                                          <p:attrName>ppt_w</p:attrName>
                                        </p:attrNameLst>
                                      </p:cBhvr>
                                      <p:tavLst>
                                        <p:tav tm="0">
                                          <p:val>
                                            <p:strVal val="ppt_w"/>
                                          </p:val>
                                        </p:tav>
                                        <p:tav tm="100000">
                                          <p:val>
                                            <p:fltVal val="0"/>
                                          </p:val>
                                        </p:tav>
                                      </p:tavLst>
                                    </p:anim>
                                    <p:anim calcmode="lin" valueType="num">
                                      <p:cBhvr>
                                        <p:cTn id="187" dur="500"/>
                                        <p:tgtEl>
                                          <p:spTgt spid="146"/>
                                        </p:tgtEl>
                                        <p:attrNameLst>
                                          <p:attrName>ppt_h</p:attrName>
                                        </p:attrNameLst>
                                      </p:cBhvr>
                                      <p:tavLst>
                                        <p:tav tm="0">
                                          <p:val>
                                            <p:strVal val="ppt_h"/>
                                          </p:val>
                                        </p:tav>
                                        <p:tav tm="100000">
                                          <p:val>
                                            <p:strVal val="ppt_h"/>
                                          </p:val>
                                        </p:tav>
                                      </p:tavLst>
                                    </p:anim>
                                    <p:set>
                                      <p:cBhvr>
                                        <p:cTn id="188" dur="1" fill="hold">
                                          <p:stCondLst>
                                            <p:cond delay="499"/>
                                          </p:stCondLst>
                                        </p:cTn>
                                        <p:tgtEl>
                                          <p:spTgt spid="146"/>
                                        </p:tgtEl>
                                        <p:attrNameLst>
                                          <p:attrName>style.visibility</p:attrName>
                                        </p:attrNameLst>
                                      </p:cBhvr>
                                      <p:to>
                                        <p:strVal val="hidden"/>
                                      </p:to>
                                    </p:set>
                                  </p:childTnLst>
                                </p:cTn>
                              </p:par>
                              <p:par>
                                <p:cTn id="189" presetID="17" presetClass="exit" presetSubtype="10" fill="hold" grpId="0" nodeType="withEffect">
                                  <p:stCondLst>
                                    <p:cond delay="0"/>
                                  </p:stCondLst>
                                  <p:childTnLst>
                                    <p:anim calcmode="lin" valueType="num">
                                      <p:cBhvr>
                                        <p:cTn id="190" dur="500"/>
                                        <p:tgtEl>
                                          <p:spTgt spid="120"/>
                                        </p:tgtEl>
                                        <p:attrNameLst>
                                          <p:attrName>ppt_w</p:attrName>
                                        </p:attrNameLst>
                                      </p:cBhvr>
                                      <p:tavLst>
                                        <p:tav tm="0">
                                          <p:val>
                                            <p:strVal val="ppt_w"/>
                                          </p:val>
                                        </p:tav>
                                        <p:tav tm="100000">
                                          <p:val>
                                            <p:fltVal val="0"/>
                                          </p:val>
                                        </p:tav>
                                      </p:tavLst>
                                    </p:anim>
                                    <p:anim calcmode="lin" valueType="num">
                                      <p:cBhvr>
                                        <p:cTn id="191" dur="500"/>
                                        <p:tgtEl>
                                          <p:spTgt spid="120"/>
                                        </p:tgtEl>
                                        <p:attrNameLst>
                                          <p:attrName>ppt_h</p:attrName>
                                        </p:attrNameLst>
                                      </p:cBhvr>
                                      <p:tavLst>
                                        <p:tav tm="0">
                                          <p:val>
                                            <p:strVal val="ppt_h"/>
                                          </p:val>
                                        </p:tav>
                                        <p:tav tm="100000">
                                          <p:val>
                                            <p:strVal val="ppt_h"/>
                                          </p:val>
                                        </p:tav>
                                      </p:tavLst>
                                    </p:anim>
                                    <p:set>
                                      <p:cBhvr>
                                        <p:cTn id="192" dur="1" fill="hold">
                                          <p:stCondLst>
                                            <p:cond delay="499"/>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49" grpId="1" animBg="1"/>
      <p:bldP spid="141" grpId="0" animBg="1"/>
      <p:bldP spid="141" grpId="1" animBg="1"/>
      <p:bldP spid="143" grpId="0" animBg="1"/>
      <p:bldP spid="143" grpId="1" animBg="1"/>
      <p:bldP spid="145" grpId="0" animBg="1"/>
      <p:bldP spid="145" grpId="1" animBg="1"/>
      <p:bldP spid="147" grpId="0" animBg="1"/>
      <p:bldP spid="147" grpId="1" animBg="1"/>
      <p:bldP spid="150" grpId="0" animBg="1"/>
      <p:bldP spid="150" grpId="1" animBg="1"/>
      <p:bldP spid="138" grpId="0" animBg="1"/>
      <p:bldP spid="138" grpId="1" animBg="1"/>
      <p:bldP spid="140" grpId="0"/>
      <p:bldP spid="104" grpId="0" animBg="1"/>
      <p:bldP spid="108" grpId="0" animBg="1"/>
      <p:bldP spid="109" grpId="0" animBg="1"/>
      <p:bldP spid="110" grpId="0" animBg="1"/>
      <p:bldP spid="111" grpId="0" animBg="1"/>
      <p:bldP spid="113" grpId="0" animBg="1"/>
      <p:bldP spid="114" grpId="0" animBg="1"/>
      <p:bldP spid="115" grpId="0" animBg="1"/>
      <p:bldP spid="116" grpId="0" animBg="1"/>
      <p:bldP spid="120" grpId="0" animBg="1"/>
      <p:bldP spid="135" grpId="0" animBg="1"/>
      <p:bldP spid="16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Command language</a:t>
            </a:r>
            <a:endParaRPr lang="en-US" dirty="0"/>
          </a:p>
        </p:txBody>
      </p:sp>
      <p:sp>
        <p:nvSpPr>
          <p:cNvPr id="3" name="Content Placeholder 2"/>
          <p:cNvSpPr>
            <a:spLocks noGrp="1"/>
          </p:cNvSpPr>
          <p:nvPr>
            <p:ph idx="1"/>
          </p:nvPr>
        </p:nvSpPr>
        <p:spPr/>
        <p:txBody>
          <a:bodyPr/>
          <a:lstStyle/>
          <a:p>
            <a:r>
              <a:rPr lang="en-US" sz="3200" dirty="0" smtClean="0"/>
              <a:t>x := E</a:t>
            </a:r>
          </a:p>
          <a:p>
            <a:pPr lvl="1"/>
            <a:r>
              <a:rPr sz="2400" smtClean="0"/>
              <a:t>x := x + 1</a:t>
            </a:r>
          </a:p>
          <a:p>
            <a:pPr lvl="1"/>
            <a:endParaRPr sz="2400" smtClean="0"/>
          </a:p>
          <a:p>
            <a:pPr lvl="1"/>
            <a:r>
              <a:rPr sz="2400" smtClean="0"/>
              <a:t>x := 10</a:t>
            </a:r>
          </a:p>
          <a:p>
            <a:endParaRPr lang="en-US" sz="3200" dirty="0" smtClean="0"/>
          </a:p>
          <a:p>
            <a:r>
              <a:rPr lang="en-US" sz="3200" dirty="0" smtClean="0">
                <a:solidFill>
                  <a:schemeClr val="accent2"/>
                </a:solidFill>
              </a:rPr>
              <a:t>havoc</a:t>
            </a:r>
            <a:r>
              <a:rPr lang="en-US" sz="3200" dirty="0" smtClean="0"/>
              <a:t> x</a:t>
            </a:r>
          </a:p>
          <a:p>
            <a:endParaRPr lang="en-US" sz="3200" dirty="0" smtClean="0"/>
          </a:p>
          <a:p>
            <a:r>
              <a:rPr lang="en-US" sz="3200" dirty="0" smtClean="0"/>
              <a:t>S ; T</a:t>
            </a:r>
            <a:endParaRPr lang="en-US" sz="3200" dirty="0"/>
          </a:p>
        </p:txBody>
      </p:sp>
      <p:sp>
        <p:nvSpPr>
          <p:cNvPr id="4" name="Content Placeholder 3"/>
          <p:cNvSpPr>
            <a:spLocks noGrp="1"/>
          </p:cNvSpPr>
          <p:nvPr>
            <p:ph sz="half" idx="4294967295"/>
          </p:nvPr>
        </p:nvSpPr>
        <p:spPr>
          <a:xfrm>
            <a:off x="5029200" y="1411288"/>
            <a:ext cx="4114800" cy="2609850"/>
          </a:xfrm>
        </p:spPr>
        <p:txBody>
          <a:bodyPr/>
          <a:lstStyle/>
          <a:p>
            <a:r>
              <a:rPr lang="en-US" sz="3200" dirty="0" smtClean="0">
                <a:solidFill>
                  <a:schemeClr val="accent2"/>
                </a:solidFill>
              </a:rPr>
              <a:t>assert</a:t>
            </a:r>
            <a:r>
              <a:rPr lang="en-US" sz="3200" dirty="0" smtClean="0"/>
              <a:t> P</a:t>
            </a:r>
          </a:p>
          <a:p>
            <a:endParaRPr lang="en-US" sz="3200" dirty="0" smtClean="0"/>
          </a:p>
          <a:p>
            <a:r>
              <a:rPr lang="en-US" sz="3200" dirty="0" smtClean="0">
                <a:solidFill>
                  <a:schemeClr val="accent2"/>
                </a:solidFill>
              </a:rPr>
              <a:t>assume</a:t>
            </a:r>
            <a:r>
              <a:rPr lang="en-US" sz="3200" dirty="0" smtClean="0"/>
              <a:t> P</a:t>
            </a:r>
          </a:p>
          <a:p>
            <a:endParaRPr lang="en-US" sz="3200" dirty="0" smtClean="0"/>
          </a:p>
          <a:p>
            <a:r>
              <a:rPr lang="en-US" sz="3200" dirty="0" smtClean="0"/>
              <a:t>S </a:t>
            </a:r>
            <a:r>
              <a:rPr lang="en-US" sz="3200" dirty="0" smtClean="0">
                <a:sym typeface="Symbol"/>
              </a:rPr>
              <a:t> T</a:t>
            </a:r>
            <a:endParaRPr lang="en-US" sz="3200" dirty="0"/>
          </a:p>
        </p:txBody>
      </p:sp>
      <p:sp>
        <p:nvSpPr>
          <p:cNvPr id="5" name="Oval 4"/>
          <p:cNvSpPr/>
          <p:nvPr/>
        </p:nvSpPr>
        <p:spPr bwMode="auto">
          <a:xfrm>
            <a:off x="3054014" y="2119802"/>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3054014" y="186536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3054014" y="161886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3387969" y="186536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3387969" y="161091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3387969" y="136442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1" name="Straight Arrow Connector 10"/>
          <p:cNvCxnSpPr>
            <a:stCxn id="7" idx="7"/>
            <a:endCxn id="10" idx="3"/>
          </p:cNvCxnSpPr>
          <p:nvPr/>
        </p:nvCxnSpPr>
        <p:spPr>
          <a:xfrm rot="5400000" flipH="1" flipV="1">
            <a:off x="3209857" y="1440757"/>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2" name="Straight Arrow Connector 11"/>
          <p:cNvCxnSpPr>
            <a:stCxn id="6" idx="7"/>
            <a:endCxn id="9" idx="3"/>
          </p:cNvCxnSpPr>
          <p:nvPr/>
        </p:nvCxnSpPr>
        <p:spPr>
          <a:xfrm rot="5400000" flipH="1" flipV="1">
            <a:off x="3209857" y="1687248"/>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3" name="Straight Arrow Connector 12"/>
          <p:cNvCxnSpPr>
            <a:stCxn id="5" idx="7"/>
            <a:endCxn id="8" idx="3"/>
          </p:cNvCxnSpPr>
          <p:nvPr/>
        </p:nvCxnSpPr>
        <p:spPr>
          <a:xfrm rot="5400000" flipH="1" flipV="1">
            <a:off x="3209857" y="1941690"/>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4" name="Oval 13"/>
          <p:cNvSpPr/>
          <p:nvPr/>
        </p:nvSpPr>
        <p:spPr bwMode="auto">
          <a:xfrm>
            <a:off x="3077867" y="318029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3077867" y="292584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Oval 15"/>
          <p:cNvSpPr/>
          <p:nvPr/>
        </p:nvSpPr>
        <p:spPr bwMode="auto">
          <a:xfrm>
            <a:off x="3077867" y="267935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3411822" y="286223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8" name="Straight Arrow Connector 17"/>
          <p:cNvCxnSpPr>
            <a:stCxn id="16" idx="6"/>
            <a:endCxn id="17" idx="1"/>
          </p:cNvCxnSpPr>
          <p:nvPr/>
        </p:nvCxnSpPr>
        <p:spPr>
          <a:xfrm>
            <a:off x="3213870" y="2747360"/>
            <a:ext cx="217869" cy="13479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9" name="Straight Arrow Connector 18"/>
          <p:cNvCxnSpPr>
            <a:stCxn id="15" idx="6"/>
            <a:endCxn id="17" idx="2"/>
          </p:cNvCxnSpPr>
          <p:nvPr/>
        </p:nvCxnSpPr>
        <p:spPr>
          <a:xfrm flipV="1">
            <a:off x="3213870" y="2930241"/>
            <a:ext cx="197952" cy="6361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0" name="Straight Arrow Connector 19"/>
          <p:cNvCxnSpPr>
            <a:stCxn id="14" idx="7"/>
            <a:endCxn id="17" idx="3"/>
          </p:cNvCxnSpPr>
          <p:nvPr/>
        </p:nvCxnSpPr>
        <p:spPr>
          <a:xfrm rot="5400000" flipH="1" flipV="1">
            <a:off x="3201905" y="2970374"/>
            <a:ext cx="22188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21" name="Oval 20"/>
          <p:cNvSpPr/>
          <p:nvPr/>
        </p:nvSpPr>
        <p:spPr bwMode="auto">
          <a:xfrm>
            <a:off x="2908517" y="433275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2908517" y="407831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Oval 22"/>
          <p:cNvSpPr/>
          <p:nvPr/>
        </p:nvSpPr>
        <p:spPr bwMode="auto">
          <a:xfrm>
            <a:off x="2908517" y="383182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Oval 23"/>
          <p:cNvSpPr/>
          <p:nvPr/>
        </p:nvSpPr>
        <p:spPr bwMode="auto">
          <a:xfrm>
            <a:off x="3560524" y="433275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Oval 24"/>
          <p:cNvSpPr/>
          <p:nvPr/>
        </p:nvSpPr>
        <p:spPr bwMode="auto">
          <a:xfrm>
            <a:off x="3560524" y="407831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3560524" y="383182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7" name="Straight Arrow Connector 26"/>
          <p:cNvCxnSpPr>
            <a:stCxn id="23" idx="7"/>
            <a:endCxn id="26" idx="1"/>
          </p:cNvCxnSpPr>
          <p:nvPr/>
        </p:nvCxnSpPr>
        <p:spPr>
          <a:xfrm rot="5400000" flipH="1" flipV="1">
            <a:off x="3302522" y="3573821"/>
            <a:ext cx="1588"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8" name="Straight Arrow Connector 27"/>
          <p:cNvCxnSpPr>
            <a:stCxn id="23" idx="6"/>
            <a:endCxn id="25" idx="1"/>
          </p:cNvCxnSpPr>
          <p:nvPr/>
        </p:nvCxnSpPr>
        <p:spPr>
          <a:xfrm>
            <a:off x="3044520" y="3899825"/>
            <a:ext cx="535921" cy="19840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9" name="Straight Arrow Connector 28"/>
          <p:cNvCxnSpPr>
            <a:stCxn id="23" idx="5"/>
            <a:endCxn id="24" idx="1"/>
          </p:cNvCxnSpPr>
          <p:nvPr/>
        </p:nvCxnSpPr>
        <p:spPr>
          <a:xfrm rot="16200000" flipH="1">
            <a:off x="3100140" y="3872372"/>
            <a:ext cx="404764"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0" name="Straight Arrow Connector 29"/>
          <p:cNvCxnSpPr>
            <a:stCxn id="22" idx="7"/>
            <a:endCxn id="26" idx="2"/>
          </p:cNvCxnSpPr>
          <p:nvPr/>
        </p:nvCxnSpPr>
        <p:spPr>
          <a:xfrm rot="5400000" flipH="1" flipV="1">
            <a:off x="3193360" y="3731068"/>
            <a:ext cx="198406" cy="5359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1" name="Straight Arrow Connector 30"/>
          <p:cNvCxnSpPr>
            <a:stCxn id="22" idx="6"/>
            <a:endCxn id="25" idx="2"/>
          </p:cNvCxnSpPr>
          <p:nvPr/>
        </p:nvCxnSpPr>
        <p:spPr>
          <a:xfrm>
            <a:off x="3044520" y="4146316"/>
            <a:ext cx="516004"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2" name="Straight Arrow Connector 31"/>
          <p:cNvCxnSpPr>
            <a:stCxn id="22" idx="5"/>
            <a:endCxn id="24" idx="2"/>
          </p:cNvCxnSpPr>
          <p:nvPr/>
        </p:nvCxnSpPr>
        <p:spPr>
          <a:xfrm rot="16200000" flipH="1">
            <a:off x="3189384" y="4029618"/>
            <a:ext cx="206358" cy="5359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3" name="Straight Arrow Connector 32"/>
          <p:cNvCxnSpPr>
            <a:stCxn id="21" idx="7"/>
            <a:endCxn id="26" idx="3"/>
          </p:cNvCxnSpPr>
          <p:nvPr/>
        </p:nvCxnSpPr>
        <p:spPr>
          <a:xfrm rot="5400000" flipH="1" flipV="1">
            <a:off x="3100140" y="3872372"/>
            <a:ext cx="404764"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4" name="Straight Arrow Connector 33"/>
          <p:cNvCxnSpPr>
            <a:stCxn id="21" idx="6"/>
            <a:endCxn id="25" idx="3"/>
          </p:cNvCxnSpPr>
          <p:nvPr/>
        </p:nvCxnSpPr>
        <p:spPr>
          <a:xfrm flipV="1">
            <a:off x="3044520" y="4194400"/>
            <a:ext cx="535921" cy="20635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5" name="Straight Arrow Connector 34"/>
          <p:cNvCxnSpPr>
            <a:stCxn id="21" idx="5"/>
            <a:endCxn id="24" idx="3"/>
          </p:cNvCxnSpPr>
          <p:nvPr/>
        </p:nvCxnSpPr>
        <p:spPr>
          <a:xfrm rot="16200000" flipH="1">
            <a:off x="3302522" y="4170923"/>
            <a:ext cx="1588"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49" name="Oval 48"/>
          <p:cNvSpPr/>
          <p:nvPr/>
        </p:nvSpPr>
        <p:spPr bwMode="auto">
          <a:xfrm>
            <a:off x="7847611" y="194981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Oval 49"/>
          <p:cNvSpPr/>
          <p:nvPr/>
        </p:nvSpPr>
        <p:spPr bwMode="auto">
          <a:xfrm>
            <a:off x="7847611" y="16953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Oval 50"/>
          <p:cNvSpPr/>
          <p:nvPr/>
        </p:nvSpPr>
        <p:spPr bwMode="auto">
          <a:xfrm>
            <a:off x="7847611" y="144888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Oval 51"/>
          <p:cNvSpPr/>
          <p:nvPr/>
        </p:nvSpPr>
        <p:spPr bwMode="auto">
          <a:xfrm>
            <a:off x="8449989" y="16953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Oval 52"/>
          <p:cNvSpPr/>
          <p:nvPr/>
        </p:nvSpPr>
        <p:spPr bwMode="auto">
          <a:xfrm>
            <a:off x="8449989" y="144888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4" name="Straight Arrow Connector 53"/>
          <p:cNvCxnSpPr>
            <a:stCxn id="51" idx="6"/>
            <a:endCxn id="53" idx="2"/>
          </p:cNvCxnSpPr>
          <p:nvPr/>
        </p:nvCxnSpPr>
        <p:spPr>
          <a:xfrm>
            <a:off x="7983614" y="1516888"/>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5" name="Straight Arrow Connector 54"/>
          <p:cNvCxnSpPr>
            <a:stCxn id="50" idx="6"/>
            <a:endCxn id="52" idx="2"/>
          </p:cNvCxnSpPr>
          <p:nvPr/>
        </p:nvCxnSpPr>
        <p:spPr>
          <a:xfrm>
            <a:off x="7983614" y="1763379"/>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6" name="Lightning Bolt 55"/>
          <p:cNvSpPr/>
          <p:nvPr/>
        </p:nvSpPr>
        <p:spPr bwMode="auto">
          <a:xfrm>
            <a:off x="8402790" y="1880173"/>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7" name="Straight Arrow Connector 56"/>
          <p:cNvCxnSpPr>
            <a:stCxn id="49" idx="6"/>
            <a:endCxn id="56" idx="2"/>
          </p:cNvCxnSpPr>
          <p:nvPr/>
        </p:nvCxnSpPr>
        <p:spPr>
          <a:xfrm flipV="1">
            <a:off x="7983614" y="2017090"/>
            <a:ext cx="498077" cy="73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8" name="Left Brace 57"/>
          <p:cNvSpPr/>
          <p:nvPr/>
        </p:nvSpPr>
        <p:spPr>
          <a:xfrm>
            <a:off x="7483872" y="1421524"/>
            <a:ext cx="234462" cy="422031"/>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9" name="Left Brace 58"/>
          <p:cNvSpPr/>
          <p:nvPr/>
        </p:nvSpPr>
        <p:spPr>
          <a:xfrm>
            <a:off x="7483872" y="1906078"/>
            <a:ext cx="234462" cy="203202"/>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0" name="TextBox 59"/>
          <p:cNvSpPr txBox="1"/>
          <p:nvPr/>
        </p:nvSpPr>
        <p:spPr>
          <a:xfrm>
            <a:off x="6784398" y="1374625"/>
            <a:ext cx="660402" cy="523220"/>
          </a:xfrm>
          <a:prstGeom prst="rect">
            <a:avLst/>
          </a:prstGeom>
          <a:noFill/>
        </p:spPr>
        <p:txBody>
          <a:bodyPr wrap="square" rtlCol="0">
            <a:spAutoFit/>
          </a:bodyPr>
          <a:lstStyle/>
          <a:p>
            <a:pPr algn="r"/>
            <a:r>
              <a:rPr lang="en-US" sz="2800" dirty="0" smtClean="0">
                <a:solidFill>
                  <a:schemeClr val="bg1"/>
                </a:solidFill>
              </a:rPr>
              <a:t>P</a:t>
            </a:r>
            <a:endParaRPr lang="en-US" sz="2800" dirty="0">
              <a:solidFill>
                <a:schemeClr val="bg1"/>
              </a:solidFill>
            </a:endParaRPr>
          </a:p>
        </p:txBody>
      </p:sp>
      <p:sp>
        <p:nvSpPr>
          <p:cNvPr id="61" name="TextBox 60"/>
          <p:cNvSpPr txBox="1"/>
          <p:nvPr/>
        </p:nvSpPr>
        <p:spPr>
          <a:xfrm>
            <a:off x="6440518" y="1745856"/>
            <a:ext cx="1004282" cy="523220"/>
          </a:xfrm>
          <a:prstGeom prst="rect">
            <a:avLst/>
          </a:prstGeom>
          <a:noFill/>
        </p:spPr>
        <p:txBody>
          <a:bodyPr wrap="square" rtlCol="0">
            <a:spAutoFit/>
          </a:bodyPr>
          <a:lstStyle/>
          <a:p>
            <a:pPr algn="r"/>
            <a:r>
              <a:rPr lang="en-US" sz="2800" dirty="0" smtClean="0">
                <a:solidFill>
                  <a:schemeClr val="bg1"/>
                </a:solidFill>
                <a:latin typeface="Segoe UI"/>
                <a:cs typeface="Segoe UI"/>
                <a:sym typeface="Symbol"/>
              </a:rPr>
              <a:t>¬</a:t>
            </a:r>
            <a:r>
              <a:rPr lang="en-US" sz="2800" dirty="0" smtClean="0">
                <a:solidFill>
                  <a:schemeClr val="bg1"/>
                </a:solidFill>
              </a:rPr>
              <a:t>P</a:t>
            </a:r>
            <a:endParaRPr lang="en-US" sz="2800" dirty="0">
              <a:solidFill>
                <a:schemeClr val="bg1"/>
              </a:solidFill>
            </a:endParaRPr>
          </a:p>
        </p:txBody>
      </p:sp>
      <p:sp>
        <p:nvSpPr>
          <p:cNvPr id="62" name="Oval 61"/>
          <p:cNvSpPr/>
          <p:nvPr/>
        </p:nvSpPr>
        <p:spPr bwMode="auto">
          <a:xfrm>
            <a:off x="7793440" y="331463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3" name="Oval 62"/>
          <p:cNvSpPr/>
          <p:nvPr/>
        </p:nvSpPr>
        <p:spPr bwMode="auto">
          <a:xfrm>
            <a:off x="7793440" y="306814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Oval 63"/>
          <p:cNvSpPr/>
          <p:nvPr/>
        </p:nvSpPr>
        <p:spPr bwMode="auto">
          <a:xfrm>
            <a:off x="8395818" y="331463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5" name="Oval 64"/>
          <p:cNvSpPr/>
          <p:nvPr/>
        </p:nvSpPr>
        <p:spPr bwMode="auto">
          <a:xfrm>
            <a:off x="8395818" y="306814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6" name="Straight Arrow Connector 65"/>
          <p:cNvCxnSpPr>
            <a:stCxn id="63" idx="6"/>
            <a:endCxn id="65" idx="2"/>
          </p:cNvCxnSpPr>
          <p:nvPr/>
        </p:nvCxnSpPr>
        <p:spPr>
          <a:xfrm>
            <a:off x="7929443" y="3136142"/>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67" name="Left Brace 66"/>
          <p:cNvSpPr/>
          <p:nvPr/>
        </p:nvSpPr>
        <p:spPr>
          <a:xfrm>
            <a:off x="7429701" y="3040778"/>
            <a:ext cx="234462" cy="422031"/>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8" name="TextBox 67"/>
          <p:cNvSpPr txBox="1"/>
          <p:nvPr/>
        </p:nvSpPr>
        <p:spPr>
          <a:xfrm>
            <a:off x="6730227" y="2993879"/>
            <a:ext cx="660402" cy="523220"/>
          </a:xfrm>
          <a:prstGeom prst="rect">
            <a:avLst/>
          </a:prstGeom>
          <a:noFill/>
        </p:spPr>
        <p:txBody>
          <a:bodyPr wrap="square" rtlCol="0">
            <a:spAutoFit/>
          </a:bodyPr>
          <a:lstStyle/>
          <a:p>
            <a:pPr algn="r"/>
            <a:r>
              <a:rPr lang="en-US" sz="2800" dirty="0" smtClean="0">
                <a:solidFill>
                  <a:schemeClr val="bg1"/>
                </a:solidFill>
              </a:rPr>
              <a:t>P</a:t>
            </a:r>
            <a:endParaRPr lang="en-US" sz="2800" dirty="0">
              <a:solidFill>
                <a:schemeClr val="bg1"/>
              </a:solidFill>
            </a:endParaRPr>
          </a:p>
        </p:txBody>
      </p:sp>
      <p:cxnSp>
        <p:nvCxnSpPr>
          <p:cNvPr id="70" name="Straight Arrow Connector 69"/>
          <p:cNvCxnSpPr>
            <a:stCxn id="62" idx="6"/>
            <a:endCxn id="64" idx="2"/>
          </p:cNvCxnSpPr>
          <p:nvPr/>
        </p:nvCxnSpPr>
        <p:spPr>
          <a:xfrm>
            <a:off x="7929443" y="3382633"/>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05" name="Oval 104"/>
          <p:cNvSpPr/>
          <p:nvPr/>
        </p:nvSpPr>
        <p:spPr bwMode="auto">
          <a:xfrm>
            <a:off x="1937279" y="540748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6" name="Oval 105"/>
          <p:cNvSpPr/>
          <p:nvPr/>
        </p:nvSpPr>
        <p:spPr bwMode="auto">
          <a:xfrm>
            <a:off x="1937279" y="513871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7" name="Oval 106"/>
          <p:cNvSpPr/>
          <p:nvPr/>
        </p:nvSpPr>
        <p:spPr bwMode="auto">
          <a:xfrm>
            <a:off x="1937279" y="621381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2" name="Oval 111"/>
          <p:cNvSpPr/>
          <p:nvPr/>
        </p:nvSpPr>
        <p:spPr bwMode="auto">
          <a:xfrm>
            <a:off x="1937279" y="594504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8" name="Oval 117"/>
          <p:cNvSpPr/>
          <p:nvPr/>
        </p:nvSpPr>
        <p:spPr bwMode="auto">
          <a:xfrm>
            <a:off x="4194941" y="549706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9" name="Oval 118"/>
          <p:cNvSpPr/>
          <p:nvPr/>
        </p:nvSpPr>
        <p:spPr bwMode="auto">
          <a:xfrm>
            <a:off x="4194941" y="518477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2" name="Lightning Bolt 141"/>
          <p:cNvSpPr/>
          <p:nvPr/>
        </p:nvSpPr>
        <p:spPr bwMode="auto">
          <a:xfrm>
            <a:off x="4116243" y="4808164"/>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6" name="Oval 185"/>
          <p:cNvSpPr/>
          <p:nvPr/>
        </p:nvSpPr>
        <p:spPr bwMode="auto">
          <a:xfrm>
            <a:off x="5644913" y="4359705"/>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7" name="Oval 186"/>
          <p:cNvSpPr/>
          <p:nvPr/>
        </p:nvSpPr>
        <p:spPr bwMode="auto">
          <a:xfrm>
            <a:off x="5644913" y="480129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8" name="Oval 187"/>
          <p:cNvSpPr/>
          <p:nvPr/>
        </p:nvSpPr>
        <p:spPr bwMode="auto">
          <a:xfrm>
            <a:off x="5644913" y="51982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9" name="Oval 188"/>
          <p:cNvSpPr/>
          <p:nvPr/>
        </p:nvSpPr>
        <p:spPr bwMode="auto">
          <a:xfrm>
            <a:off x="5644913" y="595210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0" name="Oval 189"/>
          <p:cNvSpPr/>
          <p:nvPr/>
        </p:nvSpPr>
        <p:spPr bwMode="auto">
          <a:xfrm>
            <a:off x="6537011" y="413668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1" name="Oval 190"/>
          <p:cNvSpPr/>
          <p:nvPr/>
        </p:nvSpPr>
        <p:spPr bwMode="auto">
          <a:xfrm>
            <a:off x="6537011" y="456934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2" name="Oval 191"/>
          <p:cNvSpPr/>
          <p:nvPr/>
        </p:nvSpPr>
        <p:spPr bwMode="auto">
          <a:xfrm>
            <a:off x="6537011" y="517597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4" name="Lightning Bolt 193"/>
          <p:cNvSpPr/>
          <p:nvPr/>
        </p:nvSpPr>
        <p:spPr bwMode="auto">
          <a:xfrm>
            <a:off x="6481463" y="5858862"/>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8" name="Oval 197"/>
          <p:cNvSpPr/>
          <p:nvPr/>
        </p:nvSpPr>
        <p:spPr bwMode="auto">
          <a:xfrm>
            <a:off x="7616588" y="4359705"/>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9" name="Oval 198"/>
          <p:cNvSpPr/>
          <p:nvPr/>
        </p:nvSpPr>
        <p:spPr bwMode="auto">
          <a:xfrm>
            <a:off x="7616588" y="480129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0" name="Oval 199"/>
          <p:cNvSpPr/>
          <p:nvPr/>
        </p:nvSpPr>
        <p:spPr bwMode="auto">
          <a:xfrm>
            <a:off x="7616588" y="51982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1" name="Oval 200"/>
          <p:cNvSpPr/>
          <p:nvPr/>
        </p:nvSpPr>
        <p:spPr bwMode="auto">
          <a:xfrm>
            <a:off x="7616588" y="595210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3" name="Oval 202"/>
          <p:cNvSpPr/>
          <p:nvPr/>
        </p:nvSpPr>
        <p:spPr bwMode="auto">
          <a:xfrm>
            <a:off x="8508686" y="456934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4" name="Oval 203"/>
          <p:cNvSpPr/>
          <p:nvPr/>
        </p:nvSpPr>
        <p:spPr bwMode="auto">
          <a:xfrm>
            <a:off x="8508686" y="517597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6" name="Oval 205"/>
          <p:cNvSpPr/>
          <p:nvPr/>
        </p:nvSpPr>
        <p:spPr bwMode="auto">
          <a:xfrm>
            <a:off x="7616588" y="552835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7" name="Oval 206"/>
          <p:cNvSpPr/>
          <p:nvPr/>
        </p:nvSpPr>
        <p:spPr bwMode="auto">
          <a:xfrm>
            <a:off x="8508686" y="566662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09" name="Straight Arrow Connector 208"/>
          <p:cNvCxnSpPr>
            <a:stCxn id="186" idx="6"/>
            <a:endCxn id="190" idx="2"/>
          </p:cNvCxnSpPr>
          <p:nvPr/>
        </p:nvCxnSpPr>
        <p:spPr>
          <a:xfrm flipV="1">
            <a:off x="5780916" y="4204683"/>
            <a:ext cx="756095" cy="22302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11" name="Straight Arrow Connector 210"/>
          <p:cNvCxnSpPr>
            <a:stCxn id="198" idx="6"/>
            <a:endCxn id="203" idx="1"/>
          </p:cNvCxnSpPr>
          <p:nvPr/>
        </p:nvCxnSpPr>
        <p:spPr>
          <a:xfrm>
            <a:off x="7752591" y="4427707"/>
            <a:ext cx="776012" cy="16155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13" name="Straight Arrow Connector 212"/>
          <p:cNvCxnSpPr>
            <a:stCxn id="187" idx="7"/>
            <a:endCxn id="191" idx="2"/>
          </p:cNvCxnSpPr>
          <p:nvPr/>
        </p:nvCxnSpPr>
        <p:spPr>
          <a:xfrm rot="5400000" flipH="1" flipV="1">
            <a:off x="6057075" y="4341274"/>
            <a:ext cx="183860" cy="77601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15" name="Straight Arrow Connector 214"/>
          <p:cNvCxnSpPr>
            <a:stCxn id="188" idx="6"/>
            <a:endCxn id="192" idx="2"/>
          </p:cNvCxnSpPr>
          <p:nvPr/>
        </p:nvCxnSpPr>
        <p:spPr>
          <a:xfrm flipV="1">
            <a:off x="5780916" y="5243976"/>
            <a:ext cx="756095" cy="2230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17" name="Straight Arrow Connector 216"/>
          <p:cNvCxnSpPr>
            <a:stCxn id="200" idx="6"/>
            <a:endCxn id="204" idx="2"/>
          </p:cNvCxnSpPr>
          <p:nvPr/>
        </p:nvCxnSpPr>
        <p:spPr>
          <a:xfrm flipV="1">
            <a:off x="7752591" y="5243976"/>
            <a:ext cx="756095" cy="2230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19" name="Straight Arrow Connector 218"/>
          <p:cNvCxnSpPr>
            <a:stCxn id="199" idx="5"/>
            <a:endCxn id="204" idx="1"/>
          </p:cNvCxnSpPr>
          <p:nvPr/>
        </p:nvCxnSpPr>
        <p:spPr>
          <a:xfrm rot="16200000" flipH="1">
            <a:off x="7991382" y="4658670"/>
            <a:ext cx="278512" cy="79592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21" name="Straight Arrow Connector 220"/>
          <p:cNvCxnSpPr>
            <a:stCxn id="206" idx="6"/>
            <a:endCxn id="207" idx="2"/>
          </p:cNvCxnSpPr>
          <p:nvPr/>
        </p:nvCxnSpPr>
        <p:spPr>
          <a:xfrm>
            <a:off x="7752591" y="5596355"/>
            <a:ext cx="756095" cy="138275"/>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23" name="Straight Arrow Connector 222"/>
          <p:cNvCxnSpPr>
            <a:stCxn id="189" idx="6"/>
            <a:endCxn id="194" idx="2"/>
          </p:cNvCxnSpPr>
          <p:nvPr/>
        </p:nvCxnSpPr>
        <p:spPr>
          <a:xfrm flipV="1">
            <a:off x="5780916" y="5995779"/>
            <a:ext cx="779448" cy="2432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25" name="Straight Arrow Connector 224"/>
          <p:cNvCxnSpPr>
            <a:stCxn id="201" idx="7"/>
            <a:endCxn id="203" idx="3"/>
          </p:cNvCxnSpPr>
          <p:nvPr/>
        </p:nvCxnSpPr>
        <p:spPr>
          <a:xfrm rot="5400000" flipH="1" flipV="1">
            <a:off x="7487347" y="4930762"/>
            <a:ext cx="1286583" cy="79592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3" name="Straight Arrow Connector 152"/>
          <p:cNvCxnSpPr>
            <a:stCxn id="106" idx="7"/>
            <a:endCxn id="142" idx="2"/>
          </p:cNvCxnSpPr>
          <p:nvPr/>
        </p:nvCxnSpPr>
        <p:spPr>
          <a:xfrm rot="5400000" flipH="1" flipV="1">
            <a:off x="3017480" y="3980967"/>
            <a:ext cx="213549" cy="214177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6" name="Straight Arrow Connector 155"/>
          <p:cNvCxnSpPr>
            <a:stCxn id="106" idx="6"/>
            <a:endCxn id="119" idx="2"/>
          </p:cNvCxnSpPr>
          <p:nvPr/>
        </p:nvCxnSpPr>
        <p:spPr>
          <a:xfrm>
            <a:off x="2073282" y="5206715"/>
            <a:ext cx="2121659" cy="4606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8" name="Straight Arrow Connector 157"/>
          <p:cNvCxnSpPr>
            <a:stCxn id="105" idx="6"/>
            <a:endCxn id="119" idx="3"/>
          </p:cNvCxnSpPr>
          <p:nvPr/>
        </p:nvCxnSpPr>
        <p:spPr>
          <a:xfrm flipV="1">
            <a:off x="2073282" y="5300859"/>
            <a:ext cx="2141576" cy="17463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60" name="Straight Arrow Connector 159"/>
          <p:cNvCxnSpPr>
            <a:stCxn id="105" idx="5"/>
            <a:endCxn id="118" idx="2"/>
          </p:cNvCxnSpPr>
          <p:nvPr/>
        </p:nvCxnSpPr>
        <p:spPr>
          <a:xfrm rot="16200000" flipH="1">
            <a:off x="3103408" y="4473532"/>
            <a:ext cx="41491" cy="214157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61" name="TextBox 160"/>
          <p:cNvSpPr txBox="1"/>
          <p:nvPr/>
        </p:nvSpPr>
        <p:spPr>
          <a:xfrm>
            <a:off x="4068231" y="5688465"/>
            <a:ext cx="563526"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cxnSp>
        <p:nvCxnSpPr>
          <p:cNvPr id="163" name="Straight Arrow Connector 162"/>
          <p:cNvCxnSpPr>
            <a:stCxn id="112" idx="6"/>
            <a:endCxn id="161" idx="1"/>
          </p:cNvCxnSpPr>
          <p:nvPr/>
        </p:nvCxnSpPr>
        <p:spPr>
          <a:xfrm flipV="1">
            <a:off x="2073282" y="5943600"/>
            <a:ext cx="2041518" cy="6944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65" name="Straight Arrow Connector 164"/>
          <p:cNvCxnSpPr>
            <a:stCxn id="107" idx="6"/>
            <a:endCxn id="142" idx="3"/>
          </p:cNvCxnSpPr>
          <p:nvPr/>
        </p:nvCxnSpPr>
        <p:spPr>
          <a:xfrm flipV="1">
            <a:off x="2073282" y="5018584"/>
            <a:ext cx="2200260" cy="126323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9722 0 " pathEditMode="relative" ptsTypes="AA">
                                      <p:cBhvr>
                                        <p:cTn id="6" dur="2000" fill="hold"/>
                                        <p:tgtEl>
                                          <p:spTgt spid="18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9722 0 " pathEditMode="relative" ptsTypes="AA">
                                      <p:cBhvr>
                                        <p:cTn id="8" dur="2000" fill="hold"/>
                                        <p:tgtEl>
                                          <p:spTgt spid="18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09722 0 " pathEditMode="relative" ptsTypes="AA">
                                      <p:cBhvr>
                                        <p:cTn id="10" dur="2000" fill="hold"/>
                                        <p:tgtEl>
                                          <p:spTgt spid="188"/>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9722 0 " pathEditMode="relative" ptsTypes="AA">
                                      <p:cBhvr>
                                        <p:cTn id="12" dur="2000" fill="hold"/>
                                        <p:tgtEl>
                                          <p:spTgt spid="189"/>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9722 0 " pathEditMode="relative" ptsTypes="AA">
                                      <p:cBhvr>
                                        <p:cTn id="14" dur="2000" fill="hold"/>
                                        <p:tgtEl>
                                          <p:spTgt spid="19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9722 0 " pathEditMode="relative" ptsTypes="AA">
                                      <p:cBhvr>
                                        <p:cTn id="16" dur="2000" fill="hold"/>
                                        <p:tgtEl>
                                          <p:spTgt spid="191"/>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09722 0 " pathEditMode="relative" ptsTypes="AA">
                                      <p:cBhvr>
                                        <p:cTn id="18" dur="2000" fill="hold"/>
                                        <p:tgtEl>
                                          <p:spTgt spid="192"/>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09722 0 " pathEditMode="relative" ptsTypes="AA">
                                      <p:cBhvr>
                                        <p:cTn id="20" dur="2000" fill="hold"/>
                                        <p:tgtEl>
                                          <p:spTgt spid="194"/>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09722 0 " pathEditMode="relative" ptsTypes="AA">
                                      <p:cBhvr>
                                        <p:cTn id="22" dur="2000" fill="hold"/>
                                        <p:tgtEl>
                                          <p:spTgt spid="209"/>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09722 0 " pathEditMode="relative" ptsTypes="AA">
                                      <p:cBhvr>
                                        <p:cTn id="24" dur="2000" fill="hold"/>
                                        <p:tgtEl>
                                          <p:spTgt spid="213"/>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09722 0 " pathEditMode="relative" ptsTypes="AA">
                                      <p:cBhvr>
                                        <p:cTn id="26" dur="2000" fill="hold"/>
                                        <p:tgtEl>
                                          <p:spTgt spid="215"/>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09722 0 " pathEditMode="relative" ptsTypes="AA">
                                      <p:cBhvr>
                                        <p:cTn id="28" dur="2000" fill="hold"/>
                                        <p:tgtEl>
                                          <p:spTgt spid="223"/>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11945 0 " pathEditMode="relative" ptsTypes="AA">
                                      <p:cBhvr>
                                        <p:cTn id="30" dur="2000" fill="hold"/>
                                        <p:tgtEl>
                                          <p:spTgt spid="198"/>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11945 0 " pathEditMode="relative" ptsTypes="AA">
                                      <p:cBhvr>
                                        <p:cTn id="32" dur="2000" fill="hold"/>
                                        <p:tgtEl>
                                          <p:spTgt spid="199"/>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11945 0 " pathEditMode="relative" ptsTypes="AA">
                                      <p:cBhvr>
                                        <p:cTn id="34" dur="2000" fill="hold"/>
                                        <p:tgtEl>
                                          <p:spTgt spid="200"/>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 0 L -0.11945 0 " pathEditMode="relative" ptsTypes="AA">
                                      <p:cBhvr>
                                        <p:cTn id="36" dur="2000" fill="hold"/>
                                        <p:tgtEl>
                                          <p:spTgt spid="201"/>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 0 L -0.11945 0 " pathEditMode="relative" ptsTypes="AA">
                                      <p:cBhvr>
                                        <p:cTn id="38" dur="2000" fill="hold"/>
                                        <p:tgtEl>
                                          <p:spTgt spid="203"/>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 0 L -0.11945 0 " pathEditMode="relative" ptsTypes="AA">
                                      <p:cBhvr>
                                        <p:cTn id="40" dur="2000" fill="hold"/>
                                        <p:tgtEl>
                                          <p:spTgt spid="204"/>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 0 L -0.11945 0 " pathEditMode="relative" ptsTypes="AA">
                                      <p:cBhvr>
                                        <p:cTn id="42" dur="2000" fill="hold"/>
                                        <p:tgtEl>
                                          <p:spTgt spid="206"/>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 0 L -0.11945 0 " pathEditMode="relative" ptsTypes="AA">
                                      <p:cBhvr>
                                        <p:cTn id="44" dur="2000" fill="hold"/>
                                        <p:tgtEl>
                                          <p:spTgt spid="207"/>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11945 0 " pathEditMode="relative" ptsTypes="AA">
                                      <p:cBhvr>
                                        <p:cTn id="46" dur="2000" fill="hold"/>
                                        <p:tgtEl>
                                          <p:spTgt spid="211"/>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11945 0 " pathEditMode="relative" ptsTypes="AA">
                                      <p:cBhvr>
                                        <p:cTn id="48" dur="2000" fill="hold"/>
                                        <p:tgtEl>
                                          <p:spTgt spid="217"/>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0.11945 0 " pathEditMode="relative" ptsTypes="AA">
                                      <p:cBhvr>
                                        <p:cTn id="50" dur="2000" fill="hold"/>
                                        <p:tgtEl>
                                          <p:spTgt spid="219"/>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L -0.11945 0 " pathEditMode="relative" ptsTypes="AA">
                                      <p:cBhvr>
                                        <p:cTn id="52" dur="2000" fill="hold"/>
                                        <p:tgtEl>
                                          <p:spTgt spid="221"/>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 0 L -0.11945 0 " pathEditMode="relative" ptsTypes="AA">
                                      <p:cBhvr>
                                        <p:cTn id="54" dur="2000" fill="hold"/>
                                        <p:tgtEl>
                                          <p:spTgt spid="2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4" grpId="0" animBg="1"/>
      <p:bldP spid="198" grpId="0" animBg="1"/>
      <p:bldP spid="199" grpId="0" animBg="1"/>
      <p:bldP spid="200" grpId="0" animBg="1"/>
      <p:bldP spid="201" grpId="0" animBg="1"/>
      <p:bldP spid="203" grpId="0" animBg="1"/>
      <p:bldP spid="204" grpId="0" animBg="1"/>
      <p:bldP spid="206" grpId="0" animBg="1"/>
      <p:bldP spid="20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800" smtClean="0"/>
              <a:t>Reasoning about execution </a:t>
            </a:r>
            <a:r>
              <a:rPr sz="4800" smtClean="0">
                <a:latin typeface="Calibri" pitchFamily="34" charset="0"/>
              </a:rPr>
              <a:t>traces</a:t>
            </a:r>
            <a:endParaRPr lang="en-US" sz="4800" dirty="0">
              <a:latin typeface="Calibri" pitchFamily="34" charset="0"/>
            </a:endParaRPr>
          </a:p>
        </p:txBody>
      </p:sp>
      <p:sp>
        <p:nvSpPr>
          <p:cNvPr id="3" name="Content Placeholder 2"/>
          <p:cNvSpPr>
            <a:spLocks noGrp="1"/>
          </p:cNvSpPr>
          <p:nvPr>
            <p:ph idx="1"/>
          </p:nvPr>
        </p:nvSpPr>
        <p:spPr>
          <a:xfrm>
            <a:off x="381000" y="1412875"/>
            <a:ext cx="8382000" cy="2210862"/>
          </a:xfrm>
        </p:spPr>
        <p:txBody>
          <a:bodyPr/>
          <a:lstStyle/>
          <a:p>
            <a:pPr>
              <a:tabLst>
                <a:tab pos="3206750" algn="l"/>
              </a:tabLst>
            </a:pPr>
            <a:r>
              <a:rPr lang="en-US" sz="3200" dirty="0" smtClean="0">
                <a:latin typeface="Calibri" pitchFamily="34" charset="0"/>
              </a:rPr>
              <a:t>Hoare triple	{ P }  S  { Q }	says that</a:t>
            </a:r>
          </a:p>
          <a:p>
            <a:pPr lvl="1">
              <a:buNone/>
            </a:pPr>
            <a:r>
              <a:rPr sz="3200" smtClean="0">
                <a:latin typeface="Calibri" pitchFamily="34" charset="0"/>
              </a:rPr>
              <a:t>	every terminating execution trace of S that starts in a state satisfying P</a:t>
            </a:r>
          </a:p>
          <a:p>
            <a:pPr lvl="2"/>
            <a:r>
              <a:rPr sz="3200" smtClean="0">
                <a:latin typeface="Calibri" pitchFamily="34" charset="0"/>
              </a:rPr>
              <a:t>does not go wrong, and</a:t>
            </a:r>
          </a:p>
          <a:p>
            <a:pPr lvl="2"/>
            <a:r>
              <a:rPr sz="3200" smtClean="0">
                <a:latin typeface="Calibri" pitchFamily="34" charset="0"/>
              </a:rPr>
              <a:t>terminates in a state satisfying Q</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800" smtClean="0">
                <a:latin typeface="Calibri" pitchFamily="34" charset="0"/>
              </a:rPr>
              <a:t>Reasoning about execution traces</a:t>
            </a:r>
            <a:endParaRPr lang="en-US" sz="4800" dirty="0">
              <a:latin typeface="Calibri" pitchFamily="34" charset="0"/>
            </a:endParaRPr>
          </a:p>
        </p:txBody>
      </p:sp>
      <p:sp>
        <p:nvSpPr>
          <p:cNvPr id="3" name="Content Placeholder 2"/>
          <p:cNvSpPr>
            <a:spLocks noGrp="1"/>
          </p:cNvSpPr>
          <p:nvPr>
            <p:ph idx="1"/>
          </p:nvPr>
        </p:nvSpPr>
        <p:spPr/>
        <p:txBody>
          <a:bodyPr/>
          <a:lstStyle/>
          <a:p>
            <a:pPr>
              <a:tabLst>
                <a:tab pos="3206750" algn="l"/>
              </a:tabLst>
            </a:pPr>
            <a:r>
              <a:rPr lang="en-US" sz="3200" dirty="0" smtClean="0">
                <a:latin typeface="Calibri" pitchFamily="34" charset="0"/>
              </a:rPr>
              <a:t>Hoare triple	{ P }  S  { Q }	says that</a:t>
            </a:r>
          </a:p>
          <a:p>
            <a:pPr lvl="1">
              <a:buNone/>
            </a:pPr>
            <a:r>
              <a:rPr sz="3200" smtClean="0">
                <a:latin typeface="Calibri" pitchFamily="34" charset="0"/>
              </a:rPr>
              <a:t>	every terminating execution trace of S that starts in a state satisfying P</a:t>
            </a:r>
          </a:p>
          <a:p>
            <a:pPr lvl="2"/>
            <a:r>
              <a:rPr sz="3200" smtClean="0">
                <a:latin typeface="Calibri" pitchFamily="34" charset="0"/>
              </a:rPr>
              <a:t>does not go wrong, and</a:t>
            </a:r>
          </a:p>
          <a:p>
            <a:pPr lvl="2"/>
            <a:r>
              <a:rPr sz="3200" smtClean="0">
                <a:latin typeface="Calibri" pitchFamily="34" charset="0"/>
              </a:rPr>
              <a:t>terminates in a state satisfying Q</a:t>
            </a:r>
          </a:p>
          <a:p>
            <a:r>
              <a:rPr lang="en-US" sz="3200" dirty="0" smtClean="0">
                <a:latin typeface="Calibri" pitchFamily="34" charset="0"/>
                <a:sym typeface="Symbol"/>
              </a:rPr>
              <a:t>Given S and Q, what is the weakest </a:t>
            </a:r>
            <a:r>
              <a:rPr lang="en-US" sz="3200" dirty="0" smtClean="0">
                <a:solidFill>
                  <a:srgbClr val="FF0000"/>
                </a:solidFill>
                <a:latin typeface="Calibri" pitchFamily="34" charset="0"/>
                <a:sym typeface="Symbol"/>
              </a:rPr>
              <a:t>P’ </a:t>
            </a:r>
            <a:r>
              <a:rPr lang="en-US" sz="3200" dirty="0" smtClean="0">
                <a:latin typeface="Calibri" pitchFamily="34" charset="0"/>
                <a:sym typeface="Symbol"/>
              </a:rPr>
              <a:t>satisfying {</a:t>
            </a:r>
            <a:r>
              <a:rPr lang="en-US" sz="3200" dirty="0" smtClean="0">
                <a:solidFill>
                  <a:srgbClr val="FF0000"/>
                </a:solidFill>
                <a:latin typeface="Calibri" pitchFamily="34" charset="0"/>
                <a:sym typeface="Symbol"/>
              </a:rPr>
              <a:t>P’</a:t>
            </a:r>
            <a:r>
              <a:rPr lang="en-US" sz="3200" dirty="0" smtClean="0">
                <a:latin typeface="Calibri" pitchFamily="34" charset="0"/>
                <a:sym typeface="Symbol"/>
              </a:rPr>
              <a:t>} S {Q} ?</a:t>
            </a:r>
          </a:p>
          <a:p>
            <a:pPr lvl="1"/>
            <a:r>
              <a:rPr sz="3200" smtClean="0">
                <a:latin typeface="Calibri" pitchFamily="34" charset="0"/>
                <a:sym typeface="Symbol"/>
              </a:rPr>
              <a:t>P' is called the </a:t>
            </a:r>
            <a:r>
              <a:rPr sz="3200" i="1" smtClean="0">
                <a:solidFill>
                  <a:srgbClr val="FF0000"/>
                </a:solidFill>
                <a:latin typeface="Calibri" pitchFamily="34" charset="0"/>
                <a:sym typeface="Symbol"/>
              </a:rPr>
              <a:t>weakest precondition</a:t>
            </a:r>
            <a:r>
              <a:rPr sz="3200" smtClean="0">
                <a:solidFill>
                  <a:srgbClr val="FF0000"/>
                </a:solidFill>
                <a:latin typeface="Calibri" pitchFamily="34" charset="0"/>
                <a:sym typeface="Symbol"/>
              </a:rPr>
              <a:t> </a:t>
            </a:r>
            <a:r>
              <a:rPr sz="3200" smtClean="0">
                <a:latin typeface="Calibri" pitchFamily="34" charset="0"/>
                <a:sym typeface="Symbol"/>
              </a:rPr>
              <a:t>of S with respect to Q, written </a:t>
            </a:r>
            <a:r>
              <a:rPr sz="3200" smtClean="0">
                <a:solidFill>
                  <a:srgbClr val="FF0000"/>
                </a:solidFill>
                <a:latin typeface="Calibri" pitchFamily="34" charset="0"/>
                <a:sym typeface="Symbol"/>
              </a:rPr>
              <a:t>wp(S, Q)</a:t>
            </a:r>
          </a:p>
          <a:p>
            <a:pPr lvl="1"/>
            <a:r>
              <a:rPr sz="3200" smtClean="0">
                <a:latin typeface="Calibri" pitchFamily="34" charset="0"/>
                <a:sym typeface="Symbol"/>
              </a:rPr>
              <a:t>to check {P} S {Q}, check </a:t>
            </a:r>
            <a:r>
              <a:rPr sz="3200" smtClean="0">
                <a:solidFill>
                  <a:srgbClr val="FF0000"/>
                </a:solidFill>
                <a:latin typeface="Calibri" pitchFamily="34" charset="0"/>
                <a:sym typeface="Symbol"/>
              </a:rPr>
              <a:t>P </a:t>
            </a:r>
            <a:r>
              <a:rPr lang="en-US" sz="3200" dirty="0" smtClean="0">
                <a:solidFill>
                  <a:srgbClr val="FF0000"/>
                </a:solidFill>
                <a:latin typeface="Calibri" pitchFamily="34" charset="0"/>
                <a:sym typeface="Symbol"/>
              </a:rPr>
              <a:t> 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Z3: Some Microsoft Clients</a:t>
            </a:r>
            <a:endParaRPr lang="en-US" dirty="0"/>
          </a:p>
        </p:txBody>
      </p:sp>
      <p:sp>
        <p:nvSpPr>
          <p:cNvPr id="6" name="Left Arrow 5"/>
          <p:cNvSpPr/>
          <p:nvPr/>
        </p:nvSpPr>
        <p:spPr bwMode="auto">
          <a:xfrm rot="19085311">
            <a:off x="4842794" y="3835461"/>
            <a:ext cx="2381460" cy="1169347"/>
          </a:xfrm>
          <a:prstGeom prst="leftArrow">
            <a:avLst/>
          </a:prstGeom>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Finite Program abstraction</a:t>
            </a:r>
          </a:p>
        </p:txBody>
      </p:sp>
      <p:sp>
        <p:nvSpPr>
          <p:cNvPr id="7" name="Right Arrow 6"/>
          <p:cNvSpPr/>
          <p:nvPr/>
        </p:nvSpPr>
        <p:spPr>
          <a:xfrm rot="5400000">
            <a:off x="3452786" y="3812859"/>
            <a:ext cx="1883668" cy="1055915"/>
          </a:xfrm>
          <a:prstGeom prst="rightArrow">
            <a:avLst/>
          </a:prstGeom>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Hoare</a:t>
            </a:r>
          </a:p>
          <a:p>
            <a:pPr algn="ctr"/>
            <a:r>
              <a:rPr lang="en-US" dirty="0" smtClean="0">
                <a:effectLst>
                  <a:outerShdw blurRad="38100" dist="38100" dir="2700000" algn="tl">
                    <a:srgbClr val="000000">
                      <a:alpha val="43137"/>
                    </a:srgbClr>
                  </a:outerShdw>
                </a:effectLst>
              </a:rPr>
              <a:t>Triples</a:t>
            </a:r>
          </a:p>
        </p:txBody>
      </p:sp>
      <p:pic>
        <p:nvPicPr>
          <p:cNvPr id="8" name="Picture 7" descr="z3.png"/>
          <p:cNvPicPr>
            <a:picLocks noChangeAspect="1"/>
          </p:cNvPicPr>
          <p:nvPr/>
        </p:nvPicPr>
        <p:blipFill>
          <a:blip r:embed="rId3" cstate="print"/>
          <a:stretch>
            <a:fillRect/>
          </a:stretch>
        </p:blipFill>
        <p:spPr>
          <a:xfrm>
            <a:off x="3847831" y="5420549"/>
            <a:ext cx="1227089" cy="709545"/>
          </a:xfrm>
          <a:prstGeom prst="rect">
            <a:avLst/>
          </a:prstGeom>
        </p:spPr>
      </p:pic>
      <p:sp>
        <p:nvSpPr>
          <p:cNvPr id="9" name="Rounded Rectangle 8"/>
          <p:cNvSpPr/>
          <p:nvPr/>
        </p:nvSpPr>
        <p:spPr>
          <a:xfrm>
            <a:off x="3417889" y="2790479"/>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solidFill>
                  <a:schemeClr val="accent1">
                    <a:lumMod val="60000"/>
                    <a:lumOff val="40000"/>
                  </a:schemeClr>
                </a:solidFill>
              </a:rPr>
              <a:t>VCC</a:t>
            </a:r>
            <a:endParaRPr lang="en-US" b="1" dirty="0">
              <a:solidFill>
                <a:schemeClr val="accent1">
                  <a:lumMod val="60000"/>
                  <a:lumOff val="40000"/>
                </a:schemeClr>
              </a:solidFill>
            </a:endParaRPr>
          </a:p>
        </p:txBody>
      </p:sp>
      <p:sp>
        <p:nvSpPr>
          <p:cNvPr id="10" name="Rounded Rectangle 9"/>
          <p:cNvSpPr/>
          <p:nvPr/>
        </p:nvSpPr>
        <p:spPr>
          <a:xfrm>
            <a:off x="3558566" y="1411344"/>
            <a:ext cx="1663839" cy="82731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Hyper-V</a:t>
            </a:r>
            <a:endParaRPr lang="en-US" sz="2800" dirty="0"/>
          </a:p>
        </p:txBody>
      </p:sp>
      <p:sp>
        <p:nvSpPr>
          <p:cNvPr id="11" name="Rounded Rectangle 10"/>
          <p:cNvSpPr/>
          <p:nvPr/>
        </p:nvSpPr>
        <p:spPr>
          <a:xfrm>
            <a:off x="6026275" y="1401294"/>
            <a:ext cx="1718269" cy="86750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Drivers</a:t>
            </a:r>
            <a:endParaRPr lang="en-US" sz="2800" dirty="0"/>
          </a:p>
        </p:txBody>
      </p:sp>
      <p:sp>
        <p:nvSpPr>
          <p:cNvPr id="12" name="Right Arrow 11"/>
          <p:cNvSpPr/>
          <p:nvPr/>
        </p:nvSpPr>
        <p:spPr>
          <a:xfrm rot="2732653">
            <a:off x="1856754" y="3867520"/>
            <a:ext cx="2176912" cy="1007671"/>
          </a:xfrm>
          <a:prstGeom prst="rightArrow">
            <a:avLst/>
          </a:prstGeom>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Is this path feasible?</a:t>
            </a:r>
            <a:endParaRPr lang="en-US" dirty="0">
              <a:effectLst>
                <a:outerShdw blurRad="38100" dist="38100" dir="2700000" algn="tl">
                  <a:srgbClr val="000000">
                    <a:alpha val="43137"/>
                  </a:srgbClr>
                </a:outerShdw>
              </a:effectLst>
            </a:endParaRPr>
          </a:p>
        </p:txBody>
      </p:sp>
      <p:sp>
        <p:nvSpPr>
          <p:cNvPr id="13" name="Rounded Rectangle 12"/>
          <p:cNvSpPr/>
          <p:nvPr/>
        </p:nvSpPr>
        <p:spPr>
          <a:xfrm>
            <a:off x="1052339" y="2790480"/>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accent1">
                    <a:lumMod val="60000"/>
                    <a:lumOff val="40000"/>
                  </a:schemeClr>
                </a:solidFill>
              </a:rPr>
              <a:t>PEX</a:t>
            </a:r>
            <a:endParaRPr lang="en-US" b="1" dirty="0">
              <a:solidFill>
                <a:schemeClr val="accent1">
                  <a:lumMod val="60000"/>
                  <a:lumOff val="40000"/>
                </a:schemeClr>
              </a:solidFill>
            </a:endParaRPr>
          </a:p>
        </p:txBody>
      </p:sp>
      <p:sp>
        <p:nvSpPr>
          <p:cNvPr id="14" name="Right Arrow 13"/>
          <p:cNvSpPr/>
          <p:nvPr/>
        </p:nvSpPr>
        <p:spPr>
          <a:xfrm>
            <a:off x="5483981" y="5289427"/>
            <a:ext cx="2009353" cy="78232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Proof</a:t>
            </a:r>
            <a:endParaRPr lang="en-US" sz="2800" dirty="0"/>
          </a:p>
        </p:txBody>
      </p:sp>
      <p:sp>
        <p:nvSpPr>
          <p:cNvPr id="15" name="Left Arrow 14"/>
          <p:cNvSpPr/>
          <p:nvPr/>
        </p:nvSpPr>
        <p:spPr bwMode="auto">
          <a:xfrm>
            <a:off x="1172921" y="5340249"/>
            <a:ext cx="2160395" cy="773723"/>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Model</a:t>
            </a:r>
          </a:p>
        </p:txBody>
      </p:sp>
      <p:sp>
        <p:nvSpPr>
          <p:cNvPr id="16" name="Rounded Rectangle 15"/>
          <p:cNvSpPr/>
          <p:nvPr/>
        </p:nvSpPr>
        <p:spPr>
          <a:xfrm>
            <a:off x="1092534" y="1421392"/>
            <a:ext cx="1840522" cy="78879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.NET BCL</a:t>
            </a:r>
            <a:endParaRPr lang="en-US" sz="2800" dirty="0"/>
          </a:p>
        </p:txBody>
      </p:sp>
      <p:sp>
        <p:nvSpPr>
          <p:cNvPr id="17" name="Rounded Rectangle 16"/>
          <p:cNvSpPr/>
          <p:nvPr/>
        </p:nvSpPr>
        <p:spPr>
          <a:xfrm>
            <a:off x="5847916" y="2760334"/>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accent1">
                    <a:lumMod val="60000"/>
                    <a:lumOff val="40000"/>
                  </a:schemeClr>
                </a:solidFill>
              </a:rPr>
              <a:t>SLAM/SDV</a:t>
            </a:r>
          </a:p>
        </p:txBody>
      </p:sp>
    </p:spTree>
    <p:extLst>
      <p:ext uri="{BB962C8B-B14F-4D97-AF65-F5344CB8AC3E}">
        <p14:creationId xmlns:p14="http://schemas.microsoft.com/office/powerpoint/2007/7/12/main" xmlns="" val="131112118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Weakest preconditions</a:t>
            </a:r>
            <a:endParaRPr lang="en-US" dirty="0">
              <a:latin typeface="Calibri" pitchFamily="34" charset="0"/>
            </a:endParaRPr>
          </a:p>
        </p:txBody>
      </p:sp>
      <p:sp>
        <p:nvSpPr>
          <p:cNvPr id="3" name="Content Placeholder 2"/>
          <p:cNvSpPr>
            <a:spLocks noGrp="1"/>
          </p:cNvSpPr>
          <p:nvPr>
            <p:ph idx="1"/>
          </p:nvPr>
        </p:nvSpPr>
        <p:spPr>
          <a:xfrm>
            <a:off x="393032" y="1858043"/>
            <a:ext cx="8382000" cy="2210862"/>
          </a:xfrm>
        </p:spPr>
        <p:txBody>
          <a:bodyPr/>
          <a:lstStyle/>
          <a:p>
            <a:r>
              <a:rPr lang="en-US" dirty="0" err="1" smtClean="0">
                <a:latin typeface="Calibri" pitchFamily="34" charset="0"/>
              </a:rPr>
              <a:t>wp</a:t>
            </a:r>
            <a:r>
              <a:rPr lang="en-US" dirty="0" smtClean="0">
                <a:latin typeface="Calibri" pitchFamily="34" charset="0"/>
              </a:rPr>
              <a:t>( x := E,  Q ) =</a:t>
            </a:r>
          </a:p>
          <a:p>
            <a:r>
              <a:rPr lang="en-US" dirty="0" err="1" smtClean="0">
                <a:latin typeface="Calibri" pitchFamily="34" charset="0"/>
              </a:rPr>
              <a:t>wp</a:t>
            </a:r>
            <a:r>
              <a:rPr lang="en-US" dirty="0" smtClean="0">
                <a:latin typeface="Calibri" pitchFamily="34" charset="0"/>
              </a:rPr>
              <a:t>( </a:t>
            </a:r>
            <a:r>
              <a:rPr lang="en-US" dirty="0" smtClean="0">
                <a:solidFill>
                  <a:schemeClr val="accent2"/>
                </a:solidFill>
                <a:latin typeface="Calibri" pitchFamily="34" charset="0"/>
              </a:rPr>
              <a:t>havoc</a:t>
            </a:r>
            <a:r>
              <a:rPr lang="en-US" dirty="0" smtClean="0">
                <a:latin typeface="Calibri" pitchFamily="34" charset="0"/>
              </a:rPr>
              <a:t> x,  Q ) =</a:t>
            </a:r>
            <a:endParaRPr lang="en-US" dirty="0" smtClean="0">
              <a:latin typeface="Calibri" pitchFamily="34" charset="0"/>
              <a:sym typeface="Symbol"/>
            </a:endParaRPr>
          </a:p>
          <a:p>
            <a:r>
              <a:rPr lang="en-US" dirty="0" err="1" smtClean="0">
                <a:latin typeface="Calibri" pitchFamily="34" charset="0"/>
                <a:sym typeface="Symbol"/>
              </a:rPr>
              <a:t>wp</a:t>
            </a:r>
            <a:r>
              <a:rPr lang="en-US" dirty="0" smtClean="0">
                <a:latin typeface="Calibri" pitchFamily="34" charset="0"/>
                <a:sym typeface="Symbol"/>
              </a:rPr>
              <a:t>( </a:t>
            </a:r>
            <a:r>
              <a:rPr lang="en-US" dirty="0" smtClean="0">
                <a:solidFill>
                  <a:schemeClr val="accent2"/>
                </a:solidFill>
                <a:latin typeface="Calibri" pitchFamily="34" charset="0"/>
                <a:sym typeface="Symbol"/>
              </a:rPr>
              <a:t>assert</a:t>
            </a:r>
            <a:r>
              <a:rPr lang="en-US" dirty="0" smtClean="0">
                <a:latin typeface="Calibri" pitchFamily="34" charset="0"/>
                <a:sym typeface="Symbol"/>
              </a:rPr>
              <a:t> P,  Q ) =</a:t>
            </a:r>
          </a:p>
          <a:p>
            <a:r>
              <a:rPr lang="en-US" dirty="0" err="1" smtClean="0">
                <a:latin typeface="Calibri" pitchFamily="34" charset="0"/>
                <a:sym typeface="Symbol"/>
              </a:rPr>
              <a:t>wp</a:t>
            </a:r>
            <a:r>
              <a:rPr lang="en-US" dirty="0" smtClean="0">
                <a:latin typeface="Calibri" pitchFamily="34" charset="0"/>
                <a:sym typeface="Symbol"/>
              </a:rPr>
              <a:t>( </a:t>
            </a:r>
            <a:r>
              <a:rPr lang="en-US" dirty="0" smtClean="0">
                <a:solidFill>
                  <a:schemeClr val="accent2"/>
                </a:solidFill>
                <a:latin typeface="Calibri" pitchFamily="34" charset="0"/>
                <a:sym typeface="Symbol"/>
              </a:rPr>
              <a:t>assume</a:t>
            </a:r>
            <a:r>
              <a:rPr lang="en-US" dirty="0" smtClean="0">
                <a:latin typeface="Calibri" pitchFamily="34" charset="0"/>
                <a:sym typeface="Symbol"/>
              </a:rPr>
              <a:t> P,  Q ) =</a:t>
            </a:r>
          </a:p>
          <a:p>
            <a:r>
              <a:rPr lang="en-US" dirty="0" err="1" smtClean="0">
                <a:latin typeface="Calibri" pitchFamily="34" charset="0"/>
                <a:sym typeface="Symbol"/>
              </a:rPr>
              <a:t>wp</a:t>
            </a:r>
            <a:r>
              <a:rPr lang="en-US" dirty="0" smtClean="0">
                <a:latin typeface="Calibri" pitchFamily="34" charset="0"/>
                <a:sym typeface="Symbol"/>
              </a:rPr>
              <a:t>( S ; T,  Q ) =</a:t>
            </a:r>
          </a:p>
          <a:p>
            <a:r>
              <a:rPr lang="en-US" dirty="0" err="1" smtClean="0">
                <a:latin typeface="Calibri" pitchFamily="34" charset="0"/>
                <a:sym typeface="Symbol"/>
              </a:rPr>
              <a:t>wp</a:t>
            </a:r>
            <a:r>
              <a:rPr lang="en-US" dirty="0" smtClean="0">
                <a:latin typeface="Calibri" pitchFamily="34" charset="0"/>
                <a:sym typeface="Symbol"/>
              </a:rPr>
              <a:t>( S  T,  Q ) =</a:t>
            </a:r>
            <a:endParaRPr lang="en-US" dirty="0">
              <a:latin typeface="Calibri" pitchFamily="34" charset="0"/>
            </a:endParaRPr>
          </a:p>
        </p:txBody>
      </p:sp>
      <p:sp>
        <p:nvSpPr>
          <p:cNvPr id="4" name="Content Placeholder 3"/>
          <p:cNvSpPr>
            <a:spLocks noGrp="1"/>
          </p:cNvSpPr>
          <p:nvPr>
            <p:ph sz="half" idx="4294967295"/>
          </p:nvPr>
        </p:nvSpPr>
        <p:spPr>
          <a:xfrm>
            <a:off x="4836695" y="1844424"/>
            <a:ext cx="4114800" cy="2757487"/>
          </a:xfrm>
        </p:spPr>
        <p:txBody>
          <a:bodyPr/>
          <a:lstStyle/>
          <a:p>
            <a:pPr>
              <a:buNone/>
            </a:pPr>
            <a:r>
              <a:rPr lang="en-US" dirty="0" smtClean="0">
                <a:latin typeface="Calibri" pitchFamily="34" charset="0"/>
              </a:rPr>
              <a:t>Q[ E / x ]</a:t>
            </a:r>
          </a:p>
          <a:p>
            <a:pPr>
              <a:buNone/>
            </a:pPr>
            <a:r>
              <a:rPr lang="en-US" dirty="0" smtClean="0">
                <a:latin typeface="Calibri" pitchFamily="34" charset="0"/>
              </a:rPr>
              <a:t>(</a:t>
            </a:r>
            <a:r>
              <a:rPr lang="en-US" dirty="0" smtClean="0">
                <a:latin typeface="Calibri" pitchFamily="34" charset="0"/>
                <a:sym typeface="Symbol"/>
              </a:rPr>
              <a:t>x   Q )</a:t>
            </a:r>
          </a:p>
          <a:p>
            <a:pPr>
              <a:buNone/>
            </a:pPr>
            <a:r>
              <a:rPr lang="en-US" dirty="0" smtClean="0">
                <a:latin typeface="Calibri" pitchFamily="34" charset="0"/>
                <a:sym typeface="Symbol"/>
              </a:rPr>
              <a:t>P  Q</a:t>
            </a:r>
          </a:p>
          <a:p>
            <a:pPr>
              <a:buNone/>
            </a:pPr>
            <a:r>
              <a:rPr lang="en-US" dirty="0" smtClean="0">
                <a:latin typeface="Calibri" pitchFamily="34" charset="0"/>
                <a:sym typeface="Symbol"/>
              </a:rPr>
              <a:t>P  Q</a:t>
            </a:r>
          </a:p>
          <a:p>
            <a:pPr>
              <a:buNone/>
            </a:pPr>
            <a:r>
              <a:rPr lang="en-US" dirty="0" err="1" smtClean="0">
                <a:latin typeface="Calibri" pitchFamily="34" charset="0"/>
                <a:sym typeface="Symbol"/>
              </a:rPr>
              <a:t>wp</a:t>
            </a:r>
            <a:r>
              <a:rPr lang="en-US" dirty="0" smtClean="0">
                <a:latin typeface="Calibri" pitchFamily="34" charset="0"/>
                <a:sym typeface="Symbol"/>
              </a:rPr>
              <a:t>( S,  </a:t>
            </a:r>
            <a:r>
              <a:rPr lang="en-US" dirty="0" err="1" smtClean="0">
                <a:latin typeface="Calibri" pitchFamily="34" charset="0"/>
                <a:sym typeface="Symbol"/>
              </a:rPr>
              <a:t>wp</a:t>
            </a:r>
            <a:r>
              <a:rPr lang="en-US" dirty="0" smtClean="0">
                <a:latin typeface="Calibri" pitchFamily="34" charset="0"/>
                <a:sym typeface="Symbol"/>
              </a:rPr>
              <a:t>( T, Q ))</a:t>
            </a:r>
          </a:p>
          <a:p>
            <a:pPr>
              <a:buNone/>
            </a:pPr>
            <a:r>
              <a:rPr lang="en-US" dirty="0" err="1" smtClean="0">
                <a:latin typeface="Calibri" pitchFamily="34" charset="0"/>
                <a:sym typeface="Symbol"/>
              </a:rPr>
              <a:t>wp</a:t>
            </a:r>
            <a:r>
              <a:rPr lang="en-US" dirty="0" smtClean="0">
                <a:latin typeface="Calibri" pitchFamily="34" charset="0"/>
                <a:sym typeface="Symbol"/>
              </a:rPr>
              <a:t>( S, Q )  </a:t>
            </a:r>
            <a:r>
              <a:rPr lang="en-US" dirty="0" err="1" smtClean="0">
                <a:latin typeface="Calibri" pitchFamily="34" charset="0"/>
                <a:sym typeface="Symbol"/>
              </a:rPr>
              <a:t>wp</a:t>
            </a:r>
            <a:r>
              <a:rPr lang="en-US" dirty="0" smtClean="0">
                <a:latin typeface="Calibri" pitchFamily="34" charset="0"/>
                <a:sym typeface="Symbol"/>
              </a:rPr>
              <a:t>( T, Q )</a:t>
            </a:r>
            <a:endParaRPr lang="en-US"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Structured if statement</a:t>
            </a:r>
            <a:endParaRPr lang="en-US" dirty="0">
              <a:latin typeface="Calibri" pitchFamily="34" charset="0"/>
            </a:endParaRPr>
          </a:p>
        </p:txBody>
      </p:sp>
      <p:sp>
        <p:nvSpPr>
          <p:cNvPr id="3" name="Content Placeholder 2"/>
          <p:cNvSpPr>
            <a:spLocks noGrp="1"/>
          </p:cNvSpPr>
          <p:nvPr>
            <p:ph idx="1"/>
          </p:nvPr>
        </p:nvSpPr>
        <p:spPr/>
        <p:txBody>
          <a:bodyPr/>
          <a:lstStyle/>
          <a:p>
            <a:endParaRPr lang="en-US" dirty="0" smtClean="0">
              <a:solidFill>
                <a:schemeClr val="accent2"/>
              </a:solidFill>
            </a:endParaRPr>
          </a:p>
          <a:p>
            <a:pPr>
              <a:buNone/>
            </a:pPr>
            <a:r>
              <a:rPr lang="en-US" dirty="0" smtClean="0">
                <a:solidFill>
                  <a:schemeClr val="accent2"/>
                </a:solidFill>
                <a:latin typeface="Calibri" pitchFamily="34" charset="0"/>
              </a:rPr>
              <a:t>if</a:t>
            </a:r>
            <a:r>
              <a:rPr lang="en-US" dirty="0" smtClean="0">
                <a:latin typeface="Calibri" pitchFamily="34" charset="0"/>
              </a:rPr>
              <a:t> E </a:t>
            </a:r>
            <a:r>
              <a:rPr lang="en-US" dirty="0" smtClean="0">
                <a:solidFill>
                  <a:schemeClr val="accent2"/>
                </a:solidFill>
                <a:latin typeface="Calibri" pitchFamily="34" charset="0"/>
              </a:rPr>
              <a:t>then</a:t>
            </a:r>
            <a:r>
              <a:rPr lang="en-US" dirty="0" smtClean="0">
                <a:latin typeface="Calibri" pitchFamily="34" charset="0"/>
              </a:rPr>
              <a:t> S </a:t>
            </a:r>
            <a:r>
              <a:rPr lang="en-US" dirty="0" smtClean="0">
                <a:solidFill>
                  <a:schemeClr val="accent2"/>
                </a:solidFill>
                <a:latin typeface="Calibri" pitchFamily="34" charset="0"/>
              </a:rPr>
              <a:t>else</a:t>
            </a:r>
            <a:r>
              <a:rPr lang="en-US" dirty="0" smtClean="0">
                <a:latin typeface="Calibri" pitchFamily="34" charset="0"/>
              </a:rPr>
              <a:t> T </a:t>
            </a:r>
            <a:r>
              <a:rPr lang="en-US" dirty="0" smtClean="0">
                <a:solidFill>
                  <a:schemeClr val="accent2"/>
                </a:solidFill>
                <a:latin typeface="Calibri" pitchFamily="34" charset="0"/>
              </a:rPr>
              <a:t>end</a:t>
            </a:r>
            <a:r>
              <a:rPr lang="en-US" dirty="0" smtClean="0">
                <a:latin typeface="Calibri" pitchFamily="34" charset="0"/>
              </a:rPr>
              <a:t>  =</a:t>
            </a:r>
          </a:p>
          <a:p>
            <a:endParaRPr lang="en-US" dirty="0" smtClean="0">
              <a:latin typeface="Calibri" pitchFamily="34" charset="0"/>
            </a:endParaRPr>
          </a:p>
          <a:p>
            <a:pPr>
              <a:buNone/>
            </a:pPr>
            <a:r>
              <a:rPr lang="en-US" dirty="0" smtClean="0">
                <a:latin typeface="Calibri" pitchFamily="34" charset="0"/>
              </a:rPr>
              <a:t>		</a:t>
            </a:r>
            <a:r>
              <a:rPr lang="en-US" dirty="0" smtClean="0">
                <a:solidFill>
                  <a:schemeClr val="accent2"/>
                </a:solidFill>
                <a:latin typeface="Calibri" pitchFamily="34" charset="0"/>
              </a:rPr>
              <a:t>assume</a:t>
            </a:r>
            <a:r>
              <a:rPr lang="en-US" dirty="0" smtClean="0">
                <a:latin typeface="Calibri" pitchFamily="34" charset="0"/>
              </a:rPr>
              <a:t> E;  S</a:t>
            </a:r>
          </a:p>
          <a:p>
            <a:pPr>
              <a:buNone/>
            </a:pPr>
            <a:r>
              <a:rPr lang="en-US" dirty="0" smtClean="0">
                <a:latin typeface="Calibri" pitchFamily="34" charset="0"/>
                <a:sym typeface="Symbol"/>
              </a:rPr>
              <a:t>		</a:t>
            </a:r>
          </a:p>
          <a:p>
            <a:pPr>
              <a:buNone/>
            </a:pPr>
            <a:r>
              <a:rPr lang="en-US" dirty="0" smtClean="0">
                <a:latin typeface="Calibri" pitchFamily="34" charset="0"/>
                <a:sym typeface="Symbol"/>
              </a:rPr>
              <a:t>		</a:t>
            </a:r>
            <a:r>
              <a:rPr lang="en-US" dirty="0" smtClean="0">
                <a:solidFill>
                  <a:schemeClr val="accent2"/>
                </a:solidFill>
                <a:latin typeface="Calibri" pitchFamily="34" charset="0"/>
                <a:sym typeface="Symbol"/>
              </a:rPr>
              <a:t>assume</a:t>
            </a:r>
            <a:r>
              <a:rPr lang="en-US" dirty="0" smtClean="0">
                <a:latin typeface="Calibri" pitchFamily="34" charset="0"/>
                <a:sym typeface="Symbol"/>
              </a:rPr>
              <a:t> </a:t>
            </a:r>
            <a:r>
              <a:rPr lang="en-US" dirty="0" smtClean="0">
                <a:latin typeface="Calibri" pitchFamily="34" charset="0"/>
                <a:cs typeface="Segoe UI"/>
                <a:sym typeface="Symbol"/>
              </a:rPr>
              <a:t>¬</a:t>
            </a:r>
            <a:r>
              <a:rPr lang="en-US" dirty="0" smtClean="0">
                <a:latin typeface="Calibri" pitchFamily="34" charset="0"/>
              </a:rPr>
              <a:t>E;  T</a:t>
            </a:r>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Dijkstra's guarded command</a:t>
            </a:r>
            <a:endParaRPr lang="en-US" dirty="0">
              <a:latin typeface="Calibri" pitchFamily="34" charset="0"/>
            </a:endParaRPr>
          </a:p>
        </p:txBody>
      </p:sp>
      <p:sp>
        <p:nvSpPr>
          <p:cNvPr id="3" name="Content Placeholder 2"/>
          <p:cNvSpPr>
            <a:spLocks noGrp="1"/>
          </p:cNvSpPr>
          <p:nvPr>
            <p:ph idx="1"/>
          </p:nvPr>
        </p:nvSpPr>
        <p:spPr/>
        <p:txBody>
          <a:bodyPr/>
          <a:lstStyle/>
          <a:p>
            <a:endParaRPr lang="en-US" dirty="0" smtClean="0">
              <a:solidFill>
                <a:schemeClr val="accent2"/>
              </a:solidFill>
              <a:latin typeface="Calibri" pitchFamily="34" charset="0"/>
            </a:endParaRPr>
          </a:p>
          <a:p>
            <a:pPr>
              <a:buNone/>
            </a:pPr>
            <a:r>
              <a:rPr lang="en-US" dirty="0" smtClean="0">
                <a:solidFill>
                  <a:schemeClr val="accent2"/>
                </a:solidFill>
                <a:latin typeface="Calibri" pitchFamily="34" charset="0"/>
              </a:rPr>
              <a:t>if </a:t>
            </a:r>
            <a:r>
              <a:rPr lang="en-US" dirty="0" smtClean="0">
                <a:latin typeface="Calibri" pitchFamily="34" charset="0"/>
              </a:rPr>
              <a:t> E </a:t>
            </a:r>
            <a:r>
              <a:rPr lang="en-US" dirty="0" smtClean="0">
                <a:latin typeface="Calibri" pitchFamily="34" charset="0"/>
                <a:sym typeface="Wingdings" pitchFamily="2" charset="2"/>
              </a:rPr>
              <a:t> S  |  F  T  </a:t>
            </a:r>
            <a:r>
              <a:rPr lang="en-US" dirty="0" err="1" smtClean="0">
                <a:solidFill>
                  <a:schemeClr val="accent2"/>
                </a:solidFill>
                <a:latin typeface="Calibri" pitchFamily="34" charset="0"/>
              </a:rPr>
              <a:t>fi</a:t>
            </a:r>
            <a:r>
              <a:rPr lang="en-US" dirty="0" smtClean="0">
                <a:latin typeface="Calibri" pitchFamily="34" charset="0"/>
              </a:rPr>
              <a:t>  =</a:t>
            </a:r>
          </a:p>
          <a:p>
            <a:endParaRPr lang="en-US" dirty="0" smtClean="0">
              <a:latin typeface="Calibri" pitchFamily="34" charset="0"/>
            </a:endParaRPr>
          </a:p>
          <a:p>
            <a:pPr>
              <a:buNone/>
            </a:pPr>
            <a:r>
              <a:rPr lang="en-US" dirty="0" smtClean="0">
                <a:latin typeface="Calibri" pitchFamily="34" charset="0"/>
              </a:rPr>
              <a:t>		</a:t>
            </a:r>
            <a:r>
              <a:rPr lang="en-US" dirty="0" smtClean="0">
                <a:solidFill>
                  <a:schemeClr val="accent2"/>
                </a:solidFill>
                <a:latin typeface="Calibri" pitchFamily="34" charset="0"/>
              </a:rPr>
              <a:t>assert</a:t>
            </a:r>
            <a:r>
              <a:rPr lang="en-US" dirty="0" smtClean="0">
                <a:latin typeface="Calibri" pitchFamily="34" charset="0"/>
              </a:rPr>
              <a:t> E </a:t>
            </a:r>
            <a:r>
              <a:rPr lang="en-US" dirty="0" smtClean="0">
                <a:latin typeface="Calibri" pitchFamily="34" charset="0"/>
                <a:sym typeface="Symbol"/>
              </a:rPr>
              <a:t></a:t>
            </a:r>
            <a:r>
              <a:rPr lang="en-US" dirty="0" smtClean="0">
                <a:latin typeface="Calibri" pitchFamily="34" charset="0"/>
              </a:rPr>
              <a:t> F;</a:t>
            </a:r>
          </a:p>
          <a:p>
            <a:pPr>
              <a:buNone/>
            </a:pPr>
            <a:r>
              <a:rPr lang="en-US" dirty="0" smtClean="0">
                <a:latin typeface="Calibri" pitchFamily="34" charset="0"/>
              </a:rPr>
              <a:t>		(</a:t>
            </a:r>
          </a:p>
          <a:p>
            <a:pPr>
              <a:buNone/>
            </a:pPr>
            <a:r>
              <a:rPr lang="en-US" dirty="0" smtClean="0">
                <a:latin typeface="Calibri" pitchFamily="34" charset="0"/>
              </a:rPr>
              <a:t>		  </a:t>
            </a:r>
            <a:r>
              <a:rPr lang="en-US" dirty="0" smtClean="0">
                <a:solidFill>
                  <a:schemeClr val="accent2"/>
                </a:solidFill>
                <a:latin typeface="Calibri" pitchFamily="34" charset="0"/>
              </a:rPr>
              <a:t>assume</a:t>
            </a:r>
            <a:r>
              <a:rPr lang="en-US" dirty="0" smtClean="0">
                <a:latin typeface="Calibri" pitchFamily="34" charset="0"/>
              </a:rPr>
              <a:t> E;  S</a:t>
            </a:r>
          </a:p>
          <a:p>
            <a:pPr>
              <a:buNone/>
            </a:pPr>
            <a:r>
              <a:rPr lang="en-US" dirty="0" smtClean="0">
                <a:latin typeface="Calibri" pitchFamily="34" charset="0"/>
                <a:sym typeface="Symbol"/>
              </a:rPr>
              <a:t>		  </a:t>
            </a:r>
          </a:p>
          <a:p>
            <a:pPr>
              <a:buNone/>
            </a:pPr>
            <a:r>
              <a:rPr lang="en-US" dirty="0" smtClean="0">
                <a:latin typeface="Calibri" pitchFamily="34" charset="0"/>
                <a:sym typeface="Symbol"/>
              </a:rPr>
              <a:t>		  </a:t>
            </a:r>
            <a:r>
              <a:rPr lang="en-US" dirty="0" smtClean="0">
                <a:solidFill>
                  <a:schemeClr val="accent2"/>
                </a:solidFill>
                <a:latin typeface="Calibri" pitchFamily="34" charset="0"/>
                <a:sym typeface="Symbol"/>
              </a:rPr>
              <a:t>assume</a:t>
            </a:r>
            <a:r>
              <a:rPr lang="en-US" dirty="0" smtClean="0">
                <a:latin typeface="Calibri" pitchFamily="34" charset="0"/>
                <a:sym typeface="Symbol"/>
              </a:rPr>
              <a:t> </a:t>
            </a:r>
            <a:r>
              <a:rPr lang="en-US" dirty="0" smtClean="0">
                <a:latin typeface="Calibri" pitchFamily="34" charset="0"/>
              </a:rPr>
              <a:t>F;  T</a:t>
            </a:r>
          </a:p>
          <a:p>
            <a:pPr>
              <a:buNone/>
            </a:pPr>
            <a:r>
              <a:rPr lang="en-US" dirty="0" smtClean="0">
                <a:latin typeface="Calibri" pitchFamily="34" charset="0"/>
              </a:rPr>
              <a:t>		)</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Picking any good value</a:t>
            </a:r>
            <a:endParaRPr lang="en-US" dirty="0">
              <a:latin typeface="Calibri" pitchFamily="34" charset="0"/>
            </a:endParaRPr>
          </a:p>
        </p:txBody>
      </p:sp>
      <p:sp>
        <p:nvSpPr>
          <p:cNvPr id="3" name="Content Placeholder 2"/>
          <p:cNvSpPr>
            <a:spLocks noGrp="1"/>
          </p:cNvSpPr>
          <p:nvPr>
            <p:ph idx="1"/>
          </p:nvPr>
        </p:nvSpPr>
        <p:spPr/>
        <p:txBody>
          <a:bodyPr/>
          <a:lstStyle/>
          <a:p>
            <a:pPr>
              <a:buNone/>
            </a:pPr>
            <a:r>
              <a:rPr lang="en-US" dirty="0" smtClean="0">
                <a:solidFill>
                  <a:schemeClr val="accent2"/>
                </a:solidFill>
              </a:rPr>
              <a:t>assign</a:t>
            </a:r>
            <a:r>
              <a:rPr lang="en-US" dirty="0" smtClean="0"/>
              <a:t> x </a:t>
            </a:r>
            <a:r>
              <a:rPr lang="en-US" dirty="0" smtClean="0">
                <a:solidFill>
                  <a:schemeClr val="accent2"/>
                </a:solidFill>
              </a:rPr>
              <a:t>such</a:t>
            </a:r>
            <a:r>
              <a:rPr lang="en-US" dirty="0" smtClean="0"/>
              <a:t> </a:t>
            </a:r>
            <a:r>
              <a:rPr lang="en-US" dirty="0" smtClean="0">
                <a:solidFill>
                  <a:schemeClr val="accent2"/>
                </a:solidFill>
              </a:rPr>
              <a:t>that</a:t>
            </a:r>
            <a:r>
              <a:rPr lang="en-US" dirty="0" smtClean="0"/>
              <a:t> P  =</a:t>
            </a:r>
          </a:p>
          <a:p>
            <a:pPr>
              <a:buNone/>
            </a:pPr>
            <a:r>
              <a:rPr lang="en-US" dirty="0" smtClean="0"/>
              <a:t>		</a:t>
            </a:r>
            <a:r>
              <a:rPr lang="en-US" dirty="0" smtClean="0">
                <a:solidFill>
                  <a:schemeClr val="accent2"/>
                </a:solidFill>
              </a:rPr>
              <a:t>havoc</a:t>
            </a:r>
            <a:r>
              <a:rPr lang="en-US" dirty="0" smtClean="0"/>
              <a:t> x;  </a:t>
            </a:r>
            <a:r>
              <a:rPr lang="en-US" dirty="0" smtClean="0">
                <a:solidFill>
                  <a:schemeClr val="accent2"/>
                </a:solidFill>
              </a:rPr>
              <a:t>assume</a:t>
            </a:r>
            <a:r>
              <a:rPr lang="en-US" dirty="0" smtClean="0"/>
              <a:t> P</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solidFill>
                  <a:schemeClr val="accent2"/>
                </a:solidFill>
              </a:rPr>
              <a:t>assign</a:t>
            </a:r>
            <a:r>
              <a:rPr lang="en-US" dirty="0" smtClean="0"/>
              <a:t> x </a:t>
            </a:r>
            <a:r>
              <a:rPr lang="en-US" dirty="0" smtClean="0">
                <a:solidFill>
                  <a:schemeClr val="accent2"/>
                </a:solidFill>
              </a:rPr>
              <a:t>such</a:t>
            </a:r>
            <a:r>
              <a:rPr lang="en-US" dirty="0" smtClean="0"/>
              <a:t> </a:t>
            </a:r>
            <a:r>
              <a:rPr lang="en-US" dirty="0" smtClean="0">
                <a:solidFill>
                  <a:schemeClr val="accent2"/>
                </a:solidFill>
              </a:rPr>
              <a:t>that</a:t>
            </a:r>
            <a:r>
              <a:rPr lang="en-US" dirty="0" smtClean="0"/>
              <a:t> x*x = y</a:t>
            </a:r>
          </a:p>
        </p:txBody>
      </p:sp>
      <p:sp>
        <p:nvSpPr>
          <p:cNvPr id="4" name="Oval 3"/>
          <p:cNvSpPr/>
          <p:nvPr/>
        </p:nvSpPr>
        <p:spPr bwMode="auto">
          <a:xfrm>
            <a:off x="1672148" y="412197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Oval 4"/>
          <p:cNvSpPr/>
          <p:nvPr/>
        </p:nvSpPr>
        <p:spPr bwMode="auto">
          <a:xfrm>
            <a:off x="1672148" y="359457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1672148" y="307512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2756730" y="353778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8" name="Straight Arrow Connector 7"/>
          <p:cNvCxnSpPr>
            <a:stCxn id="6" idx="6"/>
            <a:endCxn id="7" idx="1"/>
          </p:cNvCxnSpPr>
          <p:nvPr/>
        </p:nvCxnSpPr>
        <p:spPr>
          <a:xfrm>
            <a:off x="1808151" y="3143129"/>
            <a:ext cx="968496" cy="414575"/>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9" name="Straight Arrow Connector 8"/>
          <p:cNvCxnSpPr>
            <a:stCxn id="5" idx="6"/>
            <a:endCxn id="7" idx="2"/>
          </p:cNvCxnSpPr>
          <p:nvPr/>
        </p:nvCxnSpPr>
        <p:spPr>
          <a:xfrm flipV="1">
            <a:off x="1808151" y="3605789"/>
            <a:ext cx="948579" cy="56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0" name="Straight Arrow Connector 9"/>
          <p:cNvCxnSpPr>
            <a:stCxn id="4" idx="7"/>
            <a:endCxn id="7" idx="3"/>
          </p:cNvCxnSpPr>
          <p:nvPr/>
        </p:nvCxnSpPr>
        <p:spPr>
          <a:xfrm rot="5400000" flipH="1" flipV="1">
            <a:off x="2038433" y="3403674"/>
            <a:ext cx="488014" cy="98841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25" name="Oval 24"/>
          <p:cNvSpPr/>
          <p:nvPr/>
        </p:nvSpPr>
        <p:spPr bwMode="auto">
          <a:xfrm>
            <a:off x="2756730" y="311470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Oval 28"/>
          <p:cNvSpPr/>
          <p:nvPr/>
        </p:nvSpPr>
        <p:spPr bwMode="auto">
          <a:xfrm>
            <a:off x="2756730" y="407005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31" name="Straight Arrow Connector 30"/>
          <p:cNvCxnSpPr>
            <a:stCxn id="6" idx="6"/>
            <a:endCxn id="25" idx="2"/>
          </p:cNvCxnSpPr>
          <p:nvPr/>
        </p:nvCxnSpPr>
        <p:spPr>
          <a:xfrm>
            <a:off x="1808151" y="3143129"/>
            <a:ext cx="948579" cy="3958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3" name="Straight Arrow Connector 32"/>
          <p:cNvCxnSpPr>
            <a:stCxn id="5" idx="6"/>
            <a:endCxn id="29" idx="2"/>
          </p:cNvCxnSpPr>
          <p:nvPr/>
        </p:nvCxnSpPr>
        <p:spPr>
          <a:xfrm>
            <a:off x="1808151" y="3662575"/>
            <a:ext cx="948579" cy="47547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5" name="Straight Arrow Connector 34"/>
          <p:cNvCxnSpPr>
            <a:stCxn id="5" idx="7"/>
            <a:endCxn id="25" idx="3"/>
          </p:cNvCxnSpPr>
          <p:nvPr/>
        </p:nvCxnSpPr>
        <p:spPr>
          <a:xfrm rot="5400000" flipH="1" flipV="1">
            <a:off x="2090592" y="2928436"/>
            <a:ext cx="383697" cy="98841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7" name="Straight Arrow Connector 36"/>
          <p:cNvCxnSpPr>
            <a:stCxn id="4" idx="6"/>
            <a:endCxn id="29" idx="3"/>
          </p:cNvCxnSpPr>
          <p:nvPr/>
        </p:nvCxnSpPr>
        <p:spPr>
          <a:xfrm flipV="1">
            <a:off x="1808151" y="4186136"/>
            <a:ext cx="968496" cy="383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9" name="Straight Arrow Connector 38"/>
          <p:cNvCxnSpPr>
            <a:stCxn id="4" idx="0"/>
            <a:endCxn id="25" idx="4"/>
          </p:cNvCxnSpPr>
          <p:nvPr/>
        </p:nvCxnSpPr>
        <p:spPr>
          <a:xfrm rot="5400000" flipH="1" flipV="1">
            <a:off x="1846811" y="3144049"/>
            <a:ext cx="871260" cy="108458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3" name="Straight Arrow Connector 42"/>
          <p:cNvCxnSpPr>
            <a:stCxn id="6" idx="4"/>
            <a:endCxn id="29" idx="1"/>
          </p:cNvCxnSpPr>
          <p:nvPr/>
        </p:nvCxnSpPr>
        <p:spPr>
          <a:xfrm rot="16200000" flipH="1">
            <a:off x="1818980" y="3132299"/>
            <a:ext cx="878837" cy="10364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45" name="Oval 44"/>
          <p:cNvSpPr/>
          <p:nvPr/>
        </p:nvSpPr>
        <p:spPr bwMode="auto">
          <a:xfrm>
            <a:off x="3814846" y="359457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Oval 45"/>
          <p:cNvSpPr/>
          <p:nvPr/>
        </p:nvSpPr>
        <p:spPr bwMode="auto">
          <a:xfrm>
            <a:off x="3814846" y="307512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Oval 46"/>
          <p:cNvSpPr/>
          <p:nvPr/>
        </p:nvSpPr>
        <p:spPr bwMode="auto">
          <a:xfrm>
            <a:off x="4899428" y="353778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49" name="Straight Arrow Connector 48"/>
          <p:cNvCxnSpPr>
            <a:stCxn id="45" idx="6"/>
            <a:endCxn id="47" idx="2"/>
          </p:cNvCxnSpPr>
          <p:nvPr/>
        </p:nvCxnSpPr>
        <p:spPr>
          <a:xfrm flipV="1">
            <a:off x="3950849" y="3605789"/>
            <a:ext cx="948579" cy="56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1" name="Oval 50"/>
          <p:cNvSpPr/>
          <p:nvPr/>
        </p:nvSpPr>
        <p:spPr bwMode="auto">
          <a:xfrm>
            <a:off x="4899428" y="311470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3" name="Straight Arrow Connector 52"/>
          <p:cNvCxnSpPr>
            <a:stCxn id="46" idx="6"/>
            <a:endCxn id="51" idx="2"/>
          </p:cNvCxnSpPr>
          <p:nvPr/>
        </p:nvCxnSpPr>
        <p:spPr>
          <a:xfrm>
            <a:off x="3950849" y="3143129"/>
            <a:ext cx="948579" cy="3958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9" name="Left Brace 58"/>
          <p:cNvSpPr/>
          <p:nvPr/>
        </p:nvSpPr>
        <p:spPr>
          <a:xfrm>
            <a:off x="1364776" y="3016137"/>
            <a:ext cx="266131" cy="784746"/>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0" name="TextBox 59"/>
          <p:cNvSpPr txBox="1"/>
          <p:nvPr/>
        </p:nvSpPr>
        <p:spPr>
          <a:xfrm>
            <a:off x="1016759" y="3193556"/>
            <a:ext cx="348018" cy="461665"/>
          </a:xfrm>
          <a:prstGeom prst="rect">
            <a:avLst/>
          </a:prstGeom>
          <a:noFill/>
        </p:spPr>
        <p:txBody>
          <a:bodyPr wrap="square" rtlCol="0">
            <a:spAutoFit/>
          </a:bodyPr>
          <a:lstStyle/>
          <a:p>
            <a:r>
              <a:rPr lang="en-US" sz="2400" dirty="0" smtClean="0">
                <a:solidFill>
                  <a:schemeClr val="bg1"/>
                </a:solidFill>
              </a:rPr>
              <a:t>P</a:t>
            </a:r>
            <a:endParaRPr lang="en-US" sz="2400" dirty="0">
              <a:solidFill>
                <a:schemeClr val="bg1"/>
              </a:solidFill>
            </a:endParaRPr>
          </a:p>
        </p:txBody>
      </p:sp>
      <p:sp>
        <p:nvSpPr>
          <p:cNvPr id="61" name="Left Brace 60"/>
          <p:cNvSpPr/>
          <p:nvPr/>
        </p:nvSpPr>
        <p:spPr>
          <a:xfrm>
            <a:off x="1364776" y="3903241"/>
            <a:ext cx="266131" cy="484497"/>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2" name="TextBox 61"/>
          <p:cNvSpPr txBox="1"/>
          <p:nvPr/>
        </p:nvSpPr>
        <p:spPr>
          <a:xfrm>
            <a:off x="716507" y="3910061"/>
            <a:ext cx="689215" cy="461665"/>
          </a:xfrm>
          <a:prstGeom prst="rect">
            <a:avLst/>
          </a:prstGeom>
          <a:noFill/>
        </p:spPr>
        <p:txBody>
          <a:bodyPr wrap="square" rtlCol="0">
            <a:spAutoFit/>
          </a:bodyPr>
          <a:lstStyle/>
          <a:p>
            <a:pPr algn="r"/>
            <a:r>
              <a:rPr lang="en-US" sz="2400" dirty="0" smtClean="0">
                <a:solidFill>
                  <a:schemeClr val="bg1"/>
                </a:solidFill>
                <a:latin typeface="Segoe UI"/>
                <a:cs typeface="Segoe UI"/>
              </a:rPr>
              <a:t>¬</a:t>
            </a:r>
            <a:r>
              <a:rPr lang="en-US" sz="2400" dirty="0" smtClean="0">
                <a:solidFill>
                  <a:schemeClr val="bg1"/>
                </a:solidFill>
              </a:rPr>
              <a:t>P</a:t>
            </a:r>
            <a:endParaRPr lang="en-US" sz="2400" dirty="0">
              <a:solidFill>
                <a:schemeClr val="bg1"/>
              </a:solidFill>
            </a:endParaRPr>
          </a:p>
        </p:txBody>
      </p:sp>
      <p:sp>
        <p:nvSpPr>
          <p:cNvPr id="63" name="Oval 62"/>
          <p:cNvSpPr/>
          <p:nvPr/>
        </p:nvSpPr>
        <p:spPr bwMode="auto">
          <a:xfrm>
            <a:off x="6496632" y="412197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Oval 63"/>
          <p:cNvSpPr/>
          <p:nvPr/>
        </p:nvSpPr>
        <p:spPr bwMode="auto">
          <a:xfrm>
            <a:off x="6496632" y="359457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5" name="Oval 64"/>
          <p:cNvSpPr/>
          <p:nvPr/>
        </p:nvSpPr>
        <p:spPr bwMode="auto">
          <a:xfrm>
            <a:off x="6496632" y="307512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6" name="Oval 65"/>
          <p:cNvSpPr/>
          <p:nvPr/>
        </p:nvSpPr>
        <p:spPr bwMode="auto">
          <a:xfrm>
            <a:off x="7581214" y="353778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7" name="Straight Arrow Connector 66"/>
          <p:cNvCxnSpPr>
            <a:stCxn id="65" idx="6"/>
            <a:endCxn id="66" idx="1"/>
          </p:cNvCxnSpPr>
          <p:nvPr/>
        </p:nvCxnSpPr>
        <p:spPr>
          <a:xfrm>
            <a:off x="6632635" y="3143129"/>
            <a:ext cx="968496" cy="414575"/>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68" name="Straight Arrow Connector 67"/>
          <p:cNvCxnSpPr>
            <a:stCxn id="64" idx="6"/>
            <a:endCxn id="66" idx="2"/>
          </p:cNvCxnSpPr>
          <p:nvPr/>
        </p:nvCxnSpPr>
        <p:spPr>
          <a:xfrm flipV="1">
            <a:off x="6632635" y="3605789"/>
            <a:ext cx="948579" cy="56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69" name="Straight Arrow Connector 68"/>
          <p:cNvCxnSpPr>
            <a:stCxn id="63" idx="7"/>
            <a:endCxn id="66" idx="3"/>
          </p:cNvCxnSpPr>
          <p:nvPr/>
        </p:nvCxnSpPr>
        <p:spPr>
          <a:xfrm rot="5400000" flipH="1" flipV="1">
            <a:off x="6862917" y="3403674"/>
            <a:ext cx="488014" cy="98841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70" name="Oval 69"/>
          <p:cNvSpPr/>
          <p:nvPr/>
        </p:nvSpPr>
        <p:spPr bwMode="auto">
          <a:xfrm>
            <a:off x="7581214" y="311470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72" name="Straight Arrow Connector 71"/>
          <p:cNvCxnSpPr>
            <a:stCxn id="65" idx="6"/>
            <a:endCxn id="70" idx="2"/>
          </p:cNvCxnSpPr>
          <p:nvPr/>
        </p:nvCxnSpPr>
        <p:spPr>
          <a:xfrm>
            <a:off x="6632635" y="3143129"/>
            <a:ext cx="948579" cy="3958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74" name="Straight Arrow Connector 73"/>
          <p:cNvCxnSpPr>
            <a:stCxn id="64" idx="7"/>
            <a:endCxn id="70" idx="3"/>
          </p:cNvCxnSpPr>
          <p:nvPr/>
        </p:nvCxnSpPr>
        <p:spPr>
          <a:xfrm rot="5400000" flipH="1" flipV="1">
            <a:off x="6915076" y="2928436"/>
            <a:ext cx="383697" cy="98841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76" name="Straight Arrow Connector 75"/>
          <p:cNvCxnSpPr>
            <a:stCxn id="63" idx="0"/>
            <a:endCxn id="70" idx="4"/>
          </p:cNvCxnSpPr>
          <p:nvPr/>
        </p:nvCxnSpPr>
        <p:spPr>
          <a:xfrm rot="5400000" flipH="1" flipV="1">
            <a:off x="6671295" y="3144049"/>
            <a:ext cx="871260" cy="108458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78" name="TextBox 77"/>
          <p:cNvSpPr txBox="1"/>
          <p:nvPr/>
        </p:nvSpPr>
        <p:spPr>
          <a:xfrm>
            <a:off x="3254993" y="3398272"/>
            <a:ext cx="348018" cy="461665"/>
          </a:xfrm>
          <a:prstGeom prst="rect">
            <a:avLst/>
          </a:prstGeom>
          <a:noFill/>
        </p:spPr>
        <p:txBody>
          <a:bodyPr wrap="square" rtlCol="0">
            <a:spAutoFit/>
          </a:bodyPr>
          <a:lstStyle/>
          <a:p>
            <a:r>
              <a:rPr lang="en-US" sz="2400" dirty="0" smtClean="0">
                <a:solidFill>
                  <a:schemeClr val="bg1"/>
                </a:solidFill>
              </a:rPr>
              <a:t>;</a:t>
            </a:r>
            <a:endParaRPr lang="en-US" sz="2400" dirty="0">
              <a:solidFill>
                <a:schemeClr val="bg1"/>
              </a:solidFill>
            </a:endParaRPr>
          </a:p>
        </p:txBody>
      </p:sp>
      <p:sp>
        <p:nvSpPr>
          <p:cNvPr id="79" name="TextBox 78"/>
          <p:cNvSpPr txBox="1"/>
          <p:nvPr/>
        </p:nvSpPr>
        <p:spPr>
          <a:xfrm>
            <a:off x="5588760" y="3398272"/>
            <a:ext cx="348018" cy="461665"/>
          </a:xfrm>
          <a:prstGeom prst="rect">
            <a:avLst/>
          </a:prstGeom>
          <a:noFill/>
        </p:spPr>
        <p:txBody>
          <a:bodyPr wrap="square" rtlCol="0">
            <a:spAutoFit/>
          </a:bodyPr>
          <a:lstStyle/>
          <a:p>
            <a:r>
              <a:rPr lang="en-US" sz="2400" dirty="0" smtClean="0">
                <a:solidFill>
                  <a:schemeClr val="bg1"/>
                </a:solidFill>
              </a:rPr>
              <a:t>=</a:t>
            </a:r>
            <a:endParaRPr lang="en-US" sz="24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500"/>
                                        <p:tgtEl>
                                          <p:spTgt spid="6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500"/>
                                        <p:tgtEl>
                                          <p:spTgt spid="6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500"/>
                                        <p:tgtEl>
                                          <p:spTgt spid="6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500"/>
                                        <p:tgtEl>
                                          <p:spTgt spid="6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500"/>
                                        <p:tgtEl>
                                          <p:spTgt spid="66"/>
                                        </p:tgtEl>
                                      </p:cBhvr>
                                    </p:animEffect>
                                  </p:childTnLst>
                                </p:cTn>
                              </p:par>
                              <p:par>
                                <p:cTn id="95" presetID="10" presetClass="entr" presetSubtype="0" fill="hold" nodeType="with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fade">
                                      <p:cBhvr>
                                        <p:cTn id="97" dur="500"/>
                                        <p:tgtEl>
                                          <p:spTgt spid="67"/>
                                        </p:tgtEl>
                                      </p:cBhvr>
                                    </p:animEffect>
                                  </p:childTnLst>
                                </p:cTn>
                              </p:par>
                              <p:par>
                                <p:cTn id="98" presetID="10" presetClass="entr" presetSubtype="0" fill="hold"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par>
                                <p:cTn id="101" presetID="10" presetClass="entr" presetSubtype="0" fill="hold" nodeType="with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fade">
                                      <p:cBhvr>
                                        <p:cTn id="103" dur="500"/>
                                        <p:tgtEl>
                                          <p:spTgt spid="6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par>
                                <p:cTn id="107" presetID="10" presetClass="entr" presetSubtype="0" fill="hold" nodeType="with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fade">
                                      <p:cBhvr>
                                        <p:cTn id="109" dur="500"/>
                                        <p:tgtEl>
                                          <p:spTgt spid="72"/>
                                        </p:tgtEl>
                                      </p:cBhvr>
                                    </p:animEffect>
                                  </p:childTnLst>
                                </p:cTn>
                              </p:par>
                              <p:par>
                                <p:cTn id="110" presetID="10" presetClass="entr" presetSubtype="0" fill="hold" nodeType="with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fade">
                                      <p:cBhvr>
                                        <p:cTn id="112" dur="500"/>
                                        <p:tgtEl>
                                          <p:spTgt spid="74"/>
                                        </p:tgtEl>
                                      </p:cBhvr>
                                    </p:animEffect>
                                  </p:childTnLst>
                                </p:cTn>
                              </p:par>
                              <p:par>
                                <p:cTn id="113" presetID="10" presetClass="entr" presetSubtype="0" fill="hold" nodeType="with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fade">
                                      <p:cBhvr>
                                        <p:cTn id="115" dur="500"/>
                                        <p:tgtEl>
                                          <p:spTgt spid="7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8"/>
                                        </p:tgtEl>
                                        <p:attrNameLst>
                                          <p:attrName>style.visibility</p:attrName>
                                        </p:attrNameLst>
                                      </p:cBhvr>
                                      <p:to>
                                        <p:strVal val="visible"/>
                                      </p:to>
                                    </p:set>
                                    <p:animEffect transition="in" filter="fade">
                                      <p:cBhvr>
                                        <p:cTn id="118" dur="500"/>
                                        <p:tgtEl>
                                          <p:spTgt spid="7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5" grpId="0" animBg="1"/>
      <p:bldP spid="29" grpId="0" animBg="1"/>
      <p:bldP spid="45" grpId="0" animBg="1"/>
      <p:bldP spid="46" grpId="0" animBg="1"/>
      <p:bldP spid="47" grpId="0" animBg="1"/>
      <p:bldP spid="51" grpId="0" animBg="1"/>
      <p:bldP spid="59" grpId="0" animBg="1"/>
      <p:bldP spid="60" grpId="0"/>
      <p:bldP spid="61" grpId="0" animBg="1"/>
      <p:bldP spid="62" grpId="0"/>
      <p:bldP spid="63" grpId="0" animBg="1"/>
      <p:bldP spid="64" grpId="0" animBg="1"/>
      <p:bldP spid="65" grpId="0" animBg="1"/>
      <p:bldP spid="66" grpId="0" animBg="1"/>
      <p:bldP spid="70" grpId="0" animBg="1"/>
      <p:bldP spid="78" grpId="0"/>
      <p:bldP spid="7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Procedures</a:t>
            </a:r>
            <a:endParaRPr lang="en-US" dirty="0">
              <a:latin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A </a:t>
            </a:r>
            <a:r>
              <a:rPr lang="en-US" i="1" dirty="0" smtClean="0">
                <a:solidFill>
                  <a:srgbClr val="FF0000"/>
                </a:solidFill>
                <a:latin typeface="Calibri" pitchFamily="34" charset="0"/>
              </a:rPr>
              <a:t>procedure</a:t>
            </a:r>
            <a:r>
              <a:rPr lang="en-US" dirty="0" smtClean="0">
                <a:latin typeface="Calibri" pitchFamily="34" charset="0"/>
              </a:rPr>
              <a:t> is a user-defined command</a:t>
            </a:r>
          </a:p>
          <a:p>
            <a:r>
              <a:rPr lang="en-US" dirty="0" smtClean="0">
                <a:solidFill>
                  <a:schemeClr val="accent2"/>
                </a:solidFill>
                <a:latin typeface="Calibri" pitchFamily="34" charset="0"/>
              </a:rPr>
              <a:t>procedure</a:t>
            </a:r>
            <a:r>
              <a:rPr lang="en-US" dirty="0" smtClean="0">
                <a:latin typeface="Calibri" pitchFamily="34" charset="0"/>
              </a:rPr>
              <a:t> M(x, y, z) </a:t>
            </a:r>
            <a:r>
              <a:rPr lang="en-US" dirty="0" smtClean="0">
                <a:solidFill>
                  <a:schemeClr val="accent2"/>
                </a:solidFill>
                <a:latin typeface="Calibri" pitchFamily="34" charset="0"/>
              </a:rPr>
              <a:t>returns</a:t>
            </a:r>
            <a:r>
              <a:rPr lang="en-US" dirty="0" smtClean="0">
                <a:latin typeface="Calibri" pitchFamily="34" charset="0"/>
              </a:rPr>
              <a:t> (r, s, t)</a:t>
            </a:r>
            <a:br>
              <a:rPr lang="en-US" dirty="0" smtClean="0">
                <a:latin typeface="Calibri" pitchFamily="34" charset="0"/>
              </a:rPr>
            </a:br>
            <a:r>
              <a:rPr lang="en-US" dirty="0" smtClean="0">
                <a:latin typeface="Calibri" pitchFamily="34" charset="0"/>
              </a:rPr>
              <a:t>	</a:t>
            </a:r>
            <a:r>
              <a:rPr lang="en-US" dirty="0" smtClean="0">
                <a:solidFill>
                  <a:schemeClr val="accent2"/>
                </a:solidFill>
                <a:latin typeface="Calibri" pitchFamily="34" charset="0"/>
              </a:rPr>
              <a:t>requires</a:t>
            </a:r>
            <a:r>
              <a:rPr lang="en-US" dirty="0" smtClean="0">
                <a:latin typeface="Calibri" pitchFamily="34" charset="0"/>
              </a:rPr>
              <a:t> P</a:t>
            </a:r>
            <a:br>
              <a:rPr lang="en-US" dirty="0" smtClean="0">
                <a:latin typeface="Calibri" pitchFamily="34" charset="0"/>
              </a:rPr>
            </a:br>
            <a:r>
              <a:rPr lang="en-US" dirty="0" smtClean="0">
                <a:latin typeface="Calibri" pitchFamily="34" charset="0"/>
              </a:rPr>
              <a:t>	</a:t>
            </a:r>
            <a:r>
              <a:rPr lang="en-US" dirty="0" smtClean="0">
                <a:solidFill>
                  <a:schemeClr val="accent2"/>
                </a:solidFill>
                <a:latin typeface="Calibri" pitchFamily="34" charset="0"/>
              </a:rPr>
              <a:t>modifies</a:t>
            </a:r>
            <a:r>
              <a:rPr lang="en-US" dirty="0" smtClean="0">
                <a:latin typeface="Calibri" pitchFamily="34" charset="0"/>
              </a:rPr>
              <a:t> g, h</a:t>
            </a:r>
            <a:br>
              <a:rPr lang="en-US" dirty="0" smtClean="0">
                <a:latin typeface="Calibri" pitchFamily="34" charset="0"/>
              </a:rPr>
            </a:br>
            <a:r>
              <a:rPr lang="en-US" dirty="0" smtClean="0">
                <a:latin typeface="Calibri" pitchFamily="34" charset="0"/>
              </a:rPr>
              <a:t>	</a:t>
            </a:r>
            <a:r>
              <a:rPr lang="en-US" dirty="0" smtClean="0">
                <a:solidFill>
                  <a:schemeClr val="accent2"/>
                </a:solidFill>
                <a:latin typeface="Calibri" pitchFamily="34" charset="0"/>
              </a:rPr>
              <a:t>ensures</a:t>
            </a:r>
            <a:r>
              <a:rPr lang="en-US" dirty="0" smtClean="0">
                <a:latin typeface="Calibri" pitchFamily="34" charset="0"/>
              </a:rPr>
              <a:t> Q</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Procedure example</a:t>
            </a:r>
            <a:endParaRPr lang="en-US" dirty="0">
              <a:latin typeface="Calibri" pitchFamily="34" charset="0"/>
            </a:endParaRPr>
          </a:p>
        </p:txBody>
      </p:sp>
      <p:sp>
        <p:nvSpPr>
          <p:cNvPr id="3" name="Content Placeholder 2"/>
          <p:cNvSpPr>
            <a:spLocks noGrp="1"/>
          </p:cNvSpPr>
          <p:nvPr>
            <p:ph idx="1"/>
          </p:nvPr>
        </p:nvSpPr>
        <p:spPr/>
        <p:txBody>
          <a:bodyPr/>
          <a:lstStyle/>
          <a:p>
            <a:r>
              <a:rPr lang="en-US" dirty="0" smtClean="0">
                <a:solidFill>
                  <a:schemeClr val="accent2"/>
                </a:solidFill>
                <a:latin typeface="Calibri" pitchFamily="34" charset="0"/>
              </a:rPr>
              <a:t>procedure</a:t>
            </a:r>
            <a:r>
              <a:rPr lang="en-US" dirty="0" smtClean="0">
                <a:latin typeface="Calibri" pitchFamily="34" charset="0"/>
              </a:rPr>
              <a:t> Inc(n) </a:t>
            </a:r>
            <a:r>
              <a:rPr lang="en-US" dirty="0" smtClean="0">
                <a:solidFill>
                  <a:schemeClr val="accent2"/>
                </a:solidFill>
                <a:latin typeface="Calibri" pitchFamily="34" charset="0"/>
              </a:rPr>
              <a:t>returns</a:t>
            </a:r>
            <a:r>
              <a:rPr lang="en-US" dirty="0" smtClean="0">
                <a:latin typeface="Calibri" pitchFamily="34" charset="0"/>
              </a:rPr>
              <a:t> (b)</a:t>
            </a:r>
            <a:br>
              <a:rPr lang="en-US" dirty="0" smtClean="0">
                <a:latin typeface="Calibri" pitchFamily="34" charset="0"/>
              </a:rPr>
            </a:br>
            <a:r>
              <a:rPr lang="en-US" dirty="0" smtClean="0">
                <a:latin typeface="Calibri" pitchFamily="34" charset="0"/>
              </a:rPr>
              <a:t>	</a:t>
            </a:r>
            <a:r>
              <a:rPr lang="en-US" dirty="0" smtClean="0">
                <a:solidFill>
                  <a:schemeClr val="accent2"/>
                </a:solidFill>
                <a:latin typeface="Calibri" pitchFamily="34" charset="0"/>
              </a:rPr>
              <a:t>requires</a:t>
            </a:r>
            <a:r>
              <a:rPr lang="en-US" dirty="0" smtClean="0">
                <a:latin typeface="Calibri" pitchFamily="34" charset="0"/>
              </a:rPr>
              <a:t> 0 ≤ n</a:t>
            </a:r>
            <a:br>
              <a:rPr lang="en-US" dirty="0" smtClean="0">
                <a:latin typeface="Calibri" pitchFamily="34" charset="0"/>
              </a:rPr>
            </a:br>
            <a:r>
              <a:rPr lang="en-US" dirty="0" smtClean="0">
                <a:latin typeface="Calibri" pitchFamily="34" charset="0"/>
              </a:rPr>
              <a:t>	</a:t>
            </a:r>
            <a:r>
              <a:rPr lang="en-US" dirty="0" smtClean="0">
                <a:solidFill>
                  <a:schemeClr val="accent2"/>
                </a:solidFill>
                <a:latin typeface="Calibri" pitchFamily="34" charset="0"/>
              </a:rPr>
              <a:t>modifies</a:t>
            </a:r>
            <a:r>
              <a:rPr lang="en-US" dirty="0" smtClean="0">
                <a:latin typeface="Calibri" pitchFamily="34" charset="0"/>
              </a:rPr>
              <a:t> g</a:t>
            </a:r>
            <a:br>
              <a:rPr lang="en-US" dirty="0" smtClean="0">
                <a:latin typeface="Calibri" pitchFamily="34" charset="0"/>
              </a:rPr>
            </a:br>
            <a:r>
              <a:rPr lang="en-US" dirty="0" smtClean="0">
                <a:latin typeface="Calibri" pitchFamily="34" charset="0"/>
              </a:rPr>
              <a:t>	</a:t>
            </a:r>
            <a:r>
              <a:rPr lang="en-US" dirty="0" smtClean="0">
                <a:solidFill>
                  <a:schemeClr val="accent2"/>
                </a:solidFill>
                <a:latin typeface="Calibri" pitchFamily="34" charset="0"/>
              </a:rPr>
              <a:t>ensures</a:t>
            </a:r>
            <a:r>
              <a:rPr lang="en-US" dirty="0" smtClean="0">
                <a:latin typeface="Calibri" pitchFamily="34" charset="0"/>
              </a:rPr>
              <a:t> g = </a:t>
            </a:r>
            <a:r>
              <a:rPr lang="en-US" dirty="0" smtClean="0">
                <a:solidFill>
                  <a:schemeClr val="accent2"/>
                </a:solidFill>
                <a:latin typeface="Calibri" pitchFamily="34" charset="0"/>
              </a:rPr>
              <a:t>old</a:t>
            </a:r>
            <a:r>
              <a:rPr lang="en-US" dirty="0" smtClean="0">
                <a:latin typeface="Calibri" pitchFamily="34" charset="0"/>
              </a:rPr>
              <a:t>(g) + n</a:t>
            </a:r>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831309" y="4421875"/>
            <a:ext cx="4299043" cy="151489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Procedures</a:t>
            </a:r>
            <a:endParaRPr lang="en-US" dirty="0"/>
          </a:p>
        </p:txBody>
      </p:sp>
      <p:sp>
        <p:nvSpPr>
          <p:cNvPr id="3" name="Content Placeholder 2"/>
          <p:cNvSpPr>
            <a:spLocks noGrp="1"/>
          </p:cNvSpPr>
          <p:nvPr>
            <p:ph idx="1"/>
          </p:nvPr>
        </p:nvSpPr>
        <p:spPr>
          <a:xfrm>
            <a:off x="304800" y="989538"/>
            <a:ext cx="8382000" cy="2210862"/>
          </a:xfrm>
        </p:spPr>
        <p:txBody>
          <a:bodyPr/>
          <a:lstStyle/>
          <a:p>
            <a:r>
              <a:rPr lang="en-US" dirty="0" smtClean="0"/>
              <a:t>A </a:t>
            </a:r>
            <a:r>
              <a:rPr lang="en-US" i="1" dirty="0" smtClean="0">
                <a:solidFill>
                  <a:srgbClr val="FF0000"/>
                </a:solidFill>
              </a:rPr>
              <a:t>procedure</a:t>
            </a:r>
            <a:r>
              <a:rPr lang="en-US" dirty="0" smtClean="0"/>
              <a:t> is a user-defined command</a:t>
            </a:r>
          </a:p>
          <a:p>
            <a:r>
              <a:rPr lang="en-US" dirty="0" smtClean="0">
                <a:solidFill>
                  <a:schemeClr val="accent2"/>
                </a:solidFill>
              </a:rPr>
              <a:t>procedure</a:t>
            </a:r>
            <a:r>
              <a:rPr lang="en-US" dirty="0" smtClean="0"/>
              <a:t> M(x, y, z) </a:t>
            </a:r>
            <a:r>
              <a:rPr lang="en-US" dirty="0" smtClean="0">
                <a:solidFill>
                  <a:schemeClr val="accent2"/>
                </a:solidFill>
              </a:rPr>
              <a:t>returns</a:t>
            </a:r>
            <a:r>
              <a:rPr lang="en-US" dirty="0" smtClean="0"/>
              <a:t> (r, s, t)</a:t>
            </a:r>
            <a:br>
              <a:rPr lang="en-US" dirty="0" smtClean="0"/>
            </a:br>
            <a:r>
              <a:rPr lang="en-US" dirty="0" smtClean="0"/>
              <a:t>	</a:t>
            </a:r>
            <a:r>
              <a:rPr lang="en-US" dirty="0" smtClean="0">
                <a:solidFill>
                  <a:schemeClr val="accent2"/>
                </a:solidFill>
              </a:rPr>
              <a:t>requires</a:t>
            </a:r>
            <a:r>
              <a:rPr lang="en-US" dirty="0" smtClean="0"/>
              <a:t> P</a:t>
            </a:r>
            <a:br>
              <a:rPr lang="en-US" dirty="0" smtClean="0"/>
            </a:br>
            <a:r>
              <a:rPr lang="en-US" dirty="0" smtClean="0"/>
              <a:t>	</a:t>
            </a:r>
            <a:r>
              <a:rPr lang="en-US" dirty="0" smtClean="0">
                <a:solidFill>
                  <a:schemeClr val="accent2"/>
                </a:solidFill>
              </a:rPr>
              <a:t>modifies</a:t>
            </a:r>
            <a:r>
              <a:rPr lang="en-US" dirty="0" smtClean="0"/>
              <a:t> g, h</a:t>
            </a:r>
            <a:br>
              <a:rPr lang="en-US" dirty="0" smtClean="0"/>
            </a:br>
            <a:r>
              <a:rPr lang="en-US" dirty="0" smtClean="0"/>
              <a:t>	</a:t>
            </a:r>
            <a:r>
              <a:rPr lang="en-US" dirty="0" smtClean="0">
                <a:solidFill>
                  <a:schemeClr val="accent2"/>
                </a:solidFill>
              </a:rPr>
              <a:t>ensures</a:t>
            </a:r>
            <a:r>
              <a:rPr lang="en-US" dirty="0" smtClean="0"/>
              <a:t> Q</a:t>
            </a:r>
          </a:p>
          <a:p>
            <a:r>
              <a:rPr lang="en-US" dirty="0" smtClean="0">
                <a:solidFill>
                  <a:schemeClr val="accent2"/>
                </a:solidFill>
              </a:rPr>
              <a:t>call</a:t>
            </a:r>
            <a:r>
              <a:rPr lang="en-US" dirty="0" smtClean="0"/>
              <a:t> a, b, c := M(E, F, G)</a:t>
            </a:r>
            <a:br>
              <a:rPr lang="en-US" dirty="0" smtClean="0"/>
            </a:br>
            <a:r>
              <a:rPr lang="en-US" dirty="0" smtClean="0"/>
              <a:t>=	x’ := E;  y’ := F;  z’ := G;</a:t>
            </a:r>
            <a:br>
              <a:rPr lang="en-US" dirty="0" smtClean="0"/>
            </a:br>
            <a:r>
              <a:rPr lang="en-US" dirty="0" smtClean="0"/>
              <a:t>	</a:t>
            </a:r>
            <a:r>
              <a:rPr lang="en-US" dirty="0" smtClean="0">
                <a:solidFill>
                  <a:schemeClr val="accent2"/>
                </a:solidFill>
              </a:rPr>
              <a:t>assert</a:t>
            </a:r>
            <a:r>
              <a:rPr lang="en-US" dirty="0" smtClean="0"/>
              <a:t> P’;</a:t>
            </a:r>
            <a:br>
              <a:rPr lang="en-US" dirty="0" smtClean="0"/>
            </a:br>
            <a:r>
              <a:rPr lang="en-US" dirty="0" smtClean="0"/>
              <a:t>	g0 := g;  h0 := h;</a:t>
            </a:r>
            <a:br>
              <a:rPr lang="en-US" dirty="0" smtClean="0"/>
            </a:br>
            <a:r>
              <a:rPr lang="en-US" dirty="0" smtClean="0"/>
              <a:t>	</a:t>
            </a:r>
            <a:r>
              <a:rPr lang="en-US" dirty="0" smtClean="0">
                <a:solidFill>
                  <a:schemeClr val="accent2"/>
                </a:solidFill>
              </a:rPr>
              <a:t>havoc</a:t>
            </a:r>
            <a:r>
              <a:rPr lang="en-US" dirty="0" smtClean="0"/>
              <a:t> g, h, r’, s’, t’;</a:t>
            </a:r>
            <a:br>
              <a:rPr lang="en-US" dirty="0" smtClean="0"/>
            </a:br>
            <a:r>
              <a:rPr lang="en-US" dirty="0" smtClean="0"/>
              <a:t>	</a:t>
            </a:r>
            <a:r>
              <a:rPr lang="en-US" dirty="0" smtClean="0">
                <a:solidFill>
                  <a:schemeClr val="accent2"/>
                </a:solidFill>
              </a:rPr>
              <a:t>assume</a:t>
            </a:r>
            <a:r>
              <a:rPr lang="en-US" dirty="0" smtClean="0"/>
              <a:t> Q’;</a:t>
            </a:r>
            <a:br>
              <a:rPr lang="en-US" dirty="0" smtClean="0"/>
            </a:br>
            <a:r>
              <a:rPr lang="en-US" dirty="0" smtClean="0"/>
              <a:t>	a := r’;  b := s’;  c := t’</a:t>
            </a:r>
            <a:endParaRPr lang="en-US" dirty="0"/>
          </a:p>
        </p:txBody>
      </p:sp>
      <p:sp>
        <p:nvSpPr>
          <p:cNvPr id="4" name="TextBox 3"/>
          <p:cNvSpPr txBox="1"/>
          <p:nvPr/>
        </p:nvSpPr>
        <p:spPr>
          <a:xfrm>
            <a:off x="4763063" y="4421876"/>
            <a:ext cx="4449171" cy="1477328"/>
          </a:xfrm>
          <a:prstGeom prst="rect">
            <a:avLst/>
          </a:prstGeom>
          <a:noFill/>
        </p:spPr>
        <p:txBody>
          <a:bodyPr wrap="square" rtlCol="0">
            <a:spAutoFit/>
          </a:bodyPr>
          <a:lstStyle/>
          <a:p>
            <a:r>
              <a:rPr lang="en-US" dirty="0" smtClean="0"/>
              <a:t>where</a:t>
            </a:r>
          </a:p>
          <a:p>
            <a:pPr marL="231775" indent="-231775">
              <a:buFont typeface="Arial" pitchFamily="34" charset="0"/>
              <a:buChar char="•"/>
              <a:tabLst>
                <a:tab pos="231775" algn="l"/>
              </a:tabLst>
            </a:pPr>
            <a:r>
              <a:rPr lang="en-US" dirty="0" smtClean="0"/>
              <a:t>x’, y’, z’, r’, s’, t’, g0, h0 are fresh names</a:t>
            </a:r>
          </a:p>
          <a:p>
            <a:pPr marL="231775" indent="-231775">
              <a:buFont typeface="Arial" pitchFamily="34" charset="0"/>
              <a:buChar char="•"/>
              <a:tabLst>
                <a:tab pos="231775" algn="l"/>
              </a:tabLst>
            </a:pPr>
            <a:r>
              <a:rPr lang="en-US" dirty="0" smtClean="0"/>
              <a:t>P’ is P with </a:t>
            </a:r>
            <a:r>
              <a:rPr lang="en-US" dirty="0" err="1" smtClean="0"/>
              <a:t>x’,y’,z</a:t>
            </a:r>
            <a:r>
              <a:rPr lang="en-US" dirty="0" smtClean="0"/>
              <a:t>’ for </a:t>
            </a:r>
            <a:r>
              <a:rPr lang="en-US" dirty="0" err="1" smtClean="0"/>
              <a:t>x,y,z</a:t>
            </a:r>
            <a:endParaRPr lang="en-US" dirty="0" smtClean="0"/>
          </a:p>
          <a:p>
            <a:pPr marL="231775" indent="-231775">
              <a:buFont typeface="Arial" pitchFamily="34" charset="0"/>
              <a:buChar char="•"/>
              <a:tabLst>
                <a:tab pos="231775" algn="l"/>
              </a:tabLst>
            </a:pPr>
            <a:r>
              <a:rPr lang="en-US" dirty="0" smtClean="0"/>
              <a:t>Q’ is Q with x’,y’,z’,r’,s’,t’,g0,h0 for </a:t>
            </a:r>
            <a:r>
              <a:rPr lang="en-US" dirty="0" err="1" smtClean="0"/>
              <a:t>x,y,z,r,s,t</a:t>
            </a:r>
            <a:r>
              <a:rPr lang="en-US" dirty="0" smtClean="0"/>
              <a:t>, </a:t>
            </a:r>
            <a:r>
              <a:rPr lang="en-US" dirty="0" smtClean="0">
                <a:solidFill>
                  <a:schemeClr val="accent2"/>
                </a:solidFill>
              </a:rPr>
              <a:t>old</a:t>
            </a:r>
            <a:r>
              <a:rPr lang="en-US" dirty="0" smtClean="0"/>
              <a:t>(g), </a:t>
            </a:r>
            <a:r>
              <a:rPr lang="en-US" dirty="0" smtClean="0">
                <a:solidFill>
                  <a:schemeClr val="accent2"/>
                </a:solidFill>
              </a:rPr>
              <a:t>old</a:t>
            </a:r>
            <a:r>
              <a:rPr lang="en-US" dirty="0" smtClean="0"/>
              <a:t>(h)</a:t>
            </a:r>
            <a:endParaRPr lang="en-US" dirty="0"/>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Procedure implementations</a:t>
            </a:r>
            <a:endParaRPr lang="en-US" dirty="0"/>
          </a:p>
        </p:txBody>
      </p:sp>
      <p:sp>
        <p:nvSpPr>
          <p:cNvPr id="3" name="Content Placeholder 2"/>
          <p:cNvSpPr>
            <a:spLocks noGrp="1"/>
          </p:cNvSpPr>
          <p:nvPr>
            <p:ph idx="1"/>
          </p:nvPr>
        </p:nvSpPr>
        <p:spPr>
          <a:xfrm>
            <a:off x="381000" y="1412875"/>
            <a:ext cx="8382000" cy="4345805"/>
          </a:xfrm>
        </p:spPr>
        <p:txBody>
          <a:bodyPr/>
          <a:lstStyle/>
          <a:p>
            <a:r>
              <a:rPr lang="en-US" sz="3200" dirty="0" smtClean="0">
                <a:solidFill>
                  <a:schemeClr val="accent2"/>
                </a:solidFill>
              </a:rPr>
              <a:t>procedure</a:t>
            </a:r>
            <a:r>
              <a:rPr lang="en-US" sz="3200" dirty="0" smtClean="0"/>
              <a:t> M(x, y, z) </a:t>
            </a:r>
            <a:r>
              <a:rPr lang="en-US" sz="3200" dirty="0" smtClean="0">
                <a:solidFill>
                  <a:schemeClr val="accent2"/>
                </a:solidFill>
              </a:rPr>
              <a:t>returns</a:t>
            </a:r>
            <a:r>
              <a:rPr lang="en-US" sz="3200" dirty="0" smtClean="0"/>
              <a:t> (r, s, t)</a:t>
            </a:r>
            <a:br>
              <a:rPr lang="en-US" sz="3200" dirty="0" smtClean="0"/>
            </a:br>
            <a:r>
              <a:rPr lang="en-US" sz="3200" dirty="0" smtClean="0"/>
              <a:t>	</a:t>
            </a:r>
            <a:r>
              <a:rPr lang="en-US" sz="3200" dirty="0" smtClean="0">
                <a:solidFill>
                  <a:schemeClr val="accent2"/>
                </a:solidFill>
              </a:rPr>
              <a:t>requires</a:t>
            </a:r>
            <a:r>
              <a:rPr lang="en-US" sz="3200" dirty="0" smtClean="0"/>
              <a:t> P</a:t>
            </a:r>
            <a:br>
              <a:rPr lang="en-US" sz="3200" dirty="0" smtClean="0"/>
            </a:br>
            <a:r>
              <a:rPr lang="en-US" sz="3200" dirty="0" smtClean="0"/>
              <a:t>	</a:t>
            </a:r>
            <a:r>
              <a:rPr lang="en-US" sz="3200" dirty="0" smtClean="0">
                <a:solidFill>
                  <a:schemeClr val="accent2"/>
                </a:solidFill>
              </a:rPr>
              <a:t>modifies</a:t>
            </a:r>
            <a:r>
              <a:rPr lang="en-US" sz="3200" dirty="0" smtClean="0"/>
              <a:t> g, h</a:t>
            </a:r>
            <a:br>
              <a:rPr lang="en-US" sz="3200" dirty="0" smtClean="0"/>
            </a:br>
            <a:r>
              <a:rPr lang="en-US" sz="3200" dirty="0" smtClean="0"/>
              <a:t>	</a:t>
            </a:r>
            <a:r>
              <a:rPr lang="en-US" sz="3200" dirty="0" smtClean="0">
                <a:solidFill>
                  <a:schemeClr val="accent2"/>
                </a:solidFill>
              </a:rPr>
              <a:t>ensures</a:t>
            </a:r>
            <a:r>
              <a:rPr lang="en-US" sz="3200" dirty="0" smtClean="0"/>
              <a:t> Q</a:t>
            </a:r>
          </a:p>
          <a:p>
            <a:r>
              <a:rPr lang="en-US" sz="3200" dirty="0" smtClean="0">
                <a:solidFill>
                  <a:schemeClr val="accent2"/>
                </a:solidFill>
              </a:rPr>
              <a:t>implementation</a:t>
            </a:r>
            <a:r>
              <a:rPr lang="en-US" sz="3200" dirty="0" smtClean="0"/>
              <a:t> M(x, y, z) </a:t>
            </a:r>
            <a:r>
              <a:rPr lang="en-US" sz="3200" dirty="0" smtClean="0">
                <a:solidFill>
                  <a:schemeClr val="accent2"/>
                </a:solidFill>
              </a:rPr>
              <a:t>returns</a:t>
            </a:r>
            <a:r>
              <a:rPr lang="en-US" sz="3200" dirty="0" smtClean="0"/>
              <a:t> (r, s, t) </a:t>
            </a:r>
            <a:r>
              <a:rPr lang="en-US" sz="3200" dirty="0" smtClean="0">
                <a:solidFill>
                  <a:schemeClr val="accent2"/>
                </a:solidFill>
              </a:rPr>
              <a:t>is</a:t>
            </a:r>
            <a:r>
              <a:rPr lang="en-US" sz="3200" dirty="0" smtClean="0"/>
              <a:t> S</a:t>
            </a:r>
          </a:p>
          <a:p>
            <a:pPr>
              <a:buNone/>
            </a:pPr>
            <a:r>
              <a:rPr lang="en-US" sz="3200" dirty="0" smtClean="0"/>
              <a:t>	= 	</a:t>
            </a:r>
            <a:r>
              <a:rPr lang="en-US" sz="3200" dirty="0" smtClean="0">
                <a:solidFill>
                  <a:schemeClr val="accent2"/>
                </a:solidFill>
              </a:rPr>
              <a:t>assume</a:t>
            </a:r>
            <a:r>
              <a:rPr lang="en-US" sz="3200" dirty="0" smtClean="0"/>
              <a:t> P;</a:t>
            </a:r>
            <a:br>
              <a:rPr lang="en-US" sz="3200" dirty="0" smtClean="0"/>
            </a:br>
            <a:r>
              <a:rPr lang="en-US" sz="3200" dirty="0" smtClean="0"/>
              <a:t> 	g0 := g;  h0 := h;</a:t>
            </a:r>
          </a:p>
          <a:p>
            <a:pPr>
              <a:buNone/>
            </a:pPr>
            <a:r>
              <a:rPr lang="en-US" sz="3200" dirty="0" smtClean="0"/>
              <a:t> 		S;</a:t>
            </a:r>
            <a:br>
              <a:rPr lang="en-US" sz="3200" dirty="0" smtClean="0"/>
            </a:br>
            <a:r>
              <a:rPr lang="en-US" sz="3200" dirty="0" smtClean="0"/>
              <a:t> 	</a:t>
            </a:r>
            <a:r>
              <a:rPr lang="en-US" sz="3200" dirty="0" smtClean="0">
                <a:solidFill>
                  <a:schemeClr val="accent2"/>
                </a:solidFill>
              </a:rPr>
              <a:t>assert</a:t>
            </a:r>
            <a:r>
              <a:rPr lang="en-US" sz="3200" dirty="0" smtClean="0"/>
              <a:t> Q’</a:t>
            </a:r>
            <a:endParaRPr lang="en-US" sz="3200" dirty="0"/>
          </a:p>
        </p:txBody>
      </p:sp>
      <p:sp>
        <p:nvSpPr>
          <p:cNvPr id="4" name="Rounded Rectangle 3"/>
          <p:cNvSpPr/>
          <p:nvPr/>
        </p:nvSpPr>
        <p:spPr bwMode="auto">
          <a:xfrm>
            <a:off x="4831309" y="4107972"/>
            <a:ext cx="3944201" cy="110546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4763063" y="4107972"/>
            <a:ext cx="4449171" cy="923330"/>
          </a:xfrm>
          <a:prstGeom prst="rect">
            <a:avLst/>
          </a:prstGeom>
          <a:noFill/>
        </p:spPr>
        <p:txBody>
          <a:bodyPr wrap="square" rtlCol="0">
            <a:spAutoFit/>
          </a:bodyPr>
          <a:lstStyle/>
          <a:p>
            <a:r>
              <a:rPr lang="en-US" dirty="0" smtClean="0"/>
              <a:t>where</a:t>
            </a:r>
          </a:p>
          <a:p>
            <a:pPr marL="231775" indent="-231775">
              <a:buFont typeface="Arial" pitchFamily="34" charset="0"/>
              <a:buChar char="•"/>
              <a:tabLst>
                <a:tab pos="231775" algn="l"/>
              </a:tabLst>
            </a:pPr>
            <a:r>
              <a:rPr lang="en-US" dirty="0" smtClean="0"/>
              <a:t>g0, h0 are fresh names</a:t>
            </a:r>
          </a:p>
          <a:p>
            <a:pPr marL="231775" indent="-231775">
              <a:buFont typeface="Arial" pitchFamily="34" charset="0"/>
              <a:buChar char="•"/>
              <a:tabLst>
                <a:tab pos="231775" algn="l"/>
              </a:tabLst>
            </a:pPr>
            <a:r>
              <a:rPr lang="en-US" dirty="0" smtClean="0"/>
              <a:t>Q’ is Q with g0,h0 for </a:t>
            </a:r>
            <a:r>
              <a:rPr lang="en-US" dirty="0" smtClean="0">
                <a:solidFill>
                  <a:schemeClr val="accent2"/>
                </a:solidFill>
              </a:rPr>
              <a:t>old</a:t>
            </a:r>
            <a:r>
              <a:rPr lang="en-US" dirty="0" smtClean="0"/>
              <a:t>(g), </a:t>
            </a:r>
            <a:r>
              <a:rPr lang="en-US" dirty="0" smtClean="0">
                <a:solidFill>
                  <a:schemeClr val="accent2"/>
                </a:solidFill>
              </a:rPr>
              <a:t>old</a:t>
            </a:r>
            <a:r>
              <a:rPr lang="en-US" dirty="0" smtClean="0"/>
              <a:t>(h)</a:t>
            </a:r>
            <a:endParaRPr lang="en-US" dirty="0"/>
          </a:p>
        </p:txBody>
      </p:sp>
      <p:sp>
        <p:nvSpPr>
          <p:cNvPr id="8" name="Freeform 7"/>
          <p:cNvSpPr/>
          <p:nvPr/>
        </p:nvSpPr>
        <p:spPr>
          <a:xfrm>
            <a:off x="206991" y="4849504"/>
            <a:ext cx="2959290" cy="1401170"/>
          </a:xfrm>
          <a:custGeom>
            <a:avLst/>
            <a:gdLst>
              <a:gd name="connsiteX0" fmla="*/ 2959290 w 2959290"/>
              <a:gd name="connsiteY0" fmla="*/ 1305636 h 1401170"/>
              <a:gd name="connsiteX1" fmla="*/ 611875 w 2959290"/>
              <a:gd name="connsiteY1" fmla="*/ 1264693 h 1401170"/>
              <a:gd name="connsiteX2" fmla="*/ 25021 w 2959290"/>
              <a:gd name="connsiteY2" fmla="*/ 486771 h 1401170"/>
              <a:gd name="connsiteX3" fmla="*/ 461749 w 2959290"/>
              <a:gd name="connsiteY3" fmla="*/ 63690 h 1401170"/>
              <a:gd name="connsiteX4" fmla="*/ 830239 w 2959290"/>
              <a:gd name="connsiteY4" fmla="*/ 104633 h 140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90" h="1401170">
                <a:moveTo>
                  <a:pt x="2959290" y="1305636"/>
                </a:moveTo>
                <a:cubicBezTo>
                  <a:pt x="2030105" y="1353403"/>
                  <a:pt x="1100920" y="1401170"/>
                  <a:pt x="611875" y="1264693"/>
                </a:cubicBezTo>
                <a:cubicBezTo>
                  <a:pt x="122830" y="1128216"/>
                  <a:pt x="50042" y="686938"/>
                  <a:pt x="25021" y="486771"/>
                </a:cubicBezTo>
                <a:cubicBezTo>
                  <a:pt x="0" y="286604"/>
                  <a:pt x="327546" y="127380"/>
                  <a:pt x="461749" y="63690"/>
                </a:cubicBezTo>
                <a:cubicBezTo>
                  <a:pt x="595952" y="0"/>
                  <a:pt x="713095" y="52316"/>
                  <a:pt x="830239" y="104633"/>
                </a:cubicBezTo>
              </a:path>
            </a:pathLst>
          </a:custGeom>
          <a:ln w="19050">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ounded Rectangle 5"/>
          <p:cNvSpPr/>
          <p:nvPr/>
        </p:nvSpPr>
        <p:spPr bwMode="auto">
          <a:xfrm>
            <a:off x="3152633" y="5718411"/>
            <a:ext cx="3753135" cy="88710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syntactically check that S assigns only to </a:t>
            </a:r>
            <a:r>
              <a:rPr kumimoji="0" lang="en-US" sz="24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g,</a:t>
            </a:r>
            <a:r>
              <a:rPr lang="en-US" sz="2400" dirty="0" err="1" smtClean="0">
                <a:solidFill>
                  <a:schemeClr val="tx1"/>
                </a:solidFill>
                <a:effectLst>
                  <a:outerShdw blurRad="38100" dist="38100" dir="2700000" algn="tl">
                    <a:srgbClr val="000000">
                      <a:alpha val="43137"/>
                    </a:srgbClr>
                  </a:outerShdw>
                </a:effectLst>
                <a:latin typeface="Segoe" pitchFamily="34" charset="0"/>
              </a:rPr>
              <a:t>h</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While loop with loop invariant</a:t>
            </a:r>
            <a:endParaRPr lang="en-US" dirty="0"/>
          </a:p>
        </p:txBody>
      </p:sp>
      <p:sp>
        <p:nvSpPr>
          <p:cNvPr id="3" name="Content Placeholder 2"/>
          <p:cNvSpPr>
            <a:spLocks noGrp="1"/>
          </p:cNvSpPr>
          <p:nvPr>
            <p:ph idx="1"/>
          </p:nvPr>
        </p:nvSpPr>
        <p:spPr/>
        <p:txBody>
          <a:bodyPr/>
          <a:lstStyle/>
          <a:p>
            <a:pPr>
              <a:buNone/>
              <a:tabLst>
                <a:tab pos="914400" algn="l"/>
              </a:tabLst>
            </a:pPr>
            <a:r>
              <a:rPr lang="en-US" dirty="0" smtClean="0"/>
              <a:t>	while E</a:t>
            </a:r>
            <a:br>
              <a:rPr lang="en-US" dirty="0" smtClean="0"/>
            </a:br>
            <a:r>
              <a:rPr lang="en-US" dirty="0" smtClean="0"/>
              <a:t>	invariant J</a:t>
            </a:r>
            <a:br>
              <a:rPr lang="en-US" dirty="0" smtClean="0"/>
            </a:br>
            <a:r>
              <a:rPr lang="en-US" dirty="0" smtClean="0"/>
              <a:t>do</a:t>
            </a:r>
            <a:br>
              <a:rPr lang="en-US" dirty="0" smtClean="0"/>
            </a:br>
            <a:r>
              <a:rPr lang="en-US" dirty="0" smtClean="0"/>
              <a:t>	S</a:t>
            </a:r>
            <a:br>
              <a:rPr lang="en-US" dirty="0" smtClean="0"/>
            </a:br>
            <a:r>
              <a:rPr lang="en-US" dirty="0" smtClean="0"/>
              <a:t>end</a:t>
            </a:r>
          </a:p>
          <a:p>
            <a:pPr>
              <a:lnSpc>
                <a:spcPct val="100000"/>
              </a:lnSpc>
              <a:spcBef>
                <a:spcPts val="1800"/>
              </a:spcBef>
              <a:buNone/>
              <a:tabLst>
                <a:tab pos="914400" algn="l"/>
                <a:tab pos="1377950" algn="l"/>
              </a:tabLst>
            </a:pPr>
            <a:r>
              <a:rPr lang="en-US" dirty="0" smtClean="0"/>
              <a:t>	=	</a:t>
            </a:r>
            <a:r>
              <a:rPr lang="en-US" dirty="0" smtClean="0">
                <a:solidFill>
                  <a:schemeClr val="accent2"/>
                </a:solidFill>
              </a:rPr>
              <a:t>assert</a:t>
            </a:r>
            <a:r>
              <a:rPr lang="en-US" dirty="0" smtClean="0"/>
              <a:t> J;</a:t>
            </a:r>
            <a:br>
              <a:rPr lang="en-US" dirty="0" smtClean="0"/>
            </a:br>
            <a:r>
              <a:rPr lang="en-US" dirty="0" smtClean="0"/>
              <a:t>	</a:t>
            </a:r>
            <a:r>
              <a:rPr lang="en-US" dirty="0" smtClean="0">
                <a:solidFill>
                  <a:schemeClr val="accent2"/>
                </a:solidFill>
              </a:rPr>
              <a:t>havoc</a:t>
            </a:r>
            <a:r>
              <a:rPr lang="en-US" dirty="0" smtClean="0"/>
              <a:t> x;  </a:t>
            </a:r>
            <a:r>
              <a:rPr lang="en-US" dirty="0" smtClean="0">
                <a:solidFill>
                  <a:schemeClr val="accent2"/>
                </a:solidFill>
              </a:rPr>
              <a:t>assume</a:t>
            </a:r>
            <a:r>
              <a:rPr lang="en-US" dirty="0" smtClean="0"/>
              <a:t> J;</a:t>
            </a:r>
            <a:br>
              <a:rPr lang="en-US" dirty="0" smtClean="0"/>
            </a:br>
            <a:r>
              <a:rPr lang="en-US" dirty="0" smtClean="0"/>
              <a:t>	(	</a:t>
            </a:r>
            <a:r>
              <a:rPr lang="en-US" dirty="0" smtClean="0">
                <a:solidFill>
                  <a:schemeClr val="accent2"/>
                </a:solidFill>
              </a:rPr>
              <a:t>assume</a:t>
            </a:r>
            <a:r>
              <a:rPr lang="en-US" dirty="0" smtClean="0"/>
              <a:t> E;  S;  </a:t>
            </a:r>
            <a:r>
              <a:rPr lang="en-US" dirty="0" smtClean="0">
                <a:solidFill>
                  <a:schemeClr val="accent2"/>
                </a:solidFill>
              </a:rPr>
              <a:t>assert</a:t>
            </a:r>
            <a:r>
              <a:rPr lang="en-US" dirty="0" smtClean="0"/>
              <a:t> J;  </a:t>
            </a:r>
            <a:r>
              <a:rPr lang="en-US" dirty="0" smtClean="0">
                <a:solidFill>
                  <a:schemeClr val="accent2"/>
                </a:solidFill>
              </a:rPr>
              <a:t>assume</a:t>
            </a:r>
            <a:r>
              <a:rPr lang="en-US" dirty="0" smtClean="0"/>
              <a:t> </a:t>
            </a:r>
            <a:r>
              <a:rPr lang="en-US" dirty="0" smtClean="0">
                <a:solidFill>
                  <a:schemeClr val="accent2"/>
                </a:solidFill>
              </a:rPr>
              <a:t>false</a:t>
            </a:r>
            <a:r>
              <a:rPr lang="en-US" dirty="0" smtClean="0"/>
              <a:t/>
            </a:r>
            <a:br>
              <a:rPr lang="en-US" dirty="0" smtClean="0"/>
            </a:br>
            <a:r>
              <a:rPr lang="en-US" dirty="0" smtClean="0"/>
              <a:t>	</a:t>
            </a:r>
            <a:r>
              <a:rPr lang="en-US" dirty="0" smtClean="0">
                <a:sym typeface="Symbol"/>
              </a:rPr>
              <a:t>	</a:t>
            </a:r>
            <a:r>
              <a:rPr lang="en-US" dirty="0" smtClean="0">
                <a:solidFill>
                  <a:schemeClr val="accent2"/>
                </a:solidFill>
                <a:sym typeface="Symbol"/>
              </a:rPr>
              <a:t>assume</a:t>
            </a:r>
            <a:r>
              <a:rPr lang="en-US" dirty="0" smtClean="0">
                <a:sym typeface="Symbol"/>
              </a:rPr>
              <a:t> </a:t>
            </a:r>
            <a:r>
              <a:rPr lang="en-US" dirty="0" smtClean="0">
                <a:latin typeface="Segoe UI"/>
                <a:cs typeface="Segoe UI"/>
                <a:sym typeface="Symbol"/>
              </a:rPr>
              <a:t>¬</a:t>
            </a:r>
            <a:r>
              <a:rPr lang="en-US" dirty="0" smtClean="0"/>
              <a:t>E</a:t>
            </a:r>
            <a:br>
              <a:rPr lang="en-US" dirty="0" smtClean="0"/>
            </a:br>
            <a:r>
              <a:rPr lang="en-US" dirty="0" smtClean="0"/>
              <a:t>	)</a:t>
            </a:r>
            <a:endParaRPr lang="en-US" dirty="0"/>
          </a:p>
        </p:txBody>
      </p:sp>
      <p:sp>
        <p:nvSpPr>
          <p:cNvPr id="6" name="Rounded Rectangle 5"/>
          <p:cNvSpPr/>
          <p:nvPr/>
        </p:nvSpPr>
        <p:spPr bwMode="auto">
          <a:xfrm>
            <a:off x="4394578" y="1487620"/>
            <a:ext cx="3725839" cy="107817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where x denotes the assignment targets</a:t>
            </a:r>
            <a:r>
              <a:rPr kumimoji="0" lang="en-US" sz="24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of S</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ight Brace 6"/>
          <p:cNvSpPr/>
          <p:nvPr/>
        </p:nvSpPr>
        <p:spPr>
          <a:xfrm>
            <a:off x="5227093" y="4271750"/>
            <a:ext cx="368489" cy="477671"/>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 name="TextBox 7"/>
          <p:cNvSpPr txBox="1"/>
          <p:nvPr/>
        </p:nvSpPr>
        <p:spPr>
          <a:xfrm>
            <a:off x="5663821" y="4162568"/>
            <a:ext cx="3138985" cy="646331"/>
          </a:xfrm>
          <a:prstGeom prst="rect">
            <a:avLst/>
          </a:prstGeom>
          <a:noFill/>
        </p:spPr>
        <p:txBody>
          <a:bodyPr wrap="square" rtlCol="0">
            <a:spAutoFit/>
          </a:bodyPr>
          <a:lstStyle/>
          <a:p>
            <a:r>
              <a:rPr lang="en-US" dirty="0" smtClean="0">
                <a:solidFill>
                  <a:schemeClr val="bg1"/>
                </a:solidFill>
              </a:rPr>
              <a:t>“fast forward” to an arbitrary iteration of the loop</a:t>
            </a:r>
            <a:endParaRPr lang="en-US" dirty="0">
              <a:solidFill>
                <a:schemeClr val="bg1"/>
              </a:solidFill>
            </a:endParaRPr>
          </a:p>
        </p:txBody>
      </p:sp>
      <p:cxnSp>
        <p:nvCxnSpPr>
          <p:cNvPr id="10" name="Straight Arrow Connector 9"/>
          <p:cNvCxnSpPr/>
          <p:nvPr/>
        </p:nvCxnSpPr>
        <p:spPr>
          <a:xfrm rot="10800000" flipV="1">
            <a:off x="2934270" y="3848668"/>
            <a:ext cx="382137" cy="13647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rot="5400000" flipH="1" flipV="1">
            <a:off x="5738884" y="5356746"/>
            <a:ext cx="300250" cy="409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3384644" y="3603012"/>
            <a:ext cx="5063320" cy="369332"/>
          </a:xfrm>
          <a:prstGeom prst="rect">
            <a:avLst/>
          </a:prstGeom>
          <a:noFill/>
        </p:spPr>
        <p:txBody>
          <a:bodyPr wrap="square" rtlCol="0">
            <a:spAutoFit/>
          </a:bodyPr>
          <a:lstStyle/>
          <a:p>
            <a:r>
              <a:rPr lang="en-US" dirty="0" smtClean="0">
                <a:solidFill>
                  <a:schemeClr val="bg1"/>
                </a:solidFill>
              </a:rPr>
              <a:t>check that the loop invariant holds initially</a:t>
            </a:r>
            <a:endParaRPr lang="en-US" dirty="0">
              <a:solidFill>
                <a:schemeClr val="bg1"/>
              </a:solidFill>
            </a:endParaRPr>
          </a:p>
        </p:txBody>
      </p:sp>
      <p:sp>
        <p:nvSpPr>
          <p:cNvPr id="14" name="TextBox 13"/>
          <p:cNvSpPr txBox="1"/>
          <p:nvPr/>
        </p:nvSpPr>
        <p:spPr>
          <a:xfrm>
            <a:off x="4599304" y="5513698"/>
            <a:ext cx="3575699" cy="646331"/>
          </a:xfrm>
          <a:prstGeom prst="rect">
            <a:avLst/>
          </a:prstGeom>
          <a:noFill/>
        </p:spPr>
        <p:txBody>
          <a:bodyPr wrap="square" rtlCol="0">
            <a:spAutoFit/>
          </a:bodyPr>
          <a:lstStyle/>
          <a:p>
            <a:r>
              <a:rPr lang="en-US" dirty="0" smtClean="0">
                <a:solidFill>
                  <a:schemeClr val="bg1"/>
                </a:solidFill>
              </a:rPr>
              <a:t>check that the loop invariant is maintained by the loop body</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Properties of the heap</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	</a:t>
            </a:r>
          </a:p>
          <a:p>
            <a:r>
              <a:rPr lang="en-US" dirty="0" smtClean="0"/>
              <a:t>introduce:</a:t>
            </a:r>
          </a:p>
          <a:p>
            <a:pPr>
              <a:buNone/>
            </a:pPr>
            <a:r>
              <a:rPr lang="en-US" dirty="0" smtClean="0"/>
              <a:t> 	</a:t>
            </a:r>
            <a:r>
              <a:rPr lang="en-US" dirty="0" smtClean="0">
                <a:solidFill>
                  <a:schemeClr val="accent2"/>
                </a:solidFill>
              </a:rPr>
              <a:t>axiom</a:t>
            </a:r>
            <a:r>
              <a:rPr lang="en-US" dirty="0" smtClean="0"/>
              <a:t> (</a:t>
            </a:r>
            <a:r>
              <a:rPr lang="en-US" dirty="0" smtClean="0">
                <a:sym typeface="Symbol"/>
              </a:rPr>
              <a:t> </a:t>
            </a:r>
            <a:r>
              <a:rPr lang="en-US" dirty="0" smtClean="0"/>
              <a:t>h: </a:t>
            </a:r>
            <a:r>
              <a:rPr lang="en-US" dirty="0" err="1" smtClean="0"/>
              <a:t>HeapType</a:t>
            </a:r>
            <a:r>
              <a:rPr lang="en-US" dirty="0" smtClean="0"/>
              <a:t>, o: Ref, f: Field Ref </a:t>
            </a:r>
            <a:r>
              <a:rPr lang="en-US" dirty="0" smtClean="0">
                <a:sym typeface="Symbol"/>
              </a:rPr>
              <a:t></a:t>
            </a:r>
            <a:br>
              <a:rPr lang="en-US" dirty="0" smtClean="0">
                <a:sym typeface="Symbol"/>
              </a:rPr>
            </a:br>
            <a:r>
              <a:rPr lang="en-US" dirty="0" smtClean="0">
                <a:sym typeface="Symbol"/>
              </a:rPr>
              <a:t>	</a:t>
            </a:r>
            <a:r>
              <a:rPr lang="en-US" dirty="0" smtClean="0"/>
              <a:t>o ≠ null </a:t>
            </a:r>
            <a:r>
              <a:rPr lang="en-US" dirty="0" smtClean="0">
                <a:sym typeface="Symbol"/>
              </a:rPr>
              <a:t> h[o, </a:t>
            </a:r>
            <a:r>
              <a:rPr lang="en-US" dirty="0" err="1" smtClean="0">
                <a:sym typeface="Symbol"/>
              </a:rPr>
              <a:t>alloc</a:t>
            </a:r>
            <a:r>
              <a:rPr lang="en-US" dirty="0" smtClean="0">
                <a:sym typeface="Symbol"/>
              </a:rPr>
              <a:t>]</a:t>
            </a:r>
            <a:br>
              <a:rPr lang="en-US" dirty="0" smtClean="0">
                <a:sym typeface="Symbol"/>
              </a:rPr>
            </a:br>
            <a:r>
              <a:rPr lang="en-US" dirty="0" smtClean="0">
                <a:sym typeface="Symbol"/>
              </a:rPr>
              <a:t>	</a:t>
            </a:r>
            <a:br>
              <a:rPr lang="en-US" dirty="0" smtClean="0">
                <a:sym typeface="Symbol"/>
              </a:rPr>
            </a:br>
            <a:r>
              <a:rPr lang="en-US" dirty="0" smtClean="0">
                <a:sym typeface="Symbol"/>
              </a:rPr>
              <a:t>	h[o, f] = null  h[ h[</a:t>
            </a:r>
            <a:r>
              <a:rPr lang="en-US" dirty="0" err="1" smtClean="0">
                <a:sym typeface="Symbol"/>
              </a:rPr>
              <a:t>o,f</a:t>
            </a:r>
            <a:r>
              <a:rPr lang="en-US" dirty="0" smtClean="0">
                <a:sym typeface="Symbol"/>
              </a:rPr>
              <a:t>], </a:t>
            </a:r>
            <a:r>
              <a:rPr lang="en-US" dirty="0" err="1" smtClean="0">
                <a:sym typeface="Symbol"/>
              </a:rPr>
              <a:t>alloc</a:t>
            </a:r>
            <a:r>
              <a:rPr lang="en-US" dirty="0" smtClean="0">
                <a:sym typeface="Symbol"/>
              </a:rPr>
              <a:t> ]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318D8302-06BF-48B4-A23B-C02C7EDB1585}">
  <ds:schemaRefs>
    <ds:schemaRef ds:uri="http://schemas.microsoft.com/sharepoint/v3/contenttype/forms"/>
  </ds:schemaRefs>
</ds:datastoreItem>
</file>

<file path=customXml/itemProps2.xml><?xml version="1.0" encoding="utf-8"?>
<ds:datastoreItem xmlns:ds="http://schemas.openxmlformats.org/officeDocument/2006/customXml" ds:itemID="{44FE10DA-B75A-4A0C-95A3-7C4AB406B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14AE0F6-A26A-488C-8FCD-1935552EF916}">
  <ds:schemaRefs>
    <ds:schemaRef ds:uri="http://schemas.microsoft.com/office/2006/documentManagement/types"/>
    <ds:schemaRef ds:uri="http://schemas.microsoft.com/office/2006/metadata/properti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s>
</ds:datastoreItem>
</file>

<file path=customXml/itemProps4.xml><?xml version="1.0" encoding="utf-8"?>
<ds:datastoreItem xmlns:ds="http://schemas.openxmlformats.org/officeDocument/2006/customXml" ds:itemID="{2269D944-88CE-42D2-A308-449EAFE1901A}">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MSR_PPT_all_template_v05_light</Template>
  <TotalTime>17723</TotalTime>
  <Words>7053</Words>
  <Application>Microsoft Office PowerPoint</Application>
  <PresentationFormat>On-screen Show (4:3)</PresentationFormat>
  <Paragraphs>1823</Paragraphs>
  <Slides>137</Slides>
  <Notes>49</Notes>
  <HiddenSlides>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137</vt:i4>
      </vt:variant>
    </vt:vector>
  </HeadingPairs>
  <TitlesOfParts>
    <vt:vector size="139" baseType="lpstr">
      <vt:lpstr>MSR_PPT_all_template_v05_light</vt:lpstr>
      <vt:lpstr>Equation</vt:lpstr>
      <vt:lpstr>SMT Solvers for Testing, Program Analysis and Verification @ Microsoft</vt:lpstr>
      <vt:lpstr>The Calculus of Computation*</vt:lpstr>
      <vt:lpstr>The Calculus of Computation</vt:lpstr>
      <vt:lpstr>This Tutorial</vt:lpstr>
      <vt:lpstr>The inner Research Market @ MSFT</vt:lpstr>
      <vt:lpstr>What is Z3?</vt:lpstr>
      <vt:lpstr>What  is Z3?</vt:lpstr>
      <vt:lpstr>Research around Z3</vt:lpstr>
      <vt:lpstr>Z3: Some Microsoft Clients</vt:lpstr>
      <vt:lpstr>Message </vt:lpstr>
      <vt:lpstr>Recap: what is SMT?</vt:lpstr>
      <vt:lpstr>Satisfiability Modulo Theories (SMT)</vt:lpstr>
      <vt:lpstr>Domains from programs</vt:lpstr>
      <vt:lpstr>Demo:   Z3 &amp; F#</vt:lpstr>
      <vt:lpstr>Slide 15</vt:lpstr>
      <vt:lpstr>Application:      - Pex, SAGE, Yogi, Vigilante http://research.microsoft.com/pex </vt:lpstr>
      <vt:lpstr>Dynamic Symbolic Execution</vt:lpstr>
      <vt:lpstr>Test-case generation with SAGE for exploring x86 binaries</vt:lpstr>
      <vt:lpstr>ArrayList with Pex: The Spec</vt:lpstr>
      <vt:lpstr>ArrayList: AddItem Test</vt:lpstr>
      <vt:lpstr>ArrayList: Starting Pex …</vt:lpstr>
      <vt:lpstr>ArrayList: Run 1, (0,null)</vt:lpstr>
      <vt:lpstr>ArrayList: Run 1, (0,null)</vt:lpstr>
      <vt:lpstr>ArrayList: Run 1, (0,null)</vt:lpstr>
      <vt:lpstr>ArrayList: Run 1, (0,null)</vt:lpstr>
      <vt:lpstr>ArrayList: Picking the next branch to cover</vt:lpstr>
      <vt:lpstr>ArrayList: Solve constraints using SMT solver</vt:lpstr>
      <vt:lpstr>ArrayList: Run 2, (1, null)</vt:lpstr>
      <vt:lpstr>ArrayList: Pick new branch</vt:lpstr>
      <vt:lpstr>ArrayList: Run 3, (-1, null)</vt:lpstr>
      <vt:lpstr>ArrayList: Run 3, (-1, null)</vt:lpstr>
      <vt:lpstr>ArrayList: Run 3, (-1, null)</vt:lpstr>
      <vt:lpstr>White box testing in practice</vt:lpstr>
      <vt:lpstr>White box testing in practice</vt:lpstr>
      <vt:lpstr>Slide 35</vt:lpstr>
      <vt:lpstr>Slide 36</vt:lpstr>
      <vt:lpstr>Slide 37</vt:lpstr>
      <vt:lpstr>Slide 38</vt:lpstr>
      <vt:lpstr>Slide 39</vt:lpstr>
      <vt:lpstr>Slide 40</vt:lpstr>
      <vt:lpstr>Slide 41</vt:lpstr>
      <vt:lpstr>Slide 42</vt:lpstr>
      <vt:lpstr>Demo:   Pex</vt:lpstr>
      <vt:lpstr>Application:</vt:lpstr>
      <vt:lpstr>Static Driver Verifier </vt:lpstr>
      <vt:lpstr>Overview</vt:lpstr>
      <vt:lpstr>Example</vt:lpstr>
      <vt:lpstr>Example</vt:lpstr>
      <vt:lpstr>Example</vt:lpstr>
      <vt:lpstr>Example</vt:lpstr>
      <vt:lpstr>Example</vt:lpstr>
      <vt:lpstr>Example</vt:lpstr>
      <vt:lpstr>Example</vt:lpstr>
      <vt:lpstr>Observations about SLAM</vt:lpstr>
      <vt:lpstr>Syntatic Sugar</vt:lpstr>
      <vt:lpstr>Predicate Abstraction: c2bp</vt:lpstr>
      <vt:lpstr>Abstracting Assignments via WP</vt:lpstr>
      <vt:lpstr>WP Problem</vt:lpstr>
      <vt:lpstr>Abstracting Expressions via F</vt:lpstr>
      <vt:lpstr>ImpliesF(e) and ImpliedByF(e) </vt:lpstr>
      <vt:lpstr>Computing ImpliesF(e)</vt:lpstr>
      <vt:lpstr>Computing ImpliesF(e)</vt:lpstr>
      <vt:lpstr>Abstracting Assignments</vt:lpstr>
      <vt:lpstr>Assignment Example</vt:lpstr>
      <vt:lpstr>Abstracting Assumes</vt:lpstr>
      <vt:lpstr>Newton</vt:lpstr>
      <vt:lpstr>Z3 &amp; Static Driver Verifier</vt:lpstr>
      <vt:lpstr>Application:</vt:lpstr>
      <vt:lpstr>What is wrong here?</vt:lpstr>
      <vt:lpstr>The PREfix Static Analysis Engine</vt:lpstr>
      <vt:lpstr>Overflow on unsigned addition</vt:lpstr>
      <vt:lpstr> Using an overflown value as allocation size</vt:lpstr>
      <vt:lpstr>Slide 73</vt:lpstr>
      <vt:lpstr>Slide 74</vt:lpstr>
      <vt:lpstr>   Using an overflown value as allocation size </vt:lpstr>
      <vt:lpstr>Demo:   Z3 &amp; F# bit-fiddling</vt:lpstr>
      <vt:lpstr>Application:      http://specharp.codeplex.com </vt:lpstr>
      <vt:lpstr>Verifying Compilers</vt:lpstr>
      <vt:lpstr>Spec# Approach for a Verifying Compiler</vt:lpstr>
      <vt:lpstr>Basic verifier architecture</vt:lpstr>
      <vt:lpstr>Verification architecture</vt:lpstr>
      <vt:lpstr>Extended Static Checking and Verification</vt:lpstr>
      <vt:lpstr>Modeling execution traces</vt:lpstr>
      <vt:lpstr>States and execution traces</vt:lpstr>
      <vt:lpstr>Command language</vt:lpstr>
      <vt:lpstr>Command language</vt:lpstr>
      <vt:lpstr>Command language</vt:lpstr>
      <vt:lpstr>Reasoning about execution traces</vt:lpstr>
      <vt:lpstr>Reasoning about execution traces</vt:lpstr>
      <vt:lpstr>Weakest preconditions</vt:lpstr>
      <vt:lpstr>Structured if statement</vt:lpstr>
      <vt:lpstr>Dijkstra's guarded command</vt:lpstr>
      <vt:lpstr>Picking any good value</vt:lpstr>
      <vt:lpstr>Procedures</vt:lpstr>
      <vt:lpstr>Procedure example</vt:lpstr>
      <vt:lpstr>Procedures</vt:lpstr>
      <vt:lpstr>Procedure implementations</vt:lpstr>
      <vt:lpstr>While loop with loop invariant</vt:lpstr>
      <vt:lpstr>Properties of the heap</vt:lpstr>
      <vt:lpstr>Properties of the heap</vt:lpstr>
      <vt:lpstr>Methods</vt:lpstr>
      <vt:lpstr>Spec# Chunker.NextChunk translation</vt:lpstr>
      <vt:lpstr>Z3 &amp; Program Verification</vt:lpstr>
      <vt:lpstr>Demo:   Spec#</vt:lpstr>
      <vt:lpstr>Application:</vt:lpstr>
      <vt:lpstr>motivation</vt:lpstr>
      <vt:lpstr>Why Bother Verifying C? (1996)</vt:lpstr>
      <vt:lpstr>Why Bother Verifying C Today?</vt:lpstr>
      <vt:lpstr>Why Bother Verifying System C?</vt:lpstr>
      <vt:lpstr>Why Bother Verifying System C?</vt:lpstr>
      <vt:lpstr>Real-World Code to Verify: Windows Hypervisor</vt:lpstr>
      <vt:lpstr>HV Correctness: Simulation</vt:lpstr>
      <vt:lpstr>Hypervisor Implementation</vt:lpstr>
      <vt:lpstr>Hypervisor Verification (2007 – 2010)</vt:lpstr>
      <vt:lpstr>Challenges for Verification of Concurrent C</vt:lpstr>
      <vt:lpstr>General Approach</vt:lpstr>
      <vt:lpstr>The Microsoft Verifying C Compiler (VCC)</vt:lpstr>
      <vt:lpstr>Contracts / Modular Verification</vt:lpstr>
      <vt:lpstr>Tool Chain: Boogie</vt:lpstr>
      <vt:lpstr>Tool Chain: Z3</vt:lpstr>
      <vt:lpstr>Modeling C Memory</vt:lpstr>
      <vt:lpstr>C Memory Model</vt:lpstr>
      <vt:lpstr>Aliasing and partial overlap</vt:lpstr>
      <vt:lpstr>VCC1: Disjoint Regions</vt:lpstr>
      <vt:lpstr>VCC: Take Types Seriously</vt:lpstr>
      <vt:lpstr>Embeddings and Objects</vt:lpstr>
      <vt:lpstr>Object Invariants</vt:lpstr>
      <vt:lpstr>Sequential access: Ownership</vt:lpstr>
      <vt:lpstr>Sequential Object Life-Cycle</vt:lpstr>
      <vt:lpstr>Demo:   VCC</vt:lpstr>
      <vt:lpstr>Application:             A preview</vt:lpstr>
      <vt:lpstr>Model-based Testing and Design</vt:lpstr>
      <vt:lpstr>Demo:   Bounded Model-Checking</vt:lpstr>
      <vt:lpstr>Demo:   FORMULA</vt:lpstr>
      <vt:lpstr>Slide 135</vt:lpstr>
      <vt:lpstr>More Z3 Microsoft Clients</vt:lpstr>
      <vt:lpstr>Summary</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nbjorner</cp:lastModifiedBy>
  <cp:revision>1183</cp:revision>
  <dcterms:created xsi:type="dcterms:W3CDTF">2007-06-05T19:21:09Z</dcterms:created>
  <dcterms:modified xsi:type="dcterms:W3CDTF">2009-09-30T07:44:41Z</dcterms:modified>
</cp:coreProperties>
</file>