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1" r:id="rId3"/>
    <p:sldId id="312" r:id="rId4"/>
    <p:sldId id="314" r:id="rId5"/>
    <p:sldId id="263" r:id="rId6"/>
    <p:sldId id="265" r:id="rId7"/>
    <p:sldId id="267" r:id="rId8"/>
    <p:sldId id="299" r:id="rId9"/>
    <p:sldId id="300" r:id="rId10"/>
    <p:sldId id="277" r:id="rId11"/>
    <p:sldId id="280" r:id="rId12"/>
    <p:sldId id="303" r:id="rId13"/>
    <p:sldId id="328" r:id="rId14"/>
    <p:sldId id="329" r:id="rId15"/>
    <p:sldId id="279" r:id="rId16"/>
    <p:sldId id="284" r:id="rId17"/>
    <p:sldId id="282" r:id="rId18"/>
    <p:sldId id="327" r:id="rId19"/>
    <p:sldId id="326" r:id="rId20"/>
    <p:sldId id="305" r:id="rId21"/>
    <p:sldId id="308" r:id="rId22"/>
    <p:sldId id="315" r:id="rId23"/>
    <p:sldId id="316" r:id="rId24"/>
    <p:sldId id="317" r:id="rId25"/>
    <p:sldId id="307" r:id="rId26"/>
    <p:sldId id="318" r:id="rId27"/>
    <p:sldId id="319" r:id="rId28"/>
    <p:sldId id="289" r:id="rId29"/>
    <p:sldId id="323" r:id="rId30"/>
    <p:sldId id="291" r:id="rId31"/>
    <p:sldId id="330" r:id="rId3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선영" initials="선" lastIdx="1" clrIdx="0">
    <p:extLst>
      <p:ext uri="{19B8F6BF-5375-455C-9EA6-DF929625EA0E}">
        <p15:presenceInfo xmlns="" xmlns:p15="http://schemas.microsoft.com/office/powerpoint/2012/main" userId="선영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66FF"/>
    <a:srgbClr val="3366FF"/>
    <a:srgbClr val="CC0000"/>
    <a:srgbClr val="FF5050"/>
    <a:srgbClr val="F44B5B"/>
    <a:srgbClr val="FFFF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9" autoAdjust="0"/>
    <p:restoredTop sz="85104" autoAdjust="0"/>
  </p:normalViewPr>
  <p:slideViewPr>
    <p:cSldViewPr>
      <p:cViewPr varScale="1">
        <p:scale>
          <a:sx n="57" d="100"/>
          <a:sy n="57" d="100"/>
        </p:scale>
        <p:origin x="-18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4D0E628-B245-468D-9C2F-C907AB52EF37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8A2AC7C-1400-4CA5-83CE-602C97345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914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0D59E12-E15D-4519-A068-4EB8DEB37A6B}" type="datetimeFigureOut">
              <a:rPr lang="ko-KR" altLang="en-US" smtClean="0"/>
              <a:pPr/>
              <a:t>2015-02-03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A912A16-5FAD-4180-839F-E3AB8492E7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9230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12A16-5FAD-4180-839F-E3AB8492E77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38888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12A16-5FAD-4180-839F-E3AB8492E77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8389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12A16-5FAD-4180-839F-E3AB8492E77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5950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12A16-5FAD-4180-839F-E3AB8492E77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4016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You may want to add</a:t>
            </a:r>
            <a:r>
              <a:rPr lang="en-US" altLang="ko-KR" baseline="0" dirty="0" smtClean="0"/>
              <a:t> an additional animation label to show “Delay”, “Dynamic”, “Selective”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12A16-5FAD-4180-839F-E3AB8492E77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9330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0A57-FE50-41B8-A5E1-FF21A4494769}" type="datetime1">
              <a:rPr lang="en-US" altLang="ko-KR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62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4987-D2A5-463F-ABE7-F25387AEEE1C}" type="datetime1">
              <a:rPr lang="en-US" altLang="ko-KR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799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C9A5-1140-4CA7-900E-2F9657F94D48}" type="datetime1">
              <a:rPr lang="en-US" altLang="ko-KR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0949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7C78-B28E-4CE4-91DB-C8226DF02E8B}" type="datetime1">
              <a:rPr lang="en-US" altLang="ko-KR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122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D286-5B21-4B2F-949C-ED7B8D58726E}" type="datetime1">
              <a:rPr lang="en-US" altLang="ko-KR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5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576-7405-4FD3-BAA8-9A9767366112}" type="datetime1">
              <a:rPr lang="en-US" altLang="ko-KR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581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F636-18E2-4763-B8D1-EA25B38283CE}" type="datetime1">
              <a:rPr lang="en-US" altLang="ko-KR" smtClean="0"/>
              <a:pPr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86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C4F0-9BF1-4054-9CF9-956A0272CD48}" type="datetime1">
              <a:rPr lang="en-US" altLang="ko-KR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990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CA828-31BA-44D5-A998-60C72FC352E1}" type="datetime1">
              <a:rPr lang="en-US" altLang="ko-KR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593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A394-E87C-4A3E-B556-2CA8D69D0BBC}" type="datetime1">
              <a:rPr lang="en-US" altLang="ko-KR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323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CCCC-DDF7-4527-A3C4-0FE030719801}" type="datetime1">
              <a:rPr lang="en-US" altLang="ko-KR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48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FD8D6-E597-4622-9124-501CD688FF1A}" type="datetime1">
              <a:rPr lang="en-US" altLang="ko-KR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42581-2393-4382-BFCF-F1A34541B3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071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676401"/>
            <a:ext cx="7839834" cy="1295399"/>
          </a:xfrm>
          <a:prstGeom prst="rect">
            <a:avLst/>
          </a:prstGeom>
          <a:solidFill>
            <a:sysClr val="window" lastClr="FFFFFF">
              <a:alpha val="50000"/>
            </a:sys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Delayed-Dynamic-Selective (DDS) Prediction for Reducing Extreme Tail Latency in Web Search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3581400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Saehoon Kim</a:t>
            </a:r>
            <a:r>
              <a:rPr lang="en-US" sz="3000" b="1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§</a:t>
            </a:r>
            <a:r>
              <a:rPr kumimoji="0" lang="en-US" sz="3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3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Yuxiong He</a:t>
            </a:r>
            <a:r>
              <a:rPr kumimoji="0" lang="en-US" sz="3000" b="1" i="0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*</a:t>
            </a:r>
            <a:r>
              <a:rPr kumimoji="0" lang="en-US" sz="3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,</a:t>
            </a:r>
            <a:r>
              <a:rPr lang="en-US" sz="30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Calibri"/>
              </a:rPr>
              <a:t>Seung-won Hwang</a:t>
            </a:r>
            <a:r>
              <a:rPr lang="en-US" sz="3000" b="1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§</a:t>
            </a:r>
            <a:r>
              <a:rPr lang="en-US" sz="3000" dirty="0" smtClean="0">
                <a:solidFill>
                  <a:schemeClr val="tx1"/>
                </a:solidFill>
                <a:latin typeface="Calibri"/>
              </a:rPr>
              <a:t>, </a:t>
            </a:r>
            <a:r>
              <a:rPr lang="en-US" sz="3000" b="1" dirty="0" smtClean="0">
                <a:solidFill>
                  <a:schemeClr val="tx1"/>
                </a:solidFill>
                <a:latin typeface="Calibri"/>
              </a:rPr>
              <a:t>Sameh Elnikety</a:t>
            </a:r>
            <a:r>
              <a:rPr lang="en-US" sz="3000" b="1" baseline="30000" dirty="0">
                <a:solidFill>
                  <a:schemeClr val="tx1"/>
                </a:solidFill>
                <a:latin typeface="Calibri"/>
              </a:rPr>
              <a:t>*</a:t>
            </a:r>
            <a:r>
              <a:rPr lang="en-US" sz="3000" dirty="0" smtClean="0">
                <a:solidFill>
                  <a:schemeClr val="tx1"/>
                </a:solidFill>
                <a:latin typeface="Calibri"/>
              </a:rPr>
              <a:t>, </a:t>
            </a:r>
            <a:r>
              <a:rPr lang="en-US" sz="3000" b="1" dirty="0" smtClean="0">
                <a:solidFill>
                  <a:schemeClr val="tx1"/>
                </a:solidFill>
                <a:latin typeface="Calibri"/>
              </a:rPr>
              <a:t>Seungjin Choi</a:t>
            </a:r>
            <a:r>
              <a:rPr lang="en-US" sz="3000" b="1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§</a:t>
            </a:r>
            <a:endParaRPr kumimoji="0" lang="en-US" sz="2400" b="0" i="0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450932"/>
            <a:ext cx="3294380" cy="691413"/>
          </a:xfrm>
          <a:prstGeom prst="rect">
            <a:avLst/>
          </a:prstGeom>
        </p:spPr>
      </p:pic>
      <p:pic>
        <p:nvPicPr>
          <p:cNvPr id="1026" name="Picture 2" descr="http://www.wsdm-conference.org/2015/wp-content/uploads/2014/12/cropped-header.period.expand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657600" cy="750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research.microsoft.com/en-us/um/people/moscitho/locality/microsoft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90" y="5374759"/>
            <a:ext cx="2496820" cy="599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97966" y="5367377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baseline="30000" dirty="0">
                <a:latin typeface="Calibri" panose="020F0502020204030204" pitchFamily="34" charset="0"/>
              </a:rPr>
              <a:t>§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713622" y="5369526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baseline="30000" dirty="0" smtClean="0">
                <a:latin typeface="Calibri" panose="020F0502020204030204" pitchFamily="34" charset="0"/>
              </a:rPr>
              <a:t>*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9971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Overview of DDS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060"/>
            <a:ext cx="750232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418" y="3269482"/>
            <a:ext cx="77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Query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cxnSp>
        <p:nvCxnSpPr>
          <p:cNvPr id="40" name="직선 화살표 연결선 39"/>
          <p:cNvCxnSpPr>
            <a:stCxn id="5" idx="3"/>
            <a:endCxn id="44" idx="1"/>
          </p:cNvCxnSpPr>
          <p:nvPr/>
        </p:nvCxnSpPr>
        <p:spPr>
          <a:xfrm>
            <a:off x="750232" y="3719760"/>
            <a:ext cx="1142425" cy="136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680315" y="2282661"/>
            <a:ext cx="2610945" cy="3051339"/>
            <a:chOff x="1686481" y="2663661"/>
            <a:chExt cx="2610945" cy="3051339"/>
          </a:xfrm>
        </p:grpSpPr>
        <p:sp>
          <p:nvSpPr>
            <p:cNvPr id="43" name="Freeform 30"/>
            <p:cNvSpPr/>
            <p:nvPr/>
          </p:nvSpPr>
          <p:spPr>
            <a:xfrm flipH="1">
              <a:off x="2119269" y="3185795"/>
              <a:ext cx="179414" cy="605160"/>
            </a:xfrm>
            <a:custGeom>
              <a:avLst/>
              <a:gdLst>
                <a:gd name="connsiteX0" fmla="*/ 575740 w 989457"/>
                <a:gd name="connsiteY0" fmla="*/ 0 h 2319867"/>
                <a:gd name="connsiteX1" fmla="*/ 33873 w 989457"/>
                <a:gd name="connsiteY1" fmla="*/ 372533 h 2319867"/>
                <a:gd name="connsiteX2" fmla="*/ 965206 w 989457"/>
                <a:gd name="connsiteY2" fmla="*/ 609600 h 2319867"/>
                <a:gd name="connsiteX3" fmla="*/ 6 w 989457"/>
                <a:gd name="connsiteY3" fmla="*/ 914400 h 2319867"/>
                <a:gd name="connsiteX4" fmla="*/ 982140 w 989457"/>
                <a:gd name="connsiteY4" fmla="*/ 1202267 h 2319867"/>
                <a:gd name="connsiteX5" fmla="*/ 50806 w 989457"/>
                <a:gd name="connsiteY5" fmla="*/ 1473200 h 2319867"/>
                <a:gd name="connsiteX6" fmla="*/ 965206 w 989457"/>
                <a:gd name="connsiteY6" fmla="*/ 1693333 h 2319867"/>
                <a:gd name="connsiteX7" fmla="*/ 6 w 989457"/>
                <a:gd name="connsiteY7" fmla="*/ 1913467 h 2319867"/>
                <a:gd name="connsiteX8" fmla="*/ 982140 w 989457"/>
                <a:gd name="connsiteY8" fmla="*/ 2133600 h 2319867"/>
                <a:gd name="connsiteX9" fmla="*/ 474140 w 989457"/>
                <a:gd name="connsiteY9" fmla="*/ 2319867 h 23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9457" h="2319867">
                  <a:moveTo>
                    <a:pt x="575740" y="0"/>
                  </a:moveTo>
                  <a:cubicBezTo>
                    <a:pt x="272351" y="135466"/>
                    <a:pt x="-31038" y="270933"/>
                    <a:pt x="33873" y="372533"/>
                  </a:cubicBezTo>
                  <a:cubicBezTo>
                    <a:pt x="98784" y="474133"/>
                    <a:pt x="970851" y="519289"/>
                    <a:pt x="965206" y="609600"/>
                  </a:cubicBezTo>
                  <a:cubicBezTo>
                    <a:pt x="959562" y="699911"/>
                    <a:pt x="-2816" y="815622"/>
                    <a:pt x="6" y="914400"/>
                  </a:cubicBezTo>
                  <a:cubicBezTo>
                    <a:pt x="2828" y="1013178"/>
                    <a:pt x="973673" y="1109134"/>
                    <a:pt x="982140" y="1202267"/>
                  </a:cubicBezTo>
                  <a:cubicBezTo>
                    <a:pt x="990607" y="1295400"/>
                    <a:pt x="53628" y="1391356"/>
                    <a:pt x="50806" y="1473200"/>
                  </a:cubicBezTo>
                  <a:cubicBezTo>
                    <a:pt x="47984" y="1555044"/>
                    <a:pt x="973673" y="1619955"/>
                    <a:pt x="965206" y="1693333"/>
                  </a:cubicBezTo>
                  <a:cubicBezTo>
                    <a:pt x="956739" y="1766711"/>
                    <a:pt x="-2816" y="1840089"/>
                    <a:pt x="6" y="1913467"/>
                  </a:cubicBezTo>
                  <a:cubicBezTo>
                    <a:pt x="2828" y="1986845"/>
                    <a:pt x="903118" y="2065867"/>
                    <a:pt x="982140" y="2133600"/>
                  </a:cubicBezTo>
                  <a:cubicBezTo>
                    <a:pt x="1061162" y="2201333"/>
                    <a:pt x="474140" y="2319867"/>
                    <a:pt x="474140" y="2319867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</a:ln>
            <a:effectLst>
              <a:outerShdw blurRad="1270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50B1B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44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823" y="3874690"/>
              <a:ext cx="648827" cy="479426"/>
            </a:xfrm>
            <a:prstGeom prst="rect">
              <a:avLst/>
            </a:prstGeom>
          </p:spPr>
        </p:pic>
        <p:cxnSp>
          <p:nvCxnSpPr>
            <p:cNvPr id="47" name="꺾인 연결선 46"/>
            <p:cNvCxnSpPr>
              <a:stCxn id="44" idx="2"/>
              <a:endCxn id="52" idx="1"/>
            </p:cNvCxnSpPr>
            <p:nvPr/>
          </p:nvCxnSpPr>
          <p:spPr>
            <a:xfrm rot="16200000" flipH="1">
              <a:off x="2220445" y="4356908"/>
              <a:ext cx="1100018" cy="1094434"/>
            </a:xfrm>
            <a:prstGeom prst="bentConnector2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317671" y="5269468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dirty="0" smtClean="0"/>
                <a:t>Finished</a:t>
              </a:r>
              <a:endParaRPr lang="ko-KR" altLang="en-US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03991" y="4825425"/>
              <a:ext cx="880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Queries </a:t>
              </a:r>
            </a:p>
            <a:p>
              <a:r>
                <a:rPr lang="en-US" altLang="ko-KR" sz="1600" dirty="0" smtClean="0"/>
                <a:t>&lt; 10ms</a:t>
              </a:r>
              <a:endParaRPr lang="ko-KR" altLang="en-US" sz="1600" dirty="0"/>
            </a:p>
          </p:txBody>
        </p:sp>
        <p:sp>
          <p:nvSpPr>
            <p:cNvPr id="48" name="직사각형 94"/>
            <p:cNvSpPr/>
            <p:nvPr/>
          </p:nvSpPr>
          <p:spPr>
            <a:xfrm>
              <a:off x="1797418" y="3020780"/>
              <a:ext cx="2469782" cy="26942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86481" y="2663661"/>
              <a:ext cx="1986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Delayed prediction</a:t>
              </a:r>
              <a:endParaRPr lang="ko-KR" altLang="en-US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02832" y="2299063"/>
            <a:ext cx="6484858" cy="3125595"/>
            <a:chOff x="2508998" y="2680063"/>
            <a:chExt cx="6484858" cy="3125595"/>
          </a:xfrm>
        </p:grpSpPr>
        <p:sp>
          <p:nvSpPr>
            <p:cNvPr id="50" name="TextBox 49"/>
            <p:cNvSpPr txBox="1"/>
            <p:nvPr/>
          </p:nvSpPr>
          <p:spPr>
            <a:xfrm>
              <a:off x="2508998" y="3460741"/>
              <a:ext cx="880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Queries </a:t>
              </a:r>
            </a:p>
            <a:p>
              <a:r>
                <a:rPr lang="en-US" altLang="ko-KR" sz="1600" dirty="0" smtClean="0"/>
                <a:t>&gt; 10ms</a:t>
              </a:r>
              <a:endParaRPr lang="ko-KR" altLang="en-US" sz="1600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547650" y="2680063"/>
              <a:ext cx="6446206" cy="3125595"/>
              <a:chOff x="2547650" y="2680063"/>
              <a:chExt cx="6446206" cy="3125595"/>
            </a:xfrm>
          </p:grpSpPr>
          <p:sp>
            <p:nvSpPr>
              <p:cNvPr id="84" name="직사각형 94"/>
              <p:cNvSpPr/>
              <p:nvPr/>
            </p:nvSpPr>
            <p:spPr>
              <a:xfrm>
                <a:off x="4772685" y="4613588"/>
                <a:ext cx="1793445" cy="110141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Predictor for execution time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1" name="꺾인 연결선 46"/>
              <p:cNvCxnSpPr>
                <a:stCxn id="44" idx="3"/>
                <a:endCxn id="84" idx="1"/>
              </p:cNvCxnSpPr>
              <p:nvPr/>
            </p:nvCxnSpPr>
            <p:spPr>
              <a:xfrm>
                <a:off x="2547650" y="4052661"/>
                <a:ext cx="2225035" cy="1111633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그룹 107"/>
              <p:cNvGrpSpPr/>
              <p:nvPr/>
            </p:nvGrpSpPr>
            <p:grpSpPr>
              <a:xfrm>
                <a:off x="7696200" y="2680063"/>
                <a:ext cx="1297656" cy="1084586"/>
                <a:chOff x="7123571" y="3868415"/>
                <a:chExt cx="1297656" cy="1084586"/>
              </a:xfrm>
            </p:grpSpPr>
            <p:sp>
              <p:nvSpPr>
                <p:cNvPr id="106" name="Freeform 30"/>
                <p:cNvSpPr/>
                <p:nvPr/>
              </p:nvSpPr>
              <p:spPr>
                <a:xfrm flipH="1">
                  <a:off x="8037336" y="3868415"/>
                  <a:ext cx="118953" cy="605160"/>
                </a:xfrm>
                <a:custGeom>
                  <a:avLst/>
                  <a:gdLst>
                    <a:gd name="connsiteX0" fmla="*/ 575740 w 989457"/>
                    <a:gd name="connsiteY0" fmla="*/ 0 h 2319867"/>
                    <a:gd name="connsiteX1" fmla="*/ 33873 w 989457"/>
                    <a:gd name="connsiteY1" fmla="*/ 372533 h 2319867"/>
                    <a:gd name="connsiteX2" fmla="*/ 965206 w 989457"/>
                    <a:gd name="connsiteY2" fmla="*/ 609600 h 2319867"/>
                    <a:gd name="connsiteX3" fmla="*/ 6 w 989457"/>
                    <a:gd name="connsiteY3" fmla="*/ 914400 h 2319867"/>
                    <a:gd name="connsiteX4" fmla="*/ 982140 w 989457"/>
                    <a:gd name="connsiteY4" fmla="*/ 1202267 h 2319867"/>
                    <a:gd name="connsiteX5" fmla="*/ 50806 w 989457"/>
                    <a:gd name="connsiteY5" fmla="*/ 1473200 h 2319867"/>
                    <a:gd name="connsiteX6" fmla="*/ 965206 w 989457"/>
                    <a:gd name="connsiteY6" fmla="*/ 1693333 h 2319867"/>
                    <a:gd name="connsiteX7" fmla="*/ 6 w 989457"/>
                    <a:gd name="connsiteY7" fmla="*/ 1913467 h 2319867"/>
                    <a:gd name="connsiteX8" fmla="*/ 982140 w 989457"/>
                    <a:gd name="connsiteY8" fmla="*/ 2133600 h 2319867"/>
                    <a:gd name="connsiteX9" fmla="*/ 474140 w 989457"/>
                    <a:gd name="connsiteY9" fmla="*/ 2319867 h 2319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9457" h="2319867">
                      <a:moveTo>
                        <a:pt x="575740" y="0"/>
                      </a:moveTo>
                      <a:cubicBezTo>
                        <a:pt x="272351" y="135466"/>
                        <a:pt x="-31038" y="270933"/>
                        <a:pt x="33873" y="372533"/>
                      </a:cubicBezTo>
                      <a:cubicBezTo>
                        <a:pt x="98784" y="474133"/>
                        <a:pt x="970851" y="519289"/>
                        <a:pt x="965206" y="609600"/>
                      </a:cubicBezTo>
                      <a:cubicBezTo>
                        <a:pt x="959562" y="699911"/>
                        <a:pt x="-2816" y="815622"/>
                        <a:pt x="6" y="914400"/>
                      </a:cubicBezTo>
                      <a:cubicBezTo>
                        <a:pt x="2828" y="1013178"/>
                        <a:pt x="973673" y="1109134"/>
                        <a:pt x="982140" y="1202267"/>
                      </a:cubicBezTo>
                      <a:cubicBezTo>
                        <a:pt x="990607" y="1295400"/>
                        <a:pt x="53628" y="1391356"/>
                        <a:pt x="50806" y="1473200"/>
                      </a:cubicBezTo>
                      <a:cubicBezTo>
                        <a:pt x="47984" y="1555044"/>
                        <a:pt x="973673" y="1619955"/>
                        <a:pt x="965206" y="1693333"/>
                      </a:cubicBezTo>
                      <a:cubicBezTo>
                        <a:pt x="956739" y="1766711"/>
                        <a:pt x="-2816" y="1840089"/>
                        <a:pt x="6" y="1913467"/>
                      </a:cubicBezTo>
                      <a:cubicBezTo>
                        <a:pt x="2828" y="1986845"/>
                        <a:pt x="903118" y="2065867"/>
                        <a:pt x="982140" y="2133600"/>
                      </a:cubicBezTo>
                      <a:cubicBezTo>
                        <a:pt x="1061162" y="2201333"/>
                        <a:pt x="474140" y="2319867"/>
                        <a:pt x="474140" y="2319867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127000" dist="1270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B50B1B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pic>
              <p:nvPicPr>
                <p:cNvPr id="107" name="Picture 3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2400" y="4473575"/>
                  <a:ext cx="648827" cy="479426"/>
                </a:xfrm>
                <a:prstGeom prst="rect">
                  <a:avLst/>
                </a:prstGeom>
              </p:spPr>
            </p:pic>
            <p:sp>
              <p:nvSpPr>
                <p:cNvPr id="113" name="Freeform 30"/>
                <p:cNvSpPr/>
                <p:nvPr/>
              </p:nvSpPr>
              <p:spPr>
                <a:xfrm flipH="1">
                  <a:off x="7388507" y="3868415"/>
                  <a:ext cx="118953" cy="605160"/>
                </a:xfrm>
                <a:custGeom>
                  <a:avLst/>
                  <a:gdLst>
                    <a:gd name="connsiteX0" fmla="*/ 575740 w 989457"/>
                    <a:gd name="connsiteY0" fmla="*/ 0 h 2319867"/>
                    <a:gd name="connsiteX1" fmla="*/ 33873 w 989457"/>
                    <a:gd name="connsiteY1" fmla="*/ 372533 h 2319867"/>
                    <a:gd name="connsiteX2" fmla="*/ 965206 w 989457"/>
                    <a:gd name="connsiteY2" fmla="*/ 609600 h 2319867"/>
                    <a:gd name="connsiteX3" fmla="*/ 6 w 989457"/>
                    <a:gd name="connsiteY3" fmla="*/ 914400 h 2319867"/>
                    <a:gd name="connsiteX4" fmla="*/ 982140 w 989457"/>
                    <a:gd name="connsiteY4" fmla="*/ 1202267 h 2319867"/>
                    <a:gd name="connsiteX5" fmla="*/ 50806 w 989457"/>
                    <a:gd name="connsiteY5" fmla="*/ 1473200 h 2319867"/>
                    <a:gd name="connsiteX6" fmla="*/ 965206 w 989457"/>
                    <a:gd name="connsiteY6" fmla="*/ 1693333 h 2319867"/>
                    <a:gd name="connsiteX7" fmla="*/ 6 w 989457"/>
                    <a:gd name="connsiteY7" fmla="*/ 1913467 h 2319867"/>
                    <a:gd name="connsiteX8" fmla="*/ 982140 w 989457"/>
                    <a:gd name="connsiteY8" fmla="*/ 2133600 h 2319867"/>
                    <a:gd name="connsiteX9" fmla="*/ 474140 w 989457"/>
                    <a:gd name="connsiteY9" fmla="*/ 2319867 h 2319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9457" h="2319867">
                      <a:moveTo>
                        <a:pt x="575740" y="0"/>
                      </a:moveTo>
                      <a:cubicBezTo>
                        <a:pt x="272351" y="135466"/>
                        <a:pt x="-31038" y="270933"/>
                        <a:pt x="33873" y="372533"/>
                      </a:cubicBezTo>
                      <a:cubicBezTo>
                        <a:pt x="98784" y="474133"/>
                        <a:pt x="970851" y="519289"/>
                        <a:pt x="965206" y="609600"/>
                      </a:cubicBezTo>
                      <a:cubicBezTo>
                        <a:pt x="959562" y="699911"/>
                        <a:pt x="-2816" y="815622"/>
                        <a:pt x="6" y="914400"/>
                      </a:cubicBezTo>
                      <a:cubicBezTo>
                        <a:pt x="2828" y="1013178"/>
                        <a:pt x="973673" y="1109134"/>
                        <a:pt x="982140" y="1202267"/>
                      </a:cubicBezTo>
                      <a:cubicBezTo>
                        <a:pt x="990607" y="1295400"/>
                        <a:pt x="53628" y="1391356"/>
                        <a:pt x="50806" y="1473200"/>
                      </a:cubicBezTo>
                      <a:cubicBezTo>
                        <a:pt x="47984" y="1555044"/>
                        <a:pt x="973673" y="1619955"/>
                        <a:pt x="965206" y="1693333"/>
                      </a:cubicBezTo>
                      <a:cubicBezTo>
                        <a:pt x="956739" y="1766711"/>
                        <a:pt x="-2816" y="1840089"/>
                        <a:pt x="6" y="1913467"/>
                      </a:cubicBezTo>
                      <a:cubicBezTo>
                        <a:pt x="2828" y="1986845"/>
                        <a:pt x="903118" y="2065867"/>
                        <a:pt x="982140" y="2133600"/>
                      </a:cubicBezTo>
                      <a:cubicBezTo>
                        <a:pt x="1061162" y="2201333"/>
                        <a:pt x="474140" y="2319867"/>
                        <a:pt x="474140" y="2319867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127000" dist="1270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B50B1B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pic>
              <p:nvPicPr>
                <p:cNvPr id="114" name="Picture 3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3571" y="4464952"/>
                  <a:ext cx="648827" cy="479426"/>
                </a:xfrm>
                <a:prstGeom prst="rect">
                  <a:avLst/>
                </a:prstGeom>
              </p:spPr>
            </p:pic>
          </p:grpSp>
          <p:cxnSp>
            <p:nvCxnSpPr>
              <p:cNvPr id="123" name="꺾인 연결선 46"/>
              <p:cNvCxnSpPr>
                <a:stCxn id="84" idx="3"/>
                <a:endCxn id="114" idx="1"/>
              </p:cNvCxnSpPr>
              <p:nvPr/>
            </p:nvCxnSpPr>
            <p:spPr>
              <a:xfrm flipV="1">
                <a:off x="6566130" y="3516313"/>
                <a:ext cx="1130070" cy="164798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/>
              <p:cNvSpPr txBox="1"/>
              <p:nvPr/>
            </p:nvSpPr>
            <p:spPr>
              <a:xfrm>
                <a:off x="7124699" y="3954326"/>
                <a:ext cx="638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C00000"/>
                    </a:solidFill>
                  </a:rPr>
                  <a:t>Long</a:t>
                </a:r>
                <a:endParaRPr lang="ko-KR" altLang="en-US" b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7696200" y="4630414"/>
                <a:ext cx="648827" cy="1084586"/>
                <a:chOff x="7696200" y="4188001"/>
                <a:chExt cx="648827" cy="1084586"/>
              </a:xfrm>
            </p:grpSpPr>
            <p:sp>
              <p:nvSpPr>
                <p:cNvPr id="129" name="Freeform 30"/>
                <p:cNvSpPr/>
                <p:nvPr/>
              </p:nvSpPr>
              <p:spPr>
                <a:xfrm flipH="1">
                  <a:off x="7961136" y="4188001"/>
                  <a:ext cx="118953" cy="605160"/>
                </a:xfrm>
                <a:custGeom>
                  <a:avLst/>
                  <a:gdLst>
                    <a:gd name="connsiteX0" fmla="*/ 575740 w 989457"/>
                    <a:gd name="connsiteY0" fmla="*/ 0 h 2319867"/>
                    <a:gd name="connsiteX1" fmla="*/ 33873 w 989457"/>
                    <a:gd name="connsiteY1" fmla="*/ 372533 h 2319867"/>
                    <a:gd name="connsiteX2" fmla="*/ 965206 w 989457"/>
                    <a:gd name="connsiteY2" fmla="*/ 609600 h 2319867"/>
                    <a:gd name="connsiteX3" fmla="*/ 6 w 989457"/>
                    <a:gd name="connsiteY3" fmla="*/ 914400 h 2319867"/>
                    <a:gd name="connsiteX4" fmla="*/ 982140 w 989457"/>
                    <a:gd name="connsiteY4" fmla="*/ 1202267 h 2319867"/>
                    <a:gd name="connsiteX5" fmla="*/ 50806 w 989457"/>
                    <a:gd name="connsiteY5" fmla="*/ 1473200 h 2319867"/>
                    <a:gd name="connsiteX6" fmla="*/ 965206 w 989457"/>
                    <a:gd name="connsiteY6" fmla="*/ 1693333 h 2319867"/>
                    <a:gd name="connsiteX7" fmla="*/ 6 w 989457"/>
                    <a:gd name="connsiteY7" fmla="*/ 1913467 h 2319867"/>
                    <a:gd name="connsiteX8" fmla="*/ 982140 w 989457"/>
                    <a:gd name="connsiteY8" fmla="*/ 2133600 h 2319867"/>
                    <a:gd name="connsiteX9" fmla="*/ 474140 w 989457"/>
                    <a:gd name="connsiteY9" fmla="*/ 2319867 h 2319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9457" h="2319867">
                      <a:moveTo>
                        <a:pt x="575740" y="0"/>
                      </a:moveTo>
                      <a:cubicBezTo>
                        <a:pt x="272351" y="135466"/>
                        <a:pt x="-31038" y="270933"/>
                        <a:pt x="33873" y="372533"/>
                      </a:cubicBezTo>
                      <a:cubicBezTo>
                        <a:pt x="98784" y="474133"/>
                        <a:pt x="970851" y="519289"/>
                        <a:pt x="965206" y="609600"/>
                      </a:cubicBezTo>
                      <a:cubicBezTo>
                        <a:pt x="959562" y="699911"/>
                        <a:pt x="-2816" y="815622"/>
                        <a:pt x="6" y="914400"/>
                      </a:cubicBezTo>
                      <a:cubicBezTo>
                        <a:pt x="2828" y="1013178"/>
                        <a:pt x="973673" y="1109134"/>
                        <a:pt x="982140" y="1202267"/>
                      </a:cubicBezTo>
                      <a:cubicBezTo>
                        <a:pt x="990607" y="1295400"/>
                        <a:pt x="53628" y="1391356"/>
                        <a:pt x="50806" y="1473200"/>
                      </a:cubicBezTo>
                      <a:cubicBezTo>
                        <a:pt x="47984" y="1555044"/>
                        <a:pt x="973673" y="1619955"/>
                        <a:pt x="965206" y="1693333"/>
                      </a:cubicBezTo>
                      <a:cubicBezTo>
                        <a:pt x="956739" y="1766711"/>
                        <a:pt x="-2816" y="1840089"/>
                        <a:pt x="6" y="1913467"/>
                      </a:cubicBezTo>
                      <a:cubicBezTo>
                        <a:pt x="2828" y="1986845"/>
                        <a:pt x="903118" y="2065867"/>
                        <a:pt x="982140" y="2133600"/>
                      </a:cubicBezTo>
                      <a:cubicBezTo>
                        <a:pt x="1061162" y="2201333"/>
                        <a:pt x="474140" y="2319867"/>
                        <a:pt x="474140" y="2319867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127000" dist="1270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B50B1B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pic>
              <p:nvPicPr>
                <p:cNvPr id="130" name="Picture 3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96200" y="4793161"/>
                  <a:ext cx="648827" cy="479426"/>
                </a:xfrm>
                <a:prstGeom prst="rect">
                  <a:avLst/>
                </a:prstGeom>
              </p:spPr>
            </p:pic>
          </p:grpSp>
          <p:cxnSp>
            <p:nvCxnSpPr>
              <p:cNvPr id="131" name="꺾인 연결선 46"/>
              <p:cNvCxnSpPr>
                <a:stCxn id="84" idx="3"/>
                <a:endCxn id="130" idx="1"/>
              </p:cNvCxnSpPr>
              <p:nvPr/>
            </p:nvCxnSpPr>
            <p:spPr>
              <a:xfrm>
                <a:off x="6566130" y="5164294"/>
                <a:ext cx="1130070" cy="310993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/>
              <p:cNvSpPr txBox="1"/>
              <p:nvPr/>
            </p:nvSpPr>
            <p:spPr>
              <a:xfrm>
                <a:off x="7010400" y="5436326"/>
                <a:ext cx="702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7030A0"/>
                    </a:solidFill>
                  </a:rPr>
                  <a:t>Short</a:t>
                </a:r>
                <a:endParaRPr lang="ko-KR" alt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642045" y="4209958"/>
                <a:ext cx="2046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/>
                  <a:t>Dynamic prediction</a:t>
                </a:r>
                <a:endParaRPr lang="ko-KR" altLang="en-US" b="1" dirty="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2541484" y="2209800"/>
            <a:ext cx="5148550" cy="1482412"/>
            <a:chOff x="2547650" y="2590800"/>
            <a:chExt cx="5148550" cy="1482412"/>
          </a:xfrm>
        </p:grpSpPr>
        <p:sp>
          <p:nvSpPr>
            <p:cNvPr id="75" name="직사각형 94"/>
            <p:cNvSpPr/>
            <p:nvPr/>
          </p:nvSpPr>
          <p:spPr>
            <a:xfrm>
              <a:off x="4759755" y="2971800"/>
              <a:ext cx="1793445" cy="110141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Predictor for confidence level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꺾인 연결선 46"/>
            <p:cNvCxnSpPr>
              <a:stCxn id="44" idx="3"/>
              <a:endCxn id="75" idx="1"/>
            </p:cNvCxnSpPr>
            <p:nvPr/>
          </p:nvCxnSpPr>
          <p:spPr>
            <a:xfrm flipV="1">
              <a:off x="2547650" y="3522506"/>
              <a:ext cx="2212105" cy="5301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화살표 연결선 108"/>
            <p:cNvCxnSpPr>
              <a:stCxn id="75" idx="3"/>
              <a:endCxn id="114" idx="1"/>
            </p:cNvCxnSpPr>
            <p:nvPr/>
          </p:nvCxnSpPr>
          <p:spPr>
            <a:xfrm flipV="1">
              <a:off x="6553200" y="3516313"/>
              <a:ext cx="1143000" cy="619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566424" y="2837467"/>
              <a:ext cx="1095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C00000"/>
                  </a:solidFill>
                </a:rPr>
                <a:t>Not </a:t>
              </a:r>
            </a:p>
            <a:p>
              <a:r>
                <a:rPr lang="en-US" altLang="ko-KR" b="1" dirty="0" smtClean="0">
                  <a:solidFill>
                    <a:srgbClr val="C00000"/>
                  </a:solidFill>
                </a:rPr>
                <a:t>confident</a:t>
              </a:r>
              <a:endParaRPr lang="ko-KR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648200" y="2590800"/>
              <a:ext cx="2065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Selective </a:t>
              </a:r>
              <a:r>
                <a:rPr lang="en-US" altLang="ko-KR" b="1" dirty="0"/>
                <a:t>prediction</a:t>
              </a:r>
              <a:endParaRPr lang="ko-KR" altLang="en-US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6026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Delayed Prediction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0" y="2743201"/>
            <a:ext cx="3657599" cy="2362199"/>
          </a:xfrm>
        </p:spPr>
        <p:txBody>
          <a:bodyPr>
            <a:noAutofit/>
          </a:bodyPr>
          <a:lstStyle/>
          <a:p>
            <a:pPr marL="352425" indent="-352425">
              <a:buAutoNum type="arabicParenR"/>
            </a:pPr>
            <a:r>
              <a:rPr lang="en-US" altLang="ko-KR" sz="2600" dirty="0" smtClean="0"/>
              <a:t>Complete </a:t>
            </a:r>
            <a:r>
              <a:rPr lang="en-US" altLang="ko-KR" sz="2600" u="sng" dirty="0" smtClean="0">
                <a:solidFill>
                  <a:srgbClr val="C00000"/>
                </a:solidFill>
              </a:rPr>
              <a:t>many short queries</a:t>
            </a:r>
            <a:r>
              <a:rPr lang="en-US" altLang="ko-KR" sz="2600" dirty="0" smtClean="0"/>
              <a:t> sequentially</a:t>
            </a:r>
          </a:p>
          <a:p>
            <a:pPr marL="352425" indent="-352425">
              <a:buAutoNum type="arabicParenR"/>
            </a:pPr>
            <a:endParaRPr lang="en-US" altLang="ko-KR" sz="2600" dirty="0"/>
          </a:p>
          <a:p>
            <a:pPr marL="352425" indent="-352425">
              <a:buAutoNum type="arabicParenR"/>
            </a:pPr>
            <a:r>
              <a:rPr lang="en-US" altLang="ko-KR" sz="2600" dirty="0" smtClean="0"/>
              <a:t>Collect </a:t>
            </a:r>
            <a:r>
              <a:rPr lang="en-US" altLang="ko-KR" sz="2600" b="1" u="sng" dirty="0" smtClean="0">
                <a:solidFill>
                  <a:srgbClr val="C00000"/>
                </a:solidFill>
              </a:rPr>
              <a:t>dynamic features</a:t>
            </a:r>
            <a:endParaRPr lang="ko-KR" altLang="en-US" sz="2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010" y="2133600"/>
            <a:ext cx="4643084" cy="366633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85799" y="2819400"/>
            <a:ext cx="688695" cy="2667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535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Dynamic Features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</a:t>
            </a:r>
            <a:r>
              <a:rPr lang="en-US" altLang="ko-KR" dirty="0"/>
              <a:t> </a:t>
            </a:r>
            <a:r>
              <a:rPr lang="en-US" altLang="ko-KR" dirty="0" smtClean="0"/>
              <a:t>are dynamic features?</a:t>
            </a:r>
          </a:p>
          <a:p>
            <a:pPr lvl="1"/>
            <a:r>
              <a:rPr lang="en-US" altLang="ko-KR" dirty="0" smtClean="0"/>
              <a:t>Features that can only be collected at </a:t>
            </a:r>
            <a:r>
              <a:rPr lang="en-US" altLang="ko-KR" b="1" u="sng" dirty="0" smtClean="0">
                <a:solidFill>
                  <a:srgbClr val="C00000"/>
                </a:solidFill>
              </a:rPr>
              <a:t>runtime</a:t>
            </a:r>
          </a:p>
          <a:p>
            <a:pPr lvl="1"/>
            <a:endParaRPr lang="en-US" altLang="ko-KR" b="1" u="sng" dirty="0">
              <a:solidFill>
                <a:srgbClr val="C00000"/>
              </a:solidFill>
            </a:endParaRPr>
          </a:p>
          <a:p>
            <a:r>
              <a:rPr lang="en-US" altLang="ko-KR" dirty="0" smtClean="0"/>
              <a:t>Two categories</a:t>
            </a:r>
          </a:p>
          <a:p>
            <a:pPr lvl="1"/>
            <a:r>
              <a:rPr lang="en-US" altLang="ko-KR" i="1" dirty="0" err="1" smtClean="0"/>
              <a:t>NumEstMatchDocs</a:t>
            </a:r>
            <a:r>
              <a:rPr lang="en-US" altLang="ko-KR" dirty="0" smtClean="0"/>
              <a:t>: to estimate the total # matched docs</a:t>
            </a:r>
          </a:p>
          <a:p>
            <a:pPr lvl="1"/>
            <a:r>
              <a:rPr lang="en-US" altLang="ko-KR" i="1" dirty="0" err="1" smtClean="0"/>
              <a:t>DynScores</a:t>
            </a:r>
            <a:r>
              <a:rPr lang="en-US" altLang="ko-KR" dirty="0"/>
              <a:t>:</a:t>
            </a:r>
            <a:r>
              <a:rPr lang="en-US" altLang="ko-KR" dirty="0" smtClean="0"/>
              <a:t> to predict early termination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2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직선 연결선 6"/>
          <p:cNvCxnSpPr>
            <a:stCxn id="106" idx="0"/>
            <a:endCxn id="41" idx="2"/>
          </p:cNvCxnSpPr>
          <p:nvPr/>
        </p:nvCxnSpPr>
        <p:spPr>
          <a:xfrm flipH="1" flipV="1">
            <a:off x="2565400" y="3263900"/>
            <a:ext cx="263525" cy="129222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Primary Factors for Execution Time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FB2-926F-4D7E-A454-7C94DB0F551B}" type="slidenum">
              <a:rPr lang="en-US" altLang="ko-KR"/>
              <a:pPr/>
              <a:t>13</a:t>
            </a:fld>
            <a:endParaRPr lang="en-US" altLang="ko-KR"/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2263775" y="4887913"/>
            <a:ext cx="1862138" cy="476250"/>
            <a:chOff x="2699778" y="2988320"/>
            <a:chExt cx="1527010" cy="369216"/>
          </a:xfrm>
        </p:grpSpPr>
        <p:sp>
          <p:nvSpPr>
            <p:cNvPr id="18523" name="TextBox 104"/>
            <p:cNvSpPr txBox="1">
              <a:spLocks noChangeArrowheads="1"/>
            </p:cNvSpPr>
            <p:nvPr/>
          </p:nvSpPr>
          <p:spPr bwMode="auto">
            <a:xfrm>
              <a:off x="2699778" y="3048000"/>
              <a:ext cx="1527010" cy="30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ko-KR" sz="2000" b="1">
                  <a:ea typeface="굴림" charset="-127"/>
                </a:rPr>
                <a:t>Processing</a:t>
              </a:r>
            </a:p>
          </p:txBody>
        </p:sp>
        <p:sp>
          <p:nvSpPr>
            <p:cNvPr id="28" name="Down Arrow 97"/>
            <p:cNvSpPr/>
            <p:nvPr/>
          </p:nvSpPr>
          <p:spPr>
            <a:xfrm rot="16200000">
              <a:off x="3414611" y="2330766"/>
              <a:ext cx="140302" cy="1455411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400"/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52425" y="2386013"/>
            <a:ext cx="8686800" cy="1012825"/>
            <a:chOff x="609600" y="1752600"/>
            <a:chExt cx="8686800" cy="1012686"/>
          </a:xfrm>
        </p:grpSpPr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609600" y="1752600"/>
              <a:ext cx="7467600" cy="876813"/>
              <a:chOff x="1214417" y="1323292"/>
              <a:chExt cx="5921953" cy="678326"/>
            </a:xfrm>
          </p:grpSpPr>
          <p:sp>
            <p:nvSpPr>
              <p:cNvPr id="39" name="직사각형 132"/>
              <p:cNvSpPr/>
              <p:nvPr/>
            </p:nvSpPr>
            <p:spPr>
              <a:xfrm>
                <a:off x="1535442" y="1649931"/>
                <a:ext cx="631977" cy="3511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Doc 1</a:t>
                </a:r>
              </a:p>
            </p:txBody>
          </p:sp>
          <p:sp>
            <p:nvSpPr>
              <p:cNvPr id="40" name="직사각형 133"/>
              <p:cNvSpPr/>
              <p:nvPr/>
            </p:nvSpPr>
            <p:spPr>
              <a:xfrm>
                <a:off x="2100696" y="1649931"/>
                <a:ext cx="630719" cy="3511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Doc 2</a:t>
                </a:r>
              </a:p>
            </p:txBody>
          </p:sp>
          <p:sp>
            <p:nvSpPr>
              <p:cNvPr id="41" name="직사각형 132"/>
              <p:cNvSpPr/>
              <p:nvPr/>
            </p:nvSpPr>
            <p:spPr>
              <a:xfrm>
                <a:off x="2653361" y="1649931"/>
                <a:ext cx="631977" cy="3511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Doc 3</a:t>
                </a:r>
              </a:p>
            </p:txBody>
          </p:sp>
          <p:sp>
            <p:nvSpPr>
              <p:cNvPr id="42" name="직사각형 133"/>
              <p:cNvSpPr/>
              <p:nvPr/>
            </p:nvSpPr>
            <p:spPr>
              <a:xfrm>
                <a:off x="3218615" y="1649931"/>
                <a:ext cx="1627782" cy="3511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n-US" altLang="ko-KR">
                    <a:solidFill>
                      <a:schemeClr val="tx1"/>
                    </a:solidFill>
                    <a:ea typeface="굴림" charset="-127"/>
                  </a:rPr>
                  <a:t>…….</a:t>
                </a:r>
              </a:p>
            </p:txBody>
          </p:sp>
          <p:sp>
            <p:nvSpPr>
              <p:cNvPr id="43" name="직사각형 132"/>
              <p:cNvSpPr/>
              <p:nvPr/>
            </p:nvSpPr>
            <p:spPr>
              <a:xfrm>
                <a:off x="4779674" y="1649931"/>
                <a:ext cx="780530" cy="3511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Doc N-2</a:t>
                </a:r>
              </a:p>
            </p:txBody>
          </p:sp>
          <p:sp>
            <p:nvSpPr>
              <p:cNvPr id="44" name="직사각형 133"/>
              <p:cNvSpPr/>
              <p:nvPr/>
            </p:nvSpPr>
            <p:spPr>
              <a:xfrm>
                <a:off x="5479633" y="1649931"/>
                <a:ext cx="789342" cy="3511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Doc N-1</a:t>
                </a:r>
              </a:p>
            </p:txBody>
          </p:sp>
          <p:sp>
            <p:nvSpPr>
              <p:cNvPr id="45" name="직사각형 132"/>
              <p:cNvSpPr/>
              <p:nvPr/>
            </p:nvSpPr>
            <p:spPr>
              <a:xfrm>
                <a:off x="6169521" y="1649931"/>
                <a:ext cx="640790" cy="3511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Doc N</a:t>
                </a:r>
              </a:p>
            </p:txBody>
          </p:sp>
          <p:sp>
            <p:nvSpPr>
              <p:cNvPr id="18520" name="TextBox 104"/>
              <p:cNvSpPr txBox="1">
                <a:spLocks noChangeArrowheads="1"/>
              </p:cNvSpPr>
              <p:nvPr/>
            </p:nvSpPr>
            <p:spPr bwMode="auto">
              <a:xfrm>
                <a:off x="3034687" y="1330087"/>
                <a:ext cx="2591321" cy="309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ko-KR" sz="2000" b="1">
                    <a:ea typeface="굴림" charset="-127"/>
                  </a:rPr>
                  <a:t>Docs sorted by static scores</a:t>
                </a:r>
              </a:p>
            </p:txBody>
          </p:sp>
          <p:sp>
            <p:nvSpPr>
              <p:cNvPr id="18521" name="TextBox 104"/>
              <p:cNvSpPr txBox="1">
                <a:spLocks noChangeArrowheads="1"/>
              </p:cNvSpPr>
              <p:nvPr/>
            </p:nvSpPr>
            <p:spPr bwMode="auto">
              <a:xfrm>
                <a:off x="1214417" y="1336740"/>
                <a:ext cx="867164" cy="309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ko-KR" sz="2000" b="1">
                    <a:ea typeface="굴림" charset="-127"/>
                  </a:rPr>
                  <a:t>Highest</a:t>
                </a:r>
              </a:p>
            </p:txBody>
          </p:sp>
          <p:sp>
            <p:nvSpPr>
              <p:cNvPr id="18522" name="TextBox 104"/>
              <p:cNvSpPr txBox="1">
                <a:spLocks noChangeArrowheads="1"/>
              </p:cNvSpPr>
              <p:nvPr/>
            </p:nvSpPr>
            <p:spPr bwMode="auto">
              <a:xfrm>
                <a:off x="6269206" y="1323292"/>
                <a:ext cx="867164" cy="309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ko-KR" sz="2000" b="1">
                    <a:ea typeface="굴림" charset="-127"/>
                  </a:rPr>
                  <a:t>Lowest</a:t>
                </a:r>
              </a:p>
            </p:txBody>
          </p:sp>
        </p:grpSp>
        <p:sp>
          <p:nvSpPr>
            <p:cNvPr id="18512" name="TextBox 109"/>
            <p:cNvSpPr txBox="1">
              <a:spLocks noChangeArrowheads="1"/>
            </p:cNvSpPr>
            <p:nvPr/>
          </p:nvSpPr>
          <p:spPr bwMode="auto">
            <a:xfrm>
              <a:off x="7407496" y="2057400"/>
              <a:ext cx="188890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ko-KR" sz="2000" b="1">
                  <a:ea typeface="굴림" charset="-127"/>
                </a:rPr>
                <a:t>Web documents</a:t>
              </a:r>
            </a:p>
          </p:txBody>
        </p:sp>
      </p:grpSp>
      <p:sp>
        <p:nvSpPr>
          <p:cNvPr id="18439" name="TextBox 48"/>
          <p:cNvSpPr txBox="1">
            <a:spLocks noChangeArrowheads="1"/>
          </p:cNvSpPr>
          <p:nvPr/>
        </p:nvSpPr>
        <p:spPr bwMode="auto">
          <a:xfrm>
            <a:off x="3049588" y="3605213"/>
            <a:ext cx="655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ko-KR">
                <a:ea typeface="굴림" charset="-127"/>
              </a:rPr>
              <a:t>…….</a:t>
            </a:r>
          </a:p>
        </p:txBody>
      </p:sp>
      <p:sp>
        <p:nvSpPr>
          <p:cNvPr id="18440" name="TextBox 49"/>
          <p:cNvSpPr txBox="1">
            <a:spLocks noChangeArrowheads="1"/>
          </p:cNvSpPr>
          <p:nvPr/>
        </p:nvSpPr>
        <p:spPr bwMode="auto">
          <a:xfrm>
            <a:off x="4776788" y="3605213"/>
            <a:ext cx="65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ko-KR">
                <a:ea typeface="굴림" charset="-127"/>
              </a:rPr>
              <a:t>…….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139825" y="3111500"/>
            <a:ext cx="5897563" cy="1103313"/>
            <a:chOff x="1396864" y="2477020"/>
            <a:chExt cx="5897767" cy="110438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1396864" y="2477020"/>
              <a:ext cx="5897767" cy="1095275"/>
              <a:chOff x="1838733" y="1883719"/>
              <a:chExt cx="4677045" cy="847332"/>
            </a:xfrm>
          </p:grpSpPr>
          <p:cxnSp>
            <p:nvCxnSpPr>
              <p:cNvPr id="65" name="직선 연결선 6"/>
              <p:cNvCxnSpPr/>
              <p:nvPr/>
            </p:nvCxnSpPr>
            <p:spPr>
              <a:xfrm flipH="1" flipV="1">
                <a:off x="1838733" y="2001733"/>
                <a:ext cx="1000875" cy="724068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6"/>
              <p:cNvCxnSpPr/>
              <p:nvPr/>
            </p:nvCxnSpPr>
            <p:spPr>
              <a:xfrm flipH="1" flipV="1">
                <a:off x="2945361" y="2011568"/>
                <a:ext cx="46581" cy="719151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6"/>
              <p:cNvCxnSpPr/>
              <p:nvPr/>
            </p:nvCxnSpPr>
            <p:spPr>
              <a:xfrm flipH="1" flipV="1">
                <a:off x="4069614" y="2001733"/>
                <a:ext cx="46582" cy="719151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"/>
              <p:cNvCxnSpPr/>
              <p:nvPr/>
            </p:nvCxnSpPr>
            <p:spPr>
              <a:xfrm flipV="1">
                <a:off x="4302522" y="2001733"/>
                <a:ext cx="67984" cy="724068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"/>
              <p:cNvCxnSpPr>
                <a:stCxn id="24" idx="0"/>
              </p:cNvCxnSpPr>
              <p:nvPr/>
            </p:nvCxnSpPr>
            <p:spPr>
              <a:xfrm flipH="1" flipV="1">
                <a:off x="5263110" y="1883719"/>
                <a:ext cx="137227" cy="842083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6"/>
              <p:cNvCxnSpPr>
                <a:stCxn id="25" idx="0"/>
              </p:cNvCxnSpPr>
              <p:nvPr/>
            </p:nvCxnSpPr>
            <p:spPr>
              <a:xfrm flipV="1">
                <a:off x="5558967" y="1893554"/>
                <a:ext cx="956811" cy="832248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직선 연결선 6"/>
            <p:cNvCxnSpPr/>
            <p:nvPr/>
          </p:nvCxnSpPr>
          <p:spPr>
            <a:xfrm flipV="1">
              <a:off x="3092373" y="3354167"/>
              <a:ext cx="0" cy="21769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6"/>
            <p:cNvCxnSpPr/>
            <p:nvPr/>
          </p:nvCxnSpPr>
          <p:spPr>
            <a:xfrm flipV="1">
              <a:off x="3290818" y="3354167"/>
              <a:ext cx="0" cy="2049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6"/>
            <p:cNvCxnSpPr/>
            <p:nvPr/>
          </p:nvCxnSpPr>
          <p:spPr>
            <a:xfrm flipV="1">
              <a:off x="3492436" y="3360524"/>
              <a:ext cx="0" cy="21610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6"/>
            <p:cNvCxnSpPr/>
            <p:nvPr/>
          </p:nvCxnSpPr>
          <p:spPr>
            <a:xfrm flipV="1">
              <a:off x="3690881" y="3360524"/>
              <a:ext cx="0" cy="20339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6"/>
            <p:cNvCxnSpPr/>
            <p:nvPr/>
          </p:nvCxnSpPr>
          <p:spPr>
            <a:xfrm flipV="1">
              <a:off x="3886150" y="3352579"/>
              <a:ext cx="0" cy="21769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6"/>
            <p:cNvCxnSpPr/>
            <p:nvPr/>
          </p:nvCxnSpPr>
          <p:spPr>
            <a:xfrm flipV="1">
              <a:off x="4086182" y="3352579"/>
              <a:ext cx="0" cy="20498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6"/>
            <p:cNvCxnSpPr/>
            <p:nvPr/>
          </p:nvCxnSpPr>
          <p:spPr>
            <a:xfrm flipV="1">
              <a:off x="4721204" y="3358935"/>
              <a:ext cx="0" cy="21769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6"/>
            <p:cNvCxnSpPr/>
            <p:nvPr/>
          </p:nvCxnSpPr>
          <p:spPr>
            <a:xfrm flipV="1">
              <a:off x="4921236" y="3358935"/>
              <a:ext cx="0" cy="20498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"/>
            <p:cNvCxnSpPr/>
            <p:nvPr/>
          </p:nvCxnSpPr>
          <p:spPr>
            <a:xfrm flipV="1">
              <a:off x="5121268" y="3363702"/>
              <a:ext cx="0" cy="21769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"/>
            <p:cNvCxnSpPr/>
            <p:nvPr/>
          </p:nvCxnSpPr>
          <p:spPr>
            <a:xfrm flipV="1">
              <a:off x="5321300" y="3363702"/>
              <a:ext cx="0" cy="2049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"/>
            <p:cNvCxnSpPr/>
            <p:nvPr/>
          </p:nvCxnSpPr>
          <p:spPr>
            <a:xfrm flipV="1">
              <a:off x="5514981" y="3357346"/>
              <a:ext cx="0" cy="21769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"/>
            <p:cNvCxnSpPr/>
            <p:nvPr/>
          </p:nvCxnSpPr>
          <p:spPr>
            <a:xfrm flipV="1">
              <a:off x="5715013" y="3357346"/>
              <a:ext cx="0" cy="20339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73"/>
          <p:cNvGrpSpPr>
            <a:grpSpLocks/>
          </p:cNvGrpSpPr>
          <p:nvPr/>
        </p:nvGrpSpPr>
        <p:grpSpPr bwMode="auto">
          <a:xfrm>
            <a:off x="304800" y="1676400"/>
            <a:ext cx="7362825" cy="1928813"/>
            <a:chOff x="181414" y="1613500"/>
            <a:chExt cx="7362386" cy="1929217"/>
          </a:xfrm>
        </p:grpSpPr>
        <p:sp>
          <p:nvSpPr>
            <p:cNvPr id="72" name="직사각형 71"/>
            <p:cNvSpPr/>
            <p:nvPr/>
          </p:nvSpPr>
          <p:spPr>
            <a:xfrm>
              <a:off x="229036" y="2210525"/>
              <a:ext cx="7314764" cy="1332192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8491" name="TextBox 72"/>
            <p:cNvSpPr txBox="1">
              <a:spLocks noChangeArrowheads="1"/>
            </p:cNvSpPr>
            <p:nvPr/>
          </p:nvSpPr>
          <p:spPr bwMode="auto">
            <a:xfrm>
              <a:off x="181414" y="1613500"/>
              <a:ext cx="463216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ko-KR" sz="2800" b="1"/>
                <a:t>1. # total matched documents</a:t>
              </a:r>
              <a:endParaRPr lang="ko-KR" altLang="en-US" sz="2800" b="1"/>
            </a:p>
          </p:txBody>
        </p:sp>
      </p:grpSp>
      <p:grpSp>
        <p:nvGrpSpPr>
          <p:cNvPr id="27" name="Group 55"/>
          <p:cNvGrpSpPr>
            <a:grpSpLocks/>
          </p:cNvGrpSpPr>
          <p:nvPr/>
        </p:nvGrpSpPr>
        <p:grpSpPr bwMode="auto">
          <a:xfrm>
            <a:off x="2335213" y="4122738"/>
            <a:ext cx="6884987" cy="400050"/>
            <a:chOff x="3036868" y="2777493"/>
            <a:chExt cx="5778477" cy="334989"/>
          </a:xfrm>
        </p:grpSpPr>
        <p:grpSp>
          <p:nvGrpSpPr>
            <p:cNvPr id="29" name="Group 56"/>
            <p:cNvGrpSpPr>
              <a:grpSpLocks/>
            </p:cNvGrpSpPr>
            <p:nvPr/>
          </p:nvGrpSpPr>
          <p:grpSpPr bwMode="auto">
            <a:xfrm>
              <a:off x="3036868" y="2841670"/>
              <a:ext cx="3017838" cy="228599"/>
              <a:chOff x="3036868" y="2841670"/>
              <a:chExt cx="3017838" cy="228599"/>
            </a:xfrm>
          </p:grpSpPr>
          <p:sp>
            <p:nvSpPr>
              <p:cNvPr id="8" name="직사각형 63"/>
              <p:cNvSpPr/>
              <p:nvPr/>
            </p:nvSpPr>
            <p:spPr bwMode="auto">
              <a:xfrm>
                <a:off x="3036868" y="2841301"/>
                <a:ext cx="167878" cy="228643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000000"/>
                  </a:solidFill>
                  <a:ea typeface="굴림" charset="-127"/>
                </a:endParaRPr>
              </a:p>
            </p:txBody>
          </p:sp>
          <p:sp>
            <p:nvSpPr>
              <p:cNvPr id="9" name="직사각형 64"/>
              <p:cNvSpPr/>
              <p:nvPr/>
            </p:nvSpPr>
            <p:spPr bwMode="auto">
              <a:xfrm>
                <a:off x="3204746" y="2841301"/>
                <a:ext cx="166546" cy="228643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000000"/>
                  </a:solidFill>
                  <a:ea typeface="굴림" charset="-127"/>
                </a:endParaRPr>
              </a:p>
            </p:txBody>
          </p:sp>
          <p:sp>
            <p:nvSpPr>
              <p:cNvPr id="10" name="직사각형 65"/>
              <p:cNvSpPr/>
              <p:nvPr/>
            </p:nvSpPr>
            <p:spPr bwMode="auto">
              <a:xfrm>
                <a:off x="3371292" y="2841301"/>
                <a:ext cx="169211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000000"/>
                  </a:solidFill>
                  <a:ea typeface="굴림" charset="-127"/>
                </a:endParaRPr>
              </a:p>
            </p:txBody>
          </p:sp>
          <p:sp>
            <p:nvSpPr>
              <p:cNvPr id="11" name="직사각형 66"/>
              <p:cNvSpPr/>
              <p:nvPr/>
            </p:nvSpPr>
            <p:spPr bwMode="auto">
              <a:xfrm>
                <a:off x="3540503" y="2841301"/>
                <a:ext cx="166546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2" name="직사각형 67"/>
              <p:cNvSpPr/>
              <p:nvPr/>
            </p:nvSpPr>
            <p:spPr bwMode="auto">
              <a:xfrm>
                <a:off x="3707048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3" name="직사각형 68"/>
              <p:cNvSpPr/>
              <p:nvPr/>
            </p:nvSpPr>
            <p:spPr bwMode="auto">
              <a:xfrm>
                <a:off x="3874927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4" name="직사각형 69"/>
              <p:cNvSpPr/>
              <p:nvPr/>
            </p:nvSpPr>
            <p:spPr bwMode="auto">
              <a:xfrm>
                <a:off x="4042805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5" name="직사각형 70"/>
              <p:cNvSpPr/>
              <p:nvPr/>
            </p:nvSpPr>
            <p:spPr bwMode="auto">
              <a:xfrm>
                <a:off x="4210683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6" name="직사각형 71"/>
              <p:cNvSpPr/>
              <p:nvPr/>
            </p:nvSpPr>
            <p:spPr bwMode="auto">
              <a:xfrm>
                <a:off x="4378562" y="2841301"/>
                <a:ext cx="166546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7" name="직사각형 72"/>
              <p:cNvSpPr/>
              <p:nvPr/>
            </p:nvSpPr>
            <p:spPr bwMode="auto">
              <a:xfrm>
                <a:off x="4545108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8" name="직사각형 73"/>
              <p:cNvSpPr/>
              <p:nvPr/>
            </p:nvSpPr>
            <p:spPr bwMode="auto">
              <a:xfrm>
                <a:off x="4712986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9" name="직사각형 74"/>
              <p:cNvSpPr/>
              <p:nvPr/>
            </p:nvSpPr>
            <p:spPr bwMode="auto">
              <a:xfrm>
                <a:off x="4880865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20" name="직사각형 75"/>
              <p:cNvSpPr/>
              <p:nvPr/>
            </p:nvSpPr>
            <p:spPr bwMode="auto">
              <a:xfrm>
                <a:off x="5048743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21" name="직사각형 76"/>
              <p:cNvSpPr/>
              <p:nvPr/>
            </p:nvSpPr>
            <p:spPr bwMode="auto">
              <a:xfrm>
                <a:off x="5216621" y="2841301"/>
                <a:ext cx="166546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22" name="직사각형 77"/>
              <p:cNvSpPr/>
              <p:nvPr/>
            </p:nvSpPr>
            <p:spPr bwMode="auto">
              <a:xfrm>
                <a:off x="5383167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23" name="직사각형 78"/>
              <p:cNvSpPr/>
              <p:nvPr/>
            </p:nvSpPr>
            <p:spPr bwMode="auto">
              <a:xfrm>
                <a:off x="5551045" y="2841301"/>
                <a:ext cx="169211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24" name="직사각형 79"/>
              <p:cNvSpPr/>
              <p:nvPr/>
            </p:nvSpPr>
            <p:spPr bwMode="auto">
              <a:xfrm>
                <a:off x="5720256" y="2841301"/>
                <a:ext cx="166546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25" name="직사각형 80"/>
              <p:cNvSpPr/>
              <p:nvPr/>
            </p:nvSpPr>
            <p:spPr bwMode="auto">
              <a:xfrm>
                <a:off x="5886802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</p:grpSp>
        <p:sp>
          <p:nvSpPr>
            <p:cNvPr id="18471" name="TextBox 109"/>
            <p:cNvSpPr txBox="1">
              <a:spLocks noChangeArrowheads="1"/>
            </p:cNvSpPr>
            <p:nvPr/>
          </p:nvSpPr>
          <p:spPr bwMode="auto">
            <a:xfrm>
              <a:off x="6154251" y="2777493"/>
              <a:ext cx="2661094" cy="334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ko-KR" sz="2000">
                  <a:ea typeface="굴림" charset="-127"/>
                </a:rPr>
                <a:t>Inverted index for “WSDM”</a:t>
              </a:r>
            </a:p>
          </p:txBody>
        </p:sp>
      </p:grpSp>
      <p:grpSp>
        <p:nvGrpSpPr>
          <p:cNvPr id="30" name="Group 56"/>
          <p:cNvGrpSpPr>
            <a:grpSpLocks/>
          </p:cNvGrpSpPr>
          <p:nvPr/>
        </p:nvGrpSpPr>
        <p:grpSpPr bwMode="auto">
          <a:xfrm>
            <a:off x="2328863" y="4556125"/>
            <a:ext cx="3597275" cy="273050"/>
            <a:chOff x="3036868" y="2841670"/>
            <a:chExt cx="3017838" cy="228599"/>
          </a:xfrm>
        </p:grpSpPr>
        <p:sp>
          <p:nvSpPr>
            <p:cNvPr id="104" name="직사각형 63"/>
            <p:cNvSpPr/>
            <p:nvPr/>
          </p:nvSpPr>
          <p:spPr bwMode="auto">
            <a:xfrm>
              <a:off x="3036868" y="2841670"/>
              <a:ext cx="167806" cy="2285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000000"/>
                </a:solidFill>
                <a:ea typeface="굴림" charset="-127"/>
              </a:endParaRPr>
            </a:p>
          </p:txBody>
        </p:sp>
        <p:sp>
          <p:nvSpPr>
            <p:cNvPr id="105" name="직사각형 64"/>
            <p:cNvSpPr/>
            <p:nvPr/>
          </p:nvSpPr>
          <p:spPr bwMode="auto">
            <a:xfrm>
              <a:off x="3204674" y="2841670"/>
              <a:ext cx="167806" cy="2285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000000"/>
                </a:solidFill>
                <a:ea typeface="굴림" charset="-127"/>
              </a:endParaRPr>
            </a:p>
          </p:txBody>
        </p:sp>
        <p:sp>
          <p:nvSpPr>
            <p:cNvPr id="106" name="직사각형 65"/>
            <p:cNvSpPr/>
            <p:nvPr/>
          </p:nvSpPr>
          <p:spPr bwMode="auto">
            <a:xfrm>
              <a:off x="3372479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000000"/>
                </a:solidFill>
                <a:ea typeface="굴림" charset="-127"/>
              </a:endParaRPr>
            </a:p>
          </p:txBody>
        </p:sp>
        <p:sp>
          <p:nvSpPr>
            <p:cNvPr id="107" name="직사각형 66"/>
            <p:cNvSpPr/>
            <p:nvPr/>
          </p:nvSpPr>
          <p:spPr bwMode="auto">
            <a:xfrm>
              <a:off x="3540285" y="2841670"/>
              <a:ext cx="166473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08" name="직사각형 67"/>
            <p:cNvSpPr/>
            <p:nvPr/>
          </p:nvSpPr>
          <p:spPr bwMode="auto">
            <a:xfrm>
              <a:off x="3706758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09" name="직사각형 68"/>
            <p:cNvSpPr/>
            <p:nvPr/>
          </p:nvSpPr>
          <p:spPr bwMode="auto">
            <a:xfrm>
              <a:off x="3874564" y="2841670"/>
              <a:ext cx="169138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0" name="직사각형 69"/>
            <p:cNvSpPr/>
            <p:nvPr/>
          </p:nvSpPr>
          <p:spPr bwMode="auto">
            <a:xfrm>
              <a:off x="4043702" y="2841670"/>
              <a:ext cx="166473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1" name="직사각형 70"/>
            <p:cNvSpPr/>
            <p:nvPr/>
          </p:nvSpPr>
          <p:spPr bwMode="auto">
            <a:xfrm>
              <a:off x="4210175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2" name="직사각형 71"/>
            <p:cNvSpPr/>
            <p:nvPr/>
          </p:nvSpPr>
          <p:spPr bwMode="auto">
            <a:xfrm>
              <a:off x="4377981" y="2841670"/>
              <a:ext cx="166474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3" name="직사각형 72"/>
            <p:cNvSpPr/>
            <p:nvPr/>
          </p:nvSpPr>
          <p:spPr bwMode="auto">
            <a:xfrm>
              <a:off x="4544455" y="2841670"/>
              <a:ext cx="169137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4" name="직사각형 73"/>
            <p:cNvSpPr/>
            <p:nvPr/>
          </p:nvSpPr>
          <p:spPr bwMode="auto">
            <a:xfrm>
              <a:off x="4713592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5" name="직사각형 74"/>
            <p:cNvSpPr/>
            <p:nvPr/>
          </p:nvSpPr>
          <p:spPr bwMode="auto">
            <a:xfrm>
              <a:off x="4881398" y="2841670"/>
              <a:ext cx="166474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6" name="직사각형 75"/>
            <p:cNvSpPr/>
            <p:nvPr/>
          </p:nvSpPr>
          <p:spPr bwMode="auto">
            <a:xfrm>
              <a:off x="5047872" y="2841670"/>
              <a:ext cx="169137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7" name="직사각형 76"/>
            <p:cNvSpPr/>
            <p:nvPr/>
          </p:nvSpPr>
          <p:spPr bwMode="auto">
            <a:xfrm>
              <a:off x="5217009" y="2841670"/>
              <a:ext cx="166474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8" name="직사각형 77"/>
            <p:cNvSpPr/>
            <p:nvPr/>
          </p:nvSpPr>
          <p:spPr bwMode="auto">
            <a:xfrm>
              <a:off x="5383483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9" name="직사각형 78"/>
            <p:cNvSpPr/>
            <p:nvPr/>
          </p:nvSpPr>
          <p:spPr bwMode="auto">
            <a:xfrm>
              <a:off x="5551289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20" name="직사각형 79"/>
            <p:cNvSpPr/>
            <p:nvPr/>
          </p:nvSpPr>
          <p:spPr bwMode="auto">
            <a:xfrm>
              <a:off x="5719095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21" name="직사각형 80"/>
            <p:cNvSpPr/>
            <p:nvPr/>
          </p:nvSpPr>
          <p:spPr bwMode="auto">
            <a:xfrm>
              <a:off x="5886900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</p:grpSp>
      <p:cxnSp>
        <p:nvCxnSpPr>
          <p:cNvPr id="122" name="직선 연결선 6"/>
          <p:cNvCxnSpPr>
            <a:stCxn id="104" idx="0"/>
            <a:endCxn id="39" idx="2"/>
          </p:cNvCxnSpPr>
          <p:nvPr/>
        </p:nvCxnSpPr>
        <p:spPr>
          <a:xfrm flipH="1" flipV="1">
            <a:off x="1155700" y="3263900"/>
            <a:ext cx="1274763" cy="129222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6"/>
          <p:cNvCxnSpPr>
            <a:stCxn id="110" idx="0"/>
            <a:endCxn id="42" idx="2"/>
          </p:cNvCxnSpPr>
          <p:nvPr/>
        </p:nvCxnSpPr>
        <p:spPr>
          <a:xfrm flipV="1">
            <a:off x="3627438" y="3263900"/>
            <a:ext cx="277812" cy="129222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6"/>
          <p:cNvCxnSpPr>
            <a:stCxn id="111" idx="0"/>
          </p:cNvCxnSpPr>
          <p:nvPr/>
        </p:nvCxnSpPr>
        <p:spPr>
          <a:xfrm flipV="1">
            <a:off x="3827463" y="3225800"/>
            <a:ext cx="506412" cy="133032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6"/>
          <p:cNvCxnSpPr>
            <a:stCxn id="120" idx="0"/>
          </p:cNvCxnSpPr>
          <p:nvPr/>
        </p:nvCxnSpPr>
        <p:spPr>
          <a:xfrm flipH="1" flipV="1">
            <a:off x="5486400" y="3276600"/>
            <a:ext cx="139700" cy="127952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6"/>
          <p:cNvCxnSpPr>
            <a:endCxn id="45" idx="2"/>
          </p:cNvCxnSpPr>
          <p:nvPr/>
        </p:nvCxnSpPr>
        <p:spPr>
          <a:xfrm flipV="1">
            <a:off x="5834063" y="3263900"/>
            <a:ext cx="1169987" cy="1258888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0" name="TextBox 109"/>
          <p:cNvSpPr txBox="1">
            <a:spLocks noChangeArrowheads="1"/>
          </p:cNvSpPr>
          <p:nvPr/>
        </p:nvSpPr>
        <p:spPr bwMode="auto">
          <a:xfrm>
            <a:off x="6049963" y="4476750"/>
            <a:ext cx="3170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ko-KR" sz="2000">
                <a:ea typeface="굴림" charset="-127"/>
              </a:rPr>
              <a:t>Inverted index for “2015”</a:t>
            </a:r>
          </a:p>
        </p:txBody>
      </p:sp>
      <p:sp>
        <p:nvSpPr>
          <p:cNvPr id="144" name="Rectangle 14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6399" y="5562852"/>
            <a:ext cx="8062785" cy="712759"/>
          </a:xfrm>
          <a:prstGeom prst="rect">
            <a:avLst/>
          </a:prstGeom>
          <a:blipFill rotWithShape="0">
            <a:blip r:embed="rId2" cstate="print"/>
            <a:stretch>
              <a:fillRect l="-1361" b="-4310"/>
            </a:stretch>
          </a:blipFill>
        </p:spPr>
        <p:txBody>
          <a:bodyPr/>
          <a:lstStyle/>
          <a:p>
            <a:r>
              <a:rPr lang="ko-KR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직선 연결선 6"/>
          <p:cNvCxnSpPr>
            <a:stCxn id="106" idx="0"/>
            <a:endCxn id="41" idx="2"/>
          </p:cNvCxnSpPr>
          <p:nvPr/>
        </p:nvCxnSpPr>
        <p:spPr>
          <a:xfrm flipH="1" flipV="1">
            <a:off x="2565400" y="3263900"/>
            <a:ext cx="263525" cy="129222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Primary Factors for Execution Time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EAC3-D98F-4627-878B-75636FCC1C13}" type="slidenum">
              <a:rPr lang="en-US" altLang="ko-KR"/>
              <a:pPr/>
              <a:t>14</a:t>
            </a:fld>
            <a:endParaRPr lang="en-US" altLang="ko-KR"/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2263775" y="4887913"/>
            <a:ext cx="1862138" cy="476250"/>
            <a:chOff x="2699778" y="2988320"/>
            <a:chExt cx="1527010" cy="369216"/>
          </a:xfrm>
        </p:grpSpPr>
        <p:sp>
          <p:nvSpPr>
            <p:cNvPr id="19558" name="TextBox 104"/>
            <p:cNvSpPr txBox="1">
              <a:spLocks noChangeArrowheads="1"/>
            </p:cNvSpPr>
            <p:nvPr/>
          </p:nvSpPr>
          <p:spPr bwMode="auto">
            <a:xfrm>
              <a:off x="2699778" y="3048000"/>
              <a:ext cx="1527010" cy="30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ko-KR" sz="2000" b="1">
                  <a:ea typeface="굴림" charset="-127"/>
                </a:rPr>
                <a:t>Processing</a:t>
              </a:r>
            </a:p>
          </p:txBody>
        </p:sp>
        <p:sp>
          <p:nvSpPr>
            <p:cNvPr id="28" name="Down Arrow 97"/>
            <p:cNvSpPr/>
            <p:nvPr/>
          </p:nvSpPr>
          <p:spPr>
            <a:xfrm rot="16200000">
              <a:off x="3414611" y="2330766"/>
              <a:ext cx="140302" cy="1455411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400"/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52425" y="2386013"/>
            <a:ext cx="8686800" cy="1012825"/>
            <a:chOff x="609600" y="1752600"/>
            <a:chExt cx="8686800" cy="1012686"/>
          </a:xfrm>
        </p:grpSpPr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609600" y="1752600"/>
              <a:ext cx="7467600" cy="876813"/>
              <a:chOff x="1214417" y="1323292"/>
              <a:chExt cx="5921953" cy="678326"/>
            </a:xfrm>
          </p:grpSpPr>
          <p:sp>
            <p:nvSpPr>
              <p:cNvPr id="39" name="직사각형 132"/>
              <p:cNvSpPr/>
              <p:nvPr/>
            </p:nvSpPr>
            <p:spPr>
              <a:xfrm>
                <a:off x="1535442" y="1649931"/>
                <a:ext cx="631977" cy="3511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Doc 1</a:t>
                </a:r>
              </a:p>
            </p:txBody>
          </p:sp>
          <p:sp>
            <p:nvSpPr>
              <p:cNvPr id="40" name="직사각형 133"/>
              <p:cNvSpPr/>
              <p:nvPr/>
            </p:nvSpPr>
            <p:spPr>
              <a:xfrm>
                <a:off x="2100696" y="1649931"/>
                <a:ext cx="630719" cy="3511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Doc 2</a:t>
                </a:r>
              </a:p>
            </p:txBody>
          </p:sp>
          <p:sp>
            <p:nvSpPr>
              <p:cNvPr id="41" name="직사각형 132"/>
              <p:cNvSpPr/>
              <p:nvPr/>
            </p:nvSpPr>
            <p:spPr>
              <a:xfrm>
                <a:off x="2653361" y="1649931"/>
                <a:ext cx="631977" cy="3511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Doc 3</a:t>
                </a:r>
              </a:p>
            </p:txBody>
          </p:sp>
          <p:sp>
            <p:nvSpPr>
              <p:cNvPr id="42" name="직사각형 133"/>
              <p:cNvSpPr/>
              <p:nvPr/>
            </p:nvSpPr>
            <p:spPr>
              <a:xfrm>
                <a:off x="3218615" y="1649931"/>
                <a:ext cx="1627782" cy="3511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n-US" altLang="ko-KR">
                    <a:solidFill>
                      <a:schemeClr val="tx1"/>
                    </a:solidFill>
                    <a:ea typeface="굴림" charset="-127"/>
                  </a:rPr>
                  <a:t>…….</a:t>
                </a:r>
              </a:p>
            </p:txBody>
          </p:sp>
          <p:sp>
            <p:nvSpPr>
              <p:cNvPr id="43" name="직사각형 132"/>
              <p:cNvSpPr/>
              <p:nvPr/>
            </p:nvSpPr>
            <p:spPr>
              <a:xfrm>
                <a:off x="4779674" y="1649931"/>
                <a:ext cx="780530" cy="3511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Doc N-2</a:t>
                </a:r>
              </a:p>
            </p:txBody>
          </p:sp>
          <p:sp>
            <p:nvSpPr>
              <p:cNvPr id="44" name="직사각형 133"/>
              <p:cNvSpPr/>
              <p:nvPr/>
            </p:nvSpPr>
            <p:spPr>
              <a:xfrm>
                <a:off x="5479633" y="1649931"/>
                <a:ext cx="789342" cy="3511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Doc N-1</a:t>
                </a:r>
              </a:p>
            </p:txBody>
          </p:sp>
          <p:sp>
            <p:nvSpPr>
              <p:cNvPr id="45" name="직사각형 132"/>
              <p:cNvSpPr/>
              <p:nvPr/>
            </p:nvSpPr>
            <p:spPr>
              <a:xfrm>
                <a:off x="6169521" y="1649931"/>
                <a:ext cx="640790" cy="35119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Doc N</a:t>
                </a:r>
              </a:p>
            </p:txBody>
          </p:sp>
          <p:sp>
            <p:nvSpPr>
              <p:cNvPr id="19555" name="TextBox 104"/>
              <p:cNvSpPr txBox="1">
                <a:spLocks noChangeArrowheads="1"/>
              </p:cNvSpPr>
              <p:nvPr/>
            </p:nvSpPr>
            <p:spPr bwMode="auto">
              <a:xfrm>
                <a:off x="3034687" y="1330087"/>
                <a:ext cx="2591321" cy="309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ko-KR" sz="2000" b="1">
                    <a:ea typeface="굴림" charset="-127"/>
                  </a:rPr>
                  <a:t>Docs sorted by static scores</a:t>
                </a:r>
              </a:p>
            </p:txBody>
          </p:sp>
          <p:sp>
            <p:nvSpPr>
              <p:cNvPr id="19556" name="TextBox 104"/>
              <p:cNvSpPr txBox="1">
                <a:spLocks noChangeArrowheads="1"/>
              </p:cNvSpPr>
              <p:nvPr/>
            </p:nvSpPr>
            <p:spPr bwMode="auto">
              <a:xfrm>
                <a:off x="1214417" y="1336740"/>
                <a:ext cx="867164" cy="309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ko-KR" sz="2000" b="1">
                    <a:ea typeface="굴림" charset="-127"/>
                  </a:rPr>
                  <a:t>Highest</a:t>
                </a:r>
              </a:p>
            </p:txBody>
          </p:sp>
          <p:sp>
            <p:nvSpPr>
              <p:cNvPr id="19557" name="TextBox 104"/>
              <p:cNvSpPr txBox="1">
                <a:spLocks noChangeArrowheads="1"/>
              </p:cNvSpPr>
              <p:nvPr/>
            </p:nvSpPr>
            <p:spPr bwMode="auto">
              <a:xfrm>
                <a:off x="6269206" y="1323292"/>
                <a:ext cx="867164" cy="309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altLang="ko-KR" sz="2000" b="1">
                    <a:ea typeface="굴림" charset="-127"/>
                  </a:rPr>
                  <a:t>Lowest</a:t>
                </a:r>
              </a:p>
            </p:txBody>
          </p:sp>
        </p:grpSp>
        <p:sp>
          <p:nvSpPr>
            <p:cNvPr id="19547" name="TextBox 109"/>
            <p:cNvSpPr txBox="1">
              <a:spLocks noChangeArrowheads="1"/>
            </p:cNvSpPr>
            <p:nvPr/>
          </p:nvSpPr>
          <p:spPr bwMode="auto">
            <a:xfrm>
              <a:off x="7407496" y="2057400"/>
              <a:ext cx="188890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ko-KR" sz="2000" b="1">
                  <a:ea typeface="굴림" charset="-127"/>
                </a:rPr>
                <a:t>Web documents</a:t>
              </a:r>
            </a:p>
          </p:txBody>
        </p:sp>
      </p:grpSp>
      <p:sp>
        <p:nvSpPr>
          <p:cNvPr id="19463" name="TextBox 48"/>
          <p:cNvSpPr txBox="1">
            <a:spLocks noChangeArrowheads="1"/>
          </p:cNvSpPr>
          <p:nvPr/>
        </p:nvSpPr>
        <p:spPr bwMode="auto">
          <a:xfrm>
            <a:off x="3049588" y="3605213"/>
            <a:ext cx="655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ko-KR">
                <a:ea typeface="굴림" charset="-127"/>
              </a:rPr>
              <a:t>…….</a:t>
            </a:r>
          </a:p>
        </p:txBody>
      </p:sp>
      <p:sp>
        <p:nvSpPr>
          <p:cNvPr id="19464" name="TextBox 49"/>
          <p:cNvSpPr txBox="1">
            <a:spLocks noChangeArrowheads="1"/>
          </p:cNvSpPr>
          <p:nvPr/>
        </p:nvSpPr>
        <p:spPr bwMode="auto">
          <a:xfrm>
            <a:off x="4776788" y="3605213"/>
            <a:ext cx="65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ko-KR">
                <a:ea typeface="굴림" charset="-127"/>
              </a:rPr>
              <a:t>…….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139825" y="3111500"/>
            <a:ext cx="5897563" cy="1103313"/>
            <a:chOff x="1396864" y="2477020"/>
            <a:chExt cx="5897767" cy="110438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1396864" y="2477020"/>
              <a:ext cx="5897767" cy="1095275"/>
              <a:chOff x="1838733" y="1883719"/>
              <a:chExt cx="4677045" cy="847332"/>
            </a:xfrm>
          </p:grpSpPr>
          <p:cxnSp>
            <p:nvCxnSpPr>
              <p:cNvPr id="65" name="직선 연결선 6"/>
              <p:cNvCxnSpPr/>
              <p:nvPr/>
            </p:nvCxnSpPr>
            <p:spPr>
              <a:xfrm flipH="1" flipV="1">
                <a:off x="1838733" y="2001733"/>
                <a:ext cx="1000875" cy="724068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6"/>
              <p:cNvCxnSpPr/>
              <p:nvPr/>
            </p:nvCxnSpPr>
            <p:spPr>
              <a:xfrm flipH="1" flipV="1">
                <a:off x="2945361" y="2011568"/>
                <a:ext cx="46581" cy="719151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6"/>
              <p:cNvCxnSpPr/>
              <p:nvPr/>
            </p:nvCxnSpPr>
            <p:spPr>
              <a:xfrm flipH="1" flipV="1">
                <a:off x="4069614" y="2001733"/>
                <a:ext cx="46582" cy="719151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"/>
              <p:cNvCxnSpPr/>
              <p:nvPr/>
            </p:nvCxnSpPr>
            <p:spPr>
              <a:xfrm flipV="1">
                <a:off x="4302522" y="2001733"/>
                <a:ext cx="67984" cy="724068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"/>
              <p:cNvCxnSpPr>
                <a:stCxn id="24" idx="0"/>
              </p:cNvCxnSpPr>
              <p:nvPr/>
            </p:nvCxnSpPr>
            <p:spPr>
              <a:xfrm flipH="1" flipV="1">
                <a:off x="5263110" y="1883719"/>
                <a:ext cx="137227" cy="842083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6"/>
              <p:cNvCxnSpPr>
                <a:stCxn id="25" idx="0"/>
              </p:cNvCxnSpPr>
              <p:nvPr/>
            </p:nvCxnSpPr>
            <p:spPr>
              <a:xfrm flipV="1">
                <a:off x="5558967" y="1893554"/>
                <a:ext cx="956811" cy="832248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직선 연결선 6"/>
            <p:cNvCxnSpPr/>
            <p:nvPr/>
          </p:nvCxnSpPr>
          <p:spPr>
            <a:xfrm flipV="1">
              <a:off x="3092373" y="3354167"/>
              <a:ext cx="0" cy="21769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6"/>
            <p:cNvCxnSpPr/>
            <p:nvPr/>
          </p:nvCxnSpPr>
          <p:spPr>
            <a:xfrm flipV="1">
              <a:off x="3290818" y="3354167"/>
              <a:ext cx="0" cy="2049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6"/>
            <p:cNvCxnSpPr/>
            <p:nvPr/>
          </p:nvCxnSpPr>
          <p:spPr>
            <a:xfrm flipV="1">
              <a:off x="3492436" y="3360524"/>
              <a:ext cx="0" cy="21610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6"/>
            <p:cNvCxnSpPr/>
            <p:nvPr/>
          </p:nvCxnSpPr>
          <p:spPr>
            <a:xfrm flipV="1">
              <a:off x="3690881" y="3360524"/>
              <a:ext cx="0" cy="20339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6"/>
            <p:cNvCxnSpPr/>
            <p:nvPr/>
          </p:nvCxnSpPr>
          <p:spPr>
            <a:xfrm flipV="1">
              <a:off x="3886150" y="3352579"/>
              <a:ext cx="0" cy="21769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6"/>
            <p:cNvCxnSpPr/>
            <p:nvPr/>
          </p:nvCxnSpPr>
          <p:spPr>
            <a:xfrm flipV="1">
              <a:off x="4086182" y="3352579"/>
              <a:ext cx="0" cy="20498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6"/>
            <p:cNvCxnSpPr/>
            <p:nvPr/>
          </p:nvCxnSpPr>
          <p:spPr>
            <a:xfrm flipV="1">
              <a:off x="4721204" y="3358935"/>
              <a:ext cx="0" cy="21769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6"/>
            <p:cNvCxnSpPr/>
            <p:nvPr/>
          </p:nvCxnSpPr>
          <p:spPr>
            <a:xfrm flipV="1">
              <a:off x="4921236" y="3358935"/>
              <a:ext cx="0" cy="20498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"/>
            <p:cNvCxnSpPr/>
            <p:nvPr/>
          </p:nvCxnSpPr>
          <p:spPr>
            <a:xfrm flipV="1">
              <a:off x="5121268" y="3363702"/>
              <a:ext cx="0" cy="21769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"/>
            <p:cNvCxnSpPr/>
            <p:nvPr/>
          </p:nvCxnSpPr>
          <p:spPr>
            <a:xfrm flipV="1">
              <a:off x="5321300" y="3363702"/>
              <a:ext cx="0" cy="20498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"/>
            <p:cNvCxnSpPr/>
            <p:nvPr/>
          </p:nvCxnSpPr>
          <p:spPr>
            <a:xfrm flipV="1">
              <a:off x="5514981" y="3357346"/>
              <a:ext cx="0" cy="21769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"/>
            <p:cNvCxnSpPr/>
            <p:nvPr/>
          </p:nvCxnSpPr>
          <p:spPr>
            <a:xfrm flipV="1">
              <a:off x="5715013" y="3357346"/>
              <a:ext cx="0" cy="20339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73"/>
          <p:cNvGrpSpPr>
            <a:grpSpLocks/>
          </p:cNvGrpSpPr>
          <p:nvPr/>
        </p:nvGrpSpPr>
        <p:grpSpPr bwMode="auto">
          <a:xfrm>
            <a:off x="304800" y="1676400"/>
            <a:ext cx="7362825" cy="1928813"/>
            <a:chOff x="181414" y="1613500"/>
            <a:chExt cx="7362386" cy="1929217"/>
          </a:xfrm>
        </p:grpSpPr>
        <p:sp>
          <p:nvSpPr>
            <p:cNvPr id="72" name="직사각형 71"/>
            <p:cNvSpPr/>
            <p:nvPr/>
          </p:nvSpPr>
          <p:spPr>
            <a:xfrm>
              <a:off x="229036" y="2210525"/>
              <a:ext cx="7314764" cy="1332192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9526" name="TextBox 72"/>
            <p:cNvSpPr txBox="1">
              <a:spLocks noChangeArrowheads="1"/>
            </p:cNvSpPr>
            <p:nvPr/>
          </p:nvSpPr>
          <p:spPr bwMode="auto">
            <a:xfrm>
              <a:off x="181414" y="1613500"/>
              <a:ext cx="463216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ko-KR" sz="2800" b="1"/>
                <a:t>1. # total matched documents</a:t>
              </a:r>
              <a:endParaRPr lang="ko-KR" altLang="en-US" sz="2800" b="1"/>
            </a:p>
          </p:txBody>
        </p:sp>
      </p:grpSp>
      <p:grpSp>
        <p:nvGrpSpPr>
          <p:cNvPr id="27" name="Group 55"/>
          <p:cNvGrpSpPr>
            <a:grpSpLocks/>
          </p:cNvGrpSpPr>
          <p:nvPr/>
        </p:nvGrpSpPr>
        <p:grpSpPr bwMode="auto">
          <a:xfrm>
            <a:off x="2335213" y="4122738"/>
            <a:ext cx="6884987" cy="400050"/>
            <a:chOff x="3036868" y="2777493"/>
            <a:chExt cx="5778477" cy="334989"/>
          </a:xfrm>
        </p:grpSpPr>
        <p:grpSp>
          <p:nvGrpSpPr>
            <p:cNvPr id="29" name="Group 56"/>
            <p:cNvGrpSpPr>
              <a:grpSpLocks/>
            </p:cNvGrpSpPr>
            <p:nvPr/>
          </p:nvGrpSpPr>
          <p:grpSpPr bwMode="auto">
            <a:xfrm>
              <a:off x="3036868" y="2841670"/>
              <a:ext cx="3017838" cy="228599"/>
              <a:chOff x="3036868" y="2841670"/>
              <a:chExt cx="3017838" cy="228599"/>
            </a:xfrm>
          </p:grpSpPr>
          <p:sp>
            <p:nvSpPr>
              <p:cNvPr id="8" name="직사각형 63"/>
              <p:cNvSpPr/>
              <p:nvPr/>
            </p:nvSpPr>
            <p:spPr bwMode="auto">
              <a:xfrm>
                <a:off x="3036868" y="2841301"/>
                <a:ext cx="167878" cy="228643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000000"/>
                  </a:solidFill>
                  <a:ea typeface="굴림" charset="-127"/>
                </a:endParaRPr>
              </a:p>
            </p:txBody>
          </p:sp>
          <p:sp>
            <p:nvSpPr>
              <p:cNvPr id="9" name="직사각형 64"/>
              <p:cNvSpPr/>
              <p:nvPr/>
            </p:nvSpPr>
            <p:spPr bwMode="auto">
              <a:xfrm>
                <a:off x="3204746" y="2841301"/>
                <a:ext cx="166546" cy="228643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000000"/>
                  </a:solidFill>
                  <a:ea typeface="굴림" charset="-127"/>
                </a:endParaRPr>
              </a:p>
            </p:txBody>
          </p:sp>
          <p:sp>
            <p:nvSpPr>
              <p:cNvPr id="10" name="직사각형 65"/>
              <p:cNvSpPr/>
              <p:nvPr/>
            </p:nvSpPr>
            <p:spPr bwMode="auto">
              <a:xfrm>
                <a:off x="3371292" y="2841301"/>
                <a:ext cx="169211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000000"/>
                  </a:solidFill>
                  <a:ea typeface="굴림" charset="-127"/>
                </a:endParaRPr>
              </a:p>
            </p:txBody>
          </p:sp>
          <p:sp>
            <p:nvSpPr>
              <p:cNvPr id="11" name="직사각형 66"/>
              <p:cNvSpPr/>
              <p:nvPr/>
            </p:nvSpPr>
            <p:spPr bwMode="auto">
              <a:xfrm>
                <a:off x="3540503" y="2841301"/>
                <a:ext cx="166546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2" name="직사각형 67"/>
              <p:cNvSpPr/>
              <p:nvPr/>
            </p:nvSpPr>
            <p:spPr bwMode="auto">
              <a:xfrm>
                <a:off x="3707048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3" name="직사각형 68"/>
              <p:cNvSpPr/>
              <p:nvPr/>
            </p:nvSpPr>
            <p:spPr bwMode="auto">
              <a:xfrm>
                <a:off x="3874927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4" name="직사각형 69"/>
              <p:cNvSpPr/>
              <p:nvPr/>
            </p:nvSpPr>
            <p:spPr bwMode="auto">
              <a:xfrm>
                <a:off x="4042805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5" name="직사각형 70"/>
              <p:cNvSpPr/>
              <p:nvPr/>
            </p:nvSpPr>
            <p:spPr bwMode="auto">
              <a:xfrm>
                <a:off x="4210683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6" name="직사각형 71"/>
              <p:cNvSpPr/>
              <p:nvPr/>
            </p:nvSpPr>
            <p:spPr bwMode="auto">
              <a:xfrm>
                <a:off x="4378562" y="2841301"/>
                <a:ext cx="166546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7" name="직사각형 72"/>
              <p:cNvSpPr/>
              <p:nvPr/>
            </p:nvSpPr>
            <p:spPr bwMode="auto">
              <a:xfrm>
                <a:off x="4545108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8" name="직사각형 73"/>
              <p:cNvSpPr/>
              <p:nvPr/>
            </p:nvSpPr>
            <p:spPr bwMode="auto">
              <a:xfrm>
                <a:off x="4712986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19" name="직사각형 74"/>
              <p:cNvSpPr/>
              <p:nvPr/>
            </p:nvSpPr>
            <p:spPr bwMode="auto">
              <a:xfrm>
                <a:off x="4880865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20" name="직사각형 75"/>
              <p:cNvSpPr/>
              <p:nvPr/>
            </p:nvSpPr>
            <p:spPr bwMode="auto">
              <a:xfrm>
                <a:off x="5048743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21" name="직사각형 76"/>
              <p:cNvSpPr/>
              <p:nvPr/>
            </p:nvSpPr>
            <p:spPr bwMode="auto">
              <a:xfrm>
                <a:off x="5216621" y="2841301"/>
                <a:ext cx="166546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22" name="직사각형 77"/>
              <p:cNvSpPr/>
              <p:nvPr/>
            </p:nvSpPr>
            <p:spPr bwMode="auto">
              <a:xfrm>
                <a:off x="5383167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23" name="직사각형 78"/>
              <p:cNvSpPr/>
              <p:nvPr/>
            </p:nvSpPr>
            <p:spPr bwMode="auto">
              <a:xfrm>
                <a:off x="5551045" y="2841301"/>
                <a:ext cx="169211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24" name="직사각형 79"/>
              <p:cNvSpPr/>
              <p:nvPr/>
            </p:nvSpPr>
            <p:spPr bwMode="auto">
              <a:xfrm>
                <a:off x="5720256" y="2841301"/>
                <a:ext cx="166546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  <p:sp>
            <p:nvSpPr>
              <p:cNvPr id="25" name="직사각형 80"/>
              <p:cNvSpPr/>
              <p:nvPr/>
            </p:nvSpPr>
            <p:spPr bwMode="auto">
              <a:xfrm>
                <a:off x="5886802" y="2841301"/>
                <a:ext cx="167878" cy="22864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en-US" altLang="ko-KR">
                  <a:solidFill>
                    <a:srgbClr val="FFFFFF"/>
                  </a:solidFill>
                  <a:ea typeface="굴림" charset="-127"/>
                </a:endParaRPr>
              </a:p>
            </p:txBody>
          </p:sp>
        </p:grpSp>
        <p:sp>
          <p:nvSpPr>
            <p:cNvPr id="19506" name="TextBox 109"/>
            <p:cNvSpPr txBox="1">
              <a:spLocks noChangeArrowheads="1"/>
            </p:cNvSpPr>
            <p:nvPr/>
          </p:nvSpPr>
          <p:spPr bwMode="auto">
            <a:xfrm>
              <a:off x="6154251" y="2777493"/>
              <a:ext cx="2661094" cy="334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ko-KR" sz="2000">
                  <a:ea typeface="굴림" charset="-127"/>
                </a:rPr>
                <a:t>Inverted index for “WSDM”</a:t>
              </a:r>
            </a:p>
          </p:txBody>
        </p:sp>
      </p:grpSp>
      <p:grpSp>
        <p:nvGrpSpPr>
          <p:cNvPr id="30" name="Group 56"/>
          <p:cNvGrpSpPr>
            <a:grpSpLocks/>
          </p:cNvGrpSpPr>
          <p:nvPr/>
        </p:nvGrpSpPr>
        <p:grpSpPr bwMode="auto">
          <a:xfrm>
            <a:off x="2328863" y="4556125"/>
            <a:ext cx="3597275" cy="273050"/>
            <a:chOff x="3036868" y="2841670"/>
            <a:chExt cx="3017838" cy="228599"/>
          </a:xfrm>
        </p:grpSpPr>
        <p:sp>
          <p:nvSpPr>
            <p:cNvPr id="104" name="직사각형 63"/>
            <p:cNvSpPr/>
            <p:nvPr/>
          </p:nvSpPr>
          <p:spPr bwMode="auto">
            <a:xfrm>
              <a:off x="3036868" y="2841670"/>
              <a:ext cx="167806" cy="2285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000000"/>
                </a:solidFill>
                <a:ea typeface="굴림" charset="-127"/>
              </a:endParaRPr>
            </a:p>
          </p:txBody>
        </p:sp>
        <p:sp>
          <p:nvSpPr>
            <p:cNvPr id="105" name="직사각형 64"/>
            <p:cNvSpPr/>
            <p:nvPr/>
          </p:nvSpPr>
          <p:spPr bwMode="auto">
            <a:xfrm>
              <a:off x="3204674" y="2841670"/>
              <a:ext cx="167806" cy="2285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000000"/>
                </a:solidFill>
                <a:ea typeface="굴림" charset="-127"/>
              </a:endParaRPr>
            </a:p>
          </p:txBody>
        </p:sp>
        <p:sp>
          <p:nvSpPr>
            <p:cNvPr id="106" name="직사각형 65"/>
            <p:cNvSpPr/>
            <p:nvPr/>
          </p:nvSpPr>
          <p:spPr bwMode="auto">
            <a:xfrm>
              <a:off x="3372479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000000"/>
                </a:solidFill>
                <a:ea typeface="굴림" charset="-127"/>
              </a:endParaRPr>
            </a:p>
          </p:txBody>
        </p:sp>
        <p:sp>
          <p:nvSpPr>
            <p:cNvPr id="107" name="직사각형 66"/>
            <p:cNvSpPr/>
            <p:nvPr/>
          </p:nvSpPr>
          <p:spPr bwMode="auto">
            <a:xfrm>
              <a:off x="3540285" y="2841670"/>
              <a:ext cx="166473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08" name="직사각형 67"/>
            <p:cNvSpPr/>
            <p:nvPr/>
          </p:nvSpPr>
          <p:spPr bwMode="auto">
            <a:xfrm>
              <a:off x="3706758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09" name="직사각형 68"/>
            <p:cNvSpPr/>
            <p:nvPr/>
          </p:nvSpPr>
          <p:spPr bwMode="auto">
            <a:xfrm>
              <a:off x="3874564" y="2841670"/>
              <a:ext cx="169138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0" name="직사각형 69"/>
            <p:cNvSpPr/>
            <p:nvPr/>
          </p:nvSpPr>
          <p:spPr bwMode="auto">
            <a:xfrm>
              <a:off x="4043702" y="2841670"/>
              <a:ext cx="166473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1" name="직사각형 70"/>
            <p:cNvSpPr/>
            <p:nvPr/>
          </p:nvSpPr>
          <p:spPr bwMode="auto">
            <a:xfrm>
              <a:off x="4210175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2" name="직사각형 71"/>
            <p:cNvSpPr/>
            <p:nvPr/>
          </p:nvSpPr>
          <p:spPr bwMode="auto">
            <a:xfrm>
              <a:off x="4377981" y="2841670"/>
              <a:ext cx="166474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3" name="직사각형 72"/>
            <p:cNvSpPr/>
            <p:nvPr/>
          </p:nvSpPr>
          <p:spPr bwMode="auto">
            <a:xfrm>
              <a:off x="4544455" y="2841670"/>
              <a:ext cx="169137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4" name="직사각형 73"/>
            <p:cNvSpPr/>
            <p:nvPr/>
          </p:nvSpPr>
          <p:spPr bwMode="auto">
            <a:xfrm>
              <a:off x="4713592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5" name="직사각형 74"/>
            <p:cNvSpPr/>
            <p:nvPr/>
          </p:nvSpPr>
          <p:spPr bwMode="auto">
            <a:xfrm>
              <a:off x="4881398" y="2841670"/>
              <a:ext cx="166474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6" name="직사각형 75"/>
            <p:cNvSpPr/>
            <p:nvPr/>
          </p:nvSpPr>
          <p:spPr bwMode="auto">
            <a:xfrm>
              <a:off x="5047872" y="2841670"/>
              <a:ext cx="169137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7" name="직사각형 76"/>
            <p:cNvSpPr/>
            <p:nvPr/>
          </p:nvSpPr>
          <p:spPr bwMode="auto">
            <a:xfrm>
              <a:off x="5217009" y="2841670"/>
              <a:ext cx="166474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8" name="직사각형 77"/>
            <p:cNvSpPr/>
            <p:nvPr/>
          </p:nvSpPr>
          <p:spPr bwMode="auto">
            <a:xfrm>
              <a:off x="5383483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19" name="직사각형 78"/>
            <p:cNvSpPr/>
            <p:nvPr/>
          </p:nvSpPr>
          <p:spPr bwMode="auto">
            <a:xfrm>
              <a:off x="5551289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20" name="직사각형 79"/>
            <p:cNvSpPr/>
            <p:nvPr/>
          </p:nvSpPr>
          <p:spPr bwMode="auto">
            <a:xfrm>
              <a:off x="5719095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21" name="직사각형 80"/>
            <p:cNvSpPr/>
            <p:nvPr/>
          </p:nvSpPr>
          <p:spPr bwMode="auto">
            <a:xfrm>
              <a:off x="5886900" y="2841670"/>
              <a:ext cx="167806" cy="22859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ea typeface="굴림" charset="-127"/>
              </a:endParaRPr>
            </a:p>
          </p:txBody>
        </p:sp>
      </p:grpSp>
      <p:cxnSp>
        <p:nvCxnSpPr>
          <p:cNvPr id="122" name="직선 연결선 6"/>
          <p:cNvCxnSpPr>
            <a:stCxn id="104" idx="0"/>
            <a:endCxn id="39" idx="2"/>
          </p:cNvCxnSpPr>
          <p:nvPr/>
        </p:nvCxnSpPr>
        <p:spPr>
          <a:xfrm flipH="1" flipV="1">
            <a:off x="1155700" y="3263900"/>
            <a:ext cx="1274763" cy="129222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6"/>
          <p:cNvCxnSpPr>
            <a:stCxn id="110" idx="0"/>
            <a:endCxn id="42" idx="2"/>
          </p:cNvCxnSpPr>
          <p:nvPr/>
        </p:nvCxnSpPr>
        <p:spPr>
          <a:xfrm flipV="1">
            <a:off x="3627438" y="3263900"/>
            <a:ext cx="277812" cy="129222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6"/>
          <p:cNvCxnSpPr>
            <a:stCxn id="111" idx="0"/>
          </p:cNvCxnSpPr>
          <p:nvPr/>
        </p:nvCxnSpPr>
        <p:spPr>
          <a:xfrm flipV="1">
            <a:off x="3827463" y="3225800"/>
            <a:ext cx="506412" cy="133032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6"/>
          <p:cNvCxnSpPr>
            <a:stCxn id="120" idx="0"/>
          </p:cNvCxnSpPr>
          <p:nvPr/>
        </p:nvCxnSpPr>
        <p:spPr>
          <a:xfrm flipH="1" flipV="1">
            <a:off x="5486400" y="3276600"/>
            <a:ext cx="139700" cy="127952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6"/>
          <p:cNvCxnSpPr>
            <a:endCxn id="45" idx="2"/>
          </p:cNvCxnSpPr>
          <p:nvPr/>
        </p:nvCxnSpPr>
        <p:spPr>
          <a:xfrm flipV="1">
            <a:off x="5834063" y="3263900"/>
            <a:ext cx="1169987" cy="1258888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TextBox 109"/>
          <p:cNvSpPr txBox="1">
            <a:spLocks noChangeArrowheads="1"/>
          </p:cNvSpPr>
          <p:nvPr/>
        </p:nvSpPr>
        <p:spPr bwMode="auto">
          <a:xfrm>
            <a:off x="6049963" y="4476750"/>
            <a:ext cx="3170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ko-KR" sz="2000">
                <a:ea typeface="굴림" charset="-127"/>
              </a:rPr>
              <a:t>Inverted index for “2015”</a:t>
            </a:r>
          </a:p>
        </p:txBody>
      </p:sp>
      <p:grpSp>
        <p:nvGrpSpPr>
          <p:cNvPr id="31" name="그룹 77"/>
          <p:cNvGrpSpPr>
            <a:grpSpLocks/>
          </p:cNvGrpSpPr>
          <p:nvPr/>
        </p:nvGrpSpPr>
        <p:grpSpPr bwMode="auto">
          <a:xfrm>
            <a:off x="3970338" y="4127500"/>
            <a:ext cx="3135312" cy="1816100"/>
            <a:chOff x="3846686" y="3912048"/>
            <a:chExt cx="3136180" cy="1816252"/>
          </a:xfrm>
        </p:grpSpPr>
        <p:sp>
          <p:nvSpPr>
            <p:cNvPr id="94" name="직사각형 75"/>
            <p:cNvSpPr/>
            <p:nvPr/>
          </p:nvSpPr>
          <p:spPr>
            <a:xfrm>
              <a:off x="3932435" y="3912048"/>
              <a:ext cx="1976984" cy="1236767"/>
            </a:xfrm>
            <a:prstGeom prst="rect">
              <a:avLst/>
            </a:pr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9486" name="TextBox 94"/>
            <p:cNvSpPr txBox="1">
              <a:spLocks noChangeArrowheads="1"/>
            </p:cNvSpPr>
            <p:nvPr/>
          </p:nvSpPr>
          <p:spPr bwMode="auto">
            <a:xfrm>
              <a:off x="3846686" y="5205080"/>
              <a:ext cx="31361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ko-KR" sz="2800" b="1"/>
                <a:t>2. Early termination</a:t>
              </a:r>
              <a:endParaRPr lang="ko-KR" altLang="en-US" sz="2800" b="1"/>
            </a:p>
          </p:txBody>
        </p:sp>
      </p:grpSp>
      <p:grpSp>
        <p:nvGrpSpPr>
          <p:cNvPr id="19488" name="Group 99"/>
          <p:cNvGrpSpPr>
            <a:grpSpLocks/>
          </p:cNvGrpSpPr>
          <p:nvPr/>
        </p:nvGrpSpPr>
        <p:grpSpPr bwMode="auto">
          <a:xfrm>
            <a:off x="4098925" y="4838700"/>
            <a:ext cx="1835150" cy="542925"/>
            <a:chOff x="4197060" y="2938127"/>
            <a:chExt cx="1456145" cy="419409"/>
          </a:xfrm>
        </p:grpSpPr>
        <p:grpSp>
          <p:nvGrpSpPr>
            <p:cNvPr id="19489" name="Group 100"/>
            <p:cNvGrpSpPr>
              <a:grpSpLocks/>
            </p:cNvGrpSpPr>
            <p:nvPr/>
          </p:nvGrpSpPr>
          <p:grpSpPr bwMode="auto">
            <a:xfrm>
              <a:off x="4217244" y="2938127"/>
              <a:ext cx="1421192" cy="304198"/>
              <a:chOff x="6686211" y="2405780"/>
              <a:chExt cx="3021644" cy="2362201"/>
            </a:xfrm>
          </p:grpSpPr>
          <p:cxnSp>
            <p:nvCxnSpPr>
              <p:cNvPr id="99" name="Straight Arrow Connector 102"/>
              <p:cNvCxnSpPr/>
              <p:nvPr/>
            </p:nvCxnSpPr>
            <p:spPr>
              <a:xfrm flipH="1">
                <a:off x="6686149" y="2405780"/>
                <a:ext cx="0" cy="2361697"/>
              </a:xfrm>
              <a:prstGeom prst="straightConnector1">
                <a:avLst/>
              </a:prstGeom>
              <a:ln w="15875">
                <a:prstDash val="solid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9490" name="Group 20"/>
              <p:cNvGrpSpPr>
                <a:grpSpLocks/>
              </p:cNvGrpSpPr>
              <p:nvPr/>
            </p:nvGrpSpPr>
            <p:grpSpPr bwMode="auto">
              <a:xfrm>
                <a:off x="6694885" y="2416741"/>
                <a:ext cx="3012970" cy="2351240"/>
                <a:chOff x="3816585" y="1733550"/>
                <a:chExt cx="2736615" cy="2246787"/>
              </a:xfrm>
            </p:grpSpPr>
            <p:cxnSp>
              <p:nvCxnSpPr>
                <p:cNvPr id="101" name="Straight Arrow Connector 104"/>
                <p:cNvCxnSpPr/>
                <p:nvPr/>
              </p:nvCxnSpPr>
              <p:spPr>
                <a:xfrm>
                  <a:off x="6552532" y="1732180"/>
                  <a:ext cx="0" cy="2247675"/>
                </a:xfrm>
                <a:prstGeom prst="straightConnector1">
                  <a:avLst/>
                </a:prstGeom>
                <a:ln w="15875">
                  <a:prstDash val="solid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Left-Right Arrow 105"/>
                <p:cNvSpPr/>
                <p:nvPr/>
              </p:nvSpPr>
              <p:spPr>
                <a:xfrm>
                  <a:off x="3816585" y="2004483"/>
                  <a:ext cx="2712615" cy="1282932"/>
                </a:xfrm>
                <a:prstGeom prst="leftRightArrow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/>
                  <a:endParaRPr lang="en-US" altLang="ko-KR">
                    <a:solidFill>
                      <a:srgbClr val="FFFFFF"/>
                    </a:solidFill>
                    <a:ea typeface="굴림" charset="-127"/>
                  </a:endParaRPr>
                </a:p>
              </p:txBody>
            </p:sp>
          </p:grpSp>
        </p:grpSp>
        <p:sp>
          <p:nvSpPr>
            <p:cNvPr id="19478" name="TextBox 104"/>
            <p:cNvSpPr txBox="1">
              <a:spLocks noChangeArrowheads="1"/>
            </p:cNvSpPr>
            <p:nvPr/>
          </p:nvSpPr>
          <p:spPr bwMode="auto">
            <a:xfrm>
              <a:off x="4197060" y="3048000"/>
              <a:ext cx="1456145" cy="30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ko-KR" sz="2000" b="1">
                  <a:solidFill>
                    <a:srgbClr val="C00000"/>
                  </a:solidFill>
                  <a:ea typeface="굴림" charset="-127"/>
                </a:rPr>
                <a:t>Not evaluated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Early Termination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228600" y="1828800"/>
            <a:ext cx="8686800" cy="2629483"/>
            <a:chOff x="609600" y="1752600"/>
            <a:chExt cx="8686800" cy="2629483"/>
          </a:xfrm>
        </p:grpSpPr>
        <p:grpSp>
          <p:nvGrpSpPr>
            <p:cNvPr id="6" name="Group 55"/>
            <p:cNvGrpSpPr/>
            <p:nvPr/>
          </p:nvGrpSpPr>
          <p:grpSpPr>
            <a:xfrm>
              <a:off x="2592299" y="3406915"/>
              <a:ext cx="6094499" cy="707886"/>
              <a:chOff x="3036868" y="2708345"/>
              <a:chExt cx="5114638" cy="592672"/>
            </a:xfrm>
          </p:grpSpPr>
          <p:grpSp>
            <p:nvGrpSpPr>
              <p:cNvPr id="52" name="Group 56"/>
              <p:cNvGrpSpPr/>
              <p:nvPr/>
            </p:nvGrpSpPr>
            <p:grpSpPr>
              <a:xfrm>
                <a:off x="3036868" y="2841670"/>
                <a:ext cx="3017838" cy="228599"/>
                <a:chOff x="3036868" y="2841670"/>
                <a:chExt cx="3017838" cy="228599"/>
              </a:xfrm>
            </p:grpSpPr>
            <p:sp>
              <p:nvSpPr>
                <p:cNvPr id="54" name="직사각형 63"/>
                <p:cNvSpPr/>
                <p:nvPr/>
              </p:nvSpPr>
              <p:spPr bwMode="auto">
                <a:xfrm>
                  <a:off x="3036868" y="2841670"/>
                  <a:ext cx="168275" cy="228599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5" name="직사각형 64"/>
                <p:cNvSpPr/>
                <p:nvPr/>
              </p:nvSpPr>
              <p:spPr bwMode="auto">
                <a:xfrm>
                  <a:off x="3205143" y="2841670"/>
                  <a:ext cx="166688" cy="228599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6" name="직사각형 65"/>
                <p:cNvSpPr/>
                <p:nvPr/>
              </p:nvSpPr>
              <p:spPr bwMode="auto">
                <a:xfrm>
                  <a:off x="3371831" y="2841670"/>
                  <a:ext cx="168275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7" name="직사각형 66"/>
                <p:cNvSpPr/>
                <p:nvPr/>
              </p:nvSpPr>
              <p:spPr bwMode="auto">
                <a:xfrm>
                  <a:off x="3540106" y="2841670"/>
                  <a:ext cx="166687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8" name="직사각형 67"/>
                <p:cNvSpPr/>
                <p:nvPr/>
              </p:nvSpPr>
              <p:spPr bwMode="auto">
                <a:xfrm>
                  <a:off x="3706793" y="2841670"/>
                  <a:ext cx="168275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9" name="직사각형 68"/>
                <p:cNvSpPr/>
                <p:nvPr/>
              </p:nvSpPr>
              <p:spPr bwMode="auto">
                <a:xfrm>
                  <a:off x="3875068" y="2841670"/>
                  <a:ext cx="168275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0" name="직사각형 69"/>
                <p:cNvSpPr/>
                <p:nvPr/>
              </p:nvSpPr>
              <p:spPr bwMode="auto">
                <a:xfrm>
                  <a:off x="4043343" y="2841670"/>
                  <a:ext cx="166688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1" name="직사각형 70"/>
                <p:cNvSpPr/>
                <p:nvPr/>
              </p:nvSpPr>
              <p:spPr bwMode="auto">
                <a:xfrm>
                  <a:off x="4210031" y="2841670"/>
                  <a:ext cx="168275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2" name="직사각형 71"/>
                <p:cNvSpPr/>
                <p:nvPr/>
              </p:nvSpPr>
              <p:spPr bwMode="auto">
                <a:xfrm>
                  <a:off x="4378306" y="2841670"/>
                  <a:ext cx="166687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3" name="직사각형 72"/>
                <p:cNvSpPr/>
                <p:nvPr/>
              </p:nvSpPr>
              <p:spPr bwMode="auto">
                <a:xfrm>
                  <a:off x="4544993" y="2841670"/>
                  <a:ext cx="168275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4" name="직사각형 73"/>
                <p:cNvSpPr/>
                <p:nvPr/>
              </p:nvSpPr>
              <p:spPr bwMode="auto">
                <a:xfrm>
                  <a:off x="4713268" y="2841670"/>
                  <a:ext cx="168275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5" name="직사각형 74"/>
                <p:cNvSpPr/>
                <p:nvPr/>
              </p:nvSpPr>
              <p:spPr bwMode="auto">
                <a:xfrm>
                  <a:off x="4881543" y="2841670"/>
                  <a:ext cx="166688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6" name="직사각형 75"/>
                <p:cNvSpPr/>
                <p:nvPr/>
              </p:nvSpPr>
              <p:spPr bwMode="auto">
                <a:xfrm>
                  <a:off x="5048231" y="2841670"/>
                  <a:ext cx="168275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7" name="직사각형 76"/>
                <p:cNvSpPr/>
                <p:nvPr/>
              </p:nvSpPr>
              <p:spPr bwMode="auto">
                <a:xfrm>
                  <a:off x="5216506" y="2841670"/>
                  <a:ext cx="166687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8" name="직사각형 77"/>
                <p:cNvSpPr/>
                <p:nvPr/>
              </p:nvSpPr>
              <p:spPr bwMode="auto">
                <a:xfrm>
                  <a:off x="5383193" y="2841670"/>
                  <a:ext cx="168275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9" name="직사각형 78"/>
                <p:cNvSpPr/>
                <p:nvPr/>
              </p:nvSpPr>
              <p:spPr bwMode="auto">
                <a:xfrm>
                  <a:off x="5551468" y="2841670"/>
                  <a:ext cx="168275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0" name="직사각형 79"/>
                <p:cNvSpPr/>
                <p:nvPr/>
              </p:nvSpPr>
              <p:spPr bwMode="auto">
                <a:xfrm>
                  <a:off x="5719743" y="2841670"/>
                  <a:ext cx="166688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1" name="직사각형 80"/>
                <p:cNvSpPr/>
                <p:nvPr/>
              </p:nvSpPr>
              <p:spPr bwMode="auto">
                <a:xfrm>
                  <a:off x="5886431" y="2841670"/>
                  <a:ext cx="168275" cy="228599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53" name="TextBox 109"/>
              <p:cNvSpPr txBox="1">
                <a:spLocks noChangeArrowheads="1"/>
              </p:cNvSpPr>
              <p:nvPr/>
            </p:nvSpPr>
            <p:spPr bwMode="auto">
              <a:xfrm>
                <a:off x="5913657" y="2708345"/>
                <a:ext cx="2237849" cy="5926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sz="2000" b="1" dirty="0" smtClean="0"/>
                  <a:t>Inverted index for “WSDM”</a:t>
                </a:r>
                <a:endParaRPr lang="en-US" sz="2000" b="1" dirty="0"/>
              </a:p>
            </p:txBody>
          </p:sp>
        </p:grpSp>
        <p:grpSp>
          <p:nvGrpSpPr>
            <p:cNvPr id="7" name="Group 95"/>
            <p:cNvGrpSpPr/>
            <p:nvPr/>
          </p:nvGrpSpPr>
          <p:grpSpPr>
            <a:xfrm>
              <a:off x="2482645" y="3904830"/>
              <a:ext cx="1925564" cy="477253"/>
              <a:chOff x="2699778" y="2988320"/>
              <a:chExt cx="1527010" cy="369216"/>
            </a:xfrm>
          </p:grpSpPr>
          <p:sp>
            <p:nvSpPr>
              <p:cNvPr id="50" name="TextBox 104"/>
              <p:cNvSpPr txBox="1">
                <a:spLocks noChangeArrowheads="1"/>
              </p:cNvSpPr>
              <p:nvPr/>
            </p:nvSpPr>
            <p:spPr bwMode="auto">
              <a:xfrm>
                <a:off x="2699778" y="3048000"/>
                <a:ext cx="1527010" cy="309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sz="2000" b="1" dirty="0" smtClean="0"/>
                  <a:t>Processing</a:t>
                </a:r>
                <a:endParaRPr lang="en-US" sz="2000" b="1" dirty="0"/>
              </a:p>
            </p:txBody>
          </p:sp>
          <p:sp>
            <p:nvSpPr>
              <p:cNvPr id="51" name="Down Arrow 97"/>
              <p:cNvSpPr/>
              <p:nvPr/>
            </p:nvSpPr>
            <p:spPr>
              <a:xfrm rot="16200000">
                <a:off x="3414393" y="2330733"/>
                <a:ext cx="139854" cy="1455028"/>
              </a:xfrm>
              <a:prstGeom prst="downArrow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8" name="Group 99"/>
            <p:cNvGrpSpPr/>
            <p:nvPr/>
          </p:nvGrpSpPr>
          <p:grpSpPr>
            <a:xfrm>
              <a:off x="4370722" y="3839950"/>
              <a:ext cx="1836203" cy="542133"/>
              <a:chOff x="4197060" y="2938127"/>
              <a:chExt cx="1456145" cy="419409"/>
            </a:xfrm>
          </p:grpSpPr>
          <p:grpSp>
            <p:nvGrpSpPr>
              <p:cNvPr id="44" name="Group 100"/>
              <p:cNvGrpSpPr/>
              <p:nvPr/>
            </p:nvGrpSpPr>
            <p:grpSpPr>
              <a:xfrm>
                <a:off x="4217244" y="2938127"/>
                <a:ext cx="1421192" cy="304198"/>
                <a:chOff x="6686211" y="2405780"/>
                <a:chExt cx="3021644" cy="2362201"/>
              </a:xfrm>
            </p:grpSpPr>
            <p:cxnSp>
              <p:nvCxnSpPr>
                <p:cNvPr id="46" name="Straight Arrow Connector 102"/>
                <p:cNvCxnSpPr/>
                <p:nvPr/>
              </p:nvCxnSpPr>
              <p:spPr>
                <a:xfrm flipH="1">
                  <a:off x="6686211" y="2405780"/>
                  <a:ext cx="3" cy="2362201"/>
                </a:xfrm>
                <a:prstGeom prst="straightConnector1">
                  <a:avLst/>
                </a:prstGeom>
                <a:ln w="15875">
                  <a:prstDash val="solid"/>
                  <a:tailEnd type="non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20"/>
                <p:cNvGrpSpPr/>
                <p:nvPr/>
              </p:nvGrpSpPr>
              <p:grpSpPr>
                <a:xfrm>
                  <a:off x="6694885" y="2416741"/>
                  <a:ext cx="3012970" cy="2351240"/>
                  <a:chOff x="3816585" y="1733550"/>
                  <a:chExt cx="2736615" cy="2246787"/>
                </a:xfrm>
              </p:grpSpPr>
              <p:cxnSp>
                <p:nvCxnSpPr>
                  <p:cNvPr id="48" name="Straight Arrow Connector 104"/>
                  <p:cNvCxnSpPr/>
                  <p:nvPr/>
                </p:nvCxnSpPr>
                <p:spPr>
                  <a:xfrm>
                    <a:off x="6553200" y="1733550"/>
                    <a:ext cx="0" cy="2246787"/>
                  </a:xfrm>
                  <a:prstGeom prst="straightConnector1">
                    <a:avLst/>
                  </a:prstGeom>
                  <a:ln w="15875">
                    <a:prstDash val="solid"/>
                    <a:tailEnd type="none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Left-Right Arrow 105"/>
                  <p:cNvSpPr/>
                  <p:nvPr/>
                </p:nvSpPr>
                <p:spPr>
                  <a:xfrm>
                    <a:off x="3816585" y="2004483"/>
                    <a:ext cx="2712615" cy="1282932"/>
                  </a:xfrm>
                  <a:prstGeom prst="leftRightArrow">
                    <a:avLst/>
                  </a:prstGeom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5" name="TextBox 104"/>
              <p:cNvSpPr txBox="1">
                <a:spLocks noChangeArrowheads="1"/>
              </p:cNvSpPr>
              <p:nvPr/>
            </p:nvSpPr>
            <p:spPr bwMode="auto">
              <a:xfrm>
                <a:off x="4197060" y="3048000"/>
                <a:ext cx="1456145" cy="309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sz="2000" b="1" dirty="0" smtClean="0">
                    <a:solidFill>
                      <a:srgbClr val="C00000"/>
                    </a:solidFill>
                  </a:rPr>
                  <a:t>Not evaluated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9" name="Group 4"/>
            <p:cNvGrpSpPr/>
            <p:nvPr/>
          </p:nvGrpSpPr>
          <p:grpSpPr>
            <a:xfrm>
              <a:off x="609600" y="1752600"/>
              <a:ext cx="8686800" cy="1012686"/>
              <a:chOff x="609600" y="1752600"/>
              <a:chExt cx="8686800" cy="1012686"/>
            </a:xfrm>
          </p:grpSpPr>
          <p:grpSp>
            <p:nvGrpSpPr>
              <p:cNvPr id="32" name="Group 77"/>
              <p:cNvGrpSpPr/>
              <p:nvPr/>
            </p:nvGrpSpPr>
            <p:grpSpPr>
              <a:xfrm>
                <a:off x="609600" y="1752600"/>
                <a:ext cx="7467600" cy="876813"/>
                <a:chOff x="1214417" y="1323292"/>
                <a:chExt cx="5921953" cy="678326"/>
              </a:xfrm>
            </p:grpSpPr>
            <p:sp>
              <p:nvSpPr>
                <p:cNvPr id="34" name="직사각형 132"/>
                <p:cNvSpPr/>
                <p:nvPr/>
              </p:nvSpPr>
              <p:spPr>
                <a:xfrm>
                  <a:off x="1535509" y="1649569"/>
                  <a:ext cx="631473" cy="35204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Doc 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직사각형 133"/>
                <p:cNvSpPr/>
                <p:nvPr/>
              </p:nvSpPr>
              <p:spPr>
                <a:xfrm>
                  <a:off x="2100265" y="1649569"/>
                  <a:ext cx="630774" cy="35204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Doc 2</a:t>
                  </a:r>
                </a:p>
              </p:txBody>
            </p:sp>
            <p:sp>
              <p:nvSpPr>
                <p:cNvPr id="36" name="직사각형 132"/>
                <p:cNvSpPr/>
                <p:nvPr/>
              </p:nvSpPr>
              <p:spPr>
                <a:xfrm>
                  <a:off x="2653591" y="1649569"/>
                  <a:ext cx="631473" cy="35204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Doc 3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직사각형 133"/>
                <p:cNvSpPr/>
                <p:nvPr/>
              </p:nvSpPr>
              <p:spPr>
                <a:xfrm>
                  <a:off x="3218346" y="1649569"/>
                  <a:ext cx="1628033" cy="35204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…….</a:t>
                  </a:r>
                </a:p>
              </p:txBody>
            </p:sp>
            <p:sp>
              <p:nvSpPr>
                <p:cNvPr id="38" name="직사각형 132"/>
                <p:cNvSpPr/>
                <p:nvPr/>
              </p:nvSpPr>
              <p:spPr>
                <a:xfrm>
                  <a:off x="4779674" y="1649569"/>
                  <a:ext cx="780016" cy="35204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Doc N-2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직사각형 133"/>
                <p:cNvSpPr/>
                <p:nvPr/>
              </p:nvSpPr>
              <p:spPr>
                <a:xfrm>
                  <a:off x="5479421" y="1649569"/>
                  <a:ext cx="789785" cy="35204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Doc N-1</a:t>
                  </a:r>
                </a:p>
              </p:txBody>
            </p:sp>
            <p:sp>
              <p:nvSpPr>
                <p:cNvPr id="40" name="직사각형 132"/>
                <p:cNvSpPr/>
                <p:nvPr/>
              </p:nvSpPr>
              <p:spPr>
                <a:xfrm>
                  <a:off x="6169521" y="1649569"/>
                  <a:ext cx="640822" cy="35204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Doc N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TextBox 104"/>
                <p:cNvSpPr txBox="1">
                  <a:spLocks noChangeArrowheads="1"/>
                </p:cNvSpPr>
                <p:nvPr/>
              </p:nvSpPr>
              <p:spPr bwMode="auto">
                <a:xfrm>
                  <a:off x="3034687" y="1330087"/>
                  <a:ext cx="2591321" cy="309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/>
                  <a:r>
                    <a:rPr lang="en-US" sz="2000" b="1" dirty="0" smtClean="0"/>
                    <a:t>Docs sorted by static scores</a:t>
                  </a:r>
                  <a:endParaRPr lang="en-US" sz="2000" b="1" dirty="0"/>
                </a:p>
              </p:txBody>
            </p:sp>
            <p:sp>
              <p:nvSpPr>
                <p:cNvPr id="42" name="TextBox 104"/>
                <p:cNvSpPr txBox="1">
                  <a:spLocks noChangeArrowheads="1"/>
                </p:cNvSpPr>
                <p:nvPr/>
              </p:nvSpPr>
              <p:spPr bwMode="auto">
                <a:xfrm>
                  <a:off x="1214417" y="1336740"/>
                  <a:ext cx="867164" cy="309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/>
                  <a:r>
                    <a:rPr lang="en-US" sz="2000" b="1" dirty="0" smtClean="0"/>
                    <a:t>Highest</a:t>
                  </a:r>
                  <a:endParaRPr lang="en-US" sz="2000" b="1" dirty="0"/>
                </a:p>
              </p:txBody>
            </p:sp>
            <p:sp>
              <p:nvSpPr>
                <p:cNvPr id="43" name="TextBox 104"/>
                <p:cNvSpPr txBox="1">
                  <a:spLocks noChangeArrowheads="1"/>
                </p:cNvSpPr>
                <p:nvPr/>
              </p:nvSpPr>
              <p:spPr bwMode="auto">
                <a:xfrm>
                  <a:off x="6269206" y="1323292"/>
                  <a:ext cx="867164" cy="309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/>
                  <a:r>
                    <a:rPr lang="en-US" sz="2000" b="1" dirty="0" smtClean="0"/>
                    <a:t>Lowest</a:t>
                  </a:r>
                  <a:endParaRPr lang="en-US" sz="2000" b="1" dirty="0"/>
                </a:p>
              </p:txBody>
            </p:sp>
          </p:grpSp>
          <p:sp>
            <p:nvSpPr>
              <p:cNvPr id="33" name="TextBox 109"/>
              <p:cNvSpPr txBox="1">
                <a:spLocks noChangeArrowheads="1"/>
              </p:cNvSpPr>
              <p:nvPr/>
            </p:nvSpPr>
            <p:spPr bwMode="auto">
              <a:xfrm>
                <a:off x="7407496" y="2057400"/>
                <a:ext cx="188890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sz="2000" b="1" dirty="0" smtClean="0"/>
                  <a:t>Web documents</a:t>
                </a:r>
                <a:endParaRPr lang="en-US" sz="2000" b="1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307364" y="2971800"/>
              <a:ext cx="655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…….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33977" y="2971800"/>
              <a:ext cx="655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…….</a:t>
              </a:r>
              <a:endParaRPr lang="en-US" dirty="0"/>
            </a:p>
          </p:txBody>
        </p:sp>
        <p:grpSp>
          <p:nvGrpSpPr>
            <p:cNvPr id="12" name="Group 13"/>
            <p:cNvGrpSpPr/>
            <p:nvPr/>
          </p:nvGrpSpPr>
          <p:grpSpPr>
            <a:xfrm>
              <a:off x="1396864" y="2629413"/>
              <a:ext cx="5897767" cy="951987"/>
              <a:chOff x="1396864" y="2629413"/>
              <a:chExt cx="5897767" cy="951987"/>
            </a:xfrm>
          </p:grpSpPr>
          <p:grpSp>
            <p:nvGrpSpPr>
              <p:cNvPr id="13" name="Group 88"/>
              <p:cNvGrpSpPr/>
              <p:nvPr/>
            </p:nvGrpSpPr>
            <p:grpSpPr>
              <a:xfrm>
                <a:off x="1396864" y="2629413"/>
                <a:ext cx="5897767" cy="942875"/>
                <a:chOff x="1838733" y="2001618"/>
                <a:chExt cx="4677045" cy="729433"/>
              </a:xfrm>
            </p:grpSpPr>
            <p:cxnSp>
              <p:nvCxnSpPr>
                <p:cNvPr id="26" name="직선 연결선 6"/>
                <p:cNvCxnSpPr/>
                <p:nvPr/>
              </p:nvCxnSpPr>
              <p:spPr>
                <a:xfrm flipH="1" flipV="1">
                  <a:off x="1838733" y="2001620"/>
                  <a:ext cx="1000256" cy="7246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직선 연결선 6"/>
                <p:cNvCxnSpPr/>
                <p:nvPr/>
              </p:nvCxnSpPr>
              <p:spPr>
                <a:xfrm flipH="1" flipV="1">
                  <a:off x="2945748" y="2011608"/>
                  <a:ext cx="46713" cy="71944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직선 연결선 6"/>
                <p:cNvCxnSpPr/>
                <p:nvPr/>
              </p:nvCxnSpPr>
              <p:spPr>
                <a:xfrm flipH="1" flipV="1">
                  <a:off x="4069560" y="2001618"/>
                  <a:ext cx="46713" cy="71944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직선 연결선 6"/>
                <p:cNvCxnSpPr/>
                <p:nvPr/>
              </p:nvCxnSpPr>
              <p:spPr>
                <a:xfrm flipV="1">
                  <a:off x="4302496" y="2001618"/>
                  <a:ext cx="68349" cy="72467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직선 연결선 6"/>
                <p:cNvCxnSpPr>
                  <a:stCxn id="70" idx="0"/>
                </p:cNvCxnSpPr>
                <p:nvPr/>
              </p:nvCxnSpPr>
              <p:spPr>
                <a:xfrm flipH="1" flipV="1">
                  <a:off x="5263100" y="2001618"/>
                  <a:ext cx="137566" cy="72468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직선 연결선 6"/>
                <p:cNvCxnSpPr>
                  <a:stCxn id="71" idx="0"/>
                </p:cNvCxnSpPr>
                <p:nvPr/>
              </p:nvCxnSpPr>
              <p:spPr>
                <a:xfrm flipV="1">
                  <a:off x="5558927" y="2011608"/>
                  <a:ext cx="956851" cy="7146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직선 연결선 6"/>
              <p:cNvCxnSpPr/>
              <p:nvPr/>
            </p:nvCxnSpPr>
            <p:spPr>
              <a:xfrm flipV="1">
                <a:off x="3091691" y="3354799"/>
                <a:ext cx="0" cy="21748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6"/>
              <p:cNvCxnSpPr/>
              <p:nvPr/>
            </p:nvCxnSpPr>
            <p:spPr>
              <a:xfrm flipV="1">
                <a:off x="3291258" y="3354799"/>
                <a:ext cx="0" cy="20457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6"/>
              <p:cNvCxnSpPr/>
              <p:nvPr/>
            </p:nvCxnSpPr>
            <p:spPr>
              <a:xfrm flipV="1">
                <a:off x="3491771" y="3359910"/>
                <a:ext cx="0" cy="21748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6"/>
              <p:cNvCxnSpPr/>
              <p:nvPr/>
            </p:nvCxnSpPr>
            <p:spPr>
              <a:xfrm flipV="1">
                <a:off x="3691338" y="3359910"/>
                <a:ext cx="0" cy="20457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6"/>
              <p:cNvCxnSpPr/>
              <p:nvPr/>
            </p:nvCxnSpPr>
            <p:spPr>
              <a:xfrm flipV="1">
                <a:off x="3886200" y="3352800"/>
                <a:ext cx="0" cy="21748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6"/>
              <p:cNvCxnSpPr/>
              <p:nvPr/>
            </p:nvCxnSpPr>
            <p:spPr>
              <a:xfrm flipV="1">
                <a:off x="4085767" y="3352800"/>
                <a:ext cx="0" cy="20457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6"/>
              <p:cNvCxnSpPr/>
              <p:nvPr/>
            </p:nvCxnSpPr>
            <p:spPr>
              <a:xfrm flipV="1">
                <a:off x="4720924" y="3358800"/>
                <a:ext cx="0" cy="21748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6"/>
              <p:cNvCxnSpPr/>
              <p:nvPr/>
            </p:nvCxnSpPr>
            <p:spPr>
              <a:xfrm flipV="1">
                <a:off x="4920491" y="3358800"/>
                <a:ext cx="0" cy="20457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6"/>
              <p:cNvCxnSpPr/>
              <p:nvPr/>
            </p:nvCxnSpPr>
            <p:spPr>
              <a:xfrm flipV="1">
                <a:off x="5121004" y="3363911"/>
                <a:ext cx="0" cy="21748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6"/>
              <p:cNvCxnSpPr/>
              <p:nvPr/>
            </p:nvCxnSpPr>
            <p:spPr>
              <a:xfrm flipV="1">
                <a:off x="5320571" y="3363911"/>
                <a:ext cx="0" cy="20457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6"/>
              <p:cNvCxnSpPr/>
              <p:nvPr/>
            </p:nvCxnSpPr>
            <p:spPr>
              <a:xfrm flipV="1">
                <a:off x="5515433" y="3356801"/>
                <a:ext cx="0" cy="21748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6"/>
              <p:cNvCxnSpPr/>
              <p:nvPr/>
            </p:nvCxnSpPr>
            <p:spPr>
              <a:xfrm flipV="1">
                <a:off x="5715000" y="3356801"/>
                <a:ext cx="0" cy="20457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Box 109"/>
          <p:cNvSpPr txBox="1">
            <a:spLocks noChangeArrowheads="1"/>
          </p:cNvSpPr>
          <p:nvPr/>
        </p:nvSpPr>
        <p:spPr bwMode="auto">
          <a:xfrm>
            <a:off x="168561" y="5190812"/>
            <a:ext cx="22129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 smtClean="0"/>
              <a:t>Top-3 Results</a:t>
            </a:r>
            <a:endParaRPr lang="en-US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728120" y="5161362"/>
            <a:ext cx="3232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If </a:t>
            </a:r>
            <a:r>
              <a:rPr lang="en-US" altLang="ko-KR" sz="2400" b="1" dirty="0"/>
              <a:t>m</a:t>
            </a:r>
            <a:r>
              <a:rPr lang="en-US" altLang="ko-KR" sz="2400" b="1" dirty="0" smtClean="0"/>
              <a:t>in. Dynamic score &gt; threshold, then stop.</a:t>
            </a:r>
            <a:endParaRPr lang="ko-KR" altLang="en-US" sz="2400" b="1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5844014"/>
              </p:ext>
            </p:extLst>
          </p:nvPr>
        </p:nvGraphicFramePr>
        <p:xfrm>
          <a:off x="2551629" y="4893135"/>
          <a:ext cx="2782371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5971"/>
                <a:gridCol w="16764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Doc ID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Dynamic Score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Doc 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-4.11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2465211"/>
              </p:ext>
            </p:extLst>
          </p:nvPr>
        </p:nvGraphicFramePr>
        <p:xfrm>
          <a:off x="2551629" y="4899222"/>
          <a:ext cx="2782371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5971"/>
                <a:gridCol w="16764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Doc ID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Dynamic Score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Doc 3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-4.01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Doc</a:t>
                      </a:r>
                      <a:r>
                        <a:rPr lang="en-US" altLang="ko-KR" baseline="0" dirty="0" smtClean="0"/>
                        <a:t> 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-4.11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4023459"/>
              </p:ext>
            </p:extLst>
          </p:nvPr>
        </p:nvGraphicFramePr>
        <p:xfrm>
          <a:off x="2551629" y="4899222"/>
          <a:ext cx="2782371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5971"/>
                <a:gridCol w="16764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Doc ID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Dynamic Score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Doc 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-4.01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Doc</a:t>
                      </a:r>
                      <a:r>
                        <a:rPr lang="en-US" altLang="ko-KR" baseline="0" dirty="0" smtClean="0"/>
                        <a:t> 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-4.11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Doc 5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-4.23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6093896"/>
              </p:ext>
            </p:extLst>
          </p:nvPr>
        </p:nvGraphicFramePr>
        <p:xfrm>
          <a:off x="2551629" y="4899222"/>
          <a:ext cx="2782371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5971"/>
                <a:gridCol w="16764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Doc ID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Dynamic Score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Doc 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-4.01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Doc</a:t>
                      </a:r>
                      <a:r>
                        <a:rPr lang="en-US" altLang="ko-KR" b="1" baseline="0" dirty="0" smtClean="0">
                          <a:solidFill>
                            <a:srgbClr val="FF0000"/>
                          </a:solidFill>
                        </a:rPr>
                        <a:t> 8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-4.10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Doc 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-4.11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" name="직사각형 63"/>
          <p:cNvSpPr/>
          <p:nvPr/>
        </p:nvSpPr>
        <p:spPr bwMode="auto">
          <a:xfrm>
            <a:off x="2210568" y="3650556"/>
            <a:ext cx="200513" cy="273038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직사각형 63"/>
          <p:cNvSpPr/>
          <p:nvPr/>
        </p:nvSpPr>
        <p:spPr bwMode="auto">
          <a:xfrm>
            <a:off x="2196902" y="3641141"/>
            <a:ext cx="439027" cy="280717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직사각형 63"/>
          <p:cNvSpPr/>
          <p:nvPr/>
        </p:nvSpPr>
        <p:spPr bwMode="auto">
          <a:xfrm>
            <a:off x="2206314" y="3653977"/>
            <a:ext cx="818106" cy="27538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직사각형 63"/>
          <p:cNvSpPr/>
          <p:nvPr/>
        </p:nvSpPr>
        <p:spPr bwMode="auto">
          <a:xfrm>
            <a:off x="2214473" y="3652489"/>
            <a:ext cx="1785295" cy="27687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0" y="4876800"/>
            <a:ext cx="9144001" cy="14483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dirty="0" smtClean="0">
                <a:solidFill>
                  <a:schemeClr val="bg1"/>
                </a:solidFill>
              </a:rPr>
              <a:t>To predict early termination,</a:t>
            </a:r>
          </a:p>
          <a:p>
            <a:pPr marL="0" indent="0" algn="ctr">
              <a:buNone/>
            </a:pPr>
            <a:r>
              <a:rPr lang="en-US" altLang="ko-KR" sz="4000" dirty="0" smtClean="0">
                <a:solidFill>
                  <a:schemeClr val="bg1"/>
                </a:solidFill>
              </a:rPr>
              <a:t>Consider a dynamic score distribution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9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9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Importance of Dynamic </a:t>
            </a:r>
            <a:r>
              <a:rPr lang="en-US" altLang="ko-KR" dirty="0"/>
              <a:t>Features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76800" y="1909500"/>
            <a:ext cx="3962400" cy="388183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Top-10 feature importance by boosted regression tree</a:t>
            </a:r>
          </a:p>
          <a:p>
            <a:endParaRPr lang="en-US" altLang="ko-KR" sz="2400" dirty="0" smtClean="0"/>
          </a:p>
          <a:p>
            <a:r>
              <a:rPr lang="en-US" altLang="ko-KR" sz="2400" dirty="0" err="1" smtClean="0"/>
              <a:t>NumEstMachDoc</a:t>
            </a:r>
            <a:r>
              <a:rPr lang="en-US" altLang="ko-KR" sz="2400" dirty="0" smtClean="0"/>
              <a:t> helps </a:t>
            </a:r>
            <a:r>
              <a:rPr lang="en-US" altLang="ko-KR" sz="2400" b="1" u="sng" dirty="0" smtClean="0">
                <a:solidFill>
                  <a:srgbClr val="C00000"/>
                </a:solidFill>
              </a:rPr>
              <a:t>to predict # total matched docs</a:t>
            </a:r>
          </a:p>
          <a:p>
            <a:endParaRPr lang="en-US" altLang="ko-KR" sz="2400" dirty="0"/>
          </a:p>
          <a:p>
            <a:r>
              <a:rPr lang="en-US" altLang="ko-KR" sz="2400" dirty="0" err="1" smtClean="0"/>
              <a:t>DynScore</a:t>
            </a:r>
            <a:r>
              <a:rPr lang="en-US" altLang="ko-KR" sz="2400" dirty="0" smtClean="0"/>
              <a:t> helps </a:t>
            </a:r>
            <a:r>
              <a:rPr lang="en-US" altLang="ko-KR" sz="2400" b="1" u="sng" dirty="0" smtClean="0">
                <a:solidFill>
                  <a:srgbClr val="C00000"/>
                </a:solidFill>
              </a:rPr>
              <a:t>to predict early termination</a:t>
            </a:r>
            <a:endParaRPr lang="ko-KR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495800" cy="353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035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Selective Prediction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</a:t>
            </a:r>
            <a:r>
              <a:rPr lang="en-US" altLang="ko-KR" dirty="0" smtClean="0"/>
              <a:t>ind out almost all long queries with good precision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Identify the outliers (long query predicted as short)</a:t>
            </a:r>
            <a:endParaRPr lang="en-US" altLang="ko-KR" dirty="0"/>
          </a:p>
          <a:p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09800" y="4648200"/>
            <a:ext cx="4343400" cy="1009929"/>
            <a:chOff x="2209800" y="4419600"/>
            <a:chExt cx="4343400" cy="1009929"/>
          </a:xfrm>
        </p:grpSpPr>
        <p:grpSp>
          <p:nvGrpSpPr>
            <p:cNvPr id="10" name="Group 9"/>
            <p:cNvGrpSpPr/>
            <p:nvPr/>
          </p:nvGrpSpPr>
          <p:grpSpPr>
            <a:xfrm>
              <a:off x="2209800" y="4434348"/>
              <a:ext cx="4343400" cy="995181"/>
              <a:chOff x="1981200" y="4872219"/>
              <a:chExt cx="4343400" cy="995181"/>
            </a:xfrm>
          </p:grpSpPr>
          <p:cxnSp>
            <p:nvCxnSpPr>
              <p:cNvPr id="65" name="Straight Arrow Connector 201"/>
              <p:cNvCxnSpPr/>
              <p:nvPr/>
            </p:nvCxnSpPr>
            <p:spPr>
              <a:xfrm>
                <a:off x="1981200" y="5300202"/>
                <a:ext cx="4343400" cy="27877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Isosceles Triangle 202"/>
              <p:cNvSpPr/>
              <p:nvPr/>
            </p:nvSpPr>
            <p:spPr>
              <a:xfrm>
                <a:off x="2937886" y="4872219"/>
                <a:ext cx="380405" cy="282464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Isosceles Triangle 203"/>
              <p:cNvSpPr/>
              <p:nvPr/>
            </p:nvSpPr>
            <p:spPr>
              <a:xfrm>
                <a:off x="3286635" y="4872219"/>
                <a:ext cx="380405" cy="282464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Isosceles Triangle 207"/>
              <p:cNvSpPr/>
              <p:nvPr/>
            </p:nvSpPr>
            <p:spPr>
              <a:xfrm>
                <a:off x="4128397" y="4872219"/>
                <a:ext cx="380405" cy="282464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Isosceles Triangle 210"/>
              <p:cNvSpPr/>
              <p:nvPr/>
            </p:nvSpPr>
            <p:spPr>
              <a:xfrm>
                <a:off x="3575160" y="4872219"/>
                <a:ext cx="380405" cy="282464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Oval 212"/>
              <p:cNvSpPr/>
              <p:nvPr/>
            </p:nvSpPr>
            <p:spPr>
              <a:xfrm>
                <a:off x="2590987" y="4872219"/>
                <a:ext cx="298047" cy="2824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Oval 213"/>
              <p:cNvSpPr/>
              <p:nvPr/>
            </p:nvSpPr>
            <p:spPr>
              <a:xfrm>
                <a:off x="3201547" y="4872219"/>
                <a:ext cx="298047" cy="2824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Oval 214"/>
              <p:cNvSpPr/>
              <p:nvPr/>
            </p:nvSpPr>
            <p:spPr>
              <a:xfrm>
                <a:off x="5332920" y="4872219"/>
                <a:ext cx="298047" cy="2824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Oval 215"/>
              <p:cNvSpPr/>
              <p:nvPr/>
            </p:nvSpPr>
            <p:spPr>
              <a:xfrm>
                <a:off x="5047123" y="4872219"/>
                <a:ext cx="298047" cy="2824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Oval 217"/>
              <p:cNvSpPr/>
              <p:nvPr/>
            </p:nvSpPr>
            <p:spPr>
              <a:xfrm>
                <a:off x="3611927" y="4872219"/>
                <a:ext cx="298047" cy="2824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Oval 218"/>
              <p:cNvSpPr/>
              <p:nvPr/>
            </p:nvSpPr>
            <p:spPr>
              <a:xfrm>
                <a:off x="5277520" y="4872219"/>
                <a:ext cx="298047" cy="2824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Isosceles Triangle 228"/>
              <p:cNvSpPr/>
              <p:nvPr/>
            </p:nvSpPr>
            <p:spPr>
              <a:xfrm>
                <a:off x="4517769" y="4872219"/>
                <a:ext cx="380405" cy="282464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Isosceles Triangle 229"/>
              <p:cNvSpPr/>
              <p:nvPr/>
            </p:nvSpPr>
            <p:spPr>
              <a:xfrm>
                <a:off x="2743200" y="4872219"/>
                <a:ext cx="380405" cy="282464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Rectangle 230"/>
              <p:cNvSpPr/>
              <p:nvPr/>
            </p:nvSpPr>
            <p:spPr>
              <a:xfrm>
                <a:off x="2283715" y="5374957"/>
                <a:ext cx="36157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600" dirty="0">
                    <a:latin typeface="Calibri" panose="020F0502020204030204" pitchFamily="34" charset="0"/>
                  </a:rPr>
                  <a:t>Predicted execution </a:t>
                </a:r>
                <a:r>
                  <a:rPr lang="en-US" altLang="ko-KR" sz="2600" dirty="0" smtClean="0">
                    <a:latin typeface="Calibri" panose="020F0502020204030204" pitchFamily="34" charset="0"/>
                  </a:rPr>
                  <a:t>time</a:t>
                </a:r>
              </a:p>
            </p:txBody>
          </p:sp>
        </p:grpSp>
        <p:sp>
          <p:nvSpPr>
            <p:cNvPr id="79" name="Oval 213"/>
            <p:cNvSpPr/>
            <p:nvPr/>
          </p:nvSpPr>
          <p:spPr>
            <a:xfrm>
              <a:off x="2597553" y="4441936"/>
              <a:ext cx="298047" cy="28246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Isosceles Triangle 228"/>
            <p:cNvSpPr/>
            <p:nvPr/>
          </p:nvSpPr>
          <p:spPr>
            <a:xfrm>
              <a:off x="3962995" y="4419600"/>
              <a:ext cx="380405" cy="282464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331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Selective Prediction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30"/>
          <p:cNvGrpSpPr/>
          <p:nvPr/>
        </p:nvGrpSpPr>
        <p:grpSpPr>
          <a:xfrm>
            <a:off x="4160584" y="2725965"/>
            <a:ext cx="4572000" cy="3339146"/>
            <a:chOff x="18918124" y="31012640"/>
            <a:chExt cx="5128656" cy="3783360"/>
          </a:xfrm>
        </p:grpSpPr>
        <p:grpSp>
          <p:nvGrpSpPr>
            <p:cNvPr id="6" name="Group 29"/>
            <p:cNvGrpSpPr/>
            <p:nvPr/>
          </p:nvGrpSpPr>
          <p:grpSpPr>
            <a:xfrm>
              <a:off x="20236780" y="31012640"/>
              <a:ext cx="3810000" cy="3298603"/>
              <a:chOff x="2057400" y="914400"/>
              <a:chExt cx="3810000" cy="3298603"/>
            </a:xfrm>
          </p:grpSpPr>
          <p:sp>
            <p:nvSpPr>
              <p:cNvPr id="18" name="Rectangle 198"/>
              <p:cNvSpPr/>
              <p:nvPr/>
            </p:nvSpPr>
            <p:spPr>
              <a:xfrm>
                <a:off x="4736026" y="1371601"/>
                <a:ext cx="835219" cy="2800546"/>
              </a:xfrm>
              <a:prstGeom prst="rect">
                <a:avLst/>
              </a:prstGeom>
              <a:pattFill prst="pct75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99"/>
              <p:cNvSpPr/>
              <p:nvPr/>
            </p:nvSpPr>
            <p:spPr>
              <a:xfrm>
                <a:off x="2095108" y="1371600"/>
                <a:ext cx="3410146" cy="724097"/>
              </a:xfrm>
              <a:prstGeom prst="rect">
                <a:avLst/>
              </a:prstGeom>
              <a:pattFill prst="pct75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1" name="Straight Arrow Connector 200"/>
              <p:cNvCxnSpPr/>
              <p:nvPr/>
            </p:nvCxnSpPr>
            <p:spPr>
              <a:xfrm flipV="1">
                <a:off x="2076253" y="914400"/>
                <a:ext cx="20421" cy="3298603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01"/>
              <p:cNvCxnSpPr/>
              <p:nvPr/>
            </p:nvCxnSpPr>
            <p:spPr>
              <a:xfrm>
                <a:off x="2057400" y="4181574"/>
                <a:ext cx="3810000" cy="8568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Isosceles Triangle 202"/>
              <p:cNvSpPr/>
              <p:nvPr/>
            </p:nvSpPr>
            <p:spPr>
              <a:xfrm>
                <a:off x="2457254" y="3429001"/>
                <a:ext cx="304800" cy="228600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Isosceles Triangle 203"/>
              <p:cNvSpPr/>
              <p:nvPr/>
            </p:nvSpPr>
            <p:spPr>
              <a:xfrm>
                <a:off x="2848465" y="3543301"/>
                <a:ext cx="304800" cy="228600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Isosceles Triangle 206"/>
              <p:cNvSpPr/>
              <p:nvPr/>
            </p:nvSpPr>
            <p:spPr>
              <a:xfrm>
                <a:off x="2543665" y="2676428"/>
                <a:ext cx="304800" cy="228600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Isosceles Triangle 207"/>
              <p:cNvSpPr/>
              <p:nvPr/>
            </p:nvSpPr>
            <p:spPr>
              <a:xfrm>
                <a:off x="3773075" y="3690988"/>
                <a:ext cx="304800" cy="228600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Isosceles Triangle 210"/>
              <p:cNvSpPr/>
              <p:nvPr/>
            </p:nvSpPr>
            <p:spPr>
              <a:xfrm>
                <a:off x="3172119" y="3302132"/>
                <a:ext cx="304800" cy="228600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Oval 212"/>
              <p:cNvSpPr/>
              <p:nvPr/>
            </p:nvSpPr>
            <p:spPr>
              <a:xfrm>
                <a:off x="2494961" y="1600201"/>
                <a:ext cx="238811" cy="2286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Oval 213"/>
              <p:cNvSpPr/>
              <p:nvPr/>
            </p:nvSpPr>
            <p:spPr>
              <a:xfrm>
                <a:off x="2996936" y="1485901"/>
                <a:ext cx="238811" cy="2286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Oval 214"/>
              <p:cNvSpPr/>
              <p:nvPr/>
            </p:nvSpPr>
            <p:spPr>
              <a:xfrm>
                <a:off x="5124254" y="3635605"/>
                <a:ext cx="238811" cy="2286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215"/>
              <p:cNvSpPr/>
              <p:nvPr/>
            </p:nvSpPr>
            <p:spPr>
              <a:xfrm>
                <a:off x="4885443" y="3221612"/>
                <a:ext cx="238811" cy="2286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Oval 217"/>
              <p:cNvSpPr/>
              <p:nvPr/>
            </p:nvSpPr>
            <p:spPr>
              <a:xfrm>
                <a:off x="2225983" y="1725696"/>
                <a:ext cx="238811" cy="22860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Oval 218"/>
              <p:cNvSpPr/>
              <p:nvPr/>
            </p:nvSpPr>
            <p:spPr>
              <a:xfrm>
                <a:off x="5143892" y="2826275"/>
                <a:ext cx="238811" cy="2286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7" name="Straight Arrow Connector 221"/>
              <p:cNvCxnSpPr/>
              <p:nvPr/>
            </p:nvCxnSpPr>
            <p:spPr>
              <a:xfrm flipV="1">
                <a:off x="2076254" y="2057401"/>
                <a:ext cx="2667000" cy="30587"/>
              </a:xfrm>
              <a:prstGeom prst="straightConnector1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222"/>
              <p:cNvCxnSpPr/>
              <p:nvPr/>
            </p:nvCxnSpPr>
            <p:spPr>
              <a:xfrm>
                <a:off x="4743254" y="2057401"/>
                <a:ext cx="0" cy="2124173"/>
              </a:xfrm>
              <a:prstGeom prst="straightConnector1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Isosceles Triangle 223"/>
              <p:cNvSpPr/>
              <p:nvPr/>
            </p:nvSpPr>
            <p:spPr>
              <a:xfrm>
                <a:off x="3424286" y="2215721"/>
                <a:ext cx="304800" cy="228600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Isosceles Triangle 228"/>
              <p:cNvSpPr/>
              <p:nvPr/>
            </p:nvSpPr>
            <p:spPr>
              <a:xfrm>
                <a:off x="4209855" y="3481556"/>
                <a:ext cx="304800" cy="228600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Isosceles Triangle 229"/>
              <p:cNvSpPr/>
              <p:nvPr/>
            </p:nvSpPr>
            <p:spPr>
              <a:xfrm>
                <a:off x="2238865" y="3086101"/>
                <a:ext cx="304800" cy="228600"/>
              </a:xfrm>
              <a:prstGeom prst="triangl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Rectangle 230"/>
            <p:cNvSpPr/>
            <p:nvPr/>
          </p:nvSpPr>
          <p:spPr>
            <a:xfrm>
              <a:off x="20418245" y="34342663"/>
              <a:ext cx="3124201" cy="453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dirty="0">
                  <a:latin typeface="Calibri" panose="020F0502020204030204" pitchFamily="34" charset="0"/>
                </a:rPr>
                <a:t>Predicted execution </a:t>
              </a:r>
              <a:r>
                <a:rPr lang="en-US" altLang="ko-KR" sz="2000" dirty="0" smtClean="0">
                  <a:latin typeface="Calibri" panose="020F0502020204030204" pitchFamily="34" charset="0"/>
                </a:rPr>
                <a:t>time</a:t>
              </a: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7" name="Rectangle 231"/>
                <p:cNvSpPr/>
                <p:nvPr/>
              </p:nvSpPr>
              <p:spPr>
                <a:xfrm>
                  <a:off x="18918124" y="32282978"/>
                  <a:ext cx="1581426" cy="8020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2000" dirty="0" smtClean="0">
                      <a:latin typeface="Calibri" panose="020F0502020204030204" pitchFamily="34" charset="0"/>
                    </a:rPr>
                    <a:t>Predicted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ko-KR" sz="2000" dirty="0">
                      <a:latin typeface="Calibri" panose="020F0502020204030204" pitchFamily="34" charset="0"/>
                    </a:rPr>
                    <a:t> </a:t>
                  </a:r>
                  <a:r>
                    <a:rPr lang="en-US" altLang="ko-KR" sz="2000" dirty="0" smtClean="0">
                      <a:latin typeface="Calibri" panose="020F0502020204030204" pitchFamily="34" charset="0"/>
                    </a:rPr>
                    <a:t>error</a:t>
                  </a:r>
                  <a:endParaRPr lang="en-US" altLang="ko-KR" sz="2000" dirty="0" smtClean="0">
                    <a:latin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7" name="Rectangle 2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18124" y="32282978"/>
                  <a:ext cx="1581426" cy="802058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l="-4762" t="-4310" b="-1465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2" name="직선 화살표 연결선 41"/>
          <p:cNvCxnSpPr>
            <a:stCxn id="44" idx="2"/>
            <a:endCxn id="32" idx="7"/>
          </p:cNvCxnSpPr>
          <p:nvPr/>
        </p:nvCxnSpPr>
        <p:spPr>
          <a:xfrm flipH="1">
            <a:off x="6355389" y="2842277"/>
            <a:ext cx="1837987" cy="4176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44" idx="2"/>
            <a:endCxn id="36" idx="0"/>
          </p:cNvCxnSpPr>
          <p:nvPr/>
        </p:nvCxnSpPr>
        <p:spPr>
          <a:xfrm>
            <a:off x="8193376" y="2842277"/>
            <a:ext cx="674" cy="15710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89122" y="2380612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C00000"/>
                </a:solidFill>
              </a:rPr>
              <a:t>Long queries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9000" y="5601217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7030A0"/>
                </a:solidFill>
              </a:rPr>
              <a:t>Short queries</a:t>
            </a:r>
            <a:endParaRPr lang="ko-KR" altLang="en-US" sz="2400" b="1" dirty="0">
              <a:solidFill>
                <a:srgbClr val="7030A0"/>
              </a:solidFill>
            </a:endParaRPr>
          </a:p>
        </p:txBody>
      </p:sp>
      <p:cxnSp>
        <p:nvCxnSpPr>
          <p:cNvPr id="50" name="직선 화살표 연결선 49"/>
          <p:cNvCxnSpPr>
            <a:stCxn id="49" idx="0"/>
            <a:endCxn id="26" idx="1"/>
          </p:cNvCxnSpPr>
          <p:nvPr/>
        </p:nvCxnSpPr>
        <p:spPr>
          <a:xfrm flipV="1">
            <a:off x="4376536" y="5046206"/>
            <a:ext cx="1383964" cy="55501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>
            <a:stCxn id="49" idx="0"/>
            <a:endCxn id="29" idx="2"/>
          </p:cNvCxnSpPr>
          <p:nvPr/>
        </p:nvCxnSpPr>
        <p:spPr>
          <a:xfrm flipV="1">
            <a:off x="4376536" y="5378312"/>
            <a:ext cx="2489038" cy="22290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내용 개체 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752600"/>
            <a:ext cx="8229600" cy="3060572"/>
          </a:xfrm>
          <a:blipFill rotWithShape="0">
            <a:blip r:embed="rId3" cstate="print"/>
            <a:stretch>
              <a:fillRect l="-1481" t="-3984"/>
            </a:stretch>
          </a:blipFill>
        </p:spPr>
        <p:txBody>
          <a:bodyPr/>
          <a:lstStyle/>
          <a:p>
            <a:r>
              <a:rPr lang="ko-KR" alt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5331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Overview of DDS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060"/>
            <a:ext cx="750232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418" y="3269482"/>
            <a:ext cx="77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Query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cxnSp>
        <p:nvCxnSpPr>
          <p:cNvPr id="40" name="직선 화살표 연결선 39"/>
          <p:cNvCxnSpPr>
            <a:stCxn id="5" idx="3"/>
            <a:endCxn id="44" idx="1"/>
          </p:cNvCxnSpPr>
          <p:nvPr/>
        </p:nvCxnSpPr>
        <p:spPr>
          <a:xfrm>
            <a:off x="750232" y="3719760"/>
            <a:ext cx="1142425" cy="136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/>
          <p:nvPr/>
        </p:nvGrpSpPr>
        <p:grpSpPr>
          <a:xfrm>
            <a:off x="1680315" y="2282661"/>
            <a:ext cx="2610945" cy="3051339"/>
            <a:chOff x="1686481" y="2663661"/>
            <a:chExt cx="2610945" cy="3051339"/>
          </a:xfrm>
        </p:grpSpPr>
        <p:sp>
          <p:nvSpPr>
            <p:cNvPr id="43" name="Freeform 30"/>
            <p:cNvSpPr/>
            <p:nvPr/>
          </p:nvSpPr>
          <p:spPr>
            <a:xfrm flipH="1">
              <a:off x="2119269" y="3185795"/>
              <a:ext cx="179414" cy="605160"/>
            </a:xfrm>
            <a:custGeom>
              <a:avLst/>
              <a:gdLst>
                <a:gd name="connsiteX0" fmla="*/ 575740 w 989457"/>
                <a:gd name="connsiteY0" fmla="*/ 0 h 2319867"/>
                <a:gd name="connsiteX1" fmla="*/ 33873 w 989457"/>
                <a:gd name="connsiteY1" fmla="*/ 372533 h 2319867"/>
                <a:gd name="connsiteX2" fmla="*/ 965206 w 989457"/>
                <a:gd name="connsiteY2" fmla="*/ 609600 h 2319867"/>
                <a:gd name="connsiteX3" fmla="*/ 6 w 989457"/>
                <a:gd name="connsiteY3" fmla="*/ 914400 h 2319867"/>
                <a:gd name="connsiteX4" fmla="*/ 982140 w 989457"/>
                <a:gd name="connsiteY4" fmla="*/ 1202267 h 2319867"/>
                <a:gd name="connsiteX5" fmla="*/ 50806 w 989457"/>
                <a:gd name="connsiteY5" fmla="*/ 1473200 h 2319867"/>
                <a:gd name="connsiteX6" fmla="*/ 965206 w 989457"/>
                <a:gd name="connsiteY6" fmla="*/ 1693333 h 2319867"/>
                <a:gd name="connsiteX7" fmla="*/ 6 w 989457"/>
                <a:gd name="connsiteY7" fmla="*/ 1913467 h 2319867"/>
                <a:gd name="connsiteX8" fmla="*/ 982140 w 989457"/>
                <a:gd name="connsiteY8" fmla="*/ 2133600 h 2319867"/>
                <a:gd name="connsiteX9" fmla="*/ 474140 w 989457"/>
                <a:gd name="connsiteY9" fmla="*/ 2319867 h 23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9457" h="2319867">
                  <a:moveTo>
                    <a:pt x="575740" y="0"/>
                  </a:moveTo>
                  <a:cubicBezTo>
                    <a:pt x="272351" y="135466"/>
                    <a:pt x="-31038" y="270933"/>
                    <a:pt x="33873" y="372533"/>
                  </a:cubicBezTo>
                  <a:cubicBezTo>
                    <a:pt x="98784" y="474133"/>
                    <a:pt x="970851" y="519289"/>
                    <a:pt x="965206" y="609600"/>
                  </a:cubicBezTo>
                  <a:cubicBezTo>
                    <a:pt x="959562" y="699911"/>
                    <a:pt x="-2816" y="815622"/>
                    <a:pt x="6" y="914400"/>
                  </a:cubicBezTo>
                  <a:cubicBezTo>
                    <a:pt x="2828" y="1013178"/>
                    <a:pt x="973673" y="1109134"/>
                    <a:pt x="982140" y="1202267"/>
                  </a:cubicBezTo>
                  <a:cubicBezTo>
                    <a:pt x="990607" y="1295400"/>
                    <a:pt x="53628" y="1391356"/>
                    <a:pt x="50806" y="1473200"/>
                  </a:cubicBezTo>
                  <a:cubicBezTo>
                    <a:pt x="47984" y="1555044"/>
                    <a:pt x="973673" y="1619955"/>
                    <a:pt x="965206" y="1693333"/>
                  </a:cubicBezTo>
                  <a:cubicBezTo>
                    <a:pt x="956739" y="1766711"/>
                    <a:pt x="-2816" y="1840089"/>
                    <a:pt x="6" y="1913467"/>
                  </a:cubicBezTo>
                  <a:cubicBezTo>
                    <a:pt x="2828" y="1986845"/>
                    <a:pt x="903118" y="2065867"/>
                    <a:pt x="982140" y="2133600"/>
                  </a:cubicBezTo>
                  <a:cubicBezTo>
                    <a:pt x="1061162" y="2201333"/>
                    <a:pt x="474140" y="2319867"/>
                    <a:pt x="474140" y="2319867"/>
                  </a:cubicBez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</a:ln>
            <a:effectLst>
              <a:outerShdw blurRad="1270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50B1B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44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823" y="3874690"/>
              <a:ext cx="648827" cy="479426"/>
            </a:xfrm>
            <a:prstGeom prst="rect">
              <a:avLst/>
            </a:prstGeom>
          </p:spPr>
        </p:pic>
        <p:cxnSp>
          <p:nvCxnSpPr>
            <p:cNvPr id="47" name="꺾인 연결선 46"/>
            <p:cNvCxnSpPr>
              <a:stCxn id="44" idx="2"/>
              <a:endCxn id="52" idx="1"/>
            </p:cNvCxnSpPr>
            <p:nvPr/>
          </p:nvCxnSpPr>
          <p:spPr>
            <a:xfrm rot="16200000" flipH="1">
              <a:off x="2220445" y="4356908"/>
              <a:ext cx="1100018" cy="1094434"/>
            </a:xfrm>
            <a:prstGeom prst="bentConnector2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317671" y="5269468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dirty="0" smtClean="0"/>
                <a:t>Finished</a:t>
              </a:r>
              <a:endParaRPr lang="ko-KR" altLang="en-US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03991" y="4825425"/>
              <a:ext cx="880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Queries </a:t>
              </a:r>
            </a:p>
            <a:p>
              <a:r>
                <a:rPr lang="en-US" altLang="ko-KR" sz="1600" dirty="0" smtClean="0"/>
                <a:t>&lt; 10ms</a:t>
              </a:r>
              <a:endParaRPr lang="ko-KR" altLang="en-US" sz="1600" dirty="0"/>
            </a:p>
          </p:txBody>
        </p:sp>
        <p:sp>
          <p:nvSpPr>
            <p:cNvPr id="48" name="직사각형 94"/>
            <p:cNvSpPr/>
            <p:nvPr/>
          </p:nvSpPr>
          <p:spPr>
            <a:xfrm>
              <a:off x="1797418" y="3020780"/>
              <a:ext cx="2469782" cy="26942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86481" y="2663661"/>
              <a:ext cx="1986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Delayed prediction</a:t>
              </a:r>
              <a:endParaRPr lang="ko-KR" altLang="en-US" b="1" dirty="0"/>
            </a:p>
          </p:txBody>
        </p:sp>
      </p:grpSp>
      <p:grpSp>
        <p:nvGrpSpPr>
          <p:cNvPr id="7" name="Group 65"/>
          <p:cNvGrpSpPr/>
          <p:nvPr/>
        </p:nvGrpSpPr>
        <p:grpSpPr>
          <a:xfrm>
            <a:off x="2502832" y="2299063"/>
            <a:ext cx="6484858" cy="3125595"/>
            <a:chOff x="2508998" y="2680063"/>
            <a:chExt cx="6484858" cy="3125595"/>
          </a:xfrm>
        </p:grpSpPr>
        <p:sp>
          <p:nvSpPr>
            <p:cNvPr id="50" name="TextBox 49"/>
            <p:cNvSpPr txBox="1"/>
            <p:nvPr/>
          </p:nvSpPr>
          <p:spPr>
            <a:xfrm>
              <a:off x="2508998" y="3460741"/>
              <a:ext cx="880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Queries </a:t>
              </a:r>
            </a:p>
            <a:p>
              <a:r>
                <a:rPr lang="en-US" altLang="ko-KR" sz="1600" dirty="0" smtClean="0"/>
                <a:t>&gt; 10ms</a:t>
              </a:r>
              <a:endParaRPr lang="ko-KR" altLang="en-US" sz="1600" dirty="0"/>
            </a:p>
          </p:txBody>
        </p:sp>
        <p:grpSp>
          <p:nvGrpSpPr>
            <p:cNvPr id="9" name="Group 62"/>
            <p:cNvGrpSpPr/>
            <p:nvPr/>
          </p:nvGrpSpPr>
          <p:grpSpPr>
            <a:xfrm>
              <a:off x="2547650" y="2680063"/>
              <a:ext cx="6446206" cy="3125595"/>
              <a:chOff x="2547650" y="2680063"/>
              <a:chExt cx="6446206" cy="3125595"/>
            </a:xfrm>
          </p:grpSpPr>
          <p:sp>
            <p:nvSpPr>
              <p:cNvPr id="84" name="직사각형 94"/>
              <p:cNvSpPr/>
              <p:nvPr/>
            </p:nvSpPr>
            <p:spPr>
              <a:xfrm>
                <a:off x="4772685" y="4613588"/>
                <a:ext cx="1793445" cy="110141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Predictor for execution time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1" name="꺾인 연결선 46"/>
              <p:cNvCxnSpPr>
                <a:stCxn id="44" idx="3"/>
                <a:endCxn id="84" idx="1"/>
              </p:cNvCxnSpPr>
              <p:nvPr/>
            </p:nvCxnSpPr>
            <p:spPr>
              <a:xfrm>
                <a:off x="2547650" y="4052661"/>
                <a:ext cx="2225035" cy="1111633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그룹 107"/>
              <p:cNvGrpSpPr/>
              <p:nvPr/>
            </p:nvGrpSpPr>
            <p:grpSpPr>
              <a:xfrm>
                <a:off x="7696200" y="2680063"/>
                <a:ext cx="1297656" cy="1084586"/>
                <a:chOff x="7123571" y="3868415"/>
                <a:chExt cx="1297656" cy="1084586"/>
              </a:xfrm>
            </p:grpSpPr>
            <p:sp>
              <p:nvSpPr>
                <p:cNvPr id="106" name="Freeform 30"/>
                <p:cNvSpPr/>
                <p:nvPr/>
              </p:nvSpPr>
              <p:spPr>
                <a:xfrm flipH="1">
                  <a:off x="8037336" y="3868415"/>
                  <a:ext cx="118953" cy="605160"/>
                </a:xfrm>
                <a:custGeom>
                  <a:avLst/>
                  <a:gdLst>
                    <a:gd name="connsiteX0" fmla="*/ 575740 w 989457"/>
                    <a:gd name="connsiteY0" fmla="*/ 0 h 2319867"/>
                    <a:gd name="connsiteX1" fmla="*/ 33873 w 989457"/>
                    <a:gd name="connsiteY1" fmla="*/ 372533 h 2319867"/>
                    <a:gd name="connsiteX2" fmla="*/ 965206 w 989457"/>
                    <a:gd name="connsiteY2" fmla="*/ 609600 h 2319867"/>
                    <a:gd name="connsiteX3" fmla="*/ 6 w 989457"/>
                    <a:gd name="connsiteY3" fmla="*/ 914400 h 2319867"/>
                    <a:gd name="connsiteX4" fmla="*/ 982140 w 989457"/>
                    <a:gd name="connsiteY4" fmla="*/ 1202267 h 2319867"/>
                    <a:gd name="connsiteX5" fmla="*/ 50806 w 989457"/>
                    <a:gd name="connsiteY5" fmla="*/ 1473200 h 2319867"/>
                    <a:gd name="connsiteX6" fmla="*/ 965206 w 989457"/>
                    <a:gd name="connsiteY6" fmla="*/ 1693333 h 2319867"/>
                    <a:gd name="connsiteX7" fmla="*/ 6 w 989457"/>
                    <a:gd name="connsiteY7" fmla="*/ 1913467 h 2319867"/>
                    <a:gd name="connsiteX8" fmla="*/ 982140 w 989457"/>
                    <a:gd name="connsiteY8" fmla="*/ 2133600 h 2319867"/>
                    <a:gd name="connsiteX9" fmla="*/ 474140 w 989457"/>
                    <a:gd name="connsiteY9" fmla="*/ 2319867 h 2319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9457" h="2319867">
                      <a:moveTo>
                        <a:pt x="575740" y="0"/>
                      </a:moveTo>
                      <a:cubicBezTo>
                        <a:pt x="272351" y="135466"/>
                        <a:pt x="-31038" y="270933"/>
                        <a:pt x="33873" y="372533"/>
                      </a:cubicBezTo>
                      <a:cubicBezTo>
                        <a:pt x="98784" y="474133"/>
                        <a:pt x="970851" y="519289"/>
                        <a:pt x="965206" y="609600"/>
                      </a:cubicBezTo>
                      <a:cubicBezTo>
                        <a:pt x="959562" y="699911"/>
                        <a:pt x="-2816" y="815622"/>
                        <a:pt x="6" y="914400"/>
                      </a:cubicBezTo>
                      <a:cubicBezTo>
                        <a:pt x="2828" y="1013178"/>
                        <a:pt x="973673" y="1109134"/>
                        <a:pt x="982140" y="1202267"/>
                      </a:cubicBezTo>
                      <a:cubicBezTo>
                        <a:pt x="990607" y="1295400"/>
                        <a:pt x="53628" y="1391356"/>
                        <a:pt x="50806" y="1473200"/>
                      </a:cubicBezTo>
                      <a:cubicBezTo>
                        <a:pt x="47984" y="1555044"/>
                        <a:pt x="973673" y="1619955"/>
                        <a:pt x="965206" y="1693333"/>
                      </a:cubicBezTo>
                      <a:cubicBezTo>
                        <a:pt x="956739" y="1766711"/>
                        <a:pt x="-2816" y="1840089"/>
                        <a:pt x="6" y="1913467"/>
                      </a:cubicBezTo>
                      <a:cubicBezTo>
                        <a:pt x="2828" y="1986845"/>
                        <a:pt x="903118" y="2065867"/>
                        <a:pt x="982140" y="2133600"/>
                      </a:cubicBezTo>
                      <a:cubicBezTo>
                        <a:pt x="1061162" y="2201333"/>
                        <a:pt x="474140" y="2319867"/>
                        <a:pt x="474140" y="2319867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127000" dist="1270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B50B1B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pic>
              <p:nvPicPr>
                <p:cNvPr id="107" name="Picture 3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2400" y="4473575"/>
                  <a:ext cx="648827" cy="479426"/>
                </a:xfrm>
                <a:prstGeom prst="rect">
                  <a:avLst/>
                </a:prstGeom>
              </p:spPr>
            </p:pic>
            <p:sp>
              <p:nvSpPr>
                <p:cNvPr id="113" name="Freeform 30"/>
                <p:cNvSpPr/>
                <p:nvPr/>
              </p:nvSpPr>
              <p:spPr>
                <a:xfrm flipH="1">
                  <a:off x="7388507" y="3868415"/>
                  <a:ext cx="118953" cy="605160"/>
                </a:xfrm>
                <a:custGeom>
                  <a:avLst/>
                  <a:gdLst>
                    <a:gd name="connsiteX0" fmla="*/ 575740 w 989457"/>
                    <a:gd name="connsiteY0" fmla="*/ 0 h 2319867"/>
                    <a:gd name="connsiteX1" fmla="*/ 33873 w 989457"/>
                    <a:gd name="connsiteY1" fmla="*/ 372533 h 2319867"/>
                    <a:gd name="connsiteX2" fmla="*/ 965206 w 989457"/>
                    <a:gd name="connsiteY2" fmla="*/ 609600 h 2319867"/>
                    <a:gd name="connsiteX3" fmla="*/ 6 w 989457"/>
                    <a:gd name="connsiteY3" fmla="*/ 914400 h 2319867"/>
                    <a:gd name="connsiteX4" fmla="*/ 982140 w 989457"/>
                    <a:gd name="connsiteY4" fmla="*/ 1202267 h 2319867"/>
                    <a:gd name="connsiteX5" fmla="*/ 50806 w 989457"/>
                    <a:gd name="connsiteY5" fmla="*/ 1473200 h 2319867"/>
                    <a:gd name="connsiteX6" fmla="*/ 965206 w 989457"/>
                    <a:gd name="connsiteY6" fmla="*/ 1693333 h 2319867"/>
                    <a:gd name="connsiteX7" fmla="*/ 6 w 989457"/>
                    <a:gd name="connsiteY7" fmla="*/ 1913467 h 2319867"/>
                    <a:gd name="connsiteX8" fmla="*/ 982140 w 989457"/>
                    <a:gd name="connsiteY8" fmla="*/ 2133600 h 2319867"/>
                    <a:gd name="connsiteX9" fmla="*/ 474140 w 989457"/>
                    <a:gd name="connsiteY9" fmla="*/ 2319867 h 2319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9457" h="2319867">
                      <a:moveTo>
                        <a:pt x="575740" y="0"/>
                      </a:moveTo>
                      <a:cubicBezTo>
                        <a:pt x="272351" y="135466"/>
                        <a:pt x="-31038" y="270933"/>
                        <a:pt x="33873" y="372533"/>
                      </a:cubicBezTo>
                      <a:cubicBezTo>
                        <a:pt x="98784" y="474133"/>
                        <a:pt x="970851" y="519289"/>
                        <a:pt x="965206" y="609600"/>
                      </a:cubicBezTo>
                      <a:cubicBezTo>
                        <a:pt x="959562" y="699911"/>
                        <a:pt x="-2816" y="815622"/>
                        <a:pt x="6" y="914400"/>
                      </a:cubicBezTo>
                      <a:cubicBezTo>
                        <a:pt x="2828" y="1013178"/>
                        <a:pt x="973673" y="1109134"/>
                        <a:pt x="982140" y="1202267"/>
                      </a:cubicBezTo>
                      <a:cubicBezTo>
                        <a:pt x="990607" y="1295400"/>
                        <a:pt x="53628" y="1391356"/>
                        <a:pt x="50806" y="1473200"/>
                      </a:cubicBezTo>
                      <a:cubicBezTo>
                        <a:pt x="47984" y="1555044"/>
                        <a:pt x="973673" y="1619955"/>
                        <a:pt x="965206" y="1693333"/>
                      </a:cubicBezTo>
                      <a:cubicBezTo>
                        <a:pt x="956739" y="1766711"/>
                        <a:pt x="-2816" y="1840089"/>
                        <a:pt x="6" y="1913467"/>
                      </a:cubicBezTo>
                      <a:cubicBezTo>
                        <a:pt x="2828" y="1986845"/>
                        <a:pt x="903118" y="2065867"/>
                        <a:pt x="982140" y="2133600"/>
                      </a:cubicBezTo>
                      <a:cubicBezTo>
                        <a:pt x="1061162" y="2201333"/>
                        <a:pt x="474140" y="2319867"/>
                        <a:pt x="474140" y="2319867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127000" dist="1270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B50B1B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pic>
              <p:nvPicPr>
                <p:cNvPr id="114" name="Picture 3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3571" y="4464952"/>
                  <a:ext cx="648827" cy="479426"/>
                </a:xfrm>
                <a:prstGeom prst="rect">
                  <a:avLst/>
                </a:prstGeom>
              </p:spPr>
            </p:pic>
          </p:grpSp>
          <p:cxnSp>
            <p:nvCxnSpPr>
              <p:cNvPr id="123" name="꺾인 연결선 46"/>
              <p:cNvCxnSpPr>
                <a:stCxn id="84" idx="3"/>
                <a:endCxn id="114" idx="1"/>
              </p:cNvCxnSpPr>
              <p:nvPr/>
            </p:nvCxnSpPr>
            <p:spPr>
              <a:xfrm flipV="1">
                <a:off x="6566130" y="3516313"/>
                <a:ext cx="1130070" cy="164798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/>
              <p:cNvSpPr txBox="1"/>
              <p:nvPr/>
            </p:nvSpPr>
            <p:spPr>
              <a:xfrm>
                <a:off x="7124699" y="3954326"/>
                <a:ext cx="638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C00000"/>
                    </a:solidFill>
                  </a:rPr>
                  <a:t>Long</a:t>
                </a:r>
                <a:endParaRPr lang="ko-KR" altLang="en-US" b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1" name="Group 54"/>
              <p:cNvGrpSpPr/>
              <p:nvPr/>
            </p:nvGrpSpPr>
            <p:grpSpPr>
              <a:xfrm>
                <a:off x="7696200" y="4630414"/>
                <a:ext cx="648827" cy="1084586"/>
                <a:chOff x="7696200" y="4188001"/>
                <a:chExt cx="648827" cy="1084586"/>
              </a:xfrm>
            </p:grpSpPr>
            <p:sp>
              <p:nvSpPr>
                <p:cNvPr id="129" name="Freeform 30"/>
                <p:cNvSpPr/>
                <p:nvPr/>
              </p:nvSpPr>
              <p:spPr>
                <a:xfrm flipH="1">
                  <a:off x="7961136" y="4188001"/>
                  <a:ext cx="118953" cy="605160"/>
                </a:xfrm>
                <a:custGeom>
                  <a:avLst/>
                  <a:gdLst>
                    <a:gd name="connsiteX0" fmla="*/ 575740 w 989457"/>
                    <a:gd name="connsiteY0" fmla="*/ 0 h 2319867"/>
                    <a:gd name="connsiteX1" fmla="*/ 33873 w 989457"/>
                    <a:gd name="connsiteY1" fmla="*/ 372533 h 2319867"/>
                    <a:gd name="connsiteX2" fmla="*/ 965206 w 989457"/>
                    <a:gd name="connsiteY2" fmla="*/ 609600 h 2319867"/>
                    <a:gd name="connsiteX3" fmla="*/ 6 w 989457"/>
                    <a:gd name="connsiteY3" fmla="*/ 914400 h 2319867"/>
                    <a:gd name="connsiteX4" fmla="*/ 982140 w 989457"/>
                    <a:gd name="connsiteY4" fmla="*/ 1202267 h 2319867"/>
                    <a:gd name="connsiteX5" fmla="*/ 50806 w 989457"/>
                    <a:gd name="connsiteY5" fmla="*/ 1473200 h 2319867"/>
                    <a:gd name="connsiteX6" fmla="*/ 965206 w 989457"/>
                    <a:gd name="connsiteY6" fmla="*/ 1693333 h 2319867"/>
                    <a:gd name="connsiteX7" fmla="*/ 6 w 989457"/>
                    <a:gd name="connsiteY7" fmla="*/ 1913467 h 2319867"/>
                    <a:gd name="connsiteX8" fmla="*/ 982140 w 989457"/>
                    <a:gd name="connsiteY8" fmla="*/ 2133600 h 2319867"/>
                    <a:gd name="connsiteX9" fmla="*/ 474140 w 989457"/>
                    <a:gd name="connsiteY9" fmla="*/ 2319867 h 2319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9457" h="2319867">
                      <a:moveTo>
                        <a:pt x="575740" y="0"/>
                      </a:moveTo>
                      <a:cubicBezTo>
                        <a:pt x="272351" y="135466"/>
                        <a:pt x="-31038" y="270933"/>
                        <a:pt x="33873" y="372533"/>
                      </a:cubicBezTo>
                      <a:cubicBezTo>
                        <a:pt x="98784" y="474133"/>
                        <a:pt x="970851" y="519289"/>
                        <a:pt x="965206" y="609600"/>
                      </a:cubicBezTo>
                      <a:cubicBezTo>
                        <a:pt x="959562" y="699911"/>
                        <a:pt x="-2816" y="815622"/>
                        <a:pt x="6" y="914400"/>
                      </a:cubicBezTo>
                      <a:cubicBezTo>
                        <a:pt x="2828" y="1013178"/>
                        <a:pt x="973673" y="1109134"/>
                        <a:pt x="982140" y="1202267"/>
                      </a:cubicBezTo>
                      <a:cubicBezTo>
                        <a:pt x="990607" y="1295400"/>
                        <a:pt x="53628" y="1391356"/>
                        <a:pt x="50806" y="1473200"/>
                      </a:cubicBezTo>
                      <a:cubicBezTo>
                        <a:pt x="47984" y="1555044"/>
                        <a:pt x="973673" y="1619955"/>
                        <a:pt x="965206" y="1693333"/>
                      </a:cubicBezTo>
                      <a:cubicBezTo>
                        <a:pt x="956739" y="1766711"/>
                        <a:pt x="-2816" y="1840089"/>
                        <a:pt x="6" y="1913467"/>
                      </a:cubicBezTo>
                      <a:cubicBezTo>
                        <a:pt x="2828" y="1986845"/>
                        <a:pt x="903118" y="2065867"/>
                        <a:pt x="982140" y="2133600"/>
                      </a:cubicBezTo>
                      <a:cubicBezTo>
                        <a:pt x="1061162" y="2201333"/>
                        <a:pt x="474140" y="2319867"/>
                        <a:pt x="474140" y="2319867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127000" dist="1270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B50B1B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pic>
              <p:nvPicPr>
                <p:cNvPr id="130" name="Picture 3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96200" y="4793161"/>
                  <a:ext cx="648827" cy="479426"/>
                </a:xfrm>
                <a:prstGeom prst="rect">
                  <a:avLst/>
                </a:prstGeom>
              </p:spPr>
            </p:pic>
          </p:grpSp>
          <p:cxnSp>
            <p:nvCxnSpPr>
              <p:cNvPr id="131" name="꺾인 연결선 46"/>
              <p:cNvCxnSpPr>
                <a:stCxn id="84" idx="3"/>
                <a:endCxn id="130" idx="1"/>
              </p:cNvCxnSpPr>
              <p:nvPr/>
            </p:nvCxnSpPr>
            <p:spPr>
              <a:xfrm>
                <a:off x="6566130" y="5164294"/>
                <a:ext cx="1130070" cy="310993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/>
              <p:cNvSpPr txBox="1"/>
              <p:nvPr/>
            </p:nvSpPr>
            <p:spPr>
              <a:xfrm>
                <a:off x="7010400" y="5436326"/>
                <a:ext cx="702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7030A0"/>
                    </a:solidFill>
                  </a:rPr>
                  <a:t>Short</a:t>
                </a:r>
                <a:endParaRPr lang="ko-KR" alt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642045" y="4209958"/>
                <a:ext cx="2046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/>
                  <a:t>Dynamic prediction</a:t>
                </a:r>
                <a:endParaRPr lang="ko-KR" altLang="en-US" b="1" dirty="0"/>
              </a:p>
            </p:txBody>
          </p:sp>
        </p:grpSp>
      </p:grpSp>
      <p:grpSp>
        <p:nvGrpSpPr>
          <p:cNvPr id="12" name="Group 63"/>
          <p:cNvGrpSpPr/>
          <p:nvPr/>
        </p:nvGrpSpPr>
        <p:grpSpPr>
          <a:xfrm>
            <a:off x="2541484" y="2209800"/>
            <a:ext cx="5148550" cy="1482412"/>
            <a:chOff x="2547650" y="2590800"/>
            <a:chExt cx="5148550" cy="1482412"/>
          </a:xfrm>
        </p:grpSpPr>
        <p:sp>
          <p:nvSpPr>
            <p:cNvPr id="75" name="직사각형 94"/>
            <p:cNvSpPr/>
            <p:nvPr/>
          </p:nvSpPr>
          <p:spPr>
            <a:xfrm>
              <a:off x="4759755" y="2971800"/>
              <a:ext cx="1793445" cy="110141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Predictor for confidence level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꺾인 연결선 46"/>
            <p:cNvCxnSpPr>
              <a:stCxn id="44" idx="3"/>
              <a:endCxn id="75" idx="1"/>
            </p:cNvCxnSpPr>
            <p:nvPr/>
          </p:nvCxnSpPr>
          <p:spPr>
            <a:xfrm flipV="1">
              <a:off x="2547650" y="3522506"/>
              <a:ext cx="2212105" cy="5301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화살표 연결선 108"/>
            <p:cNvCxnSpPr>
              <a:stCxn id="75" idx="3"/>
              <a:endCxn id="114" idx="1"/>
            </p:cNvCxnSpPr>
            <p:nvPr/>
          </p:nvCxnSpPr>
          <p:spPr>
            <a:xfrm flipV="1">
              <a:off x="6553200" y="3516313"/>
              <a:ext cx="1143000" cy="619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566424" y="2837467"/>
              <a:ext cx="1095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C00000"/>
                  </a:solidFill>
                </a:rPr>
                <a:t>Not </a:t>
              </a:r>
            </a:p>
            <a:p>
              <a:r>
                <a:rPr lang="en-US" altLang="ko-KR" b="1" dirty="0" smtClean="0">
                  <a:solidFill>
                    <a:srgbClr val="C00000"/>
                  </a:solidFill>
                </a:rPr>
                <a:t>confident</a:t>
              </a:r>
              <a:endParaRPr lang="ko-KR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648200" y="2590800"/>
              <a:ext cx="2065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Selective </a:t>
              </a:r>
              <a:r>
                <a:rPr lang="en-US" altLang="ko-KR" b="1" dirty="0"/>
                <a:t>prediction</a:t>
              </a:r>
              <a:endParaRPr lang="ko-KR" altLang="en-US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6026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685800" y="2308058"/>
            <a:ext cx="1921293" cy="2577682"/>
            <a:chOff x="565484" y="2286000"/>
            <a:chExt cx="1921293" cy="2577682"/>
          </a:xfrm>
        </p:grpSpPr>
        <p:pic>
          <p:nvPicPr>
            <p:cNvPr id="16" name="내용 개체 틀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286000"/>
              <a:ext cx="1800977" cy="1800977"/>
            </a:xfrm>
            <a:prstGeom prst="rect">
              <a:avLst/>
            </a:prstGeom>
          </p:spPr>
        </p:pic>
        <p:pic>
          <p:nvPicPr>
            <p:cNvPr id="6" name="내용 개체 틀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84" y="3062705"/>
              <a:ext cx="1800977" cy="1800977"/>
            </a:xfrm>
            <a:prstGeom prst="rect">
              <a:avLst/>
            </a:prstGeom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Web Search Engine </a:t>
            </a:r>
            <a:r>
              <a:rPr lang="en-US" altLang="ko-KR" dirty="0" smtClean="0"/>
              <a:t>Requirement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6284258" y="1828800"/>
            <a:ext cx="2671483" cy="3386798"/>
            <a:chOff x="6248400" y="2318084"/>
            <a:chExt cx="2671483" cy="3386798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2318084"/>
              <a:ext cx="2671483" cy="990600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629" y="4146746"/>
              <a:ext cx="2560542" cy="670618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926" y="3212598"/>
              <a:ext cx="2209800" cy="919829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759" y="4804782"/>
              <a:ext cx="1812282" cy="900100"/>
            </a:xfrm>
            <a:prstGeom prst="rect">
              <a:avLst/>
            </a:prstGeom>
          </p:spPr>
        </p:pic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1756" y="1444842"/>
            <a:ext cx="820487" cy="29600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35588" y="2138539"/>
            <a:ext cx="17331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 smtClean="0">
                <a:latin typeface="Georgia" panose="02040502050405020303" pitchFamily="18" charset="0"/>
              </a:rPr>
              <a:t>Queries</a:t>
            </a:r>
            <a:endParaRPr lang="ko-KR" altLang="en-US" sz="3000" b="1" dirty="0">
              <a:latin typeface="Georgia" panose="02040502050405020303" pitchFamily="18" charset="0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3091998" y="4053306"/>
            <a:ext cx="3087072" cy="1848097"/>
            <a:chOff x="3091998" y="4053306"/>
            <a:chExt cx="3087072" cy="1848097"/>
          </a:xfrm>
        </p:grpSpPr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61756" y="2983548"/>
              <a:ext cx="820487" cy="296000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091998" y="4885740"/>
              <a:ext cx="3087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000" b="1" dirty="0" smtClean="0">
                  <a:latin typeface="Georgia" panose="02040502050405020303" pitchFamily="18" charset="0"/>
                </a:rPr>
                <a:t>High quality + Low latency</a:t>
              </a:r>
              <a:endParaRPr lang="ko-KR" altLang="en-US" sz="3000" b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3959" y="5334001"/>
            <a:ext cx="9144001" cy="1295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smtClean="0"/>
              <a:t>This talk focuses on how to achieve low latency without compromising the quality</a:t>
            </a:r>
          </a:p>
        </p:txBody>
      </p:sp>
    </p:spTree>
    <p:extLst>
      <p:ext uri="{BB962C8B-B14F-4D97-AF65-F5344CB8AC3E}">
        <p14:creationId xmlns="" xmlns:p14="http://schemas.microsoft.com/office/powerpoint/2010/main" val="41034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Evaluations of Predictor Accuracy (1/3)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Baseline (PRED)</a:t>
            </a:r>
          </a:p>
          <a:p>
            <a:pPr lvl="1"/>
            <a:r>
              <a:rPr lang="en-US" altLang="ko-KR" b="1" dirty="0" smtClean="0"/>
              <a:t>Static</a:t>
            </a:r>
            <a:r>
              <a:rPr lang="en-US" altLang="ko-KR" dirty="0" smtClean="0"/>
              <a:t> </a:t>
            </a:r>
            <a:r>
              <a:rPr lang="en-US" altLang="ko-KR" dirty="0"/>
              <a:t>features with no delayed prediction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IDF, Static score (</a:t>
            </a:r>
            <a:r>
              <a:rPr lang="en-US" altLang="ko-KR" dirty="0" err="1" smtClean="0"/>
              <a:t>e.x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PageRank</a:t>
            </a:r>
            <a:r>
              <a:rPr lang="en-US" altLang="ko-KR" dirty="0" smtClean="0"/>
              <a:t>), etc.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Proposed method (DDS)</a:t>
            </a:r>
          </a:p>
          <a:p>
            <a:pPr lvl="1"/>
            <a:r>
              <a:rPr lang="en-US" altLang="ko-KR" b="1" dirty="0" smtClean="0"/>
              <a:t>Dynamic</a:t>
            </a:r>
            <a:r>
              <a:rPr lang="en-US" altLang="ko-KR" dirty="0" smtClean="0"/>
              <a:t> </a:t>
            </a:r>
            <a:r>
              <a:rPr lang="en-US" altLang="ko-KR" dirty="0"/>
              <a:t>(+static) features with </a:t>
            </a:r>
            <a:r>
              <a:rPr lang="en-US" altLang="ko-KR" b="1" dirty="0"/>
              <a:t>Delayed</a:t>
            </a:r>
            <a:r>
              <a:rPr lang="en-US" altLang="ko-KR" dirty="0"/>
              <a:t> and </a:t>
            </a:r>
            <a:r>
              <a:rPr lang="en-US" altLang="ko-KR" b="1" dirty="0"/>
              <a:t>Selective</a:t>
            </a:r>
            <a:r>
              <a:rPr lang="en-US" altLang="ko-KR" dirty="0"/>
              <a:t> prediction</a:t>
            </a:r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56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Evaluations of Predictor Accuracy (2/3)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69,010 </a:t>
            </a:r>
            <a:r>
              <a:rPr lang="en-US" altLang="ko-KR" dirty="0"/>
              <a:t>Bing </a:t>
            </a:r>
            <a:r>
              <a:rPr lang="en-US" altLang="ko-KR" dirty="0" smtClean="0"/>
              <a:t>queries at production workload</a:t>
            </a:r>
            <a:endParaRPr lang="en-US" altLang="ko-KR" dirty="0"/>
          </a:p>
          <a:p>
            <a:pPr marL="627063" lvl="1" indent="-352425"/>
            <a:r>
              <a:rPr lang="en-US" altLang="ko-KR" dirty="0"/>
              <a:t>14,565 queries &gt;= </a:t>
            </a:r>
            <a:r>
              <a:rPr lang="en-US" altLang="ko-KR" dirty="0" smtClean="0"/>
              <a:t>10ms</a:t>
            </a:r>
          </a:p>
          <a:p>
            <a:pPr marL="627063" lvl="1" indent="-352425"/>
            <a:r>
              <a:rPr lang="en-US" altLang="ko-KR" dirty="0" smtClean="0"/>
              <a:t>635 queries &gt;= 100ms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Boosted regression tree with 10-fold cross </a:t>
            </a:r>
            <a:r>
              <a:rPr lang="en-US" altLang="ko-KR" dirty="0" smtClean="0"/>
              <a:t>validation</a:t>
            </a:r>
          </a:p>
          <a:p>
            <a:pPr lvl="1"/>
            <a:r>
              <a:rPr lang="en-US" altLang="ko-KR" dirty="0" smtClean="0"/>
              <a:t>For PRED, we use 69,010 queries </a:t>
            </a:r>
          </a:p>
          <a:p>
            <a:pPr lvl="1"/>
            <a:r>
              <a:rPr lang="en-US" altLang="ko-KR" dirty="0" smtClean="0"/>
              <a:t>For DDS, we use 14,565 queries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Evaluations of </a:t>
            </a:r>
            <a:r>
              <a:rPr lang="en-US" altLang="ko-KR" dirty="0"/>
              <a:t>Predictor Accuracy </a:t>
            </a:r>
            <a:r>
              <a:rPr lang="en-US" altLang="ko-KR" dirty="0" smtClean="0"/>
              <a:t>(3/3)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84937"/>
            <a:ext cx="5562600" cy="6858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u="sng" dirty="0" smtClean="0"/>
              <a:t>957% Improvement</a:t>
            </a:r>
            <a:r>
              <a:rPr lang="en-US" altLang="ko-KR" dirty="0" smtClean="0"/>
              <a:t> over PRED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70737"/>
            <a:ext cx="4811107" cy="3721926"/>
          </a:xfrm>
          <a:prstGeom prst="rect">
            <a:avLst/>
          </a:prstGeom>
        </p:spPr>
      </p:pic>
      <p:sp>
        <p:nvSpPr>
          <p:cNvPr id="6" name="왼쪽/오른쪽 화살표 5"/>
          <p:cNvSpPr/>
          <p:nvPr/>
        </p:nvSpPr>
        <p:spPr>
          <a:xfrm rot="16200000">
            <a:off x="3429000" y="4572000"/>
            <a:ext cx="1524000" cy="152400"/>
          </a:xfrm>
          <a:prstGeom prst="leftRightArrow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24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Evaluations of </a:t>
            </a:r>
            <a:r>
              <a:rPr lang="en-US" altLang="ko-KR" dirty="0"/>
              <a:t>Predictor Accuracy </a:t>
            </a:r>
            <a:r>
              <a:rPr lang="en-US" altLang="ko-KR" dirty="0" smtClean="0"/>
              <a:t>(3/3)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84937"/>
            <a:ext cx="5562600" cy="6858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u="sng" dirty="0" smtClean="0"/>
              <a:t>957% Improvement</a:t>
            </a:r>
            <a:r>
              <a:rPr lang="en-US" altLang="ko-KR" dirty="0" smtClean="0"/>
              <a:t> over PRED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70737"/>
            <a:ext cx="4811720" cy="3722400"/>
          </a:xfrm>
          <a:prstGeom prst="rect">
            <a:avLst/>
          </a:prstGeom>
        </p:spPr>
      </p:pic>
      <p:sp>
        <p:nvSpPr>
          <p:cNvPr id="6" name="왼쪽/오른쪽 화살표 5"/>
          <p:cNvSpPr/>
          <p:nvPr/>
        </p:nvSpPr>
        <p:spPr>
          <a:xfrm rot="16200000">
            <a:off x="3908171" y="5058000"/>
            <a:ext cx="565658" cy="152400"/>
          </a:xfrm>
          <a:prstGeom prst="leftRightArrow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702249" y="5005940"/>
            <a:ext cx="121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7030A0"/>
                </a:solidFill>
              </a:rPr>
              <a:t>Delayed</a:t>
            </a:r>
            <a:endParaRPr lang="ko-KR" alt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1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Evaluations of </a:t>
            </a:r>
            <a:r>
              <a:rPr lang="en-US" altLang="ko-KR" dirty="0"/>
              <a:t>Predictor Accuracy </a:t>
            </a:r>
            <a:r>
              <a:rPr lang="en-US" altLang="ko-KR" dirty="0" smtClean="0"/>
              <a:t>(3/3)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84937"/>
            <a:ext cx="5562600" cy="6858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u="sng" dirty="0" smtClean="0"/>
              <a:t>957% Improvement</a:t>
            </a:r>
            <a:r>
              <a:rPr lang="en-US" altLang="ko-KR" dirty="0" smtClean="0"/>
              <a:t> over PRED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00" y="2469600"/>
            <a:ext cx="4811720" cy="3722400"/>
          </a:xfrm>
          <a:prstGeom prst="rect">
            <a:avLst/>
          </a:prstGeom>
        </p:spPr>
      </p:pic>
      <p:sp>
        <p:nvSpPr>
          <p:cNvPr id="6" name="왼쪽/오른쪽 화살표 5"/>
          <p:cNvSpPr/>
          <p:nvPr/>
        </p:nvSpPr>
        <p:spPr>
          <a:xfrm rot="16200000">
            <a:off x="3908171" y="5059045"/>
            <a:ext cx="565658" cy="152400"/>
          </a:xfrm>
          <a:prstGeom prst="leftRightArrow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왼쪽/오른쪽 화살표 8"/>
          <p:cNvSpPr/>
          <p:nvPr/>
        </p:nvSpPr>
        <p:spPr>
          <a:xfrm rot="16200000">
            <a:off x="4001903" y="4447152"/>
            <a:ext cx="369049" cy="161544"/>
          </a:xfrm>
          <a:prstGeom prst="leftRightArrow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왼쪽/오른쪽 화살표 9"/>
          <p:cNvSpPr/>
          <p:nvPr/>
        </p:nvSpPr>
        <p:spPr>
          <a:xfrm rot="16200000">
            <a:off x="4001903" y="3995927"/>
            <a:ext cx="369049" cy="161544"/>
          </a:xfrm>
          <a:prstGeom prst="leftRightArrow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702249" y="5005940"/>
            <a:ext cx="121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7030A0"/>
                </a:solidFill>
              </a:rPr>
              <a:t>Delayed</a:t>
            </a:r>
            <a:endParaRPr lang="ko-KR" alt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3200" y="4364351"/>
            <a:ext cx="241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7030A0"/>
                </a:solidFill>
              </a:rPr>
              <a:t>Dynamic features</a:t>
            </a:r>
            <a:endParaRPr lang="ko-KR" alt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810000"/>
            <a:ext cx="244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7030A0"/>
                </a:solidFill>
              </a:rPr>
              <a:t>Selective features</a:t>
            </a:r>
            <a:endParaRPr lang="ko-KR" alt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Simulation Results on Tail Latency Reduction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Baseline (PRED)</a:t>
            </a:r>
            <a:endParaRPr lang="en-US" altLang="ko-KR" dirty="0"/>
          </a:p>
          <a:p>
            <a:pPr lvl="1"/>
            <a:r>
              <a:rPr lang="en-US" altLang="ko-KR" dirty="0" smtClean="0"/>
              <a:t>Predict </a:t>
            </a:r>
            <a:r>
              <a:rPr lang="en-US" altLang="ko-KR" dirty="0"/>
              <a:t>query execution time before running </a:t>
            </a:r>
            <a:r>
              <a:rPr lang="en-US" altLang="ko-KR" dirty="0" smtClean="0"/>
              <a:t>it</a:t>
            </a:r>
          </a:p>
          <a:p>
            <a:pPr lvl="1"/>
            <a:r>
              <a:rPr lang="en-US" altLang="ko-KR" dirty="0" smtClean="0"/>
              <a:t>Parallelize </a:t>
            </a:r>
            <a:r>
              <a:rPr lang="en-US" altLang="ko-KR" dirty="0"/>
              <a:t>the </a:t>
            </a:r>
            <a:r>
              <a:rPr lang="en-US" altLang="ko-KR" dirty="0" smtClean="0"/>
              <a:t>long query with </a:t>
            </a:r>
            <a:r>
              <a:rPr lang="en-US" altLang="ko-KR" dirty="0"/>
              <a:t>4-way parallelism 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Proposed </a:t>
            </a:r>
            <a:r>
              <a:rPr lang="en-US" altLang="ko-KR" dirty="0" smtClean="0"/>
              <a:t>method (DDS)</a:t>
            </a:r>
            <a:endParaRPr lang="en-US" altLang="ko-KR" dirty="0"/>
          </a:p>
          <a:p>
            <a:pPr lvl="1"/>
            <a:r>
              <a:rPr lang="en-US" altLang="ko-KR" dirty="0" smtClean="0"/>
              <a:t>Run </a:t>
            </a:r>
            <a:r>
              <a:rPr lang="en-US" altLang="ko-KR" dirty="0"/>
              <a:t>a query for </a:t>
            </a:r>
            <a:r>
              <a:rPr lang="en-US" altLang="ko-KR" b="1" u="sng" dirty="0">
                <a:solidFill>
                  <a:srgbClr val="C00000"/>
                </a:solidFill>
              </a:rPr>
              <a:t>10ms sequentially</a:t>
            </a:r>
            <a:r>
              <a:rPr lang="en-US" altLang="ko-KR" dirty="0">
                <a:solidFill>
                  <a:srgbClr val="C00000"/>
                </a:solidFill>
              </a:rPr>
              <a:t> 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dirty="0" smtClean="0"/>
              <a:t>Parallelizes </a:t>
            </a:r>
            <a:r>
              <a:rPr lang="en-US" altLang="ko-KR" dirty="0"/>
              <a:t>the </a:t>
            </a:r>
            <a:r>
              <a:rPr lang="en-US" altLang="ko-KR" b="1" u="sng" dirty="0" smtClean="0">
                <a:solidFill>
                  <a:srgbClr val="C00000"/>
                </a:solidFill>
              </a:rPr>
              <a:t>long or unpredictable queries</a:t>
            </a:r>
            <a:r>
              <a:rPr lang="en-US" altLang="ko-KR" dirty="0" smtClean="0"/>
              <a:t> </a:t>
            </a:r>
            <a:r>
              <a:rPr lang="en-US" altLang="ko-KR" dirty="0"/>
              <a:t>with 4-way parallelism 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58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ISN Response Time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00" y="2251263"/>
            <a:ext cx="3830141" cy="300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53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ISN Response Time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00" y="2251263"/>
            <a:ext cx="3830141" cy="300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08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58" y="2251263"/>
            <a:ext cx="3830141" cy="3006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ISN Response Time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4042233" y="2668236"/>
            <a:ext cx="3272967" cy="1086027"/>
            <a:chOff x="2021775" y="2423319"/>
            <a:chExt cx="3272967" cy="1086027"/>
          </a:xfrm>
        </p:grpSpPr>
        <p:sp>
          <p:nvSpPr>
            <p:cNvPr id="8" name="Left-Right Arrow 6"/>
            <p:cNvSpPr/>
            <p:nvPr/>
          </p:nvSpPr>
          <p:spPr>
            <a:xfrm>
              <a:off x="2021775" y="3280746"/>
              <a:ext cx="1371600" cy="228600"/>
            </a:xfrm>
            <a:prstGeom prst="left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accent5"/>
                  </a:solidFill>
                </a:ln>
                <a:solidFill>
                  <a:srgbClr val="55992B"/>
                </a:solidFill>
              </a:endParaRPr>
            </a:p>
          </p:txBody>
        </p:sp>
        <p:sp>
          <p:nvSpPr>
            <p:cNvPr id="9" name="Rounded Rectangular Callout 7"/>
            <p:cNvSpPr/>
            <p:nvPr/>
          </p:nvSpPr>
          <p:spPr>
            <a:xfrm>
              <a:off x="2322942" y="2423319"/>
              <a:ext cx="2971800" cy="537546"/>
            </a:xfrm>
            <a:prstGeom prst="wedgeRoundRectCallout">
              <a:avLst>
                <a:gd name="adj1" fmla="val -37932"/>
                <a:gd name="adj2" fmla="val 106879"/>
                <a:gd name="adj3" fmla="val 16667"/>
              </a:avLst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7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0% throughput increase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91482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Aggregator Response Time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DDS can optimize 99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-percentile tail latency at aggregator under high QPS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67000"/>
            <a:ext cx="5029200" cy="377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849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 Latency for All Users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u="sng" dirty="0" smtClean="0"/>
              <a:t>Reduce tail latency</a:t>
            </a:r>
            <a:r>
              <a:rPr lang="en-US" altLang="ko-KR" dirty="0" smtClean="0"/>
              <a:t> (high-percentile response time)</a:t>
            </a:r>
          </a:p>
          <a:p>
            <a:r>
              <a:rPr lang="en-US" altLang="ko-KR" dirty="0" smtClean="0"/>
              <a:t>Reducing average latency is not sufficient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819400" y="3276600"/>
            <a:ext cx="3505200" cy="2553845"/>
            <a:chOff x="2667000" y="4094247"/>
            <a:chExt cx="3505200" cy="2553845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094247"/>
              <a:ext cx="3405127" cy="2553845"/>
            </a:xfrm>
            <a:prstGeom prst="rect">
              <a:avLst/>
            </a:prstGeom>
            <a:ln cap="sq">
              <a:solidFill>
                <a:schemeClr val="bg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815975" y="6076890"/>
              <a:ext cx="135622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Latency</a:t>
              </a: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3959" y="5591175"/>
            <a:ext cx="9144001" cy="10382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/>
              <a:t>Commercial search engine reduces 99th-percentile latency</a:t>
            </a:r>
          </a:p>
        </p:txBody>
      </p:sp>
    </p:spTree>
    <p:extLst>
      <p:ext uri="{BB962C8B-B14F-4D97-AF65-F5344CB8AC3E}">
        <p14:creationId xmlns="" xmlns:p14="http://schemas.microsoft.com/office/powerpoint/2010/main" val="114636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Proposes a novel prediction framework</a:t>
            </a:r>
          </a:p>
          <a:p>
            <a:pPr lvl="1"/>
            <a:r>
              <a:rPr lang="en-US" altLang="ko-KR" dirty="0" smtClean="0"/>
              <a:t>Delayed prediction/Dynamic features/Selective prediction</a:t>
            </a:r>
          </a:p>
          <a:p>
            <a:pPr lvl="1"/>
            <a:r>
              <a:rPr lang="en-US" altLang="ko-KR" dirty="0" smtClean="0"/>
              <a:t>Achieves a high precision and recall compared to PRED</a:t>
            </a:r>
          </a:p>
          <a:p>
            <a:r>
              <a:rPr lang="en-US" altLang="ko-KR" dirty="0" smtClean="0"/>
              <a:t>Reduces </a:t>
            </a:r>
            <a:r>
              <a:rPr lang="en-US" altLang="ko-KR" dirty="0" smtClean="0"/>
              <a:t>99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-percentile aggregator response time &lt;= 120ms under high </a:t>
            </a:r>
            <a:r>
              <a:rPr lang="en-US" altLang="ko-KR" dirty="0" smtClean="0"/>
              <a:t>load!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59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4394200" cy="43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Reducing End-to-End Latency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5764" y="5534487"/>
            <a:ext cx="24625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Long(-running )query</a:t>
            </a:r>
          </a:p>
        </p:txBody>
      </p:sp>
      <p:grpSp>
        <p:nvGrpSpPr>
          <p:cNvPr id="6" name="Group 1"/>
          <p:cNvGrpSpPr/>
          <p:nvPr/>
        </p:nvGrpSpPr>
        <p:grpSpPr>
          <a:xfrm>
            <a:off x="2547087" y="1752021"/>
            <a:ext cx="4265517" cy="3752838"/>
            <a:chOff x="708635" y="2383192"/>
            <a:chExt cx="4265517" cy="3752838"/>
          </a:xfrm>
        </p:grpSpPr>
        <p:sp>
          <p:nvSpPr>
            <p:cNvPr id="7" name="Freeform 104"/>
            <p:cNvSpPr/>
            <p:nvPr/>
          </p:nvSpPr>
          <p:spPr>
            <a:xfrm flipH="1">
              <a:off x="3702304" y="5181600"/>
              <a:ext cx="93625" cy="315372"/>
            </a:xfrm>
            <a:custGeom>
              <a:avLst/>
              <a:gdLst>
                <a:gd name="connsiteX0" fmla="*/ 575740 w 989457"/>
                <a:gd name="connsiteY0" fmla="*/ 0 h 2319867"/>
                <a:gd name="connsiteX1" fmla="*/ 33873 w 989457"/>
                <a:gd name="connsiteY1" fmla="*/ 372533 h 2319867"/>
                <a:gd name="connsiteX2" fmla="*/ 965206 w 989457"/>
                <a:gd name="connsiteY2" fmla="*/ 609600 h 2319867"/>
                <a:gd name="connsiteX3" fmla="*/ 6 w 989457"/>
                <a:gd name="connsiteY3" fmla="*/ 914400 h 2319867"/>
                <a:gd name="connsiteX4" fmla="*/ 982140 w 989457"/>
                <a:gd name="connsiteY4" fmla="*/ 1202267 h 2319867"/>
                <a:gd name="connsiteX5" fmla="*/ 50806 w 989457"/>
                <a:gd name="connsiteY5" fmla="*/ 1473200 h 2319867"/>
                <a:gd name="connsiteX6" fmla="*/ 965206 w 989457"/>
                <a:gd name="connsiteY6" fmla="*/ 1693333 h 2319867"/>
                <a:gd name="connsiteX7" fmla="*/ 6 w 989457"/>
                <a:gd name="connsiteY7" fmla="*/ 1913467 h 2319867"/>
                <a:gd name="connsiteX8" fmla="*/ 982140 w 989457"/>
                <a:gd name="connsiteY8" fmla="*/ 2133600 h 2319867"/>
                <a:gd name="connsiteX9" fmla="*/ 474140 w 989457"/>
                <a:gd name="connsiteY9" fmla="*/ 2319867 h 23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9457" h="2319867">
                  <a:moveTo>
                    <a:pt x="575740" y="0"/>
                  </a:moveTo>
                  <a:cubicBezTo>
                    <a:pt x="272351" y="135466"/>
                    <a:pt x="-31038" y="270933"/>
                    <a:pt x="33873" y="372533"/>
                  </a:cubicBezTo>
                  <a:cubicBezTo>
                    <a:pt x="98784" y="474133"/>
                    <a:pt x="970851" y="519289"/>
                    <a:pt x="965206" y="609600"/>
                  </a:cubicBezTo>
                  <a:cubicBezTo>
                    <a:pt x="959562" y="699911"/>
                    <a:pt x="-2816" y="815622"/>
                    <a:pt x="6" y="914400"/>
                  </a:cubicBezTo>
                  <a:cubicBezTo>
                    <a:pt x="2828" y="1013178"/>
                    <a:pt x="973673" y="1109134"/>
                    <a:pt x="982140" y="1202267"/>
                  </a:cubicBezTo>
                  <a:cubicBezTo>
                    <a:pt x="990607" y="1295400"/>
                    <a:pt x="53628" y="1391356"/>
                    <a:pt x="50806" y="1473200"/>
                  </a:cubicBezTo>
                  <a:cubicBezTo>
                    <a:pt x="47984" y="1555044"/>
                    <a:pt x="973673" y="1619955"/>
                    <a:pt x="965206" y="1693333"/>
                  </a:cubicBezTo>
                  <a:cubicBezTo>
                    <a:pt x="956739" y="1766711"/>
                    <a:pt x="-2816" y="1840089"/>
                    <a:pt x="6" y="1913467"/>
                  </a:cubicBezTo>
                  <a:cubicBezTo>
                    <a:pt x="2828" y="1986845"/>
                    <a:pt x="903118" y="2065867"/>
                    <a:pt x="982140" y="2133600"/>
                  </a:cubicBezTo>
                  <a:cubicBezTo>
                    <a:pt x="1061162" y="2201333"/>
                    <a:pt x="474140" y="2319867"/>
                    <a:pt x="474140" y="2319867"/>
                  </a:cubicBezTo>
                </a:path>
              </a:pathLst>
            </a:custGeom>
            <a:noFill/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1270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50B1B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직사각형 47"/>
            <p:cNvSpPr/>
            <p:nvPr/>
          </p:nvSpPr>
          <p:spPr bwMode="auto">
            <a:xfrm>
              <a:off x="708635" y="3893688"/>
              <a:ext cx="733831" cy="22423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" name="그룹 57"/>
            <p:cNvGrpSpPr/>
            <p:nvPr/>
          </p:nvGrpSpPr>
          <p:grpSpPr>
            <a:xfrm>
              <a:off x="750229" y="2383192"/>
              <a:ext cx="4223923" cy="2793250"/>
              <a:chOff x="1001913" y="2981839"/>
              <a:chExt cx="4223923" cy="2793250"/>
            </a:xfrm>
          </p:grpSpPr>
          <p:pic>
            <p:nvPicPr>
              <p:cNvPr id="13" name="Picture 2" descr="database server by lyte - Database Serve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00" y="2981839"/>
                <a:ext cx="660923" cy="809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651523" y="3145907"/>
                <a:ext cx="1247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Aggregator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5" name="그룹 38"/>
              <p:cNvGrpSpPr/>
              <p:nvPr/>
            </p:nvGrpSpPr>
            <p:grpSpPr>
              <a:xfrm>
                <a:off x="1001913" y="4623293"/>
                <a:ext cx="4223923" cy="1151796"/>
                <a:chOff x="2609975" y="4800600"/>
                <a:chExt cx="4223923" cy="1151796"/>
              </a:xfrm>
            </p:grpSpPr>
            <p:grpSp>
              <p:nvGrpSpPr>
                <p:cNvPr id="20" name="그룹 4"/>
                <p:cNvGrpSpPr/>
                <p:nvPr/>
              </p:nvGrpSpPr>
              <p:grpSpPr>
                <a:xfrm>
                  <a:off x="2609975" y="4800600"/>
                  <a:ext cx="660923" cy="1151796"/>
                  <a:chOff x="826772" y="5401404"/>
                  <a:chExt cx="660923" cy="1151796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921327" y="6230035"/>
                    <a:ext cx="453970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5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ISN</a:t>
                    </a:r>
                    <a:endParaRPr kumimoji="0" lang="en-US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35" name="Picture 2" descr="database server by lyte - Database Server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6772" y="5401404"/>
                    <a:ext cx="660923" cy="80995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1" name="그룹 21"/>
                <p:cNvGrpSpPr/>
                <p:nvPr/>
              </p:nvGrpSpPr>
              <p:grpSpPr>
                <a:xfrm>
                  <a:off x="3612003" y="4800600"/>
                  <a:ext cx="660923" cy="1151796"/>
                  <a:chOff x="826772" y="5401404"/>
                  <a:chExt cx="660923" cy="1151796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921327" y="6230035"/>
                    <a:ext cx="453970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5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ISN</a:t>
                    </a:r>
                    <a:endParaRPr kumimoji="0" lang="en-US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33" name="Picture 2" descr="database server by lyte - Database Server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6772" y="5401404"/>
                    <a:ext cx="660923" cy="80995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2" name="그룹 27"/>
                <p:cNvGrpSpPr/>
                <p:nvPr/>
              </p:nvGrpSpPr>
              <p:grpSpPr>
                <a:xfrm>
                  <a:off x="6172975" y="4800600"/>
                  <a:ext cx="660923" cy="1151796"/>
                  <a:chOff x="826772" y="5401404"/>
                  <a:chExt cx="660923" cy="1151796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921327" y="6230035"/>
                    <a:ext cx="453970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5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ISN</a:t>
                    </a:r>
                    <a:endParaRPr kumimoji="0" lang="en-US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31" name="Picture 2" descr="database server by lyte - Database Server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6772" y="5401404"/>
                    <a:ext cx="660923" cy="80995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3" name="그룹 30"/>
                <p:cNvGrpSpPr/>
                <p:nvPr/>
              </p:nvGrpSpPr>
              <p:grpSpPr>
                <a:xfrm>
                  <a:off x="5265502" y="4800600"/>
                  <a:ext cx="660923" cy="1151796"/>
                  <a:chOff x="826772" y="5401404"/>
                  <a:chExt cx="660923" cy="1151796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921327" y="6230035"/>
                    <a:ext cx="453970" cy="3231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5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ISN</a:t>
                    </a:r>
                    <a:endParaRPr kumimoji="0" lang="en-US" sz="1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29" name="Picture 2" descr="database server by lyte - Database Server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6772" y="5401404"/>
                    <a:ext cx="660923" cy="80995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4" name="그룹 37"/>
                <p:cNvGrpSpPr/>
                <p:nvPr/>
              </p:nvGrpSpPr>
              <p:grpSpPr>
                <a:xfrm>
                  <a:off x="4512042" y="5188850"/>
                  <a:ext cx="514031" cy="156616"/>
                  <a:chOff x="6038662" y="3805784"/>
                  <a:chExt cx="514031" cy="156616"/>
                </a:xfrm>
              </p:grpSpPr>
              <p:sp>
                <p:nvSpPr>
                  <p:cNvPr id="25" name="타원 34"/>
                  <p:cNvSpPr/>
                  <p:nvPr/>
                </p:nvSpPr>
                <p:spPr>
                  <a:xfrm>
                    <a:off x="6038662" y="3810000"/>
                    <a:ext cx="94555" cy="1524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타원 35"/>
                  <p:cNvSpPr/>
                  <p:nvPr/>
                </p:nvSpPr>
                <p:spPr>
                  <a:xfrm>
                    <a:off x="6248400" y="3805784"/>
                    <a:ext cx="94555" cy="1524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타원 36"/>
                  <p:cNvSpPr/>
                  <p:nvPr/>
                </p:nvSpPr>
                <p:spPr>
                  <a:xfrm>
                    <a:off x="6458138" y="3805784"/>
                    <a:ext cx="94555" cy="1524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cxnSp>
            <p:nvCxnSpPr>
              <p:cNvPr id="16" name="Straight Arrow Connector 48"/>
              <p:cNvCxnSpPr>
                <a:stCxn id="13" idx="2"/>
              </p:cNvCxnSpPr>
              <p:nvPr/>
            </p:nvCxnSpPr>
            <p:spPr>
              <a:xfrm flipH="1">
                <a:off x="1416006" y="3791793"/>
                <a:ext cx="1810056" cy="80514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48"/>
              <p:cNvCxnSpPr>
                <a:stCxn id="13" idx="2"/>
                <a:endCxn id="33" idx="0"/>
              </p:cNvCxnSpPr>
              <p:nvPr/>
            </p:nvCxnSpPr>
            <p:spPr>
              <a:xfrm flipH="1">
                <a:off x="2334403" y="3791793"/>
                <a:ext cx="891659" cy="83150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48"/>
              <p:cNvCxnSpPr>
                <a:stCxn id="13" idx="2"/>
                <a:endCxn id="29" idx="0"/>
              </p:cNvCxnSpPr>
              <p:nvPr/>
            </p:nvCxnSpPr>
            <p:spPr>
              <a:xfrm>
                <a:off x="3226062" y="3791793"/>
                <a:ext cx="761840" cy="83150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48"/>
              <p:cNvCxnSpPr>
                <a:stCxn id="13" idx="2"/>
                <a:endCxn id="31" idx="0"/>
              </p:cNvCxnSpPr>
              <p:nvPr/>
            </p:nvCxnSpPr>
            <p:spPr>
              <a:xfrm>
                <a:off x="3226062" y="3791793"/>
                <a:ext cx="1669313" cy="83150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" name="Freeform 95"/>
            <p:cNvSpPr/>
            <p:nvPr/>
          </p:nvSpPr>
          <p:spPr>
            <a:xfrm flipH="1">
              <a:off x="2039975" y="5194777"/>
              <a:ext cx="93625" cy="315372"/>
            </a:xfrm>
            <a:custGeom>
              <a:avLst/>
              <a:gdLst>
                <a:gd name="connsiteX0" fmla="*/ 575740 w 989457"/>
                <a:gd name="connsiteY0" fmla="*/ 0 h 2319867"/>
                <a:gd name="connsiteX1" fmla="*/ 33873 w 989457"/>
                <a:gd name="connsiteY1" fmla="*/ 372533 h 2319867"/>
                <a:gd name="connsiteX2" fmla="*/ 965206 w 989457"/>
                <a:gd name="connsiteY2" fmla="*/ 609600 h 2319867"/>
                <a:gd name="connsiteX3" fmla="*/ 6 w 989457"/>
                <a:gd name="connsiteY3" fmla="*/ 914400 h 2319867"/>
                <a:gd name="connsiteX4" fmla="*/ 982140 w 989457"/>
                <a:gd name="connsiteY4" fmla="*/ 1202267 h 2319867"/>
                <a:gd name="connsiteX5" fmla="*/ 50806 w 989457"/>
                <a:gd name="connsiteY5" fmla="*/ 1473200 h 2319867"/>
                <a:gd name="connsiteX6" fmla="*/ 965206 w 989457"/>
                <a:gd name="connsiteY6" fmla="*/ 1693333 h 2319867"/>
                <a:gd name="connsiteX7" fmla="*/ 6 w 989457"/>
                <a:gd name="connsiteY7" fmla="*/ 1913467 h 2319867"/>
                <a:gd name="connsiteX8" fmla="*/ 982140 w 989457"/>
                <a:gd name="connsiteY8" fmla="*/ 2133600 h 2319867"/>
                <a:gd name="connsiteX9" fmla="*/ 474140 w 989457"/>
                <a:gd name="connsiteY9" fmla="*/ 2319867 h 23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9457" h="2319867">
                  <a:moveTo>
                    <a:pt x="575740" y="0"/>
                  </a:moveTo>
                  <a:cubicBezTo>
                    <a:pt x="272351" y="135466"/>
                    <a:pt x="-31038" y="270933"/>
                    <a:pt x="33873" y="372533"/>
                  </a:cubicBezTo>
                  <a:cubicBezTo>
                    <a:pt x="98784" y="474133"/>
                    <a:pt x="970851" y="519289"/>
                    <a:pt x="965206" y="609600"/>
                  </a:cubicBezTo>
                  <a:cubicBezTo>
                    <a:pt x="959562" y="699911"/>
                    <a:pt x="-2816" y="815622"/>
                    <a:pt x="6" y="914400"/>
                  </a:cubicBezTo>
                  <a:cubicBezTo>
                    <a:pt x="2828" y="1013178"/>
                    <a:pt x="973673" y="1109134"/>
                    <a:pt x="982140" y="1202267"/>
                  </a:cubicBezTo>
                  <a:cubicBezTo>
                    <a:pt x="990607" y="1295400"/>
                    <a:pt x="53628" y="1391356"/>
                    <a:pt x="50806" y="1473200"/>
                  </a:cubicBezTo>
                  <a:cubicBezTo>
                    <a:pt x="47984" y="1555044"/>
                    <a:pt x="973673" y="1619955"/>
                    <a:pt x="965206" y="1693333"/>
                  </a:cubicBezTo>
                  <a:cubicBezTo>
                    <a:pt x="956739" y="1766711"/>
                    <a:pt x="-2816" y="1840089"/>
                    <a:pt x="6" y="1913467"/>
                  </a:cubicBezTo>
                  <a:cubicBezTo>
                    <a:pt x="2828" y="1986845"/>
                    <a:pt x="903118" y="2065867"/>
                    <a:pt x="982140" y="2133600"/>
                  </a:cubicBezTo>
                  <a:cubicBezTo>
                    <a:pt x="1061162" y="2201333"/>
                    <a:pt x="474140" y="2319867"/>
                    <a:pt x="474140" y="2319867"/>
                  </a:cubicBezTo>
                </a:path>
              </a:pathLst>
            </a:custGeom>
            <a:noFill/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1270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50B1B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 96"/>
            <p:cNvSpPr/>
            <p:nvPr/>
          </p:nvSpPr>
          <p:spPr>
            <a:xfrm flipH="1">
              <a:off x="4630775" y="5181600"/>
              <a:ext cx="93625" cy="315372"/>
            </a:xfrm>
            <a:custGeom>
              <a:avLst/>
              <a:gdLst>
                <a:gd name="connsiteX0" fmla="*/ 575740 w 989457"/>
                <a:gd name="connsiteY0" fmla="*/ 0 h 2319867"/>
                <a:gd name="connsiteX1" fmla="*/ 33873 w 989457"/>
                <a:gd name="connsiteY1" fmla="*/ 372533 h 2319867"/>
                <a:gd name="connsiteX2" fmla="*/ 965206 w 989457"/>
                <a:gd name="connsiteY2" fmla="*/ 609600 h 2319867"/>
                <a:gd name="connsiteX3" fmla="*/ 6 w 989457"/>
                <a:gd name="connsiteY3" fmla="*/ 914400 h 2319867"/>
                <a:gd name="connsiteX4" fmla="*/ 982140 w 989457"/>
                <a:gd name="connsiteY4" fmla="*/ 1202267 h 2319867"/>
                <a:gd name="connsiteX5" fmla="*/ 50806 w 989457"/>
                <a:gd name="connsiteY5" fmla="*/ 1473200 h 2319867"/>
                <a:gd name="connsiteX6" fmla="*/ 965206 w 989457"/>
                <a:gd name="connsiteY6" fmla="*/ 1693333 h 2319867"/>
                <a:gd name="connsiteX7" fmla="*/ 6 w 989457"/>
                <a:gd name="connsiteY7" fmla="*/ 1913467 h 2319867"/>
                <a:gd name="connsiteX8" fmla="*/ 982140 w 989457"/>
                <a:gd name="connsiteY8" fmla="*/ 2133600 h 2319867"/>
                <a:gd name="connsiteX9" fmla="*/ 474140 w 989457"/>
                <a:gd name="connsiteY9" fmla="*/ 2319867 h 23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9457" h="2319867">
                  <a:moveTo>
                    <a:pt x="575740" y="0"/>
                  </a:moveTo>
                  <a:cubicBezTo>
                    <a:pt x="272351" y="135466"/>
                    <a:pt x="-31038" y="270933"/>
                    <a:pt x="33873" y="372533"/>
                  </a:cubicBezTo>
                  <a:cubicBezTo>
                    <a:pt x="98784" y="474133"/>
                    <a:pt x="970851" y="519289"/>
                    <a:pt x="965206" y="609600"/>
                  </a:cubicBezTo>
                  <a:cubicBezTo>
                    <a:pt x="959562" y="699911"/>
                    <a:pt x="-2816" y="815622"/>
                    <a:pt x="6" y="914400"/>
                  </a:cubicBezTo>
                  <a:cubicBezTo>
                    <a:pt x="2828" y="1013178"/>
                    <a:pt x="973673" y="1109134"/>
                    <a:pt x="982140" y="1202267"/>
                  </a:cubicBezTo>
                  <a:cubicBezTo>
                    <a:pt x="990607" y="1295400"/>
                    <a:pt x="53628" y="1391356"/>
                    <a:pt x="50806" y="1473200"/>
                  </a:cubicBezTo>
                  <a:cubicBezTo>
                    <a:pt x="47984" y="1555044"/>
                    <a:pt x="973673" y="1619955"/>
                    <a:pt x="965206" y="1693333"/>
                  </a:cubicBezTo>
                  <a:cubicBezTo>
                    <a:pt x="956739" y="1766711"/>
                    <a:pt x="-2816" y="1840089"/>
                    <a:pt x="6" y="1913467"/>
                  </a:cubicBezTo>
                  <a:cubicBezTo>
                    <a:pt x="2828" y="1986845"/>
                    <a:pt x="903118" y="2065867"/>
                    <a:pt x="982140" y="2133600"/>
                  </a:cubicBezTo>
                  <a:cubicBezTo>
                    <a:pt x="1061162" y="2201333"/>
                    <a:pt x="474140" y="2319867"/>
                    <a:pt x="474140" y="2319867"/>
                  </a:cubicBezTo>
                </a:path>
              </a:pathLst>
            </a:custGeom>
            <a:noFill/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1270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50B1B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 97"/>
            <p:cNvSpPr/>
            <p:nvPr/>
          </p:nvSpPr>
          <p:spPr>
            <a:xfrm flipH="1">
              <a:off x="991365" y="5176442"/>
              <a:ext cx="138329" cy="838200"/>
            </a:xfrm>
            <a:custGeom>
              <a:avLst/>
              <a:gdLst>
                <a:gd name="connsiteX0" fmla="*/ 575740 w 989457"/>
                <a:gd name="connsiteY0" fmla="*/ 0 h 2319867"/>
                <a:gd name="connsiteX1" fmla="*/ 33873 w 989457"/>
                <a:gd name="connsiteY1" fmla="*/ 372533 h 2319867"/>
                <a:gd name="connsiteX2" fmla="*/ 965206 w 989457"/>
                <a:gd name="connsiteY2" fmla="*/ 609600 h 2319867"/>
                <a:gd name="connsiteX3" fmla="*/ 6 w 989457"/>
                <a:gd name="connsiteY3" fmla="*/ 914400 h 2319867"/>
                <a:gd name="connsiteX4" fmla="*/ 982140 w 989457"/>
                <a:gd name="connsiteY4" fmla="*/ 1202267 h 2319867"/>
                <a:gd name="connsiteX5" fmla="*/ 50806 w 989457"/>
                <a:gd name="connsiteY5" fmla="*/ 1473200 h 2319867"/>
                <a:gd name="connsiteX6" fmla="*/ 965206 w 989457"/>
                <a:gd name="connsiteY6" fmla="*/ 1693333 h 2319867"/>
                <a:gd name="connsiteX7" fmla="*/ 6 w 989457"/>
                <a:gd name="connsiteY7" fmla="*/ 1913467 h 2319867"/>
                <a:gd name="connsiteX8" fmla="*/ 982140 w 989457"/>
                <a:gd name="connsiteY8" fmla="*/ 2133600 h 2319867"/>
                <a:gd name="connsiteX9" fmla="*/ 474140 w 989457"/>
                <a:gd name="connsiteY9" fmla="*/ 2319867 h 23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9457" h="2319867">
                  <a:moveTo>
                    <a:pt x="575740" y="0"/>
                  </a:moveTo>
                  <a:cubicBezTo>
                    <a:pt x="272351" y="135466"/>
                    <a:pt x="-31038" y="270933"/>
                    <a:pt x="33873" y="372533"/>
                  </a:cubicBezTo>
                  <a:cubicBezTo>
                    <a:pt x="98784" y="474133"/>
                    <a:pt x="970851" y="519289"/>
                    <a:pt x="965206" y="609600"/>
                  </a:cubicBezTo>
                  <a:cubicBezTo>
                    <a:pt x="959562" y="699911"/>
                    <a:pt x="-2816" y="815622"/>
                    <a:pt x="6" y="914400"/>
                  </a:cubicBezTo>
                  <a:cubicBezTo>
                    <a:pt x="2828" y="1013178"/>
                    <a:pt x="973673" y="1109134"/>
                    <a:pt x="982140" y="1202267"/>
                  </a:cubicBezTo>
                  <a:cubicBezTo>
                    <a:pt x="990607" y="1295400"/>
                    <a:pt x="53628" y="1391356"/>
                    <a:pt x="50806" y="1473200"/>
                  </a:cubicBezTo>
                  <a:cubicBezTo>
                    <a:pt x="47984" y="1555044"/>
                    <a:pt x="973673" y="1619955"/>
                    <a:pt x="965206" y="1693333"/>
                  </a:cubicBezTo>
                  <a:cubicBezTo>
                    <a:pt x="956739" y="1766711"/>
                    <a:pt x="-2816" y="1840089"/>
                    <a:pt x="6" y="1913467"/>
                  </a:cubicBezTo>
                  <a:cubicBezTo>
                    <a:pt x="2828" y="1986845"/>
                    <a:pt x="903118" y="2065867"/>
                    <a:pt x="982140" y="2133600"/>
                  </a:cubicBezTo>
                  <a:cubicBezTo>
                    <a:pt x="1061162" y="2201333"/>
                    <a:pt x="474140" y="2319867"/>
                    <a:pt x="474140" y="2319867"/>
                  </a:cubicBezTo>
                </a:path>
              </a:pathLst>
            </a:custGeom>
            <a:noFill/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1270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B50B1B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80571" y="3534759"/>
            <a:ext cx="182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40 Index Server Nodes (ISNs)</a:t>
            </a:r>
            <a:endParaRPr lang="ko-KR" altLang="en-US" b="1" dirty="0"/>
          </a:p>
        </p:txBody>
      </p:sp>
      <p:grpSp>
        <p:nvGrpSpPr>
          <p:cNvPr id="37" name="그룹 36"/>
          <p:cNvGrpSpPr/>
          <p:nvPr/>
        </p:nvGrpSpPr>
        <p:grpSpPr>
          <a:xfrm>
            <a:off x="3002773" y="1486273"/>
            <a:ext cx="5855545" cy="1315523"/>
            <a:chOff x="3136054" y="2799277"/>
            <a:chExt cx="5855545" cy="1315523"/>
          </a:xfrm>
        </p:grpSpPr>
        <p:sp>
          <p:nvSpPr>
            <p:cNvPr id="38" name="TextBox 37"/>
            <p:cNvSpPr txBox="1"/>
            <p:nvPr/>
          </p:nvSpPr>
          <p:spPr>
            <a:xfrm>
              <a:off x="5791200" y="3017151"/>
              <a:ext cx="30868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The 99</a:t>
              </a:r>
              <a:r>
                <a:rPr lang="en-US" altLang="ko-KR" sz="2400" baseline="30000" dirty="0" smtClean="0"/>
                <a:t>th</a:t>
              </a:r>
              <a:r>
                <a:rPr lang="en-US" altLang="ko-KR" sz="2400" dirty="0" smtClean="0"/>
                <a:t>–percentile </a:t>
              </a:r>
            </a:p>
            <a:p>
              <a:r>
                <a:rPr lang="en-US" altLang="ko-KR" sz="2400" dirty="0" smtClean="0"/>
                <a:t>response time &lt; 120ms</a:t>
              </a:r>
              <a:endParaRPr lang="ko-KR" altLang="en-US" sz="2400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3136054" y="2799277"/>
              <a:ext cx="5855545" cy="1315523"/>
            </a:xfrm>
            <a:prstGeom prst="rect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2362199" y="2980491"/>
            <a:ext cx="6673160" cy="2732101"/>
            <a:chOff x="2495480" y="4293495"/>
            <a:chExt cx="6673160" cy="2732101"/>
          </a:xfrm>
        </p:grpSpPr>
        <p:sp>
          <p:nvSpPr>
            <p:cNvPr id="41" name="TextBox 40"/>
            <p:cNvSpPr txBox="1"/>
            <p:nvPr/>
          </p:nvSpPr>
          <p:spPr>
            <a:xfrm>
              <a:off x="6081769" y="6194599"/>
              <a:ext cx="30868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The </a:t>
              </a:r>
              <a:r>
                <a:rPr lang="en-US" altLang="ko-KR" sz="2400" b="1" dirty="0" smtClean="0">
                  <a:solidFill>
                    <a:srgbClr val="C00000"/>
                  </a:solidFill>
                </a:rPr>
                <a:t>99.99</a:t>
              </a:r>
              <a:r>
                <a:rPr lang="en-US" altLang="ko-KR" sz="2400" b="1" baseline="30000" dirty="0" smtClean="0">
                  <a:solidFill>
                    <a:srgbClr val="C00000"/>
                  </a:solidFill>
                </a:rPr>
                <a:t>th</a:t>
              </a:r>
              <a:r>
                <a:rPr lang="en-US" altLang="ko-KR" sz="2400" b="1" dirty="0" smtClean="0">
                  <a:solidFill>
                    <a:srgbClr val="C00000"/>
                  </a:solidFill>
                </a:rPr>
                <a:t>–percentile</a:t>
              </a:r>
              <a:r>
                <a:rPr lang="en-US" altLang="ko-KR" sz="2400" dirty="0" smtClean="0"/>
                <a:t> </a:t>
              </a:r>
            </a:p>
            <a:p>
              <a:r>
                <a:rPr lang="en-US" altLang="ko-KR" sz="2400" dirty="0" smtClean="0"/>
                <a:t>response time &lt; 120ms</a:t>
              </a:r>
              <a:endParaRPr lang="ko-KR" altLang="en-US" sz="2400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495480" y="4293495"/>
              <a:ext cx="4724401" cy="1782382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38449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Reducing Tail Latency by Parallelization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1600" y="2286000"/>
            <a:ext cx="34290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/>
              <a:t>Opportunity of Parallelization </a:t>
            </a:r>
          </a:p>
          <a:p>
            <a:pPr marL="625475" lvl="1" indent="-444500">
              <a:buFont typeface="+mj-lt"/>
              <a:buAutoNum type="arabicPeriod"/>
            </a:pPr>
            <a:r>
              <a:rPr lang="en-US" altLang="ko-KR" dirty="0" smtClean="0"/>
              <a:t>Available idle cores</a:t>
            </a:r>
          </a:p>
          <a:p>
            <a:pPr marL="625475" lvl="1" indent="-444500">
              <a:buFont typeface="+mj-lt"/>
              <a:buAutoNum type="arabicPeriod"/>
            </a:pPr>
            <a:r>
              <a:rPr lang="en-US" altLang="ko-KR" dirty="0" smtClean="0"/>
              <a:t>CPU-intensive workloads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22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30208959"/>
              </p:ext>
            </p:extLst>
          </p:nvPr>
        </p:nvGraphicFramePr>
        <p:xfrm>
          <a:off x="914400" y="2195514"/>
          <a:ext cx="3657600" cy="3382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12089"/>
                <a:gridCol w="1745511"/>
              </a:tblGrid>
              <a:tr h="676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Resource</a:t>
                      </a:r>
                      <a:endParaRPr lang="en-US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Latency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6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Network</a:t>
                      </a:r>
                      <a:endParaRPr lang="en-US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4.26 </a:t>
                      </a:r>
                      <a:r>
                        <a:rPr lang="en-US" sz="2800" dirty="0" err="1" smtClean="0"/>
                        <a:t>ms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Queueing</a:t>
                      </a:r>
                      <a:endParaRPr lang="en-US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0.15 </a:t>
                      </a:r>
                      <a:r>
                        <a:rPr lang="en-US" sz="2800" dirty="0" err="1" smtClean="0"/>
                        <a:t>ms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I/O</a:t>
                      </a:r>
                      <a:endParaRPr lang="en-US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4.70 </a:t>
                      </a:r>
                      <a:r>
                        <a:rPr lang="en-US" sz="2800" dirty="0" err="1" smtClean="0"/>
                        <a:t>ms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5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CPU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194.95 </a:t>
                      </a:r>
                      <a:r>
                        <a:rPr lang="en-US" sz="2800" b="1" dirty="0" err="1" smtClean="0">
                          <a:solidFill>
                            <a:srgbClr val="00B050"/>
                          </a:solidFill>
                        </a:rPr>
                        <a:t>ms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802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Challenges of Exploiting Parallelism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4242558" cy="3326948"/>
          </a:xfrm>
          <a:prstGeom prst="rect">
            <a:avLst/>
          </a:prstGeom>
        </p:spPr>
      </p:pic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4852158" y="1676400"/>
            <a:ext cx="4139442" cy="3988252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Parallelizing all queries</a:t>
            </a:r>
          </a:p>
          <a:p>
            <a:pPr marL="534988" lvl="1" indent="-260350"/>
            <a:r>
              <a:rPr lang="en-US" altLang="ko-KR" dirty="0" smtClean="0"/>
              <a:t>Inefficient under medium to high load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Parallelizing short queries</a:t>
            </a:r>
          </a:p>
          <a:p>
            <a:pPr marL="534988" lvl="1" indent="-260350"/>
            <a:r>
              <a:rPr lang="en-US" altLang="ko-KR" dirty="0" smtClean="0"/>
              <a:t>No speed up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Parallelizing long queries</a:t>
            </a:r>
          </a:p>
          <a:p>
            <a:pPr marL="534988" lvl="1" indent="-260350"/>
            <a:r>
              <a:rPr lang="en-US" altLang="ko-KR" dirty="0" smtClean="0"/>
              <a:t>Good speed up</a:t>
            </a:r>
            <a:endParaRPr lang="ko-KR" alt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59" y="5591175"/>
            <a:ext cx="9144001" cy="10382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/>
              <a:t>Parallelize only long(-running) queries</a:t>
            </a:r>
          </a:p>
        </p:txBody>
      </p:sp>
    </p:spTree>
    <p:extLst>
      <p:ext uri="{BB962C8B-B14F-4D97-AF65-F5344CB8AC3E}">
        <p14:creationId xmlns="" xmlns:p14="http://schemas.microsoft.com/office/powerpoint/2010/main" val="47436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Prior Work - </a:t>
            </a:r>
            <a:r>
              <a:rPr lang="en-US" altLang="ko-KR" dirty="0" err="1" smtClean="0"/>
              <a:t>PREDictive</a:t>
            </a:r>
            <a:r>
              <a:rPr lang="en-US" altLang="ko-KR" dirty="0" smtClean="0"/>
              <a:t> Parallelization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31033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Predict the query execution time </a:t>
            </a:r>
          </a:p>
          <a:p>
            <a:r>
              <a:rPr lang="en-US" altLang="ko-KR" sz="2800" dirty="0" smtClean="0"/>
              <a:t>Parallelize the </a:t>
            </a:r>
            <a:r>
              <a:rPr lang="en-US" altLang="ko-KR" sz="2800" b="1" u="sng" dirty="0" smtClean="0">
                <a:solidFill>
                  <a:srgbClr val="C00000"/>
                </a:solidFill>
              </a:rPr>
              <a:t>predicted long queries only</a:t>
            </a:r>
          </a:p>
          <a:p>
            <a:r>
              <a:rPr lang="en-US" altLang="ko-KR" sz="2800" dirty="0" smtClean="0"/>
              <a:t>Execute the </a:t>
            </a:r>
            <a:r>
              <a:rPr lang="en-US" altLang="ko-KR" sz="2800" b="1" u="sng" dirty="0" smtClean="0">
                <a:solidFill>
                  <a:srgbClr val="7030A0"/>
                </a:solidFill>
              </a:rPr>
              <a:t>predicted short queries sequentially </a:t>
            </a:r>
            <a:endParaRPr lang="ko-KR" altLang="en-US" sz="2800" b="1" u="sng" dirty="0">
              <a:solidFill>
                <a:srgbClr val="7030A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6" y="3603052"/>
            <a:ext cx="702784" cy="1213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7445" y="3866643"/>
            <a:ext cx="135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“WSDM”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cxnSp>
        <p:nvCxnSpPr>
          <p:cNvPr id="10" name="직선 화살표 연결선 9"/>
          <p:cNvCxnSpPr>
            <a:stCxn id="5" idx="3"/>
            <a:endCxn id="14" idx="1"/>
          </p:cNvCxnSpPr>
          <p:nvPr/>
        </p:nvCxnSpPr>
        <p:spPr>
          <a:xfrm>
            <a:off x="1373350" y="4209789"/>
            <a:ext cx="1327176" cy="139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그룹 48"/>
          <p:cNvGrpSpPr/>
          <p:nvPr/>
        </p:nvGrpSpPr>
        <p:grpSpPr>
          <a:xfrm>
            <a:off x="5704399" y="3418350"/>
            <a:ext cx="2954098" cy="1015992"/>
            <a:chOff x="5566445" y="3236512"/>
            <a:chExt cx="3433617" cy="1084586"/>
          </a:xfrm>
        </p:grpSpPr>
        <p:grpSp>
          <p:nvGrpSpPr>
            <p:cNvPr id="33" name="그룹 32"/>
            <p:cNvGrpSpPr/>
            <p:nvPr/>
          </p:nvGrpSpPr>
          <p:grpSpPr>
            <a:xfrm>
              <a:off x="7053581" y="3236512"/>
              <a:ext cx="1946481" cy="1084586"/>
              <a:chOff x="7123571" y="3868415"/>
              <a:chExt cx="1946481" cy="1084586"/>
            </a:xfrm>
          </p:grpSpPr>
          <p:sp>
            <p:nvSpPr>
              <p:cNvPr id="27" name="Freeform 30"/>
              <p:cNvSpPr/>
              <p:nvPr/>
            </p:nvSpPr>
            <p:spPr>
              <a:xfrm flipH="1">
                <a:off x="8037336" y="3868415"/>
                <a:ext cx="118953" cy="605160"/>
              </a:xfrm>
              <a:custGeom>
                <a:avLst/>
                <a:gdLst>
                  <a:gd name="connsiteX0" fmla="*/ 575740 w 989457"/>
                  <a:gd name="connsiteY0" fmla="*/ 0 h 2319867"/>
                  <a:gd name="connsiteX1" fmla="*/ 33873 w 989457"/>
                  <a:gd name="connsiteY1" fmla="*/ 372533 h 2319867"/>
                  <a:gd name="connsiteX2" fmla="*/ 965206 w 989457"/>
                  <a:gd name="connsiteY2" fmla="*/ 609600 h 2319867"/>
                  <a:gd name="connsiteX3" fmla="*/ 6 w 989457"/>
                  <a:gd name="connsiteY3" fmla="*/ 914400 h 2319867"/>
                  <a:gd name="connsiteX4" fmla="*/ 982140 w 989457"/>
                  <a:gd name="connsiteY4" fmla="*/ 1202267 h 2319867"/>
                  <a:gd name="connsiteX5" fmla="*/ 50806 w 989457"/>
                  <a:gd name="connsiteY5" fmla="*/ 1473200 h 2319867"/>
                  <a:gd name="connsiteX6" fmla="*/ 965206 w 989457"/>
                  <a:gd name="connsiteY6" fmla="*/ 1693333 h 2319867"/>
                  <a:gd name="connsiteX7" fmla="*/ 6 w 989457"/>
                  <a:gd name="connsiteY7" fmla="*/ 1913467 h 2319867"/>
                  <a:gd name="connsiteX8" fmla="*/ 982140 w 989457"/>
                  <a:gd name="connsiteY8" fmla="*/ 2133600 h 2319867"/>
                  <a:gd name="connsiteX9" fmla="*/ 474140 w 989457"/>
                  <a:gd name="connsiteY9" fmla="*/ 2319867 h 2319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9457" h="2319867">
                    <a:moveTo>
                      <a:pt x="575740" y="0"/>
                    </a:moveTo>
                    <a:cubicBezTo>
                      <a:pt x="272351" y="135466"/>
                      <a:pt x="-31038" y="270933"/>
                      <a:pt x="33873" y="372533"/>
                    </a:cubicBezTo>
                    <a:cubicBezTo>
                      <a:pt x="98784" y="474133"/>
                      <a:pt x="970851" y="519289"/>
                      <a:pt x="965206" y="609600"/>
                    </a:cubicBezTo>
                    <a:cubicBezTo>
                      <a:pt x="959562" y="699911"/>
                      <a:pt x="-2816" y="815622"/>
                      <a:pt x="6" y="914400"/>
                    </a:cubicBezTo>
                    <a:cubicBezTo>
                      <a:pt x="2828" y="1013178"/>
                      <a:pt x="973673" y="1109134"/>
                      <a:pt x="982140" y="1202267"/>
                    </a:cubicBezTo>
                    <a:cubicBezTo>
                      <a:pt x="990607" y="1295400"/>
                      <a:pt x="53628" y="1391356"/>
                      <a:pt x="50806" y="1473200"/>
                    </a:cubicBezTo>
                    <a:cubicBezTo>
                      <a:pt x="47984" y="1555044"/>
                      <a:pt x="973673" y="1619955"/>
                      <a:pt x="965206" y="1693333"/>
                    </a:cubicBezTo>
                    <a:cubicBezTo>
                      <a:pt x="956739" y="1766711"/>
                      <a:pt x="-2816" y="1840089"/>
                      <a:pt x="6" y="1913467"/>
                    </a:cubicBezTo>
                    <a:cubicBezTo>
                      <a:pt x="2828" y="1986845"/>
                      <a:pt x="903118" y="2065867"/>
                      <a:pt x="982140" y="2133600"/>
                    </a:cubicBezTo>
                    <a:cubicBezTo>
                      <a:pt x="1061162" y="2201333"/>
                      <a:pt x="474140" y="2319867"/>
                      <a:pt x="474140" y="2319867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0000"/>
                </a:solidFill>
                <a:prstDash val="solid"/>
              </a:ln>
              <a:effectLst>
                <a:outerShdw blurRad="127000" dist="1270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50B1B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pic>
            <p:nvPicPr>
              <p:cNvPr id="28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2400" y="4473575"/>
                <a:ext cx="648827" cy="479426"/>
              </a:xfrm>
              <a:prstGeom prst="rect">
                <a:avLst/>
              </a:prstGeom>
            </p:spPr>
          </p:pic>
          <p:sp>
            <p:nvSpPr>
              <p:cNvPr id="29" name="Freeform 30"/>
              <p:cNvSpPr/>
              <p:nvPr/>
            </p:nvSpPr>
            <p:spPr>
              <a:xfrm flipH="1">
                <a:off x="8686161" y="3868415"/>
                <a:ext cx="118953" cy="605160"/>
              </a:xfrm>
              <a:custGeom>
                <a:avLst/>
                <a:gdLst>
                  <a:gd name="connsiteX0" fmla="*/ 575740 w 989457"/>
                  <a:gd name="connsiteY0" fmla="*/ 0 h 2319867"/>
                  <a:gd name="connsiteX1" fmla="*/ 33873 w 989457"/>
                  <a:gd name="connsiteY1" fmla="*/ 372533 h 2319867"/>
                  <a:gd name="connsiteX2" fmla="*/ 965206 w 989457"/>
                  <a:gd name="connsiteY2" fmla="*/ 609600 h 2319867"/>
                  <a:gd name="connsiteX3" fmla="*/ 6 w 989457"/>
                  <a:gd name="connsiteY3" fmla="*/ 914400 h 2319867"/>
                  <a:gd name="connsiteX4" fmla="*/ 982140 w 989457"/>
                  <a:gd name="connsiteY4" fmla="*/ 1202267 h 2319867"/>
                  <a:gd name="connsiteX5" fmla="*/ 50806 w 989457"/>
                  <a:gd name="connsiteY5" fmla="*/ 1473200 h 2319867"/>
                  <a:gd name="connsiteX6" fmla="*/ 965206 w 989457"/>
                  <a:gd name="connsiteY6" fmla="*/ 1693333 h 2319867"/>
                  <a:gd name="connsiteX7" fmla="*/ 6 w 989457"/>
                  <a:gd name="connsiteY7" fmla="*/ 1913467 h 2319867"/>
                  <a:gd name="connsiteX8" fmla="*/ 982140 w 989457"/>
                  <a:gd name="connsiteY8" fmla="*/ 2133600 h 2319867"/>
                  <a:gd name="connsiteX9" fmla="*/ 474140 w 989457"/>
                  <a:gd name="connsiteY9" fmla="*/ 2319867 h 2319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9457" h="2319867">
                    <a:moveTo>
                      <a:pt x="575740" y="0"/>
                    </a:moveTo>
                    <a:cubicBezTo>
                      <a:pt x="272351" y="135466"/>
                      <a:pt x="-31038" y="270933"/>
                      <a:pt x="33873" y="372533"/>
                    </a:cubicBezTo>
                    <a:cubicBezTo>
                      <a:pt x="98784" y="474133"/>
                      <a:pt x="970851" y="519289"/>
                      <a:pt x="965206" y="609600"/>
                    </a:cubicBezTo>
                    <a:cubicBezTo>
                      <a:pt x="959562" y="699911"/>
                      <a:pt x="-2816" y="815622"/>
                      <a:pt x="6" y="914400"/>
                    </a:cubicBezTo>
                    <a:cubicBezTo>
                      <a:pt x="2828" y="1013178"/>
                      <a:pt x="973673" y="1109134"/>
                      <a:pt x="982140" y="1202267"/>
                    </a:cubicBezTo>
                    <a:cubicBezTo>
                      <a:pt x="990607" y="1295400"/>
                      <a:pt x="53628" y="1391356"/>
                      <a:pt x="50806" y="1473200"/>
                    </a:cubicBezTo>
                    <a:cubicBezTo>
                      <a:pt x="47984" y="1555044"/>
                      <a:pt x="973673" y="1619955"/>
                      <a:pt x="965206" y="1693333"/>
                    </a:cubicBezTo>
                    <a:cubicBezTo>
                      <a:pt x="956739" y="1766711"/>
                      <a:pt x="-2816" y="1840089"/>
                      <a:pt x="6" y="1913467"/>
                    </a:cubicBezTo>
                    <a:cubicBezTo>
                      <a:pt x="2828" y="1986845"/>
                      <a:pt x="903118" y="2065867"/>
                      <a:pt x="982140" y="2133600"/>
                    </a:cubicBezTo>
                    <a:cubicBezTo>
                      <a:pt x="1061162" y="2201333"/>
                      <a:pt x="474140" y="2319867"/>
                      <a:pt x="474140" y="2319867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0000"/>
                </a:solidFill>
                <a:prstDash val="solid"/>
              </a:ln>
              <a:effectLst>
                <a:outerShdw blurRad="127000" dist="1270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50B1B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pic>
            <p:nvPicPr>
              <p:cNvPr id="30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1225" y="4473575"/>
                <a:ext cx="648827" cy="479426"/>
              </a:xfrm>
              <a:prstGeom prst="rect">
                <a:avLst/>
              </a:prstGeom>
            </p:spPr>
          </p:pic>
          <p:sp>
            <p:nvSpPr>
              <p:cNvPr id="31" name="Freeform 30"/>
              <p:cNvSpPr/>
              <p:nvPr/>
            </p:nvSpPr>
            <p:spPr>
              <a:xfrm flipH="1">
                <a:off x="7388507" y="3868415"/>
                <a:ext cx="118953" cy="605160"/>
              </a:xfrm>
              <a:custGeom>
                <a:avLst/>
                <a:gdLst>
                  <a:gd name="connsiteX0" fmla="*/ 575740 w 989457"/>
                  <a:gd name="connsiteY0" fmla="*/ 0 h 2319867"/>
                  <a:gd name="connsiteX1" fmla="*/ 33873 w 989457"/>
                  <a:gd name="connsiteY1" fmla="*/ 372533 h 2319867"/>
                  <a:gd name="connsiteX2" fmla="*/ 965206 w 989457"/>
                  <a:gd name="connsiteY2" fmla="*/ 609600 h 2319867"/>
                  <a:gd name="connsiteX3" fmla="*/ 6 w 989457"/>
                  <a:gd name="connsiteY3" fmla="*/ 914400 h 2319867"/>
                  <a:gd name="connsiteX4" fmla="*/ 982140 w 989457"/>
                  <a:gd name="connsiteY4" fmla="*/ 1202267 h 2319867"/>
                  <a:gd name="connsiteX5" fmla="*/ 50806 w 989457"/>
                  <a:gd name="connsiteY5" fmla="*/ 1473200 h 2319867"/>
                  <a:gd name="connsiteX6" fmla="*/ 965206 w 989457"/>
                  <a:gd name="connsiteY6" fmla="*/ 1693333 h 2319867"/>
                  <a:gd name="connsiteX7" fmla="*/ 6 w 989457"/>
                  <a:gd name="connsiteY7" fmla="*/ 1913467 h 2319867"/>
                  <a:gd name="connsiteX8" fmla="*/ 982140 w 989457"/>
                  <a:gd name="connsiteY8" fmla="*/ 2133600 h 2319867"/>
                  <a:gd name="connsiteX9" fmla="*/ 474140 w 989457"/>
                  <a:gd name="connsiteY9" fmla="*/ 2319867 h 2319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9457" h="2319867">
                    <a:moveTo>
                      <a:pt x="575740" y="0"/>
                    </a:moveTo>
                    <a:cubicBezTo>
                      <a:pt x="272351" y="135466"/>
                      <a:pt x="-31038" y="270933"/>
                      <a:pt x="33873" y="372533"/>
                    </a:cubicBezTo>
                    <a:cubicBezTo>
                      <a:pt x="98784" y="474133"/>
                      <a:pt x="970851" y="519289"/>
                      <a:pt x="965206" y="609600"/>
                    </a:cubicBezTo>
                    <a:cubicBezTo>
                      <a:pt x="959562" y="699911"/>
                      <a:pt x="-2816" y="815622"/>
                      <a:pt x="6" y="914400"/>
                    </a:cubicBezTo>
                    <a:cubicBezTo>
                      <a:pt x="2828" y="1013178"/>
                      <a:pt x="973673" y="1109134"/>
                      <a:pt x="982140" y="1202267"/>
                    </a:cubicBezTo>
                    <a:cubicBezTo>
                      <a:pt x="990607" y="1295400"/>
                      <a:pt x="53628" y="1391356"/>
                      <a:pt x="50806" y="1473200"/>
                    </a:cubicBezTo>
                    <a:cubicBezTo>
                      <a:pt x="47984" y="1555044"/>
                      <a:pt x="973673" y="1619955"/>
                      <a:pt x="965206" y="1693333"/>
                    </a:cubicBezTo>
                    <a:cubicBezTo>
                      <a:pt x="956739" y="1766711"/>
                      <a:pt x="-2816" y="1840089"/>
                      <a:pt x="6" y="1913467"/>
                    </a:cubicBezTo>
                    <a:cubicBezTo>
                      <a:pt x="2828" y="1986845"/>
                      <a:pt x="903118" y="2065867"/>
                      <a:pt x="982140" y="2133600"/>
                    </a:cubicBezTo>
                    <a:cubicBezTo>
                      <a:pt x="1061162" y="2201333"/>
                      <a:pt x="474140" y="2319867"/>
                      <a:pt x="474140" y="2319867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0000"/>
                </a:solidFill>
                <a:prstDash val="solid"/>
              </a:ln>
              <a:effectLst>
                <a:outerShdw blurRad="127000" dist="1270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50B1B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pic>
            <p:nvPicPr>
              <p:cNvPr id="32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3571" y="4473575"/>
                <a:ext cx="648827" cy="479426"/>
              </a:xfrm>
              <a:prstGeom prst="rect">
                <a:avLst/>
              </a:prstGeom>
            </p:spPr>
          </p:pic>
        </p:grpSp>
        <p:cxnSp>
          <p:nvCxnSpPr>
            <p:cNvPr id="37" name="직선 화살표 연결선 36"/>
            <p:cNvCxnSpPr>
              <a:stCxn id="18" idx="3"/>
              <a:endCxn id="32" idx="1"/>
            </p:cNvCxnSpPr>
            <p:nvPr/>
          </p:nvCxnSpPr>
          <p:spPr>
            <a:xfrm flipV="1">
              <a:off x="5566445" y="4081386"/>
              <a:ext cx="1487136" cy="1493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110181" y="3718519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C00000"/>
                  </a:solidFill>
                </a:rPr>
                <a:t>Long</a:t>
              </a:r>
              <a:endParaRPr lang="ko-KR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5104930" y="4621321"/>
            <a:ext cx="2339824" cy="1351720"/>
            <a:chOff x="4982775" y="4434925"/>
            <a:chExt cx="2719633" cy="1442980"/>
          </a:xfrm>
        </p:grpSpPr>
        <p:grpSp>
          <p:nvGrpSpPr>
            <p:cNvPr id="41" name="그룹 40"/>
            <p:cNvGrpSpPr/>
            <p:nvPr/>
          </p:nvGrpSpPr>
          <p:grpSpPr>
            <a:xfrm>
              <a:off x="7053581" y="4793319"/>
              <a:ext cx="648827" cy="1084586"/>
              <a:chOff x="7009173" y="4838726"/>
              <a:chExt cx="648827" cy="1084586"/>
            </a:xfrm>
          </p:grpSpPr>
          <p:sp>
            <p:nvSpPr>
              <p:cNvPr id="35" name="Freeform 30"/>
              <p:cNvSpPr/>
              <p:nvPr/>
            </p:nvSpPr>
            <p:spPr>
              <a:xfrm flipH="1">
                <a:off x="7274109" y="4838726"/>
                <a:ext cx="118953" cy="605160"/>
              </a:xfrm>
              <a:custGeom>
                <a:avLst/>
                <a:gdLst>
                  <a:gd name="connsiteX0" fmla="*/ 575740 w 989457"/>
                  <a:gd name="connsiteY0" fmla="*/ 0 h 2319867"/>
                  <a:gd name="connsiteX1" fmla="*/ 33873 w 989457"/>
                  <a:gd name="connsiteY1" fmla="*/ 372533 h 2319867"/>
                  <a:gd name="connsiteX2" fmla="*/ 965206 w 989457"/>
                  <a:gd name="connsiteY2" fmla="*/ 609600 h 2319867"/>
                  <a:gd name="connsiteX3" fmla="*/ 6 w 989457"/>
                  <a:gd name="connsiteY3" fmla="*/ 914400 h 2319867"/>
                  <a:gd name="connsiteX4" fmla="*/ 982140 w 989457"/>
                  <a:gd name="connsiteY4" fmla="*/ 1202267 h 2319867"/>
                  <a:gd name="connsiteX5" fmla="*/ 50806 w 989457"/>
                  <a:gd name="connsiteY5" fmla="*/ 1473200 h 2319867"/>
                  <a:gd name="connsiteX6" fmla="*/ 965206 w 989457"/>
                  <a:gd name="connsiteY6" fmla="*/ 1693333 h 2319867"/>
                  <a:gd name="connsiteX7" fmla="*/ 6 w 989457"/>
                  <a:gd name="connsiteY7" fmla="*/ 1913467 h 2319867"/>
                  <a:gd name="connsiteX8" fmla="*/ 982140 w 989457"/>
                  <a:gd name="connsiteY8" fmla="*/ 2133600 h 2319867"/>
                  <a:gd name="connsiteX9" fmla="*/ 474140 w 989457"/>
                  <a:gd name="connsiteY9" fmla="*/ 2319867 h 2319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9457" h="2319867">
                    <a:moveTo>
                      <a:pt x="575740" y="0"/>
                    </a:moveTo>
                    <a:cubicBezTo>
                      <a:pt x="272351" y="135466"/>
                      <a:pt x="-31038" y="270933"/>
                      <a:pt x="33873" y="372533"/>
                    </a:cubicBezTo>
                    <a:cubicBezTo>
                      <a:pt x="98784" y="474133"/>
                      <a:pt x="970851" y="519289"/>
                      <a:pt x="965206" y="609600"/>
                    </a:cubicBezTo>
                    <a:cubicBezTo>
                      <a:pt x="959562" y="699911"/>
                      <a:pt x="-2816" y="815622"/>
                      <a:pt x="6" y="914400"/>
                    </a:cubicBezTo>
                    <a:cubicBezTo>
                      <a:pt x="2828" y="1013178"/>
                      <a:pt x="973673" y="1109134"/>
                      <a:pt x="982140" y="1202267"/>
                    </a:cubicBezTo>
                    <a:cubicBezTo>
                      <a:pt x="990607" y="1295400"/>
                      <a:pt x="53628" y="1391356"/>
                      <a:pt x="50806" y="1473200"/>
                    </a:cubicBezTo>
                    <a:cubicBezTo>
                      <a:pt x="47984" y="1555044"/>
                      <a:pt x="973673" y="1619955"/>
                      <a:pt x="965206" y="1693333"/>
                    </a:cubicBezTo>
                    <a:cubicBezTo>
                      <a:pt x="956739" y="1766711"/>
                      <a:pt x="-2816" y="1840089"/>
                      <a:pt x="6" y="1913467"/>
                    </a:cubicBezTo>
                    <a:cubicBezTo>
                      <a:pt x="2828" y="1986845"/>
                      <a:pt x="903118" y="2065867"/>
                      <a:pt x="982140" y="2133600"/>
                    </a:cubicBezTo>
                    <a:cubicBezTo>
                      <a:pt x="1061162" y="2201333"/>
                      <a:pt x="474140" y="2319867"/>
                      <a:pt x="474140" y="2319867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0000"/>
                </a:solidFill>
                <a:prstDash val="solid"/>
              </a:ln>
              <a:effectLst>
                <a:outerShdw blurRad="127000" dist="1270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50B1B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pic>
            <p:nvPicPr>
              <p:cNvPr id="36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9173" y="5443886"/>
                <a:ext cx="648827" cy="479426"/>
              </a:xfrm>
              <a:prstGeom prst="rect">
                <a:avLst/>
              </a:prstGeom>
            </p:spPr>
          </p:pic>
        </p:grpSp>
        <p:cxnSp>
          <p:nvCxnSpPr>
            <p:cNvPr id="44" name="꺾인 연결선 43"/>
            <p:cNvCxnSpPr>
              <a:stCxn id="18" idx="2"/>
              <a:endCxn id="36" idx="1"/>
            </p:cNvCxnSpPr>
            <p:nvPr/>
          </p:nvCxnSpPr>
          <p:spPr>
            <a:xfrm rot="16200000" flipH="1">
              <a:off x="5416545" y="4001155"/>
              <a:ext cx="1203267" cy="2070807"/>
            </a:xfrm>
            <a:prstGeom prst="bentConnector2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946947" y="5268357"/>
              <a:ext cx="816458" cy="394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7030A0"/>
                  </a:solidFill>
                </a:rPr>
                <a:t>Short</a:t>
              </a:r>
              <a:endParaRPr lang="ko-KR" alt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2493789" y="3621989"/>
            <a:ext cx="3434917" cy="1596883"/>
            <a:chOff x="2440433" y="3440151"/>
            <a:chExt cx="3992485" cy="1704695"/>
          </a:xfrm>
        </p:grpSpPr>
        <p:grpSp>
          <p:nvGrpSpPr>
            <p:cNvPr id="46" name="그룹 45"/>
            <p:cNvGrpSpPr/>
            <p:nvPr/>
          </p:nvGrpSpPr>
          <p:grpSpPr>
            <a:xfrm>
              <a:off x="2452128" y="3440151"/>
              <a:ext cx="3980790" cy="1295400"/>
              <a:chOff x="2452128" y="3440151"/>
              <a:chExt cx="3980790" cy="1295400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2452128" y="3440151"/>
                <a:ext cx="3980790" cy="12954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2680728" y="3658194"/>
                <a:ext cx="1676400" cy="84875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</a:rPr>
                  <a:t>Feature</a:t>
                </a:r>
              </a:p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Extraction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4778647" y="3658194"/>
                <a:ext cx="1393554" cy="84875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</a:rPr>
                  <a:t>Regression</a:t>
                </a:r>
              </a:p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function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직선 화살표 연결선 22"/>
              <p:cNvCxnSpPr>
                <a:stCxn id="14" idx="3"/>
                <a:endCxn id="18" idx="1"/>
              </p:cNvCxnSpPr>
              <p:nvPr/>
            </p:nvCxnSpPr>
            <p:spPr>
              <a:xfrm>
                <a:off x="4357128" y="4082573"/>
                <a:ext cx="42151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2440433" y="4775514"/>
              <a:ext cx="1820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Prediction model</a:t>
              </a:r>
              <a:endParaRPr lang="ko-KR" altLang="en-US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81000" y="6244774"/>
            <a:ext cx="7836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Predictive Parallelization: Taming Tail Latencies in Web Search, [M. Jeon, SIGIR’14]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018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Requirements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99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tail latency at aggregator &lt;= 120ms</a:t>
            </a:r>
          </a:p>
          <a:p>
            <a:r>
              <a:rPr lang="en-US" altLang="ko-KR" dirty="0" smtClean="0"/>
              <a:t>Reduce 99.99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tail latency at each ISN &lt;= 120ms</a:t>
            </a:r>
          </a:p>
          <a:p>
            <a:pPr lvl="1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240688"/>
              </p:ext>
            </p:extLst>
          </p:nvPr>
        </p:nvGraphicFramePr>
        <p:xfrm>
          <a:off x="609600" y="3429000"/>
          <a:ext cx="8077200" cy="2499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362200"/>
                <a:gridCol w="29718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Recall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Precision</a:t>
                      </a:r>
                      <a:endParaRPr lang="ko-KR" alt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Requirements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rgbClr val="C00000"/>
                          </a:solidFill>
                        </a:rPr>
                        <a:t>&gt;= 98.9%</a:t>
                      </a:r>
                      <a:endParaRPr lang="ko-KR" alt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rgbClr val="C00000"/>
                          </a:solidFill>
                        </a:rPr>
                        <a:t>Should be high</a:t>
                      </a:r>
                      <a:endParaRPr lang="ko-KR" alt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Reason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To optimize 99.99</a:t>
                      </a:r>
                      <a:r>
                        <a:rPr lang="en-US" altLang="ko-KR" sz="2800" baseline="30000" dirty="0" smtClean="0"/>
                        <a:t>th</a:t>
                      </a:r>
                      <a:r>
                        <a:rPr lang="en-US" altLang="ko-KR" sz="2800" dirty="0" smtClean="0"/>
                        <a:t> tail latency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Less</a:t>
                      </a:r>
                      <a:r>
                        <a:rPr lang="en-US" altLang="ko-KR" sz="2800" baseline="0" dirty="0" smtClean="0"/>
                        <a:t> queries to be parallelized</a:t>
                      </a:r>
                      <a:endParaRPr lang="ko-KR" alt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/>
                        <a:t>PRED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rgbClr val="C00000"/>
                          </a:solidFill>
                        </a:rPr>
                        <a:t>98.9%</a:t>
                      </a:r>
                      <a:endParaRPr lang="ko-KR" alt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rgbClr val="C00000"/>
                          </a:solidFill>
                        </a:rPr>
                        <a:t>1.1%</a:t>
                      </a:r>
                      <a:endParaRPr lang="ko-KR" alt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-1" y="5410200"/>
            <a:ext cx="9144001" cy="1447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dirty="0" smtClean="0">
                <a:solidFill>
                  <a:schemeClr val="bg1"/>
                </a:solidFill>
              </a:rPr>
              <a:t>PRED cannot effectively reduce </a:t>
            </a:r>
          </a:p>
          <a:p>
            <a:pPr marL="0" indent="0" algn="ctr">
              <a:buNone/>
            </a:pPr>
            <a:r>
              <a:rPr lang="en-US" altLang="ko-KR" sz="4000" dirty="0" smtClean="0">
                <a:solidFill>
                  <a:schemeClr val="bg1"/>
                </a:solidFill>
              </a:rPr>
              <a:t>99.99</a:t>
            </a:r>
            <a:r>
              <a:rPr lang="en-US" altLang="ko-KR" sz="4000" baseline="30000" dirty="0" smtClean="0">
                <a:solidFill>
                  <a:schemeClr val="bg1"/>
                </a:solidFill>
              </a:rPr>
              <a:t>th</a:t>
            </a:r>
            <a:r>
              <a:rPr lang="en-US" altLang="ko-KR" sz="4000" dirty="0" smtClean="0">
                <a:solidFill>
                  <a:schemeClr val="bg1"/>
                </a:solidFill>
              </a:rPr>
              <a:t> tail latency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15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Contributions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Key Contributions: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ko-KR" dirty="0" smtClean="0"/>
              <a:t>Proposes DDS </a:t>
            </a:r>
            <a:r>
              <a:rPr lang="en-US" altLang="ko-KR" dirty="0"/>
              <a:t>(</a:t>
            </a:r>
            <a:r>
              <a:rPr lang="en-US" altLang="ko-KR" b="1" dirty="0">
                <a:solidFill>
                  <a:srgbClr val="C00000"/>
                </a:solidFill>
              </a:rPr>
              <a:t>D</a:t>
            </a:r>
            <a:r>
              <a:rPr lang="en-US" altLang="ko-KR" dirty="0"/>
              <a:t>elayed-</a:t>
            </a:r>
            <a:r>
              <a:rPr lang="en-US" altLang="ko-KR" b="1" dirty="0">
                <a:solidFill>
                  <a:srgbClr val="C00000"/>
                </a:solidFill>
              </a:rPr>
              <a:t>D</a:t>
            </a:r>
            <a:r>
              <a:rPr lang="en-US" altLang="ko-KR" dirty="0"/>
              <a:t>ynamic-</a:t>
            </a:r>
            <a:r>
              <a:rPr lang="en-US" altLang="ko-KR" b="1" dirty="0">
                <a:solidFill>
                  <a:srgbClr val="C00000"/>
                </a:solidFill>
              </a:rPr>
              <a:t>S</a:t>
            </a:r>
            <a:r>
              <a:rPr lang="en-US" altLang="ko-KR" dirty="0"/>
              <a:t>elective)</a:t>
            </a:r>
            <a:r>
              <a:rPr lang="en-US" altLang="ko-KR" b="1" u="sng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/>
              <a:t>prediction to achieve very high recall and good precision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ko-KR" dirty="0" smtClean="0"/>
              <a:t>Use DDS prediction to effectively reduce extreme tail latency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2581-2393-4382-BFCF-F1A34541B37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46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25604</TotalTime>
  <Words>951</Words>
  <Application>Microsoft Office PowerPoint</Application>
  <PresentationFormat>화면 슬라이드 쇼(4:3)</PresentationFormat>
  <Paragraphs>311</Paragraphs>
  <Slides>31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Theme</vt:lpstr>
      <vt:lpstr>슬라이드 1</vt:lpstr>
      <vt:lpstr>Web Search Engine Requirement</vt:lpstr>
      <vt:lpstr>Low Latency for All Users</vt:lpstr>
      <vt:lpstr>Reducing End-to-End Latency</vt:lpstr>
      <vt:lpstr>Reducing Tail Latency by Parallelization</vt:lpstr>
      <vt:lpstr>Challenges of Exploiting Parallelism</vt:lpstr>
      <vt:lpstr>Prior Work - PREDictive Parallelization</vt:lpstr>
      <vt:lpstr>Requirements </vt:lpstr>
      <vt:lpstr>Contributions</vt:lpstr>
      <vt:lpstr>Overview of DDS</vt:lpstr>
      <vt:lpstr>Delayed Prediction</vt:lpstr>
      <vt:lpstr>Dynamic Features</vt:lpstr>
      <vt:lpstr>Primary Factors for Execution Time</vt:lpstr>
      <vt:lpstr>Primary Factors for Execution Time</vt:lpstr>
      <vt:lpstr>Early Termination</vt:lpstr>
      <vt:lpstr>Importance of Dynamic Features</vt:lpstr>
      <vt:lpstr>Selective Prediction</vt:lpstr>
      <vt:lpstr>Selective Prediction</vt:lpstr>
      <vt:lpstr>Overview of DDS</vt:lpstr>
      <vt:lpstr>Evaluations of Predictor Accuracy (1/3)</vt:lpstr>
      <vt:lpstr>Evaluations of Predictor Accuracy (2/3)</vt:lpstr>
      <vt:lpstr>Evaluations of Predictor Accuracy (3/3)</vt:lpstr>
      <vt:lpstr>Evaluations of Predictor Accuracy (3/3)</vt:lpstr>
      <vt:lpstr>Evaluations of Predictor Accuracy (3/3)</vt:lpstr>
      <vt:lpstr>Simulation Results on Tail Latency Reduction</vt:lpstr>
      <vt:lpstr>ISN Response Time</vt:lpstr>
      <vt:lpstr>ISN Response Time</vt:lpstr>
      <vt:lpstr>ISN Response Time</vt:lpstr>
      <vt:lpstr>Aggregator Response Time</vt:lpstr>
      <vt:lpstr>Conclusion</vt:lpstr>
      <vt:lpstr>슬라이드 31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Myeongjae Jeon</dc:creator>
  <cp:lastModifiedBy>0</cp:lastModifiedBy>
  <cp:revision>2714</cp:revision>
  <cp:lastPrinted>2013-04-10T02:13:39Z</cp:lastPrinted>
  <dcterms:created xsi:type="dcterms:W3CDTF">2012-09-02T20:45:31Z</dcterms:created>
  <dcterms:modified xsi:type="dcterms:W3CDTF">2015-02-03T05:32:06Z</dcterms:modified>
</cp:coreProperties>
</file>