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88" r:id="rId4"/>
    <p:sldId id="265" r:id="rId5"/>
    <p:sldId id="272" r:id="rId6"/>
    <p:sldId id="274" r:id="rId7"/>
    <p:sldId id="275" r:id="rId8"/>
    <p:sldId id="277" r:id="rId9"/>
    <p:sldId id="278" r:id="rId10"/>
    <p:sldId id="286" r:id="rId11"/>
    <p:sldId id="280" r:id="rId12"/>
    <p:sldId id="285" r:id="rId13"/>
    <p:sldId id="282" r:id="rId14"/>
    <p:sldId id="283" r:id="rId15"/>
    <p:sldId id="284" r:id="rId16"/>
    <p:sldId id="260" r:id="rId17"/>
    <p:sldId id="287" r:id="rId18"/>
    <p:sldId id="262" r:id="rId19"/>
    <p:sldId id="26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A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30" autoAdjust="0"/>
  </p:normalViewPr>
  <p:slideViewPr>
    <p:cSldViewPr snapToGrid="0">
      <p:cViewPr>
        <p:scale>
          <a:sx n="38" d="100"/>
          <a:sy n="38" d="100"/>
        </p:scale>
        <p:origin x="1374" y="11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FFAB5D-B1B0-4D8B-AE58-22AB0AB6CBB3}" type="datetimeFigureOut">
              <a:rPr lang="en-US" smtClean="0"/>
              <a:t>6/18/2013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3CDBDC-7904-455B-B6AE-050D73E27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993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11:42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CDBDC-7904-455B-B6AE-050D73E27D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871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7386-E0E8-48EC-8B35-873374571BE9}" type="datetimeFigureOut">
              <a:rPr lang="en-US" smtClean="0"/>
              <a:t>6/14/2013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1FD6-ABED-4F53-926F-3BCF46F74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835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7386-E0E8-48EC-8B35-873374571BE9}" type="datetimeFigureOut">
              <a:rPr lang="en-US" smtClean="0"/>
              <a:t>6/14/2013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1FD6-ABED-4F53-926F-3BCF46F74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608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7386-E0E8-48EC-8B35-873374571BE9}" type="datetimeFigureOut">
              <a:rPr lang="en-US" smtClean="0"/>
              <a:t>6/14/2013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1FD6-ABED-4F53-926F-3BCF46F74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060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7386-E0E8-48EC-8B35-873374571BE9}" type="datetimeFigureOut">
              <a:rPr lang="en-US" smtClean="0"/>
              <a:t>6/14/2013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1FD6-ABED-4F53-926F-3BCF46F74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40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7386-E0E8-48EC-8B35-873374571BE9}" type="datetimeFigureOut">
              <a:rPr lang="en-US" smtClean="0"/>
              <a:t>6/14/2013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1FD6-ABED-4F53-926F-3BCF46F74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678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7386-E0E8-48EC-8B35-873374571BE9}" type="datetimeFigureOut">
              <a:rPr lang="en-US" smtClean="0"/>
              <a:t>6/14/2013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1FD6-ABED-4F53-926F-3BCF46F74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844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7386-E0E8-48EC-8B35-873374571BE9}" type="datetimeFigureOut">
              <a:rPr lang="en-US" smtClean="0"/>
              <a:t>6/14/2013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1FD6-ABED-4F53-926F-3BCF46F74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06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7386-E0E8-48EC-8B35-873374571BE9}" type="datetimeFigureOut">
              <a:rPr lang="en-US" smtClean="0"/>
              <a:t>6/14/2013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1FD6-ABED-4F53-926F-3BCF46F74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98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7386-E0E8-48EC-8B35-873374571BE9}" type="datetimeFigureOut">
              <a:rPr lang="en-US" smtClean="0"/>
              <a:t>6/14/2013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1FD6-ABED-4F53-926F-3BCF46F74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16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7386-E0E8-48EC-8B35-873374571BE9}" type="datetimeFigureOut">
              <a:rPr lang="en-US" smtClean="0"/>
              <a:t>6/14/2013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1FD6-ABED-4F53-926F-3BCF46F74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802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7386-E0E8-48EC-8B35-873374571BE9}" type="datetimeFigureOut">
              <a:rPr lang="en-US" smtClean="0"/>
              <a:t>6/14/2013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1FD6-ABED-4F53-926F-3BCF46F74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209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17386-E0E8-48EC-8B35-873374571BE9}" type="datetimeFigureOut">
              <a:rPr lang="en-US" smtClean="0"/>
              <a:t>6/14/2013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B1FD6-ABED-4F53-926F-3BCF46F74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000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29.png"/><Relationship Id="rId7" Type="http://schemas.openxmlformats.org/officeDocument/2006/relationships/image" Target="../media/image33.WMF"/><Relationship Id="rId12" Type="http://schemas.openxmlformats.org/officeDocument/2006/relationships/image" Target="../media/image38.W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WMF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29.png"/><Relationship Id="rId7" Type="http://schemas.openxmlformats.org/officeDocument/2006/relationships/image" Target="../media/image33.WMF"/><Relationship Id="rId12" Type="http://schemas.openxmlformats.org/officeDocument/2006/relationships/image" Target="../media/image38.W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37.WMF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tmp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g"/><Relationship Id="rId4" Type="http://schemas.openxmlformats.org/officeDocument/2006/relationships/image" Target="../media/image15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tmp"/><Relationship Id="rId5" Type="http://schemas.openxmlformats.org/officeDocument/2006/relationships/image" Target="../media/image15.tmp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image" Target="../media/image19.tmp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6.tmp"/><Relationship Id="rId4" Type="http://schemas.openxmlformats.org/officeDocument/2006/relationships/image" Target="../media/image15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7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g"/><Relationship Id="rId5" Type="http://schemas.openxmlformats.org/officeDocument/2006/relationships/image" Target="../media/image16.tmp"/><Relationship Id="rId4" Type="http://schemas.openxmlformats.org/officeDocument/2006/relationships/image" Target="../media/image15.tm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tmp"/><Relationship Id="rId3" Type="http://schemas.openxmlformats.org/officeDocument/2006/relationships/image" Target="../media/image24.jpg"/><Relationship Id="rId7" Type="http://schemas.openxmlformats.org/officeDocument/2006/relationships/image" Target="../media/image16.tmp"/><Relationship Id="rId12" Type="http://schemas.openxmlformats.org/officeDocument/2006/relationships/image" Target="../media/image2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tmp"/><Relationship Id="rId11" Type="http://schemas.openxmlformats.org/officeDocument/2006/relationships/image" Target="../media/image27.png"/><Relationship Id="rId5" Type="http://schemas.openxmlformats.org/officeDocument/2006/relationships/image" Target="../media/image19.tmp"/><Relationship Id="rId10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6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290945"/>
            <a:ext cx="11734801" cy="2107190"/>
          </a:xfrm>
        </p:spPr>
        <p:txBody>
          <a:bodyPr>
            <a:noAutofit/>
          </a:bodyPr>
          <a:lstStyle/>
          <a:p>
            <a:pPr algn="l"/>
            <a:r>
              <a:rPr lang="en-US" sz="6600" dirty="0" smtClean="0"/>
              <a:t>A Machine Learning Framework for Programming </a:t>
            </a:r>
            <a:r>
              <a:rPr lang="en-US" sz="6600" dirty="0" smtClean="0"/>
              <a:t>by Example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9458" y="2307511"/>
            <a:ext cx="7458757" cy="4021282"/>
          </a:xfrm>
        </p:spPr>
        <p:txBody>
          <a:bodyPr/>
          <a:lstStyle/>
          <a:p>
            <a:pPr algn="l"/>
            <a:endParaRPr lang="en-US" dirty="0" smtClean="0"/>
          </a:p>
          <a:p>
            <a:pPr algn="l"/>
            <a:r>
              <a:rPr lang="en-US" dirty="0" smtClean="0"/>
              <a:t>by</a:t>
            </a:r>
          </a:p>
          <a:p>
            <a:pPr algn="l"/>
            <a:r>
              <a:rPr lang="en-US" dirty="0" smtClean="0"/>
              <a:t>Aditya Menon, </a:t>
            </a:r>
            <a:r>
              <a:rPr lang="en-US" dirty="0" smtClean="0"/>
              <a:t>UCSD/NICTA</a:t>
            </a:r>
          </a:p>
          <a:p>
            <a:pPr algn="l"/>
            <a:r>
              <a:rPr lang="en-US" dirty="0" smtClean="0"/>
              <a:t>Santosh </a:t>
            </a:r>
            <a:r>
              <a:rPr lang="en-US" dirty="0" err="1" smtClean="0"/>
              <a:t>Vempala</a:t>
            </a:r>
            <a:r>
              <a:rPr lang="en-US" dirty="0" smtClean="0"/>
              <a:t>, Georgia Tech</a:t>
            </a:r>
            <a:endParaRPr lang="en-US" dirty="0" smtClean="0"/>
          </a:p>
          <a:p>
            <a:pPr algn="l"/>
            <a:r>
              <a:rPr lang="en-US" dirty="0" smtClean="0"/>
              <a:t>Omer </a:t>
            </a:r>
            <a:r>
              <a:rPr lang="en-US" dirty="0" err="1" smtClean="0"/>
              <a:t>Tamuz</a:t>
            </a:r>
            <a:r>
              <a:rPr lang="en-US" dirty="0" smtClean="0"/>
              <a:t>, Weizmann</a:t>
            </a:r>
          </a:p>
          <a:p>
            <a:pPr algn="l"/>
            <a:r>
              <a:rPr lang="en-US" dirty="0" smtClean="0"/>
              <a:t>Sumit Gulwani, MSR</a:t>
            </a:r>
          </a:p>
          <a:p>
            <a:pPr algn="l"/>
            <a:r>
              <a:rPr lang="en-US" dirty="0" smtClean="0"/>
              <a:t>Butler Lampson, MSR</a:t>
            </a:r>
          </a:p>
          <a:p>
            <a:pPr algn="l"/>
            <a:r>
              <a:rPr lang="en-US" dirty="0" smtClean="0"/>
              <a:t>Adam </a:t>
            </a:r>
            <a:r>
              <a:rPr lang="en-US" dirty="0" err="1" smtClean="0"/>
              <a:t>Tauman</a:t>
            </a:r>
            <a:r>
              <a:rPr lang="en-US" dirty="0" smtClean="0"/>
              <a:t> Kalai, MSR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21982" y="4928381"/>
            <a:ext cx="2570018" cy="18519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 rot="20300717">
                <a:off x="1640538" y="3482788"/>
                <a:ext cx="14276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in Australia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300717">
                <a:off x="1640538" y="3482788"/>
                <a:ext cx="1427699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4149" b="-118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54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2510" y="292181"/>
            <a:ext cx="101800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 smtClean="0"/>
              <a:t>Learning to Search</a:t>
            </a:r>
            <a:r>
              <a:rPr lang="en-US" sz="4000" dirty="0" smtClean="0"/>
              <a:t> for Programming </a:t>
            </a:r>
            <a:r>
              <a:rPr lang="en-US" sz="4000" dirty="0" smtClean="0"/>
              <a:t>by </a:t>
            </a:r>
            <a:r>
              <a:rPr lang="en-US" sz="4000" dirty="0" smtClean="0"/>
              <a:t>example</a:t>
            </a:r>
            <a:endParaRPr lang="en-US" sz="40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21982" y="5006075"/>
            <a:ext cx="2570018" cy="1851925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9854031" y="2623804"/>
            <a:ext cx="2060721" cy="2159724"/>
            <a:chOff x="10295478" y="2623804"/>
            <a:chExt cx="2060721" cy="2159724"/>
          </a:xfrm>
        </p:grpSpPr>
        <p:sp>
          <p:nvSpPr>
            <p:cNvPr id="5" name="TextBox 4"/>
            <p:cNvSpPr txBox="1"/>
            <p:nvPr/>
          </p:nvSpPr>
          <p:spPr>
            <a:xfrm>
              <a:off x="11021218" y="3251657"/>
              <a:ext cx="11721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Reverse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804010" y="2623804"/>
              <a:ext cx="7489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Join</a:t>
              </a:r>
            </a:p>
          </p:txBody>
        </p:sp>
        <p:cxnSp>
          <p:nvCxnSpPr>
            <p:cNvPr id="11" name="Straight Connector 10"/>
            <p:cNvCxnSpPr>
              <a:stCxn id="9" idx="2"/>
              <a:endCxn id="5" idx="0"/>
            </p:cNvCxnSpPr>
            <p:nvPr/>
          </p:nvCxnSpPr>
          <p:spPr>
            <a:xfrm>
              <a:off x="11178472" y="3023914"/>
              <a:ext cx="428804" cy="2277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0295478" y="3255617"/>
              <a:ext cx="7489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“\n”</a:t>
              </a:r>
            </a:p>
          </p:txBody>
        </p:sp>
        <p:cxnSp>
          <p:nvCxnSpPr>
            <p:cNvPr id="14" name="Straight Connector 13"/>
            <p:cNvCxnSpPr>
              <a:stCxn id="9" idx="2"/>
              <a:endCxn id="13" idx="0"/>
            </p:cNvCxnSpPr>
            <p:nvPr/>
          </p:nvCxnSpPr>
          <p:spPr>
            <a:xfrm flipH="1">
              <a:off x="10669940" y="3023914"/>
              <a:ext cx="508532" cy="2317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10920229" y="3804886"/>
              <a:ext cx="13740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Split</a:t>
              </a:r>
            </a:p>
          </p:txBody>
        </p:sp>
        <p:cxnSp>
          <p:nvCxnSpPr>
            <p:cNvPr id="18" name="Straight Connector 17"/>
            <p:cNvCxnSpPr>
              <a:stCxn id="5" idx="2"/>
              <a:endCxn id="17" idx="0"/>
            </p:cNvCxnSpPr>
            <p:nvPr/>
          </p:nvCxnSpPr>
          <p:spPr>
            <a:xfrm>
              <a:off x="11607276" y="3651767"/>
              <a:ext cx="0" cy="1531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11137532" y="4383418"/>
                  <a:ext cx="46974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𝑥</m:t>
                        </m:r>
                      </m:oMath>
                    </m:oMathPara>
                  </a14:m>
                  <a:endParaRPr lang="en-US" sz="2000" dirty="0" smtClean="0">
                    <a:solidFill>
                      <a:srgbClr val="0070C0"/>
                    </a:solidFill>
                    <a:latin typeface="Consolas" panose="020B0609020204030204" pitchFamily="49" charset="0"/>
                    <a:cs typeface="Consolas" panose="020B0609020204030204" pitchFamily="49" charset="0"/>
                  </a:endParaRPr>
                </a:p>
              </p:txBody>
            </p:sp>
          </mc:Choice>
          <mc:Fallback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37532" y="4383418"/>
                  <a:ext cx="469744" cy="40011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Connector 23"/>
            <p:cNvCxnSpPr>
              <a:stCxn id="17" idx="2"/>
              <a:endCxn id="23" idx="0"/>
            </p:cNvCxnSpPr>
            <p:nvPr/>
          </p:nvCxnSpPr>
          <p:spPr>
            <a:xfrm flipH="1">
              <a:off x="11372404" y="4204996"/>
              <a:ext cx="234872" cy="1784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11607276" y="4383418"/>
              <a:ext cx="7489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“\n”</a:t>
              </a:r>
            </a:p>
          </p:txBody>
        </p:sp>
        <p:cxnSp>
          <p:nvCxnSpPr>
            <p:cNvPr id="26" name="Straight Connector 25"/>
            <p:cNvCxnSpPr>
              <a:stCxn id="17" idx="2"/>
              <a:endCxn id="25" idx="0"/>
            </p:cNvCxnSpPr>
            <p:nvPr/>
          </p:nvCxnSpPr>
          <p:spPr>
            <a:xfrm>
              <a:off x="11607276" y="4204996"/>
              <a:ext cx="374462" cy="1784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Straight Arrow Connector 34"/>
          <p:cNvCxnSpPr>
            <a:stCxn id="38" idx="3"/>
            <a:endCxn id="37" idx="1"/>
          </p:cNvCxnSpPr>
          <p:nvPr/>
        </p:nvCxnSpPr>
        <p:spPr>
          <a:xfrm>
            <a:off x="1684715" y="3797703"/>
            <a:ext cx="368971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2053686" y="3010347"/>
            <a:ext cx="1352205" cy="15747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 anchorCtr="0"/>
          <a:lstStyle/>
          <a:p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Apples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Pears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Bananas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Peaches</a:t>
            </a:r>
          </a:p>
          <a:p>
            <a:endParaRPr lang="en-US" sz="24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32510" y="3010347"/>
            <a:ext cx="1352205" cy="15747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 anchorCtr="0"/>
          <a:lstStyle/>
          <a:p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Peaches </a:t>
            </a:r>
            <a:endParaRPr lang="en-US" sz="2400" dirty="0" smtClean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Bananas </a:t>
            </a:r>
            <a:endParaRPr lang="en-US" sz="2400" dirty="0" smtClean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Pears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Apples</a:t>
            </a:r>
            <a:endParaRPr lang="en-US" sz="24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Rectangle 38"/>
              <p:cNvSpPr/>
              <p:nvPr/>
            </p:nvSpPr>
            <p:spPr>
              <a:xfrm>
                <a:off x="619281" y="2254473"/>
                <a:ext cx="62972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281" y="2254473"/>
                <a:ext cx="629723" cy="76944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Rectangle 39"/>
              <p:cNvSpPr/>
              <p:nvPr/>
            </p:nvSpPr>
            <p:spPr>
              <a:xfrm>
                <a:off x="2448651" y="2254473"/>
                <a:ext cx="63831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8651" y="2254473"/>
                <a:ext cx="638316" cy="76944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Content Placeholder 2"/>
              <p:cNvSpPr txBox="1">
                <a:spLocks/>
              </p:cNvSpPr>
              <p:nvPr/>
            </p:nvSpPr>
            <p:spPr>
              <a:xfrm>
                <a:off x="319063" y="1135925"/>
                <a:ext cx="11618984" cy="746116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smtClean="0"/>
                  <a:t>G</a:t>
                </a:r>
                <a:r>
                  <a:rPr lang="en-US" dirty="0" smtClean="0"/>
                  <a:t>iven </a:t>
                </a:r>
                <a:r>
                  <a:rPr lang="en-US" dirty="0"/>
                  <a:t>strings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, find “good”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(</a:t>
                </a:r>
                <a:r>
                  <a:rPr lang="en-US" dirty="0"/>
                  <a:t>Dynamic programming</a:t>
                </a:r>
                <a:r>
                  <a:rPr lang="en-US" b="1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&amp; </a:t>
                </a:r>
                <a:r>
                  <a:rPr lang="en-US" dirty="0"/>
                  <a:t>genetic algorithms </a:t>
                </a:r>
                <a:r>
                  <a:rPr lang="en-US" dirty="0" smtClean="0"/>
                  <a:t>won’t work)</a:t>
                </a:r>
                <a:endParaRPr lang="en-US" dirty="0" smtClean="0"/>
              </a:p>
            </p:txBody>
          </p:sp>
        </mc:Choice>
        <mc:Fallback>
          <p:sp>
            <p:nvSpPr>
              <p:cNvPr id="4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63" y="1135925"/>
                <a:ext cx="11618984" cy="746116"/>
              </a:xfrm>
              <a:prstGeom prst="rect">
                <a:avLst/>
              </a:prstGeom>
              <a:blipFill rotWithShape="0">
                <a:blip r:embed="rId6"/>
                <a:stretch>
                  <a:fillRect l="-1049" t="-13008" b="-54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Picture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388" y="3509252"/>
            <a:ext cx="647369" cy="8866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638" y="5102097"/>
            <a:ext cx="832872" cy="9750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963" y="2613378"/>
            <a:ext cx="428095" cy="483450"/>
          </a:xfrm>
          <a:prstGeom prst="rect">
            <a:avLst/>
          </a:prstGeom>
        </p:spPr>
      </p:pic>
      <p:cxnSp>
        <p:nvCxnSpPr>
          <p:cNvPr id="22" name="Straight Arrow Connector 21"/>
          <p:cNvCxnSpPr>
            <a:stCxn id="15" idx="3"/>
          </p:cNvCxnSpPr>
          <p:nvPr/>
        </p:nvCxnSpPr>
        <p:spPr>
          <a:xfrm>
            <a:off x="4583058" y="2855103"/>
            <a:ext cx="980421" cy="6541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5" idx="3"/>
          </p:cNvCxnSpPr>
          <p:nvPr/>
        </p:nvCxnSpPr>
        <p:spPr>
          <a:xfrm>
            <a:off x="4583058" y="2855103"/>
            <a:ext cx="980421" cy="9776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4" idx="3"/>
          </p:cNvCxnSpPr>
          <p:nvPr/>
        </p:nvCxnSpPr>
        <p:spPr>
          <a:xfrm>
            <a:off x="4419757" y="3952560"/>
            <a:ext cx="1110244" cy="4290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81" idx="3"/>
          </p:cNvCxnSpPr>
          <p:nvPr/>
        </p:nvCxnSpPr>
        <p:spPr>
          <a:xfrm flipV="1">
            <a:off x="4531257" y="4688485"/>
            <a:ext cx="1044536" cy="4553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994585" y="2339249"/>
            <a:ext cx="4022181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cs typeface="Consolas" panose="020B0609020204030204" pitchFamily="49" charset="0"/>
              </a:rPr>
              <a:t> P </a:t>
            </a:r>
            <a:r>
              <a:rPr lang="en-US" sz="3200" u="sng" dirty="0" smtClean="0">
                <a:solidFill>
                  <a:schemeClr val="bg1"/>
                </a:solidFill>
                <a:cs typeface="Consolas" panose="020B0609020204030204" pitchFamily="49" charset="0"/>
              </a:rPr>
              <a:t>.</a:t>
            </a:r>
          </a:p>
          <a:p>
            <a:r>
              <a:rPr lang="en-US" dirty="0" smtClean="0">
                <a:cs typeface="Consolas" panose="020B0609020204030204" pitchFamily="49" charset="0"/>
              </a:rPr>
              <a:t>.12</a:t>
            </a:r>
          </a:p>
          <a:p>
            <a:r>
              <a:rPr lang="en-US" dirty="0" smtClean="0">
                <a:cs typeface="Consolas" panose="020B0609020204030204" pitchFamily="49" charset="0"/>
              </a:rPr>
              <a:t>.06</a:t>
            </a:r>
          </a:p>
          <a:p>
            <a:r>
              <a:rPr lang="en-US" dirty="0" smtClean="0">
                <a:cs typeface="Consolas" panose="020B0609020204030204" pitchFamily="49" charset="0"/>
              </a:rPr>
              <a:t>.01</a:t>
            </a:r>
          </a:p>
          <a:p>
            <a:r>
              <a:rPr lang="en-US" dirty="0" smtClean="0">
                <a:cs typeface="Consolas" panose="020B0609020204030204" pitchFamily="49" charset="0"/>
              </a:rPr>
              <a:t>.01</a:t>
            </a:r>
          </a:p>
          <a:p>
            <a:endParaRPr lang="en-US" dirty="0">
              <a:cs typeface="Consolas" panose="020B0609020204030204" pitchFamily="49" charset="0"/>
            </a:endParaRPr>
          </a:p>
          <a:p>
            <a:r>
              <a:rPr lang="en-US" dirty="0" smtClean="0">
                <a:cs typeface="Consolas" panose="020B0609020204030204" pitchFamily="49" charset="0"/>
              </a:rPr>
              <a:t>.20</a:t>
            </a:r>
          </a:p>
          <a:p>
            <a:r>
              <a:rPr lang="en-US" dirty="0" smtClean="0">
                <a:cs typeface="Consolas" panose="020B0609020204030204" pitchFamily="49" charset="0"/>
              </a:rPr>
              <a:t>.10</a:t>
            </a:r>
          </a:p>
          <a:p>
            <a:r>
              <a:rPr lang="en-US" dirty="0" smtClean="0">
                <a:cs typeface="Consolas" panose="020B0609020204030204" pitchFamily="49" charset="0"/>
              </a:rPr>
              <a:t>.22</a:t>
            </a:r>
          </a:p>
          <a:p>
            <a:endParaRPr lang="en-US" dirty="0">
              <a:cs typeface="Consolas" panose="020B0609020204030204" pitchFamily="49" charset="0"/>
            </a:endParaRPr>
          </a:p>
          <a:p>
            <a:r>
              <a:rPr lang="en-US" dirty="0" smtClean="0">
                <a:cs typeface="Consolas" panose="020B0609020204030204" pitchFamily="49" charset="0"/>
              </a:rPr>
              <a:t>.12</a:t>
            </a:r>
          </a:p>
          <a:p>
            <a:r>
              <a:rPr lang="en-US" dirty="0" smtClean="0">
                <a:cs typeface="Consolas" panose="020B0609020204030204" pitchFamily="49" charset="0"/>
              </a:rPr>
              <a:t>.08</a:t>
            </a:r>
          </a:p>
          <a:p>
            <a:r>
              <a:rPr lang="en-US" dirty="0" smtClean="0">
                <a:cs typeface="Consolas" panose="020B0609020204030204" pitchFamily="49" charset="0"/>
              </a:rPr>
              <a:t>.04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/>
              <p:cNvSpPr txBox="1"/>
              <p:nvPr/>
            </p:nvSpPr>
            <p:spPr>
              <a:xfrm>
                <a:off x="5287216" y="2339249"/>
                <a:ext cx="4022181" cy="4185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u="sng" dirty="0" smtClean="0">
                    <a:cs typeface="Consolas" panose="020B0609020204030204" pitchFamily="49" charset="0"/>
                  </a:rPr>
                  <a:t>CFG</a:t>
                </a:r>
              </a:p>
              <a:p>
                <a:r>
                  <a:rPr lang="en-US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b="1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b="0" dirty="0" smtClean="0">
                  <a:solidFill>
                    <a:srgbClr val="0070C0"/>
                  </a:solidFill>
                </a:endParaRPr>
              </a:p>
              <a:p>
                <a:r>
                  <a:rPr lang="en-US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b="1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→</m:t>
                    </m:r>
                  </m:oMath>
                </a14:m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Join</a:t>
                </a:r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𝐷𝑒𝑙𝑖𝑚</m:t>
                    </m:r>
                  </m:oMath>
                </a14:m>
                <a:r>
                  <a:rPr lang="en-US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𝑆𝐿𝑖𝑠𝑡</m:t>
                    </m:r>
                  </m:oMath>
                </a14:m>
                <a:r>
                  <a:rPr lang="en-US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)</a:t>
                </a:r>
              </a:p>
              <a:p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→</m:t>
                    </m:r>
                  </m:oMath>
                </a14:m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“Peaches”</a:t>
                </a:r>
              </a:p>
              <a:p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→</m:t>
                    </m:r>
                  </m:oMath>
                </a14:m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“Bananas”</a:t>
                </a:r>
                <a:endParaRPr lang="en-US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   </a:t>
                </a:r>
                <a:r>
                  <a:rPr lang="en-US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...</a:t>
                </a:r>
              </a:p>
              <a:p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𝑆𝐿𝑖𝑠𝑡</m:t>
                    </m:r>
                  </m:oMath>
                </a14:m>
                <a:r>
                  <a:rPr lang="en-US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→</m:t>
                    </m:r>
                  </m:oMath>
                </a14:m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Sort(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𝑆𝐿𝑖𝑠𝑡</m:t>
                    </m:r>
                  </m:oMath>
                </a14:m>
                <a:r>
                  <a:rPr lang="en-US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𝐶𝑜𝑚𝑝</m:t>
                    </m:r>
                  </m:oMath>
                </a14:m>
                <a:r>
                  <a:rPr lang="en-US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)</a:t>
                </a:r>
              </a:p>
              <a:p>
                <a:r>
                  <a:rPr lang="en-US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𝑆𝐿𝑖𝑠𝑡</m:t>
                    </m:r>
                  </m:oMath>
                </a14:m>
                <a:r>
                  <a:rPr lang="en-US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→</m:t>
                    </m:r>
                  </m:oMath>
                </a14:m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Reverse(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𝑆𝐿𝑖𝑠𝑡</m:t>
                    </m:r>
                  </m:oMath>
                </a14:m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)</a:t>
                </a:r>
              </a:p>
              <a:p>
                <a:r>
                  <a:rPr lang="en-US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𝑆𝐿𝑖𝑠𝑡</m:t>
                    </m:r>
                  </m:oMath>
                </a14:m>
                <a:r>
                  <a:rPr lang="en-US" b="1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→</m:t>
                    </m:r>
                  </m:oMath>
                </a14:m>
                <a:r>
                  <a:rPr lang="en-US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Split(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,</a:t>
                </a:r>
                <a:r>
                  <a:rPr lang="en-US" b="1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𝐷𝑒𝑙𝑖𝑚</m:t>
                    </m:r>
                  </m:oMath>
                </a14:m>
                <a:r>
                  <a:rPr lang="en-US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)</a:t>
                </a:r>
                <a:endParaRPr lang="en-US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  ...</a:t>
                </a:r>
              </a:p>
              <a:p>
                <a:r>
                  <a:rPr lang="en-US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𝐷𝑒𝑙𝑖𝑚</m:t>
                    </m:r>
                  </m:oMath>
                </a14:m>
                <a:r>
                  <a:rPr lang="en-US" b="1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→</m:t>
                    </m:r>
                  </m:oMath>
                </a14:m>
                <a:r>
                  <a:rPr lang="en-US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“\n”</a:t>
                </a:r>
              </a:p>
              <a:p>
                <a:r>
                  <a:rPr lang="en-US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𝐷𝑒𝑙𝑖𝑚</m:t>
                    </m:r>
                  </m:oMath>
                </a14:m>
                <a:r>
                  <a:rPr lang="en-US" b="1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→</m:t>
                    </m:r>
                  </m:oMath>
                </a14:m>
                <a:r>
                  <a:rPr lang="en-US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“ ”</a:t>
                </a:r>
              </a:p>
              <a:p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𝐷𝑒𝑙𝑖𝑚</m:t>
                    </m:r>
                  </m:oMath>
                </a14:m>
                <a:r>
                  <a:rPr lang="en-US" b="1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→</m:t>
                    </m:r>
                  </m:oMath>
                </a14:m>
                <a:r>
                  <a:rPr lang="en-US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b="1" dirty="0" smtClean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   </a:t>
                </a:r>
                <a:r>
                  <a:rPr lang="en-US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...</a:t>
                </a:r>
                <a:endParaRPr lang="en-US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7216" y="2339249"/>
                <a:ext cx="4022181" cy="4185761"/>
              </a:xfrm>
              <a:prstGeom prst="rect">
                <a:avLst/>
              </a:prstGeom>
              <a:blipFill rotWithShape="0">
                <a:blip r:embed="rId10"/>
                <a:stretch>
                  <a:fillRect l="-3788" t="-1895" b="-1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13839561" y="2339248"/>
            <a:ext cx="628337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u="sng" dirty="0" smtClean="0">
              <a:cs typeface="Consolas" panose="020B0609020204030204" pitchFamily="49" charset="0"/>
            </a:endParaRP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√</a:t>
            </a:r>
            <a:endParaRPr lang="en-US" b="0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√</a:t>
            </a:r>
          </a:p>
          <a:p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√ 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√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√√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flipH="1" flipV="1">
            <a:off x="6873104" y="6077131"/>
            <a:ext cx="285657" cy="2769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 flipV="1">
            <a:off x="7116247" y="5809129"/>
            <a:ext cx="564487" cy="2834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>
            <a:off x="7170999" y="5523494"/>
            <a:ext cx="614803" cy="86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 flipV="1">
            <a:off x="8518414" y="5006075"/>
            <a:ext cx="520037" cy="960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Picture 8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398" y="4677699"/>
            <a:ext cx="743859" cy="932219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409" y="2335155"/>
            <a:ext cx="600225" cy="702677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117" y="2143301"/>
            <a:ext cx="746873" cy="874356"/>
          </a:xfrm>
          <a:prstGeom prst="rect">
            <a:avLst/>
          </a:prstGeom>
        </p:spPr>
      </p:pic>
      <p:cxnSp>
        <p:nvCxnSpPr>
          <p:cNvPr id="95" name="Straight Arrow Connector 94"/>
          <p:cNvCxnSpPr/>
          <p:nvPr/>
        </p:nvCxnSpPr>
        <p:spPr>
          <a:xfrm flipH="1">
            <a:off x="6330631" y="2782042"/>
            <a:ext cx="480486" cy="1322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flipH="1">
            <a:off x="8322982" y="2944231"/>
            <a:ext cx="480486" cy="1322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0" name="Picture 9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299" y="3721785"/>
            <a:ext cx="311919" cy="365160"/>
          </a:xfrm>
          <a:prstGeom prst="rect">
            <a:avLst/>
          </a:prstGeom>
        </p:spPr>
      </p:pic>
      <p:cxnSp>
        <p:nvCxnSpPr>
          <p:cNvPr id="101" name="Straight Arrow Connector 100"/>
          <p:cNvCxnSpPr/>
          <p:nvPr/>
        </p:nvCxnSpPr>
        <p:spPr>
          <a:xfrm flipH="1">
            <a:off x="8037928" y="4046604"/>
            <a:ext cx="480486" cy="1322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" name="Picture 10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474" y="4822199"/>
            <a:ext cx="1076742" cy="1260529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336" y="3799759"/>
            <a:ext cx="311919" cy="365160"/>
          </a:xfrm>
          <a:prstGeom prst="rect">
            <a:avLst/>
          </a:prstGeom>
        </p:spPr>
      </p:pic>
      <p:cxnSp>
        <p:nvCxnSpPr>
          <p:cNvPr id="104" name="Straight Arrow Connector 103"/>
          <p:cNvCxnSpPr/>
          <p:nvPr/>
        </p:nvCxnSpPr>
        <p:spPr>
          <a:xfrm flipH="1">
            <a:off x="8763412" y="4151472"/>
            <a:ext cx="480486" cy="1322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Picture 10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336" y="4283861"/>
            <a:ext cx="311919" cy="365160"/>
          </a:xfrm>
          <a:prstGeom prst="rect">
            <a:avLst/>
          </a:prstGeom>
        </p:spPr>
      </p:pic>
      <p:cxnSp>
        <p:nvCxnSpPr>
          <p:cNvPr id="106" name="Straight Arrow Connector 105"/>
          <p:cNvCxnSpPr/>
          <p:nvPr/>
        </p:nvCxnSpPr>
        <p:spPr>
          <a:xfrm flipH="1">
            <a:off x="8258101" y="4546496"/>
            <a:ext cx="969526" cy="983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6" name="Picture 1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746" y="6092620"/>
            <a:ext cx="600225" cy="702677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083" y="6414338"/>
            <a:ext cx="311919" cy="3651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492" y="5945575"/>
            <a:ext cx="425132" cy="526933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216" y="6150871"/>
            <a:ext cx="425132" cy="526933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5661" y="1741467"/>
            <a:ext cx="425132" cy="526933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750" y="6215619"/>
            <a:ext cx="425132" cy="526933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892" y="6097975"/>
            <a:ext cx="425132" cy="526933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292" y="6250375"/>
            <a:ext cx="425132" cy="526933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397" y="5405383"/>
            <a:ext cx="478506" cy="593088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761" y="1817607"/>
            <a:ext cx="425132" cy="526933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720" y="1693154"/>
            <a:ext cx="425132" cy="526933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877" y="1363988"/>
            <a:ext cx="425132" cy="526933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601" y="1569284"/>
            <a:ext cx="425132" cy="526933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3135" y="1634032"/>
            <a:ext cx="425132" cy="526933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277" y="1516388"/>
            <a:ext cx="425132" cy="526933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677" y="1668788"/>
            <a:ext cx="425132" cy="526933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782" y="823796"/>
            <a:ext cx="632704" cy="78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46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2510" y="292181"/>
            <a:ext cx="101800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 smtClean="0"/>
              <a:t>Learning to Search</a:t>
            </a:r>
            <a:r>
              <a:rPr lang="en-US" sz="4000" dirty="0" smtClean="0"/>
              <a:t> for Programming </a:t>
            </a:r>
            <a:r>
              <a:rPr lang="en-US" sz="4000" dirty="0" smtClean="0"/>
              <a:t>by </a:t>
            </a:r>
            <a:r>
              <a:rPr lang="en-US" sz="4000" dirty="0" smtClean="0"/>
              <a:t>example</a:t>
            </a:r>
            <a:endParaRPr lang="en-US" sz="40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21982" y="5006075"/>
            <a:ext cx="2570018" cy="1851925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9854031" y="2623804"/>
            <a:ext cx="2060721" cy="2159724"/>
            <a:chOff x="10295478" y="2623804"/>
            <a:chExt cx="2060721" cy="2159724"/>
          </a:xfrm>
        </p:grpSpPr>
        <p:sp>
          <p:nvSpPr>
            <p:cNvPr id="5" name="TextBox 4"/>
            <p:cNvSpPr txBox="1"/>
            <p:nvPr/>
          </p:nvSpPr>
          <p:spPr>
            <a:xfrm>
              <a:off x="11021218" y="3251657"/>
              <a:ext cx="11721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Reverse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804010" y="2623804"/>
              <a:ext cx="7489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Join</a:t>
              </a:r>
            </a:p>
          </p:txBody>
        </p:sp>
        <p:cxnSp>
          <p:nvCxnSpPr>
            <p:cNvPr id="11" name="Straight Connector 10"/>
            <p:cNvCxnSpPr>
              <a:stCxn id="9" idx="2"/>
              <a:endCxn id="5" idx="0"/>
            </p:cNvCxnSpPr>
            <p:nvPr/>
          </p:nvCxnSpPr>
          <p:spPr>
            <a:xfrm>
              <a:off x="11178472" y="3023914"/>
              <a:ext cx="428804" cy="2277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0295478" y="3255617"/>
              <a:ext cx="7489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“\n”</a:t>
              </a:r>
            </a:p>
          </p:txBody>
        </p:sp>
        <p:cxnSp>
          <p:nvCxnSpPr>
            <p:cNvPr id="14" name="Straight Connector 13"/>
            <p:cNvCxnSpPr>
              <a:stCxn id="9" idx="2"/>
              <a:endCxn id="13" idx="0"/>
            </p:cNvCxnSpPr>
            <p:nvPr/>
          </p:nvCxnSpPr>
          <p:spPr>
            <a:xfrm flipH="1">
              <a:off x="10669940" y="3023914"/>
              <a:ext cx="508532" cy="2317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10920229" y="3804886"/>
              <a:ext cx="13740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Split</a:t>
              </a:r>
            </a:p>
          </p:txBody>
        </p:sp>
        <p:cxnSp>
          <p:nvCxnSpPr>
            <p:cNvPr id="18" name="Straight Connector 17"/>
            <p:cNvCxnSpPr>
              <a:stCxn id="5" idx="2"/>
              <a:endCxn id="17" idx="0"/>
            </p:cNvCxnSpPr>
            <p:nvPr/>
          </p:nvCxnSpPr>
          <p:spPr>
            <a:xfrm>
              <a:off x="11607276" y="3651767"/>
              <a:ext cx="0" cy="1531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11137532" y="4383418"/>
                  <a:ext cx="46974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𝑥</m:t>
                        </m:r>
                      </m:oMath>
                    </m:oMathPara>
                  </a14:m>
                  <a:endParaRPr lang="en-US" sz="2000" dirty="0" smtClean="0">
                    <a:solidFill>
                      <a:srgbClr val="0070C0"/>
                    </a:solidFill>
                    <a:latin typeface="Consolas" panose="020B0609020204030204" pitchFamily="49" charset="0"/>
                    <a:cs typeface="Consolas" panose="020B0609020204030204" pitchFamily="49" charset="0"/>
                  </a:endParaRPr>
                </a:p>
              </p:txBody>
            </p:sp>
          </mc:Choice>
          <mc:Fallback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37532" y="4383418"/>
                  <a:ext cx="469744" cy="40011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Connector 23"/>
            <p:cNvCxnSpPr>
              <a:stCxn id="17" idx="2"/>
              <a:endCxn id="23" idx="0"/>
            </p:cNvCxnSpPr>
            <p:nvPr/>
          </p:nvCxnSpPr>
          <p:spPr>
            <a:xfrm flipH="1">
              <a:off x="11372404" y="4204996"/>
              <a:ext cx="234872" cy="1784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11607276" y="4383418"/>
              <a:ext cx="7489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“\n”</a:t>
              </a:r>
            </a:p>
          </p:txBody>
        </p:sp>
        <p:cxnSp>
          <p:nvCxnSpPr>
            <p:cNvPr id="26" name="Straight Connector 25"/>
            <p:cNvCxnSpPr>
              <a:stCxn id="17" idx="2"/>
              <a:endCxn id="25" idx="0"/>
            </p:cNvCxnSpPr>
            <p:nvPr/>
          </p:nvCxnSpPr>
          <p:spPr>
            <a:xfrm>
              <a:off x="11607276" y="4204996"/>
              <a:ext cx="374462" cy="1784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Straight Arrow Connector 34"/>
          <p:cNvCxnSpPr>
            <a:stCxn id="38" idx="3"/>
            <a:endCxn id="37" idx="1"/>
          </p:cNvCxnSpPr>
          <p:nvPr/>
        </p:nvCxnSpPr>
        <p:spPr>
          <a:xfrm>
            <a:off x="1684715" y="3797703"/>
            <a:ext cx="368971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2053686" y="3010347"/>
            <a:ext cx="1352205" cy="15747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 anchorCtr="0"/>
          <a:lstStyle/>
          <a:p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Apples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Pears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Bananas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Peaches</a:t>
            </a:r>
          </a:p>
          <a:p>
            <a:endParaRPr lang="en-US" sz="24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32510" y="3010347"/>
            <a:ext cx="1352205" cy="15747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 anchorCtr="0"/>
          <a:lstStyle/>
          <a:p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Peaches </a:t>
            </a:r>
            <a:endParaRPr lang="en-US" sz="2400" dirty="0" smtClean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Bananas </a:t>
            </a:r>
            <a:endParaRPr lang="en-US" sz="2400" dirty="0" smtClean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Pears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Apples</a:t>
            </a:r>
            <a:endParaRPr lang="en-US" sz="24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Rectangle 38"/>
              <p:cNvSpPr/>
              <p:nvPr/>
            </p:nvSpPr>
            <p:spPr>
              <a:xfrm>
                <a:off x="619281" y="2254473"/>
                <a:ext cx="62972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281" y="2254473"/>
                <a:ext cx="629723" cy="76944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Rectangle 39"/>
              <p:cNvSpPr/>
              <p:nvPr/>
            </p:nvSpPr>
            <p:spPr>
              <a:xfrm>
                <a:off x="2448651" y="2254473"/>
                <a:ext cx="63831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8651" y="2254473"/>
                <a:ext cx="638316" cy="76944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Content Placeholder 2"/>
              <p:cNvSpPr txBox="1">
                <a:spLocks/>
              </p:cNvSpPr>
              <p:nvPr/>
            </p:nvSpPr>
            <p:spPr>
              <a:xfrm>
                <a:off x="319063" y="1135925"/>
                <a:ext cx="11618984" cy="746116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smtClean="0"/>
                  <a:t>G</a:t>
                </a:r>
                <a:r>
                  <a:rPr lang="en-US" dirty="0" smtClean="0"/>
                  <a:t>iven </a:t>
                </a:r>
                <a:r>
                  <a:rPr lang="en-US" dirty="0"/>
                  <a:t>strings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, find “good”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Enumerate PCFG programs in order of likelihood.</a:t>
                </a:r>
                <a:endParaRPr lang="en-US" dirty="0" smtClean="0"/>
              </a:p>
            </p:txBody>
          </p:sp>
        </mc:Choice>
        <mc:Fallback>
          <p:sp>
            <p:nvSpPr>
              <p:cNvPr id="4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63" y="1135925"/>
                <a:ext cx="11618984" cy="746116"/>
              </a:xfrm>
              <a:prstGeom prst="rect">
                <a:avLst/>
              </a:prstGeom>
              <a:blipFill rotWithShape="0">
                <a:blip r:embed="rId6"/>
                <a:stretch>
                  <a:fillRect l="-1049" t="-13008" b="-54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Picture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388" y="3509252"/>
            <a:ext cx="647369" cy="8866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638" y="5102097"/>
            <a:ext cx="832872" cy="9750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963" y="2613378"/>
            <a:ext cx="428095" cy="483450"/>
          </a:xfrm>
          <a:prstGeom prst="rect">
            <a:avLst/>
          </a:prstGeom>
        </p:spPr>
      </p:pic>
      <p:cxnSp>
        <p:nvCxnSpPr>
          <p:cNvPr id="22" name="Straight Arrow Connector 21"/>
          <p:cNvCxnSpPr>
            <a:stCxn id="15" idx="3"/>
          </p:cNvCxnSpPr>
          <p:nvPr/>
        </p:nvCxnSpPr>
        <p:spPr>
          <a:xfrm>
            <a:off x="4583058" y="2855103"/>
            <a:ext cx="980421" cy="6541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5" idx="3"/>
          </p:cNvCxnSpPr>
          <p:nvPr/>
        </p:nvCxnSpPr>
        <p:spPr>
          <a:xfrm>
            <a:off x="4583058" y="2855103"/>
            <a:ext cx="980421" cy="9776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4" idx="3"/>
          </p:cNvCxnSpPr>
          <p:nvPr/>
        </p:nvCxnSpPr>
        <p:spPr>
          <a:xfrm>
            <a:off x="4419757" y="3952560"/>
            <a:ext cx="1110244" cy="4290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81" idx="3"/>
          </p:cNvCxnSpPr>
          <p:nvPr/>
        </p:nvCxnSpPr>
        <p:spPr>
          <a:xfrm flipV="1">
            <a:off x="4531257" y="4688485"/>
            <a:ext cx="1044536" cy="4553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994585" y="2339249"/>
            <a:ext cx="4022181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cs typeface="Consolas" panose="020B0609020204030204" pitchFamily="49" charset="0"/>
              </a:rPr>
              <a:t> P </a:t>
            </a:r>
            <a:r>
              <a:rPr lang="en-US" sz="3200" u="sng" dirty="0" smtClean="0">
                <a:solidFill>
                  <a:schemeClr val="bg1"/>
                </a:solidFill>
                <a:cs typeface="Consolas" panose="020B0609020204030204" pitchFamily="49" charset="0"/>
              </a:rPr>
              <a:t>.</a:t>
            </a:r>
          </a:p>
          <a:p>
            <a:r>
              <a:rPr lang="en-US" dirty="0" smtClean="0">
                <a:cs typeface="Consolas" panose="020B0609020204030204" pitchFamily="49" charset="0"/>
              </a:rPr>
              <a:t>.12</a:t>
            </a:r>
          </a:p>
          <a:p>
            <a:r>
              <a:rPr lang="en-US" dirty="0" smtClean="0">
                <a:cs typeface="Consolas" panose="020B0609020204030204" pitchFamily="49" charset="0"/>
              </a:rPr>
              <a:t>.06</a:t>
            </a:r>
          </a:p>
          <a:p>
            <a:r>
              <a:rPr lang="en-US" dirty="0" smtClean="0">
                <a:cs typeface="Consolas" panose="020B0609020204030204" pitchFamily="49" charset="0"/>
              </a:rPr>
              <a:t>.01</a:t>
            </a:r>
          </a:p>
          <a:p>
            <a:r>
              <a:rPr lang="en-US" dirty="0" smtClean="0">
                <a:cs typeface="Consolas" panose="020B0609020204030204" pitchFamily="49" charset="0"/>
              </a:rPr>
              <a:t>.01</a:t>
            </a:r>
          </a:p>
          <a:p>
            <a:endParaRPr lang="en-US" dirty="0">
              <a:cs typeface="Consolas" panose="020B0609020204030204" pitchFamily="49" charset="0"/>
            </a:endParaRPr>
          </a:p>
          <a:p>
            <a:r>
              <a:rPr lang="en-US" dirty="0" smtClean="0">
                <a:cs typeface="Consolas" panose="020B0609020204030204" pitchFamily="49" charset="0"/>
              </a:rPr>
              <a:t>.20</a:t>
            </a:r>
          </a:p>
          <a:p>
            <a:r>
              <a:rPr lang="en-US" dirty="0" smtClean="0">
                <a:cs typeface="Consolas" panose="020B0609020204030204" pitchFamily="49" charset="0"/>
              </a:rPr>
              <a:t>.10</a:t>
            </a:r>
          </a:p>
          <a:p>
            <a:r>
              <a:rPr lang="en-US" dirty="0" smtClean="0">
                <a:cs typeface="Consolas" panose="020B0609020204030204" pitchFamily="49" charset="0"/>
              </a:rPr>
              <a:t>.22</a:t>
            </a:r>
          </a:p>
          <a:p>
            <a:endParaRPr lang="en-US" dirty="0">
              <a:cs typeface="Consolas" panose="020B0609020204030204" pitchFamily="49" charset="0"/>
            </a:endParaRPr>
          </a:p>
          <a:p>
            <a:r>
              <a:rPr lang="en-US" dirty="0" smtClean="0">
                <a:cs typeface="Consolas" panose="020B0609020204030204" pitchFamily="49" charset="0"/>
              </a:rPr>
              <a:t>.12</a:t>
            </a:r>
          </a:p>
          <a:p>
            <a:r>
              <a:rPr lang="en-US" dirty="0" smtClean="0">
                <a:cs typeface="Consolas" panose="020B0609020204030204" pitchFamily="49" charset="0"/>
              </a:rPr>
              <a:t>.08</a:t>
            </a:r>
          </a:p>
          <a:p>
            <a:r>
              <a:rPr lang="en-US" dirty="0" smtClean="0">
                <a:cs typeface="Consolas" panose="020B0609020204030204" pitchFamily="49" charset="0"/>
              </a:rPr>
              <a:t>.04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/>
              <p:cNvSpPr txBox="1"/>
              <p:nvPr/>
            </p:nvSpPr>
            <p:spPr>
              <a:xfrm>
                <a:off x="5287216" y="2339249"/>
                <a:ext cx="4022181" cy="4185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u="sng" dirty="0" smtClean="0">
                    <a:cs typeface="Consolas" panose="020B0609020204030204" pitchFamily="49" charset="0"/>
                  </a:rPr>
                  <a:t>CFG</a:t>
                </a:r>
              </a:p>
              <a:p>
                <a:r>
                  <a:rPr lang="en-US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b="1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b="0" dirty="0" smtClean="0">
                  <a:solidFill>
                    <a:srgbClr val="0070C0"/>
                  </a:solidFill>
                </a:endParaRPr>
              </a:p>
              <a:p>
                <a:r>
                  <a:rPr lang="en-US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b="1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→</m:t>
                    </m:r>
                  </m:oMath>
                </a14:m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Join</a:t>
                </a:r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𝐷𝑒𝑙𝑖𝑚</m:t>
                    </m:r>
                  </m:oMath>
                </a14:m>
                <a:r>
                  <a:rPr lang="en-US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𝑆𝐿𝑖𝑠𝑡</m:t>
                    </m:r>
                  </m:oMath>
                </a14:m>
                <a:r>
                  <a:rPr lang="en-US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)</a:t>
                </a:r>
              </a:p>
              <a:p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→</m:t>
                    </m:r>
                  </m:oMath>
                </a14:m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“Peaches”</a:t>
                </a:r>
              </a:p>
              <a:p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→</m:t>
                    </m:r>
                  </m:oMath>
                </a14:m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“Bananas”</a:t>
                </a:r>
                <a:endParaRPr lang="en-US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   </a:t>
                </a:r>
                <a:r>
                  <a:rPr lang="en-US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...</a:t>
                </a:r>
              </a:p>
              <a:p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𝑆𝐿𝑖𝑠𝑡</m:t>
                    </m:r>
                  </m:oMath>
                </a14:m>
                <a:r>
                  <a:rPr lang="en-US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→</m:t>
                    </m:r>
                  </m:oMath>
                </a14:m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Sort(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𝑆𝐿𝑖𝑠𝑡</m:t>
                    </m:r>
                  </m:oMath>
                </a14:m>
                <a:r>
                  <a:rPr lang="en-US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𝐶𝑜𝑚𝑝</m:t>
                    </m:r>
                  </m:oMath>
                </a14:m>
                <a:r>
                  <a:rPr lang="en-US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)</a:t>
                </a:r>
              </a:p>
              <a:p>
                <a:r>
                  <a:rPr lang="en-US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𝑆𝐿𝑖𝑠𝑡</m:t>
                    </m:r>
                  </m:oMath>
                </a14:m>
                <a:r>
                  <a:rPr lang="en-US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→</m:t>
                    </m:r>
                  </m:oMath>
                </a14:m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Reverse(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𝑆𝐿𝑖𝑠𝑡</m:t>
                    </m:r>
                  </m:oMath>
                </a14:m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)</a:t>
                </a:r>
              </a:p>
              <a:p>
                <a:r>
                  <a:rPr lang="en-US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𝑆𝐿𝑖𝑠𝑡</m:t>
                    </m:r>
                  </m:oMath>
                </a14:m>
                <a:r>
                  <a:rPr lang="en-US" b="1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→</m:t>
                    </m:r>
                  </m:oMath>
                </a14:m>
                <a:r>
                  <a:rPr lang="en-US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Split(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,</a:t>
                </a:r>
                <a:r>
                  <a:rPr lang="en-US" b="1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𝐷𝑒𝑙𝑖𝑚</m:t>
                    </m:r>
                  </m:oMath>
                </a14:m>
                <a:r>
                  <a:rPr lang="en-US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)</a:t>
                </a:r>
                <a:endParaRPr lang="en-US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  ...</a:t>
                </a:r>
              </a:p>
              <a:p>
                <a:r>
                  <a:rPr lang="en-US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𝐷𝑒𝑙𝑖𝑚</m:t>
                    </m:r>
                  </m:oMath>
                </a14:m>
                <a:r>
                  <a:rPr lang="en-US" b="1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→</m:t>
                    </m:r>
                  </m:oMath>
                </a14:m>
                <a:r>
                  <a:rPr lang="en-US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“\n”</a:t>
                </a:r>
              </a:p>
              <a:p>
                <a:r>
                  <a:rPr lang="en-US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𝐷𝑒𝑙𝑖𝑚</m:t>
                    </m:r>
                  </m:oMath>
                </a14:m>
                <a:r>
                  <a:rPr lang="en-US" b="1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→</m:t>
                    </m:r>
                  </m:oMath>
                </a14:m>
                <a:r>
                  <a:rPr lang="en-US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“ ”</a:t>
                </a:r>
              </a:p>
              <a:p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𝐷𝑒𝑙𝑖𝑚</m:t>
                    </m:r>
                  </m:oMath>
                </a14:m>
                <a:r>
                  <a:rPr lang="en-US" b="1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→</m:t>
                    </m:r>
                  </m:oMath>
                </a14:m>
                <a:r>
                  <a:rPr lang="en-US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b="1" dirty="0" smtClean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   </a:t>
                </a:r>
                <a:r>
                  <a:rPr lang="en-US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...</a:t>
                </a:r>
                <a:endParaRPr lang="en-US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7216" y="2339249"/>
                <a:ext cx="4022181" cy="4185761"/>
              </a:xfrm>
              <a:prstGeom prst="rect">
                <a:avLst/>
              </a:prstGeom>
              <a:blipFill rotWithShape="0">
                <a:blip r:embed="rId10"/>
                <a:stretch>
                  <a:fillRect l="-3788" t="-1895" b="-1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13839561" y="2339248"/>
            <a:ext cx="628337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u="sng" dirty="0" smtClean="0">
              <a:cs typeface="Consolas" panose="020B0609020204030204" pitchFamily="49" charset="0"/>
            </a:endParaRP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√</a:t>
            </a:r>
            <a:endParaRPr lang="en-US" b="0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√</a:t>
            </a:r>
          </a:p>
          <a:p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√ 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√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√√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flipH="1" flipV="1">
            <a:off x="6873104" y="6077131"/>
            <a:ext cx="285657" cy="2769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 flipV="1">
            <a:off x="7116247" y="5809129"/>
            <a:ext cx="564487" cy="2834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>
            <a:off x="7170999" y="5523494"/>
            <a:ext cx="614803" cy="86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 flipV="1">
            <a:off x="8518414" y="5006075"/>
            <a:ext cx="520037" cy="960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Picture 8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398" y="4677699"/>
            <a:ext cx="743859" cy="932219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409" y="2335155"/>
            <a:ext cx="600225" cy="702677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117" y="2143301"/>
            <a:ext cx="746873" cy="874356"/>
          </a:xfrm>
          <a:prstGeom prst="rect">
            <a:avLst/>
          </a:prstGeom>
        </p:spPr>
      </p:pic>
      <p:cxnSp>
        <p:nvCxnSpPr>
          <p:cNvPr id="95" name="Straight Arrow Connector 94"/>
          <p:cNvCxnSpPr/>
          <p:nvPr/>
        </p:nvCxnSpPr>
        <p:spPr>
          <a:xfrm flipH="1">
            <a:off x="6330631" y="2782042"/>
            <a:ext cx="480486" cy="1322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flipH="1">
            <a:off x="8322982" y="2944231"/>
            <a:ext cx="480486" cy="1322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0" name="Picture 9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299" y="3721785"/>
            <a:ext cx="311919" cy="365160"/>
          </a:xfrm>
          <a:prstGeom prst="rect">
            <a:avLst/>
          </a:prstGeom>
        </p:spPr>
      </p:pic>
      <p:cxnSp>
        <p:nvCxnSpPr>
          <p:cNvPr id="101" name="Straight Arrow Connector 100"/>
          <p:cNvCxnSpPr/>
          <p:nvPr/>
        </p:nvCxnSpPr>
        <p:spPr>
          <a:xfrm flipH="1">
            <a:off x="8037928" y="4046604"/>
            <a:ext cx="480486" cy="1322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" name="Picture 10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474" y="4822199"/>
            <a:ext cx="1076742" cy="1260529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336" y="3799759"/>
            <a:ext cx="311919" cy="365160"/>
          </a:xfrm>
          <a:prstGeom prst="rect">
            <a:avLst/>
          </a:prstGeom>
        </p:spPr>
      </p:pic>
      <p:cxnSp>
        <p:nvCxnSpPr>
          <p:cNvPr id="104" name="Straight Arrow Connector 103"/>
          <p:cNvCxnSpPr/>
          <p:nvPr/>
        </p:nvCxnSpPr>
        <p:spPr>
          <a:xfrm flipH="1">
            <a:off x="8763412" y="4151472"/>
            <a:ext cx="480486" cy="1322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Picture 10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336" y="4283861"/>
            <a:ext cx="311919" cy="365160"/>
          </a:xfrm>
          <a:prstGeom prst="rect">
            <a:avLst/>
          </a:prstGeom>
        </p:spPr>
      </p:pic>
      <p:cxnSp>
        <p:nvCxnSpPr>
          <p:cNvPr id="106" name="Straight Arrow Connector 105"/>
          <p:cNvCxnSpPr/>
          <p:nvPr/>
        </p:nvCxnSpPr>
        <p:spPr>
          <a:xfrm flipH="1">
            <a:off x="8258101" y="4546496"/>
            <a:ext cx="969526" cy="983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6" name="Picture 1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746" y="6092620"/>
            <a:ext cx="600225" cy="702677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083" y="6414338"/>
            <a:ext cx="311919" cy="365160"/>
          </a:xfrm>
          <a:prstGeom prst="rect">
            <a:avLst/>
          </a:prstGeom>
        </p:spPr>
      </p:pic>
      <p:sp>
        <p:nvSpPr>
          <p:cNvPr id="121" name="TextBox 120"/>
          <p:cNvSpPr txBox="1"/>
          <p:nvPr/>
        </p:nvSpPr>
        <p:spPr>
          <a:xfrm>
            <a:off x="350341" y="5445244"/>
            <a:ext cx="36453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Trained on corpus of </a:t>
            </a:r>
          </a:p>
          <a:p>
            <a:r>
              <a:rPr lang="en-US" sz="2800" dirty="0" smtClean="0"/>
              <a:t>tasks from help forums</a:t>
            </a:r>
            <a:endParaRPr lang="en-US" sz="2800" dirty="0"/>
          </a:p>
        </p:txBody>
      </p:sp>
      <p:pic>
        <p:nvPicPr>
          <p:cNvPr id="122" name="Picture 1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492" y="5945575"/>
            <a:ext cx="425132" cy="526933"/>
          </a:xfrm>
          <a:prstGeom prst="rect">
            <a:avLst/>
          </a:prstGeom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216" y="6150871"/>
            <a:ext cx="425132" cy="526933"/>
          </a:xfrm>
          <a:prstGeom prst="rect">
            <a:avLst/>
          </a:prstGeom>
        </p:spPr>
      </p:pic>
      <p:pic>
        <p:nvPicPr>
          <p:cNvPr id="124" name="Picture 1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5661" y="1741467"/>
            <a:ext cx="425132" cy="526933"/>
          </a:xfrm>
          <a:prstGeom prst="rect">
            <a:avLst/>
          </a:prstGeom>
        </p:spPr>
      </p:pic>
      <p:pic>
        <p:nvPicPr>
          <p:cNvPr id="125" name="Picture 1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750" y="6215619"/>
            <a:ext cx="425132" cy="526933"/>
          </a:xfrm>
          <a:prstGeom prst="rect">
            <a:avLst/>
          </a:prstGeom>
        </p:spPr>
      </p:pic>
      <p:pic>
        <p:nvPicPr>
          <p:cNvPr id="126" name="Picture 1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892" y="6097975"/>
            <a:ext cx="425132" cy="526933"/>
          </a:xfrm>
          <a:prstGeom prst="rect">
            <a:avLst/>
          </a:prstGeom>
        </p:spPr>
      </p:pic>
      <p:pic>
        <p:nvPicPr>
          <p:cNvPr id="127" name="Picture 1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292" y="6250375"/>
            <a:ext cx="425132" cy="526933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397" y="5405383"/>
            <a:ext cx="481352" cy="596615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761" y="1817607"/>
            <a:ext cx="425132" cy="526933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720" y="1693154"/>
            <a:ext cx="425132" cy="526933"/>
          </a:xfrm>
          <a:prstGeom prst="rect">
            <a:avLst/>
          </a:prstGeom>
        </p:spPr>
      </p:pic>
      <p:pic>
        <p:nvPicPr>
          <p:cNvPr id="131" name="Picture 1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877" y="1363988"/>
            <a:ext cx="425132" cy="526933"/>
          </a:xfrm>
          <a:prstGeom prst="rect">
            <a:avLst/>
          </a:prstGeom>
        </p:spPr>
      </p:pic>
      <p:pic>
        <p:nvPicPr>
          <p:cNvPr id="132" name="Picture 13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601" y="1569284"/>
            <a:ext cx="425132" cy="526933"/>
          </a:xfrm>
          <a:prstGeom prst="rect">
            <a:avLst/>
          </a:prstGeom>
        </p:spPr>
      </p:pic>
      <p:pic>
        <p:nvPicPr>
          <p:cNvPr id="133" name="Picture 13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3135" y="1634032"/>
            <a:ext cx="425132" cy="526933"/>
          </a:xfrm>
          <a:prstGeom prst="rect">
            <a:avLst/>
          </a:prstGeom>
        </p:spPr>
      </p:pic>
      <p:pic>
        <p:nvPicPr>
          <p:cNvPr id="134" name="Picture 1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277" y="1516388"/>
            <a:ext cx="425132" cy="526933"/>
          </a:xfrm>
          <a:prstGeom prst="rect">
            <a:avLst/>
          </a:prstGeom>
        </p:spPr>
      </p:pic>
      <p:pic>
        <p:nvPicPr>
          <p:cNvPr id="135" name="Picture 13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677" y="1668788"/>
            <a:ext cx="425132" cy="526933"/>
          </a:xfrm>
          <a:prstGeom prst="rect">
            <a:avLst/>
          </a:prstGeom>
        </p:spPr>
      </p:pic>
      <p:pic>
        <p:nvPicPr>
          <p:cNvPr id="136" name="Picture 13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782" y="823795"/>
            <a:ext cx="632704" cy="78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20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332510" y="292181"/>
                <a:ext cx="12084527" cy="15306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/>
                  <a:t>The abstract </a:t>
                </a:r>
                <a:r>
                  <a:rPr lang="en-US" sz="3600" b="1" dirty="0" smtClean="0">
                    <a:solidFill>
                      <a:srgbClr val="C00000"/>
                    </a:solidFill>
                  </a:rPr>
                  <a:t>MLE</a:t>
                </a:r>
                <a:r>
                  <a:rPr lang="en-US" sz="36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3600" dirty="0" smtClean="0"/>
                  <a:t>problem:</a:t>
                </a:r>
              </a:p>
              <a:p>
                <a:r>
                  <a:rPr lang="en-US" sz="3600" dirty="0" smtClean="0"/>
                  <a:t>Given </a:t>
                </a:r>
                <a:r>
                  <a:rPr lang="en-US" sz="3600" dirty="0"/>
                  <a:t>dist.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3600" dirty="0"/>
                  <a:t> over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data</m:t>
                    </m:r>
                    <m:r>
                      <a:rPr lang="en-US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 smtClean="0"/>
                  <a:t>, find</a:t>
                </a:r>
                <a:r>
                  <a:rPr lang="en-US" sz="360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3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lim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lim>
                    </m:limLow>
                    <m:func>
                      <m:funcPr>
                        <m:ctrlPr>
                          <a:rPr lang="en-US" sz="3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6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360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sz="36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6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3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3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3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data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3600" dirty="0" smtClean="0"/>
                  <a:t> </a:t>
                </a:r>
                <a:endParaRPr lang="en-US" sz="36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10" y="292181"/>
                <a:ext cx="12084527" cy="1530675"/>
              </a:xfrm>
              <a:prstGeom prst="rect">
                <a:avLst/>
              </a:prstGeom>
              <a:blipFill rotWithShape="0">
                <a:blip r:embed="rId2"/>
                <a:stretch>
                  <a:fillRect l="-1564" t="-6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21982" y="5006075"/>
            <a:ext cx="2570018" cy="185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12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332510" y="292181"/>
                <a:ext cx="10866629" cy="15306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/>
                  <a:t>The </a:t>
                </a:r>
                <a:r>
                  <a:rPr lang="en-US" sz="3600" b="1" dirty="0" smtClean="0">
                    <a:solidFill>
                      <a:srgbClr val="C00000"/>
                    </a:solidFill>
                  </a:rPr>
                  <a:t>wrong </a:t>
                </a:r>
                <a:r>
                  <a:rPr lang="en-US" sz="3600" dirty="0" smtClean="0"/>
                  <a:t>MLE problem:</a:t>
                </a:r>
              </a:p>
              <a:p>
                <a:r>
                  <a:rPr lang="en-US" sz="3600" dirty="0" smtClean="0"/>
                  <a:t>Given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3600" dirty="0"/>
                  <a:t>, </a:t>
                </a:r>
                <a:r>
                  <a:rPr lang="en-US" sz="3600" dirty="0"/>
                  <a:t>dist.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3600" dirty="0"/>
                  <a:t> over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3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3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3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3600" dirty="0" smtClean="0"/>
                  <a:t>, find</a:t>
                </a:r>
                <a:r>
                  <a:rPr lang="en-US" sz="360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3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lim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3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lim>
                    </m:limLow>
                    <m:func>
                      <m:funcPr>
                        <m:ctrlPr>
                          <a:rPr lang="en-US" sz="3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6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360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sz="36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6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3600" dirty="0" smtClean="0"/>
                  <a:t>? </a:t>
                </a:r>
                <a:endParaRPr lang="en-US" sz="36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10" y="292181"/>
                <a:ext cx="10866629" cy="1530675"/>
              </a:xfrm>
              <a:prstGeom prst="rect">
                <a:avLst/>
              </a:prstGeom>
              <a:blipFill rotWithShape="0">
                <a:blip r:embed="rId2"/>
                <a:stretch>
                  <a:fillRect l="-1740" t="-6375" r="-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21982" y="5006075"/>
            <a:ext cx="2570018" cy="18519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332510" y="2228480"/>
                <a:ext cx="7085594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u="sng" dirty="0" smtClean="0"/>
                  <a:t>Which program is more likely under </a:t>
                </a:r>
                <a14:m>
                  <m:oMath xmlns:m="http://schemas.openxmlformats.org/officeDocument/2006/math">
                    <m:r>
                      <a:rPr lang="en-US" sz="2800" b="0" i="1" u="sng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en-US" sz="2800" u="sng" dirty="0" smtClean="0"/>
              </a:p>
              <a:p>
                <a:r>
                  <a:rPr lang="en-US" sz="28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Remove from : to end of line</a:t>
                </a:r>
              </a:p>
              <a:p>
                <a:pPr lvl="0"/>
                <a:r>
                  <a:rPr lang="en-US" sz="2800" dirty="0" smtClean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Truncate each line to 29 characters</a:t>
                </a:r>
                <a:endParaRPr lang="en-US" sz="16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10" y="2228480"/>
                <a:ext cx="7085594" cy="1384995"/>
              </a:xfrm>
              <a:prstGeom prst="rect">
                <a:avLst/>
              </a:prstGeom>
              <a:blipFill rotWithShape="0">
                <a:blip r:embed="rId4"/>
                <a:stretch>
                  <a:fillRect l="-1807" t="-4405" r="-775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447481" y="3728014"/>
            <a:ext cx="5611090" cy="11406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 anchorCtr="0"/>
          <a:lstStyle/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Dong Yu, Frank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Seide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Gang Li: </a:t>
            </a:r>
            <a:r>
              <a:rPr lang="en-US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Conversationa</a:t>
            </a:r>
            <a:endParaRPr lang="en-US" dirty="0" smtClean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Nathan 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Parrish, Maya R. Gupta: </a:t>
            </a:r>
            <a:r>
              <a:rPr lang="en-US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Dimensionalit</a:t>
            </a:r>
            <a:endParaRPr lang="en-US" dirty="0" smtClean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327301" y="3728014"/>
            <a:ext cx="4075804" cy="7169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 anchorCtr="0"/>
          <a:lstStyle/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Dong Yu, Frank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Seide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Gang </a:t>
            </a:r>
            <a:r>
              <a:rPr lang="en-US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</a:t>
            </a:r>
          </a:p>
          <a:p>
            <a:r>
              <a:rPr lang="en-US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Nathan 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Parrish, </a:t>
            </a:r>
            <a:r>
              <a:rPr lang="en-US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Maya R. Gupta</a:t>
            </a:r>
            <a:endParaRPr lang="en-US" dirty="0" smtClean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/>
          <a:srcRect l="1156" r="4234" b="51375"/>
          <a:stretch/>
        </p:blipFill>
        <p:spPr>
          <a:xfrm>
            <a:off x="469340" y="4470646"/>
            <a:ext cx="5583116" cy="358681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 flipV="1">
            <a:off x="6058571" y="4042060"/>
            <a:ext cx="1268730" cy="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97115" y="2659111"/>
            <a:ext cx="381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√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91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14" grpId="0" animBg="1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332510" y="292181"/>
                <a:ext cx="10866629" cy="1533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/>
                  <a:t>The </a:t>
                </a:r>
                <a:r>
                  <a:rPr lang="en-US" sz="3600" b="1" dirty="0" smtClean="0">
                    <a:solidFill>
                      <a:srgbClr val="C00000"/>
                    </a:solidFill>
                  </a:rPr>
                  <a:t>wrong </a:t>
                </a:r>
                <a:r>
                  <a:rPr lang="en-US" sz="3600" dirty="0" smtClean="0"/>
                  <a:t>MLE problem</a:t>
                </a:r>
                <a:r>
                  <a:rPr lang="en-US" sz="3600" dirty="0"/>
                  <a:t>:</a:t>
                </a:r>
              </a:p>
              <a:p>
                <a:r>
                  <a:rPr lang="en-US" sz="3600" dirty="0"/>
                  <a:t>Given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3600" dirty="0"/>
                  <a:t>, dist.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3600" dirty="0"/>
                  <a:t> over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3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3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3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3600" dirty="0"/>
                  <a:t>, find</a:t>
                </a:r>
                <a:r>
                  <a:rPr lang="en-US" sz="36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3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lim>
                        <m:r>
                          <a:rPr lang="en-US" sz="3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3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3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36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3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lim>
                    </m:limLow>
                    <m:func>
                      <m:funcPr>
                        <m:ctrlPr>
                          <a:rPr lang="en-US" sz="3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6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360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sz="36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6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3600" dirty="0"/>
                  <a:t>? </a:t>
                </a:r>
                <a:endParaRPr lang="en-US" sz="36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10" y="292181"/>
                <a:ext cx="10866629" cy="1533433"/>
              </a:xfrm>
              <a:prstGeom prst="rect">
                <a:avLst/>
              </a:prstGeom>
              <a:blipFill rotWithShape="0">
                <a:blip r:embed="rId2"/>
                <a:stretch>
                  <a:fillRect l="-1740" t="-6375" r="-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21982" y="5006075"/>
            <a:ext cx="2570018" cy="18519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332510" y="2228480"/>
                <a:ext cx="7085594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u="sng" dirty="0" smtClean="0"/>
                  <a:t>Which program is more likely under </a:t>
                </a:r>
                <a14:m>
                  <m:oMath xmlns:m="http://schemas.openxmlformats.org/officeDocument/2006/math">
                    <m:r>
                      <a:rPr lang="en-US" sz="2800" b="0" i="1" u="sng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en-US" sz="2800" u="sng" dirty="0" smtClean="0"/>
              </a:p>
              <a:p>
                <a:r>
                  <a:rPr lang="en-US" sz="28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Remove from : to end of line</a:t>
                </a:r>
              </a:p>
              <a:p>
                <a:pPr lvl="0"/>
                <a:r>
                  <a:rPr lang="en-US" sz="2800" dirty="0" smtClean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Truncate each line to 29 characters</a:t>
                </a:r>
                <a:endParaRPr lang="en-US" sz="16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10" y="2228480"/>
                <a:ext cx="7085594" cy="1384995"/>
              </a:xfrm>
              <a:prstGeom prst="rect">
                <a:avLst/>
              </a:prstGeom>
              <a:blipFill rotWithShape="0">
                <a:blip r:embed="rId4"/>
                <a:stretch>
                  <a:fillRect l="-1807" t="-4405" r="-775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447481" y="3728014"/>
            <a:ext cx="5611090" cy="7169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 anchorCtr="0"/>
          <a:lstStyle/>
          <a:p>
            <a:r>
              <a:rPr lang="pl-PL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/a-z/g        24.2    Tr8    :-)      100%</a:t>
            </a:r>
          </a:p>
          <a:p>
            <a:r>
              <a:rPr lang="pl-PL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/^$/          18.5    SP     :(       0%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327301" y="3728014"/>
            <a:ext cx="4075804" cy="7169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 anchorCtr="0"/>
          <a:lstStyle/>
          <a:p>
            <a:r>
              <a:rPr lang="pl-PL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/a-z/g        24.2    Tr8    </a:t>
            </a:r>
            <a:endParaRPr lang="en-US" dirty="0" smtClean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pl-PL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/^$/          </a:t>
            </a:r>
            <a:r>
              <a:rPr lang="pl-PL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18.5    SP     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6058571" y="4042060"/>
            <a:ext cx="1268730" cy="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2012.txt - Notepad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43"/>
          <a:stretch/>
        </p:blipFill>
        <p:spPr>
          <a:xfrm>
            <a:off x="447481" y="4969503"/>
            <a:ext cx="4642902" cy="126293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97115" y="3089415"/>
            <a:ext cx="381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√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01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332510" y="292181"/>
                <a:ext cx="12325234" cy="15306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/>
                  <a:t>The abstract </a:t>
                </a:r>
                <a:r>
                  <a:rPr lang="en-US" sz="3600" b="1" dirty="0" smtClean="0">
                    <a:solidFill>
                      <a:srgbClr val="C00000"/>
                    </a:solidFill>
                  </a:rPr>
                  <a:t>MLE</a:t>
                </a:r>
                <a:r>
                  <a:rPr lang="en-US" sz="36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3600" dirty="0" smtClean="0"/>
                  <a:t>problem:</a:t>
                </a:r>
              </a:p>
              <a:p>
                <a:r>
                  <a:rPr lang="en-US" sz="3600" dirty="0" smtClean="0"/>
                  <a:t>Given </a:t>
                </a:r>
                <a:r>
                  <a:rPr lang="en-US" sz="3600" dirty="0"/>
                  <a:t>dist.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en-US" sz="3600" dirty="0"/>
                  <a:t> over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data</m:t>
                    </m:r>
                    <m:r>
                      <a:rPr lang="en-US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 smtClean="0"/>
                  <a:t>, find</a:t>
                </a:r>
                <a:r>
                  <a:rPr lang="en-US" sz="360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3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lim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lim>
                    </m:limLow>
                    <m:func>
                      <m:funcPr>
                        <m:ctrlPr>
                          <a:rPr lang="en-US" sz="3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6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360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sSub>
                              <m:sSubPr>
                                <m:ctrlPr>
                                  <a:rPr lang="en-US" sz="3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6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3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3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3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data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3600" dirty="0" smtClean="0"/>
                  <a:t> </a:t>
                </a:r>
                <a:endParaRPr lang="en-US" sz="36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10" y="292181"/>
                <a:ext cx="12325234" cy="1530675"/>
              </a:xfrm>
              <a:prstGeom prst="rect">
                <a:avLst/>
              </a:prstGeom>
              <a:blipFill rotWithShape="0">
                <a:blip r:embed="rId2"/>
                <a:stretch>
                  <a:fillRect l="-1534" t="-6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21982" y="5006075"/>
            <a:ext cx="2570018" cy="18519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332510" y="2013401"/>
                <a:ext cx="9118843" cy="33743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/>
                  <a:t>Estimating system parameters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3600" b="0" dirty="0" smtClean="0"/>
                  <a:t/>
                </a:r>
                <a:br>
                  <a:rPr lang="en-US" sz="3600" b="0" dirty="0" smtClean="0"/>
                </a:br>
                <a:r>
                  <a:rPr lang="en-US" sz="3600" dirty="0" smtClean="0"/>
                  <a:t>Given training corpus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3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6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36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6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en-US" sz="36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36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36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6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en-US" sz="36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36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3600" b="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dat</m:t>
                                </m:r>
                                <m:sSup>
                                  <m:sSupPr>
                                    <m:ctrlPr>
                                      <a:rPr lang="en-US" sz="36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600" b="0" i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a</m:t>
                                    </m:r>
                                  </m:e>
                                  <m:sup>
                                    <m:r>
                                      <a:rPr lang="en-US" sz="36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36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36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  <m:r>
                                  <a:rPr lang="en-US" sz="3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36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36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6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  <m:sub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endParaRPr lang="en-US" sz="3600" dirty="0" smtClean="0"/>
              </a:p>
              <a:p>
                <a:r>
                  <a:rPr lang="en-US" sz="3600" dirty="0" smtClean="0"/>
                  <a:t>Choose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3600" dirty="0" smtClean="0"/>
                  <a:t> to minimize:</a:t>
                </a:r>
              </a:p>
              <a:p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supHide m:val="on"/>
                        <m:ctrlP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en-US" sz="3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sz="36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sz="36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60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Pr</m:t>
                                    </m:r>
                                  </m:e>
                                  <m:lim>
                                    <m:sSub>
                                      <m:sSubPr>
                                        <m:ctrlPr>
                                          <a:rPr lang="en-US" sz="36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6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a:rPr lang="en-US" sz="36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sub>
                                    </m:sSub>
                                  </m:lim>
                                </m:limLow>
                              </m:fName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36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36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6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sz="3600" i="1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3600" i="1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  <m:r>
                                      <a:rPr lang="en-US" sz="36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sSup>
                                      <m:sSupPr>
                                        <m:ctrlPr>
                                          <a:rPr lang="en-US" sz="36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6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sz="3600" i="1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3600" i="1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  <m:r>
                                      <a:rPr lang="en-US" sz="36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US" sz="36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6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sz="3600" i="1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3600" i="1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  <m:r>
                                      <a:rPr lang="en-US" sz="360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360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dat</m:t>
                                    </m:r>
                                    <m:sSup>
                                      <m:sSupPr>
                                        <m:ctrlPr>
                                          <a:rPr lang="en-US" sz="36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360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a</m:t>
                                        </m:r>
                                      </m:e>
                                      <m:sup>
                                        <m:r>
                                          <a:rPr lang="en-US" sz="36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36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36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sz="3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3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sSup>
                                  <m:sSupPr>
                                    <m:ctrlPr>
                                      <a:rPr lang="en-US" sz="36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‖"/>
                                        <m:endChr m:val="‖"/>
                                        <m:ctrlPr>
                                          <a:rPr lang="en-US" sz="36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6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36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func>
                          </m:e>
                        </m:func>
                      </m:e>
                    </m:nary>
                  </m:oMath>
                </a14:m>
                <a:r>
                  <a:rPr lang="en-US" sz="3600" dirty="0" smtClean="0"/>
                  <a:t> </a:t>
                </a:r>
              </a:p>
              <a:p>
                <a:r>
                  <a:rPr lang="en-US" sz="3600" dirty="0" smtClean="0"/>
                  <a:t>using </a:t>
                </a:r>
                <a:r>
                  <a:rPr lang="en-US" sz="3600" b="1" dirty="0" smtClean="0">
                    <a:solidFill>
                      <a:srgbClr val="C00000"/>
                    </a:solidFill>
                  </a:rPr>
                  <a:t>convex optimization [</a:t>
                </a:r>
                <a:r>
                  <a:rPr lang="en-US" sz="3600" b="1" dirty="0" err="1" smtClean="0">
                    <a:solidFill>
                      <a:srgbClr val="C00000"/>
                    </a:solidFill>
                  </a:rPr>
                  <a:t>Vempala</a:t>
                </a:r>
                <a:r>
                  <a:rPr lang="en-US" sz="3600" b="1" dirty="0" smtClean="0">
                    <a:solidFill>
                      <a:srgbClr val="C00000"/>
                    </a:solidFill>
                  </a:rPr>
                  <a:t>]</a:t>
                </a:r>
                <a:r>
                  <a:rPr lang="en-US" sz="3600" dirty="0" smtClean="0"/>
                  <a:t>.</a:t>
                </a:r>
                <a:endParaRPr lang="en-US" sz="36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10" y="2013401"/>
                <a:ext cx="9118843" cy="3374385"/>
              </a:xfrm>
              <a:prstGeom prst="rect">
                <a:avLst/>
              </a:prstGeom>
              <a:blipFill rotWithShape="0">
                <a:blip r:embed="rId4"/>
                <a:stretch>
                  <a:fillRect l="-2074" t="-2708" b="-57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332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2510" y="292181"/>
            <a:ext cx="4437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Experimental results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6181" r="4750" b="5036"/>
          <a:stretch/>
        </p:blipFill>
        <p:spPr>
          <a:xfrm>
            <a:off x="4295696" y="1473199"/>
            <a:ext cx="7593387" cy="35328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7500" t="10592" r="18333" b="18296"/>
          <a:stretch/>
        </p:blipFill>
        <p:spPr>
          <a:xfrm>
            <a:off x="332510" y="1549398"/>
            <a:ext cx="3782290" cy="34254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5156200"/>
            <a:ext cx="66900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Baseline = equal weights (MDL)</a:t>
            </a:r>
          </a:p>
        </p:txBody>
      </p:sp>
      <p:sp>
        <p:nvSpPr>
          <p:cNvPr id="6" name="Rectangle 5"/>
          <p:cNvSpPr/>
          <p:nvPr/>
        </p:nvSpPr>
        <p:spPr>
          <a:xfrm>
            <a:off x="8993959" y="450334"/>
            <a:ext cx="2679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*Everything is in </a:t>
            </a:r>
            <a:r>
              <a:rPr lang="en-US" dirty="0" err="1" smtClean="0"/>
              <a:t>Javascript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65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2510" y="292181"/>
            <a:ext cx="26597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Conclusions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332510" y="1403801"/>
            <a:ext cx="1122743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Programming by Example involves hard search problem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Search space generated by clues (features-&gt;CFG rules)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Learn weights on heuristic clues</a:t>
            </a:r>
            <a:endParaRPr lang="en-US" sz="3600" dirty="0"/>
          </a:p>
          <a:p>
            <a:r>
              <a:rPr lang="en-US" sz="3600" dirty="0" smtClean="0"/>
              <a:t>Future work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Learned shared structure (like [Liang-Jordan-Klein10])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Generate more clues on-the-fly</a:t>
            </a:r>
            <a:endParaRPr lang="en-US" sz="3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21982" y="4953781"/>
            <a:ext cx="2570018" cy="18519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49350" y="4263390"/>
            <a:ext cx="3653345" cy="261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08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894" y="1533568"/>
            <a:ext cx="2777836" cy="184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29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90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21982" y="4913203"/>
            <a:ext cx="2570018" cy="18519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14164" y="5008288"/>
            <a:ext cx="2777836" cy="184971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30439" y="5055858"/>
            <a:ext cx="2772578" cy="18462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6965" y="206232"/>
            <a:ext cx="7115175" cy="67627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7025311" y="430059"/>
            <a:ext cx="2385529" cy="6886574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Lawrence </a:t>
            </a:r>
            <a:r>
              <a:rPr lang="en-US" sz="14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Carin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(5)</a:t>
            </a:r>
          </a:p>
          <a:p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John D. Lafferty (4)</a:t>
            </a:r>
          </a:p>
          <a:p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Michael I. Jordan (4)</a:t>
            </a:r>
          </a:p>
          <a:p>
            <a:r>
              <a:rPr lang="en-US" sz="14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Zoubin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Ghahramani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(4)</a:t>
            </a:r>
          </a:p>
          <a:p>
            <a:r>
              <a:rPr lang="en-US" sz="14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Huan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Xu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(3)</a:t>
            </a:r>
          </a:p>
          <a:p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Ivor W. Tsang (3)</a:t>
            </a:r>
          </a:p>
          <a:p>
            <a:r>
              <a:rPr lang="en-US" sz="14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Ambuj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Tewari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(3)</a:t>
            </a:r>
          </a:p>
          <a:p>
            <a:r>
              <a:rPr lang="en-US" sz="14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Csaba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Szepesvári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(3)</a:t>
            </a:r>
          </a:p>
          <a:p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Masashi Sugiyama (3)</a:t>
            </a:r>
          </a:p>
          <a:p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Nathan </a:t>
            </a:r>
            <a:r>
              <a:rPr lang="en-US" sz="14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Srebro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(3)</a:t>
            </a:r>
          </a:p>
          <a:p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Bernhard </a:t>
            </a:r>
            <a:r>
              <a:rPr lang="en-US" sz="14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Schölkopf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(3)</a:t>
            </a:r>
          </a:p>
          <a:p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Mark D. Reid (3)</a:t>
            </a:r>
          </a:p>
          <a:p>
            <a:r>
              <a:rPr lang="en-US" sz="14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Shie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Mannor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(3)</a:t>
            </a:r>
          </a:p>
          <a:p>
            <a:r>
              <a:rPr lang="en-US" sz="14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Rong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Jin (3)</a:t>
            </a:r>
          </a:p>
          <a:p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Ali </a:t>
            </a:r>
            <a:r>
              <a:rPr lang="en-US" sz="14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Jalali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(3)</a:t>
            </a:r>
          </a:p>
          <a:p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Hal </a:t>
            </a:r>
            <a:r>
              <a:rPr lang="en-US" sz="14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Daumé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III (3)</a:t>
            </a:r>
          </a:p>
          <a:p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Steven C. H. Hoi (3)</a:t>
            </a:r>
          </a:p>
          <a:p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Geoffrey E. Hinton (3)</a:t>
            </a:r>
          </a:p>
          <a:p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Arthur </a:t>
            </a:r>
            <a:r>
              <a:rPr lang="en-US" sz="14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Gretton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(3)</a:t>
            </a:r>
          </a:p>
          <a:p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David B. Dunson (3)</a:t>
            </a:r>
          </a:p>
          <a:p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David M. </a:t>
            </a:r>
            <a:r>
              <a:rPr lang="en-US" sz="14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Blei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(3)</a:t>
            </a:r>
          </a:p>
          <a:p>
            <a:r>
              <a:rPr lang="en-US" sz="14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Yoshua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Bengio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(3)</a:t>
            </a:r>
          </a:p>
          <a:p>
            <a:r>
              <a:rPr lang="en-US" sz="14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Peilin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Zhao (2)</a:t>
            </a:r>
          </a:p>
          <a:p>
            <a:r>
              <a:rPr lang="en-US" sz="14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Yaoliang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Yu (2)</a:t>
            </a:r>
          </a:p>
          <a:p>
            <a:r>
              <a:rPr lang="en-US" sz="14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Tianbao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Yang (2)</a:t>
            </a:r>
          </a:p>
          <a:p>
            <a:r>
              <a:rPr lang="en-US" sz="14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Zhixiang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Eddie </a:t>
            </a:r>
            <a:r>
              <a:rPr lang="en-US" sz="14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Xu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(2)</a:t>
            </a:r>
          </a:p>
          <a:p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Min </a:t>
            </a:r>
            <a:r>
              <a:rPr lang="en-US" sz="14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Xu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(2)</a:t>
            </a:r>
          </a:p>
          <a:p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Eric P. Xing (2)</a:t>
            </a:r>
          </a:p>
          <a:p>
            <a:r>
              <a:rPr lang="en-US" sz="1400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Jialei</a:t>
            </a:r>
            <a:r>
              <a:rPr lang="en-US" sz="14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Wang (2)</a:t>
            </a:r>
          </a:p>
          <a:p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Pascal Vincent (2)</a:t>
            </a:r>
          </a:p>
          <a:p>
            <a:r>
              <a:rPr lang="en-US" sz="14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Yichuan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Tang (2)</a:t>
            </a:r>
          </a:p>
          <a:p>
            <a:r>
              <a:rPr lang="en-US" sz="14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Peng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Sun (2)</a:t>
            </a:r>
          </a:p>
          <a:p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Amos J. </a:t>
            </a:r>
            <a:r>
              <a:rPr lang="en-US" sz="14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Storkey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(2)</a:t>
            </a:r>
          </a:p>
          <a:p>
            <a:r>
              <a:rPr lang="en-US" sz="14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Karthik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Sridharan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(2)</a:t>
            </a:r>
          </a:p>
          <a:p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Ohad Shamir (2)</a:t>
            </a:r>
          </a:p>
          <a:p>
            <a:r>
              <a:rPr lang="en-US" sz="14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Shai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Shalev-Shwartz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(2)</a:t>
            </a:r>
          </a:p>
          <a:p>
            <a:r>
              <a:rPr lang="en-US" sz="14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Fei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Sha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(2)</a:t>
            </a:r>
          </a:p>
          <a:p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Jeff Schneider (2)</a:t>
            </a:r>
          </a:p>
          <a:p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Bruno </a:t>
            </a:r>
            <a:r>
              <a:rPr lang="en-US" sz="14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Scherrer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(2</a:t>
            </a:r>
            <a:r>
              <a:rPr lang="en-US" sz="14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endParaRPr lang="en-US" sz="14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loud Callout 11"/>
              <p:cNvSpPr/>
              <p:nvPr/>
            </p:nvSpPr>
            <p:spPr>
              <a:xfrm>
                <a:off x="885463" y="609373"/>
                <a:ext cx="7986373" cy="4254751"/>
              </a:xfrm>
              <a:prstGeom prst="cloudCallout">
                <a:avLst>
                  <a:gd name="adj1" fmla="val 71442"/>
                  <a:gd name="adj2" fmla="val 5326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i="1" dirty="0" smtClean="0">
                    <a:solidFill>
                      <a:schemeClr val="tx1"/>
                    </a:solidFill>
                  </a:rPr>
                  <a:t>The</a:t>
                </a:r>
                <a:r>
                  <a:rPr lang="en-US" sz="4000" i="1" dirty="0" smtClean="0">
                    <a:solidFill>
                      <a:schemeClr val="tx1"/>
                    </a:solidFill>
                  </a:rPr>
                  <a:t> computer </a:t>
                </a:r>
                <a:r>
                  <a:rPr lang="en-US" sz="4000" b="1" i="1" dirty="0" smtClean="0">
                    <a:solidFill>
                      <a:schemeClr val="tx1"/>
                    </a:solidFill>
                  </a:rPr>
                  <a:t>learns</a:t>
                </a:r>
                <a:r>
                  <a:rPr lang="en-US" sz="4000" i="1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4000" i="1" dirty="0" smtClean="0">
                    <a:solidFill>
                      <a:schemeClr val="tx1"/>
                    </a:solidFill>
                  </a:rPr>
                  <a:t> from </a:t>
                </a:r>
                <a:r>
                  <a:rPr lang="en-US" sz="4000" i="1" dirty="0" smtClean="0">
                    <a:solidFill>
                      <a:schemeClr val="tx1"/>
                    </a:solidFill>
                  </a:rPr>
                  <a:t>a </a:t>
                </a:r>
                <a:r>
                  <a:rPr lang="en-US" sz="4000" i="1" dirty="0" smtClean="0">
                    <a:solidFill>
                      <a:schemeClr val="tx1"/>
                    </a:solidFill>
                  </a:rPr>
                  <a:t>few examples!</a:t>
                </a:r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2" name="Cloud Callout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463" y="609373"/>
                <a:ext cx="7986373" cy="4254751"/>
              </a:xfrm>
              <a:prstGeom prst="cloudCallout">
                <a:avLst>
                  <a:gd name="adj1" fmla="val 71442"/>
                  <a:gd name="adj2" fmla="val 53266"/>
                </a:avLst>
              </a:prstGeom>
              <a:blipFill rotWithShape="0"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8400366" y="3961482"/>
            <a:ext cx="1911927" cy="1377001"/>
            <a:chOff x="4730751" y="2292350"/>
            <a:chExt cx="298450" cy="212726"/>
          </a:xfrm>
        </p:grpSpPr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937126" y="2401888"/>
              <a:ext cx="92075" cy="103188"/>
            </a:xfrm>
            <a:custGeom>
              <a:avLst/>
              <a:gdLst>
                <a:gd name="T0" fmla="*/ 28 w 116"/>
                <a:gd name="T1" fmla="*/ 98 h 130"/>
                <a:gd name="T2" fmla="*/ 95 w 116"/>
                <a:gd name="T3" fmla="*/ 115 h 130"/>
                <a:gd name="T4" fmla="*/ 91 w 116"/>
                <a:gd name="T5" fmla="*/ 130 h 130"/>
                <a:gd name="T6" fmla="*/ 0 w 116"/>
                <a:gd name="T7" fmla="*/ 107 h 130"/>
                <a:gd name="T8" fmla="*/ 3 w 116"/>
                <a:gd name="T9" fmla="*/ 93 h 130"/>
                <a:gd name="T10" fmla="*/ 89 w 116"/>
                <a:gd name="T11" fmla="*/ 30 h 130"/>
                <a:gd name="T12" fmla="*/ 28 w 116"/>
                <a:gd name="T13" fmla="*/ 15 h 130"/>
                <a:gd name="T14" fmla="*/ 31 w 116"/>
                <a:gd name="T15" fmla="*/ 0 h 130"/>
                <a:gd name="T16" fmla="*/ 116 w 116"/>
                <a:gd name="T17" fmla="*/ 21 h 130"/>
                <a:gd name="T18" fmla="*/ 113 w 116"/>
                <a:gd name="T19" fmla="*/ 36 h 130"/>
                <a:gd name="T20" fmla="*/ 28 w 116"/>
                <a:gd name="T21" fmla="*/ 9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130">
                  <a:moveTo>
                    <a:pt x="28" y="98"/>
                  </a:moveTo>
                  <a:lnTo>
                    <a:pt x="95" y="115"/>
                  </a:lnTo>
                  <a:lnTo>
                    <a:pt x="91" y="130"/>
                  </a:lnTo>
                  <a:lnTo>
                    <a:pt x="0" y="107"/>
                  </a:lnTo>
                  <a:lnTo>
                    <a:pt x="3" y="93"/>
                  </a:lnTo>
                  <a:lnTo>
                    <a:pt x="89" y="30"/>
                  </a:lnTo>
                  <a:lnTo>
                    <a:pt x="28" y="15"/>
                  </a:lnTo>
                  <a:lnTo>
                    <a:pt x="31" y="0"/>
                  </a:lnTo>
                  <a:lnTo>
                    <a:pt x="116" y="21"/>
                  </a:lnTo>
                  <a:lnTo>
                    <a:pt x="113" y="36"/>
                  </a:lnTo>
                  <a:lnTo>
                    <a:pt x="28" y="98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835526" y="2303463"/>
              <a:ext cx="84138" cy="95250"/>
            </a:xfrm>
            <a:custGeom>
              <a:avLst/>
              <a:gdLst>
                <a:gd name="T0" fmla="*/ 43 w 106"/>
                <a:gd name="T1" fmla="*/ 100 h 119"/>
                <a:gd name="T2" fmla="*/ 102 w 106"/>
                <a:gd name="T3" fmla="*/ 83 h 119"/>
                <a:gd name="T4" fmla="*/ 106 w 106"/>
                <a:gd name="T5" fmla="*/ 96 h 119"/>
                <a:gd name="T6" fmla="*/ 24 w 106"/>
                <a:gd name="T7" fmla="*/ 119 h 119"/>
                <a:gd name="T8" fmla="*/ 21 w 106"/>
                <a:gd name="T9" fmla="*/ 107 h 119"/>
                <a:gd name="T10" fmla="*/ 59 w 106"/>
                <a:gd name="T11" fmla="*/ 19 h 119"/>
                <a:gd name="T12" fmla="*/ 5 w 106"/>
                <a:gd name="T13" fmla="*/ 35 h 119"/>
                <a:gd name="T14" fmla="*/ 0 w 106"/>
                <a:gd name="T15" fmla="*/ 22 h 119"/>
                <a:gd name="T16" fmla="*/ 76 w 106"/>
                <a:gd name="T17" fmla="*/ 0 h 119"/>
                <a:gd name="T18" fmla="*/ 80 w 106"/>
                <a:gd name="T19" fmla="*/ 13 h 119"/>
                <a:gd name="T20" fmla="*/ 43 w 106"/>
                <a:gd name="T21" fmla="*/ 10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119">
                  <a:moveTo>
                    <a:pt x="43" y="100"/>
                  </a:moveTo>
                  <a:lnTo>
                    <a:pt x="102" y="83"/>
                  </a:lnTo>
                  <a:lnTo>
                    <a:pt x="106" y="96"/>
                  </a:lnTo>
                  <a:lnTo>
                    <a:pt x="24" y="119"/>
                  </a:lnTo>
                  <a:lnTo>
                    <a:pt x="21" y="107"/>
                  </a:lnTo>
                  <a:lnTo>
                    <a:pt x="59" y="19"/>
                  </a:lnTo>
                  <a:lnTo>
                    <a:pt x="5" y="35"/>
                  </a:lnTo>
                  <a:lnTo>
                    <a:pt x="0" y="22"/>
                  </a:lnTo>
                  <a:lnTo>
                    <a:pt x="76" y="0"/>
                  </a:lnTo>
                  <a:lnTo>
                    <a:pt x="80" y="13"/>
                  </a:lnTo>
                  <a:lnTo>
                    <a:pt x="43" y="100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4730751" y="2292350"/>
              <a:ext cx="88900" cy="95250"/>
            </a:xfrm>
            <a:custGeom>
              <a:avLst/>
              <a:gdLst>
                <a:gd name="T0" fmla="*/ 54 w 112"/>
                <a:gd name="T1" fmla="*/ 98 h 120"/>
                <a:gd name="T2" fmla="*/ 105 w 112"/>
                <a:gd name="T3" fmla="*/ 70 h 120"/>
                <a:gd name="T4" fmla="*/ 112 w 112"/>
                <a:gd name="T5" fmla="*/ 81 h 120"/>
                <a:gd name="T6" fmla="*/ 42 w 112"/>
                <a:gd name="T7" fmla="*/ 120 h 120"/>
                <a:gd name="T8" fmla="*/ 37 w 112"/>
                <a:gd name="T9" fmla="*/ 109 h 120"/>
                <a:gd name="T10" fmla="*/ 52 w 112"/>
                <a:gd name="T11" fmla="*/ 22 h 120"/>
                <a:gd name="T12" fmla="*/ 5 w 112"/>
                <a:gd name="T13" fmla="*/ 47 h 120"/>
                <a:gd name="T14" fmla="*/ 0 w 112"/>
                <a:gd name="T15" fmla="*/ 36 h 120"/>
                <a:gd name="T16" fmla="*/ 63 w 112"/>
                <a:gd name="T17" fmla="*/ 0 h 120"/>
                <a:gd name="T18" fmla="*/ 69 w 112"/>
                <a:gd name="T19" fmla="*/ 11 h 120"/>
                <a:gd name="T20" fmla="*/ 54 w 112"/>
                <a:gd name="T21" fmla="*/ 9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2" h="120">
                  <a:moveTo>
                    <a:pt x="54" y="98"/>
                  </a:moveTo>
                  <a:lnTo>
                    <a:pt x="105" y="70"/>
                  </a:lnTo>
                  <a:lnTo>
                    <a:pt x="112" y="81"/>
                  </a:lnTo>
                  <a:lnTo>
                    <a:pt x="42" y="120"/>
                  </a:lnTo>
                  <a:lnTo>
                    <a:pt x="37" y="109"/>
                  </a:lnTo>
                  <a:lnTo>
                    <a:pt x="52" y="22"/>
                  </a:lnTo>
                  <a:lnTo>
                    <a:pt x="5" y="47"/>
                  </a:lnTo>
                  <a:lnTo>
                    <a:pt x="0" y="36"/>
                  </a:lnTo>
                  <a:lnTo>
                    <a:pt x="63" y="0"/>
                  </a:lnTo>
                  <a:lnTo>
                    <a:pt x="69" y="11"/>
                  </a:lnTo>
                  <a:lnTo>
                    <a:pt x="54" y="98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2451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510" y="292181"/>
            <a:ext cx="1920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Prior work</a:t>
            </a:r>
            <a:endParaRPr lang="en-US" sz="3200" dirty="0"/>
          </a:p>
        </p:txBody>
      </p:sp>
      <p:pic>
        <p:nvPicPr>
          <p:cNvPr id="4" name="Picture 2" descr="http://groups.csail.mit.edu/uid/lapis/images/brows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664806"/>
            <a:ext cx="4481387" cy="3338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www.cs.cmu.edu/afs/cs/project/amulet/www/amulet-group-sum97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18" t="4865" r="33908" b="63243"/>
          <a:stretch/>
        </p:blipFill>
        <p:spPr bwMode="auto">
          <a:xfrm>
            <a:off x="3708400" y="2505074"/>
            <a:ext cx="1275013" cy="149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smart-edit.com/images/smartedit-larg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368" y="292181"/>
            <a:ext cx="5166141" cy="356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ai.cs.washington.edu/www/media/icons/people/tlau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109" y="356047"/>
            <a:ext cx="2057400" cy="205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28600" y="939722"/>
            <a:ext cx="5486400" cy="5262979"/>
          </a:xfrm>
          <a:prstGeom prst="rect">
            <a:avLst/>
          </a:prstGeom>
          <a:noFill/>
          <a:ln>
            <a:noFill/>
            <a:prstDash val="dash"/>
          </a:ln>
          <a:effectLst/>
        </p:spPr>
        <p:txBody>
          <a:bodyPr wrap="square">
            <a:spAutoFit/>
          </a:bodyPr>
          <a:lstStyle/>
          <a:p>
            <a:r>
              <a:rPr lang="en-US" sz="2400" dirty="0"/>
              <a:t>EBE </a:t>
            </a:r>
            <a:r>
              <a:rPr lang="en-US" sz="2400" dirty="0"/>
              <a:t>[</a:t>
            </a:r>
            <a:r>
              <a:rPr lang="en-US" sz="2400" dirty="0"/>
              <a:t>Nix85]</a:t>
            </a:r>
          </a:p>
          <a:p>
            <a:r>
              <a:rPr lang="en-US" sz="2400" dirty="0"/>
              <a:t>Tourmaline </a:t>
            </a:r>
            <a:r>
              <a:rPr lang="en-US" sz="2400" dirty="0"/>
              <a:t>[Mye93</a:t>
            </a:r>
            <a:r>
              <a:rPr lang="en-US" sz="2400" dirty="0"/>
              <a:t>]</a:t>
            </a:r>
          </a:p>
          <a:p>
            <a:r>
              <a:rPr lang="en-US" sz="2400" dirty="0"/>
              <a:t>TELS </a:t>
            </a:r>
            <a:r>
              <a:rPr lang="en-US" sz="2400" dirty="0"/>
              <a:t>[WM93</a:t>
            </a:r>
            <a:r>
              <a:rPr lang="en-US" sz="2400" dirty="0"/>
              <a:t>]</a:t>
            </a:r>
          </a:p>
          <a:p>
            <a:r>
              <a:rPr lang="en-US" sz="2400" dirty="0"/>
              <a:t>Eager </a:t>
            </a:r>
            <a:r>
              <a:rPr lang="en-US" sz="2400" dirty="0"/>
              <a:t>[</a:t>
            </a:r>
            <a:r>
              <a:rPr lang="en-US" sz="2400" dirty="0"/>
              <a:t>Cyp93]</a:t>
            </a:r>
          </a:p>
          <a:p>
            <a:r>
              <a:rPr lang="en-US" sz="2400" dirty="0" err="1"/>
              <a:t>Cima</a:t>
            </a:r>
            <a:r>
              <a:rPr lang="en-US" sz="2400" dirty="0"/>
              <a:t> </a:t>
            </a:r>
            <a:r>
              <a:rPr lang="en-US" sz="2400" dirty="0"/>
              <a:t>[</a:t>
            </a:r>
            <a:r>
              <a:rPr lang="en-US" sz="2400" dirty="0"/>
              <a:t>Mau94]</a:t>
            </a:r>
          </a:p>
          <a:p>
            <a:r>
              <a:rPr lang="en-US" sz="2400" dirty="0"/>
              <a:t>DEED </a:t>
            </a:r>
            <a:r>
              <a:rPr lang="en-US" sz="2400" dirty="0"/>
              <a:t>[</a:t>
            </a:r>
            <a:r>
              <a:rPr lang="en-US" sz="2400" dirty="0"/>
              <a:t>Fuj98]</a:t>
            </a:r>
          </a:p>
          <a:p>
            <a:r>
              <a:rPr lang="en-US" sz="2400" dirty="0" err="1"/>
              <a:t>SmartEDIT</a:t>
            </a:r>
            <a:r>
              <a:rPr lang="en-US" sz="2400" dirty="0"/>
              <a:t> </a:t>
            </a:r>
            <a:r>
              <a:rPr lang="en-US" sz="2400" dirty="0"/>
              <a:t>[LWDW01</a:t>
            </a:r>
            <a:r>
              <a:rPr lang="en-US" sz="2400" dirty="0"/>
              <a:t>]</a:t>
            </a:r>
            <a:br>
              <a:rPr lang="en-US" sz="2400" dirty="0"/>
            </a:br>
            <a:r>
              <a:rPr lang="en-US" sz="2400" dirty="0"/>
              <a:t>LAPIS [Miller02]</a:t>
            </a:r>
          </a:p>
          <a:p>
            <a:r>
              <a:rPr lang="en-US" sz="2400" dirty="0" err="1" smtClean="0"/>
              <a:t>FlashFill</a:t>
            </a:r>
            <a:r>
              <a:rPr lang="en-US" sz="2400" dirty="0" smtClean="0"/>
              <a:t> [Gulwani2011</a:t>
            </a:r>
            <a:r>
              <a:rPr lang="en-US" sz="2400" dirty="0"/>
              <a:t>]</a:t>
            </a:r>
          </a:p>
          <a:p>
            <a:r>
              <a:rPr lang="en-US" sz="2400" dirty="0"/>
              <a:t>[Liang-Jordan-Klein10</a:t>
            </a:r>
            <a:r>
              <a:rPr lang="en-US" sz="2400" dirty="0" smtClean="0"/>
              <a:t>]</a:t>
            </a:r>
          </a:p>
          <a:p>
            <a:endParaRPr lang="en-US" sz="2400" dirty="0"/>
          </a:p>
          <a:p>
            <a:r>
              <a:rPr lang="en-US" sz="2400" b="1" dirty="0" smtClean="0">
                <a:solidFill>
                  <a:srgbClr val="C00000"/>
                </a:solidFill>
              </a:rPr>
              <a:t>Sidestep the NP-hard search problem</a:t>
            </a:r>
            <a:endParaRPr lang="en-US" sz="2400" b="1" dirty="0">
              <a:solidFill>
                <a:srgbClr val="C00000"/>
              </a:solidFill>
            </a:endParaRP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1026" name="Picture 2" descr="http://images.pcworld.com/images/article/2012/07/5_flash_fill-1138494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767012"/>
            <a:ext cx="8386685" cy="612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400" y="4584700"/>
            <a:ext cx="1879600" cy="22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81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2510" y="292181"/>
            <a:ext cx="103686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S</a:t>
            </a:r>
            <a:r>
              <a:rPr lang="en-US" sz="3200" dirty="0" smtClean="0"/>
              <a:t>equential </a:t>
            </a:r>
            <a:r>
              <a:rPr lang="en-US" sz="3200" dirty="0" smtClean="0">
                <a:solidFill>
                  <a:srgbClr val="C00000"/>
                </a:solidFill>
              </a:rPr>
              <a:t>T</a:t>
            </a:r>
            <a:r>
              <a:rPr lang="en-US" sz="3200" dirty="0" smtClean="0"/>
              <a:t>ransformations by </a:t>
            </a:r>
            <a:r>
              <a:rPr lang="en-US" sz="3200" dirty="0" smtClean="0">
                <a:solidFill>
                  <a:srgbClr val="C00000"/>
                </a:solidFill>
              </a:rPr>
              <a:t>E</a:t>
            </a:r>
            <a:r>
              <a:rPr lang="en-US" sz="3200" dirty="0" smtClean="0"/>
              <a:t>xample </a:t>
            </a:r>
            <a:r>
              <a:rPr lang="en-US" sz="3200" dirty="0" smtClean="0">
                <a:solidFill>
                  <a:srgbClr val="C00000"/>
                </a:solidFill>
              </a:rPr>
              <a:t>P</a:t>
            </a:r>
            <a:r>
              <a:rPr lang="en-US" sz="3200" dirty="0" smtClean="0"/>
              <a:t>rogramming </a:t>
            </a:r>
            <a:r>
              <a:rPr lang="en-US" sz="3200" dirty="0" smtClean="0">
                <a:solidFill>
                  <a:srgbClr val="C00000"/>
                </a:solidFill>
              </a:rPr>
              <a:t>S</a:t>
            </a:r>
            <a:r>
              <a:rPr lang="en-US" sz="3200" dirty="0" smtClean="0"/>
              <a:t>ystem</a:t>
            </a:r>
            <a:endParaRPr lang="en-US" sz="3200" dirty="0"/>
          </a:p>
        </p:txBody>
      </p:sp>
      <p:sp>
        <p:nvSpPr>
          <p:cNvPr id="28" name="TextBox 27"/>
          <p:cNvSpPr txBox="1"/>
          <p:nvPr/>
        </p:nvSpPr>
        <p:spPr>
          <a:xfrm>
            <a:off x="332510" y="298612"/>
            <a:ext cx="1036867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S</a:t>
            </a:r>
            <a:r>
              <a:rPr lang="en-US" sz="3200" dirty="0" smtClean="0">
                <a:solidFill>
                  <a:schemeClr val="bg1"/>
                </a:solidFill>
              </a:rPr>
              <a:t>equential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C00000"/>
                </a:solidFill>
              </a:rPr>
              <a:t>T</a:t>
            </a:r>
            <a:r>
              <a:rPr lang="en-US" sz="3200" dirty="0" smtClean="0">
                <a:solidFill>
                  <a:schemeClr val="bg1"/>
                </a:solidFill>
              </a:rPr>
              <a:t>ransformations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by </a:t>
            </a:r>
            <a:r>
              <a:rPr lang="en-US" sz="3200" dirty="0" smtClean="0">
                <a:solidFill>
                  <a:srgbClr val="C00000"/>
                </a:solidFill>
              </a:rPr>
              <a:t>E</a:t>
            </a:r>
            <a:r>
              <a:rPr lang="en-US" sz="3200" dirty="0" smtClean="0">
                <a:solidFill>
                  <a:schemeClr val="bg1"/>
                </a:solidFill>
              </a:rPr>
              <a:t>xample </a:t>
            </a:r>
            <a:r>
              <a:rPr lang="en-US" sz="3200" dirty="0" smtClean="0">
                <a:solidFill>
                  <a:srgbClr val="C00000"/>
                </a:solidFill>
              </a:rPr>
              <a:t>P</a:t>
            </a:r>
            <a:r>
              <a:rPr lang="en-US" sz="3200" dirty="0" smtClean="0">
                <a:solidFill>
                  <a:schemeClr val="bg1"/>
                </a:solidFill>
              </a:rPr>
              <a:t>rogramming </a:t>
            </a:r>
            <a:r>
              <a:rPr lang="en-US" sz="3200" dirty="0" smtClean="0">
                <a:solidFill>
                  <a:srgbClr val="C00000"/>
                </a:solidFill>
              </a:rPr>
              <a:t>S</a:t>
            </a:r>
            <a:r>
              <a:rPr lang="en-US" sz="3200" dirty="0" smtClean="0">
                <a:solidFill>
                  <a:schemeClr val="bg1"/>
                </a:solidFill>
              </a:rPr>
              <a:t>ystem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21982" y="5006075"/>
            <a:ext cx="2570018" cy="185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49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32510" y="292181"/>
                <a:ext cx="877894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C00000"/>
                    </a:solidFill>
                  </a:rPr>
                  <a:t>STEPS</a:t>
                </a:r>
                <a:r>
                  <a:rPr lang="en-US" sz="3200" dirty="0" smtClean="0"/>
                  <a:t>: Each step defined by example input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3200" dirty="0" smtClean="0"/>
                  <a:t>output</a:t>
                </a:r>
                <a:endParaRPr lang="en-US" sz="32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10" y="292181"/>
                <a:ext cx="8778942" cy="584775"/>
              </a:xfrm>
              <a:prstGeom prst="rect">
                <a:avLst/>
              </a:prstGeom>
              <a:blipFill rotWithShape="0">
                <a:blip r:embed="rId2"/>
                <a:stretch>
                  <a:fillRect l="-1806" t="-12500" r="-625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447481" y="1152392"/>
            <a:ext cx="5611090" cy="11406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 anchorCtr="0"/>
          <a:lstStyle/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Dong Yu, Frank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Seide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Gang Li: </a:t>
            </a:r>
            <a:r>
              <a:rPr lang="en-US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Conversationa</a:t>
            </a:r>
            <a:endParaRPr lang="en-US" dirty="0" smtClean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Nathan 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Parrish, Maya R. Gupta: </a:t>
            </a:r>
            <a:r>
              <a:rPr lang="en-US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Dimensionalit</a:t>
            </a:r>
            <a:endParaRPr lang="en-US" dirty="0" smtClean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27301" y="1152392"/>
            <a:ext cx="4075804" cy="7169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 anchorCtr="0"/>
          <a:lstStyle/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Dong Yu, Frank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Seide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Gang </a:t>
            </a:r>
            <a:r>
              <a:rPr lang="en-US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</a:t>
            </a:r>
          </a:p>
          <a:p>
            <a:r>
              <a:rPr lang="en-US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Nathan 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Parrish, </a:t>
            </a:r>
            <a:r>
              <a:rPr lang="en-US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Maya R. Gupta</a:t>
            </a:r>
            <a:endParaRPr lang="en-US" dirty="0" smtClean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6058571" y="1376409"/>
            <a:ext cx="1268730" cy="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232221" y="1398207"/>
            <a:ext cx="913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(Step 1)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156" r="4234" b="51375"/>
          <a:stretch/>
        </p:blipFill>
        <p:spPr>
          <a:xfrm>
            <a:off x="469340" y="1935365"/>
            <a:ext cx="5583116" cy="358681"/>
          </a:xfrm>
          <a:prstGeom prst="rect">
            <a:avLst/>
          </a:prstGeom>
        </p:spPr>
      </p:pic>
      <p:pic>
        <p:nvPicPr>
          <p:cNvPr id="31" name="Picture 30" descr="2012.txt - Notepad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75" b="-1"/>
          <a:stretch/>
        </p:blipFill>
        <p:spPr>
          <a:xfrm>
            <a:off x="447481" y="3291840"/>
            <a:ext cx="3791479" cy="31876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21982" y="5006075"/>
            <a:ext cx="2570018" cy="185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39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21982" y="5006075"/>
            <a:ext cx="2570018" cy="1851925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332510" y="292181"/>
            <a:ext cx="11070595" cy="6187314"/>
            <a:chOff x="332510" y="292181"/>
            <a:chExt cx="11070595" cy="618731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TextBox 4"/>
                <p:cNvSpPr txBox="1"/>
                <p:nvPr/>
              </p:nvSpPr>
              <p:spPr>
                <a:xfrm>
                  <a:off x="332510" y="292181"/>
                  <a:ext cx="8778942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smtClean="0">
                      <a:solidFill>
                        <a:srgbClr val="C00000"/>
                      </a:solidFill>
                    </a:rPr>
                    <a:t>STEPS</a:t>
                  </a:r>
                  <a:r>
                    <a:rPr lang="en-US" sz="3200" dirty="0" smtClean="0"/>
                    <a:t>: Each step defined by example input</a:t>
                  </a:r>
                  <a14:m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en-US" sz="3200" dirty="0" smtClean="0"/>
                    <a:t>output</a:t>
                  </a:r>
                  <a:endParaRPr lang="en-US" sz="3200" dirty="0"/>
                </a:p>
              </p:txBody>
            </p:sp>
          </mc:Choice>
          <mc:Fallback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510" y="292181"/>
                  <a:ext cx="8778942" cy="58477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806" t="-12500" r="-625" b="-343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/>
            <p:cNvSpPr/>
            <p:nvPr/>
          </p:nvSpPr>
          <p:spPr>
            <a:xfrm>
              <a:off x="447481" y="1152392"/>
              <a:ext cx="5611090" cy="114064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t" anchorCtr="0"/>
            <a:lstStyle/>
            <a:p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Dong Yu, Frank </a:t>
              </a:r>
              <a:r>
                <a:rPr lang="en-US" dirty="0" err="1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Seide</a:t>
              </a:r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, Gang Li: </a:t>
              </a:r>
              <a:r>
                <a:rPr lang="en-US" dirty="0" err="1" smtClean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Conversationa</a:t>
              </a:r>
              <a:endParaRPr lang="en-US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en-US" dirty="0" smtClean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Nathan </a:t>
              </a:r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Parrish, Maya R. Gupta: </a:t>
              </a:r>
              <a:r>
                <a:rPr lang="en-US" dirty="0" err="1" smtClean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Dimensionalit</a:t>
              </a:r>
              <a:endParaRPr lang="en-US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7327301" y="1152392"/>
              <a:ext cx="4075804" cy="7169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t" anchorCtr="0"/>
            <a:lstStyle/>
            <a:p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Dong Yu, Frank </a:t>
              </a:r>
              <a:r>
                <a:rPr lang="en-US" dirty="0" err="1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Seide</a:t>
              </a:r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, Gang </a:t>
              </a:r>
              <a:r>
                <a:rPr lang="en-US" dirty="0" smtClean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Li</a:t>
              </a:r>
            </a:p>
            <a:p>
              <a:r>
                <a:rPr lang="en-US" dirty="0" smtClean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Nathan </a:t>
              </a:r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Parrish, </a:t>
              </a:r>
              <a:r>
                <a:rPr lang="en-US" dirty="0" smtClean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Maya R. Gupta</a:t>
              </a:r>
              <a:endParaRPr lang="en-US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6058571" y="1376409"/>
              <a:ext cx="1268730" cy="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6232221" y="1398207"/>
              <a:ext cx="9131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(Step 1)</a:t>
              </a:r>
              <a:endParaRPr lang="en-US" dirty="0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/>
            <a:srcRect l="1156" r="4234" b="51375"/>
            <a:stretch/>
          </p:blipFill>
          <p:spPr>
            <a:xfrm>
              <a:off x="469340" y="1935365"/>
              <a:ext cx="5583116" cy="358681"/>
            </a:xfrm>
            <a:prstGeom prst="rect">
              <a:avLst/>
            </a:prstGeom>
          </p:spPr>
        </p:pic>
        <p:pic>
          <p:nvPicPr>
            <p:cNvPr id="31" name="Picture 30" descr="2012.txt - Notepad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175" b="-1"/>
            <a:stretch/>
          </p:blipFill>
          <p:spPr>
            <a:xfrm>
              <a:off x="447481" y="3291840"/>
              <a:ext cx="3791479" cy="318765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32" name="Picture 31" descr="2012.txt - Notepad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562"/>
            <a:stretch/>
          </p:blipFill>
          <p:spPr>
            <a:xfrm>
              <a:off x="7327301" y="3305907"/>
              <a:ext cx="3791479" cy="317358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" name="Rectangle 34"/>
                <p:cNvSpPr/>
                <p:nvPr/>
              </p:nvSpPr>
              <p:spPr>
                <a:xfrm>
                  <a:off x="5300037" y="2842621"/>
                  <a:ext cx="3039922" cy="54254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t" anchorCtr="0"/>
                <a:lstStyle/>
                <a:p>
                  <a:pPr lvl="0"/>
                  <a:r>
                    <a:rPr lang="en-US" dirty="0" err="1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x.Replace</a:t>
                  </a:r>
                  <a:r>
                    <a:rPr lang="en-US" dirty="0" smtClean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(/:.*$/</a:t>
                  </a:r>
                  <a:r>
                    <a:rPr lang="en-US" dirty="0" err="1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g</a:t>
                  </a:r>
                  <a:r>
                    <a:rPr lang="en-US" dirty="0" err="1" smtClean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m</a:t>
                  </a:r>
                  <a:r>
                    <a:rPr lang="en-US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,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onsolas" panose="020B0609020204030204" pitchFamily="49" charset="0"/>
                        </a:rPr>
                        <m:t>""</m:t>
                      </m:r>
                    </m:oMath>
                  </a14:m>
                  <a:r>
                    <a:rPr lang="en-US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)</a:t>
                  </a:r>
                  <a:endParaRPr lang="en-US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endParaRPr>
                </a:p>
              </p:txBody>
            </p:sp>
          </mc:Choice>
          <mc:Fallback>
            <p:sp>
              <p:nvSpPr>
                <p:cNvPr id="35" name="Rectangle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0037" y="2842621"/>
                  <a:ext cx="3039922" cy="54254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603" t="-561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7" name="Straight Arrow Connector 26"/>
          <p:cNvCxnSpPr/>
          <p:nvPr/>
        </p:nvCxnSpPr>
        <p:spPr>
          <a:xfrm flipV="1">
            <a:off x="4528566" y="1376409"/>
            <a:ext cx="1268730" cy="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702216" y="1398207"/>
            <a:ext cx="913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(Step 2)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5797467" y="1153232"/>
            <a:ext cx="1974705" cy="14756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 anchorCtr="0"/>
          <a:lstStyle/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Dong </a:t>
            </a:r>
            <a:r>
              <a:rPr lang="en-US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Yu</a:t>
            </a:r>
          </a:p>
          <a:p>
            <a:r>
              <a:rPr lang="en-US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Frank </a:t>
            </a:r>
            <a:r>
              <a:rPr lang="en-US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Seide</a:t>
            </a:r>
            <a:endParaRPr lang="en-US" dirty="0" smtClean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Gang Li</a:t>
            </a:r>
          </a:p>
          <a:p>
            <a:r>
              <a:rPr lang="en-US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Nathan Parrish</a:t>
            </a:r>
          </a:p>
          <a:p>
            <a:r>
              <a:rPr lang="en-US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Maya R. Gupta</a:t>
            </a:r>
            <a:endParaRPr lang="en-US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8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56445 -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29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-6553200" y="292181"/>
            <a:ext cx="14647894" cy="6187314"/>
            <a:chOff x="332510" y="292181"/>
            <a:chExt cx="14647894" cy="618731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TextBox 4"/>
                <p:cNvSpPr txBox="1"/>
                <p:nvPr/>
              </p:nvSpPr>
              <p:spPr>
                <a:xfrm>
                  <a:off x="332510" y="292181"/>
                  <a:ext cx="8778942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smtClean="0">
                      <a:solidFill>
                        <a:srgbClr val="C00000"/>
                      </a:solidFill>
                    </a:rPr>
                    <a:t>STEPS</a:t>
                  </a:r>
                  <a:r>
                    <a:rPr lang="en-US" sz="3200" dirty="0" smtClean="0"/>
                    <a:t>: Each step defined by example input</a:t>
                  </a:r>
                  <a14:m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en-US" sz="3200" dirty="0" smtClean="0"/>
                    <a:t>output</a:t>
                  </a:r>
                  <a:endParaRPr lang="en-US" sz="3200" dirty="0"/>
                </a:p>
              </p:txBody>
            </p:sp>
          </mc:Choice>
          <mc:Fallback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510" y="292181"/>
                  <a:ext cx="8778942" cy="584775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736" t="-12500" r="-625" b="-343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/>
            <p:cNvSpPr/>
            <p:nvPr/>
          </p:nvSpPr>
          <p:spPr>
            <a:xfrm>
              <a:off x="7327301" y="1152392"/>
              <a:ext cx="4075804" cy="7169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t" anchorCtr="0"/>
            <a:lstStyle/>
            <a:p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Dong Yu, Frank </a:t>
              </a:r>
              <a:r>
                <a:rPr lang="en-US" dirty="0" err="1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Seide</a:t>
              </a:r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, Gang </a:t>
              </a:r>
              <a:r>
                <a:rPr lang="en-US" dirty="0" smtClean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Li</a:t>
              </a:r>
            </a:p>
            <a:p>
              <a:r>
                <a:rPr lang="en-US" dirty="0" smtClean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Nathan </a:t>
              </a:r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Parrish, </a:t>
              </a:r>
              <a:r>
                <a:rPr lang="en-US" dirty="0" smtClean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Maya R. Gupta</a:t>
              </a:r>
              <a:endParaRPr lang="en-US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6058571" y="1376409"/>
              <a:ext cx="1268730" cy="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6232221" y="1398207"/>
              <a:ext cx="9131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(Step 1)</a:t>
              </a:r>
              <a:endParaRPr lang="en-US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11414276" y="1376409"/>
              <a:ext cx="1268730" cy="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1587926" y="1398207"/>
              <a:ext cx="9131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(Step 2)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2683177" y="1153232"/>
              <a:ext cx="1974705" cy="147565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t" anchorCtr="0"/>
            <a:lstStyle/>
            <a:p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Dong </a:t>
              </a:r>
              <a:r>
                <a:rPr lang="en-US" dirty="0" smtClean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Yu</a:t>
              </a:r>
            </a:p>
            <a:p>
              <a:r>
                <a:rPr lang="en-US" dirty="0" smtClean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Frank </a:t>
              </a:r>
              <a:r>
                <a:rPr lang="en-US" dirty="0" err="1" smtClean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Seide</a:t>
              </a:r>
              <a:endParaRPr lang="en-US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en-US" dirty="0" smtClean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Gang Li</a:t>
              </a:r>
            </a:p>
            <a:p>
              <a:r>
                <a:rPr lang="en-US" dirty="0" smtClean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Nathan Parrish</a:t>
              </a:r>
            </a:p>
            <a:p>
              <a:r>
                <a:rPr lang="en-US" dirty="0" smtClean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Maya R. Gupta</a:t>
              </a:r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pic>
          <p:nvPicPr>
            <p:cNvPr id="30" name="Picture 29" descr="2012.txt - Notepad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562"/>
            <a:stretch/>
          </p:blipFill>
          <p:spPr>
            <a:xfrm>
              <a:off x="12627401" y="3305907"/>
              <a:ext cx="2353003" cy="317358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31" name="Picture 30" descr="2012.txt - Notepad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175" b="-1"/>
            <a:stretch/>
          </p:blipFill>
          <p:spPr>
            <a:xfrm>
              <a:off x="447481" y="3291840"/>
              <a:ext cx="3791479" cy="318765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32" name="Picture 31" descr="2012.txt - Notepad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562"/>
            <a:stretch/>
          </p:blipFill>
          <p:spPr>
            <a:xfrm>
              <a:off x="7327301" y="3305907"/>
              <a:ext cx="3791479" cy="317358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6" name="Rectangle 35"/>
                <p:cNvSpPr/>
                <p:nvPr/>
              </p:nvSpPr>
              <p:spPr>
                <a:xfrm>
                  <a:off x="10781196" y="2839066"/>
                  <a:ext cx="2889333" cy="50304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t" anchorCtr="0"/>
                <a:lstStyle/>
                <a:p>
                  <a:pPr lvl="0"/>
                  <a:r>
                    <a:rPr lang="en-US" dirty="0" smtClean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x.Replace(/, /</a:t>
                  </a:r>
                  <a:r>
                    <a:rPr lang="en-US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gm</a:t>
                  </a:r>
                  <a:r>
                    <a:rPr lang="en-US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,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onsolas" panose="020B0609020204030204" pitchFamily="49" charset="0"/>
                        </a:rPr>
                        <m:t>"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onsolas" panose="020B0609020204030204" pitchFamily="49" charset="0"/>
                        </a:rPr>
                        <m:t>\</m:t>
                      </m:r>
                      <m:r>
                        <m:rPr>
                          <m:sty m:val="p"/>
                        </m:rPr>
                        <a:rPr lang="en-US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onsolas" panose="020B0609020204030204" pitchFamily="49" charset="0"/>
                        </a:rPr>
                        <m:t>n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onsolas" panose="020B0609020204030204" pitchFamily="49" charset="0"/>
                        </a:rPr>
                        <m:t>"</m:t>
                      </m:r>
                    </m:oMath>
                  </a14:m>
                  <a:r>
                    <a:rPr lang="en-US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)</a:t>
                  </a:r>
                </a:p>
              </p:txBody>
            </p:sp>
          </mc:Choice>
          <mc:Fallback>
            <p:sp>
              <p:nvSpPr>
                <p:cNvPr id="36" name="Rectangle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81196" y="2839066"/>
                  <a:ext cx="2889333" cy="503048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688" t="-7317" r="-84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8" name="Rectangle 37"/>
                <p:cNvSpPr/>
                <p:nvPr/>
              </p:nvSpPr>
              <p:spPr>
                <a:xfrm>
                  <a:off x="5298130" y="2839066"/>
                  <a:ext cx="2889333" cy="50304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t" anchorCtr="0"/>
                <a:lstStyle/>
                <a:p>
                  <a:pPr lvl="0"/>
                  <a:r>
                    <a:rPr lang="en-US" dirty="0" err="1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x.Replace</a:t>
                  </a:r>
                  <a:r>
                    <a:rPr lang="en-US" dirty="0" smtClean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(/:.*$/</a:t>
                  </a:r>
                  <a:r>
                    <a:rPr lang="en-US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gm</a:t>
                  </a:r>
                  <a:r>
                    <a:rPr lang="en-US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,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onsolas" panose="020B0609020204030204" pitchFamily="49" charset="0"/>
                        </a:rPr>
                        <m:t>""</m:t>
                      </m:r>
                    </m:oMath>
                  </a14:m>
                  <a:r>
                    <a:rPr lang="en-US" dirty="0">
                      <a:solidFill>
                        <a:prstClr val="black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)</a:t>
                  </a:r>
                </a:p>
              </p:txBody>
            </p:sp>
          </mc:Choice>
          <mc:Fallback>
            <p:sp>
              <p:nvSpPr>
                <p:cNvPr id="38" name="Rectangle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8130" y="2839066"/>
                  <a:ext cx="2889333" cy="503048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899" t="-7317" r="-105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21982" y="5006075"/>
            <a:ext cx="2570018" cy="185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6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0 L -0.43698 -0.00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49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-11873346" y="292181"/>
            <a:ext cx="14647894" cy="6187314"/>
            <a:chOff x="332510" y="292181"/>
            <a:chExt cx="14647894" cy="618731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TextBox 4"/>
                <p:cNvSpPr txBox="1"/>
                <p:nvPr/>
              </p:nvSpPr>
              <p:spPr>
                <a:xfrm>
                  <a:off x="332510" y="292181"/>
                  <a:ext cx="8778942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smtClean="0">
                      <a:solidFill>
                        <a:srgbClr val="C00000"/>
                      </a:solidFill>
                    </a:rPr>
                    <a:t>STEPS</a:t>
                  </a:r>
                  <a:r>
                    <a:rPr lang="en-US" sz="3200" dirty="0" smtClean="0"/>
                    <a:t>: Each step defined by example input</a:t>
                  </a:r>
                  <a14:m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en-US" sz="3200" dirty="0" smtClean="0"/>
                    <a:t>output</a:t>
                  </a:r>
                  <a:endParaRPr lang="en-US" sz="3200" dirty="0"/>
                </a:p>
              </p:txBody>
            </p:sp>
          </mc:Choice>
          <mc:Fallback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510" y="292181"/>
                  <a:ext cx="8778942" cy="584775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736" t="-12500" r="-694" b="-343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/>
            <p:cNvSpPr/>
            <p:nvPr/>
          </p:nvSpPr>
          <p:spPr>
            <a:xfrm>
              <a:off x="7327301" y="1152392"/>
              <a:ext cx="4075804" cy="7169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t" anchorCtr="0"/>
            <a:lstStyle/>
            <a:p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Dong Yu, Frank </a:t>
              </a:r>
              <a:r>
                <a:rPr lang="en-US" dirty="0" err="1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Seide</a:t>
              </a:r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, Gang </a:t>
              </a:r>
              <a:r>
                <a:rPr lang="en-US" dirty="0" smtClean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Li</a:t>
              </a:r>
            </a:p>
            <a:p>
              <a:r>
                <a:rPr lang="en-US" dirty="0" smtClean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Nathan </a:t>
              </a:r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Parrish, </a:t>
              </a:r>
              <a:r>
                <a:rPr lang="en-US" dirty="0" smtClean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Maya R. Gupta</a:t>
              </a:r>
              <a:endParaRPr lang="en-US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6058571" y="1376409"/>
              <a:ext cx="1268730" cy="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6232221" y="1398207"/>
              <a:ext cx="9131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(Step 1)</a:t>
              </a:r>
              <a:endParaRPr lang="en-US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11414276" y="1376409"/>
              <a:ext cx="1268730" cy="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1587926" y="1398207"/>
              <a:ext cx="9131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(Step 2)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2683177" y="1153232"/>
              <a:ext cx="1974705" cy="147565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t" anchorCtr="0"/>
            <a:lstStyle/>
            <a:p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Dong </a:t>
              </a:r>
              <a:r>
                <a:rPr lang="en-US" dirty="0" smtClean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Yu</a:t>
              </a:r>
            </a:p>
            <a:p>
              <a:r>
                <a:rPr lang="en-US" dirty="0" smtClean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Frank </a:t>
              </a:r>
              <a:r>
                <a:rPr lang="en-US" dirty="0" err="1" smtClean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Seide</a:t>
              </a:r>
              <a:endParaRPr lang="en-US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en-US" dirty="0" smtClean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Gang Li</a:t>
              </a:r>
            </a:p>
            <a:p>
              <a:r>
                <a:rPr lang="en-US" dirty="0" smtClean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Nathan Parrish</a:t>
              </a:r>
            </a:p>
            <a:p>
              <a:r>
                <a:rPr lang="en-US" dirty="0" smtClean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Maya R. Gupta</a:t>
              </a:r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pic>
          <p:nvPicPr>
            <p:cNvPr id="30" name="Picture 29" descr="2012.txt - Notepad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562"/>
            <a:stretch/>
          </p:blipFill>
          <p:spPr>
            <a:xfrm>
              <a:off x="12627401" y="3305907"/>
              <a:ext cx="2353003" cy="317358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31" name="Picture 30" descr="2012.txt - Notepad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175" b="-1"/>
            <a:stretch/>
          </p:blipFill>
          <p:spPr>
            <a:xfrm>
              <a:off x="447481" y="3291840"/>
              <a:ext cx="3791479" cy="318765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32" name="Picture 31" descr="2012.txt - Notepad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562"/>
            <a:stretch/>
          </p:blipFill>
          <p:spPr>
            <a:xfrm>
              <a:off x="7327301" y="3305907"/>
              <a:ext cx="3791479" cy="317358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cxnSp>
        <p:nvCxnSpPr>
          <p:cNvPr id="27" name="Straight Arrow Connector 26"/>
          <p:cNvCxnSpPr/>
          <p:nvPr/>
        </p:nvCxnSpPr>
        <p:spPr>
          <a:xfrm flipV="1">
            <a:off x="2450424" y="1379712"/>
            <a:ext cx="1268730" cy="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624074" y="1401510"/>
            <a:ext cx="913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(Step 3)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711030" y="1156535"/>
            <a:ext cx="2383196" cy="14756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 anchorCtr="0"/>
          <a:lstStyle/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Dong </a:t>
            </a:r>
            <a:r>
              <a:rPr lang="en-US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Yu (1)</a:t>
            </a:r>
            <a:endParaRPr lang="en-US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Frank </a:t>
            </a:r>
            <a:r>
              <a:rPr lang="en-US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Seide</a:t>
            </a:r>
            <a:r>
              <a:rPr lang="en-US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(1)</a:t>
            </a:r>
            <a:endParaRPr lang="en-US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Gang </a:t>
            </a:r>
            <a:r>
              <a:rPr lang="en-US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 (1)</a:t>
            </a:r>
            <a:endParaRPr lang="en-US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Nathan </a:t>
            </a:r>
            <a:r>
              <a:rPr lang="en-US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Parrish (1)</a:t>
            </a:r>
            <a:endParaRPr lang="en-US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Maya R. </a:t>
            </a:r>
            <a:r>
              <a:rPr lang="en-US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Gupta (1)</a:t>
            </a:r>
            <a:endParaRPr lang="en-US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Rounded Rectangular Callout 1"/>
          <p:cNvSpPr/>
          <p:nvPr/>
        </p:nvSpPr>
        <p:spPr>
          <a:xfrm>
            <a:off x="6600557" y="995082"/>
            <a:ext cx="5192514" cy="856880"/>
          </a:xfrm>
          <a:prstGeom prst="wedgeRoundRectCallout">
            <a:avLst>
              <a:gd name="adj1" fmla="val -63097"/>
              <a:gd name="adj2" fmla="val 3705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/>
              <a:t>Count or append “ (1)”? </a:t>
            </a:r>
            <a:r>
              <a:rPr lang="en-US" sz="3600" dirty="0" smtClean="0">
                <a:solidFill>
                  <a:schemeClr val="accent1"/>
                </a:solidFill>
              </a:rPr>
              <a:t> .</a:t>
            </a:r>
            <a:endParaRPr lang="en-US" sz="3200" dirty="0">
              <a:solidFill>
                <a:schemeClr val="accent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21982" y="5006075"/>
            <a:ext cx="2570018" cy="18519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-1417501" y="2839066"/>
                <a:ext cx="2889333" cy="50304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t" anchorCtr="0"/>
              <a:lstStyle/>
              <a:p>
                <a:pPr lvl="0"/>
                <a:r>
                  <a:rPr lang="en-US" dirty="0" smtClean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x.Replace(/, /</a:t>
                </a:r>
                <a:r>
                  <a:rPr lang="en-US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gm</a:t>
                </a:r>
                <a:r>
                  <a:rPr lang="en-US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"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\</m:t>
                    </m:r>
                    <m:r>
                      <m:rPr>
                        <m:sty m:val="p"/>
                      </m:rP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n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"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)</a:t>
                </a:r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17501" y="2839066"/>
                <a:ext cx="2889333" cy="503048"/>
              </a:xfrm>
              <a:prstGeom prst="rect">
                <a:avLst/>
              </a:prstGeom>
              <a:blipFill rotWithShape="0">
                <a:blip r:embed="rId7"/>
                <a:stretch>
                  <a:fillRect l="-1688" t="-7317" r="-8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011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21982" y="5006075"/>
            <a:ext cx="2570018" cy="185192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49350" y="4263390"/>
            <a:ext cx="3653345" cy="2617188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-11873346" y="292181"/>
            <a:ext cx="14647894" cy="6187314"/>
            <a:chOff x="332510" y="292181"/>
            <a:chExt cx="14647894" cy="618731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TextBox 4"/>
                <p:cNvSpPr txBox="1"/>
                <p:nvPr/>
              </p:nvSpPr>
              <p:spPr>
                <a:xfrm>
                  <a:off x="332510" y="292181"/>
                  <a:ext cx="8778942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smtClean="0">
                      <a:solidFill>
                        <a:srgbClr val="C00000"/>
                      </a:solidFill>
                    </a:rPr>
                    <a:t>STEPS</a:t>
                  </a:r>
                  <a:r>
                    <a:rPr lang="en-US" sz="3200" dirty="0" smtClean="0"/>
                    <a:t>: Each step defined by example input</a:t>
                  </a:r>
                  <a14:m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en-US" sz="3200" dirty="0" smtClean="0"/>
                    <a:t>output</a:t>
                  </a:r>
                  <a:endParaRPr lang="en-US" sz="3200" dirty="0"/>
                </a:p>
              </p:txBody>
            </p:sp>
          </mc:Choice>
          <mc:Fallback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510" y="292181"/>
                  <a:ext cx="8778942" cy="58477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736" t="-12500" r="-694" b="-343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/>
            <p:cNvSpPr/>
            <p:nvPr/>
          </p:nvSpPr>
          <p:spPr>
            <a:xfrm>
              <a:off x="7327301" y="1152392"/>
              <a:ext cx="4075804" cy="7169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t" anchorCtr="0"/>
            <a:lstStyle/>
            <a:p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Dong Yu, Frank </a:t>
              </a:r>
              <a:r>
                <a:rPr lang="en-US" dirty="0" err="1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Seide</a:t>
              </a:r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, Gang </a:t>
              </a:r>
              <a:r>
                <a:rPr lang="en-US" dirty="0" smtClean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Li</a:t>
              </a:r>
            </a:p>
            <a:p>
              <a:r>
                <a:rPr lang="en-US" dirty="0" smtClean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Nathan </a:t>
              </a:r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Parrish, </a:t>
              </a:r>
              <a:r>
                <a:rPr lang="en-US" dirty="0" smtClean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Maya R. Gupta</a:t>
              </a:r>
              <a:endParaRPr lang="en-US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6058571" y="1376409"/>
              <a:ext cx="1268730" cy="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6232221" y="1398207"/>
              <a:ext cx="9131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(Step 1)</a:t>
              </a:r>
              <a:endParaRPr lang="en-US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11414276" y="1376409"/>
              <a:ext cx="1268730" cy="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1587926" y="1398207"/>
              <a:ext cx="9131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(Step 2)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2683177" y="1153232"/>
              <a:ext cx="1974705" cy="147565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t" anchorCtr="0"/>
            <a:lstStyle/>
            <a:p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Dong </a:t>
              </a:r>
              <a:r>
                <a:rPr lang="en-US" dirty="0" smtClean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Yu</a:t>
              </a:r>
            </a:p>
            <a:p>
              <a:r>
                <a:rPr lang="en-US" dirty="0" smtClean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Frank </a:t>
              </a:r>
              <a:r>
                <a:rPr lang="en-US" dirty="0" err="1" smtClean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Seide</a:t>
              </a:r>
              <a:endParaRPr lang="en-US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en-US" dirty="0" smtClean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Gang Li</a:t>
              </a:r>
            </a:p>
            <a:p>
              <a:r>
                <a:rPr lang="en-US" dirty="0" smtClean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Nathan Parrish</a:t>
              </a:r>
            </a:p>
            <a:p>
              <a:r>
                <a:rPr lang="en-US" dirty="0" smtClean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Maya R. Gupta</a:t>
              </a:r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pic>
          <p:nvPicPr>
            <p:cNvPr id="30" name="Picture 29" descr="2012.txt - Notepad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562"/>
            <a:stretch/>
          </p:blipFill>
          <p:spPr>
            <a:xfrm>
              <a:off x="12627401" y="3305907"/>
              <a:ext cx="2353003" cy="317358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31" name="Picture 30" descr="2012.txt - Notepad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175" b="-1"/>
            <a:stretch/>
          </p:blipFill>
          <p:spPr>
            <a:xfrm>
              <a:off x="447481" y="3291840"/>
              <a:ext cx="3791479" cy="318765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32" name="Picture 31" descr="2012.txt - Notepad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562"/>
            <a:stretch/>
          </p:blipFill>
          <p:spPr>
            <a:xfrm>
              <a:off x="7327301" y="3305907"/>
              <a:ext cx="3791479" cy="317358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19" name="Rectangle 18"/>
          <p:cNvSpPr/>
          <p:nvPr/>
        </p:nvSpPr>
        <p:spPr>
          <a:xfrm>
            <a:off x="3425583" y="1152392"/>
            <a:ext cx="934050" cy="18021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 anchorCtr="0"/>
          <a:lstStyle/>
          <a:p>
            <a:r>
              <a:rPr lang="en-US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adam</a:t>
            </a:r>
            <a:endParaRPr lang="en-US" dirty="0" smtClean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adam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endParaRPr lang="en-US" dirty="0" smtClean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john</a:t>
            </a:r>
          </a:p>
          <a:p>
            <a:r>
              <a:rPr lang="en-US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nina</a:t>
            </a:r>
            <a:endParaRPr lang="en-US" dirty="0" smtClean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nina</a:t>
            </a:r>
            <a:endParaRPr lang="en-US" dirty="0" smtClean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adam</a:t>
            </a:r>
            <a:endParaRPr lang="en-US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4365864" y="1383149"/>
            <a:ext cx="1180842" cy="1141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539515" y="1383149"/>
            <a:ext cx="913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(Step 3)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5546706" y="1152392"/>
            <a:ext cx="1715171" cy="9010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 anchorCtr="0"/>
          <a:lstStyle/>
          <a:p>
            <a:r>
              <a:rPr lang="en-US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adam</a:t>
            </a:r>
            <a:r>
              <a:rPr lang="en-US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(3)</a:t>
            </a:r>
          </a:p>
          <a:p>
            <a:r>
              <a:rPr lang="en-US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john (1)</a:t>
            </a:r>
          </a:p>
          <a:p>
            <a:r>
              <a:rPr lang="en-US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nina</a:t>
            </a:r>
            <a:r>
              <a:rPr lang="en-US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(2)</a:t>
            </a:r>
            <a:endParaRPr lang="en-US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7277643" y="1383149"/>
            <a:ext cx="1180842" cy="1141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451294" y="1383149"/>
            <a:ext cx="913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(Step 4)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8458485" y="1152392"/>
            <a:ext cx="1715171" cy="9010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 anchorCtr="0"/>
          <a:lstStyle/>
          <a:p>
            <a:r>
              <a:rPr lang="en-US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adam</a:t>
            </a:r>
            <a:r>
              <a:rPr lang="en-US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(3)</a:t>
            </a:r>
          </a:p>
          <a:p>
            <a:r>
              <a:rPr lang="en-US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nina</a:t>
            </a:r>
            <a:r>
              <a:rPr lang="en-US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(2)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john (1)</a:t>
            </a:r>
          </a:p>
          <a:p>
            <a:endParaRPr lang="en-US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33" name="Picture 32" descr="2012.txt - Notepad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2"/>
          <a:stretch/>
        </p:blipFill>
        <p:spPr>
          <a:xfrm>
            <a:off x="8355242" y="3305907"/>
            <a:ext cx="2400635" cy="31735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4" name="Picture 33" descr="2012.txt - Notepad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50"/>
          <a:stretch/>
        </p:blipFill>
        <p:spPr>
          <a:xfrm>
            <a:off x="5255756" y="3319974"/>
            <a:ext cx="2400635" cy="31595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ounded Rectangular Callout 5"/>
          <p:cNvSpPr/>
          <p:nvPr/>
        </p:nvSpPr>
        <p:spPr>
          <a:xfrm>
            <a:off x="3970076" y="273796"/>
            <a:ext cx="2554014" cy="584775"/>
          </a:xfrm>
          <a:prstGeom prst="wedgeRoundRectCallout">
            <a:avLst>
              <a:gd name="adj1" fmla="val -20216"/>
              <a:gd name="adj2" fmla="val 4093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Mock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Rectangle 37"/>
              <p:cNvSpPr/>
              <p:nvPr/>
            </p:nvSpPr>
            <p:spPr>
              <a:xfrm>
                <a:off x="-1417501" y="2839066"/>
                <a:ext cx="2889333" cy="50304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t" anchorCtr="0"/>
              <a:lstStyle/>
              <a:p>
                <a:pPr lvl="0"/>
                <a:r>
                  <a:rPr lang="en-US" dirty="0" smtClean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x.Replace(/, /</a:t>
                </a:r>
                <a:r>
                  <a:rPr lang="en-US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gm</a:t>
                </a:r>
                <a:r>
                  <a:rPr lang="en-US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"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\</m:t>
                    </m:r>
                    <m:r>
                      <m:rPr>
                        <m:sty m:val="p"/>
                      </m:rP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n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"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)</a:t>
                </a:r>
              </a:p>
            </p:txBody>
          </p:sp>
        </mc:Choice>
        <mc:Fallback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17501" y="2839066"/>
                <a:ext cx="2889333" cy="503048"/>
              </a:xfrm>
              <a:prstGeom prst="rect">
                <a:avLst/>
              </a:prstGeom>
              <a:blipFill rotWithShape="0">
                <a:blip r:embed="rId10"/>
                <a:stretch>
                  <a:fillRect l="-1688" t="-7317" r="-8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Rectangle 38"/>
              <p:cNvSpPr/>
              <p:nvPr/>
            </p:nvSpPr>
            <p:spPr>
              <a:xfrm>
                <a:off x="4561961" y="2284220"/>
                <a:ext cx="2889333" cy="92341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t" anchorCtr="0"/>
              <a:lstStyle/>
              <a:p>
                <a:pPr lvl="0"/>
                <a:r>
                  <a:rPr lang="en-US" sz="1200" dirty="0" smtClean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Join(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"\</m:t>
                    </m:r>
                    <m:r>
                      <m:rPr>
                        <m:sty m:val="p"/>
                      </m:rPr>
                      <a:rPr lang="en-US" sz="1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n</m:t>
                    </m:r>
                    <m:r>
                      <a:rPr lang="en-US" sz="1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"</m:t>
                    </m:r>
                  </m:oMath>
                </a14:m>
                <a:r>
                  <a:rPr lang="en-US" sz="1200" dirty="0" smtClean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br>
                  <a:rPr lang="en-US" sz="1200" dirty="0" smtClean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</a:br>
                <a:r>
                  <a:rPr lang="en-US" sz="1200" dirty="0" smtClean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    </a:t>
                </a:r>
                <a:r>
                  <a:rPr lang="en-US" sz="1200" dirty="0" err="1" smtClean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ListCat</a:t>
                </a:r>
                <a:r>
                  <a:rPr lang="en-US" sz="1200" dirty="0" smtClean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(</a:t>
                </a:r>
                <a:r>
                  <a:rPr lang="en-US" sz="1200" dirty="0" err="1" smtClean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Dedup</a:t>
                </a:r>
                <a:r>
                  <a:rPr lang="en-US" sz="1200" dirty="0" smtClean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(Split(</a:t>
                </a:r>
                <a14:m>
                  <m:oMath xmlns:m="http://schemas.openxmlformats.org/officeDocument/2006/math">
                    <m:r>
                      <a:rPr lang="en-US" sz="12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𝑥</m:t>
                    </m:r>
                  </m:oMath>
                </a14:m>
                <a:r>
                  <a:rPr lang="en-US" sz="1200" dirty="0" smtClean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"\</m:t>
                    </m:r>
                    <m:r>
                      <m:rPr>
                        <m:sty m:val="p"/>
                      </m:rPr>
                      <a:rPr lang="en-US" sz="1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n</m:t>
                    </m:r>
                    <m:r>
                      <a:rPr lang="en-US" sz="1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"</m:t>
                    </m:r>
                  </m:oMath>
                </a14:m>
                <a:r>
                  <a:rPr lang="en-US" sz="1200" dirty="0" smtClean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)), </a:t>
                </a:r>
                <a14:m>
                  <m:oMath xmlns:m="http://schemas.openxmlformats.org/officeDocument/2006/math">
                    <m:r>
                      <a:rPr lang="en-US" sz="1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"</m:t>
                    </m:r>
                    <m:r>
                      <a:rPr lang="en-US" sz="1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 (</m:t>
                    </m:r>
                    <m:r>
                      <a:rPr lang="en-US" sz="12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"</m:t>
                    </m:r>
                  </m:oMath>
                </a14:m>
                <a:r>
                  <a:rPr lang="en-US" sz="1200" dirty="0" smtClean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,</a:t>
                </a:r>
                <a:br>
                  <a:rPr lang="en-US" sz="1200" dirty="0" smtClean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</a:br>
                <a:r>
                  <a:rPr lang="en-US" sz="1200" dirty="0" smtClean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      </a:t>
                </a:r>
                <a:r>
                  <a:rPr lang="en-US" sz="1200" dirty="0" err="1" smtClean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Dedup</a:t>
                </a:r>
                <a:r>
                  <a:rPr lang="en-US" sz="1200" dirty="0" smtClean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(Count(Split</a:t>
                </a:r>
                <a:r>
                  <a:rPr lang="en-US" sz="1200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1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𝑥</m:t>
                    </m:r>
                  </m:oMath>
                </a14:m>
                <a:r>
                  <a:rPr lang="en-US" sz="1200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"\</m:t>
                    </m:r>
                    <m:r>
                      <m:rPr>
                        <m:sty m:val="p"/>
                      </m:rPr>
                      <a:rPr lang="en-US" sz="1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n</m:t>
                    </m:r>
                    <m:r>
                      <a:rPr lang="en-US" sz="1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"</m:t>
                    </m:r>
                  </m:oMath>
                </a14:m>
                <a:r>
                  <a:rPr lang="en-US" sz="1200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)</a:t>
                </a:r>
                <a:r>
                  <a:rPr lang="en-US" sz="1200" dirty="0" smtClean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br>
                  <a:rPr lang="en-US" sz="1200" dirty="0" smtClean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</a:br>
                <a:r>
                  <a:rPr lang="en-US" sz="1200" dirty="0" smtClean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              Split</a:t>
                </a:r>
                <a:r>
                  <a:rPr lang="en-US" sz="1200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1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𝑥</m:t>
                    </m:r>
                  </m:oMath>
                </a14:m>
                <a:r>
                  <a:rPr lang="en-US" sz="1200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"\</m:t>
                    </m:r>
                    <m:r>
                      <m:rPr>
                        <m:sty m:val="p"/>
                      </m:rPr>
                      <a:rPr lang="en-US" sz="1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n</m:t>
                    </m:r>
                    <m:r>
                      <a:rPr lang="en-US" sz="1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"</m:t>
                    </m:r>
                  </m:oMath>
                </a14:m>
                <a:r>
                  <a:rPr lang="en-US" sz="1200" dirty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)</a:t>
                </a:r>
                <a:r>
                  <a:rPr lang="en-US" sz="1200" dirty="0" smtClean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)), </a:t>
                </a:r>
                <a14:m>
                  <m:oMath xmlns:m="http://schemas.openxmlformats.org/officeDocument/2006/math">
                    <m:r>
                      <a:rPr lang="en-US" sz="1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"</m:t>
                    </m:r>
                    <m:r>
                      <a:rPr lang="en-US" sz="1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)</m:t>
                    </m:r>
                    <m:r>
                      <a:rPr lang="en-US" sz="1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"</m:t>
                    </m:r>
                  </m:oMath>
                </a14:m>
                <a:r>
                  <a:rPr lang="en-US" sz="1200" dirty="0" smtClean="0">
                    <a:solidFill>
                      <a:prstClr val="black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)) </a:t>
                </a:r>
                <a:endParaRPr lang="en-US" sz="1200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961" y="2284220"/>
                <a:ext cx="2889333" cy="923419"/>
              </a:xfrm>
              <a:prstGeom prst="rect">
                <a:avLst/>
              </a:prstGeom>
              <a:blipFill rotWithShape="0">
                <a:blip r:embed="rId11"/>
                <a:stretch>
                  <a:fillRect t="-662" r="-200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64644" y="3361484"/>
            <a:ext cx="1152525" cy="16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58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/>
      <p:bldP spid="22" grpId="0" animBg="1"/>
      <p:bldP spid="25" grpId="0"/>
      <p:bldP spid="26" grpId="0" animBg="1"/>
      <p:bldP spid="6" grpId="0" animBg="1"/>
      <p:bldP spid="3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13401</TotalTime>
  <Words>1199</Words>
  <Application>Microsoft Office PowerPoint</Application>
  <PresentationFormat>Widescreen</PresentationFormat>
  <Paragraphs>297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Consolas</vt:lpstr>
      <vt:lpstr>Office Theme</vt:lpstr>
      <vt:lpstr>A Machine Learning Framework for Programming by 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...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Textual Features for  Programming by Example</dc:title>
  <dc:creator>Adam Kalai</dc:creator>
  <cp:lastModifiedBy>Adam Kalai</cp:lastModifiedBy>
  <cp:revision>122</cp:revision>
  <dcterms:created xsi:type="dcterms:W3CDTF">2013-06-08T11:57:35Z</dcterms:created>
  <dcterms:modified xsi:type="dcterms:W3CDTF">2013-06-18T17:07:40Z</dcterms:modified>
</cp:coreProperties>
</file>