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28" r:id="rId2"/>
    <p:sldId id="771" r:id="rId3"/>
    <p:sldId id="702" r:id="rId4"/>
    <p:sldId id="737" r:id="rId5"/>
    <p:sldId id="794" r:id="rId6"/>
    <p:sldId id="738" r:id="rId7"/>
    <p:sldId id="774" r:id="rId8"/>
    <p:sldId id="781" r:id="rId9"/>
    <p:sldId id="805" r:id="rId10"/>
    <p:sldId id="761" r:id="rId11"/>
    <p:sldId id="762" r:id="rId12"/>
    <p:sldId id="763" r:id="rId13"/>
    <p:sldId id="803" r:id="rId14"/>
    <p:sldId id="764" r:id="rId15"/>
    <p:sldId id="765" r:id="rId16"/>
    <p:sldId id="802" r:id="rId17"/>
    <p:sldId id="792" r:id="rId18"/>
    <p:sldId id="791" r:id="rId19"/>
    <p:sldId id="800" r:id="rId20"/>
    <p:sldId id="744" r:id="rId21"/>
    <p:sldId id="752" r:id="rId22"/>
    <p:sldId id="798" r:id="rId23"/>
    <p:sldId id="743" r:id="rId24"/>
    <p:sldId id="750" r:id="rId25"/>
    <p:sldId id="799" r:id="rId26"/>
    <p:sldId id="767" r:id="rId27"/>
    <p:sldId id="801" r:id="rId28"/>
    <p:sldId id="772" r:id="rId29"/>
    <p:sldId id="804" r:id="rId30"/>
    <p:sldId id="758" r:id="rId31"/>
    <p:sldId id="759" r:id="rId32"/>
    <p:sldId id="796" r:id="rId33"/>
    <p:sldId id="795" r:id="rId34"/>
  </p:sldIdLst>
  <p:sldSz cx="9144000" cy="6858000" type="screen4x3"/>
  <p:notesSz cx="7162800" cy="9448800"/>
  <p:embeddedFontLst>
    <p:embeddedFont>
      <p:font typeface="Comic Sans MS" pitchFamily="66" charset="0"/>
      <p:regular r:id="rId37"/>
      <p:bold r:id="rId38"/>
    </p:embeddedFont>
    <p:embeddedFont>
      <p:font typeface="CMEX10"/>
      <p:regular r:id="rId39"/>
    </p:embeddedFont>
    <p:embeddedFont>
      <p:font typeface="CMMI7"/>
      <p:regular r:id="rId40"/>
    </p:embeddedFont>
    <p:embeddedFont>
      <p:font typeface="cmsy10"/>
      <p:regular r:id="rId41"/>
    </p:embeddedFont>
    <p:embeddedFont>
      <p:font typeface="Segoe UI" pitchFamily="34" charset="0"/>
      <p:regular r:id="rId42"/>
      <p:bold r:id="rId43"/>
      <p:italic r:id="rId44"/>
      <p:boldItalic r:id="rId45"/>
    </p:embeddedFont>
  </p:embeddedFontLst>
  <p:custDataLst>
    <p:tags r:id="rId4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CCFFCC"/>
    <a:srgbClr val="CC00CC"/>
    <a:srgbClr val="99FF99"/>
    <a:srgbClr val="CC6600"/>
    <a:srgbClr val="006600"/>
    <a:srgbClr val="FF9900"/>
    <a:srgbClr val="9933FF"/>
    <a:srgbClr val="FFFF00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1" autoAdjust="0"/>
    <p:restoredTop sz="77778" autoAdjust="0"/>
  </p:normalViewPr>
  <p:slideViewPr>
    <p:cSldViewPr snapToGrid="0">
      <p:cViewPr varScale="1">
        <p:scale>
          <a:sx n="85" d="100"/>
          <a:sy n="85" d="100"/>
        </p:scale>
        <p:origin x="-246" y="-9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7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20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12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/32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8779" y="6263833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EX10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endParaRPr lang="en-US" dirty="0"/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232605"/>
            <a:ext cx="2025088" cy="625395"/>
          </a:xfrm>
          <a:prstGeom prst="rect">
            <a:avLst/>
          </a:prstGeom>
        </p:spPr>
      </p:pic>
      <p:pic>
        <p:nvPicPr>
          <p:cNvPr id="10" name="Picture 9" descr="rise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45054" y="6229262"/>
            <a:ext cx="5543277" cy="62873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22142" y="2501040"/>
            <a:ext cx="6467059" cy="7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latin typeface="+mn-lt"/>
              </a:rPr>
              <a:t>Sumit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Gulwani</a:t>
            </a:r>
            <a:endParaRPr lang="en-US" sz="2400" kern="0" dirty="0" smtClean="0">
              <a:latin typeface="+mn-l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(Microsoft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Research,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Redmond, USA)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5502" y="1197448"/>
            <a:ext cx="705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Symbolic Loop </a:t>
            </a:r>
            <a:r>
              <a:rPr lang="en-US" sz="3200" dirty="0" smtClean="0">
                <a:solidFill>
                  <a:schemeClr val="accent2"/>
                </a:solidFill>
              </a:rPr>
              <a:t>Bound Analysis</a:t>
            </a:r>
          </a:p>
        </p:txBody>
      </p:sp>
      <p:pic>
        <p:nvPicPr>
          <p:cNvPr id="1028" name="Picture 4" descr="C:\Users\sumitg\Pictures\art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1148" y="306617"/>
            <a:ext cx="1206500" cy="889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676389" y="337455"/>
            <a:ext cx="705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Art of Invariant Generation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for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864949" y="4123019"/>
            <a:ext cx="7865401" cy="139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kern="0" dirty="0" smtClean="0">
                <a:latin typeface="+mn-lt"/>
              </a:rPr>
              <a:t>Joint work </a:t>
            </a:r>
            <a:r>
              <a:rPr lang="en-US" sz="2400" u="sng" kern="0" dirty="0" err="1" smtClean="0">
                <a:latin typeface="+mn-lt"/>
              </a:rPr>
              <a:t>with:</a:t>
            </a:r>
            <a:r>
              <a:rPr lang="en-US" sz="2400" kern="0" dirty="0" err="1" smtClean="0">
                <a:latin typeface="+mn-lt"/>
              </a:rPr>
              <a:t>Trishul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Chilimbi</a:t>
            </a:r>
            <a:r>
              <a:rPr lang="en-US" sz="2400" kern="0" dirty="0" smtClean="0">
                <a:latin typeface="+mn-lt"/>
              </a:rPr>
              <a:t>, </a:t>
            </a:r>
            <a:r>
              <a:rPr lang="en-US" sz="2400" kern="0" dirty="0" err="1" smtClean="0">
                <a:latin typeface="+mn-lt"/>
              </a:rPr>
              <a:t>Sagar</a:t>
            </a:r>
            <a:r>
              <a:rPr lang="en-US" sz="2400" kern="0" dirty="0" smtClean="0">
                <a:latin typeface="+mn-lt"/>
              </a:rPr>
              <a:t> Jain, </a:t>
            </a:r>
            <a:r>
              <a:rPr lang="en-US" sz="2400" kern="0" dirty="0" err="1" smtClean="0">
                <a:latin typeface="+mn-lt"/>
              </a:rPr>
              <a:t>Bhargav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Gulavani</a:t>
            </a:r>
            <a:r>
              <a:rPr lang="en-US" sz="2400" kern="0" dirty="0" smtClean="0">
                <a:latin typeface="+mn-lt"/>
              </a:rPr>
              <a:t>, Eric </a:t>
            </a:r>
            <a:r>
              <a:rPr lang="en-US" sz="2400" kern="0" dirty="0" err="1" smtClean="0">
                <a:latin typeface="+mn-lt"/>
              </a:rPr>
              <a:t>Koskinen</a:t>
            </a:r>
            <a:r>
              <a:rPr lang="en-US" sz="2400" kern="0" dirty="0" smtClean="0">
                <a:latin typeface="+mn-lt"/>
              </a:rPr>
              <a:t>, Tal Lev-Ami, Krishna </a:t>
            </a:r>
            <a:r>
              <a:rPr lang="en-US" sz="2400" kern="0" dirty="0" err="1" smtClean="0">
                <a:latin typeface="+mn-lt"/>
              </a:rPr>
              <a:t>Mehra</a:t>
            </a:r>
            <a:r>
              <a:rPr lang="en-US" sz="2400" kern="0" dirty="0" smtClean="0">
                <a:latin typeface="+mn-lt"/>
              </a:rPr>
              <a:t>,          </a:t>
            </a:r>
            <a:r>
              <a:rPr lang="en-US" sz="2400" kern="0" dirty="0" err="1" smtClean="0">
                <a:latin typeface="+mn-lt"/>
              </a:rPr>
              <a:t>Mooly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Sagiv</a:t>
            </a:r>
            <a:r>
              <a:rPr lang="en-US" sz="2400" kern="0" dirty="0" smtClean="0">
                <a:latin typeface="+mn-lt"/>
              </a:rPr>
              <a:t>, </a:t>
            </a:r>
            <a:r>
              <a:rPr lang="en-US" sz="2400" kern="0" dirty="0" err="1" smtClean="0">
                <a:latin typeface="+mn-lt"/>
              </a:rPr>
              <a:t>Saurabh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Srivastava</a:t>
            </a:r>
            <a:r>
              <a:rPr lang="en-US" sz="2400" kern="0" dirty="0" smtClean="0">
                <a:latin typeface="+mn-lt"/>
              </a:rPr>
              <a:t>, </a:t>
            </a:r>
            <a:r>
              <a:rPr lang="en-US" sz="2400" kern="0" dirty="0" err="1" smtClean="0">
                <a:latin typeface="+mn-lt"/>
              </a:rPr>
              <a:t>Florian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Zuleger</a:t>
            </a:r>
            <a:r>
              <a:rPr lang="en-US" sz="2400" kern="0" dirty="0" smtClean="0">
                <a:latin typeface="+mn-lt"/>
              </a:rPr>
              <a:t> 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12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897502" y="1030849"/>
            <a:ext cx="3832841" cy="2308324"/>
          </a:xfrm>
          <a:prstGeom prst="rect">
            <a:avLst/>
          </a:prstGeom>
          <a:solidFill>
            <a:srgbClr val="CCFFCC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x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r>
              <a:rPr lang="en-US" sz="2400" dirty="0" smtClean="0">
                <a:solidFill>
                  <a:srgbClr val="009900"/>
                </a:solidFill>
              </a:rPr>
              <a:t>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z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    c1 := 0; c2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x := </a:t>
            </a:r>
            <a:r>
              <a:rPr lang="en-US" sz="2400" dirty="0" smtClean="0">
                <a:latin typeface="Comic Sans MS"/>
              </a:rPr>
              <a:t>x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 z := </a:t>
            </a:r>
            <a:r>
              <a:rPr lang="en-US" sz="2400" dirty="0" smtClean="0">
                <a:latin typeface="Comic Sans MS"/>
              </a:rPr>
              <a:t>z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while (x&lt;n)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if (z&gt;x) x++; </a:t>
            </a:r>
            <a:r>
              <a:rPr lang="en-US" sz="2400" dirty="0" smtClean="0">
                <a:solidFill>
                  <a:srgbClr val="C00000"/>
                </a:solidFill>
              </a:rPr>
              <a:t>c1++;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else z++; </a:t>
            </a:r>
            <a:r>
              <a:rPr lang="en-US" sz="2400" dirty="0" smtClean="0">
                <a:solidFill>
                  <a:srgbClr val="C00000"/>
                </a:solidFill>
              </a:rPr>
              <a:t>c2++;</a:t>
            </a:r>
            <a:endParaRPr lang="en-US" sz="2400" dirty="0" smtClean="0">
              <a:solidFill>
                <a:srgbClr val="0099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3" y="304800"/>
            <a:ext cx="8719457" cy="609600"/>
          </a:xfrm>
        </p:spPr>
        <p:txBody>
          <a:bodyPr/>
          <a:lstStyle/>
          <a:p>
            <a:r>
              <a:rPr lang="en-US" dirty="0" smtClean="0"/>
              <a:t>Example: Loop with disjunctive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6694" y="3831777"/>
            <a:ext cx="9433367" cy="2590111"/>
          </a:xfrm>
        </p:spPr>
        <p:txBody>
          <a:bodyPr/>
          <a:lstStyle/>
          <a:p>
            <a:r>
              <a:rPr lang="en-US" dirty="0" smtClean="0"/>
              <a:t>Loop has disjunctive bound </a:t>
            </a:r>
            <a:r>
              <a:rPr lang="en-US" dirty="0" smtClean="0">
                <a:solidFill>
                  <a:srgbClr val="C00000"/>
                </a:solidFill>
              </a:rPr>
              <a:t>Max(0,n-x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+ Max(0,n-z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</a:p>
          <a:p>
            <a:r>
              <a:rPr lang="en-US" dirty="0" smtClean="0"/>
              <a:t>Single counter requires disjunctive invariants.</a:t>
            </a:r>
          </a:p>
          <a:p>
            <a:r>
              <a:rPr lang="en-US" dirty="0" smtClean="0"/>
              <a:t>Use of multiple counters (different counters for different paths) facilitate bound computation using linear invariants.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c1</a:t>
            </a:r>
            <a:r>
              <a:rPr lang="en-US" sz="2000" dirty="0" smtClean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n-x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. Thus, # of executions of if-branch: Max(0,</a:t>
            </a:r>
            <a:r>
              <a:rPr lang="en-US" dirty="0" smtClean="0">
                <a:latin typeface="Comic Sans MS"/>
              </a:rPr>
              <a:t>n-x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c2</a:t>
            </a:r>
            <a:r>
              <a:rPr lang="en-US" sz="1800" dirty="0" smtClean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n-z</a:t>
            </a:r>
            <a:r>
              <a:rPr lang="en-US" baseline="-25000" dirty="0" smtClean="0">
                <a:solidFill>
                  <a:srgbClr val="C00000"/>
                </a:solidFill>
              </a:rPr>
              <a:t>0 </a:t>
            </a:r>
            <a:r>
              <a:rPr lang="en-US" dirty="0" smtClean="0"/>
              <a:t>. Thus, # of executions of else-branch: Max(0,</a:t>
            </a:r>
            <a:r>
              <a:rPr lang="en-US" dirty="0" smtClean="0">
                <a:latin typeface="Comic Sans MS"/>
              </a:rPr>
              <a:t>n-z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Therefore, total # of iterations: 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Max(0,n-x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+ 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Max(0,n-z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12586" y="1009077"/>
            <a:ext cx="3832841" cy="2677656"/>
          </a:xfrm>
          <a:prstGeom prst="rect">
            <a:avLst/>
          </a:prstGeom>
          <a:solidFill>
            <a:srgbClr val="CCFFCC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x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r>
              <a:rPr lang="en-US" sz="2400" dirty="0" smtClean="0">
                <a:solidFill>
                  <a:srgbClr val="009900"/>
                </a:solidFill>
              </a:rPr>
              <a:t>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z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    c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x := </a:t>
            </a:r>
            <a:r>
              <a:rPr lang="en-US" sz="2400" dirty="0" smtClean="0">
                <a:latin typeface="Comic Sans MS"/>
              </a:rPr>
              <a:t>x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 z := </a:t>
            </a:r>
            <a:r>
              <a:rPr lang="en-US" sz="2400" dirty="0" smtClean="0">
                <a:latin typeface="Comic Sans MS"/>
              </a:rPr>
              <a:t>z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while (x&lt;n)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</a:t>
            </a:r>
            <a:r>
              <a:rPr lang="en-US" sz="2400" dirty="0" err="1" smtClean="0">
                <a:solidFill>
                  <a:srgbClr val="C00000"/>
                </a:solidFill>
              </a:rPr>
              <a:t>c++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if (z&gt;x) x++;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         else z++;</a:t>
            </a:r>
            <a:endParaRPr lang="en-US" sz="2400" dirty="0" smtClean="0">
              <a:solidFill>
                <a:srgbClr val="0099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3984172"/>
            <a:ext cx="8599715" cy="2645228"/>
          </a:xfrm>
        </p:spPr>
        <p:txBody>
          <a:bodyPr/>
          <a:lstStyle/>
          <a:p>
            <a:r>
              <a:rPr lang="en-US" dirty="0" smtClean="0"/>
              <a:t>Loop has polynomial bound </a:t>
            </a:r>
            <a:r>
              <a:rPr lang="en-US" dirty="0" smtClean="0">
                <a:solidFill>
                  <a:srgbClr val="C00000"/>
                </a:solidFill>
              </a:rPr>
              <a:t>(1+m)*(1+n).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c2</a:t>
            </a:r>
            <a:r>
              <a:rPr lang="en-US" sz="2000" dirty="0" smtClean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. Thus, # of executions of else-branch: n</a:t>
            </a:r>
          </a:p>
          <a:p>
            <a:r>
              <a:rPr lang="en-US" dirty="0" smtClean="0"/>
              <a:t>Bound on c1 (# of executions of if-branch) is non-linear.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c1’</a:t>
            </a:r>
            <a:r>
              <a:rPr lang="en-US" sz="2000" dirty="0" smtClean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. Thus, # of executions of if-branch in between any two executions of else-branch: 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Therefore, Total # of iterations: </a:t>
            </a:r>
            <a:r>
              <a:rPr lang="en-US" dirty="0" smtClean="0">
                <a:solidFill>
                  <a:srgbClr val="C00000"/>
                </a:solidFill>
              </a:rPr>
              <a:t>(1+m)*(1+n)</a:t>
            </a:r>
            <a:endParaRPr lang="en-US" baseline="-25000" dirty="0" smtClean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7715" y="304800"/>
            <a:ext cx="8567056" cy="609600"/>
          </a:xfrm>
        </p:spPr>
        <p:txBody>
          <a:bodyPr/>
          <a:lstStyle/>
          <a:p>
            <a:r>
              <a:rPr lang="en-US" dirty="0" smtClean="0"/>
              <a:t>Example: Loop with polynomial bound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65163" y="1186528"/>
            <a:ext cx="4387021" cy="2308324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uint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n.m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x:=0; y:=0;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c1’ := 0; c2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(x&lt;n)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if (y&lt;m) y++; </a:t>
            </a:r>
            <a:r>
              <a:rPr lang="en-US" sz="2400" dirty="0" smtClean="0">
                <a:solidFill>
                  <a:srgbClr val="C00000"/>
                </a:solidFill>
              </a:rPr>
              <a:t>c1’++;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   else y:=0; x++; </a:t>
            </a:r>
            <a:r>
              <a:rPr lang="en-US" sz="2400" dirty="0" smtClean="0">
                <a:solidFill>
                  <a:srgbClr val="C00000"/>
                </a:solidFill>
              </a:rPr>
              <a:t>c2++; c1’:=0;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540" y="1186528"/>
            <a:ext cx="3570437" cy="2308324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uint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n.m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x:=0; y:=0;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c1 := 0; c2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(x&lt;n)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if (y&lt;m) y++; </a:t>
            </a:r>
            <a:r>
              <a:rPr lang="en-US" sz="2400" dirty="0" smtClean="0">
                <a:solidFill>
                  <a:srgbClr val="C00000"/>
                </a:solidFill>
              </a:rPr>
              <a:t>c1++;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   else y:=0; x++; </a:t>
            </a:r>
            <a:r>
              <a:rPr lang="en-US" sz="2400" dirty="0" smtClean="0">
                <a:solidFill>
                  <a:srgbClr val="C00000"/>
                </a:solidFill>
              </a:rPr>
              <a:t>c2++</a:t>
            </a:r>
            <a:r>
              <a:rPr lang="en-US" sz="2400" dirty="0" smtClean="0"/>
              <a:t>;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7540" y="1175643"/>
            <a:ext cx="3570437" cy="2308324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uint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n.m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x:=0; y:=0;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while (x&lt;n)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if (y&lt;m) y++;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else y:=0; x++;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5" y="304800"/>
            <a:ext cx="8055429" cy="609600"/>
          </a:xfrm>
        </p:spPr>
        <p:txBody>
          <a:bodyPr/>
          <a:lstStyle/>
          <a:p>
            <a:r>
              <a:rPr lang="en-US" dirty="0" smtClean="0"/>
              <a:t>Automating Multiple Counter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4" y="1143000"/>
            <a:ext cx="8833173" cy="5029200"/>
          </a:xfrm>
        </p:spPr>
        <p:txBody>
          <a:bodyPr/>
          <a:lstStyle/>
          <a:p>
            <a:r>
              <a:rPr lang="en-US" dirty="0" smtClean="0"/>
              <a:t>Track each acyclic path (inside a loop) with a separate counter.</a:t>
            </a:r>
          </a:p>
          <a:p>
            <a:endParaRPr lang="en-US" dirty="0" smtClean="0"/>
          </a:p>
          <a:p>
            <a:r>
              <a:rPr lang="en-US" dirty="0" smtClean="0"/>
              <a:t>Challenge: Decide the locations where to re-initialize a given counter to 0. </a:t>
            </a:r>
          </a:p>
          <a:p>
            <a:endParaRPr lang="en-US" dirty="0" smtClean="0"/>
          </a:p>
          <a:p>
            <a:r>
              <a:rPr lang="en-US" dirty="0" smtClean="0"/>
              <a:t>Key Idea: Re-initializing a counter to 0 increases ability of an invariant generator to discover bound on the counter. </a:t>
            </a:r>
          </a:p>
          <a:p>
            <a:pPr lvl="1"/>
            <a:r>
              <a:rPr lang="en-US" dirty="0" smtClean="0"/>
              <a:t>But can’t simply re-initialize every counter to 0 on all other paths as it creates circular dependencies between counters.</a:t>
            </a:r>
          </a:p>
          <a:p>
            <a:pPr lvl="1"/>
            <a:r>
              <a:rPr lang="en-US" dirty="0" smtClean="0"/>
              <a:t>Paper describes an appropriate algorithm that is quadratic (in # of paths in the loop).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/32</a:t>
            </a:r>
            <a:endParaRPr 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3913" y="5105402"/>
            <a:ext cx="8284029" cy="2198914"/>
          </a:xfrm>
        </p:spPr>
        <p:txBody>
          <a:bodyPr/>
          <a:lstStyle/>
          <a:p>
            <a:r>
              <a:rPr lang="en-US" dirty="0" smtClean="0"/>
              <a:t>Control-flow Refinement: Transform a loop with multiple paths into code-fragment with simpler loops.</a:t>
            </a:r>
          </a:p>
          <a:p>
            <a:r>
              <a:rPr lang="en-US" dirty="0" smtClean="0"/>
              <a:t>For above example, </a:t>
            </a:r>
            <a:r>
              <a:rPr lang="en-US" dirty="0" smtClean="0">
                <a:solidFill>
                  <a:srgbClr val="C00000"/>
                </a:solidFill>
              </a:rPr>
              <a:t>(P1 | P2)* </a:t>
            </a:r>
            <a:r>
              <a:rPr lang="en-US" dirty="0" smtClean="0"/>
              <a:t>reduces to </a:t>
            </a:r>
            <a:r>
              <a:rPr lang="en-US" dirty="0" smtClean="0">
                <a:solidFill>
                  <a:srgbClr val="C00000"/>
                </a:solidFill>
              </a:rPr>
              <a:t>P1</a:t>
            </a:r>
            <a:r>
              <a:rPr lang="en-US" sz="4000" baseline="30000" dirty="0" smtClean="0">
                <a:solidFill>
                  <a:srgbClr val="C00000"/>
                </a:solidFill>
              </a:rPr>
              <a:t>+</a:t>
            </a:r>
            <a:r>
              <a:rPr lang="en-US" dirty="0" smtClean="0">
                <a:solidFill>
                  <a:srgbClr val="C00000"/>
                </a:solidFill>
              </a:rPr>
              <a:t> P2 P1</a:t>
            </a:r>
            <a:r>
              <a:rPr lang="en-US" sz="4000" baseline="30000" dirty="0" smtClean="0">
                <a:solidFill>
                  <a:srgbClr val="C00000"/>
                </a:solidFill>
              </a:rPr>
              <a:t>+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dirty="0" smtClean="0"/>
              <a:t>This implies a bound of (m-n)+(1)+(n) = </a:t>
            </a:r>
            <a:r>
              <a:rPr lang="en-US" dirty="0" smtClean="0">
                <a:solidFill>
                  <a:srgbClr val="C00000"/>
                </a:solidFill>
              </a:rPr>
              <a:t>m+1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13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 with multiple phases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1671" y="1023239"/>
            <a:ext cx="4528416" cy="15696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x := n+1;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(*)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accent2"/>
                </a:solidFill>
              </a:rPr>
              <a:t>P1: assume(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kern="0" dirty="0" err="1" smtClean="0">
                <a:solidFill>
                  <a:schemeClr val="accent2"/>
                </a:solidFill>
                <a:latin typeface="Symbol"/>
                <a:sym typeface="Symbol"/>
              </a:rPr>
              <a:t></a:t>
            </a:r>
            <a:r>
              <a:rPr lang="en-US" sz="2400" dirty="0" err="1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); x++;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C6600"/>
                </a:solidFill>
              </a:rPr>
              <a:t>P2: assume(</a:t>
            </a:r>
            <a:r>
              <a:rPr lang="en-US" sz="2400" dirty="0" err="1" smtClean="0">
                <a:solidFill>
                  <a:srgbClr val="CC6600"/>
                </a:solidFill>
              </a:rPr>
              <a:t>x</a:t>
            </a:r>
            <a:r>
              <a:rPr lang="en-US" sz="2400" kern="0" dirty="0" err="1" smtClean="0">
                <a:solidFill>
                  <a:srgbClr val="CC6600"/>
                </a:solidFill>
                <a:latin typeface="Symbol"/>
                <a:sym typeface="Symbol"/>
              </a:rPr>
              <a:t></a:t>
            </a:r>
            <a:r>
              <a:rPr lang="en-US" sz="2400" dirty="0" err="1" smtClean="0">
                <a:solidFill>
                  <a:srgbClr val="CC6600"/>
                </a:solidFill>
                <a:sym typeface="Symbol"/>
              </a:rPr>
              <a:t>n</a:t>
            </a:r>
            <a:r>
              <a:rPr lang="en-US" sz="2400" dirty="0" err="1" smtClean="0">
                <a:solidFill>
                  <a:srgbClr val="CC6600"/>
                </a:solidFill>
                <a:latin typeface="cmsy10" pitchFamily="34" charset="0"/>
              </a:rPr>
              <a:t>Æ</a:t>
            </a:r>
            <a:r>
              <a:rPr lang="en-US" sz="2400" dirty="0" err="1" smtClean="0">
                <a:solidFill>
                  <a:srgbClr val="CC6600"/>
                </a:solidFill>
              </a:rPr>
              <a:t>x</a:t>
            </a:r>
            <a:r>
              <a:rPr lang="en-US" sz="2400" dirty="0" smtClean="0">
                <a:solidFill>
                  <a:srgbClr val="CC6600"/>
                </a:solidFill>
              </a:rPr>
              <a:t>&gt;m);  x:=0; </a:t>
            </a:r>
            <a:endParaRPr lang="en-US" sz="2400" dirty="0">
              <a:solidFill>
                <a:srgbClr val="CC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94" y="1023216"/>
            <a:ext cx="2579892" cy="2308324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n, m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9900"/>
                </a:solidFill>
              </a:rPr>
              <a:t>Assume(0&lt;n&lt;m)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x := n+1;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</a:t>
            </a:r>
            <a:r>
              <a:rPr lang="en-US" sz="2400" dirty="0" err="1" smtClean="0"/>
              <a:t>x</a:t>
            </a:r>
            <a:r>
              <a:rPr lang="en-US" sz="2400" kern="0" dirty="0" err="1" smtClean="0">
                <a:latin typeface="Symbol"/>
                <a:sym typeface="Symbol"/>
              </a:rPr>
              <a:t></a:t>
            </a:r>
            <a:r>
              <a:rPr lang="en-US" sz="2400" dirty="0" err="1" smtClean="0">
                <a:sym typeface="Symbol"/>
              </a:rPr>
              <a:t>n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if (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 pitchFamily="34" charset="0"/>
              </a:rPr>
              <a:t>·</a:t>
            </a:r>
            <a:r>
              <a:rPr lang="en-US" sz="2400" dirty="0" err="1" smtClean="0"/>
              <a:t>m</a:t>
            </a:r>
            <a:r>
              <a:rPr lang="en-US" sz="2400" dirty="0" smtClean="0"/>
              <a:t>) x++;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else x := 0;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31032" y="3494345"/>
            <a:ext cx="5682342" cy="15696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x := n+1;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(*) {</a:t>
            </a:r>
            <a:r>
              <a:rPr lang="en-US" sz="2400" dirty="0" smtClean="0">
                <a:solidFill>
                  <a:schemeClr val="accent2"/>
                </a:solidFill>
              </a:rPr>
              <a:t>assume(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kern="0" dirty="0" err="1" smtClean="0">
                <a:solidFill>
                  <a:schemeClr val="accent2"/>
                </a:solidFill>
                <a:latin typeface="Symbol"/>
                <a:sym typeface="Symbol"/>
              </a:rPr>
              <a:t></a:t>
            </a:r>
            <a:r>
              <a:rPr lang="en-US" sz="2400" dirty="0" err="1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); x++;</a:t>
            </a:r>
            <a:r>
              <a:rPr lang="en-US" sz="2400" dirty="0" smtClean="0"/>
              <a:t>}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C6600"/>
                </a:solidFill>
              </a:rPr>
              <a:t>assume(</a:t>
            </a:r>
            <a:r>
              <a:rPr lang="en-US" sz="2400" dirty="0" err="1" smtClean="0">
                <a:solidFill>
                  <a:srgbClr val="CC6600"/>
                </a:solidFill>
              </a:rPr>
              <a:t>x</a:t>
            </a:r>
            <a:r>
              <a:rPr lang="en-US" sz="2400" kern="0" dirty="0" err="1" smtClean="0">
                <a:solidFill>
                  <a:srgbClr val="CC6600"/>
                </a:solidFill>
                <a:latin typeface="Symbol"/>
                <a:sym typeface="Symbol"/>
              </a:rPr>
              <a:t></a:t>
            </a:r>
            <a:r>
              <a:rPr lang="en-US" sz="2400" dirty="0" err="1" smtClean="0">
                <a:solidFill>
                  <a:srgbClr val="CC6600"/>
                </a:solidFill>
                <a:sym typeface="Symbol"/>
              </a:rPr>
              <a:t>n</a:t>
            </a:r>
            <a:r>
              <a:rPr lang="en-US" sz="2400" dirty="0" err="1" smtClean="0">
                <a:solidFill>
                  <a:srgbClr val="CC6600"/>
                </a:solidFill>
                <a:latin typeface="cmsy10" pitchFamily="34" charset="0"/>
              </a:rPr>
              <a:t>Æ</a:t>
            </a:r>
            <a:r>
              <a:rPr lang="en-US" sz="2400" dirty="0" err="1" smtClean="0">
                <a:solidFill>
                  <a:srgbClr val="CC6600"/>
                </a:solidFill>
              </a:rPr>
              <a:t>x</a:t>
            </a:r>
            <a:r>
              <a:rPr lang="en-US" sz="2400" dirty="0" smtClean="0">
                <a:solidFill>
                  <a:srgbClr val="CC6600"/>
                </a:solidFill>
              </a:rPr>
              <a:t>&gt;m);  x:=0;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(*) {</a:t>
            </a:r>
            <a:r>
              <a:rPr lang="en-US" sz="2400" dirty="0" smtClean="0">
                <a:solidFill>
                  <a:schemeClr val="accent2"/>
                </a:solidFill>
              </a:rPr>
              <a:t>assume(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kern="0" dirty="0" err="1" smtClean="0">
                <a:solidFill>
                  <a:schemeClr val="accent2"/>
                </a:solidFill>
                <a:latin typeface="Symbol"/>
                <a:sym typeface="Symbol"/>
              </a:rPr>
              <a:t></a:t>
            </a:r>
            <a:r>
              <a:rPr lang="en-US" sz="2400" dirty="0" err="1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); x++;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394" y="2057405"/>
            <a:ext cx="2275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System Representation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>
            <a:off x="6542330" y="2710543"/>
            <a:ext cx="228600" cy="587828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3048000" y="1763495"/>
            <a:ext cx="794657" cy="293915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45096" y="2645230"/>
            <a:ext cx="1904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Flow Refinement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4" grpId="0"/>
      <p:bldP spid="29" grpId="0" animBg="1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" y="1143000"/>
            <a:ext cx="9144001" cy="2264229"/>
          </a:xfrm>
        </p:spPr>
        <p:txBody>
          <a:bodyPr/>
          <a:lstStyle/>
          <a:p>
            <a:r>
              <a:rPr lang="en-US" sz="2300" dirty="0" smtClean="0"/>
              <a:t>Recall algebraic equivalence: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(P1|P2)*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en-US" dirty="0" smtClean="0">
                <a:solidFill>
                  <a:schemeClr val="accent2"/>
                </a:solidFill>
              </a:rPr>
              <a:t> Skip 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chemeClr val="accent2"/>
                </a:solidFill>
              </a:rPr>
              <a:t> (P1|P2) (P1|P2)*</a:t>
            </a:r>
          </a:p>
          <a:p>
            <a:pPr lvl="1"/>
            <a:r>
              <a:rPr lang="en-US" dirty="0" smtClean="0"/>
              <a:t>Used by iteration based tools to compute fixed-points.</a:t>
            </a:r>
          </a:p>
          <a:p>
            <a:r>
              <a:rPr lang="en-US" dirty="0" smtClean="0"/>
              <a:t>Now consider a different algebraic equivalence: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    (P1|P2)*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en-US" dirty="0" smtClean="0">
                <a:solidFill>
                  <a:schemeClr val="accent2"/>
                </a:solidFill>
              </a:rPr>
              <a:t> Skip 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chemeClr val="accent2"/>
                </a:solidFill>
              </a:rPr>
              <a:t> P1</a:t>
            </a:r>
            <a:r>
              <a:rPr lang="en-US" sz="3800" baseline="30000" dirty="0" smtClean="0">
                <a:solidFill>
                  <a:schemeClr val="accent2"/>
                </a:solidFill>
              </a:rPr>
              <a:t>+</a:t>
            </a:r>
            <a:r>
              <a:rPr lang="en-US" sz="38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chemeClr val="accent2"/>
                </a:solidFill>
              </a:rPr>
              <a:t> P2</a:t>
            </a:r>
            <a:r>
              <a:rPr lang="en-US" sz="3800" baseline="30000" dirty="0" smtClean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chemeClr val="accent2"/>
                </a:solidFill>
              </a:rPr>
              <a:t> P1</a:t>
            </a:r>
            <a:r>
              <a:rPr lang="en-US" sz="3800" baseline="30000" dirty="0" smtClean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chemeClr val="accent2"/>
                </a:solidFill>
              </a:rPr>
              <a:t> P2 (P1|P2)* 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chemeClr val="accent2"/>
                </a:solidFill>
              </a:rPr>
              <a:t> P2</a:t>
            </a:r>
            <a:r>
              <a:rPr lang="en-US" sz="3800" baseline="30000" dirty="0" smtClean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chemeClr val="accent2"/>
                </a:solidFill>
              </a:rPr>
              <a:t> P1 (P1|P2)*</a:t>
            </a:r>
          </a:p>
          <a:p>
            <a:pPr lvl="1"/>
            <a:r>
              <a:rPr lang="en-US" dirty="0" smtClean="0"/>
              <a:t>Here the focus is on action when P1 and P2 interleave.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14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Refinement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185" y="3635835"/>
            <a:ext cx="8479997" cy="13062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Expand a loop (P1 | P2)* using the above rule.</a:t>
            </a:r>
            <a:endParaRPr lang="en-US" sz="2400" kern="0" dirty="0" smtClean="0">
              <a:solidFill>
                <a:srgbClr val="000000"/>
              </a:solidFill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an invariant generation tool to check feasibility of above cases and accordingly expand recursively.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2662" y="5131703"/>
            <a:ext cx="9144001" cy="126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expanded code-fragment with simpler loops is easier to analyze. 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I</a:t>
            </a:r>
            <a:r>
              <a:rPr lang="en-US" sz="2400" kern="0" noProof="0" dirty="0" err="1" smtClean="0">
                <a:solidFill>
                  <a:srgbClr val="000000"/>
                </a:solidFill>
                <a:latin typeface="+mn-lt"/>
              </a:rPr>
              <a:t>nvariants</a:t>
            </a:r>
            <a:r>
              <a:rPr lang="en-US" sz="2400" kern="0" noProof="0" dirty="0" smtClean="0">
                <a:solidFill>
                  <a:srgbClr val="000000"/>
                </a:solidFill>
                <a:latin typeface="+mn-lt"/>
              </a:rPr>
              <a:t> of simpler loops correspond to disjunctive invariants over the original loop.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15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1" y="304800"/>
            <a:ext cx="8022771" cy="609600"/>
          </a:xfrm>
        </p:spPr>
        <p:txBody>
          <a:bodyPr/>
          <a:lstStyle/>
          <a:p>
            <a:r>
              <a:rPr lang="en-US" dirty="0" smtClean="0"/>
              <a:t>Example: Loop iterating over a data-structure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4" y="3684405"/>
            <a:ext cx="8735054" cy="2503449"/>
          </a:xfrm>
        </p:spPr>
        <p:txBody>
          <a:bodyPr/>
          <a:lstStyle/>
          <a:p>
            <a:r>
              <a:rPr lang="en-US" dirty="0" smtClean="0"/>
              <a:t>Bound may require reference to quantitative attributes of a data-structure. E.g., </a:t>
            </a:r>
            <a:r>
              <a:rPr lang="en-US" dirty="0" smtClean="0">
                <a:solidFill>
                  <a:schemeClr val="accent2"/>
                </a:solidFill>
              </a:rPr>
              <a:t>Len(L): </a:t>
            </a:r>
            <a:r>
              <a:rPr lang="en-US" dirty="0" smtClean="0"/>
              <a:t>Length of list L.</a:t>
            </a:r>
          </a:p>
          <a:p>
            <a:r>
              <a:rPr lang="en-US" dirty="0" smtClean="0"/>
              <a:t>Inductive Invariant for the outer while-loop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          c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Old(Len(L)) - Len(L) – Len(</a:t>
            </a:r>
            <a:r>
              <a:rPr lang="en-US" dirty="0" err="1" smtClean="0">
                <a:solidFill>
                  <a:srgbClr val="009900"/>
                </a:solidFill>
              </a:rPr>
              <a:t>ToDo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          Len(L)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9900"/>
                </a:solidFill>
              </a:rPr>
              <a:t> 0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9900"/>
                </a:solidFill>
              </a:rPr>
              <a:t> Len(</a:t>
            </a:r>
            <a:r>
              <a:rPr lang="en-US" dirty="0" err="1" smtClean="0">
                <a:solidFill>
                  <a:srgbClr val="009900"/>
                </a:solidFill>
              </a:rPr>
              <a:t>ToDo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9900"/>
                </a:solidFill>
              </a:rPr>
              <a:t> 0</a:t>
            </a:r>
            <a:endParaRPr lang="en-US" sz="1400" dirty="0" smtClean="0"/>
          </a:p>
          <a:p>
            <a:r>
              <a:rPr lang="en-US" dirty="0" smtClean="0"/>
              <a:t>This implies a bound of </a:t>
            </a:r>
            <a:r>
              <a:rPr lang="en-US" dirty="0" smtClean="0">
                <a:solidFill>
                  <a:srgbClr val="C00000"/>
                </a:solidFill>
              </a:rPr>
              <a:t>Old(Len(L)) </a:t>
            </a:r>
            <a:r>
              <a:rPr lang="en-US" dirty="0" smtClean="0"/>
              <a:t>for while loop.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21474" y="1085911"/>
            <a:ext cx="7023333" cy="2321318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BreadthFirstTraversal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L):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ToDo.Init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();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L.MoveTo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L.Head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(),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ToDo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);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c:=0;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while 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!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ToDo.IsEmpty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c++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;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 :=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ToDo.Head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();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ToDo.Delete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(e);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foreach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successor s in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e.Successors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     if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L.contains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(s))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L.MoveTo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s,ToDo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);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Quantitative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17</a:t>
            </a:fld>
            <a:r>
              <a:rPr lang="en-US" dirty="0" smtClean="0"/>
              <a:t>/32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71463" y="2547267"/>
          <a:ext cx="812542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890"/>
                <a:gridCol w="474053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Structure Operation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Updates to Quantitative</a:t>
                      </a:r>
                      <a:r>
                        <a:rPr lang="en-US" baseline="0" dirty="0" smtClean="0"/>
                        <a:t> Functions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L.Delete</a:t>
                      </a:r>
                      <a:r>
                        <a:rPr lang="en-US" sz="2200" dirty="0" smtClean="0"/>
                        <a:t>(e);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Len(L)--;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L.MoveTo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dirty="0" err="1" smtClean="0"/>
                        <a:t>e,L</a:t>
                      </a:r>
                      <a:r>
                        <a:rPr lang="en-US" sz="2200" dirty="0" smtClean="0"/>
                        <a:t>’);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Len(L)--; Len(L’)++;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12516" y="1219200"/>
            <a:ext cx="8831484" cy="120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describes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kern="0" dirty="0" smtClean="0">
                <a:latin typeface="+mn-lt"/>
              </a:rPr>
              <a:t>s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emantics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quantitative attributes by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 they are updated by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various data-structure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08697" y="4282065"/>
            <a:ext cx="8772017" cy="20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/>
              <a:t>Paper gives examples of quantitative attributes for trees, bit-vectors, composite structures (e.g., list of lists)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 kern="0" dirty="0" smtClean="0">
                <a:solidFill>
                  <a:srgbClr val="000000"/>
                </a:solidFill>
                <a:latin typeface="Comic Sans MS"/>
              </a:rPr>
              <a:t>Trees: Height, Number of nodes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Bit-vectors: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of 1 bits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 kern="0" baseline="0" dirty="0" smtClean="0">
                <a:solidFill>
                  <a:srgbClr val="000000"/>
                </a:solidFill>
                <a:latin typeface="Comic Sans MS"/>
              </a:rPr>
              <a:t>List</a:t>
            </a:r>
            <a:r>
              <a:rPr lang="en-US" sz="2200" kern="0" dirty="0" smtClean="0">
                <a:solidFill>
                  <a:srgbClr val="000000"/>
                </a:solidFill>
                <a:latin typeface="Comic Sans MS"/>
              </a:rPr>
              <a:t> of lists: Sum of # of nodes in all nested lists.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18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1257" y="1088570"/>
            <a:ext cx="8697686" cy="50292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This talk: </a:t>
            </a:r>
            <a:r>
              <a:rPr lang="en-US" dirty="0" smtClean="0"/>
              <a:t>Given a loop, compute symbolic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bounds on </a:t>
            </a:r>
            <a:r>
              <a:rPr lang="en-US" dirty="0" smtClean="0">
                <a:solidFill>
                  <a:srgbClr val="C00000"/>
                </a:solidFill>
              </a:rPr>
              <a:t>number of loop iterations</a:t>
            </a:r>
            <a:r>
              <a:rPr lang="en-US" dirty="0" smtClean="0"/>
              <a:t> (in terms of inputs).</a:t>
            </a:r>
          </a:p>
          <a:p>
            <a:pPr lvl="1"/>
            <a:r>
              <a:rPr lang="en-US" dirty="0" smtClean="0"/>
              <a:t>Harder than proving loop termination.</a:t>
            </a:r>
          </a:p>
          <a:p>
            <a:pPr lvl="1"/>
            <a:r>
              <a:rPr lang="en-US" dirty="0" smtClean="0"/>
              <a:t>Key Idea: Reduce problem to invariant generation.</a:t>
            </a:r>
            <a:endParaRPr lang="en-US" u="sng" dirty="0" smtClean="0"/>
          </a:p>
          <a:p>
            <a:pPr>
              <a:buNone/>
            </a:pPr>
            <a:r>
              <a:rPr lang="en-US" u="sng" dirty="0" smtClean="0"/>
              <a:t>Extensions: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Procedure bounds</a:t>
            </a:r>
          </a:p>
          <a:p>
            <a:pPr lvl="1"/>
            <a:r>
              <a:rPr lang="en-US" dirty="0" smtClean="0"/>
              <a:t>Amortized Bounds</a:t>
            </a:r>
          </a:p>
          <a:p>
            <a:pPr lvl="1"/>
            <a:r>
              <a:rPr lang="en-US" dirty="0" smtClean="0"/>
              <a:t>Recursive procedures, Concurrent procedures</a:t>
            </a:r>
          </a:p>
          <a:p>
            <a:pPr lvl="1"/>
            <a:r>
              <a:rPr lang="en-US" dirty="0" smtClean="0"/>
              <a:t>Variety of Resources (besides just time)</a:t>
            </a:r>
          </a:p>
          <a:p>
            <a:pPr lvl="2"/>
            <a:r>
              <a:rPr lang="en-US" dirty="0" smtClean="0"/>
              <a:t>Monotonic (e.g., time, n/w traffic)</a:t>
            </a:r>
          </a:p>
          <a:p>
            <a:pPr lvl="2"/>
            <a:r>
              <a:rPr lang="en-US" dirty="0" smtClean="0"/>
              <a:t>Non-monotonic (e.g., memory usage, call stack depth)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Other kinds of bounds</a:t>
            </a:r>
          </a:p>
          <a:p>
            <a:pPr lvl="1"/>
            <a:r>
              <a:rPr lang="en-US" dirty="0" smtClean="0"/>
              <a:t>Average-case bounds, Lower bounds, Real time bounds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</p:spTree>
  </p:cSld>
  <p:clrMapOvr>
    <a:masterClrMapping/>
  </p:clrMapOvr>
  <p:transition advTm="20699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771" y="4321628"/>
            <a:ext cx="8447315" cy="1850571"/>
          </a:xfrm>
        </p:spPr>
        <p:txBody>
          <a:bodyPr/>
          <a:lstStyle/>
          <a:p>
            <a:r>
              <a:rPr lang="en-US" dirty="0" smtClean="0"/>
              <a:t>From the inductive loop invariant </a:t>
            </a:r>
            <a:r>
              <a:rPr lang="en-US" dirty="0" smtClean="0">
                <a:solidFill>
                  <a:srgbClr val="C00000"/>
                </a:solidFill>
              </a:rPr>
              <a:t>c </a:t>
            </a:r>
            <a:r>
              <a:rPr lang="en-US" dirty="0" smtClean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 size(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sorted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    where</a:t>
            </a:r>
            <a:r>
              <a:rPr lang="en-US" dirty="0" smtClean="0">
                <a:solidFill>
                  <a:srgbClr val="C00000"/>
                </a:solidFill>
              </a:rPr>
              <a:t> A = 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sorted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unsorted</a:t>
            </a:r>
            <a:endParaRPr lang="en-US" baseline="-25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we can deduce a bound of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571" y="304800"/>
            <a:ext cx="8501743" cy="609600"/>
          </a:xfrm>
        </p:spPr>
        <p:txBody>
          <a:bodyPr/>
          <a:lstStyle/>
          <a:p>
            <a:r>
              <a:rPr lang="en-US" dirty="0" smtClean="0"/>
              <a:t>Example: Loop requiring partition-size invariants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751" y="1066784"/>
            <a:ext cx="8229598" cy="3046988"/>
          </a:xfrm>
          <a:prstGeom prst="rect">
            <a:avLst/>
          </a:prstGeom>
          <a:solidFill>
            <a:srgbClr val="CCFFCC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9900"/>
                </a:solidFill>
              </a:rPr>
              <a:t>BubbleSort</a:t>
            </a:r>
            <a:r>
              <a:rPr lang="en-US" sz="2400" dirty="0" smtClean="0">
                <a:solidFill>
                  <a:srgbClr val="009900"/>
                </a:solidFill>
              </a:rPr>
              <a:t> (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[] A,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n):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change := true;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(change)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c := c+1;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change := false;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for (j:=0; j&lt;n-1; j++)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if (A[j]&gt;A[j+1]) {swap(A[j],A[j+1]); change := true;}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968" y="1143000"/>
            <a:ext cx="8915400" cy="5029200"/>
          </a:xfrm>
        </p:spPr>
        <p:txBody>
          <a:bodyPr/>
          <a:lstStyle/>
          <a:p>
            <a:r>
              <a:rPr lang="en-US" dirty="0" smtClean="0"/>
              <a:t>Modular construction of new logical domain, from a given set/partition domain and a numerical domain.</a:t>
            </a:r>
          </a:p>
          <a:p>
            <a:pPr lvl="1"/>
            <a:r>
              <a:rPr lang="en-US" dirty="0" smtClean="0"/>
              <a:t>Set/Partition Domain</a:t>
            </a:r>
          </a:p>
          <a:p>
            <a:pPr lvl="2"/>
            <a:r>
              <a:rPr lang="en-US" dirty="0" smtClean="0"/>
              <a:t>Tracks sets of memory locations</a:t>
            </a:r>
          </a:p>
          <a:p>
            <a:pPr lvl="2"/>
            <a:r>
              <a:rPr lang="en-US" dirty="0" smtClean="0"/>
              <a:t>E.g., Canonical Abstraction [SRW’02], Separation Domain [DOY’06], Boolean Heaps [PW’05]</a:t>
            </a:r>
          </a:p>
          <a:p>
            <a:pPr lvl="1"/>
            <a:r>
              <a:rPr lang="en-US" dirty="0" smtClean="0"/>
              <a:t>Numerical Domain</a:t>
            </a:r>
          </a:p>
          <a:p>
            <a:pPr lvl="2"/>
            <a:r>
              <a:rPr lang="en-US" dirty="0" smtClean="0"/>
              <a:t>Track sizes and correlations with numerical variables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Polyhedra</a:t>
            </a:r>
            <a:r>
              <a:rPr lang="en-US" dirty="0" smtClean="0"/>
              <a:t> [CH’78], Octagon [Miné’01], Intervals [CC’07]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Key Idea</a:t>
            </a:r>
            <a:r>
              <a:rPr lang="en-US" dirty="0" smtClean="0"/>
              <a:t>: Construct decision procedure for new logical domain using decision procedures for constituent domains, akin to </a:t>
            </a:r>
            <a:r>
              <a:rPr lang="en-US" dirty="0" smtClean="0">
                <a:solidFill>
                  <a:schemeClr val="accent2"/>
                </a:solidFill>
              </a:rPr>
              <a:t>Nelson-</a:t>
            </a:r>
            <a:r>
              <a:rPr lang="en-US" dirty="0" err="1" smtClean="0">
                <a:solidFill>
                  <a:schemeClr val="accent2"/>
                </a:solidFill>
              </a:rPr>
              <a:t>Oppen</a:t>
            </a:r>
            <a:r>
              <a:rPr lang="en-US" dirty="0" smtClean="0">
                <a:solidFill>
                  <a:schemeClr val="accent2"/>
                </a:solidFill>
              </a:rPr>
              <a:t> combination </a:t>
            </a:r>
            <a:r>
              <a:rPr lang="en-US" dirty="0" smtClean="0"/>
              <a:t>procedure.</a:t>
            </a:r>
          </a:p>
          <a:p>
            <a:pPr lvl="1"/>
            <a:r>
              <a:rPr lang="en-US" dirty="0" smtClean="0"/>
              <a:t>But more challenging since domains aren’t disjoint, and hence need to share more than variable equalities.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20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Partition-Size Abstract Domain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21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771" y="4321628"/>
            <a:ext cx="8447315" cy="1850571"/>
          </a:xfrm>
        </p:spPr>
        <p:txBody>
          <a:bodyPr/>
          <a:lstStyle/>
          <a:p>
            <a:r>
              <a:rPr lang="en-US" dirty="0" smtClean="0"/>
              <a:t>Termination proof: lexicographic </a:t>
            </a:r>
            <a:r>
              <a:rPr lang="en-US" dirty="0" err="1" smtClean="0"/>
              <a:t>polyranking</a:t>
            </a:r>
            <a:r>
              <a:rPr lang="en-US" dirty="0" smtClean="0"/>
              <a:t> fns</a:t>
            </a:r>
          </a:p>
          <a:p>
            <a:endParaRPr lang="en-US" dirty="0" smtClean="0"/>
          </a:p>
          <a:p>
            <a:r>
              <a:rPr lang="en-US" dirty="0" smtClean="0"/>
              <a:t>From inductive loop invariant </a:t>
            </a: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=y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+ 2x </a:t>
            </a:r>
            <a:r>
              <a:rPr lang="en-US" dirty="0" smtClean="0">
                <a:solidFill>
                  <a:srgbClr val="C00000"/>
                </a:solidFill>
                <a:latin typeface="cmsy10" pitchFamily="34" charset="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c=y-y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 pitchFamily="34" charset="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x&lt;n </a:t>
            </a:r>
            <a:r>
              <a:rPr lang="en-US" dirty="0" smtClean="0"/>
              <a:t>we can deduce bound of </a:t>
            </a:r>
            <a:r>
              <a:rPr lang="en-US" dirty="0" err="1" smtClean="0">
                <a:solidFill>
                  <a:srgbClr val="C00000"/>
                </a:solidFill>
              </a:rPr>
              <a:t>sqrt</a:t>
            </a:r>
            <a:r>
              <a:rPr lang="en-US" dirty="0" smtClean="0">
                <a:solidFill>
                  <a:srgbClr val="C00000"/>
                </a:solidFill>
              </a:rPr>
              <a:t>{2n}+max(0,-2y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)+1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22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 with non-linear bound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60953" y="1284504"/>
            <a:ext cx="2960914" cy="2308324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50"/>
                </a:solidFill>
              </a:rPr>
              <a:t>Inputs: </a:t>
            </a:r>
            <a:r>
              <a:rPr lang="en-US" sz="2400" dirty="0" err="1" smtClean="0">
                <a:solidFill>
                  <a:srgbClr val="00B050"/>
                </a:solidFill>
              </a:rPr>
              <a:t>int</a:t>
            </a:r>
            <a:r>
              <a:rPr lang="en-US" sz="2400" dirty="0" smtClean="0">
                <a:solidFill>
                  <a:srgbClr val="00B050"/>
                </a:solidFill>
              </a:rPr>
              <a:t> y</a:t>
            </a:r>
            <a:r>
              <a:rPr lang="en-US" sz="2400" baseline="-25000" dirty="0" smtClean="0">
                <a:solidFill>
                  <a:srgbClr val="00B050"/>
                </a:solidFill>
              </a:rPr>
              <a:t>0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int</a:t>
            </a:r>
            <a:r>
              <a:rPr lang="en-US" sz="2400" dirty="0" smtClean="0">
                <a:solidFill>
                  <a:srgbClr val="00B050"/>
                </a:solidFill>
              </a:rPr>
              <a:t> 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x := 0; y := 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 := 0;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while (x&lt;n)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c := c+1;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x := </a:t>
            </a:r>
            <a:r>
              <a:rPr lang="en-US" sz="2400" dirty="0" err="1" smtClean="0"/>
              <a:t>x+y</a:t>
            </a:r>
            <a:r>
              <a:rPr lang="en-US" sz="2400" dirty="0" smtClean="0"/>
              <a:t>; y := y+1;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772" y="304800"/>
            <a:ext cx="9144000" cy="609600"/>
          </a:xfrm>
        </p:spPr>
        <p:txBody>
          <a:bodyPr/>
          <a:lstStyle/>
          <a:p>
            <a:r>
              <a:rPr lang="en-US" dirty="0" smtClean="0"/>
              <a:t>Design of a Non-linear Abstract Domain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06829" y="1143000"/>
            <a:ext cx="8741228" cy="374468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View a non-linear relationship </a:t>
            </a:r>
            <a:r>
              <a:rPr lang="en-US" dirty="0" smtClean="0">
                <a:solidFill>
                  <a:srgbClr val="CC00CC"/>
                </a:solidFill>
              </a:rPr>
              <a:t>3log x + 2</a:t>
            </a:r>
            <a:r>
              <a:rPr lang="en-US" baseline="30000" dirty="0" smtClean="0">
                <a:solidFill>
                  <a:srgbClr val="CC00CC"/>
                </a:solidFill>
              </a:rPr>
              <a:t>x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r>
              <a:rPr lang="en-US" dirty="0" smtClean="0">
                <a:solidFill>
                  <a:srgbClr val="CC00CC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C00CC"/>
                </a:solidFill>
              </a:rPr>
              <a:t> 5y </a:t>
            </a:r>
            <a:r>
              <a:rPr lang="en-US" dirty="0" smtClean="0"/>
              <a:t>over {</a:t>
            </a:r>
            <a:r>
              <a:rPr lang="en-US" dirty="0" err="1" smtClean="0"/>
              <a:t>x,y</a:t>
            </a:r>
            <a:r>
              <a:rPr lang="en-US" dirty="0" smtClean="0"/>
              <a:t>} as a linear relationship over {log x, 2</a:t>
            </a:r>
            <a:r>
              <a:rPr lang="en-US" baseline="30000" dirty="0" smtClean="0"/>
              <a:t>x</a:t>
            </a:r>
            <a:r>
              <a:rPr lang="en-US" dirty="0" smtClean="0"/>
              <a:t>, y}  </a:t>
            </a:r>
          </a:p>
          <a:p>
            <a:r>
              <a:rPr lang="en-US" dirty="0" smtClean="0"/>
              <a:t>User provides semantics of non-linear operators using directed inference rules of form 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R</a:t>
            </a:r>
            <a:endParaRPr lang="en-US" sz="2600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/>
              <a:t>Exponentiation: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+c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1800" baseline="30000" dirty="0" smtClean="0">
                <a:solidFill>
                  <a:srgbClr val="009900"/>
                </a:solidFill>
              </a:rPr>
              <a:t>1</a:t>
            </a:r>
            <a:r>
              <a:rPr lang="en-US" baseline="30000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1800" baseline="30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£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c</a:t>
            </a:r>
            <a:endParaRPr lang="en-US" dirty="0" smtClean="0"/>
          </a:p>
          <a:p>
            <a:pPr lvl="1"/>
            <a:r>
              <a:rPr lang="en-US" dirty="0" smtClean="0"/>
              <a:t>Logarithm: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ce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log(e</a:t>
            </a:r>
            <a:r>
              <a:rPr lang="en-US" baseline="-25000" dirty="0" smtClean="0">
                <a:solidFill>
                  <a:srgbClr val="009900"/>
                </a:solidFill>
              </a:rPr>
              <a:t>1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log c + log(e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</a:p>
          <a:p>
            <a:pPr lvl="1"/>
            <a:r>
              <a:rPr lang="en-US" dirty="0" smtClean="0"/>
              <a:t>Multiplication: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+c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e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C00000"/>
                </a:solidFill>
              </a:rPr>
              <a:t>0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ee</a:t>
            </a:r>
            <a:r>
              <a:rPr lang="en-US" baseline="-25000" dirty="0" smtClean="0">
                <a:solidFill>
                  <a:srgbClr val="009900"/>
                </a:solidFill>
              </a:rPr>
              <a:t>1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 </a:t>
            </a:r>
            <a:r>
              <a:rPr lang="en-US" dirty="0" smtClean="0">
                <a:solidFill>
                  <a:srgbClr val="009900"/>
                </a:solidFill>
              </a:rPr>
              <a:t>ee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+ec</a:t>
            </a:r>
            <a:endParaRPr lang="en-US" dirty="0" smtClean="0"/>
          </a:p>
          <a:p>
            <a:r>
              <a:rPr lang="en-US" sz="2600" dirty="0" smtClean="0"/>
              <a:t>If we deduce a fact of form L (using linear reasoning), we assert the corresponding fact R.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23</a:t>
            </a:fld>
            <a:r>
              <a:rPr lang="en-US" dirty="0" smtClean="0"/>
              <a:t>/32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4407" y="5061871"/>
            <a:ext cx="9089593" cy="128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600" u="sng" kern="0" dirty="0" smtClean="0">
                <a:solidFill>
                  <a:schemeClr val="accent2"/>
                </a:solidFill>
                <a:latin typeface="+mn-lt"/>
              </a:rPr>
              <a:t>Key Idea of Expression Abstraction</a:t>
            </a:r>
            <a:r>
              <a:rPr lang="en-US" sz="2600" kern="0" dirty="0" smtClean="0">
                <a:solidFill>
                  <a:schemeClr val="accent2"/>
                </a:solidFill>
                <a:latin typeface="+mn-lt"/>
              </a:rPr>
              <a:t>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Restrict new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 deduction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 small set of expressions,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either given by user or constructed heuristically from program syntax</a:t>
            </a:r>
            <a:r>
              <a:rPr lang="en-US" sz="2600" kern="0" dirty="0" smtClean="0">
                <a:solidFill>
                  <a:schemeClr val="accent2"/>
                </a:solidFill>
                <a:latin typeface="+mn-lt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6687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24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4800"/>
            <a:ext cx="9144000" cy="609600"/>
          </a:xfrm>
        </p:spPr>
        <p:txBody>
          <a:bodyPr/>
          <a:lstStyle/>
          <a:p>
            <a:r>
              <a:rPr lang="en-US" dirty="0" smtClean="0"/>
              <a:t>Iterative </a:t>
            </a:r>
            <a:r>
              <a:rPr lang="en-US" dirty="0" err="1" smtClean="0"/>
              <a:t>Fixpoint</a:t>
            </a:r>
            <a:r>
              <a:rPr lang="en-US" dirty="0" smtClean="0"/>
              <a:t> over </a:t>
            </a:r>
            <a:r>
              <a:rPr lang="en-US" dirty="0" err="1" smtClean="0"/>
              <a:t>Linear+Uninterpreted</a:t>
            </a:r>
            <a:r>
              <a:rPr lang="en-US" dirty="0" smtClean="0"/>
              <a:t> Fns.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77" y="990600"/>
            <a:ext cx="8828194" cy="5029200"/>
          </a:xfrm>
        </p:spPr>
        <p:txBody>
          <a:bodyPr/>
          <a:lstStyle/>
          <a:p>
            <a:r>
              <a:rPr lang="en-US" sz="2600" dirty="0" smtClean="0"/>
              <a:t>Need to provide Join and Widen transfer functions.</a:t>
            </a:r>
          </a:p>
          <a:p>
            <a:pPr lvl="1"/>
            <a:r>
              <a:rPr lang="en-US" dirty="0" smtClean="0"/>
              <a:t>Join: Merge facts at control location</a:t>
            </a:r>
          </a:p>
          <a:p>
            <a:pPr lvl="1"/>
            <a:r>
              <a:rPr lang="en-US" dirty="0" smtClean="0"/>
              <a:t>Widen: </a:t>
            </a:r>
            <a:r>
              <a:rPr lang="en-US" dirty="0" err="1" smtClean="0"/>
              <a:t>Overapproximate</a:t>
            </a:r>
            <a:r>
              <a:rPr lang="en-US" dirty="0" smtClean="0"/>
              <a:t> at loop headers for convergence.</a:t>
            </a:r>
          </a:p>
          <a:p>
            <a:endParaRPr lang="en-US" sz="2600" dirty="0" smtClean="0"/>
          </a:p>
          <a:p>
            <a:r>
              <a:rPr lang="en-US" sz="2600" dirty="0" smtClean="0"/>
              <a:t>Paper describes construction for Join</a:t>
            </a:r>
            <a:r>
              <a:rPr lang="en-US" sz="2600" baseline="-25000" dirty="0" smtClean="0"/>
              <a:t>D1+D2 </a:t>
            </a:r>
            <a:r>
              <a:rPr lang="en-US" sz="2600" dirty="0" smtClean="0"/>
              <a:t>using Join</a:t>
            </a:r>
            <a:r>
              <a:rPr lang="en-US" sz="2600" baseline="-25000" dirty="0" smtClean="0"/>
              <a:t>D1</a:t>
            </a:r>
            <a:r>
              <a:rPr lang="en-US" sz="2600" dirty="0" smtClean="0"/>
              <a:t> and Join</a:t>
            </a:r>
            <a:r>
              <a:rPr lang="en-US" sz="2600" baseline="-25000" dirty="0" smtClean="0"/>
              <a:t>D2</a:t>
            </a:r>
            <a:r>
              <a:rPr lang="en-US" sz="2600" dirty="0" smtClean="0"/>
              <a:t> as black-boxes. </a:t>
            </a:r>
          </a:p>
          <a:p>
            <a:pPr lvl="1"/>
            <a:r>
              <a:rPr lang="en-US" dirty="0" smtClean="0"/>
              <a:t>Analogous to Nelson-</a:t>
            </a:r>
            <a:r>
              <a:rPr lang="en-US" dirty="0" err="1" smtClean="0"/>
              <a:t>Oppen</a:t>
            </a:r>
            <a:r>
              <a:rPr lang="en-US" dirty="0" smtClean="0"/>
              <a:t> construction of Decide</a:t>
            </a:r>
            <a:r>
              <a:rPr lang="en-US" baseline="-25000" dirty="0" smtClean="0"/>
              <a:t>D1+D2</a:t>
            </a:r>
            <a:r>
              <a:rPr lang="en-US" dirty="0" smtClean="0"/>
              <a:t> from Decide</a:t>
            </a:r>
            <a:r>
              <a:rPr lang="en-US" baseline="-25000" dirty="0" smtClean="0"/>
              <a:t>D1</a:t>
            </a:r>
            <a:r>
              <a:rPr lang="en-US" dirty="0" smtClean="0"/>
              <a:t> and Decide</a:t>
            </a:r>
            <a:r>
              <a:rPr lang="en-US" baseline="-25000" dirty="0" smtClean="0"/>
              <a:t>D2</a:t>
            </a:r>
            <a:r>
              <a:rPr lang="en-US" dirty="0" smtClean="0"/>
              <a:t>, but more challenging!</a:t>
            </a:r>
            <a:endParaRPr lang="en-US" baseline="-25000" dirty="0" smtClean="0"/>
          </a:p>
          <a:p>
            <a:pPr lvl="1"/>
            <a:r>
              <a:rPr lang="en-US" dirty="0" err="1" smtClean="0"/>
              <a:t>Join</a:t>
            </a:r>
            <a:r>
              <a:rPr lang="en-US" baseline="-25000" dirty="0" err="1" smtClean="0"/>
              <a:t>LINEAR</a:t>
            </a:r>
            <a:r>
              <a:rPr lang="en-US" dirty="0" smtClean="0"/>
              <a:t> described in [</a:t>
            </a:r>
            <a:r>
              <a:rPr lang="en-US" dirty="0" err="1" smtClean="0"/>
              <a:t>Cousot</a:t>
            </a:r>
            <a:r>
              <a:rPr lang="en-US" dirty="0" smtClean="0"/>
              <a:t>, </a:t>
            </a:r>
            <a:r>
              <a:rPr lang="en-US" dirty="0" err="1" smtClean="0"/>
              <a:t>Halbwachs</a:t>
            </a:r>
            <a:r>
              <a:rPr lang="en-US" dirty="0" smtClean="0"/>
              <a:t>, POPL ’78].</a:t>
            </a:r>
          </a:p>
          <a:p>
            <a:pPr lvl="1"/>
            <a:r>
              <a:rPr lang="en-US" dirty="0" err="1" smtClean="0"/>
              <a:t>Join</a:t>
            </a:r>
            <a:r>
              <a:rPr lang="en-US" baseline="-25000" dirty="0" err="1" smtClean="0"/>
              <a:t>UNINTERPRETED</a:t>
            </a:r>
            <a:r>
              <a:rPr lang="en-US" baseline="-25000" dirty="0" smtClean="0"/>
              <a:t> FNS </a:t>
            </a:r>
            <a:r>
              <a:rPr lang="en-US" dirty="0" smtClean="0"/>
              <a:t>described in [</a:t>
            </a:r>
            <a:r>
              <a:rPr lang="en-US" dirty="0" err="1" smtClean="0"/>
              <a:t>Gulwani</a:t>
            </a:r>
            <a:r>
              <a:rPr lang="en-US" dirty="0" smtClean="0"/>
              <a:t>, </a:t>
            </a:r>
            <a:r>
              <a:rPr lang="en-US" dirty="0" err="1" smtClean="0"/>
              <a:t>Necula</a:t>
            </a:r>
            <a:r>
              <a:rPr lang="en-US" dirty="0" smtClean="0"/>
              <a:t>, SAS ’04].</a:t>
            </a:r>
          </a:p>
          <a:p>
            <a:endParaRPr lang="en-US" dirty="0" smtClean="0"/>
          </a:p>
          <a:p>
            <a:r>
              <a:rPr lang="en-US" dirty="0" smtClean="0"/>
              <a:t>Similarly for Widen</a:t>
            </a:r>
            <a:r>
              <a:rPr lang="en-US" sz="2600" dirty="0" smtClean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25</a:t>
            </a:fld>
            <a:r>
              <a:rPr lang="en-US" dirty="0" smtClean="0"/>
              <a:t>/32</a:t>
            </a:r>
            <a:endParaRPr 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26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provides templates for invariants (e.g., some </a:t>
            </a:r>
            <a:r>
              <a:rPr lang="en-US" dirty="0" err="1" smtClean="0"/>
              <a:t>boolean</a:t>
            </a:r>
            <a:r>
              <a:rPr lang="en-US" dirty="0" smtClean="0"/>
              <a:t> combination of </a:t>
            </a:r>
            <a:r>
              <a:rPr lang="en-US" dirty="0" smtClean="0">
                <a:latin typeface="Segoe UI"/>
              </a:rPr>
              <a:t>a</a:t>
            </a:r>
            <a:r>
              <a:rPr lang="en-US" baseline="-25000" dirty="0" smtClean="0">
                <a:latin typeface="Segoe UI"/>
              </a:rPr>
              <a:t>0</a:t>
            </a:r>
            <a:r>
              <a:rPr lang="en-US" dirty="0" smtClean="0">
                <a:latin typeface="Segoe UI"/>
              </a:rPr>
              <a:t>+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 smtClean="0">
                <a:latin typeface="Segoe UI"/>
                <a:sym typeface="Symbol" pitchFamily="18" charset="2"/>
              </a:rPr>
              <a:t>i</a:t>
            </a:r>
            <a:r>
              <a:rPr lang="en-US" dirty="0" err="1" smtClean="0">
                <a:latin typeface="Segoe UI"/>
              </a:rPr>
              <a:t>a</a:t>
            </a:r>
            <a:r>
              <a:rPr lang="en-US" baseline="-25000" dirty="0" err="1" smtClean="0">
                <a:latin typeface="Segoe UI"/>
              </a:rPr>
              <a:t>i</a:t>
            </a:r>
            <a:r>
              <a:rPr lang="en-US" dirty="0" err="1" smtClean="0">
                <a:latin typeface="Segoe UI"/>
              </a:rPr>
              <a:t>x</a:t>
            </a:r>
            <a:r>
              <a:rPr lang="en-US" baseline="-25000" dirty="0" err="1" smtClean="0">
                <a:latin typeface="Segoe UI"/>
              </a:rPr>
              <a:t>i</a:t>
            </a:r>
            <a:r>
              <a:rPr lang="en-US" dirty="0" smtClean="0">
                <a:latin typeface="Segoe UI"/>
              </a:rPr>
              <a:t> </a:t>
            </a:r>
            <a:r>
              <a:rPr lang="en-US" dirty="0" smtClean="0">
                <a:latin typeface="cmsy10" pitchFamily="34" charset="0"/>
              </a:rPr>
              <a:t>¸</a:t>
            </a:r>
            <a:r>
              <a:rPr lang="en-US" dirty="0" smtClean="0">
                <a:latin typeface="Segoe UI"/>
              </a:rPr>
              <a:t> 0</a:t>
            </a:r>
            <a:r>
              <a:rPr lang="en-US" dirty="0" smtClean="0">
                <a:latin typeface="+mj-lt"/>
              </a:rPr>
              <a:t>). </a:t>
            </a:r>
          </a:p>
          <a:p>
            <a:pPr lvl="1"/>
            <a:r>
              <a:rPr lang="en-US" dirty="0" smtClean="0">
                <a:latin typeface="+mj-lt"/>
              </a:rPr>
              <a:t>The trick now is to generate constraints over </a:t>
            </a:r>
            <a:r>
              <a:rPr lang="en-US" dirty="0" err="1" smtClean="0">
                <a:latin typeface="Segoe UI"/>
              </a:rPr>
              <a:t>a</a:t>
            </a:r>
            <a:r>
              <a:rPr lang="en-US" baseline="-25000" dirty="0" err="1" smtClean="0">
                <a:latin typeface="Segoe UI"/>
              </a:rPr>
              <a:t>i</a:t>
            </a:r>
            <a:r>
              <a:rPr lang="en-US" dirty="0" err="1" smtClean="0">
                <a:latin typeface="+mj-lt"/>
              </a:rPr>
              <a:t>’s</a:t>
            </a:r>
            <a:r>
              <a:rPr lang="en-US" dirty="0" smtClean="0">
                <a:latin typeface="+mj-lt"/>
              </a:rPr>
              <a:t> that establish inductiveness of the invariant. </a:t>
            </a:r>
          </a:p>
          <a:p>
            <a:pPr lvl="1"/>
            <a:r>
              <a:rPr lang="en-US" dirty="0" smtClean="0">
                <a:latin typeface="+mj-lt"/>
              </a:rPr>
              <a:t>The constraints are then solved for </a:t>
            </a:r>
            <a:r>
              <a:rPr lang="en-US" dirty="0" err="1" smtClean="0">
                <a:latin typeface="Segoe UI"/>
              </a:rPr>
              <a:t>a</a:t>
            </a:r>
            <a:r>
              <a:rPr lang="en-US" baseline="-25000" dirty="0" err="1" smtClean="0">
                <a:latin typeface="Segoe UI"/>
              </a:rPr>
              <a:t>i</a:t>
            </a:r>
            <a:r>
              <a:rPr lang="en-US" dirty="0" err="1" smtClean="0">
                <a:latin typeface="+mj-lt"/>
              </a:rPr>
              <a:t>’s</a:t>
            </a:r>
            <a:r>
              <a:rPr lang="en-US" dirty="0" smtClean="0">
                <a:latin typeface="+mj-lt"/>
              </a:rPr>
              <a:t> using off-the-shelf constraint solvers. There is no iteration.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This technique is especially suited for bound analysis since we are looking for invariants of the form c </a:t>
            </a:r>
            <a:r>
              <a:rPr lang="en-US" dirty="0" smtClean="0">
                <a:latin typeface="cmsy10" pitchFamily="34" charset="0"/>
              </a:rPr>
              <a:t>·</a:t>
            </a:r>
            <a:r>
              <a:rPr lang="en-US" dirty="0" smtClean="0">
                <a:latin typeface="+mj-lt"/>
              </a:rPr>
              <a:t> Function(inputs)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27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</a:t>
            </a:r>
            <a:r>
              <a:rPr lang="en-US" dirty="0" err="1" smtClean="0"/>
              <a:t>Fixpoint</a:t>
            </a:r>
            <a:r>
              <a:rPr lang="en-US" dirty="0" smtClean="0"/>
              <a:t> over Arithmetic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/>
            <a:r>
              <a:rPr lang="en-US" dirty="0" smtClean="0"/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28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5115" y="1143000"/>
            <a:ext cx="8287472" cy="5029200"/>
          </a:xfrm>
        </p:spPr>
        <p:txBody>
          <a:bodyPr/>
          <a:lstStyle/>
          <a:p>
            <a:r>
              <a:rPr lang="en-US" dirty="0" smtClean="0"/>
              <a:t>Provide immediate feedback during code development</a:t>
            </a:r>
          </a:p>
          <a:p>
            <a:pPr lvl="1"/>
            <a:r>
              <a:rPr lang="en-US" dirty="0" smtClean="0"/>
              <a:t>Use of unfamiliar APIs</a:t>
            </a:r>
          </a:p>
          <a:p>
            <a:pPr lvl="1"/>
            <a:r>
              <a:rPr lang="en-US" dirty="0" smtClean="0"/>
              <a:t>Code Editing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Performance Analysis</a:t>
            </a:r>
          </a:p>
          <a:p>
            <a:pPr lvl="1"/>
            <a:r>
              <a:rPr lang="en-US" dirty="0" smtClean="0"/>
              <a:t>Identify corner cases (unlike profiling)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  <p:transition advTm="9527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1" y="1012368"/>
            <a:ext cx="8407729" cy="149134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Bounds for a loop with a single/similar paths T can be computed most efficiently using a few patterns/rules.</a:t>
            </a:r>
          </a:p>
          <a:p>
            <a:pPr lvl="1"/>
            <a:r>
              <a:rPr lang="en-US" dirty="0" smtClean="0"/>
              <a:t>Program Transformation techniques are used to translate multi-path loops into single-path loops.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29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Pattern-Matching Based Technique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85006" y="2626477"/>
            <a:ext cx="8573985" cy="138842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lang="en-US" sz="2400" kern="0" noProof="0" dirty="0" smtClean="0">
                <a:solidFill>
                  <a:schemeClr val="accent2"/>
                </a:solidFill>
                <a:latin typeface="Comic Sans M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&gt; 0 and e[X’/X]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e-1, then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Bound(T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&gt; 1 and e[X’/X]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e/2, then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Bound(T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log(e).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±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false, then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Bound(T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1.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83032" y="4691752"/>
            <a:ext cx="1890154" cy="98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i’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i+1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&lt;n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541329" y="4691756"/>
            <a:ext cx="3198420" cy="98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’=2*</a:t>
            </a: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&lt;n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log(n/</a:t>
            </a:r>
            <a:r>
              <a:rPr lang="en-US" sz="2400" kern="0" dirty="0" err="1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), provided i</a:t>
            </a:r>
            <a:r>
              <a:rPr lang="en-US" sz="2400" kern="0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1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6070281" y="4687797"/>
            <a:ext cx="2630382" cy="98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flag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flag’=false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C00000"/>
                </a:solidFill>
                <a:latin typeface="+mn-lt"/>
              </a:rPr>
              <a:t>1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88972" y="5800116"/>
            <a:ext cx="1824840" cy="98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i</a:t>
            </a:r>
            <a:r>
              <a:rPr lang="en-US" sz="2400" kern="0" dirty="0" smtClean="0">
                <a:latin typeface="Symbol"/>
                <a:sym typeface="Symbol"/>
              </a:rPr>
              <a:t></a:t>
            </a:r>
            <a:r>
              <a:rPr lang="en-US" sz="2400" kern="0" dirty="0" smtClean="0">
                <a:latin typeface="+mn-lt"/>
              </a:rPr>
              <a:t>0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’=</a:t>
            </a:r>
            <a:r>
              <a:rPr lang="en-US" sz="2400" kern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&lt;&lt;1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32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303798" y="5808007"/>
            <a:ext cx="4608623" cy="9520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y </a:t>
            </a:r>
            <a:r>
              <a:rPr lang="en-US" sz="2400" kern="0" dirty="0" smtClean="0">
                <a:latin typeface="Symbol"/>
                <a:sym typeface="Symbol"/>
              </a:rPr>
              <a:t></a:t>
            </a:r>
            <a:r>
              <a:rPr lang="en-US" sz="2400" kern="0" dirty="0" smtClean="0">
                <a:latin typeface="+mn-lt"/>
              </a:rPr>
              <a:t> Null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y’ = </a:t>
            </a:r>
            <a:r>
              <a:rPr lang="en-US" sz="2400" kern="0" dirty="0" err="1" smtClean="0">
                <a:latin typeface="+mn-lt"/>
              </a:rPr>
              <a:t>y.Next</a:t>
            </a: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Length(y), provided y is acyclic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893" y="4119756"/>
            <a:ext cx="1674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Examples</a:t>
            </a:r>
            <a:endParaRPr lang="en-US" sz="24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01" y="1132113"/>
            <a:ext cx="7707096" cy="51054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Undergraduate Textbook on Algorithms by </a:t>
            </a:r>
            <a:r>
              <a:rPr lang="en-US" dirty="0" err="1" smtClean="0"/>
              <a:t>Cormen</a:t>
            </a:r>
            <a:r>
              <a:rPr lang="en-US" dirty="0" smtClean="0"/>
              <a:t>, </a:t>
            </a:r>
            <a:r>
              <a:rPr lang="en-US" dirty="0" err="1" smtClean="0"/>
              <a:t>Leiserson</a:t>
            </a:r>
            <a:r>
              <a:rPr lang="en-US" dirty="0" smtClean="0"/>
              <a:t>, </a:t>
            </a:r>
            <a:r>
              <a:rPr lang="en-US" dirty="0" err="1" smtClean="0"/>
              <a:t>Rivest</a:t>
            </a:r>
            <a:r>
              <a:rPr lang="en-US" dirty="0" smtClean="0"/>
              <a:t>, Stein describes 3 fundamental methods for recurrence solving:</a:t>
            </a:r>
          </a:p>
          <a:p>
            <a:pPr>
              <a:buNone/>
            </a:pPr>
            <a:r>
              <a:rPr lang="en-US" dirty="0" smtClean="0"/>
              <a:t>Example of a recurrence: T(n)=T(n-1)+2n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T(0)=0</a:t>
            </a:r>
          </a:p>
          <a:p>
            <a:r>
              <a:rPr lang="en-US" dirty="0" smtClean="0"/>
              <a:t>Iteration Method</a:t>
            </a:r>
          </a:p>
          <a:p>
            <a:pPr lvl="1"/>
            <a:r>
              <a:rPr lang="en-US" dirty="0" smtClean="0"/>
              <a:t>Expands/unfolds the recurrence relation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Iterative </a:t>
            </a:r>
            <a:r>
              <a:rPr lang="en-US" dirty="0" err="1" smtClean="0">
                <a:solidFill>
                  <a:schemeClr val="accent2"/>
                </a:solidFill>
              </a:rPr>
              <a:t>Fixpoint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Substitution Method</a:t>
            </a:r>
          </a:p>
          <a:p>
            <a:pPr lvl="1"/>
            <a:r>
              <a:rPr lang="en-US" dirty="0" smtClean="0"/>
              <a:t>Assumes a template for a closed-form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Constraint-based </a:t>
            </a:r>
            <a:r>
              <a:rPr lang="en-US" dirty="0" err="1" smtClean="0">
                <a:solidFill>
                  <a:schemeClr val="accent2"/>
                </a:solidFill>
              </a:rPr>
              <a:t>Fixpoint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Masters Theorem</a:t>
            </a:r>
          </a:p>
          <a:p>
            <a:pPr lvl="1"/>
            <a:r>
              <a:rPr lang="en-US" dirty="0" smtClean="0"/>
              <a:t>Provides a cook-book solution for T(n)=</a:t>
            </a:r>
            <a:r>
              <a:rPr lang="en-US" dirty="0" err="1" smtClean="0"/>
              <a:t>aT</a:t>
            </a:r>
            <a:r>
              <a:rPr lang="en-US" dirty="0" smtClean="0"/>
              <a:t>(n/b)+f(n)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Pattern Matching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30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dirty="0" smtClean="0"/>
              <a:t>Recurrence Solving Techniques </a:t>
            </a:r>
            <a:r>
              <a:rPr lang="en-US" dirty="0" smtClean="0">
                <a:solidFill>
                  <a:schemeClr val="accent3"/>
                </a:solidFill>
              </a:rPr>
              <a:t>vs. Our </a:t>
            </a:r>
            <a:r>
              <a:rPr lang="en-US" dirty="0" err="1" smtClean="0">
                <a:solidFill>
                  <a:schemeClr val="accent3"/>
                </a:solidFill>
              </a:rPr>
              <a:t>Fixpoint</a:t>
            </a:r>
            <a:r>
              <a:rPr lang="en-US" dirty="0" smtClean="0">
                <a:solidFill>
                  <a:schemeClr val="accent3"/>
                </a:solidFill>
              </a:rPr>
              <a:t> Brush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6" name="Picture 4" descr="C:\Users\sumitg\Pictures\cl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9" y="972909"/>
            <a:ext cx="1601561" cy="1926275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 bwMode="auto">
          <a:xfrm>
            <a:off x="0" y="312236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Recurrence Solving Techniques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vs. Our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Fixpoint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Brush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657" y="979709"/>
            <a:ext cx="8262257" cy="5540829"/>
          </a:xfrm>
        </p:spPr>
        <p:txBody>
          <a:bodyPr/>
          <a:lstStyle/>
          <a:p>
            <a:r>
              <a:rPr lang="en-US" dirty="0" smtClean="0"/>
              <a:t>Implements following design choices.</a:t>
            </a:r>
          </a:p>
          <a:p>
            <a:pPr lvl="1"/>
            <a:r>
              <a:rPr lang="en-US" dirty="0" smtClean="0"/>
              <a:t>Non-trivial program transformations + Linear arithmetic + Pattern matching</a:t>
            </a:r>
          </a:p>
          <a:p>
            <a:r>
              <a:rPr lang="en-US" dirty="0" smtClean="0"/>
              <a:t>Built over Phoenix Compiler Infrastructure</a:t>
            </a:r>
          </a:p>
          <a:p>
            <a:pPr lvl="1"/>
            <a:r>
              <a:rPr lang="en-US" dirty="0" smtClean="0"/>
              <a:t>Can handle C++ source code, C++/</a:t>
            </a:r>
            <a:r>
              <a:rPr lang="en-US" dirty="0" err="1" smtClean="0"/>
              <a:t>.Net</a:t>
            </a:r>
            <a:r>
              <a:rPr lang="en-US" dirty="0" smtClean="0"/>
              <a:t> binaries</a:t>
            </a:r>
          </a:p>
          <a:p>
            <a:r>
              <a:rPr lang="en-US" dirty="0" smtClean="0"/>
              <a:t>Uses Z3 SMT solver as the logical reasoning engine.</a:t>
            </a:r>
          </a:p>
          <a:p>
            <a:pPr lvl="1"/>
            <a:r>
              <a:rPr lang="en-US" dirty="0" smtClean="0"/>
              <a:t>Can reason about loops that iterate using arithmetic, bit-vector, </a:t>
            </a:r>
            <a:r>
              <a:rPr lang="en-US" dirty="0" err="1" smtClean="0"/>
              <a:t>boolean</a:t>
            </a:r>
            <a:r>
              <a:rPr lang="en-US" dirty="0" smtClean="0"/>
              <a:t>, list/collection variables.</a:t>
            </a:r>
          </a:p>
          <a:p>
            <a:r>
              <a:rPr lang="en-US" dirty="0" smtClean="0"/>
              <a:t>Success ratio of 60-90% for computing loop bounds.</a:t>
            </a:r>
          </a:p>
          <a:p>
            <a:r>
              <a:rPr lang="en-US" dirty="0" smtClean="0"/>
              <a:t>Some representative failure cases (because of current lack of inter-procedural reasoning):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:=0;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i+g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:=0; </a:t>
            </a:r>
            <a:r>
              <a:rPr lang="en-US" dirty="0" err="1" smtClean="0"/>
              <a:t>i</a:t>
            </a:r>
            <a:r>
              <a:rPr lang="en-US" sz="2400" dirty="0" err="1" smtClean="0">
                <a:solidFill>
                  <a:srgbClr val="000000"/>
                </a:solidFill>
                <a:latin typeface="Symbol"/>
                <a:ea typeface="+mn-ea"/>
                <a:cs typeface="+mn-cs"/>
                <a:sym typeface="Symbol"/>
              </a:rPr>
              <a:t></a:t>
            </a:r>
            <a:r>
              <a:rPr lang="en-US" dirty="0" err="1" smtClean="0"/>
              <a:t>g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:= i+1)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:=0;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 := P(</a:t>
            </a:r>
            <a:r>
              <a:rPr lang="en-US" dirty="0" err="1" smtClean="0"/>
              <a:t>i</a:t>
            </a:r>
            <a:r>
              <a:rPr lang="en-US" dirty="0" smtClean="0"/>
              <a:t>));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31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tool</a:t>
            </a:r>
            <a:endParaRPr lang="en-US" dirty="0"/>
          </a:p>
        </p:txBody>
      </p:sp>
      <p:pic>
        <p:nvPicPr>
          <p:cNvPr id="5" name="Picture 2" descr="http://research.microsoft.com/users/sumitg/pubs/spee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122" y="0"/>
            <a:ext cx="952500" cy="11811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2" y="1143000"/>
            <a:ext cx="8937171" cy="5236029"/>
          </a:xfrm>
        </p:spPr>
        <p:txBody>
          <a:bodyPr/>
          <a:lstStyle/>
          <a:p>
            <a:r>
              <a:rPr lang="en-US" dirty="0" smtClean="0"/>
              <a:t>Bound Analysis</a:t>
            </a:r>
          </a:p>
          <a:p>
            <a:pPr lvl="1"/>
            <a:r>
              <a:rPr lang="en-US" dirty="0" smtClean="0"/>
              <a:t>An application area waiting to benefit from advances in invariant generation technology.</a:t>
            </a:r>
          </a:p>
          <a:p>
            <a:pPr lvl="1"/>
            <a:r>
              <a:rPr lang="en-US" dirty="0" smtClean="0"/>
              <a:t>Several important/open/challenging problems</a:t>
            </a:r>
          </a:p>
          <a:p>
            <a:pPr lvl="2"/>
            <a:r>
              <a:rPr lang="en-US" dirty="0" smtClean="0"/>
              <a:t>Concurrent Procedures, Average-case Bounds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Art of Invariant Generation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Program Transformations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9900"/>
                </a:solidFill>
              </a:rPr>
              <a:t>Colorful Logic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rgbClr val="C00000"/>
                </a:solidFill>
              </a:rPr>
              <a:t>Fixpoint</a:t>
            </a:r>
            <a:r>
              <a:rPr lang="en-US" dirty="0" smtClean="0">
                <a:solidFill>
                  <a:srgbClr val="C00000"/>
                </a:solidFill>
              </a:rPr>
              <a:t> Brush</a:t>
            </a:r>
          </a:p>
          <a:p>
            <a:pPr lvl="1"/>
            <a:r>
              <a:rPr lang="en-US" dirty="0" smtClean="0"/>
              <a:t>Abstract Interpretation/Data-flow Analysis/Model Checking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None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9900"/>
                </a:solidFill>
              </a:rPr>
              <a:t>Analysis-specific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C00000"/>
                </a:solidFill>
              </a:rPr>
              <a:t>Iterative</a:t>
            </a:r>
          </a:p>
          <a:p>
            <a:pPr lvl="1"/>
            <a:r>
              <a:rPr lang="en-US" dirty="0" smtClean="0"/>
              <a:t>An effective design choice for bound analysis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Non-trivial transformations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9900"/>
                </a:solidFill>
              </a:rPr>
              <a:t>Linear </a:t>
            </a:r>
            <a:r>
              <a:rPr lang="en-US" dirty="0" err="1" smtClean="0">
                <a:solidFill>
                  <a:srgbClr val="009900"/>
                </a:solidFill>
              </a:rPr>
              <a:t>arith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C00000"/>
                </a:solidFill>
              </a:rPr>
              <a:t>Pattern Matching</a:t>
            </a:r>
          </a:p>
          <a:p>
            <a:pPr lvl="3"/>
            <a:r>
              <a:rPr lang="en-US" dirty="0" smtClean="0"/>
              <a:t>SMT solvers perform precise reasoning of loop-free code. Pattern Matching performs role of inductive reasoning.</a:t>
            </a: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32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09BE0C-D68E-4D56-901D-98EEF7E3E3A7}" type="slidenum">
              <a:rPr lang="en-US" smtClean="0"/>
              <a:pPr/>
              <a:t>3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234" y="2442708"/>
            <a:ext cx="2516414" cy="866548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 smtClean="0"/>
              <a:t>while </a:t>
            </a:r>
            <a:r>
              <a:rPr lang="en-US" sz="2800" dirty="0" err="1" smtClean="0"/>
              <a:t>cond</a:t>
            </a:r>
            <a:r>
              <a:rPr lang="en-US" sz="2800" dirty="0" smtClean="0"/>
              <a:t> do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 smtClean="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4876799" y="1937646"/>
            <a:ext cx="2855089" cy="1687286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 </a:t>
            </a:r>
            <a:r>
              <a:rPr lang="en-US" sz="2800" dirty="0">
                <a:solidFill>
                  <a:srgbClr val="C00000"/>
                </a:solidFill>
              </a:rPr>
              <a:t>:= 0;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while </a:t>
            </a:r>
            <a:r>
              <a:rPr lang="en-US" sz="2800" dirty="0" err="1" smtClean="0"/>
              <a:t>cond</a:t>
            </a:r>
            <a:r>
              <a:rPr lang="en-US" sz="2800" dirty="0" smtClean="0"/>
              <a:t> </a:t>
            </a:r>
            <a:r>
              <a:rPr lang="en-US" sz="2800" dirty="0"/>
              <a:t>do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    </a:t>
            </a:r>
            <a:r>
              <a:rPr lang="en-US" sz="2800" dirty="0" smtClean="0">
                <a:solidFill>
                  <a:srgbClr val="C00000"/>
                </a:solidFill>
              </a:rPr>
              <a:t>c </a:t>
            </a:r>
            <a:r>
              <a:rPr lang="en-US" sz="2800" dirty="0">
                <a:solidFill>
                  <a:srgbClr val="C00000"/>
                </a:solidFill>
              </a:rPr>
              <a:t>:= </a:t>
            </a:r>
            <a:r>
              <a:rPr lang="en-US" sz="2800" dirty="0" smtClean="0">
                <a:solidFill>
                  <a:srgbClr val="C00000"/>
                </a:solidFill>
              </a:rPr>
              <a:t>c+1</a:t>
            </a:r>
            <a:r>
              <a:rPr lang="en-US" sz="2800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    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152004" name="Rectangle 4"/>
          <p:cNvSpPr>
            <a:spLocks noChangeArrowheads="1"/>
          </p:cNvSpPr>
          <p:nvPr/>
        </p:nvSpPr>
        <p:spPr bwMode="auto">
          <a:xfrm>
            <a:off x="97968" y="4844142"/>
            <a:ext cx="8915400" cy="10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u="sng" dirty="0" smtClean="0"/>
              <a:t>Claim:</a:t>
            </a:r>
            <a:r>
              <a:rPr lang="en-US" sz="2800" dirty="0" smtClean="0"/>
              <a:t> If </a:t>
            </a:r>
            <a:r>
              <a:rPr lang="en-US" sz="2800" dirty="0" err="1" smtClean="0"/>
              <a:t>c</a:t>
            </a:r>
            <a:r>
              <a:rPr lang="en-US" sz="2800" dirty="0" err="1" smtClean="0">
                <a:latin typeface="cmsy10" pitchFamily="34" charset="0"/>
              </a:rPr>
              <a:t>·</a:t>
            </a:r>
            <a:r>
              <a:rPr lang="en-US" sz="2800" dirty="0" err="1" smtClean="0"/>
              <a:t>F</a:t>
            </a:r>
            <a:r>
              <a:rPr lang="en-US" sz="2800" dirty="0" smtClean="0"/>
              <a:t>(n) is a loop invariant, then </a:t>
            </a:r>
            <a:r>
              <a:rPr lang="en-US" sz="2800" dirty="0" smtClean="0">
                <a:solidFill>
                  <a:srgbClr val="C00000"/>
                </a:solidFill>
              </a:rPr>
              <a:t>Max(0,F(n)) </a:t>
            </a:r>
            <a:r>
              <a:rPr lang="en-US" sz="2800" dirty="0" smtClean="0"/>
              <a:t>is </a:t>
            </a:r>
            <a:r>
              <a:rPr lang="en-US" sz="2800" dirty="0"/>
              <a:t>an upper bound on </a:t>
            </a:r>
            <a:r>
              <a:rPr lang="en-US" sz="2800" dirty="0" smtClean="0"/>
              <a:t>number </a:t>
            </a:r>
            <a:r>
              <a:rPr lang="en-US" sz="2800" dirty="0"/>
              <a:t>of loop iterations.</a:t>
            </a:r>
          </a:p>
        </p:txBody>
      </p:sp>
      <p:sp>
        <p:nvSpPr>
          <p:cNvPr id="1152005" name="Line 5"/>
          <p:cNvSpPr>
            <a:spLocks noChangeShapeType="1"/>
          </p:cNvSpPr>
          <p:nvPr/>
        </p:nvSpPr>
        <p:spPr bwMode="auto">
          <a:xfrm>
            <a:off x="3263651" y="284102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>
          <a:xfrm>
            <a:off x="-104170" y="271463"/>
            <a:ext cx="9317620" cy="609600"/>
          </a:xfrm>
          <a:noFill/>
        </p:spPr>
        <p:txBody>
          <a:bodyPr/>
          <a:lstStyle/>
          <a:p>
            <a:pPr eaLnBrk="1" hangingPunct="1"/>
            <a:r>
              <a:rPr lang="en-US" sz="2900" dirty="0" smtClean="0"/>
              <a:t>Reducing Bound Analysis to Invariant Generation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742" y="1883230"/>
            <a:ext cx="2253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3" grpId="0" animBg="1"/>
      <p:bldP spid="1152004" grpId="0"/>
      <p:bldP spid="11520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1"/>
            <a:ext cx="7772400" cy="189411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Claim: If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dirty="0" err="1" smtClean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 err="1" smtClean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(n) is a loop invariant, then Max(0,F(n)) is an upper bound on number of loop iterations.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If we instead claim F(n) to be an upper bound, we get an unsound conclusion. Consider, for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Max Rule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030850" y="3046407"/>
            <a:ext cx="4914236" cy="1373194"/>
          </a:xfrm>
          <a:prstGeom prst="rect">
            <a:avLst/>
          </a:prstGeom>
          <a:solidFill>
            <a:srgbClr val="CCFFCC"/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n1,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n2)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c1:=0; while (c1&lt;n1) c1++;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c2:=0; while (c2&lt;n2) c2++;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70115" y="4593772"/>
            <a:ext cx="8501742" cy="186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msy10" pitchFamily="34" charset="0"/>
                <a:ea typeface="+mn-ea"/>
                <a:cs typeface="+mn-cs"/>
              </a:rPr>
              <a:t>·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loop invariant. Suppose we regard n1 to be an upper bound for first loop. (Similarly, for c2 and n2).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Thus, n1+n2 is an upper bound for Test procedure.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But this is clearly wrong when say n1=100 and n2=-100.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FA4003-185D-48D3-96F7-9691BB94DF1C}" type="slidenum">
              <a:rPr lang="en-US" smtClean="0"/>
              <a:pPr/>
              <a:t>5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70114" y="304800"/>
            <a:ext cx="8349343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Bound Analysis from Invariants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0941" y="1199017"/>
            <a:ext cx="2728232" cy="2610983"/>
          </a:xfrm>
          <a:solidFill>
            <a:srgbClr val="CCFFCC"/>
          </a:solidFill>
          <a:ln w="28575">
            <a:solidFill>
              <a:srgbClr val="00B050"/>
            </a:solidFill>
          </a:ln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B050"/>
                </a:solidFill>
              </a:rPr>
              <a:t>Inputs: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x := 0; y := n;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C00000"/>
                </a:solidFill>
              </a:rPr>
              <a:t>c := 0;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while (x &lt; y)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c := c+1;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if (*) x := x+2;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else y := y-2;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9725" y="5299075"/>
            <a:ext cx="83232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2726" name="Text Box 6"/>
          <p:cNvSpPr txBox="1">
            <a:spLocks noChangeArrowheads="1"/>
          </p:cNvSpPr>
          <p:nvPr/>
        </p:nvSpPr>
        <p:spPr bwMode="auto">
          <a:xfrm>
            <a:off x="250751" y="4368078"/>
            <a:ext cx="843605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Consider the inductive loop </a:t>
            </a:r>
            <a:r>
              <a:rPr lang="en-US" sz="2400" dirty="0"/>
              <a:t>invariant: </a:t>
            </a:r>
            <a:r>
              <a:rPr lang="en-US" sz="2400" dirty="0" smtClean="0">
                <a:solidFill>
                  <a:srgbClr val="C00000"/>
                </a:solidFill>
              </a:rPr>
              <a:t>2c = x+(n-y) </a:t>
            </a:r>
            <a:r>
              <a:rPr lang="en-US" sz="2400" dirty="0">
                <a:solidFill>
                  <a:srgbClr val="C00000"/>
                </a:solidFill>
                <a:latin typeface="cmsy10" pitchFamily="34" charset="0"/>
              </a:rPr>
              <a:t>Æ</a:t>
            </a:r>
            <a:r>
              <a:rPr lang="en-US" sz="2400" dirty="0">
                <a:solidFill>
                  <a:srgbClr val="C00000"/>
                </a:solidFill>
              </a:rPr>
              <a:t>  x&lt;y</a:t>
            </a:r>
          </a:p>
          <a:p>
            <a:pPr>
              <a:buFontTx/>
              <a:buChar char="•"/>
            </a:pPr>
            <a:r>
              <a:rPr lang="en-US" sz="2400" dirty="0"/>
              <a:t> Projecting out x and y yields </a:t>
            </a:r>
            <a:r>
              <a:rPr lang="en-US" sz="2400" dirty="0" smtClean="0">
                <a:solidFill>
                  <a:srgbClr val="C00000"/>
                </a:solidFill>
              </a:rPr>
              <a:t>c </a:t>
            </a:r>
            <a:r>
              <a:rPr lang="en-US" sz="2400" dirty="0">
                <a:solidFill>
                  <a:srgbClr val="C00000"/>
                </a:solidFill>
                <a:latin typeface="cmsy10" pitchFamily="34" charset="0"/>
              </a:rPr>
              <a:t>·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n/2</a:t>
            </a:r>
            <a:r>
              <a:rPr lang="en-US" sz="2400" dirty="0"/>
              <a:t>. </a:t>
            </a:r>
          </a:p>
          <a:p>
            <a:pPr>
              <a:buFontTx/>
              <a:buChar char="•"/>
            </a:pPr>
            <a:r>
              <a:rPr lang="en-US" sz="2400" dirty="0" smtClean="0"/>
              <a:t>Thus, </a:t>
            </a:r>
            <a:r>
              <a:rPr lang="en-US" sz="2400" dirty="0" smtClean="0">
                <a:solidFill>
                  <a:srgbClr val="C00000"/>
                </a:solidFill>
              </a:rPr>
              <a:t>Max(0,n/2) </a:t>
            </a:r>
            <a:r>
              <a:rPr lang="en-US" sz="2400" dirty="0"/>
              <a:t>is an upper bound on loop iterations.</a:t>
            </a:r>
          </a:p>
        </p:txBody>
      </p:sp>
    </p:spTree>
    <p:custDataLst>
      <p:tags r:id="rId1"/>
    </p:custDataLst>
  </p:cSld>
  <p:clrMapOvr>
    <a:masterClrMapping/>
  </p:clrMapOvr>
  <p:transition advTm="430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196" y="1143000"/>
            <a:ext cx="8860970" cy="50292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Challenge 1</a:t>
            </a:r>
            <a:r>
              <a:rPr lang="en-US" dirty="0" smtClean="0"/>
              <a:t>: Invariants required are often </a:t>
            </a:r>
            <a:r>
              <a:rPr lang="en-US" dirty="0" smtClean="0">
                <a:solidFill>
                  <a:schemeClr val="accent2"/>
                </a:solidFill>
              </a:rPr>
              <a:t>non-linear and disjunctive.</a:t>
            </a:r>
          </a:p>
          <a:p>
            <a:pPr lvl="1"/>
            <a:r>
              <a:rPr lang="en-US" dirty="0" smtClean="0"/>
              <a:t>When loops have control-flow inside them, which lead to bounds itself being disjunctive/non-linear.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Challenge 2</a:t>
            </a:r>
            <a:r>
              <a:rPr lang="en-US" dirty="0" smtClean="0"/>
              <a:t>: Invariants reference numerical properties of (partitions of) data-structures </a:t>
            </a:r>
            <a:r>
              <a:rPr lang="en-US" dirty="0" smtClean="0">
                <a:solidFill>
                  <a:schemeClr val="accent2"/>
                </a:solidFill>
              </a:rPr>
              <a:t>(partition-size invariants).</a:t>
            </a:r>
          </a:p>
          <a:p>
            <a:pPr lvl="1"/>
            <a:r>
              <a:rPr lang="en-US" dirty="0" smtClean="0"/>
              <a:t>When loops iterate over data-structures.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Computing Required Invariants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To enable generation of sophisticated invariants (on original program) from composition of simpler invariants (on transformed program).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Non-linear/Disjunctive/Partition-size invariants from simple (linear) invariant generation tools.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Invariant language + decision procedures to reason about formulas in that language.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Non-linear/Disjunctive/Partition-size abstract domains (for programs where transformations don’t help).</a:t>
            </a:r>
            <a:endParaRPr lang="en-US" dirty="0" smtClean="0">
              <a:solidFill>
                <a:schemeClr val="accent3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For generating inductive loop invariants.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Generation </a:t>
            </a:r>
            <a:r>
              <a:rPr lang="en-US" dirty="0" smtClean="0">
                <a:solidFill>
                  <a:schemeClr val="accent2"/>
                </a:solidFill>
              </a:rPr>
              <a:t>for Bound Analysis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943853"/>
            <a:chOff x="962040" y="1677774"/>
            <a:chExt cx="986513" cy="4943853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760600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8461" y="1142999"/>
            <a:ext cx="8327572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disjunctive/non-linear invariants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Multiple Counter Instrumentation (POPL ‘09a)</a:t>
            </a:r>
          </a:p>
          <a:p>
            <a:pPr lvl="2"/>
            <a:r>
              <a:rPr lang="en-US" dirty="0" smtClean="0"/>
              <a:t>Control Flow Refinement (PLDI ’09a)</a:t>
            </a:r>
          </a:p>
          <a:p>
            <a:pPr lvl="1"/>
            <a:r>
              <a:rPr lang="en-US" dirty="0" smtClean="0"/>
              <a:t>Reduce need for partition-size invariants.</a:t>
            </a:r>
          </a:p>
          <a:p>
            <a:pPr lvl="2"/>
            <a:r>
              <a:rPr lang="en-US" dirty="0" smtClean="0"/>
              <a:t>Quantitative Attributes Instrumentation (POPL ‘09a)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lvl="1"/>
            <a:r>
              <a:rPr lang="en-US" dirty="0" smtClean="0"/>
              <a:t>Partition-size Abstract Domain (POPL ‘09b)</a:t>
            </a:r>
          </a:p>
          <a:p>
            <a:pPr lvl="1"/>
            <a:r>
              <a:rPr lang="en-US" dirty="0" smtClean="0"/>
              <a:t>Non-linear Abstract Domain (CAV ‘08)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Iterative (PLDI ‘06)</a:t>
            </a:r>
          </a:p>
          <a:p>
            <a:pPr lvl="1"/>
            <a:r>
              <a:rPr lang="en-US" dirty="0" smtClean="0"/>
              <a:t>Constraint-based (PLDI ‘08, PLDI ‘09b)</a:t>
            </a:r>
          </a:p>
          <a:p>
            <a:pPr lvl="1"/>
            <a:r>
              <a:rPr lang="en-US" dirty="0" smtClean="0"/>
              <a:t>Pattern Matching (Ongoing work)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/32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    Art of Invariant </a:t>
            </a:r>
            <a:r>
              <a:rPr lang="en-US" dirty="0" smtClean="0">
                <a:solidFill>
                  <a:schemeClr val="tx1"/>
                </a:solidFill>
              </a:rPr>
              <a:t>Generation for Bound Analysis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97994" y="1677774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548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.8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66403</TotalTime>
  <Words>3182</Words>
  <Application>Microsoft Office PowerPoint</Application>
  <PresentationFormat>On-screen Show (4:3)</PresentationFormat>
  <Paragraphs>455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Comic Sans MS</vt:lpstr>
      <vt:lpstr>CMEX10</vt:lpstr>
      <vt:lpstr>CMMI7</vt:lpstr>
      <vt:lpstr>Times New Roman</vt:lpstr>
      <vt:lpstr>cmsy10</vt:lpstr>
      <vt:lpstr>Wingdings</vt:lpstr>
      <vt:lpstr>Symbol</vt:lpstr>
      <vt:lpstr>Segoe UI</vt:lpstr>
      <vt:lpstr>Default Design</vt:lpstr>
      <vt:lpstr>Slide 0</vt:lpstr>
      <vt:lpstr>Problem Definition</vt:lpstr>
      <vt:lpstr>Applications</vt:lpstr>
      <vt:lpstr>Reducing Bound Analysis to Invariant Generation </vt:lpstr>
      <vt:lpstr>Importance of Max Rule</vt:lpstr>
      <vt:lpstr>Example: Bound Analysis from Invariants</vt:lpstr>
      <vt:lpstr>Challenges in Computing Required Invariants</vt:lpstr>
      <vt:lpstr>    Art of Invariant Generation for Bound Analysis</vt:lpstr>
      <vt:lpstr>    Art of Invariant Generation for Bound Analysis</vt:lpstr>
      <vt:lpstr>Example: Loop with disjunctive bound</vt:lpstr>
      <vt:lpstr>Example: Loop with polynomial bound</vt:lpstr>
      <vt:lpstr>Automating Multiple Counter Instrumentation</vt:lpstr>
      <vt:lpstr>    Art of Invariant Generation for Bound Analysis</vt:lpstr>
      <vt:lpstr>Example: Loop with multiple phases</vt:lpstr>
      <vt:lpstr>Control-Flow Refinement</vt:lpstr>
      <vt:lpstr>    Art of Invariant Generation for Bound Analysis</vt:lpstr>
      <vt:lpstr>Example: Loop iterating over a data-structure</vt:lpstr>
      <vt:lpstr>User-defined Quantitative Attributes</vt:lpstr>
      <vt:lpstr>    Art of Invariant Generation for Bound Analysis</vt:lpstr>
      <vt:lpstr>Example: Loop requiring partition-size invariants</vt:lpstr>
      <vt:lpstr>Design of a Partition-Size Abstract Domain</vt:lpstr>
      <vt:lpstr>    Art of Invariant Generation for Bound Analysis</vt:lpstr>
      <vt:lpstr>Example: Loop with non-linear bound</vt:lpstr>
      <vt:lpstr>Design of a Non-linear Abstract Domain</vt:lpstr>
      <vt:lpstr>    Art of Invariant Generation for Bound Analysis</vt:lpstr>
      <vt:lpstr>Iterative Fixpoint over Linear+Uninterpreted Fns.</vt:lpstr>
      <vt:lpstr>    Art of Invariant Generation for Bound Analysis</vt:lpstr>
      <vt:lpstr>Constraint-based Fixpoint over Arithmetic</vt:lpstr>
      <vt:lpstr>    Art of Invariant Generation for Bound Analysis</vt:lpstr>
      <vt:lpstr>Pattern-Matching Based Technique</vt:lpstr>
      <vt:lpstr>Recurrence Solving Techniques vs. Our Fixpoint Brush</vt:lpstr>
      <vt:lpstr>SPEED tool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sumitg</cp:lastModifiedBy>
  <cp:revision>4462</cp:revision>
  <dcterms:created xsi:type="dcterms:W3CDTF">1601-01-01T00:00:00Z</dcterms:created>
  <dcterms:modified xsi:type="dcterms:W3CDTF">2009-07-06T12:48:07Z</dcterms:modified>
</cp:coreProperties>
</file>