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751" r:id="rId2"/>
  </p:sldMasterIdLst>
  <p:notesMasterIdLst>
    <p:notesMasterId r:id="rId31"/>
  </p:notesMasterIdLst>
  <p:handoutMasterIdLst>
    <p:handoutMasterId r:id="rId32"/>
  </p:handoutMasterIdLst>
  <p:sldIdLst>
    <p:sldId id="976" r:id="rId3"/>
    <p:sldId id="2038" r:id="rId4"/>
    <p:sldId id="2037" r:id="rId5"/>
    <p:sldId id="1931" r:id="rId6"/>
    <p:sldId id="1925" r:id="rId7"/>
    <p:sldId id="1926" r:id="rId8"/>
    <p:sldId id="1933" r:id="rId9"/>
    <p:sldId id="1932" r:id="rId10"/>
    <p:sldId id="1928" r:id="rId11"/>
    <p:sldId id="1906" r:id="rId12"/>
    <p:sldId id="1929" r:id="rId13"/>
    <p:sldId id="1930" r:id="rId14"/>
    <p:sldId id="2023" r:id="rId15"/>
    <p:sldId id="2006" r:id="rId16"/>
    <p:sldId id="2005" r:id="rId17"/>
    <p:sldId id="1989" r:id="rId18"/>
    <p:sldId id="2007" r:id="rId19"/>
    <p:sldId id="2013" r:id="rId20"/>
    <p:sldId id="2018" r:id="rId21"/>
    <p:sldId id="2019" r:id="rId22"/>
    <p:sldId id="2020" r:id="rId23"/>
    <p:sldId id="2021" r:id="rId24"/>
    <p:sldId id="1991" r:id="rId25"/>
    <p:sldId id="1992" r:id="rId26"/>
    <p:sldId id="1997" r:id="rId27"/>
    <p:sldId id="2022" r:id="rId28"/>
    <p:sldId id="1998" r:id="rId29"/>
    <p:sldId id="1999" r:id="rId30"/>
  </p:sldIdLst>
  <p:sldSz cx="9144000" cy="6858000" type="screen4x3"/>
  <p:notesSz cx="7023100" cy="9309100"/>
  <p:embeddedFontLst>
    <p:embeddedFont>
      <p:font typeface="Gill Sans MT" panose="020B0502020104020203" pitchFamily="34" charset="0"/>
      <p:regular r:id="rId33"/>
      <p:bold r:id="rId34"/>
      <p:italic r:id="rId35"/>
      <p:boldItalic r:id="rId36"/>
    </p:embeddedFont>
    <p:embeddedFont>
      <p:font typeface="Segoe UI Semilight" panose="020B0402040204020203" pitchFamily="34" charset="0"/>
      <p:regular r:id="rId37"/>
      <p:italic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Consolas" panose="020B0609020204030204" pitchFamily="49" charset="0"/>
      <p:regular r:id="rId43"/>
      <p:bold r:id="rId44"/>
      <p:italic r:id="rId45"/>
      <p:boldItalic r:id="rId46"/>
    </p:embeddedFont>
    <p:embeddedFont>
      <p:font typeface="Segoe UI Light" panose="020B0502040204020203" pitchFamily="34" charset="0"/>
      <p:regular r:id="rId47"/>
      <p: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mbria Math" panose="02040503050406030204" pitchFamily="18" charset="0"/>
      <p:regular r:id="rId53"/>
    </p:embeddedFont>
  </p:embeddedFontLst>
  <p:custDataLst>
    <p:tags r:id="rId54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it Gulwani" initials="SG" lastIdx="1" clrIdx="0">
    <p:extLst>
      <p:ext uri="{19B8F6BF-5375-455C-9EA6-DF929625EA0E}">
        <p15:presenceInfo xmlns:p15="http://schemas.microsoft.com/office/powerpoint/2012/main" userId="S-1-5-21-2127521184-1604012920-1887927527-2477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6600"/>
    <a:srgbClr val="008000"/>
    <a:srgbClr val="FF99FF"/>
    <a:srgbClr val="0066FF"/>
    <a:srgbClr val="009900"/>
    <a:srgbClr val="FF9900"/>
    <a:srgbClr val="FFFFFF"/>
    <a:srgbClr val="FF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84401" autoAdjust="0"/>
  </p:normalViewPr>
  <p:slideViewPr>
    <p:cSldViewPr snapToGrid="0">
      <p:cViewPr varScale="1">
        <p:scale>
          <a:sx n="83" d="100"/>
          <a:sy n="83" d="100"/>
        </p:scale>
        <p:origin x="754" y="6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9.fntdata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14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5620C-E6E7-4610-B905-850544DCF49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91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93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64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53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19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84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5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666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946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4000" spc="-10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449838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EDE9-15DC-49DC-9340-4807A35B6536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F7B6-38A6-479D-9D6B-B0D15876F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D822-189C-45BA-8D89-791FA7632C4F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A764-CA72-49EF-8EDB-C7059022E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0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5" r:id="rId3"/>
    <p:sldLayoutId id="2147483756" r:id="rId4"/>
    <p:sldLayoutId id="2147483757" r:id="rId5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3635" y="211948"/>
            <a:ext cx="904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chemeClr val="accent2"/>
                </a:solidFill>
              </a:rPr>
              <a:t>Programming by Examples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10911" y="5778217"/>
            <a:ext cx="4600823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3000" dirty="0" smtClean="0">
                <a:solidFill>
                  <a:schemeClr val="accent2"/>
                </a:solidFill>
              </a:rPr>
              <a:t>Marktoberdorf Lectures</a:t>
            </a:r>
          </a:p>
          <a:p>
            <a:pPr algn="ctr">
              <a:spcBef>
                <a:spcPts val="500"/>
              </a:spcBef>
            </a:pPr>
            <a:r>
              <a:rPr lang="en-US" sz="3000" dirty="0" smtClean="0">
                <a:solidFill>
                  <a:schemeClr val="accent2"/>
                </a:solidFill>
              </a:rPr>
              <a:t>August 2015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-107502" y="5634065"/>
            <a:ext cx="3024553" cy="47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400" kern="0" dirty="0" smtClean="0">
                <a:solidFill>
                  <a:schemeClr val="accent2"/>
                </a:solidFill>
                <a:latin typeface="Comic Sans MS"/>
              </a:rPr>
              <a:t>Sumit Gulwani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171" y="5954285"/>
            <a:ext cx="3233222" cy="1189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3" y="1431627"/>
            <a:ext cx="3523343" cy="3409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11" y="1413127"/>
            <a:ext cx="3557729" cy="357556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4006391" y="2700525"/>
            <a:ext cx="1087120" cy="358144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FlashExtract</a:t>
            </a:r>
            <a:r>
              <a:rPr lang="en-US" sz="4000" dirty="0" smtClean="0">
                <a:solidFill>
                  <a:schemeClr val="accent2"/>
                </a:solidFill>
              </a:rPr>
              <a:t> Demo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486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err="1" smtClean="0">
                <a:solidFill>
                  <a:srgbClr val="C00000"/>
                </a:solidFill>
              </a:rPr>
              <a:t>FlashExtract</a:t>
            </a:r>
            <a:r>
              <a:rPr lang="en-US" i="1" dirty="0" smtClean="0">
                <a:solidFill>
                  <a:srgbClr val="C00000"/>
                </a:solidFill>
              </a:rPr>
              <a:t>: A Framework for data extraction by examples”;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PLDI 2014</a:t>
            </a:r>
            <a:r>
              <a:rPr lang="en-US" i="1" dirty="0" smtClean="0">
                <a:solidFill>
                  <a:srgbClr val="C00000"/>
                </a:solidFill>
              </a:rPr>
              <a:t>; </a:t>
            </a:r>
            <a:r>
              <a:rPr lang="en-US" dirty="0" smtClean="0">
                <a:solidFill>
                  <a:srgbClr val="C00000"/>
                </a:solidFill>
              </a:rPr>
              <a:t>Vu Le,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224217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" y="2009581"/>
            <a:ext cx="5609724" cy="3680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" y="2011186"/>
            <a:ext cx="5536623" cy="36768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FlashExtract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0" y="2008799"/>
            <a:ext cx="5803900" cy="4531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FlashExtract</a:t>
            </a:r>
            <a:endParaRPr lang="en-US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78" y="2008799"/>
            <a:ext cx="5536623" cy="36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824" y="1144672"/>
            <a:ext cx="7886700" cy="44002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Trifacta: small, guided steps </a:t>
            </a:r>
          </a:p>
        </p:txBody>
      </p:sp>
      <p:pic>
        <p:nvPicPr>
          <p:cNvPr id="1026" name="Picture 1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00" y="1675692"/>
            <a:ext cx="2462893" cy="170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824" y="1535265"/>
            <a:ext cx="10063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Start with: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765507" y="1573920"/>
            <a:ext cx="3786145" cy="1314856"/>
            <a:chOff x="5999020" y="955547"/>
            <a:chExt cx="5048193" cy="1753141"/>
          </a:xfrm>
        </p:grpSpPr>
        <p:sp>
          <p:nvSpPr>
            <p:cNvPr id="8" name="TextBox 7"/>
            <p:cNvSpPr txBox="1"/>
            <p:nvPr/>
          </p:nvSpPr>
          <p:spPr>
            <a:xfrm>
              <a:off x="5999020" y="955547"/>
              <a:ext cx="12665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End goal:</a:t>
              </a:r>
            </a:p>
          </p:txBody>
        </p:sp>
        <p:pic>
          <p:nvPicPr>
            <p:cNvPr id="1027" name="Picture 2" descr="image0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2963" y="1013238"/>
              <a:ext cx="3524250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05654" y="3579004"/>
            <a:ext cx="42812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Trifacta provides a series of small transformations: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800" y="5649914"/>
            <a:ext cx="3738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From: Skills of the Agile Data Wrangler (tutorial by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Hellerstein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Heer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56729" y="3880783"/>
            <a:ext cx="2144606" cy="1527029"/>
            <a:chOff x="2850538" y="4253097"/>
            <a:chExt cx="2859475" cy="2036038"/>
          </a:xfrm>
        </p:grpSpPr>
        <p:sp>
          <p:nvSpPr>
            <p:cNvPr id="11" name="TextBox 10"/>
            <p:cNvSpPr txBox="1"/>
            <p:nvPr/>
          </p:nvSpPr>
          <p:spPr>
            <a:xfrm>
              <a:off x="2850538" y="4253097"/>
              <a:ext cx="268295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1. Split on “:” Delimiter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5527" y="4700088"/>
              <a:ext cx="2524486" cy="158904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373202" y="3894490"/>
            <a:ext cx="2250809" cy="1445231"/>
            <a:chOff x="5875100" y="4087524"/>
            <a:chExt cx="3001078" cy="1926974"/>
          </a:xfrm>
        </p:grpSpPr>
        <p:sp>
          <p:nvSpPr>
            <p:cNvPr id="19" name="TextBox 18"/>
            <p:cNvSpPr txBox="1"/>
            <p:nvPr/>
          </p:nvSpPr>
          <p:spPr>
            <a:xfrm>
              <a:off x="5875100" y="4087524"/>
              <a:ext cx="26243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2. Delete Empty Rows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75100" y="4587756"/>
              <a:ext cx="3001078" cy="142674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142153" y="3884396"/>
            <a:ext cx="2305379" cy="1441865"/>
            <a:chOff x="8988428" y="4129749"/>
            <a:chExt cx="3073839" cy="1922486"/>
          </a:xfrm>
        </p:grpSpPr>
        <p:sp>
          <p:nvSpPr>
            <p:cNvPr id="22" name="TextBox 21"/>
            <p:cNvSpPr txBox="1"/>
            <p:nvPr/>
          </p:nvSpPr>
          <p:spPr>
            <a:xfrm>
              <a:off x="8988428" y="4129749"/>
              <a:ext cx="229037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3. Fill Values Down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88428" y="4555094"/>
              <a:ext cx="3073839" cy="149714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130641" y="2986303"/>
            <a:ext cx="2240742" cy="651477"/>
            <a:chOff x="8174188" y="2838736"/>
            <a:chExt cx="2987655" cy="868635"/>
          </a:xfrm>
        </p:grpSpPr>
        <p:sp>
          <p:nvSpPr>
            <p:cNvPr id="24" name="TextBox 23"/>
            <p:cNvSpPr txBox="1"/>
            <p:nvPr/>
          </p:nvSpPr>
          <p:spPr>
            <a:xfrm>
              <a:off x="8174188" y="3276485"/>
              <a:ext cx="2987655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4. Pivot Number on Type</a:t>
              </a:r>
            </a:p>
          </p:txBody>
        </p:sp>
        <p:sp>
          <p:nvSpPr>
            <p:cNvPr id="26" name="Up Arrow 25"/>
            <p:cNvSpPr/>
            <p:nvPr/>
          </p:nvSpPr>
          <p:spPr>
            <a:xfrm>
              <a:off x="9286495" y="2838736"/>
              <a:ext cx="387801" cy="437749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4246296" y="2404444"/>
            <a:ext cx="1053298" cy="335313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1982" y="2690592"/>
            <a:ext cx="160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FlashRelate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0" name="Title 5"/>
          <p:cNvSpPr txBox="1">
            <a:spLocks/>
          </p:cNvSpPr>
          <p:nvPr/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kern="0" dirty="0" smtClean="0"/>
              <a:t>Table Re-formatting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5314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FlashRelate</a:t>
            </a:r>
            <a:r>
              <a:rPr lang="en-US" sz="4000" dirty="0" smtClean="0">
                <a:solidFill>
                  <a:schemeClr val="accent2"/>
                </a:solidFill>
              </a:rPr>
              <a:t> Demo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37685"/>
            <a:ext cx="902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C00000"/>
                </a:solidFill>
              </a:rPr>
              <a:t>“</a:t>
            </a:r>
            <a:r>
              <a:rPr lang="en-US" i="1" dirty="0" err="1">
                <a:solidFill>
                  <a:srgbClr val="C00000"/>
                </a:solidFill>
              </a:rPr>
              <a:t>FlashRelate</a:t>
            </a:r>
            <a:r>
              <a:rPr lang="en-US" i="1" dirty="0">
                <a:solidFill>
                  <a:srgbClr val="C00000"/>
                </a:solidFill>
              </a:rPr>
              <a:t>: Extracting Relational Data from </a:t>
            </a:r>
            <a:r>
              <a:rPr lang="en-US" i="1" dirty="0" smtClean="0">
                <a:solidFill>
                  <a:srgbClr val="C00000"/>
                </a:solidFill>
              </a:rPr>
              <a:t>Semi-Structured Spreadsheets </a:t>
            </a:r>
            <a:r>
              <a:rPr lang="en-US" i="1" dirty="0">
                <a:solidFill>
                  <a:srgbClr val="C00000"/>
                </a:solidFill>
              </a:rPr>
              <a:t>Using </a:t>
            </a:r>
            <a:r>
              <a:rPr lang="en-US" i="1" dirty="0" smtClean="0">
                <a:solidFill>
                  <a:srgbClr val="C00000"/>
                </a:solidFill>
              </a:rPr>
              <a:t>Examples”;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PLDI 2015; Barowy, Gulwani, Hart, Zorn</a:t>
            </a:r>
          </a:p>
        </p:txBody>
      </p:sp>
    </p:spTree>
    <p:extLst>
      <p:ext uri="{BB962C8B-B14F-4D97-AF65-F5344CB8AC3E}">
        <p14:creationId xmlns:p14="http://schemas.microsoft.com/office/powerpoint/2010/main" val="131779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0338" y="1031508"/>
            <a:ext cx="9214338" cy="573844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Extraction</a:t>
            </a:r>
          </a:p>
          <a:p>
            <a:r>
              <a:rPr lang="en-US" sz="2000" dirty="0" err="1" smtClean="0"/>
              <a:t>FlashExtract</a:t>
            </a:r>
            <a:r>
              <a:rPr lang="en-US" sz="2000" dirty="0" smtClean="0"/>
              <a:t>: </a:t>
            </a:r>
            <a:r>
              <a:rPr lang="en-US" sz="2000" dirty="0"/>
              <a:t>E</a:t>
            </a:r>
            <a:r>
              <a:rPr lang="en-US" sz="2000" dirty="0" smtClean="0"/>
              <a:t>xtract data from text files, web pages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PLDI 2014; </a:t>
            </a:r>
            <a:r>
              <a:rPr lang="en-US" sz="1800" dirty="0" err="1" smtClean="0">
                <a:solidFill>
                  <a:srgbClr val="C00000"/>
                </a:solidFill>
              </a:rPr>
              <a:t>Powershell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convertFrom</a:t>
            </a:r>
            <a:r>
              <a:rPr lang="en-US" sz="1800" dirty="0" smtClean="0">
                <a:solidFill>
                  <a:srgbClr val="C00000"/>
                </a:solidFill>
              </a:rPr>
              <a:t>-string cmdlet</a:t>
            </a: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u="sng" dirty="0" smtClean="0"/>
              <a:t>Transformation</a:t>
            </a:r>
          </a:p>
          <a:p>
            <a:r>
              <a:rPr lang="en-US" sz="2200" dirty="0" smtClean="0"/>
              <a:t>Flash Fill: Excel feature for Syntactic String Transformations </a:t>
            </a:r>
            <a:r>
              <a:rPr lang="en-US" sz="1900" dirty="0">
                <a:solidFill>
                  <a:srgbClr val="C00000"/>
                </a:solidFill>
              </a:rPr>
              <a:t>[</a:t>
            </a:r>
            <a:r>
              <a:rPr lang="en-US" sz="1900" dirty="0" smtClean="0">
                <a:solidFill>
                  <a:srgbClr val="C00000"/>
                </a:solidFill>
              </a:rPr>
              <a:t>POPL 2011, CAV 2015]</a:t>
            </a:r>
          </a:p>
          <a:p>
            <a:r>
              <a:rPr lang="en-US" sz="2200" dirty="0" smtClean="0"/>
              <a:t>Semantic String Transformations </a:t>
            </a:r>
            <a:r>
              <a:rPr lang="en-US" sz="1900" dirty="0">
                <a:solidFill>
                  <a:srgbClr val="C00000"/>
                </a:solidFill>
              </a:rPr>
              <a:t>[</a:t>
            </a:r>
            <a:r>
              <a:rPr lang="en-US" sz="1900" dirty="0" smtClean="0">
                <a:solidFill>
                  <a:srgbClr val="C00000"/>
                </a:solidFill>
              </a:rPr>
              <a:t>VLDB 2012]</a:t>
            </a:r>
          </a:p>
          <a:p>
            <a:r>
              <a:rPr lang="en-US" sz="2200" dirty="0" smtClean="0"/>
              <a:t>Number Transformations </a:t>
            </a:r>
            <a:r>
              <a:rPr lang="en-US" sz="1900" dirty="0">
                <a:solidFill>
                  <a:srgbClr val="C00000"/>
                </a:solidFill>
              </a:rPr>
              <a:t>[</a:t>
            </a:r>
            <a:r>
              <a:rPr lang="en-US" sz="1900" dirty="0" smtClean="0">
                <a:solidFill>
                  <a:srgbClr val="C00000"/>
                </a:solidFill>
              </a:rPr>
              <a:t>CAV 2013]</a:t>
            </a:r>
          </a:p>
          <a:p>
            <a:r>
              <a:rPr lang="en-US" sz="2200" dirty="0" err="1" smtClean="0"/>
              <a:t>FlashNormalize</a:t>
            </a:r>
            <a:r>
              <a:rPr lang="en-US" sz="2200" dirty="0" smtClean="0"/>
              <a:t>: Text normalization </a:t>
            </a:r>
            <a:r>
              <a:rPr lang="en-US" sz="1900" dirty="0" smtClean="0">
                <a:solidFill>
                  <a:srgbClr val="C00000"/>
                </a:solidFill>
              </a:rPr>
              <a:t>[IJCAI 2015]</a:t>
            </a:r>
          </a:p>
          <a:p>
            <a:pPr marL="457200" lvl="1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u="sng" dirty="0" smtClean="0"/>
              <a:t>Formatting</a:t>
            </a:r>
          </a:p>
          <a:p>
            <a:r>
              <a:rPr lang="en-US" sz="2200" dirty="0" err="1"/>
              <a:t>FlashRelate</a:t>
            </a:r>
            <a:r>
              <a:rPr lang="en-US" sz="2200" dirty="0"/>
              <a:t>: Extract data from spreadsheets </a:t>
            </a:r>
            <a:r>
              <a:rPr lang="en-US" sz="1900" dirty="0">
                <a:solidFill>
                  <a:srgbClr val="C00000"/>
                </a:solidFill>
              </a:rPr>
              <a:t>[PLDI </a:t>
            </a:r>
            <a:r>
              <a:rPr lang="en-US" sz="1900" dirty="0" smtClean="0">
                <a:solidFill>
                  <a:srgbClr val="C00000"/>
                </a:solidFill>
              </a:rPr>
              <a:t>2015, PLDI 2011]</a:t>
            </a:r>
            <a:endParaRPr lang="en-US" sz="1900" dirty="0"/>
          </a:p>
          <a:p>
            <a:r>
              <a:rPr lang="en-US" sz="2200" dirty="0" err="1" smtClean="0"/>
              <a:t>FlashFormat</a:t>
            </a:r>
            <a:r>
              <a:rPr lang="en-US" sz="2200" dirty="0" smtClean="0"/>
              <a:t>: a </a:t>
            </a:r>
            <a:r>
              <a:rPr lang="en-US" sz="2200" dirty="0" err="1" smtClean="0"/>
              <a:t>Powerpoint</a:t>
            </a:r>
            <a:r>
              <a:rPr lang="en-US" sz="2200" dirty="0" smtClean="0"/>
              <a:t> add-in </a:t>
            </a:r>
            <a:r>
              <a:rPr lang="en-US" sz="1900" dirty="0">
                <a:solidFill>
                  <a:srgbClr val="C00000"/>
                </a:solidFill>
              </a:rPr>
              <a:t>[</a:t>
            </a:r>
            <a:r>
              <a:rPr lang="en-US" sz="1900" dirty="0" smtClean="0">
                <a:solidFill>
                  <a:srgbClr val="C00000"/>
                </a:solidFill>
              </a:rPr>
              <a:t>AAAI 2014]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tools for Data Manipulation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12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4163" y="1167319"/>
            <a:ext cx="285426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095" y="2363550"/>
            <a:ext cx="240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Example-based specification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2514" y="2552312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>
            <a:off x="2472809" y="2779049"/>
            <a:ext cx="801354" cy="409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  <a:endCxn id="7" idx="1"/>
          </p:cNvCxnSpPr>
          <p:nvPr/>
        </p:nvCxnSpPr>
        <p:spPr bwMode="auto">
          <a:xfrm flipV="1">
            <a:off x="6128423" y="2783145"/>
            <a:ext cx="1054091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5" y="1207025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12419" y="3735755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03698" y="4968858"/>
            <a:ext cx="83366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Challenge 1: </a:t>
            </a:r>
            <a:r>
              <a:rPr lang="en-US" sz="2400" dirty="0"/>
              <a:t>Ambiguous/under-specified </a:t>
            </a:r>
            <a:r>
              <a:rPr lang="en-US" sz="2400" dirty="0" smtClean="0"/>
              <a:t>intent may result in </a:t>
            </a:r>
            <a:r>
              <a:rPr lang="en-US" sz="2400" dirty="0"/>
              <a:t>unintended programs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2634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Ranking</a:t>
            </a:r>
          </a:p>
          <a:p>
            <a:pPr lvl="1"/>
            <a:r>
              <a:rPr lang="en-US" dirty="0" smtClean="0"/>
              <a:t>Synthesize multiple programs and rank them.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Ambiguity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55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Prefer programs with simpler Kolmogorov complexity</a:t>
            </a:r>
          </a:p>
          <a:p>
            <a:r>
              <a:rPr lang="en-US" dirty="0" smtClean="0"/>
              <a:t>Prefer fewer constants.</a:t>
            </a:r>
          </a:p>
          <a:p>
            <a:r>
              <a:rPr lang="en-US" dirty="0"/>
              <a:t>Prefer smaller constants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ranking scheme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249795"/>
              </p:ext>
            </p:extLst>
          </p:nvPr>
        </p:nvGraphicFramePr>
        <p:xfrm>
          <a:off x="1979579" y="2680174"/>
          <a:ext cx="395429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681"/>
                <a:gridCol w="1692613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Input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Output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Alex Polozov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Alex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Helmut Seidl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Helmut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4226872"/>
            <a:ext cx="8234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</a:rPr>
              <a:t>1</a:t>
            </a:r>
            <a:r>
              <a:rPr lang="en-US" sz="2400" baseline="30000" dirty="0" smtClean="0">
                <a:solidFill>
                  <a:srgbClr val="CC00CC"/>
                </a:solidFill>
              </a:rPr>
              <a:t>st</a:t>
            </a:r>
            <a:r>
              <a:rPr lang="en-US" sz="2400" dirty="0" smtClean="0"/>
              <a:t> 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(input = </a:t>
            </a:r>
            <a:r>
              <a:rPr lang="en-US" sz="2400" dirty="0" smtClean="0">
                <a:solidFill>
                  <a:srgbClr val="CC00CC"/>
                </a:solidFill>
              </a:rPr>
              <a:t>“Alex Polozov”</a:t>
            </a:r>
            <a:r>
              <a:rPr lang="en-US" sz="2400" dirty="0" smtClean="0"/>
              <a:t>) then </a:t>
            </a:r>
            <a:r>
              <a:rPr lang="en-US" sz="2400" dirty="0" smtClean="0">
                <a:solidFill>
                  <a:srgbClr val="CC00CC"/>
                </a:solidFill>
              </a:rPr>
              <a:t>“Alex” </a:t>
            </a:r>
            <a:r>
              <a:rPr lang="en-US" sz="2400" dirty="0" smtClean="0"/>
              <a:t>else </a:t>
            </a:r>
            <a:r>
              <a:rPr lang="en-US" sz="2400" dirty="0" smtClean="0">
                <a:solidFill>
                  <a:srgbClr val="CC00CC"/>
                </a:solidFill>
              </a:rPr>
              <a:t>“Helmut”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</a:rPr>
              <a:t>“Alex</a:t>
            </a:r>
            <a:r>
              <a:rPr lang="en-US" sz="2400" dirty="0" smtClean="0">
                <a:solidFill>
                  <a:srgbClr val="CC00CC"/>
                </a:solidFill>
              </a:rPr>
              <a:t>”</a:t>
            </a:r>
            <a:endParaRPr lang="en-US" sz="24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32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Prefer programs with simpler Kolmogorov complexity</a:t>
            </a:r>
          </a:p>
          <a:p>
            <a:r>
              <a:rPr lang="en-US" dirty="0" smtClean="0"/>
              <a:t>Prefer fewer constants.</a:t>
            </a:r>
          </a:p>
          <a:p>
            <a:r>
              <a:rPr lang="en-US" dirty="0"/>
              <a:t>Prefer smaller constants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Basic ranking scheme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13888" y="2491877"/>
          <a:ext cx="589820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248"/>
                <a:gridCol w="3501955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Input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Output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Alex Polozov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Polozov,</a:t>
                      </a:r>
                      <a:r>
                        <a:rPr lang="en-US" sz="2400" baseline="0" dirty="0" smtClean="0"/>
                        <a:t>   Alex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Helmut</a:t>
                      </a:r>
                      <a:r>
                        <a:rPr lang="en-US" sz="2400" baseline="0" dirty="0" smtClean="0"/>
                        <a:t> Seidl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Seidl,</a:t>
                      </a:r>
                      <a:r>
                        <a:rPr lang="en-US" sz="2400" baseline="0" dirty="0" smtClean="0"/>
                        <a:t>   Helmut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08078" y="3980645"/>
            <a:ext cx="538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</a:rPr>
              <a:t>2</a:t>
            </a:r>
            <a:r>
              <a:rPr lang="en-US" sz="2400" baseline="30000" dirty="0" smtClean="0">
                <a:solidFill>
                  <a:srgbClr val="CC00CC"/>
                </a:solidFill>
              </a:rPr>
              <a:t>nd</a:t>
            </a:r>
            <a:r>
              <a:rPr lang="en-US" sz="2400" dirty="0" smtClean="0"/>
              <a:t> Word + </a:t>
            </a:r>
            <a:r>
              <a:rPr lang="en-US" sz="2400" dirty="0" smtClean="0">
                <a:solidFill>
                  <a:srgbClr val="CC00CC"/>
                </a:solidFill>
              </a:rPr>
              <a:t>“,    ‘’ </a:t>
            </a:r>
            <a:r>
              <a:rPr lang="en-US" sz="2400" dirty="0" smtClean="0"/>
              <a:t>+ </a:t>
            </a:r>
            <a:r>
              <a:rPr lang="en-US" sz="2400" dirty="0" smtClean="0">
                <a:solidFill>
                  <a:srgbClr val="CC00CC"/>
                </a:solidFill>
              </a:rPr>
              <a:t>1</a:t>
            </a:r>
            <a:r>
              <a:rPr lang="en-US" sz="2400" baseline="30000" dirty="0" smtClean="0">
                <a:solidFill>
                  <a:srgbClr val="CC00CC"/>
                </a:solidFill>
              </a:rPr>
              <a:t>st</a:t>
            </a:r>
            <a:r>
              <a:rPr lang="en-US" sz="2400" dirty="0" smtClean="0"/>
              <a:t> Word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</a:rPr>
              <a:t>“Polozov,     Alex”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243" y="5146371"/>
            <a:ext cx="78502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How to select between</a:t>
            </a:r>
          </a:p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Fewer larger </a:t>
            </a:r>
            <a:r>
              <a:rPr lang="en-US" sz="2400" dirty="0">
                <a:solidFill>
                  <a:srgbClr val="C00000"/>
                </a:solidFill>
              </a:rPr>
              <a:t>constants vs. </a:t>
            </a:r>
            <a:r>
              <a:rPr lang="en-US" sz="2400" dirty="0" smtClean="0">
                <a:solidFill>
                  <a:srgbClr val="C00000"/>
                </a:solidFill>
              </a:rPr>
              <a:t>More smaller constants?</a:t>
            </a:r>
          </a:p>
          <a:p>
            <a:pPr lvl="1"/>
            <a:r>
              <a:rPr lang="en-US" sz="2400" u="sng" dirty="0" smtClean="0">
                <a:solidFill>
                  <a:schemeClr val="accent6"/>
                </a:solidFill>
              </a:rPr>
              <a:t>Idea:</a:t>
            </a:r>
            <a:r>
              <a:rPr lang="en-US" sz="2400" dirty="0" smtClean="0">
                <a:solidFill>
                  <a:schemeClr val="accent6"/>
                </a:solidFill>
              </a:rPr>
              <a:t> Associate </a:t>
            </a:r>
            <a:r>
              <a:rPr lang="en-US" sz="2400" dirty="0">
                <a:solidFill>
                  <a:schemeClr val="accent6"/>
                </a:solidFill>
              </a:rPr>
              <a:t>numeric weights with constants.</a:t>
            </a:r>
          </a:p>
        </p:txBody>
      </p:sp>
    </p:spTree>
    <p:extLst>
      <p:ext uri="{BB962C8B-B14F-4D97-AF65-F5344CB8AC3E}">
        <p14:creationId xmlns:p14="http://schemas.microsoft.com/office/powerpoint/2010/main" val="1065515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" y="1143000"/>
            <a:ext cx="8696960" cy="5029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Demos of Programming-by-Examples Tools </a:t>
            </a:r>
          </a:p>
          <a:p>
            <a:endParaRPr lang="en-US" dirty="0"/>
          </a:p>
          <a:p>
            <a:r>
              <a:rPr lang="en-US" dirty="0" smtClean="0"/>
              <a:t>Dealing with Ambiguity in Example-based specification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38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Prefer programs with simpler Kolmogorov complexity</a:t>
            </a:r>
          </a:p>
          <a:p>
            <a:r>
              <a:rPr lang="en-US" dirty="0" smtClean="0"/>
              <a:t>Prefer fewer constants.</a:t>
            </a:r>
          </a:p>
          <a:p>
            <a:r>
              <a:rPr lang="en-US" dirty="0"/>
              <a:t>Prefer smaller constants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Basic ranking scheme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880775"/>
            <a:ext cx="9168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How to select between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</a:rPr>
              <a:t>Same number of same-sized </a:t>
            </a:r>
            <a:r>
              <a:rPr lang="en-US" sz="2400" dirty="0" smtClean="0">
                <a:solidFill>
                  <a:srgbClr val="C00000"/>
                </a:solidFill>
              </a:rPr>
              <a:t>constants?</a:t>
            </a:r>
            <a:endParaRPr lang="en-US" sz="2400" dirty="0">
              <a:solidFill>
                <a:srgbClr val="C00000"/>
              </a:solidFill>
            </a:endParaRPr>
          </a:p>
          <a:p>
            <a:pPr lvl="0" algn="ctr">
              <a:spcBef>
                <a:spcPts val="0"/>
              </a:spcBef>
            </a:pPr>
            <a:endParaRPr lang="en-US" sz="2400" u="sng" dirty="0" smtClean="0">
              <a:solidFill>
                <a:srgbClr val="0066FF"/>
              </a:solidFill>
            </a:endParaRPr>
          </a:p>
          <a:p>
            <a:pPr lvl="0" algn="ctr">
              <a:spcBef>
                <a:spcPts val="0"/>
              </a:spcBef>
            </a:pPr>
            <a:r>
              <a:rPr lang="en-US" sz="2400" u="sng" dirty="0" smtClean="0">
                <a:solidFill>
                  <a:schemeClr val="accent6"/>
                </a:solidFill>
              </a:rPr>
              <a:t>Idea: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Examine </a:t>
            </a:r>
            <a:r>
              <a:rPr lang="en-US" sz="2400" dirty="0" smtClean="0">
                <a:solidFill>
                  <a:schemeClr val="accent6"/>
                </a:solidFill>
              </a:rPr>
              <a:t>data features (in </a:t>
            </a:r>
            <a:r>
              <a:rPr lang="en-US" sz="2400" dirty="0">
                <a:solidFill>
                  <a:schemeClr val="accent6"/>
                </a:solidFill>
              </a:rPr>
              <a:t>addition to </a:t>
            </a:r>
            <a:r>
              <a:rPr lang="en-US" sz="2400" dirty="0" smtClean="0">
                <a:solidFill>
                  <a:schemeClr val="accent6"/>
                </a:solidFill>
              </a:rPr>
              <a:t>program features)</a:t>
            </a:r>
            <a:endParaRPr lang="en-US" sz="2400" dirty="0">
              <a:solidFill>
                <a:schemeClr val="accent6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266043"/>
              </p:ext>
            </p:extLst>
          </p:nvPr>
        </p:nvGraphicFramePr>
        <p:xfrm>
          <a:off x="850360" y="2486298"/>
          <a:ext cx="589820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6914"/>
                <a:gridCol w="156128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Input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Output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Missing page numbers, 1993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1993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64-67, 1995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1995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30262" y="3858333"/>
            <a:ext cx="538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</a:rPr>
              <a:t>1</a:t>
            </a:r>
            <a:r>
              <a:rPr lang="en-US" sz="2400" baseline="30000" dirty="0" smtClean="0">
                <a:solidFill>
                  <a:srgbClr val="CC00CC"/>
                </a:solidFill>
              </a:rPr>
              <a:t>st</a:t>
            </a:r>
            <a:r>
              <a:rPr lang="en-US" sz="2400" dirty="0" smtClean="0"/>
              <a:t> Number from the beginning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</a:rPr>
              <a:t>1</a:t>
            </a:r>
            <a:r>
              <a:rPr lang="en-US" sz="2400" baseline="30000" dirty="0" smtClean="0">
                <a:solidFill>
                  <a:srgbClr val="CC00CC"/>
                </a:solidFill>
              </a:rPr>
              <a:t>st</a:t>
            </a:r>
            <a:r>
              <a:rPr lang="en-US" sz="2400" dirty="0" smtClean="0"/>
              <a:t> Number from the end</a:t>
            </a:r>
          </a:p>
        </p:txBody>
      </p:sp>
    </p:spTree>
    <p:extLst>
      <p:ext uri="{BB962C8B-B14F-4D97-AF65-F5344CB8AC3E}">
        <p14:creationId xmlns:p14="http://schemas.microsoft.com/office/powerpoint/2010/main" val="2087036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48643" y="947618"/>
                <a:ext cx="9144000" cy="553100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Rank score of a program is a:</a:t>
                </a:r>
              </a:p>
              <a:p>
                <a:r>
                  <a:rPr lang="en-US" dirty="0" smtClean="0"/>
                  <a:t>weighted combination of various features </a:t>
                </a:r>
              </a:p>
              <a:p>
                <a:r>
                  <a:rPr lang="en-US" dirty="0" smtClean="0"/>
                  <a:t>Features are over both program and user data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Training data for weight computation:</a:t>
                </a:r>
              </a:p>
              <a:p>
                <a:r>
                  <a:rPr lang="en-US" dirty="0" smtClean="0"/>
                  <a:t>Let T be a task, specified as a set of input-output pairs for all inputs that the user cares about.</a:t>
                </a:r>
              </a:p>
              <a:p>
                <a:r>
                  <a:rPr lang="en-US" dirty="0" smtClean="0"/>
                  <a:t>Let (I,O) be any single input-output pair from task T.</a:t>
                </a:r>
              </a:p>
              <a:p>
                <a:r>
                  <a:rPr lang="en-US" dirty="0" smtClean="0"/>
                  <a:t>Let P be the set of all programs consistent with (I,O).</a:t>
                </a:r>
              </a:p>
              <a:p>
                <a:r>
                  <a:rPr lang="en-US" dirty="0" smtClean="0"/>
                  <a:t>Let Q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⊂ </m:t>
                    </m:r>
                  </m:oMath>
                </a14:m>
                <a:r>
                  <a:rPr lang="en-US" dirty="0" smtClean="0"/>
                  <a:t>P be the set of all programs consistent with task T.</a:t>
                </a:r>
              </a:p>
              <a:p>
                <a:r>
                  <a:rPr lang="en-US" dirty="0" smtClean="0"/>
                  <a:t>Weights should be such that at least one program in Q is ranked higher than all programs in P-Q.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48643" y="947618"/>
                <a:ext cx="9144000" cy="5531002"/>
              </a:xfrm>
              <a:blipFill rotWithShape="0">
                <a:blip r:embed="rId4"/>
                <a:stretch>
                  <a:fillRect l="-1333" t="-881" r="-67" b="-3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based ranking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33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48643" y="947618"/>
            <a:ext cx="9144000" cy="55310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Rank score of a program is a:</a:t>
            </a:r>
          </a:p>
          <a:p>
            <a:r>
              <a:rPr lang="en-US" dirty="0" smtClean="0"/>
              <a:t>weighted combination of various features </a:t>
            </a:r>
          </a:p>
          <a:p>
            <a:r>
              <a:rPr lang="en-US" dirty="0" smtClean="0"/>
              <a:t>Features are over both program and user data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Features over user data:</a:t>
            </a:r>
          </a:p>
          <a:p>
            <a:r>
              <a:rPr lang="en-US" dirty="0" smtClean="0"/>
              <a:t>Similarity of generated output (or even intermediate values) over various user inputs</a:t>
            </a:r>
          </a:p>
          <a:p>
            <a:pPr lvl="1"/>
            <a:r>
              <a:rPr lang="en-US" dirty="0" err="1" smtClean="0"/>
              <a:t>IsYear</a:t>
            </a:r>
            <a:endParaRPr lang="en-US" dirty="0" smtClean="0"/>
          </a:p>
          <a:p>
            <a:pPr lvl="1"/>
            <a:r>
              <a:rPr lang="en-US" dirty="0" smtClean="0"/>
              <a:t>Numeric Deviation</a:t>
            </a:r>
          </a:p>
          <a:p>
            <a:pPr lvl="1"/>
            <a:r>
              <a:rPr lang="en-US" dirty="0" smtClean="0"/>
              <a:t>Number of characters</a:t>
            </a:r>
          </a:p>
          <a:p>
            <a:pPr lvl="1"/>
            <a:r>
              <a:rPr lang="en-US" dirty="0" err="1" smtClean="0"/>
              <a:t>IsPersonName</a:t>
            </a: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based ranking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02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07285" y="304800"/>
            <a:ext cx="9950118" cy="609600"/>
          </a:xfrm>
        </p:spPr>
        <p:txBody>
          <a:bodyPr/>
          <a:lstStyle/>
          <a:p>
            <a:r>
              <a:rPr lang="en-US" sz="2500" dirty="0" smtClean="0"/>
              <a:t>Comparison of Ranking Strategies over </a:t>
            </a:r>
            <a:r>
              <a:rPr lang="en-US" sz="2500" dirty="0" err="1" smtClean="0"/>
              <a:t>FlashFill</a:t>
            </a:r>
            <a:r>
              <a:rPr lang="en-US" sz="2500" dirty="0" smtClean="0"/>
              <a:t> Benchmarks</a:t>
            </a:r>
            <a:endParaRPr lang="en-US" sz="25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11507" y="4622072"/>
          <a:ext cx="679554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915"/>
                <a:gridCol w="51416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Strategy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Average # of examples required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Basic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4.17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Learning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1.48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145906"/>
            <a:ext cx="8677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Predicting a correct program in Programming by Example</a:t>
            </a:r>
            <a:r>
              <a:rPr lang="en-US" dirty="0" smtClean="0">
                <a:solidFill>
                  <a:srgbClr val="C00000"/>
                </a:solidFill>
              </a:rPr>
              <a:t>”; CAV 2015</a:t>
            </a:r>
            <a:endParaRPr lang="en-US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  Rishabh Singh, Sumit Gulwani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7" y="990648"/>
            <a:ext cx="8138160" cy="3421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4215" y="1254052"/>
            <a:ext cx="9922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Basic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165386" y="1263780"/>
            <a:ext cx="12354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Learning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8774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FlashFill</a:t>
            </a:r>
            <a:r>
              <a:rPr lang="en-US" sz="4000" dirty="0" smtClean="0">
                <a:solidFill>
                  <a:schemeClr val="accent2"/>
                </a:solidFill>
              </a:rPr>
              <a:t> Ranking Demo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79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9463" y="1030615"/>
            <a:ext cx="6624537" cy="172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“It's </a:t>
            </a:r>
            <a:r>
              <a:rPr lang="en-US" dirty="0"/>
              <a:t>a great concept, but it can also lead to lots of bad data. </a:t>
            </a:r>
            <a:r>
              <a:rPr lang="en-US" dirty="0" smtClean="0"/>
              <a:t>I </a:t>
            </a:r>
            <a:r>
              <a:rPr lang="en-US" dirty="0"/>
              <a:t>think many users will look at a few "flash filled" cells, </a:t>
            </a:r>
            <a:r>
              <a:rPr lang="en-US" dirty="0" smtClean="0"/>
              <a:t>and just </a:t>
            </a:r>
            <a:r>
              <a:rPr lang="en-US" dirty="0"/>
              <a:t>assume that it </a:t>
            </a:r>
            <a:r>
              <a:rPr lang="en-US" dirty="0" smtClean="0"/>
              <a:t>worked. … Be </a:t>
            </a:r>
            <a:r>
              <a:rPr lang="en-US" dirty="0"/>
              <a:t>very </a:t>
            </a:r>
            <a:r>
              <a:rPr lang="en-US" dirty="0" smtClean="0"/>
              <a:t>careful.”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 </a:t>
            </a:r>
            <a:r>
              <a:rPr lang="en-US" dirty="0" err="1" smtClean="0"/>
              <a:t>fall-back</a:t>
            </a:r>
            <a:r>
              <a:rPr lang="en-US" dirty="0" smtClean="0"/>
              <a:t> mechanism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88" y="2874398"/>
            <a:ext cx="2032000" cy="20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" y="1021690"/>
            <a:ext cx="1867710" cy="2354258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42630" y="5354993"/>
            <a:ext cx="7108757" cy="12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“most of the extracted data will be fine. But there might be exceptions that you don't notice unless you examine the results very carefully.”</a:t>
            </a:r>
            <a:endParaRPr lang="en-US" kern="0" dirty="0"/>
          </a:p>
        </p:txBody>
      </p:sp>
      <p:sp>
        <p:nvSpPr>
          <p:cNvPr id="8" name="Rectangular Callout 7"/>
          <p:cNvSpPr/>
          <p:nvPr/>
        </p:nvSpPr>
        <p:spPr bwMode="auto">
          <a:xfrm>
            <a:off x="2441642" y="1061666"/>
            <a:ext cx="6587009" cy="1449421"/>
          </a:xfrm>
          <a:prstGeom prst="wedgeRectCallout">
            <a:avLst>
              <a:gd name="adj1" fmla="val 1530"/>
              <a:gd name="adj2" fmla="val 1074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342630" y="5207727"/>
            <a:ext cx="7013644" cy="1449421"/>
          </a:xfrm>
          <a:prstGeom prst="wedgeRectCallout">
            <a:avLst>
              <a:gd name="adj1" fmla="val -833"/>
              <a:gd name="adj2" fmla="val -10394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61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Ranking</a:t>
            </a:r>
          </a:p>
          <a:p>
            <a:pPr lvl="1"/>
            <a:r>
              <a:rPr lang="en-US" dirty="0" smtClean="0"/>
              <a:t>Synthesize multiple programs and rank them.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User Interaction Models</a:t>
            </a:r>
          </a:p>
          <a:p>
            <a:pPr lvl="1"/>
            <a:r>
              <a:rPr lang="en-US" dirty="0" smtClean="0"/>
              <a:t>Communicate actionable information to the user.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Ambiguity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12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11" y="970327"/>
            <a:ext cx="2247089" cy="280523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9" y="1106515"/>
            <a:ext cx="8564368" cy="52077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Make it easy to inspect output correctness</a:t>
            </a:r>
          </a:p>
          <a:p>
            <a:pPr lvl="1"/>
            <a:r>
              <a:rPr lang="en-US" dirty="0" smtClean="0"/>
              <a:t>User can accordingly provide more examples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Show programs</a:t>
            </a:r>
          </a:p>
          <a:p>
            <a:pPr lvl="1"/>
            <a:r>
              <a:rPr lang="en-US" dirty="0"/>
              <a:t>in any desired </a:t>
            </a:r>
            <a:r>
              <a:rPr lang="en-US" dirty="0" smtClean="0"/>
              <a:t>programming language; in English</a:t>
            </a:r>
          </a:p>
          <a:p>
            <a:pPr lvl="1"/>
            <a:r>
              <a:rPr lang="en-US" dirty="0" smtClean="0"/>
              <a:t>Enable effective navigation between programs</a:t>
            </a:r>
          </a:p>
          <a:p>
            <a:endParaRPr lang="en-US" dirty="0" smtClean="0"/>
          </a:p>
          <a:p>
            <a:r>
              <a:rPr lang="en-US" dirty="0" smtClean="0"/>
              <a:t>Computer initiated interactivity (Active learning)</a:t>
            </a:r>
          </a:p>
          <a:p>
            <a:pPr lvl="1"/>
            <a:r>
              <a:rPr lang="en-US" dirty="0" smtClean="0"/>
              <a:t>Highlight less confident entries in the output.</a:t>
            </a:r>
          </a:p>
          <a:p>
            <a:pPr lvl="1"/>
            <a:r>
              <a:rPr lang="en-US" dirty="0" smtClean="0"/>
              <a:t>Ask directed questions based on </a:t>
            </a:r>
            <a:r>
              <a:rPr lang="en-US" i="1" dirty="0" smtClean="0"/>
              <a:t>distinguishing inputs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887" y="304800"/>
            <a:ext cx="8886765" cy="609600"/>
          </a:xfrm>
        </p:spPr>
        <p:txBody>
          <a:bodyPr/>
          <a:lstStyle/>
          <a:p>
            <a:r>
              <a:rPr lang="en-US" dirty="0" smtClean="0"/>
              <a:t>User Interaction Models for Ambiguity Resolution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56699" y="6143374"/>
            <a:ext cx="94844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sz="2100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User </a:t>
            </a:r>
            <a:r>
              <a:rPr lang="en-US" sz="21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Interaction Models for Disambiguation in Programming by </a:t>
            </a:r>
            <a:r>
              <a:rPr lang="en-US" sz="2100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Example</a:t>
            </a: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”,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[</a:t>
            </a: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UIST 2015] Mayer, Soares, Grechkin, Le, Marron, Polozov, Singh, Zorn, Gulwani</a:t>
            </a:r>
            <a:endParaRPr lang="en-US" sz="2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954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FlashExtract</a:t>
            </a:r>
            <a:r>
              <a:rPr lang="en-US" sz="4000" dirty="0" smtClean="0">
                <a:solidFill>
                  <a:schemeClr val="accent2"/>
                </a:solidFill>
              </a:rPr>
              <a:t> Demo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2"/>
                </a:solidFill>
              </a:rPr>
              <a:t>(User Interaction Models)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93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by Examples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632857" y="1195614"/>
            <a:ext cx="5878286" cy="49736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623" y="1144814"/>
            <a:ext cx="889725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u="sng" dirty="0" smtClean="0"/>
              <a:t>Program synthesis: </a:t>
            </a:r>
            <a:r>
              <a:rPr lang="en-US" sz="2400" dirty="0" smtClean="0"/>
              <a:t>Generate a </a:t>
            </a:r>
            <a:r>
              <a:rPr lang="en-US" sz="2400" dirty="0"/>
              <a:t>program in </a:t>
            </a:r>
            <a:r>
              <a:rPr lang="en-US" sz="2400" dirty="0" smtClean="0"/>
              <a:t>an </a:t>
            </a:r>
            <a:r>
              <a:rPr lang="en-US" sz="2400" dirty="0">
                <a:solidFill>
                  <a:srgbClr val="C00000"/>
                </a:solidFill>
              </a:rPr>
              <a:t>underlying language</a:t>
            </a:r>
            <a:r>
              <a:rPr lang="en-US" sz="2400" dirty="0"/>
              <a:t> from </a:t>
            </a:r>
            <a:r>
              <a:rPr lang="en-US" sz="2400" dirty="0">
                <a:solidFill>
                  <a:srgbClr val="C00000"/>
                </a:solidFill>
              </a:rPr>
              <a:t>user </a:t>
            </a:r>
            <a:r>
              <a:rPr lang="en-US" sz="2400" dirty="0" smtClean="0">
                <a:solidFill>
                  <a:srgbClr val="C00000"/>
                </a:solidFill>
              </a:rPr>
              <a:t>specification </a:t>
            </a:r>
            <a:r>
              <a:rPr lang="en-US" sz="2400" dirty="0"/>
              <a:t>using a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C00000"/>
                </a:solidFill>
              </a:rPr>
              <a:t>search algorithm</a:t>
            </a:r>
            <a:r>
              <a:rPr lang="en-US" sz="2400" dirty="0" smtClean="0"/>
              <a:t>.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700" dirty="0" smtClean="0"/>
          </a:p>
          <a:p>
            <a:pPr>
              <a:spcBef>
                <a:spcPts val="0"/>
              </a:spcBef>
            </a:pPr>
            <a:r>
              <a:rPr lang="en-US" sz="2400" u="sng" dirty="0" smtClean="0"/>
              <a:t>Programming by Examples </a:t>
            </a:r>
            <a:r>
              <a:rPr lang="en-US" sz="2400" dirty="0" smtClean="0"/>
              <a:t>is a subfield of Program Synthesis</a:t>
            </a:r>
            <a:endParaRPr lang="en-US" sz="2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Specification: Examples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Underlying Languages: </a:t>
            </a:r>
            <a:r>
              <a:rPr lang="en-US" sz="2400" dirty="0" smtClean="0">
                <a:solidFill>
                  <a:srgbClr val="00B050"/>
                </a:solidFill>
              </a:rPr>
              <a:t>Lecture 2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Search Methodology: </a:t>
            </a:r>
            <a:r>
              <a:rPr lang="en-US" sz="2400" dirty="0" smtClean="0">
                <a:solidFill>
                  <a:srgbClr val="00B050"/>
                </a:solidFill>
              </a:rPr>
              <a:t>Lecture 3</a:t>
            </a:r>
          </a:p>
          <a:p>
            <a:pPr>
              <a:spcBef>
                <a:spcPts val="0"/>
              </a:spcBef>
            </a:pPr>
            <a:endParaRPr lang="en-US" sz="7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An end-to-end story involves aspects from ML, HCI (</a:t>
            </a:r>
            <a:r>
              <a:rPr lang="en-US" sz="2400" dirty="0" err="1" smtClean="0">
                <a:solidFill>
                  <a:srgbClr val="00B050"/>
                </a:solidFill>
              </a:rPr>
              <a:t>Lec</a:t>
            </a:r>
            <a:r>
              <a:rPr lang="en-US" sz="2400" dirty="0" smtClean="0">
                <a:solidFill>
                  <a:srgbClr val="00B050"/>
                </a:solidFill>
              </a:rPr>
              <a:t>. 1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B050"/>
                </a:solidFill>
              </a:rPr>
              <a:t>Lecture 4</a:t>
            </a:r>
            <a:r>
              <a:rPr lang="en-US" sz="2400" dirty="0" smtClean="0"/>
              <a:t>: Soon-to-be-released </a:t>
            </a:r>
            <a:r>
              <a:rPr lang="en-US" sz="2400" dirty="0"/>
              <a:t>SDK with academic </a:t>
            </a:r>
            <a:r>
              <a:rPr lang="en-US" sz="2400" dirty="0" smtClean="0"/>
              <a:t>license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(</a:t>
            </a:r>
            <a:r>
              <a:rPr lang="en-US" sz="2400" dirty="0" smtClean="0"/>
              <a:t>given </a:t>
            </a:r>
            <a:r>
              <a:rPr lang="en-US" sz="2400" dirty="0"/>
              <a:t>by student attendee Alex </a:t>
            </a:r>
            <a:r>
              <a:rPr lang="en-US" sz="2400" dirty="0" smtClean="0"/>
              <a:t>Polozov)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B050"/>
                </a:solidFill>
              </a:rPr>
              <a:t>Lecture 5</a:t>
            </a:r>
            <a:r>
              <a:rPr lang="en-US" sz="2400" dirty="0" smtClean="0"/>
              <a:t>: Other specs/methodologies/applications + …</a:t>
            </a:r>
          </a:p>
        </p:txBody>
      </p:sp>
    </p:spTree>
    <p:extLst>
      <p:ext uri="{BB962C8B-B14F-4D97-AF65-F5344CB8AC3E}">
        <p14:creationId xmlns:p14="http://schemas.microsoft.com/office/powerpoint/2010/main" val="4025835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2" y="4369700"/>
            <a:ext cx="3481016" cy="2220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Opportunity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85" y="1826097"/>
            <a:ext cx="2879387" cy="2873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22" y="976624"/>
            <a:ext cx="1988090" cy="1988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643" y="2840835"/>
            <a:ext cx="1900982" cy="1684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78" y="3039581"/>
            <a:ext cx="1479366" cy="14564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7721" y="4696200"/>
            <a:ext cx="53209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400" dirty="0" smtClean="0"/>
              <a:t>End Users</a:t>
            </a:r>
          </a:p>
          <a:p>
            <a:pPr algn="ctr">
              <a:spcBef>
                <a:spcPts val="0"/>
              </a:spcBef>
            </a:pPr>
            <a:r>
              <a:rPr lang="en-US" sz="2400" dirty="0" smtClean="0"/>
              <a:t>(non-programmers with access to computers)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417" y="6402357"/>
            <a:ext cx="301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Software developer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-27702" y="1059880"/>
            <a:ext cx="8062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</a:t>
            </a:r>
            <a:r>
              <a:rPr lang="en-US" sz="2400" dirty="0" smtClean="0"/>
              <a:t> orders of magnitude more end users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C00000"/>
                </a:solidFill>
              </a:rPr>
              <a:t>99% of computer users don’t know programming.</a:t>
            </a:r>
            <a:r>
              <a:rPr lang="en-US" sz="22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Struggle with simple repetitive tasks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82686" y="4031649"/>
            <a:ext cx="3818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Traditional customer for PL technology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-48640" y="4078509"/>
            <a:ext cx="3638144" cy="27918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25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2" y="228601"/>
            <a:ext cx="8753374" cy="666387"/>
          </a:xfrm>
        </p:spPr>
        <p:txBody>
          <a:bodyPr/>
          <a:lstStyle/>
          <a:p>
            <a:r>
              <a:rPr lang="en-US" dirty="0" smtClean="0"/>
              <a:t>Excel help forums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41" y="1342656"/>
            <a:ext cx="5117418" cy="1409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3336877"/>
            <a:ext cx="8039100" cy="982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2" y="1034949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4930009"/>
            <a:ext cx="5372100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9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help-forum interaction</a:t>
            </a:r>
            <a:endParaRPr lang="en-US" dirty="0"/>
          </a:p>
        </p:txBody>
      </p:sp>
      <p:pic>
        <p:nvPicPr>
          <p:cNvPr id="4" name="Picture 2" descr="http://media02.hongkiat.com/geek-is-new-cool/g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53" y="2752713"/>
            <a:ext cx="2317518" cy="23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Down Arrow 4"/>
          <p:cNvSpPr/>
          <p:nvPr/>
        </p:nvSpPr>
        <p:spPr>
          <a:xfrm>
            <a:off x="3793524" y="2654716"/>
            <a:ext cx="4243630" cy="7457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rot="10800000">
            <a:off x="3843022" y="4658496"/>
            <a:ext cx="3874815" cy="8109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8211" y="2090113"/>
            <a:ext cx="425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300_w5_aniSh_c1_b </a:t>
            </a:r>
            <a:r>
              <a:rPr lang="en-US" sz="2400" dirty="0" smtClean="0">
                <a:sym typeface="Wingdings" panose="05000000000000000000" pitchFamily="2" charset="2"/>
              </a:rPr>
              <a:t> w5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21553" y="4824271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=MID(B1,5,2)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-156897" y="2694460"/>
            <a:ext cx="3950421" cy="2375772"/>
            <a:chOff x="595628" y="2489008"/>
            <a:chExt cx="6588792" cy="3734543"/>
          </a:xfrm>
        </p:grpSpPr>
        <p:pic>
          <p:nvPicPr>
            <p:cNvPr id="10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2583899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287" y="2711916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36" y="248900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671" y="26170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248" y="31995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183" y="3327612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28" y="37329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647" y="400771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411962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497" y="38592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3690272" y="1581524"/>
            <a:ext cx="449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300_w30_aniSh_c1_b </a:t>
            </a:r>
            <a:r>
              <a:rPr lang="en-US" sz="2400" dirty="0" smtClean="0">
                <a:sym typeface="Wingdings" panose="05000000000000000000" pitchFamily="2" charset="2"/>
              </a:rPr>
              <a:t> w30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603753" y="5619039"/>
            <a:ext cx="771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=MID(B1,FIND(“_”,$B:$B)+1, FIND(“_”,REPLACE($B:$B,1,FIND(“_”,$B:$B),””))-1)</a:t>
            </a:r>
            <a:endParaRPr lang="en-US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522" y="3379925"/>
            <a:ext cx="4097710" cy="610839"/>
          </a:xfrm>
          <a:prstGeom prst="rect">
            <a:avLst/>
          </a:prstGeom>
          <a:ln w="34925">
            <a:solidFill>
              <a:srgbClr val="FFFF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821553" y="4824271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=MID(B1,5,2)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53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Fill (Excel 2013 feature) demo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18" y="959411"/>
            <a:ext cx="5993965" cy="5321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6204274"/>
            <a:ext cx="933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C00000"/>
                </a:solidFill>
              </a:rPr>
              <a:t>“Automating string processing in spreadsheets using input-output examples”;</a:t>
            </a:r>
            <a:r>
              <a:rPr lang="en-US" dirty="0" smtClean="0">
                <a:solidFill>
                  <a:srgbClr val="C00000"/>
                </a:solidFill>
              </a:rPr>
              <a:t> POPL 2011; Sumit Gulwani</a:t>
            </a:r>
          </a:p>
        </p:txBody>
      </p:sp>
    </p:spTree>
    <p:extLst>
      <p:ext uri="{BB962C8B-B14F-4D97-AF65-F5344CB8AC3E}">
        <p14:creationId xmlns:p14="http://schemas.microsoft.com/office/powerpoint/2010/main" val="3766050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18204"/>
            <a:ext cx="9296400" cy="3281121"/>
          </a:xfrm>
        </p:spPr>
        <p:txBody>
          <a:bodyPr/>
          <a:lstStyle/>
          <a:p>
            <a:r>
              <a:rPr lang="en-US" dirty="0" smtClean="0"/>
              <a:t>Data locked up in silos in various formats</a:t>
            </a:r>
          </a:p>
          <a:p>
            <a:pPr lvl="1"/>
            <a:endParaRPr lang="en-US" sz="500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Flexible organization for viewing but challenging to manipulate.</a:t>
            </a:r>
            <a:endParaRPr lang="en-US" sz="1500" dirty="0"/>
          </a:p>
          <a:p>
            <a:r>
              <a:rPr lang="en-US" dirty="0"/>
              <a:t>W</a:t>
            </a:r>
            <a:r>
              <a:rPr lang="en-US" dirty="0" smtClean="0"/>
              <a:t>rangling workflow: Extraction, Transformation, Formatting</a:t>
            </a:r>
            <a:endParaRPr lang="en-US" sz="2000" dirty="0"/>
          </a:p>
          <a:p>
            <a:r>
              <a:rPr lang="en-US" dirty="0" smtClean="0">
                <a:solidFill>
                  <a:srgbClr val="C00000"/>
                </a:solidFill>
              </a:rPr>
              <a:t>Data scientists spend 80% of their time wrangling data.</a:t>
            </a:r>
            <a:endParaRPr lang="en-US" dirty="0"/>
          </a:p>
          <a:p>
            <a:r>
              <a:rPr lang="en-US" dirty="0" smtClean="0"/>
              <a:t>PBE can enable easier &amp; faster data wrangling experience.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Wrangling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01261" y="4124826"/>
            <a:ext cx="7618731" cy="1111694"/>
            <a:chOff x="734081" y="1655946"/>
            <a:chExt cx="7618731" cy="1111694"/>
          </a:xfrm>
        </p:grpSpPr>
        <p:pic>
          <p:nvPicPr>
            <p:cNvPr id="5" name="Picture 14" descr="TXT File Icon 512x512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81" y="1749326"/>
              <a:ext cx="1174314" cy="1018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2" descr="http://icons.iconarchive.com/icons/deleket/soft-scraps/256/Web-HTML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426" y="1749326"/>
              <a:ext cx="1147606" cy="98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ww.file2cart.com/images/support1/xm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6009" y="1655946"/>
              <a:ext cx="1031371" cy="1031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encrypted-tbn1.gstatic.com/images?q=tbn:ANd9GcRacT9p4i6WV9ptugEy1-U0fk0OU16n6m-hHRxiCWRVN2J_w27YJfa0gTT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903" y="1743840"/>
              <a:ext cx="919162" cy="919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s://encrypted-tbn0.gstatic.com/images?q=tbn:ANd9GcTDJUz-taIMcOOvGRtTsm9ccPVTQTdjb-MEjO5E7GqwEZeK52lj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840" y="1804491"/>
              <a:ext cx="876300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s://encrypted-tbn1.gstatic.com/images?q=tbn:ANd9GcQ89O-zS2iMFPwuaNNIpjzMgkMSeLR9yyXLJFR0OFt1KrS16j0lG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6512" y="1765271"/>
              <a:ext cx="876300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5" y="945417"/>
            <a:ext cx="3008815" cy="29115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41" y="1012348"/>
            <a:ext cx="2861532" cy="2875912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 bwMode="auto">
          <a:xfrm>
            <a:off x="4033520" y="2100576"/>
            <a:ext cx="1087120" cy="358144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39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" y="2009581"/>
            <a:ext cx="5609724" cy="3680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93" y="1153606"/>
            <a:ext cx="887279" cy="692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429" y="2405279"/>
            <a:ext cx="4279106" cy="23717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524483" y="3332017"/>
            <a:ext cx="457200" cy="3169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1301"/>
            <a:ext cx="8033580" cy="644372"/>
          </a:xfrm>
          <a:prstGeom prst="rect">
            <a:avLst/>
          </a:prstGeom>
          <a:ln w="60325"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2217" y="3827074"/>
            <a:ext cx="2292927" cy="323165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 MT" panose="020B0502020104020203" pitchFamily="34" charset="0"/>
              </a:rPr>
              <a:t>To get Started!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Class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9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30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132350</TotalTime>
  <Words>1084</Words>
  <Application>Microsoft Office PowerPoint</Application>
  <PresentationFormat>On-screen Show (4:3)</PresentationFormat>
  <Paragraphs>260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Gill Sans MT</vt:lpstr>
      <vt:lpstr>Times New Roman</vt:lpstr>
      <vt:lpstr>Segoe UI Semilight</vt:lpstr>
      <vt:lpstr>Comic Sans MS</vt:lpstr>
      <vt:lpstr>Consolas</vt:lpstr>
      <vt:lpstr>Segoe UI Light</vt:lpstr>
      <vt:lpstr>Wingdings</vt:lpstr>
      <vt:lpstr>Calibri</vt:lpstr>
      <vt:lpstr>Cambria Math</vt:lpstr>
      <vt:lpstr>Default Design</vt:lpstr>
      <vt:lpstr>2_Default Design</vt:lpstr>
      <vt:lpstr>PowerPoint Presentation</vt:lpstr>
      <vt:lpstr>Lecture 1</vt:lpstr>
      <vt:lpstr>Programming by Examples</vt:lpstr>
      <vt:lpstr>The New Opportunity</vt:lpstr>
      <vt:lpstr>Excel help forums</vt:lpstr>
      <vt:lpstr>Typical help-forum interaction</vt:lpstr>
      <vt:lpstr>Flash Fill (Excel 2013 feature) demo</vt:lpstr>
      <vt:lpstr>Data Wrangling</vt:lpstr>
      <vt:lpstr>Data Science Class Assignment</vt:lpstr>
      <vt:lpstr>PowerPoint Presentation</vt:lpstr>
      <vt:lpstr>FlashExtract</vt:lpstr>
      <vt:lpstr>FlashExtract</vt:lpstr>
      <vt:lpstr>Trifacta: small, guided steps </vt:lpstr>
      <vt:lpstr>PowerPoint Presentation</vt:lpstr>
      <vt:lpstr>PBE tools for Data Manipulation</vt:lpstr>
      <vt:lpstr>PBE Architecture</vt:lpstr>
      <vt:lpstr>Dealing with Ambiguity</vt:lpstr>
      <vt:lpstr>Basic ranking scheme</vt:lpstr>
      <vt:lpstr>Challenges with Basic ranking scheme</vt:lpstr>
      <vt:lpstr>Challenges with Basic ranking scheme</vt:lpstr>
      <vt:lpstr>Machine learning based ranking scheme</vt:lpstr>
      <vt:lpstr>Machine learning based ranking scheme</vt:lpstr>
      <vt:lpstr>Comparison of Ranking Strategies over FlashFill Benchmarks</vt:lpstr>
      <vt:lpstr>PowerPoint Presentation</vt:lpstr>
      <vt:lpstr>Need for a fall-back mechanism</vt:lpstr>
      <vt:lpstr>Dealing with Ambiguity</vt:lpstr>
      <vt:lpstr>User Interaction Models for Ambiguity Resolution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Sumit Gulwani</dc:creator>
  <cp:lastModifiedBy>Sumit Gulwani</cp:lastModifiedBy>
  <cp:revision>7014</cp:revision>
  <cp:lastPrinted>2011-01-25T02:43:07Z</cp:lastPrinted>
  <dcterms:created xsi:type="dcterms:W3CDTF">1601-01-01T00:00:00Z</dcterms:created>
  <dcterms:modified xsi:type="dcterms:W3CDTF">2015-08-18T19:34:16Z</dcterms:modified>
</cp:coreProperties>
</file>