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40" r:id="rId3"/>
    <p:sldId id="260" r:id="rId4"/>
    <p:sldId id="262" r:id="rId5"/>
    <p:sldId id="289" r:id="rId6"/>
    <p:sldId id="341" r:id="rId7"/>
    <p:sldId id="344" r:id="rId8"/>
    <p:sldId id="339" r:id="rId9"/>
    <p:sldId id="303" r:id="rId10"/>
    <p:sldId id="331" r:id="rId11"/>
    <p:sldId id="296" r:id="rId12"/>
    <p:sldId id="333" r:id="rId13"/>
    <p:sldId id="277" r:id="rId14"/>
    <p:sldId id="285" r:id="rId15"/>
    <p:sldId id="287" r:id="rId16"/>
    <p:sldId id="319" r:id="rId17"/>
    <p:sldId id="278" r:id="rId18"/>
    <p:sldId id="276" r:id="rId19"/>
    <p:sldId id="279" r:id="rId20"/>
    <p:sldId id="322" r:id="rId21"/>
    <p:sldId id="342" r:id="rId22"/>
    <p:sldId id="281" r:id="rId23"/>
    <p:sldId id="343" r:id="rId24"/>
    <p:sldId id="337" r:id="rId25"/>
    <p:sldId id="31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01"/>
    <a:srgbClr val="FFF350"/>
    <a:srgbClr val="26FF7A"/>
    <a:srgbClr val="AFF1B4"/>
    <a:srgbClr val="00D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3" autoAdjust="0"/>
    <p:restoredTop sz="95216" autoAdjust="0"/>
  </p:normalViewPr>
  <p:slideViewPr>
    <p:cSldViewPr snapToGrid="0" snapToObjects="1">
      <p:cViewPr>
        <p:scale>
          <a:sx n="80" d="100"/>
          <a:sy n="80" d="100"/>
        </p:scale>
        <p:origin x="86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\Desktop\GDAStorageExample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a\Desktop\Result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\Desktop\GDAStorageExample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\Desktop\GDAStorageExample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\Desktop\GDAStorageExample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\Desktop\GDAStorageExample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\Desktop\GDAStorageExample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\Desktop\Resul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\Desktop\Result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\Desktop\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527257157170299"/>
          <c:y val="5.6622504745788199E-2"/>
          <c:w val="4.6083853642129601E-2"/>
          <c:h val="0.866875190723222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Site1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Sheet1!$A$1:$A$4</c:f>
              <c:strCache>
                <c:ptCount val="1"/>
                <c:pt idx="0">
                  <c:v>r_i</c:v>
                </c:pt>
              </c:strCache>
              <c:extLst/>
            </c:strRef>
          </c:cat>
          <c:val>
            <c:numRef>
              <c:f>Sheet1!$B$1:$B$4</c:f>
              <c:numCache>
                <c:formatCode>General</c:formatCode>
                <c:ptCount val="1"/>
                <c:pt idx="0">
                  <c:v>0.33333333333333298</c:v>
                </c:pt>
              </c:numCache>
              <c:extLst/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Site2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Sheet1!$A$1:$A$4</c:f>
              <c:strCache>
                <c:ptCount val="1"/>
                <c:pt idx="0">
                  <c:v>r_i</c:v>
                </c:pt>
              </c:strCache>
              <c:extLst/>
            </c:strRef>
          </c:cat>
          <c:val>
            <c:numRef>
              <c:f>Sheet1!$C$1:$C$4</c:f>
              <c:numCache>
                <c:formatCode>General</c:formatCode>
                <c:ptCount val="1"/>
                <c:pt idx="0">
                  <c:v>0.33333333333333298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0560392"/>
        <c:axId val="420557256"/>
      </c:barChart>
      <c:catAx>
        <c:axId val="420560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pPr>
            <a:endParaRPr lang="en-US"/>
          </a:p>
        </c:txPr>
        <c:crossAx val="420557256"/>
        <c:crosses val="autoZero"/>
        <c:auto val="1"/>
        <c:lblAlgn val="ctr"/>
        <c:lblOffset val="100"/>
        <c:noMultiLvlLbl val="0"/>
      </c:catAx>
      <c:valAx>
        <c:axId val="420557256"/>
        <c:scaling>
          <c:orientation val="minMax"/>
          <c:max val="18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3810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pPr>
            <a:endParaRPr lang="en-US"/>
          </a:p>
        </c:txPr>
        <c:crossAx val="420560392"/>
        <c:crosses val="autoZero"/>
        <c:crossBetween val="between"/>
        <c:majorUnit val="3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4400">
          <a:latin typeface="Microsoft Sans Serif" panose="020B0604020202020204" pitchFamily="34" charset="0"/>
          <a:cs typeface="Microsoft Sans Serif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49190726159198"/>
          <c:y val="5.2786926537171597E-2"/>
          <c:w val="0.60279975940507402"/>
          <c:h val="0.67731321084864404"/>
        </c:manualLayout>
      </c:layout>
      <c:scatterChart>
        <c:scatterStyle val="lineMarker"/>
        <c:varyColors val="0"/>
        <c:ser>
          <c:idx val="0"/>
          <c:order val="0"/>
          <c:tx>
            <c:v>Iridium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2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WAN!$G$2:$G$12</c:f>
              <c:numCache>
                <c:formatCode>General</c:formatCode>
                <c:ptCount val="11"/>
                <c:pt idx="0">
                  <c:v>64</c:v>
                </c:pt>
                <c:pt idx="1">
                  <c:v>60</c:v>
                </c:pt>
                <c:pt idx="2">
                  <c:v>56</c:v>
                </c:pt>
                <c:pt idx="3">
                  <c:v>52</c:v>
                </c:pt>
                <c:pt idx="4">
                  <c:v>50</c:v>
                </c:pt>
                <c:pt idx="5">
                  <c:v>48</c:v>
                </c:pt>
                <c:pt idx="6">
                  <c:v>44</c:v>
                </c:pt>
                <c:pt idx="7">
                  <c:v>35</c:v>
                </c:pt>
                <c:pt idx="8">
                  <c:v>30</c:v>
                </c:pt>
                <c:pt idx="9">
                  <c:v>27</c:v>
                </c:pt>
                <c:pt idx="10">
                  <c:v>25</c:v>
                </c:pt>
              </c:numCache>
            </c:numRef>
          </c:xVal>
          <c:yVal>
            <c:numRef>
              <c:f>WAN!$H$2:$H$12</c:f>
              <c:numCache>
                <c:formatCode>General</c:formatCode>
                <c:ptCount val="11"/>
                <c:pt idx="0">
                  <c:v>35</c:v>
                </c:pt>
                <c:pt idx="1">
                  <c:v>38</c:v>
                </c:pt>
                <c:pt idx="2">
                  <c:v>48</c:v>
                </c:pt>
                <c:pt idx="3">
                  <c:v>55</c:v>
                </c:pt>
                <c:pt idx="4">
                  <c:v>59</c:v>
                </c:pt>
                <c:pt idx="5">
                  <c:v>66</c:v>
                </c:pt>
                <c:pt idx="6">
                  <c:v>74</c:v>
                </c:pt>
                <c:pt idx="7">
                  <c:v>77</c:v>
                </c:pt>
                <c:pt idx="8">
                  <c:v>78</c:v>
                </c:pt>
                <c:pt idx="9">
                  <c:v>79</c:v>
                </c:pt>
                <c:pt idx="10">
                  <c:v>80</c:v>
                </c:pt>
              </c:numCache>
            </c:numRef>
          </c:yVal>
          <c:smooth val="0"/>
        </c:ser>
        <c:ser>
          <c:idx val="1"/>
          <c:order val="1"/>
          <c:tx>
            <c:v>MinBW</c:v>
          </c:tx>
          <c:spPr>
            <a:ln w="25400" cap="rnd">
              <a:noFill/>
              <a:round/>
            </a:ln>
            <a:effectLst/>
          </c:spPr>
          <c:marker>
            <c:symbol val="x"/>
            <c:size val="25"/>
            <c:spPr>
              <a:solidFill>
                <a:srgbClr val="C0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WAN!$G$14</c:f>
              <c:numCache>
                <c:formatCode>General</c:formatCode>
                <c:ptCount val="1"/>
                <c:pt idx="0">
                  <c:v>66</c:v>
                </c:pt>
              </c:numCache>
            </c:numRef>
          </c:xVal>
          <c:yVal>
            <c:numRef>
              <c:f>WAN!$H$14</c:f>
              <c:numCache>
                <c:formatCode>General</c:formatCode>
                <c:ptCount val="1"/>
                <c:pt idx="0">
                  <c:v>18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0581560"/>
        <c:axId val="420572936"/>
      </c:scatterChart>
      <c:valAx>
        <c:axId val="420581560"/>
        <c:scaling>
          <c:orientation val="minMax"/>
          <c:max val="80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3810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20572936"/>
        <c:crosses val="autoZero"/>
        <c:crossBetween val="midCat"/>
        <c:majorUnit val="20"/>
      </c:valAx>
      <c:valAx>
        <c:axId val="420572936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205815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34166666666666701"/>
          <c:y val="0.43113066167369202"/>
          <c:w val="0.18827088801399799"/>
          <c:h val="0.21538029516857199"/>
        </c:manualLayout>
      </c:layout>
      <c:overlay val="1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000">
          <a:latin typeface="Microsoft Sans Serif" panose="020B0604020202020204" pitchFamily="34" charset="0"/>
          <a:cs typeface="Microsoft Sans Serif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527257157170299"/>
          <c:y val="5.6622504745788199E-2"/>
          <c:w val="4.6083853642129601E-2"/>
          <c:h val="0.866875190723222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Site1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Sheet1!$A$1:$A$4</c:f>
              <c:strCache>
                <c:ptCount val="1"/>
                <c:pt idx="0">
                  <c:v>r_i</c:v>
                </c:pt>
              </c:strCache>
              <c:extLst/>
            </c:strRef>
          </c:cat>
          <c:val>
            <c:numRef>
              <c:f>Sheet1!$B$1:$B$4</c:f>
              <c:numCache>
                <c:formatCode>General</c:formatCode>
                <c:ptCount val="1"/>
                <c:pt idx="0">
                  <c:v>0.33333333333333298</c:v>
                </c:pt>
              </c:numCache>
              <c:extLst/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Site2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Sheet1!$A$1:$A$4</c:f>
              <c:strCache>
                <c:ptCount val="1"/>
                <c:pt idx="0">
                  <c:v>r_i</c:v>
                </c:pt>
              </c:strCache>
              <c:extLst/>
            </c:strRef>
          </c:cat>
          <c:val>
            <c:numRef>
              <c:f>Sheet1!$C$1:$C$4</c:f>
              <c:numCache>
                <c:formatCode>General</c:formatCode>
                <c:ptCount val="1"/>
                <c:pt idx="0">
                  <c:v>0.33333333333333298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0568624"/>
        <c:axId val="420556864"/>
      </c:barChart>
      <c:catAx>
        <c:axId val="42056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pPr>
            <a:endParaRPr lang="en-US"/>
          </a:p>
        </c:txPr>
        <c:crossAx val="420556864"/>
        <c:crosses val="autoZero"/>
        <c:auto val="1"/>
        <c:lblAlgn val="ctr"/>
        <c:lblOffset val="100"/>
        <c:noMultiLvlLbl val="0"/>
      </c:catAx>
      <c:valAx>
        <c:axId val="4205568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3810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pPr>
            <a:endParaRPr lang="en-US"/>
          </a:p>
        </c:txPr>
        <c:crossAx val="42056862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4400">
          <a:latin typeface="Microsoft Sans Serif" panose="020B0604020202020204" pitchFamily="34" charset="0"/>
          <a:cs typeface="Microsoft Sans Serif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527257157170299"/>
          <c:y val="5.6622504745788199E-2"/>
          <c:w val="4.6083853642129601E-2"/>
          <c:h val="0.866875190723222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Site1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Sheet1!$A$1:$A$4</c:f>
              <c:strCache>
                <c:ptCount val="1"/>
                <c:pt idx="0">
                  <c:v>r_i</c:v>
                </c:pt>
              </c:strCache>
              <c:extLst/>
            </c:strRef>
          </c:cat>
          <c:val>
            <c:numRef>
              <c:f>Sheet1!$B$1:$B$4</c:f>
              <c:numCache>
                <c:formatCode>General</c:formatCode>
                <c:ptCount val="1"/>
                <c:pt idx="0">
                  <c:v>0.33333333333333298</c:v>
                </c:pt>
              </c:numCache>
              <c:extLst/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Site2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Sheet1!$A$1:$A$4</c:f>
              <c:strCache>
                <c:ptCount val="1"/>
                <c:pt idx="0">
                  <c:v>r_i</c:v>
                </c:pt>
              </c:strCache>
              <c:extLst/>
            </c:strRef>
          </c:cat>
          <c:val>
            <c:numRef>
              <c:f>Sheet1!$C$1:$C$4</c:f>
              <c:numCache>
                <c:formatCode>General</c:formatCode>
                <c:ptCount val="1"/>
                <c:pt idx="0">
                  <c:v>0.33333333333333298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0559608"/>
        <c:axId val="420566664"/>
      </c:barChart>
      <c:catAx>
        <c:axId val="420559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pPr>
            <a:endParaRPr lang="en-US"/>
          </a:p>
        </c:txPr>
        <c:crossAx val="420566664"/>
        <c:crosses val="autoZero"/>
        <c:auto val="1"/>
        <c:lblAlgn val="ctr"/>
        <c:lblOffset val="100"/>
        <c:noMultiLvlLbl val="0"/>
      </c:catAx>
      <c:valAx>
        <c:axId val="420566664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3810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pPr>
            <a:endParaRPr lang="en-US"/>
          </a:p>
        </c:txPr>
        <c:crossAx val="420559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4400">
          <a:latin typeface="Microsoft Sans Serif" panose="020B0604020202020204" pitchFamily="34" charset="0"/>
          <a:cs typeface="Microsoft Sans Serif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527257157170299"/>
          <c:y val="5.6622504745788199E-2"/>
          <c:w val="4.6083853642129601E-2"/>
          <c:h val="0.866875190723222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Site1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Sheet1!$A$1:$A$4</c:f>
              <c:strCache>
                <c:ptCount val="1"/>
                <c:pt idx="0">
                  <c:v>r_i</c:v>
                </c:pt>
              </c:strCache>
              <c:extLst/>
            </c:strRef>
          </c:cat>
          <c:val>
            <c:numRef>
              <c:f>Sheet1!$B$1:$B$4</c:f>
              <c:numCache>
                <c:formatCode>General</c:formatCode>
                <c:ptCount val="1"/>
                <c:pt idx="0">
                  <c:v>0.33333333333333298</c:v>
                </c:pt>
              </c:numCache>
              <c:extLst/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Site2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Sheet1!$A$1:$A$4</c:f>
              <c:strCache>
                <c:ptCount val="1"/>
                <c:pt idx="0">
                  <c:v>r_i</c:v>
                </c:pt>
              </c:strCache>
              <c:extLst/>
            </c:strRef>
          </c:cat>
          <c:val>
            <c:numRef>
              <c:f>Sheet1!$C$1:$C$4</c:f>
              <c:numCache>
                <c:formatCode>General</c:formatCode>
                <c:ptCount val="1"/>
                <c:pt idx="0">
                  <c:v>0.33333333333333298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0557648"/>
        <c:axId val="420562744"/>
      </c:barChart>
      <c:catAx>
        <c:axId val="42055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pPr>
            <a:endParaRPr lang="en-US"/>
          </a:p>
        </c:txPr>
        <c:crossAx val="420562744"/>
        <c:crosses val="autoZero"/>
        <c:auto val="1"/>
        <c:lblAlgn val="ctr"/>
        <c:lblOffset val="100"/>
        <c:noMultiLvlLbl val="0"/>
      </c:catAx>
      <c:valAx>
        <c:axId val="420562744"/>
        <c:scaling>
          <c:orientation val="minMax"/>
          <c:max val="18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3810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pPr>
            <a:endParaRPr lang="en-US"/>
          </a:p>
        </c:txPr>
        <c:crossAx val="420557648"/>
        <c:crosses val="autoZero"/>
        <c:crossBetween val="between"/>
        <c:majorUnit val="30"/>
        <c:minorUnit val="6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4400">
          <a:latin typeface="Microsoft Sans Serif" panose="020B0604020202020204" pitchFamily="34" charset="0"/>
          <a:cs typeface="Microsoft Sans Serif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527257157170299"/>
          <c:y val="5.6622504745788199E-2"/>
          <c:w val="4.6083853642129601E-2"/>
          <c:h val="0.866875190723222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Site1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Sheet1!$A$1:$A$4</c:f>
              <c:strCache>
                <c:ptCount val="1"/>
                <c:pt idx="0">
                  <c:v>r_i</c:v>
                </c:pt>
              </c:strCache>
              <c:extLst/>
            </c:strRef>
          </c:cat>
          <c:val>
            <c:numRef>
              <c:f>Sheet1!$B$1:$B$4</c:f>
              <c:numCache>
                <c:formatCode>General</c:formatCode>
                <c:ptCount val="1"/>
                <c:pt idx="0">
                  <c:v>0.33333333333333298</c:v>
                </c:pt>
              </c:numCache>
              <c:extLst/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Site2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Sheet1!$A$1:$A$4</c:f>
              <c:strCache>
                <c:ptCount val="1"/>
                <c:pt idx="0">
                  <c:v>r_i</c:v>
                </c:pt>
              </c:strCache>
              <c:extLst/>
            </c:strRef>
          </c:cat>
          <c:val>
            <c:numRef>
              <c:f>Sheet1!$C$1:$C$4</c:f>
              <c:numCache>
                <c:formatCode>General</c:formatCode>
                <c:ptCount val="1"/>
                <c:pt idx="0">
                  <c:v>0.33333333333333298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0563528"/>
        <c:axId val="420558432"/>
      </c:barChart>
      <c:catAx>
        <c:axId val="420563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pPr>
            <a:endParaRPr lang="en-US"/>
          </a:p>
        </c:txPr>
        <c:crossAx val="420558432"/>
        <c:crosses val="autoZero"/>
        <c:auto val="1"/>
        <c:lblAlgn val="ctr"/>
        <c:lblOffset val="100"/>
        <c:noMultiLvlLbl val="0"/>
      </c:catAx>
      <c:valAx>
        <c:axId val="4205584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3810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pPr>
            <a:endParaRPr lang="en-US"/>
          </a:p>
        </c:txPr>
        <c:crossAx val="4205635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4400">
          <a:latin typeface="Microsoft Sans Serif" panose="020B0604020202020204" pitchFamily="34" charset="0"/>
          <a:cs typeface="Microsoft Sans Serif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527257157170299"/>
          <c:y val="5.6622504745788199E-2"/>
          <c:w val="4.6083853642129601E-2"/>
          <c:h val="0.866875190723222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Site1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Sheet1!$A$1:$A$4</c:f>
              <c:strCache>
                <c:ptCount val="1"/>
                <c:pt idx="0">
                  <c:v>r_i</c:v>
                </c:pt>
              </c:strCache>
              <c:extLst/>
            </c:strRef>
          </c:cat>
          <c:val>
            <c:numRef>
              <c:f>Sheet1!$B$1:$B$4</c:f>
              <c:numCache>
                <c:formatCode>General</c:formatCode>
                <c:ptCount val="1"/>
                <c:pt idx="0">
                  <c:v>0.33333333333333298</c:v>
                </c:pt>
              </c:numCache>
              <c:extLst/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Site2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Sheet1!$A$1:$A$4</c:f>
              <c:strCache>
                <c:ptCount val="1"/>
                <c:pt idx="0">
                  <c:v>r_i</c:v>
                </c:pt>
              </c:strCache>
              <c:extLst/>
            </c:strRef>
          </c:cat>
          <c:val>
            <c:numRef>
              <c:f>Sheet1!$C$1:$C$4</c:f>
              <c:numCache>
                <c:formatCode>General</c:formatCode>
                <c:ptCount val="1"/>
                <c:pt idx="0">
                  <c:v>0.33333333333333298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0563920"/>
        <c:axId val="420560000"/>
      </c:barChart>
      <c:catAx>
        <c:axId val="42056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pPr>
            <a:endParaRPr lang="en-US"/>
          </a:p>
        </c:txPr>
        <c:crossAx val="420560000"/>
        <c:crosses val="autoZero"/>
        <c:auto val="1"/>
        <c:lblAlgn val="ctr"/>
        <c:lblOffset val="100"/>
        <c:noMultiLvlLbl val="0"/>
      </c:catAx>
      <c:valAx>
        <c:axId val="420560000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3810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pPr>
            <a:endParaRPr lang="en-US"/>
          </a:p>
        </c:txPr>
        <c:crossAx val="42056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4400">
          <a:latin typeface="Microsoft Sans Serif" panose="020B0604020202020204" pitchFamily="34" charset="0"/>
          <a:cs typeface="Microsoft Sans Serif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915948905310599"/>
          <c:y val="9.4262563472233399E-2"/>
          <c:w val="0.80084051094689401"/>
          <c:h val="0.70512631838017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'EC2'!$B$22</c:f>
              <c:strCache>
                <c:ptCount val="1"/>
                <c:pt idx="0">
                  <c:v>Iridium vs. Centralized</c:v>
                </c:pt>
              </c:strCache>
            </c:strRef>
          </c:tx>
          <c:spPr>
            <a:noFill/>
          </c:spPr>
          <c:invertIfNegative val="0"/>
          <c:cat>
            <c:strRef>
              <c:f>Buckets!$A$2:$A$5</c:f>
              <c:strCache>
                <c:ptCount val="4"/>
                <c:pt idx="0">
                  <c:v>&lt; 0.2</c:v>
                </c:pt>
                <c:pt idx="1">
                  <c:v>0.2-0.5</c:v>
                </c:pt>
                <c:pt idx="2">
                  <c:v>0.5-1</c:v>
                </c:pt>
                <c:pt idx="3">
                  <c:v>&gt;1</c:v>
                </c:pt>
              </c:strCache>
            </c:strRef>
          </c:cat>
          <c:val>
            <c:numRef>
              <c:f>'EC2'!$G$23:$G$26</c:f>
              <c:numCache>
                <c:formatCode>General</c:formatCode>
                <c:ptCount val="4"/>
                <c:pt idx="0">
                  <c:v>73.817239144523654</c:v>
                </c:pt>
                <c:pt idx="1">
                  <c:v>89.600938967136045</c:v>
                </c:pt>
                <c:pt idx="2">
                  <c:v>94.983682983682982</c:v>
                </c:pt>
                <c:pt idx="3">
                  <c:v>84.682148721557382</c:v>
                </c:pt>
              </c:numCache>
            </c:numRef>
          </c:val>
        </c:ser>
        <c:ser>
          <c:idx val="1"/>
          <c:order val="1"/>
          <c:tx>
            <c:strRef>
              <c:f>'EC2'!$C$22</c:f>
              <c:strCache>
                <c:ptCount val="1"/>
                <c:pt idx="0">
                  <c:v>Iridium vs. In-place</c:v>
                </c:pt>
              </c:strCache>
            </c:strRef>
          </c:tx>
          <c:spPr>
            <a:noFill/>
          </c:spPr>
          <c:invertIfNegative val="0"/>
          <c:cat>
            <c:strRef>
              <c:f>Buckets!$A$2:$A$5</c:f>
              <c:strCache>
                <c:ptCount val="4"/>
                <c:pt idx="0">
                  <c:v>&lt; 0.2</c:v>
                </c:pt>
                <c:pt idx="1">
                  <c:v>0.2-0.5</c:v>
                </c:pt>
                <c:pt idx="2">
                  <c:v>0.5-1</c:v>
                </c:pt>
                <c:pt idx="3">
                  <c:v>&gt;1</c:v>
                </c:pt>
              </c:strCache>
            </c:strRef>
          </c:cat>
          <c:val>
            <c:numRef>
              <c:f>'EC2'!$H$23:$H$26</c:f>
              <c:numCache>
                <c:formatCode>General</c:formatCode>
                <c:ptCount val="4"/>
                <c:pt idx="0">
                  <c:v>74.168797953963846</c:v>
                </c:pt>
                <c:pt idx="1">
                  <c:v>64.503205128205124</c:v>
                </c:pt>
                <c:pt idx="2">
                  <c:v>75.589836660617067</c:v>
                </c:pt>
                <c:pt idx="3">
                  <c:v>68.377723970944317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0561176"/>
        <c:axId val="420561568"/>
      </c:barChart>
      <c:catAx>
        <c:axId val="420561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8100">
            <a:solidFill>
              <a:schemeClr val="tx1">
                <a:tint val="75000"/>
                <a:shade val="95000"/>
                <a:satMod val="105000"/>
              </a:schemeClr>
            </a:solidFill>
          </a:ln>
        </c:spPr>
        <c:crossAx val="420561568"/>
        <c:crosses val="autoZero"/>
        <c:auto val="1"/>
        <c:lblAlgn val="ctr"/>
        <c:lblOffset val="100"/>
        <c:noMultiLvlLbl val="0"/>
      </c:catAx>
      <c:valAx>
        <c:axId val="420561568"/>
        <c:scaling>
          <c:orientation val="minMax"/>
          <c:max val="100"/>
        </c:scaling>
        <c:delete val="0"/>
        <c:axPos val="l"/>
        <c:majorGridlines>
          <c:spPr>
            <a:ln w="952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8100">
            <a:solidFill>
              <a:schemeClr val="tx1">
                <a:tint val="75000"/>
                <a:shade val="95000"/>
                <a:satMod val="105000"/>
              </a:schemeClr>
            </a:solidFill>
          </a:ln>
        </c:spPr>
        <c:txPr>
          <a:bodyPr/>
          <a:lstStyle/>
          <a:p>
            <a:pPr>
              <a:defRPr sz="3000"/>
            </a:pPr>
            <a:endParaRPr lang="en-US"/>
          </a:p>
        </c:txPr>
        <c:crossAx val="420561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4400" b="0">
          <a:latin typeface="Microsoft Sans Serif" panose="020B0604020202020204" pitchFamily="34" charset="0"/>
          <a:cs typeface="Microsoft Sans Serif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915948905310599"/>
          <c:y val="9.4262563472233399E-2"/>
          <c:w val="0.80084051094689401"/>
          <c:h val="0.70512631838017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'EC2'!$B$22</c:f>
              <c:strCache>
                <c:ptCount val="1"/>
                <c:pt idx="0">
                  <c:v>Iridium vs. Centralized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Buckets!$A$2:$A$5</c:f>
              <c:strCache>
                <c:ptCount val="4"/>
                <c:pt idx="0">
                  <c:v>&lt; 0.2</c:v>
                </c:pt>
                <c:pt idx="1">
                  <c:v>0.2-0.5</c:v>
                </c:pt>
                <c:pt idx="2">
                  <c:v>0.5-1</c:v>
                </c:pt>
                <c:pt idx="3">
                  <c:v>&gt;1</c:v>
                </c:pt>
              </c:strCache>
            </c:strRef>
          </c:cat>
          <c:val>
            <c:numRef>
              <c:f>'EC2'!$G$23:$G$26</c:f>
              <c:numCache>
                <c:formatCode>General</c:formatCode>
                <c:ptCount val="4"/>
                <c:pt idx="0">
                  <c:v>73.817239144523654</c:v>
                </c:pt>
                <c:pt idx="1">
                  <c:v>89.600938967136045</c:v>
                </c:pt>
                <c:pt idx="2">
                  <c:v>94.983682983682982</c:v>
                </c:pt>
                <c:pt idx="3">
                  <c:v>84.682148721557354</c:v>
                </c:pt>
              </c:numCache>
            </c:numRef>
          </c:val>
        </c:ser>
        <c:ser>
          <c:idx val="1"/>
          <c:order val="1"/>
          <c:tx>
            <c:strRef>
              <c:f>'EC2'!$C$22</c:f>
              <c:strCache>
                <c:ptCount val="1"/>
                <c:pt idx="0">
                  <c:v>Iridium vs. In-place</c:v>
                </c:pt>
              </c:strCache>
            </c:strRef>
          </c:tx>
          <c:spPr>
            <a:noFill/>
          </c:spPr>
          <c:invertIfNegative val="0"/>
          <c:cat>
            <c:strRef>
              <c:f>Buckets!$A$2:$A$5</c:f>
              <c:strCache>
                <c:ptCount val="4"/>
                <c:pt idx="0">
                  <c:v>&lt; 0.2</c:v>
                </c:pt>
                <c:pt idx="1">
                  <c:v>0.2-0.5</c:v>
                </c:pt>
                <c:pt idx="2">
                  <c:v>0.5-1</c:v>
                </c:pt>
                <c:pt idx="3">
                  <c:v>&gt;1</c:v>
                </c:pt>
              </c:strCache>
            </c:strRef>
          </c:cat>
          <c:val>
            <c:numRef>
              <c:f>'EC2'!$H$23:$H$26</c:f>
              <c:numCache>
                <c:formatCode>General</c:formatCode>
                <c:ptCount val="4"/>
                <c:pt idx="0">
                  <c:v>74.168797953963804</c:v>
                </c:pt>
                <c:pt idx="1">
                  <c:v>64.503205128205124</c:v>
                </c:pt>
                <c:pt idx="2">
                  <c:v>75.589836660617067</c:v>
                </c:pt>
                <c:pt idx="3">
                  <c:v>68.377723970944317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0565488"/>
        <c:axId val="420565880"/>
      </c:barChart>
      <c:catAx>
        <c:axId val="4205654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420565880"/>
        <c:crosses val="autoZero"/>
        <c:auto val="1"/>
        <c:lblAlgn val="ctr"/>
        <c:lblOffset val="100"/>
        <c:noMultiLvlLbl val="0"/>
      </c:catAx>
      <c:valAx>
        <c:axId val="420565880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42056548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4400" b="0">
          <a:latin typeface="Microsoft Sans Serif" panose="020B0604020202020204" pitchFamily="34" charset="0"/>
          <a:cs typeface="Microsoft Sans Serif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915948905310599"/>
          <c:y val="9.4262563472233399E-2"/>
          <c:w val="0.80084051094689401"/>
          <c:h val="0.70512631838017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'EC2'!$B$22</c:f>
              <c:strCache>
                <c:ptCount val="1"/>
                <c:pt idx="0">
                  <c:v>Iridium vs. Centralized</c:v>
                </c:pt>
              </c:strCache>
            </c:strRef>
          </c:tx>
          <c:spPr>
            <a:noFill/>
          </c:spPr>
          <c:invertIfNegative val="0"/>
          <c:cat>
            <c:strRef>
              <c:f>Buckets!$A$2:$A$5</c:f>
              <c:strCache>
                <c:ptCount val="4"/>
                <c:pt idx="0">
                  <c:v>&lt; 0.2</c:v>
                </c:pt>
                <c:pt idx="1">
                  <c:v>0.2-0.5</c:v>
                </c:pt>
                <c:pt idx="2">
                  <c:v>0.5-1</c:v>
                </c:pt>
                <c:pt idx="3">
                  <c:v>&gt;1</c:v>
                </c:pt>
              </c:strCache>
            </c:strRef>
          </c:cat>
          <c:val>
            <c:numRef>
              <c:f>'EC2'!$G$23:$G$26</c:f>
              <c:numCache>
                <c:formatCode>General</c:formatCode>
                <c:ptCount val="4"/>
                <c:pt idx="0">
                  <c:v>73.817239144523654</c:v>
                </c:pt>
                <c:pt idx="1">
                  <c:v>89.600938967136045</c:v>
                </c:pt>
                <c:pt idx="2">
                  <c:v>94.983682983682982</c:v>
                </c:pt>
                <c:pt idx="3">
                  <c:v>84.682148721557326</c:v>
                </c:pt>
              </c:numCache>
            </c:numRef>
          </c:val>
        </c:ser>
        <c:ser>
          <c:idx val="1"/>
          <c:order val="1"/>
          <c:tx>
            <c:strRef>
              <c:f>'EC2'!$C$22</c:f>
              <c:strCache>
                <c:ptCount val="1"/>
                <c:pt idx="0">
                  <c:v>Iridium vs. In-place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Buckets!$A$2:$A$5</c:f>
              <c:strCache>
                <c:ptCount val="4"/>
                <c:pt idx="0">
                  <c:v>&lt; 0.2</c:v>
                </c:pt>
                <c:pt idx="1">
                  <c:v>0.2-0.5</c:v>
                </c:pt>
                <c:pt idx="2">
                  <c:v>0.5-1</c:v>
                </c:pt>
                <c:pt idx="3">
                  <c:v>&gt;1</c:v>
                </c:pt>
              </c:strCache>
            </c:strRef>
          </c:cat>
          <c:val>
            <c:numRef>
              <c:f>'EC2'!$H$23:$H$26</c:f>
              <c:numCache>
                <c:formatCode>General</c:formatCode>
                <c:ptCount val="4"/>
                <c:pt idx="0">
                  <c:v>74.168797953963761</c:v>
                </c:pt>
                <c:pt idx="1">
                  <c:v>64.503205128205124</c:v>
                </c:pt>
                <c:pt idx="2">
                  <c:v>75.589836660617067</c:v>
                </c:pt>
                <c:pt idx="3">
                  <c:v>68.377723970944317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0572152"/>
        <c:axId val="420574112"/>
      </c:barChart>
      <c:catAx>
        <c:axId val="420572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420574112"/>
        <c:crosses val="autoZero"/>
        <c:auto val="1"/>
        <c:lblAlgn val="ctr"/>
        <c:lblOffset val="100"/>
        <c:noMultiLvlLbl val="0"/>
      </c:catAx>
      <c:valAx>
        <c:axId val="420574112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4205721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4400" b="0">
          <a:latin typeface="Microsoft Sans Serif" panose="020B0604020202020204" pitchFamily="34" charset="0"/>
          <a:cs typeface="Microsoft Sans Serif" panose="020B0604020202020204" pitchFamily="34" charset="0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0.06667</cdr:x>
      <cdr:y>0</cdr:y>
    </cdr:from>
    <cdr:to>
      <cdr:x>0.15833</cdr:x>
      <cdr:y>0.88889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1152233" y="1761894"/>
          <a:ext cx="4361927" cy="838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3000" dirty="0" smtClean="0">
              <a:latin typeface="Microsoft Sans Serif" panose="020B0604020202020204" pitchFamily="34" charset="0"/>
              <a:cs typeface="Microsoft Sans Serif" panose="020B0604020202020204" pitchFamily="34" charset="0"/>
            </a:rPr>
            <a:t>Reduction (%) in </a:t>
          </a:r>
        </a:p>
        <a:p xmlns:a="http://schemas.openxmlformats.org/drawingml/2006/main">
          <a:pPr algn="ctr"/>
          <a:r>
            <a:rPr lang="en-US" sz="3000" dirty="0" smtClean="0">
              <a:latin typeface="Microsoft Sans Serif" panose="020B0604020202020204" pitchFamily="34" charset="0"/>
              <a:cs typeface="Microsoft Sans Serif" panose="020B0604020202020204" pitchFamily="34" charset="0"/>
            </a:rPr>
            <a:t>Query Response Time</a:t>
          </a:r>
          <a:endParaRPr lang="en-US" sz="3000" dirty="0">
            <a:latin typeface="Microsoft Sans Serif" panose="020B0604020202020204" pitchFamily="34" charset="0"/>
            <a:cs typeface="Microsoft Sans Serif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DA9ED-E278-C54E-A8DB-0E313A5725AF}" type="datetime1">
              <a:rPr lang="en-US" smtClean="0"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DF1EB-6516-8944-BE2E-439072421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035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238B3-2DA1-3740-9923-35E4C642826A}" type="datetime1">
              <a:rPr lang="en-US" smtClean="0"/>
              <a:t>10/21/2015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471D6-EF1F-A148-8D7B-E549CA3B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755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471D6-EF1F-A148-8D7B-E549CA3B1C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33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471D6-EF1F-A148-8D7B-E549CA3B1C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44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471D6-EF1F-A148-8D7B-E549CA3B1C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12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471D6-EF1F-A148-8D7B-E549CA3B1C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63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471D6-EF1F-A148-8D7B-E549CA3B1C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53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471D6-EF1F-A148-8D7B-E549CA3B1C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59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471D6-EF1F-A148-8D7B-E549CA3B1C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01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471D6-EF1F-A148-8D7B-E549CA3B1C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59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471D6-EF1F-A148-8D7B-E549CA3B1C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03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471D6-EF1F-A148-8D7B-E549CA3B1CD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51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471D6-EF1F-A148-8D7B-E549CA3B1CD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70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471D6-EF1F-A148-8D7B-E549CA3B1C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01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471D6-EF1F-A148-8D7B-E549CA3B1CD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81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471D6-EF1F-A148-8D7B-E549CA3B1C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01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471D6-EF1F-A148-8D7B-E549CA3B1C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11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471D6-EF1F-A148-8D7B-E549CA3B1C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57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471D6-EF1F-A148-8D7B-E549CA3B1C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63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471D6-EF1F-A148-8D7B-E549CA3B1C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06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471D6-EF1F-A148-8D7B-E549CA3B1C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76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471D6-EF1F-A148-8D7B-E549CA3B1C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36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A584-9900-4246-BC5F-D15917B84B75}" type="datetime1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0EC1-B0CB-BF41-9996-C9AF48CB3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81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BE6D-6542-457F-A6FD-44615969151D}" type="datetime1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0EC1-B0CB-BF41-9996-C9AF48CB3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7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8467-90B2-44FA-943E-07A21989B44A}" type="datetime1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0EC1-B0CB-BF41-9996-C9AF48CB3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98E6-E7FC-406F-B2CF-FD5C539452F6}" type="datetime1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0EC1-B0CB-BF41-9996-C9AF48CB3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3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82C2-DC3A-4121-9D2F-6C2BB5BB4424}" type="datetime1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0EC1-B0CB-BF41-9996-C9AF48CB3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3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4503-BA14-4085-B4A3-65D63AD9C6F9}" type="datetime1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0EC1-B0CB-BF41-9996-C9AF48CB3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0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F1683-464C-48D5-8C8B-3585844A729B}" type="datetime1">
              <a:rPr lang="en-US" smtClean="0"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0EC1-B0CB-BF41-9996-C9AF48CB3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7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6DC3-BE83-4F8C-A249-FEABF8CAF519}" type="datetime1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0EC1-B0CB-BF41-9996-C9AF48CB3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80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BFF9-1987-422D-B93C-BED16165E1E9}" type="datetime1">
              <a:rPr lang="en-US" smtClean="0"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0EC1-B0CB-BF41-9996-C9AF48CB3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5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D9E0-CDF1-496D-B9CE-E6E70FB84151}" type="datetime1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0EC1-B0CB-BF41-9996-C9AF48CB3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3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DAD6-9FF3-4C6A-A9E7-D040C66EF87A}" type="datetime1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0EC1-B0CB-BF41-9996-C9AF48CB3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9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B9F50-BD91-4E2F-A383-6E40ED9A86B3}" type="datetime1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10EC1-B0CB-BF41-9996-C9AF48CB3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8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4.jpe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95412"/>
            <a:ext cx="9144000" cy="1470025"/>
          </a:xfrm>
        </p:spPr>
        <p:txBody>
          <a:bodyPr/>
          <a:lstStyle/>
          <a:p>
            <a:r>
              <a:rPr lang="en-US" b="1" dirty="0" smtClean="0"/>
              <a:t>Geo-distributed Data </a:t>
            </a:r>
            <a:r>
              <a:rPr lang="en-US" b="1" dirty="0" smtClean="0"/>
              <a:t>Analytics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457814"/>
            <a:ext cx="9143999" cy="1752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Qifan Pu, Ganesh </a:t>
            </a:r>
            <a:r>
              <a:rPr lang="en-US" sz="3000" dirty="0" err="1" smtClean="0"/>
              <a:t>Ananthanarayanan</a:t>
            </a:r>
            <a:r>
              <a:rPr lang="en-US" sz="3000" dirty="0" smtClean="0"/>
              <a:t>, Peter </a:t>
            </a:r>
            <a:r>
              <a:rPr lang="en-US" sz="3000" dirty="0" err="1" smtClean="0"/>
              <a:t>Bodik</a:t>
            </a:r>
            <a:r>
              <a:rPr lang="en-US" sz="3000" dirty="0" smtClean="0"/>
              <a:t>, </a:t>
            </a:r>
            <a:r>
              <a:rPr lang="en-US" sz="3000" dirty="0" err="1" smtClean="0"/>
              <a:t>Srikanth</a:t>
            </a:r>
            <a:r>
              <a:rPr lang="en-US" sz="3000" dirty="0" smtClean="0"/>
              <a:t> </a:t>
            </a:r>
            <a:r>
              <a:rPr lang="en-US" sz="3000" dirty="0" err="1" smtClean="0"/>
              <a:t>Kandula</a:t>
            </a:r>
            <a:r>
              <a:rPr lang="en-US" sz="3000" dirty="0" smtClean="0"/>
              <a:t>, </a:t>
            </a:r>
            <a:r>
              <a:rPr lang="en-US" sz="3000" dirty="0" err="1" smtClean="0"/>
              <a:t>Aditya</a:t>
            </a:r>
            <a:r>
              <a:rPr lang="en-US" sz="3000" dirty="0" smtClean="0"/>
              <a:t> </a:t>
            </a:r>
            <a:r>
              <a:rPr lang="en-US" sz="3000" dirty="0" err="1" smtClean="0"/>
              <a:t>Akella</a:t>
            </a:r>
            <a:r>
              <a:rPr lang="en-US" sz="3000" dirty="0" smtClean="0"/>
              <a:t>, </a:t>
            </a:r>
            <a:r>
              <a:rPr lang="en-US" sz="3000" dirty="0" err="1" smtClean="0"/>
              <a:t>Paramvir</a:t>
            </a:r>
            <a:r>
              <a:rPr lang="en-US" sz="3000" dirty="0" smtClean="0"/>
              <a:t> </a:t>
            </a:r>
            <a:r>
              <a:rPr lang="en-US" sz="3000" dirty="0" err="1" smtClean="0"/>
              <a:t>Bahl</a:t>
            </a:r>
            <a:r>
              <a:rPr lang="en-US" sz="3000" dirty="0" smtClean="0"/>
              <a:t>, Ion </a:t>
            </a:r>
            <a:r>
              <a:rPr lang="en-US" sz="3000" dirty="0" err="1" smtClean="0"/>
              <a:t>Stoica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552" y="5501102"/>
            <a:ext cx="2444399" cy="1015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194" y="5501102"/>
            <a:ext cx="2413000" cy="930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08" y="5714957"/>
            <a:ext cx="3550445" cy="75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3507869" y="1833059"/>
            <a:ext cx="437881" cy="39821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140455" y="1833059"/>
            <a:ext cx="437881" cy="398219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725339" y="1833059"/>
            <a:ext cx="437881" cy="39821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6357925" y="1833059"/>
            <a:ext cx="437881" cy="398219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193773" y="1833059"/>
            <a:ext cx="437881" cy="39821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7826359" y="1833059"/>
            <a:ext cx="437881" cy="398219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439660" y="-303205"/>
            <a:ext cx="563009" cy="43762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101304" y="-303205"/>
            <a:ext cx="511826" cy="43762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5686081" y="-80208"/>
            <a:ext cx="534358" cy="29774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6310716" y="676233"/>
            <a:ext cx="511826" cy="43762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7099905" y="685703"/>
            <a:ext cx="563009" cy="43762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7761549" y="685703"/>
            <a:ext cx="511826" cy="43762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" name="Chart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449048"/>
              </p:ext>
            </p:extLst>
          </p:nvPr>
        </p:nvGraphicFramePr>
        <p:xfrm>
          <a:off x="481265" y="2085464"/>
          <a:ext cx="762001" cy="4037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4" name="Chart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445472"/>
              </p:ext>
            </p:extLst>
          </p:nvPr>
        </p:nvGraphicFramePr>
        <p:xfrm>
          <a:off x="2719132" y="2085464"/>
          <a:ext cx="762001" cy="4037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5" name="Chart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9364154"/>
              </p:ext>
            </p:extLst>
          </p:nvPr>
        </p:nvGraphicFramePr>
        <p:xfrm>
          <a:off x="4943631" y="2085464"/>
          <a:ext cx="762001" cy="4037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6" name="TextBox 1"/>
          <p:cNvSpPr txBox="1"/>
          <p:nvPr/>
        </p:nvSpPr>
        <p:spPr>
          <a:xfrm>
            <a:off x="3292140" y="5837307"/>
            <a:ext cx="1683062" cy="7619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3500" baseline="-25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Task</a:t>
            </a:r>
          </a:p>
          <a:p>
            <a:pPr algn="ctr">
              <a:lnSpc>
                <a:spcPct val="80000"/>
              </a:lnSpc>
            </a:pPr>
            <a:r>
              <a:rPr lang="en-US" sz="3500" baseline="-25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Fractions</a:t>
            </a:r>
            <a:endParaRPr lang="en-US" sz="3500" baseline="30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3" name="TextBox 1"/>
          <p:cNvSpPr txBox="1"/>
          <p:nvPr/>
        </p:nvSpPr>
        <p:spPr>
          <a:xfrm>
            <a:off x="7033448" y="6016234"/>
            <a:ext cx="1386712" cy="7619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3500" baseline="30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Upload</a:t>
            </a:r>
          </a:p>
          <a:p>
            <a:pPr algn="ctr">
              <a:lnSpc>
                <a:spcPct val="80000"/>
              </a:lnSpc>
            </a:pPr>
            <a:r>
              <a:rPr lang="en-US" sz="3500" baseline="30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Time (s)</a:t>
            </a:r>
            <a:endParaRPr lang="en-US" sz="3500" baseline="30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4" name="TextBox 1"/>
          <p:cNvSpPr txBox="1"/>
          <p:nvPr/>
        </p:nvSpPr>
        <p:spPr>
          <a:xfrm>
            <a:off x="5384766" y="6041473"/>
            <a:ext cx="1675418" cy="7619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3500" baseline="30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Download</a:t>
            </a:r>
            <a:endParaRPr lang="en-US" sz="3500" baseline="30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sz="3500" baseline="30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Time (s)</a:t>
            </a:r>
            <a:endParaRPr lang="en-US" sz="3500" baseline="30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5" name="TextBox 1"/>
          <p:cNvSpPr txBox="1"/>
          <p:nvPr/>
        </p:nvSpPr>
        <p:spPr>
          <a:xfrm>
            <a:off x="958026" y="5837963"/>
            <a:ext cx="1683062" cy="7619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3500" baseline="-25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Input Data</a:t>
            </a:r>
          </a:p>
          <a:p>
            <a:pPr algn="ctr">
              <a:lnSpc>
                <a:spcPct val="80000"/>
              </a:lnSpc>
            </a:pPr>
            <a:r>
              <a:rPr lang="en-US" sz="3500" baseline="-25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(GB)</a:t>
            </a:r>
            <a:endParaRPr lang="en-US" sz="3500" baseline="30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229898" y="5052531"/>
            <a:ext cx="437881" cy="7627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1862484" y="5052531"/>
            <a:ext cx="437881" cy="762722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2062" y="274638"/>
            <a:ext cx="906193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Query [1]: Impact of </a:t>
            </a:r>
            <a:r>
              <a:rPr lang="en-US" b="1" dirty="0" smtClean="0">
                <a:solidFill>
                  <a:srgbClr val="0070C0"/>
                </a:solidFill>
              </a:rPr>
              <a:t>Task</a:t>
            </a:r>
            <a:r>
              <a:rPr lang="en-US" dirty="0" smtClean="0"/>
              <a:t> Placement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1415804" y="1411788"/>
            <a:ext cx="16360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Seattle</a:t>
            </a:r>
            <a:endParaRPr lang="en-US" sz="25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152295" y="1393962"/>
            <a:ext cx="17136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London</a:t>
            </a:r>
            <a:endParaRPr lang="en-US" sz="25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958026" y="1383654"/>
            <a:ext cx="457778" cy="470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/>
          </a:p>
        </p:txBody>
      </p:sp>
      <p:sp>
        <p:nvSpPr>
          <p:cNvPr id="79" name="Rectangle 78"/>
          <p:cNvSpPr/>
          <p:nvPr/>
        </p:nvSpPr>
        <p:spPr>
          <a:xfrm>
            <a:off x="2695802" y="1383654"/>
            <a:ext cx="457778" cy="47013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/>
          </a:p>
        </p:txBody>
      </p:sp>
      <p:grpSp>
        <p:nvGrpSpPr>
          <p:cNvPr id="86" name="Group 85"/>
          <p:cNvGrpSpPr/>
          <p:nvPr/>
        </p:nvGrpSpPr>
        <p:grpSpPr>
          <a:xfrm>
            <a:off x="3439660" y="3585673"/>
            <a:ext cx="1209064" cy="482892"/>
            <a:chOff x="2213636" y="3250651"/>
            <a:chExt cx="1209064" cy="482892"/>
          </a:xfrm>
        </p:grpSpPr>
        <p:sp>
          <p:nvSpPr>
            <p:cNvPr id="87" name="TextBox 86"/>
            <p:cNvSpPr txBox="1"/>
            <p:nvPr/>
          </p:nvSpPr>
          <p:spPr>
            <a:xfrm>
              <a:off x="2213636" y="3250651"/>
              <a:ext cx="54373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spc="-150" dirty="0" smtClean="0"/>
                <a:t>0.5</a:t>
              </a:r>
              <a:endParaRPr lang="en-US" sz="2500" spc="-15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878961" y="3256489"/>
              <a:ext cx="54373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spc="-150" dirty="0" smtClean="0"/>
                <a:t>0.5</a:t>
              </a:r>
              <a:endParaRPr lang="en-US" sz="2500" spc="-150" dirty="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117634" y="4530261"/>
            <a:ext cx="1478368" cy="482892"/>
            <a:chOff x="2213636" y="3250651"/>
            <a:chExt cx="1478368" cy="482892"/>
          </a:xfrm>
        </p:grpSpPr>
        <p:sp>
          <p:nvSpPr>
            <p:cNvPr id="90" name="TextBox 89"/>
            <p:cNvSpPr txBox="1"/>
            <p:nvPr/>
          </p:nvSpPr>
          <p:spPr>
            <a:xfrm>
              <a:off x="2213636" y="3250651"/>
              <a:ext cx="81304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spc="-150" dirty="0" smtClean="0"/>
                <a:t>4</a:t>
              </a:r>
              <a:r>
                <a:rPr lang="en-US" altLang="zh-CN" sz="2500" spc="-150" dirty="0" smtClean="0"/>
                <a:t>0</a:t>
              </a:r>
              <a:r>
                <a:rPr lang="en-US" sz="2500" spc="-150" dirty="0" smtClean="0"/>
                <a:t>GB</a:t>
              </a:r>
              <a:endParaRPr lang="en-US" sz="2500" spc="-15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878961" y="3256489"/>
              <a:ext cx="81304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spc="-150" dirty="0" smtClean="0"/>
                <a:t>4</a:t>
              </a:r>
              <a:r>
                <a:rPr lang="en-US" altLang="zh-CN" sz="2500" spc="-150" dirty="0" smtClean="0"/>
                <a:t>0</a:t>
              </a:r>
              <a:r>
                <a:rPr lang="en-US" sz="2500" spc="-150" dirty="0" smtClean="0"/>
                <a:t>GB</a:t>
              </a:r>
              <a:endParaRPr lang="en-US" sz="2500" spc="-150" dirty="0"/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6220438" y="4603206"/>
            <a:ext cx="78739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sz="2500" spc="-150" dirty="0" smtClean="0"/>
              <a:t>12.5s</a:t>
            </a:r>
            <a:endParaRPr lang="en-US" sz="2500" spc="-150" dirty="0"/>
          </a:p>
        </p:txBody>
      </p:sp>
      <p:sp>
        <p:nvSpPr>
          <p:cNvPr id="100" name="TextBox 99"/>
          <p:cNvSpPr txBox="1"/>
          <p:nvPr/>
        </p:nvSpPr>
        <p:spPr>
          <a:xfrm>
            <a:off x="6998644" y="4609044"/>
            <a:ext cx="78739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sz="2500" spc="-150" dirty="0" smtClean="0"/>
              <a:t>12.5s</a:t>
            </a:r>
            <a:endParaRPr lang="en-US" sz="2500" spc="-150" dirty="0"/>
          </a:p>
        </p:txBody>
      </p:sp>
      <p:sp>
        <p:nvSpPr>
          <p:cNvPr id="101" name="TextBox 100"/>
          <p:cNvSpPr txBox="1"/>
          <p:nvPr/>
        </p:nvSpPr>
        <p:spPr>
          <a:xfrm>
            <a:off x="7696616" y="4615581"/>
            <a:ext cx="78739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sz="2500" spc="-150" dirty="0" smtClean="0"/>
              <a:t>12.5s</a:t>
            </a:r>
            <a:endParaRPr lang="en-US" sz="2500" spc="-150" dirty="0"/>
          </a:p>
        </p:txBody>
      </p:sp>
      <p:sp>
        <p:nvSpPr>
          <p:cNvPr id="102" name="TextBox 101"/>
          <p:cNvSpPr txBox="1"/>
          <p:nvPr/>
        </p:nvSpPr>
        <p:spPr>
          <a:xfrm>
            <a:off x="5666878" y="2346959"/>
            <a:ext cx="5822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sz="2500" spc="-150" dirty="0" smtClean="0"/>
              <a:t>50s</a:t>
            </a:r>
            <a:endParaRPr lang="en-US" sz="2500" spc="-150" dirty="0"/>
          </a:p>
        </p:txBody>
      </p:sp>
      <p:sp>
        <p:nvSpPr>
          <p:cNvPr id="103" name="Oval 102"/>
          <p:cNvSpPr/>
          <p:nvPr/>
        </p:nvSpPr>
        <p:spPr>
          <a:xfrm>
            <a:off x="5460541" y="2271369"/>
            <a:ext cx="996205" cy="70611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ight Arrow 103"/>
          <p:cNvSpPr/>
          <p:nvPr/>
        </p:nvSpPr>
        <p:spPr>
          <a:xfrm>
            <a:off x="3768709" y="5106003"/>
            <a:ext cx="584981" cy="51385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3426292" y="4652203"/>
            <a:ext cx="53287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spc="-150" dirty="0" smtClean="0"/>
              <a:t>0.2</a:t>
            </a:r>
            <a:endParaRPr lang="en-US" sz="2500" spc="-150" dirty="0"/>
          </a:p>
        </p:txBody>
      </p:sp>
      <p:sp>
        <p:nvSpPr>
          <p:cNvPr id="106" name="TextBox 105"/>
          <p:cNvSpPr txBox="1"/>
          <p:nvPr/>
        </p:nvSpPr>
        <p:spPr>
          <a:xfrm>
            <a:off x="4049110" y="2500426"/>
            <a:ext cx="54373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spc="-150" dirty="0" smtClean="0"/>
              <a:t>0.8</a:t>
            </a:r>
            <a:endParaRPr lang="en-US" sz="2500" spc="-150" dirty="0"/>
          </a:p>
        </p:txBody>
      </p:sp>
      <p:sp>
        <p:nvSpPr>
          <p:cNvPr id="107" name="TextBox 106"/>
          <p:cNvSpPr txBox="1"/>
          <p:nvPr/>
        </p:nvSpPr>
        <p:spPr>
          <a:xfrm>
            <a:off x="5650300" y="4164597"/>
            <a:ext cx="5822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spc="-150" dirty="0" smtClean="0"/>
              <a:t>20s</a:t>
            </a:r>
            <a:endParaRPr lang="en-US" sz="2500" spc="-150" dirty="0"/>
          </a:p>
        </p:txBody>
      </p:sp>
      <p:sp>
        <p:nvSpPr>
          <p:cNvPr id="108" name="TextBox 107"/>
          <p:cNvSpPr txBox="1"/>
          <p:nvPr/>
        </p:nvSpPr>
        <p:spPr>
          <a:xfrm>
            <a:off x="6263714" y="4164597"/>
            <a:ext cx="5822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spc="-150" dirty="0" smtClean="0"/>
              <a:t>20s</a:t>
            </a:r>
            <a:endParaRPr lang="en-US" sz="2500" spc="-150" dirty="0"/>
          </a:p>
        </p:txBody>
      </p:sp>
      <p:sp>
        <p:nvSpPr>
          <p:cNvPr id="109" name="TextBox 108"/>
          <p:cNvSpPr txBox="1"/>
          <p:nvPr/>
        </p:nvSpPr>
        <p:spPr>
          <a:xfrm>
            <a:off x="7118478" y="4164597"/>
            <a:ext cx="5822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spc="-150" dirty="0" smtClean="0"/>
              <a:t>20s</a:t>
            </a:r>
            <a:endParaRPr lang="en-US" sz="2500" spc="-150" dirty="0"/>
          </a:p>
        </p:txBody>
      </p:sp>
      <p:sp>
        <p:nvSpPr>
          <p:cNvPr id="110" name="TextBox 109"/>
          <p:cNvSpPr txBox="1"/>
          <p:nvPr/>
        </p:nvSpPr>
        <p:spPr>
          <a:xfrm>
            <a:off x="7772671" y="5139963"/>
            <a:ext cx="6463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spc="-150" dirty="0" smtClean="0"/>
              <a:t>2.5s</a:t>
            </a:r>
            <a:endParaRPr lang="en-US" sz="2500" spc="-150" dirty="0"/>
          </a:p>
        </p:txBody>
      </p:sp>
      <p:sp>
        <p:nvSpPr>
          <p:cNvPr id="111" name="TextBox 110"/>
          <p:cNvSpPr txBox="1"/>
          <p:nvPr/>
        </p:nvSpPr>
        <p:spPr>
          <a:xfrm>
            <a:off x="6062983" y="3314512"/>
            <a:ext cx="854170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D604"/>
                </a:solidFill>
              </a:rPr>
              <a:t>2.5x</a:t>
            </a:r>
            <a:endParaRPr lang="en-US" sz="3000" b="1" dirty="0">
              <a:solidFill>
                <a:srgbClr val="00D604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5423265" y="4039682"/>
            <a:ext cx="996205" cy="70611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5957811" y="2836347"/>
            <a:ext cx="18643" cy="1428179"/>
          </a:xfrm>
          <a:prstGeom prst="straightConnector1">
            <a:avLst/>
          </a:prstGeom>
          <a:ln w="76200" cmpd="sng">
            <a:solidFill>
              <a:srgbClr val="00D604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1084827" y="5643331"/>
            <a:ext cx="716502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 smtClean="0">
                <a:solidFill>
                  <a:schemeClr val="accent6">
                    <a:lumMod val="75000"/>
                  </a:schemeClr>
                </a:solidFill>
                <a:latin typeface="Gill Sans Light"/>
                <a:cs typeface="Gill Sans Light"/>
              </a:rPr>
              <a:t>How to </a:t>
            </a:r>
            <a:r>
              <a:rPr lang="en-US" altLang="zh-CN" sz="3000" dirty="0" smtClean="0">
                <a:solidFill>
                  <a:schemeClr val="accent6">
                    <a:lumMod val="75000"/>
                  </a:schemeClr>
                </a:solidFill>
                <a:latin typeface="Gill Sans Light"/>
                <a:cs typeface="Gill Sans Light"/>
              </a:rPr>
              <a:t>generally solve for any #sites,</a:t>
            </a:r>
            <a:r>
              <a:rPr lang="zh-CN" altLang="en-US" sz="3000" dirty="0" smtClean="0">
                <a:solidFill>
                  <a:schemeClr val="accent6">
                    <a:lumMod val="75000"/>
                  </a:schemeClr>
                </a:solidFill>
                <a:latin typeface="Gill Sans Light"/>
                <a:cs typeface="Gill Sans Light"/>
              </a:rPr>
              <a:t> </a:t>
            </a:r>
            <a:r>
              <a:rPr lang="en-US" altLang="zh-CN" sz="3000" dirty="0" smtClean="0">
                <a:solidFill>
                  <a:schemeClr val="accent6">
                    <a:lumMod val="75000"/>
                  </a:schemeClr>
                </a:solidFill>
                <a:latin typeface="Gill Sans Light"/>
                <a:cs typeface="Gill Sans Light"/>
              </a:rPr>
              <a:t>BW</a:t>
            </a:r>
            <a:r>
              <a:rPr lang="zh-CN" altLang="en-US" sz="3000" dirty="0" smtClean="0">
                <a:solidFill>
                  <a:schemeClr val="accent6">
                    <a:lumMod val="75000"/>
                  </a:schemeClr>
                </a:solidFill>
                <a:latin typeface="Gill Sans Light"/>
                <a:cs typeface="Gill Sans Light"/>
              </a:rPr>
              <a:t> </a:t>
            </a:r>
            <a:r>
              <a:rPr lang="en-US" altLang="zh-CN" sz="3000" dirty="0" smtClean="0">
                <a:solidFill>
                  <a:schemeClr val="accent6">
                    <a:lumMod val="75000"/>
                  </a:schemeClr>
                </a:solidFill>
                <a:latin typeface="Gill Sans Light"/>
                <a:cs typeface="Gill Sans Light"/>
              </a:rPr>
              <a:t>heterogeneity</a:t>
            </a:r>
            <a:r>
              <a:rPr lang="zh-CN" altLang="en-US" sz="3000" dirty="0" smtClean="0">
                <a:solidFill>
                  <a:schemeClr val="accent6">
                    <a:lumMod val="75000"/>
                  </a:schemeClr>
                </a:solidFill>
                <a:latin typeface="Gill Sans Light"/>
                <a:cs typeface="Gill Sans Light"/>
              </a:rPr>
              <a:t> </a:t>
            </a:r>
            <a:r>
              <a:rPr lang="en-US" altLang="zh-CN" sz="3000" dirty="0" smtClean="0">
                <a:solidFill>
                  <a:schemeClr val="accent6">
                    <a:lumMod val="75000"/>
                  </a:schemeClr>
                </a:solidFill>
                <a:latin typeface="Gill Sans Light"/>
                <a:cs typeface="Gill Sans Light"/>
              </a:rPr>
              <a:t>and</a:t>
            </a:r>
            <a:r>
              <a:rPr lang="zh-CN" altLang="en-US" sz="3000" dirty="0" smtClean="0">
                <a:solidFill>
                  <a:schemeClr val="accent6">
                    <a:lumMod val="75000"/>
                  </a:schemeClr>
                </a:solidFill>
                <a:latin typeface="Gill Sans Light"/>
                <a:cs typeface="Gill Sans Light"/>
              </a:rPr>
              <a:t> </a:t>
            </a:r>
            <a:r>
              <a:rPr lang="en-US" altLang="zh-CN" sz="3000" dirty="0" smtClean="0">
                <a:solidFill>
                  <a:schemeClr val="accent6">
                    <a:lumMod val="75000"/>
                  </a:schemeClr>
                </a:solidFill>
                <a:latin typeface="Gill Sans Light"/>
                <a:cs typeface="Gill Sans Light"/>
              </a:rPr>
              <a:t>data</a:t>
            </a:r>
            <a:r>
              <a:rPr lang="zh-CN" altLang="en-US" sz="3000" dirty="0" smtClean="0">
                <a:solidFill>
                  <a:schemeClr val="accent6">
                    <a:lumMod val="75000"/>
                  </a:schemeClr>
                </a:solidFill>
                <a:latin typeface="Gill Sans Light"/>
                <a:cs typeface="Gill Sans Light"/>
              </a:rPr>
              <a:t> </a:t>
            </a:r>
            <a:r>
              <a:rPr lang="en-US" altLang="zh-CN" sz="3000" dirty="0" smtClean="0">
                <a:solidFill>
                  <a:schemeClr val="accent6">
                    <a:lumMod val="75000"/>
                  </a:schemeClr>
                </a:solidFill>
                <a:latin typeface="Gill Sans Light"/>
                <a:cs typeface="Gill Sans Light"/>
              </a:rPr>
              <a:t>skew</a:t>
            </a:r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latin typeface="Gill Sans Light"/>
                <a:cs typeface="Gill Sans Light"/>
              </a:rPr>
              <a:t>?</a:t>
            </a:r>
            <a:endParaRPr lang="en-US" sz="3000" dirty="0">
              <a:solidFill>
                <a:schemeClr val="accent6">
                  <a:lumMod val="75000"/>
                </a:schemeClr>
              </a:solidFill>
              <a:latin typeface="Gill Sans Light"/>
              <a:cs typeface="Gill Sans Light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4629186" y="1248170"/>
            <a:ext cx="4176652" cy="998087"/>
            <a:chOff x="-84320" y="3499553"/>
            <a:chExt cx="8975271" cy="3137605"/>
          </a:xfrm>
        </p:grpSpPr>
        <p:grpSp>
          <p:nvGrpSpPr>
            <p:cNvPr id="116" name="Group 115"/>
            <p:cNvGrpSpPr/>
            <p:nvPr/>
          </p:nvGrpSpPr>
          <p:grpSpPr>
            <a:xfrm>
              <a:off x="2102667" y="3838029"/>
              <a:ext cx="1006520" cy="1956047"/>
              <a:chOff x="2102667" y="3838029"/>
              <a:chExt cx="1006520" cy="1956047"/>
            </a:xfrm>
          </p:grpSpPr>
          <p:cxnSp>
            <p:nvCxnSpPr>
              <p:cNvPr id="166" name="Straight Arrow Connector 165"/>
              <p:cNvCxnSpPr/>
              <p:nvPr/>
            </p:nvCxnSpPr>
            <p:spPr>
              <a:xfrm>
                <a:off x="2102667" y="4086491"/>
                <a:ext cx="423376" cy="0"/>
              </a:xfrm>
              <a:prstGeom prst="straightConnector1">
                <a:avLst/>
              </a:prstGeom>
              <a:ln w="28575" cmpd="sng">
                <a:solidFill>
                  <a:schemeClr val="tx1">
                    <a:alpha val="49000"/>
                  </a:schemeClr>
                </a:solidFill>
                <a:prstDash val="dash"/>
                <a:tailEnd type="arrow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Rounded Rectangle 166"/>
              <p:cNvSpPr/>
              <p:nvPr/>
            </p:nvSpPr>
            <p:spPr>
              <a:xfrm>
                <a:off x="2572986" y="3838029"/>
                <a:ext cx="515416" cy="496923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cxnSp>
            <p:nvCxnSpPr>
              <p:cNvPr id="168" name="Straight Arrow Connector 167"/>
              <p:cNvCxnSpPr/>
              <p:nvPr/>
            </p:nvCxnSpPr>
            <p:spPr>
              <a:xfrm>
                <a:off x="2123452" y="5545615"/>
                <a:ext cx="423376" cy="0"/>
              </a:xfrm>
              <a:prstGeom prst="straightConnector1">
                <a:avLst/>
              </a:prstGeom>
              <a:ln w="28575" cmpd="sng">
                <a:solidFill>
                  <a:schemeClr val="tx1">
                    <a:alpha val="49000"/>
                  </a:schemeClr>
                </a:solidFill>
                <a:prstDash val="dash"/>
                <a:tailEnd type="arrow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Rounded Rectangle 168"/>
              <p:cNvSpPr/>
              <p:nvPr/>
            </p:nvSpPr>
            <p:spPr>
              <a:xfrm>
                <a:off x="2593771" y="5297153"/>
                <a:ext cx="515416" cy="496923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6650480" y="3499553"/>
              <a:ext cx="1922023" cy="2489780"/>
              <a:chOff x="6650480" y="3499553"/>
              <a:chExt cx="1922023" cy="2489780"/>
            </a:xfrm>
          </p:grpSpPr>
          <p:sp>
            <p:nvSpPr>
              <p:cNvPr id="162" name="Rounded Rectangle 161"/>
              <p:cNvSpPr/>
              <p:nvPr/>
            </p:nvSpPr>
            <p:spPr>
              <a:xfrm>
                <a:off x="6650480" y="3499553"/>
                <a:ext cx="1880071" cy="1049061"/>
              </a:xfrm>
              <a:prstGeom prst="roundRect">
                <a:avLst/>
              </a:prstGeom>
              <a:noFill/>
              <a:ln w="47625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sp>
            <p:nvSpPr>
              <p:cNvPr id="163" name="Rounded Rectangle 162"/>
              <p:cNvSpPr/>
              <p:nvPr/>
            </p:nvSpPr>
            <p:spPr>
              <a:xfrm>
                <a:off x="6692432" y="4940272"/>
                <a:ext cx="1880071" cy="1049061"/>
              </a:xfrm>
              <a:prstGeom prst="roundRect">
                <a:avLst/>
              </a:prstGeom>
              <a:noFill/>
              <a:ln w="47625"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sp>
            <p:nvSpPr>
              <p:cNvPr id="164" name="Rounded Rectangle 163"/>
              <p:cNvSpPr/>
              <p:nvPr/>
            </p:nvSpPr>
            <p:spPr>
              <a:xfrm>
                <a:off x="6834554" y="3745182"/>
                <a:ext cx="515416" cy="496923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b="1" dirty="0">
                  <a:solidFill>
                    <a:srgbClr val="953735"/>
                  </a:solidFill>
                  <a:latin typeface="Arial Black"/>
                  <a:cs typeface="Arial Black"/>
                </a:endParaRPr>
              </a:p>
            </p:txBody>
          </p:sp>
          <p:sp>
            <p:nvSpPr>
              <p:cNvPr id="165" name="Rounded Rectangle 164"/>
              <p:cNvSpPr/>
              <p:nvPr/>
            </p:nvSpPr>
            <p:spPr>
              <a:xfrm>
                <a:off x="6876506" y="5204306"/>
                <a:ext cx="515416" cy="496923"/>
              </a:xfrm>
              <a:prstGeom prst="roundRect">
                <a:avLst/>
              </a:prstGeom>
              <a:solidFill>
                <a:srgbClr val="595959"/>
              </a:solidFill>
              <a:ln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b="1" dirty="0">
                  <a:solidFill>
                    <a:srgbClr val="953735"/>
                  </a:solidFill>
                  <a:latin typeface="Arial Black"/>
                  <a:cs typeface="Arial Black"/>
                </a:endParaRP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7394153" y="3734333"/>
              <a:ext cx="1009016" cy="1985924"/>
              <a:chOff x="7394153" y="3734333"/>
              <a:chExt cx="1009016" cy="1985924"/>
            </a:xfrm>
          </p:grpSpPr>
          <p:cxnSp>
            <p:nvCxnSpPr>
              <p:cNvPr id="158" name="Straight Arrow Connector 157"/>
              <p:cNvCxnSpPr/>
              <p:nvPr/>
            </p:nvCxnSpPr>
            <p:spPr>
              <a:xfrm>
                <a:off x="7394153" y="4033288"/>
                <a:ext cx="423376" cy="0"/>
              </a:xfrm>
              <a:prstGeom prst="straightConnector1">
                <a:avLst/>
              </a:prstGeom>
              <a:ln w="28575" cmpd="sng">
                <a:solidFill>
                  <a:schemeClr val="tx1">
                    <a:alpha val="49000"/>
                  </a:schemeClr>
                </a:solidFill>
                <a:prstDash val="dash"/>
                <a:tailEnd type="arrow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/>
              <p:nvPr/>
            </p:nvCxnSpPr>
            <p:spPr>
              <a:xfrm>
                <a:off x="7436105" y="5492412"/>
                <a:ext cx="423376" cy="0"/>
              </a:xfrm>
              <a:prstGeom prst="straightConnector1">
                <a:avLst/>
              </a:prstGeom>
              <a:ln w="28575" cmpd="sng">
                <a:solidFill>
                  <a:schemeClr val="tx1">
                    <a:alpha val="49000"/>
                  </a:schemeClr>
                </a:solidFill>
                <a:prstDash val="dash"/>
                <a:tailEnd type="arrow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Vertical Scroll 159"/>
              <p:cNvSpPr/>
              <p:nvPr/>
            </p:nvSpPr>
            <p:spPr>
              <a:xfrm>
                <a:off x="7922981" y="3734333"/>
                <a:ext cx="437854" cy="558285"/>
              </a:xfrm>
              <a:prstGeom prst="verticalScroll">
                <a:avLst/>
              </a:prstGeom>
              <a:noFill/>
              <a:ln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sp>
            <p:nvSpPr>
              <p:cNvPr id="161" name="Vertical Scroll 160"/>
              <p:cNvSpPr/>
              <p:nvPr/>
            </p:nvSpPr>
            <p:spPr>
              <a:xfrm>
                <a:off x="7965315" y="5161972"/>
                <a:ext cx="437854" cy="558285"/>
              </a:xfrm>
              <a:prstGeom prst="verticalScroll">
                <a:avLst/>
              </a:prstGeom>
              <a:noFill/>
              <a:ln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</p:grpSp>
        <p:cxnSp>
          <p:nvCxnSpPr>
            <p:cNvPr id="119" name="Straight Connector 118"/>
            <p:cNvCxnSpPr/>
            <p:nvPr/>
          </p:nvCxnSpPr>
          <p:spPr>
            <a:xfrm>
              <a:off x="99544" y="4779215"/>
              <a:ext cx="8791407" cy="0"/>
            </a:xfrm>
            <a:prstGeom prst="line">
              <a:avLst/>
            </a:prstGeom>
            <a:ln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0" name="Group 119"/>
            <p:cNvGrpSpPr/>
            <p:nvPr/>
          </p:nvGrpSpPr>
          <p:grpSpPr>
            <a:xfrm>
              <a:off x="4412357" y="3811098"/>
              <a:ext cx="2280075" cy="1882686"/>
              <a:chOff x="4412357" y="3811098"/>
              <a:chExt cx="2280075" cy="1882686"/>
            </a:xfrm>
          </p:grpSpPr>
          <p:cxnSp>
            <p:nvCxnSpPr>
              <p:cNvPr id="154" name="Straight Arrow Connector 153"/>
              <p:cNvCxnSpPr/>
              <p:nvPr/>
            </p:nvCxnSpPr>
            <p:spPr>
              <a:xfrm>
                <a:off x="4614337" y="3811098"/>
                <a:ext cx="1778000" cy="10520"/>
              </a:xfrm>
              <a:prstGeom prst="straightConnector1">
                <a:avLst/>
              </a:prstGeom>
              <a:ln w="57150" cmpd="sng"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/>
              <p:cNvCxnSpPr>
                <a:endCxn id="163" idx="1"/>
              </p:cNvCxnSpPr>
              <p:nvPr/>
            </p:nvCxnSpPr>
            <p:spPr>
              <a:xfrm>
                <a:off x="4412357" y="4086491"/>
                <a:ext cx="2280075" cy="1378312"/>
              </a:xfrm>
              <a:prstGeom prst="straightConnector1">
                <a:avLst/>
              </a:prstGeom>
              <a:ln w="57150" cmpd="sng">
                <a:solidFill>
                  <a:schemeClr val="tx1">
                    <a:lumMod val="65000"/>
                    <a:lumOff val="35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/>
              <p:cNvCxnSpPr/>
              <p:nvPr/>
            </p:nvCxnSpPr>
            <p:spPr>
              <a:xfrm>
                <a:off x="4614337" y="5693784"/>
                <a:ext cx="1888066" cy="0"/>
              </a:xfrm>
              <a:prstGeom prst="straightConnector1">
                <a:avLst/>
              </a:prstGeom>
              <a:ln w="57150" cmpd="sng"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/>
              <p:cNvCxnSpPr>
                <a:endCxn id="162" idx="1"/>
              </p:cNvCxnSpPr>
              <p:nvPr/>
            </p:nvCxnSpPr>
            <p:spPr>
              <a:xfrm flipV="1">
                <a:off x="4412357" y="4024084"/>
                <a:ext cx="2238123" cy="1440720"/>
              </a:xfrm>
              <a:prstGeom prst="straightConnector1">
                <a:avLst/>
              </a:prstGeom>
              <a:ln w="57150" cmpd="sng">
                <a:solidFill>
                  <a:schemeClr val="tx1">
                    <a:lumMod val="65000"/>
                    <a:lumOff val="35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 120"/>
            <p:cNvGrpSpPr/>
            <p:nvPr/>
          </p:nvGrpSpPr>
          <p:grpSpPr>
            <a:xfrm>
              <a:off x="4618164" y="4033288"/>
              <a:ext cx="550323" cy="1456682"/>
              <a:chOff x="4618164" y="4033288"/>
              <a:chExt cx="550323" cy="1456682"/>
            </a:xfrm>
          </p:grpSpPr>
          <p:sp>
            <p:nvSpPr>
              <p:cNvPr id="152" name="Direct Access Storage 151"/>
              <p:cNvSpPr/>
              <p:nvPr/>
            </p:nvSpPr>
            <p:spPr>
              <a:xfrm rot="1542765">
                <a:off x="4618164" y="4033288"/>
                <a:ext cx="524925" cy="686417"/>
              </a:xfrm>
              <a:prstGeom prst="flowChartMagneticDrum">
                <a:avLst/>
              </a:prstGeom>
              <a:solidFill>
                <a:srgbClr val="009001">
                  <a:alpha val="47000"/>
                </a:srgbClr>
              </a:solidFill>
              <a:ln>
                <a:solidFill>
                  <a:srgbClr val="009001">
                    <a:alpha val="4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sp>
            <p:nvSpPr>
              <p:cNvPr id="153" name="Direct Access Storage 152"/>
              <p:cNvSpPr/>
              <p:nvPr/>
            </p:nvSpPr>
            <p:spPr>
              <a:xfrm rot="19982938">
                <a:off x="4643562" y="4803553"/>
                <a:ext cx="524925" cy="686417"/>
              </a:xfrm>
              <a:prstGeom prst="flowChartMagneticDrum">
                <a:avLst/>
              </a:prstGeom>
              <a:solidFill>
                <a:srgbClr val="009001">
                  <a:alpha val="47000"/>
                </a:srgbClr>
              </a:solidFill>
              <a:ln>
                <a:solidFill>
                  <a:srgbClr val="009001">
                    <a:alpha val="4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5803911" y="4207950"/>
              <a:ext cx="566845" cy="1258484"/>
              <a:chOff x="5803911" y="4207950"/>
              <a:chExt cx="566845" cy="1258484"/>
            </a:xfrm>
          </p:grpSpPr>
          <p:sp>
            <p:nvSpPr>
              <p:cNvPr id="149" name="Direct Access Storage 148"/>
              <p:cNvSpPr/>
              <p:nvPr/>
            </p:nvSpPr>
            <p:spPr>
              <a:xfrm rot="19304723">
                <a:off x="5803911" y="4207950"/>
                <a:ext cx="524925" cy="383106"/>
              </a:xfrm>
              <a:prstGeom prst="flowChartMagneticDrum">
                <a:avLst/>
              </a:prstGeom>
              <a:solidFill>
                <a:srgbClr val="FF0000">
                  <a:alpha val="47000"/>
                </a:srgbClr>
              </a:solidFill>
              <a:ln>
                <a:solidFill>
                  <a:srgbClr val="009001">
                    <a:alpha val="4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sp>
            <p:nvSpPr>
              <p:cNvPr id="151" name="Direct Access Storage 150"/>
              <p:cNvSpPr/>
              <p:nvPr/>
            </p:nvSpPr>
            <p:spPr>
              <a:xfrm rot="2000357">
                <a:off x="5845831" y="4780017"/>
                <a:ext cx="524925" cy="686417"/>
              </a:xfrm>
              <a:prstGeom prst="flowChartMagneticDrum">
                <a:avLst/>
              </a:prstGeom>
              <a:solidFill>
                <a:srgbClr val="009001">
                  <a:alpha val="47000"/>
                </a:srgbClr>
              </a:solidFill>
              <a:ln>
                <a:solidFill>
                  <a:srgbClr val="009001">
                    <a:alpha val="4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-57185" y="3552756"/>
              <a:ext cx="3282549" cy="1601244"/>
              <a:chOff x="-57185" y="3552756"/>
              <a:chExt cx="3282549" cy="1601244"/>
            </a:xfrm>
          </p:grpSpPr>
          <p:sp>
            <p:nvSpPr>
              <p:cNvPr id="141" name="Rounded Rectangle 140"/>
              <p:cNvSpPr/>
              <p:nvPr/>
            </p:nvSpPr>
            <p:spPr>
              <a:xfrm>
                <a:off x="1227379" y="3552756"/>
                <a:ext cx="1997985" cy="1049061"/>
              </a:xfrm>
              <a:prstGeom prst="roundRect">
                <a:avLst/>
              </a:prstGeom>
              <a:noFill/>
              <a:ln w="47625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64195" y="3666471"/>
                <a:ext cx="863738" cy="863738"/>
              </a:xfrm>
              <a:prstGeom prst="rect">
                <a:avLst/>
              </a:prstGeom>
            </p:spPr>
          </p:pic>
          <p:sp>
            <p:nvSpPr>
              <p:cNvPr id="143" name="TextBox 142"/>
              <p:cNvSpPr txBox="1"/>
              <p:nvPr/>
            </p:nvSpPr>
            <p:spPr>
              <a:xfrm>
                <a:off x="-57185" y="3605946"/>
                <a:ext cx="1575987" cy="154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Seattle</a:t>
                </a:r>
                <a:endParaRPr lang="en-US" sz="1300" dirty="0">
                  <a:latin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1301666" y="3986136"/>
                <a:ext cx="759981" cy="709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60000"/>
                  </a:lnSpc>
                </a:pPr>
                <a:r>
                  <a:rPr lang="en-US" altLang="zh-CN" sz="1300" dirty="0" smtClean="0"/>
                  <a:t>40</a:t>
                </a:r>
                <a:endParaRPr lang="en-US" sz="1300" dirty="0" smtClean="0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3136590" y="3745182"/>
              <a:ext cx="1270198" cy="2367271"/>
              <a:chOff x="3136590" y="3745182"/>
              <a:chExt cx="1270198" cy="2367271"/>
            </a:xfrm>
          </p:grpSpPr>
          <p:cxnSp>
            <p:nvCxnSpPr>
              <p:cNvPr id="132" name="Straight Arrow Connector 131"/>
              <p:cNvCxnSpPr/>
              <p:nvPr/>
            </p:nvCxnSpPr>
            <p:spPr>
              <a:xfrm>
                <a:off x="3136590" y="4086244"/>
                <a:ext cx="423376" cy="0"/>
              </a:xfrm>
              <a:prstGeom prst="straightConnector1">
                <a:avLst/>
              </a:prstGeom>
              <a:ln w="28575" cmpd="sng">
                <a:solidFill>
                  <a:schemeClr val="tx1">
                    <a:alpha val="49000"/>
                  </a:schemeClr>
                </a:solidFill>
                <a:prstDash val="dash"/>
                <a:tailEnd type="arrow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/>
              <p:nvPr/>
            </p:nvCxnSpPr>
            <p:spPr>
              <a:xfrm>
                <a:off x="3203815" y="5545368"/>
                <a:ext cx="423376" cy="0"/>
              </a:xfrm>
              <a:prstGeom prst="straightConnector1">
                <a:avLst/>
              </a:prstGeom>
              <a:ln w="28575" cmpd="sng">
                <a:solidFill>
                  <a:schemeClr val="tx1">
                    <a:alpha val="49000"/>
                  </a:schemeClr>
                </a:solidFill>
                <a:prstDash val="dash"/>
                <a:tailEnd type="arrow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Oval 136"/>
              <p:cNvSpPr/>
              <p:nvPr/>
            </p:nvSpPr>
            <p:spPr>
              <a:xfrm>
                <a:off x="3621673" y="3745182"/>
                <a:ext cx="755461" cy="741348"/>
              </a:xfrm>
              <a:prstGeom prst="ellipse">
                <a:avLst/>
              </a:prstGeom>
              <a:noFill/>
              <a:ln w="381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b="1" dirty="0">
                  <a:solidFill>
                    <a:srgbClr val="17375E"/>
                  </a:solidFill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3640081" y="5184484"/>
                <a:ext cx="755461" cy="741348"/>
              </a:xfrm>
              <a:prstGeom prst="ellipse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b="1" dirty="0">
                  <a:solidFill>
                    <a:srgbClr val="17375E"/>
                  </a:solidFill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3625634" y="3960815"/>
                <a:ext cx="759981" cy="709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60000"/>
                  </a:lnSpc>
                </a:pPr>
                <a:r>
                  <a:rPr lang="en-US" altLang="zh-CN" sz="1300" dirty="0" smtClean="0"/>
                  <a:t>20</a:t>
                </a:r>
                <a:endParaRPr lang="en-US" sz="1300" dirty="0"/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3646807" y="5402929"/>
                <a:ext cx="759981" cy="709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60000"/>
                  </a:lnSpc>
                </a:pPr>
                <a:r>
                  <a:rPr lang="en-US" altLang="zh-CN" sz="1300" dirty="0" smtClean="0"/>
                  <a:t>20</a:t>
                </a:r>
                <a:endParaRPr lang="en-US" sz="1300" dirty="0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-84320" y="4993475"/>
              <a:ext cx="3351636" cy="1643683"/>
              <a:chOff x="-84320" y="4993475"/>
              <a:chExt cx="3351636" cy="1643683"/>
            </a:xfrm>
          </p:grpSpPr>
          <p:sp>
            <p:nvSpPr>
              <p:cNvPr id="126" name="Rounded Rectangle 125"/>
              <p:cNvSpPr/>
              <p:nvPr/>
            </p:nvSpPr>
            <p:spPr>
              <a:xfrm>
                <a:off x="1269331" y="4993475"/>
                <a:ext cx="1997985" cy="1049061"/>
              </a:xfrm>
              <a:prstGeom prst="roundRect">
                <a:avLst/>
              </a:prstGeom>
              <a:noFill/>
              <a:ln w="47625"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06147" y="5125595"/>
                <a:ext cx="863738" cy="863738"/>
              </a:xfrm>
              <a:prstGeom prst="rect">
                <a:avLst/>
              </a:prstGeom>
            </p:spPr>
          </p:pic>
          <p:sp>
            <p:nvSpPr>
              <p:cNvPr id="128" name="TextBox 127"/>
              <p:cNvSpPr txBox="1"/>
              <p:nvPr/>
            </p:nvSpPr>
            <p:spPr>
              <a:xfrm>
                <a:off x="-84320" y="5089104"/>
                <a:ext cx="1650728" cy="154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London</a:t>
                </a:r>
                <a:endParaRPr lang="en-US" sz="1300" dirty="0">
                  <a:latin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1365440" y="5445264"/>
                <a:ext cx="759981" cy="709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60000"/>
                  </a:lnSpc>
                </a:pPr>
                <a:r>
                  <a:rPr lang="en-US" altLang="zh-CN" sz="1300" dirty="0" smtClean="0"/>
                  <a:t>40</a:t>
                </a:r>
                <a:endParaRPr lang="en-US" sz="13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350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8.33333E-7 0.15209 " pathEditMode="relative" ptsTypes="AA">
                                      <p:cBhvr>
                                        <p:cTn id="6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L -4.72222E-6 -0.16366 " pathEditMode="relative" ptsTypes="AA">
                                      <p:cBhvr>
                                        <p:cTn id="6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7.03704E-6 L -6.38889E-6 -0.06041 " pathEditMode="relative" ptsTypes="AA">
                                      <p:cBhvr>
                                        <p:cTn id="6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2.22222E-6 L -0.00139 -0.05856 " pathEditMode="relative" ptsTypes="AA">
                                      <p:cBhvr>
                                        <p:cTn id="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8.33333E-7 0.08565 " pathEditMode="relative" ptsTypes="AA">
                                      <p:cBhvr>
                                        <p:cTn id="7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00139 0.25324 " pathEditMode="relative" ptsTypes="AA">
                                      <p:cBhvr>
                                        <p:cTn id="7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Graphic spid="51" grpId="0">
        <p:bldAsOne/>
      </p:bldGraphic>
      <p:bldGraphic spid="54" grpId="0">
        <p:bldAsOne/>
      </p:bldGraphic>
      <p:bldGraphic spid="55" grpId="0">
        <p:bldAsOne/>
      </p:bldGraphic>
      <p:bldP spid="56" grpId="0"/>
      <p:bldP spid="63" grpId="0"/>
      <p:bldP spid="64" grpId="0"/>
      <p:bldP spid="65" grpId="0"/>
      <p:bldP spid="66" grpId="0" animBg="1"/>
      <p:bldP spid="69" grpId="0" animBg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3" grpId="0" animBg="1"/>
      <p:bldP spid="104" grpId="0" animBg="1"/>
      <p:bldP spid="104" grpId="1" animBg="1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 animBg="1"/>
      <p:bldP spid="1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Placement (TP Solver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973158" y="3165913"/>
            <a:ext cx="635000" cy="81642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38100" cmpd="sng">
            <a:solidFill>
              <a:srgbClr val="63252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633020" y="3165913"/>
            <a:ext cx="635000" cy="81642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38100" cmpd="sng">
            <a:solidFill>
              <a:srgbClr val="63252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31374" y="2820277"/>
            <a:ext cx="2381594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8000"/>
                </a:solidFill>
              </a:rPr>
              <a:t>Task</a:t>
            </a:r>
            <a:r>
              <a:rPr lang="zh-CN" altLang="en-US" sz="2500" dirty="0" smtClean="0">
                <a:solidFill>
                  <a:srgbClr val="008000"/>
                </a:solidFill>
              </a:rPr>
              <a:t> </a:t>
            </a:r>
            <a:r>
              <a:rPr lang="en-US" altLang="zh-CN" sz="2500" dirty="0" smtClean="0">
                <a:solidFill>
                  <a:srgbClr val="008000"/>
                </a:solidFill>
              </a:rPr>
              <a:t>1</a:t>
            </a:r>
            <a:r>
              <a:rPr lang="zh-CN" altLang="en-US" sz="2500" dirty="0" smtClean="0">
                <a:solidFill>
                  <a:srgbClr val="008000"/>
                </a:solidFill>
              </a:rPr>
              <a:t> </a:t>
            </a:r>
            <a:r>
              <a:rPr lang="en-US" altLang="zh-CN" sz="2500" dirty="0" smtClean="0">
                <a:solidFill>
                  <a:srgbClr val="008000"/>
                </a:solidFill>
              </a:rPr>
              <a:t>-&gt;</a:t>
            </a:r>
            <a:r>
              <a:rPr lang="zh-CN" altLang="en-US" sz="2500" dirty="0" smtClean="0">
                <a:solidFill>
                  <a:srgbClr val="008000"/>
                </a:solidFill>
              </a:rPr>
              <a:t> </a:t>
            </a:r>
            <a:r>
              <a:rPr lang="en-US" altLang="zh-CN" sz="2500" dirty="0" smtClean="0">
                <a:solidFill>
                  <a:srgbClr val="008000"/>
                </a:solidFill>
              </a:rPr>
              <a:t>London</a:t>
            </a:r>
          </a:p>
          <a:p>
            <a:r>
              <a:rPr lang="en-US" sz="2500" dirty="0" smtClean="0">
                <a:solidFill>
                  <a:srgbClr val="008000"/>
                </a:solidFill>
              </a:rPr>
              <a:t>Task</a:t>
            </a:r>
            <a:r>
              <a:rPr lang="zh-CN" altLang="en-US" sz="2500" dirty="0" smtClean="0">
                <a:solidFill>
                  <a:srgbClr val="008000"/>
                </a:solidFill>
              </a:rPr>
              <a:t> </a:t>
            </a:r>
            <a:r>
              <a:rPr lang="en-US" altLang="zh-CN" sz="2500" dirty="0" smtClean="0">
                <a:solidFill>
                  <a:srgbClr val="008000"/>
                </a:solidFill>
              </a:rPr>
              <a:t>2</a:t>
            </a:r>
            <a:r>
              <a:rPr lang="zh-CN" altLang="en-US" sz="2500" dirty="0" smtClean="0">
                <a:solidFill>
                  <a:srgbClr val="008000"/>
                </a:solidFill>
              </a:rPr>
              <a:t> </a:t>
            </a:r>
            <a:r>
              <a:rPr lang="en-US" altLang="zh-CN" sz="2500" dirty="0" smtClean="0">
                <a:solidFill>
                  <a:srgbClr val="008000"/>
                </a:solidFill>
              </a:rPr>
              <a:t>-&gt;</a:t>
            </a:r>
            <a:r>
              <a:rPr lang="zh-CN" altLang="en-US" sz="2500" dirty="0" smtClean="0">
                <a:solidFill>
                  <a:srgbClr val="008000"/>
                </a:solidFill>
              </a:rPr>
              <a:t> </a:t>
            </a:r>
            <a:r>
              <a:rPr lang="en-US" altLang="zh-CN" sz="2500" dirty="0" smtClean="0">
                <a:solidFill>
                  <a:srgbClr val="008000"/>
                </a:solidFill>
              </a:rPr>
              <a:t>Beijing</a:t>
            </a:r>
          </a:p>
          <a:p>
            <a:r>
              <a:rPr lang="en-US" sz="2500" dirty="0" smtClean="0">
                <a:solidFill>
                  <a:srgbClr val="008000"/>
                </a:solidFill>
              </a:rPr>
              <a:t>Task</a:t>
            </a:r>
            <a:r>
              <a:rPr lang="zh-CN" altLang="en-US" sz="2500" dirty="0" smtClean="0">
                <a:solidFill>
                  <a:srgbClr val="008000"/>
                </a:solidFill>
              </a:rPr>
              <a:t> </a:t>
            </a:r>
            <a:r>
              <a:rPr lang="en-US" altLang="zh-CN" sz="2500" dirty="0" smtClean="0">
                <a:solidFill>
                  <a:srgbClr val="008000"/>
                </a:solidFill>
              </a:rPr>
              <a:t>5</a:t>
            </a:r>
            <a:r>
              <a:rPr lang="zh-CN" altLang="en-US" sz="2500" dirty="0" smtClean="0">
                <a:solidFill>
                  <a:srgbClr val="008000"/>
                </a:solidFill>
              </a:rPr>
              <a:t> </a:t>
            </a:r>
            <a:r>
              <a:rPr lang="en-US" altLang="zh-CN" sz="2500" dirty="0" smtClean="0">
                <a:solidFill>
                  <a:srgbClr val="008000"/>
                </a:solidFill>
              </a:rPr>
              <a:t>-&gt;</a:t>
            </a:r>
            <a:r>
              <a:rPr lang="zh-CN" altLang="en-US" sz="2500" dirty="0" smtClean="0">
                <a:solidFill>
                  <a:srgbClr val="008000"/>
                </a:solidFill>
              </a:rPr>
              <a:t> </a:t>
            </a:r>
            <a:r>
              <a:rPr lang="en-US" altLang="zh-CN" sz="2500" dirty="0" smtClean="0">
                <a:solidFill>
                  <a:srgbClr val="008000"/>
                </a:solidFill>
              </a:rPr>
              <a:t>London</a:t>
            </a:r>
          </a:p>
          <a:p>
            <a:r>
              <a:rPr lang="en-US" altLang="zh-CN" sz="2500" dirty="0" smtClean="0">
                <a:solidFill>
                  <a:srgbClr val="008000"/>
                </a:solidFill>
              </a:rPr>
              <a:t>…</a:t>
            </a:r>
            <a:endParaRPr lang="en-US" sz="2500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477" y="2553506"/>
            <a:ext cx="261500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500" dirty="0" smtClean="0">
                <a:solidFill>
                  <a:schemeClr val="accent2">
                    <a:lumMod val="75000"/>
                  </a:schemeClr>
                </a:solidFill>
              </a:rPr>
              <a:t>Sites</a:t>
            </a:r>
            <a:r>
              <a:rPr lang="zh-CN" alt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sz="2500" dirty="0" smtClean="0">
                <a:solidFill>
                  <a:schemeClr val="accent2">
                    <a:lumMod val="75000"/>
                  </a:schemeClr>
                </a:solidFill>
              </a:rPr>
              <a:t>M</a:t>
            </a:r>
          </a:p>
          <a:p>
            <a:pPr algn="ctr"/>
            <a:r>
              <a:rPr lang="en-US" altLang="zh-CN" sz="2500" dirty="0" smtClean="0">
                <a:solidFill>
                  <a:schemeClr val="accent2">
                    <a:lumMod val="75000"/>
                  </a:schemeClr>
                </a:solidFill>
              </a:rPr>
              <a:t>Tasks</a:t>
            </a:r>
            <a:r>
              <a:rPr lang="zh-CN" alt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sz="2500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endParaRPr lang="en-US" sz="25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Data</a:t>
            </a:r>
            <a:r>
              <a:rPr lang="zh-CN" altLang="en-US" sz="25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sz="2500" dirty="0" smtClean="0">
                <a:solidFill>
                  <a:schemeClr val="accent2">
                    <a:lumMod val="75000"/>
                  </a:schemeClr>
                </a:solidFill>
              </a:rPr>
              <a:t>Matrix</a:t>
            </a:r>
            <a:r>
              <a:rPr lang="zh-CN" alt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sz="25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altLang="zh-CN" sz="2500" dirty="0" err="1" smtClean="0">
                <a:solidFill>
                  <a:schemeClr val="accent2">
                    <a:lumMod val="75000"/>
                  </a:schemeClr>
                </a:solidFill>
              </a:rPr>
              <a:t>MxN</a:t>
            </a:r>
            <a:r>
              <a:rPr lang="en-US" altLang="zh-CN" sz="25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25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Upload</a:t>
            </a:r>
            <a:r>
              <a:rPr lang="zh-CN" altLang="zh-CN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sz="2500" dirty="0" smtClean="0">
                <a:solidFill>
                  <a:schemeClr val="accent2">
                    <a:lumMod val="75000"/>
                  </a:schemeClr>
                </a:solidFill>
              </a:rPr>
              <a:t>BWs</a:t>
            </a:r>
          </a:p>
          <a:p>
            <a:pPr algn="ctr"/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Download</a:t>
            </a:r>
            <a:r>
              <a:rPr lang="zh-CN" alt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sz="2500" dirty="0" smtClean="0">
                <a:solidFill>
                  <a:schemeClr val="accent2">
                    <a:lumMod val="75000"/>
                  </a:schemeClr>
                </a:solidFill>
              </a:rPr>
              <a:t>BWs</a:t>
            </a:r>
          </a:p>
          <a:p>
            <a:pPr algn="ctr"/>
            <a:endParaRPr lang="en-US" sz="2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10EC1-B0CB-BF41-9996-C9AF48CB3F3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4" name="Vertical Scroll 13"/>
          <p:cNvSpPr/>
          <p:nvPr/>
        </p:nvSpPr>
        <p:spPr>
          <a:xfrm>
            <a:off x="0" y="2203237"/>
            <a:ext cx="3125557" cy="2587894"/>
          </a:xfrm>
          <a:prstGeom prst="verticalScroll">
            <a:avLst/>
          </a:prstGeom>
          <a:noFill/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Vertical Scroll 14"/>
          <p:cNvSpPr/>
          <p:nvPr/>
        </p:nvSpPr>
        <p:spPr>
          <a:xfrm>
            <a:off x="6040725" y="2203237"/>
            <a:ext cx="3125557" cy="2587894"/>
          </a:xfrm>
          <a:prstGeom prst="verticalScroll">
            <a:avLst/>
          </a:prstGeom>
          <a:noFill/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3897825" y="3165913"/>
            <a:ext cx="1271613" cy="1107173"/>
          </a:xfrm>
          <a:prstGeom prst="cub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TP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Solver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796" y="2424043"/>
            <a:ext cx="929231" cy="9323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35156" y="5280434"/>
            <a:ext cx="6448776" cy="1015663"/>
          </a:xfrm>
          <a:prstGeom prst="rect">
            <a:avLst/>
          </a:prstGeom>
          <a:noFill/>
          <a:ln>
            <a:solidFill>
              <a:srgbClr val="632523"/>
            </a:solidFill>
          </a:ln>
        </p:spPr>
        <p:txBody>
          <a:bodyPr wrap="none" rtlCol="0">
            <a:spAutoFit/>
          </a:bodyPr>
          <a:lstStyle/>
          <a:p>
            <a:r>
              <a:rPr lang="en-US" sz="3000" dirty="0" smtClean="0"/>
              <a:t>Optimization</a:t>
            </a:r>
            <a:r>
              <a:rPr lang="zh-CN" altLang="en-US" sz="3000" dirty="0" smtClean="0"/>
              <a:t> </a:t>
            </a:r>
            <a:r>
              <a:rPr lang="en-US" altLang="zh-CN" sz="3000" dirty="0" smtClean="0"/>
              <a:t>Goal:</a:t>
            </a:r>
            <a:r>
              <a:rPr lang="zh-CN" altLang="en-US" sz="3000" dirty="0" smtClean="0"/>
              <a:t> </a:t>
            </a:r>
            <a:endParaRPr lang="en-US" altLang="zh-CN" sz="3000" dirty="0" smtClean="0"/>
          </a:p>
          <a:p>
            <a:r>
              <a:rPr lang="en-US" altLang="zh-CN" sz="3000" dirty="0" smtClean="0"/>
              <a:t>Minimize</a:t>
            </a:r>
            <a:r>
              <a:rPr lang="zh-CN" altLang="en-US" sz="3000" dirty="0" smtClean="0"/>
              <a:t> </a:t>
            </a:r>
            <a:r>
              <a:rPr lang="en-US" altLang="zh-CN" sz="3000" dirty="0" smtClean="0"/>
              <a:t>the</a:t>
            </a:r>
            <a:r>
              <a:rPr lang="zh-CN" altLang="en-US" sz="3000" dirty="0" smtClean="0"/>
              <a:t> </a:t>
            </a:r>
            <a:r>
              <a:rPr lang="en-US" altLang="zh-CN" sz="3000" dirty="0" smtClean="0"/>
              <a:t>longest</a:t>
            </a:r>
            <a:r>
              <a:rPr lang="zh-CN" altLang="en-US" sz="3000" dirty="0" smtClean="0"/>
              <a:t> </a:t>
            </a:r>
            <a:r>
              <a:rPr lang="en-US" altLang="zh-CN" sz="3000" dirty="0" smtClean="0"/>
              <a:t>transfer</a:t>
            </a:r>
            <a:r>
              <a:rPr lang="zh-CN" altLang="en-US" sz="3000" dirty="0" smtClean="0"/>
              <a:t> </a:t>
            </a:r>
            <a:r>
              <a:rPr lang="en-US" altLang="zh-CN" sz="3000" dirty="0" smtClean="0"/>
              <a:t>of</a:t>
            </a:r>
            <a:r>
              <a:rPr lang="zh-CN" altLang="en-US" sz="3000" dirty="0" smtClean="0"/>
              <a:t> </a:t>
            </a:r>
            <a:r>
              <a:rPr lang="en-US" altLang="zh-CN" sz="3000" dirty="0" smtClean="0"/>
              <a:t>all</a:t>
            </a:r>
            <a:r>
              <a:rPr lang="zh-CN" altLang="en-US" sz="3000" dirty="0" smtClean="0"/>
              <a:t> </a:t>
            </a:r>
            <a:r>
              <a:rPr lang="en-US" altLang="zh-CN" sz="3000" dirty="0" smtClean="0"/>
              <a:t>links</a:t>
            </a:r>
            <a:r>
              <a:rPr lang="zh-CN" altLang="en-US" sz="3000" dirty="0" smtClean="0"/>
              <a:t>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0956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4" grpId="0" animBg="1"/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3507869" y="1833059"/>
            <a:ext cx="437881" cy="39821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140455" y="1833059"/>
            <a:ext cx="437881" cy="398219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725339" y="1833059"/>
            <a:ext cx="437881" cy="39821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6357925" y="1833059"/>
            <a:ext cx="437881" cy="398219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193773" y="1833059"/>
            <a:ext cx="437881" cy="39821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7826359" y="1833059"/>
            <a:ext cx="437881" cy="398219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3494501" y="749227"/>
            <a:ext cx="563009" cy="43762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101304" y="-1398818"/>
            <a:ext cx="511826" cy="43762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5698603" y="-109264"/>
            <a:ext cx="534358" cy="29774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6324084" y="-1490980"/>
            <a:ext cx="511826" cy="43762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7100288" y="-1490980"/>
            <a:ext cx="563009" cy="43762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7812991" y="1056745"/>
            <a:ext cx="511826" cy="43762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" name="Chart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1761488"/>
              </p:ext>
            </p:extLst>
          </p:nvPr>
        </p:nvGraphicFramePr>
        <p:xfrm>
          <a:off x="481265" y="2085464"/>
          <a:ext cx="762001" cy="4037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4" name="Chart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553114"/>
              </p:ext>
            </p:extLst>
          </p:nvPr>
        </p:nvGraphicFramePr>
        <p:xfrm>
          <a:off x="2719132" y="2085464"/>
          <a:ext cx="762001" cy="4037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5" name="Chart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7835173"/>
              </p:ext>
            </p:extLst>
          </p:nvPr>
        </p:nvGraphicFramePr>
        <p:xfrm>
          <a:off x="4943631" y="2085464"/>
          <a:ext cx="762001" cy="4037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6" name="TextBox 1"/>
          <p:cNvSpPr txBox="1"/>
          <p:nvPr/>
        </p:nvSpPr>
        <p:spPr>
          <a:xfrm>
            <a:off x="3292140" y="5837307"/>
            <a:ext cx="1683062" cy="7619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3500" baseline="-25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Task</a:t>
            </a:r>
          </a:p>
          <a:p>
            <a:pPr algn="ctr">
              <a:lnSpc>
                <a:spcPct val="80000"/>
              </a:lnSpc>
            </a:pPr>
            <a:r>
              <a:rPr lang="en-US" sz="3500" baseline="-25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Fractions</a:t>
            </a:r>
            <a:endParaRPr lang="en-US" sz="3500" baseline="30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3" name="TextBox 1"/>
          <p:cNvSpPr txBox="1"/>
          <p:nvPr/>
        </p:nvSpPr>
        <p:spPr>
          <a:xfrm>
            <a:off x="7033448" y="6016234"/>
            <a:ext cx="1386712" cy="7619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3500" baseline="30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Upload</a:t>
            </a:r>
          </a:p>
          <a:p>
            <a:pPr algn="ctr">
              <a:lnSpc>
                <a:spcPct val="80000"/>
              </a:lnSpc>
            </a:pPr>
            <a:r>
              <a:rPr lang="en-US" sz="3500" baseline="30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Time (s)</a:t>
            </a:r>
            <a:endParaRPr lang="en-US" sz="3500" baseline="30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4" name="TextBox 1"/>
          <p:cNvSpPr txBox="1"/>
          <p:nvPr/>
        </p:nvSpPr>
        <p:spPr>
          <a:xfrm>
            <a:off x="5384766" y="6041473"/>
            <a:ext cx="1675418" cy="7619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3500" baseline="30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Download</a:t>
            </a:r>
            <a:endParaRPr lang="en-US" sz="3500" baseline="30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sz="3500" baseline="30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Time (s)</a:t>
            </a:r>
            <a:endParaRPr lang="en-US" sz="3500" baseline="30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5" name="TextBox 1"/>
          <p:cNvSpPr txBox="1"/>
          <p:nvPr/>
        </p:nvSpPr>
        <p:spPr>
          <a:xfrm>
            <a:off x="958026" y="5837963"/>
            <a:ext cx="1683062" cy="7619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3500" baseline="-25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Input Data</a:t>
            </a:r>
          </a:p>
          <a:p>
            <a:pPr algn="ctr">
              <a:lnSpc>
                <a:spcPct val="80000"/>
              </a:lnSpc>
            </a:pPr>
            <a:r>
              <a:rPr lang="en-US" sz="3500" baseline="-25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(GB)</a:t>
            </a:r>
            <a:endParaRPr lang="en-US" sz="3500" baseline="30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229898" y="2299369"/>
            <a:ext cx="437881" cy="351588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1862484" y="2299369"/>
            <a:ext cx="437881" cy="351588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3152295" y="1393962"/>
            <a:ext cx="17136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London</a:t>
            </a:r>
            <a:endParaRPr lang="en-US" sz="25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695802" y="1383654"/>
            <a:ext cx="457778" cy="47013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/>
          </a:p>
        </p:txBody>
      </p:sp>
      <p:sp>
        <p:nvSpPr>
          <p:cNvPr id="105" name="TextBox 104"/>
          <p:cNvSpPr txBox="1"/>
          <p:nvPr/>
        </p:nvSpPr>
        <p:spPr>
          <a:xfrm>
            <a:off x="3426292" y="4652203"/>
            <a:ext cx="53287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spc="-150" dirty="0" smtClean="0"/>
              <a:t>0.2</a:t>
            </a:r>
            <a:endParaRPr lang="en-US" sz="2500" spc="-150" dirty="0"/>
          </a:p>
        </p:txBody>
      </p:sp>
      <p:sp>
        <p:nvSpPr>
          <p:cNvPr id="106" name="TextBox 105"/>
          <p:cNvSpPr txBox="1"/>
          <p:nvPr/>
        </p:nvSpPr>
        <p:spPr>
          <a:xfrm>
            <a:off x="4049110" y="2500426"/>
            <a:ext cx="54373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spc="-150" dirty="0" smtClean="0"/>
              <a:t>0.8</a:t>
            </a:r>
            <a:endParaRPr lang="en-US" sz="2500" spc="-150" dirty="0"/>
          </a:p>
        </p:txBody>
      </p:sp>
      <p:sp>
        <p:nvSpPr>
          <p:cNvPr id="50" name="Rectangle 49"/>
          <p:cNvSpPr/>
          <p:nvPr/>
        </p:nvSpPr>
        <p:spPr>
          <a:xfrm>
            <a:off x="1182449" y="-569305"/>
            <a:ext cx="563009" cy="43762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823063" y="-569305"/>
            <a:ext cx="511826" cy="43762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415804" y="1411788"/>
            <a:ext cx="16360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Seattle</a:t>
            </a:r>
            <a:endParaRPr lang="en-US" sz="25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958026" y="1383654"/>
            <a:ext cx="457778" cy="470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/>
          </a:p>
        </p:txBody>
      </p:sp>
      <p:grpSp>
        <p:nvGrpSpPr>
          <p:cNvPr id="53" name="Group 52"/>
          <p:cNvGrpSpPr/>
          <p:nvPr/>
        </p:nvGrpSpPr>
        <p:grpSpPr>
          <a:xfrm>
            <a:off x="1008226" y="3346768"/>
            <a:ext cx="1779100" cy="480639"/>
            <a:chOff x="2064508" y="3250651"/>
            <a:chExt cx="1779100" cy="480639"/>
          </a:xfrm>
        </p:grpSpPr>
        <p:sp>
          <p:nvSpPr>
            <p:cNvPr id="57" name="TextBox 56"/>
            <p:cNvSpPr txBox="1"/>
            <p:nvPr/>
          </p:nvSpPr>
          <p:spPr>
            <a:xfrm>
              <a:off x="2064508" y="3250651"/>
              <a:ext cx="95410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spc="-150" dirty="0" smtClean="0"/>
                <a:t>10</a:t>
              </a:r>
              <a:r>
                <a:rPr lang="en-US" altLang="zh-CN" sz="2500" spc="-150" dirty="0" smtClean="0"/>
                <a:t>0</a:t>
              </a:r>
              <a:r>
                <a:rPr lang="en-US" sz="2500" spc="-150" dirty="0" smtClean="0"/>
                <a:t>GB</a:t>
              </a:r>
              <a:endParaRPr lang="en-US" sz="2500" spc="-15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889501" y="3254236"/>
              <a:ext cx="95410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spc="-150" dirty="0" smtClean="0"/>
                <a:t>10</a:t>
              </a:r>
              <a:r>
                <a:rPr lang="en-US" altLang="zh-CN" sz="2500" spc="-150" dirty="0" smtClean="0"/>
                <a:t>0</a:t>
              </a:r>
              <a:r>
                <a:rPr lang="en-US" sz="2500" spc="-150" dirty="0" smtClean="0"/>
                <a:t>GB</a:t>
              </a:r>
              <a:endParaRPr lang="en-US" sz="2500" spc="-150" dirty="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5715162" y="2311734"/>
            <a:ext cx="5822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spc="-150" dirty="0"/>
              <a:t>5</a:t>
            </a:r>
            <a:r>
              <a:rPr lang="en-US" sz="2500" spc="-150" dirty="0" smtClean="0"/>
              <a:t>0s</a:t>
            </a:r>
            <a:endParaRPr lang="en-US" sz="2500" spc="-150" dirty="0"/>
          </a:p>
        </p:txBody>
      </p:sp>
      <p:sp>
        <p:nvSpPr>
          <p:cNvPr id="60" name="TextBox 59"/>
          <p:cNvSpPr txBox="1"/>
          <p:nvPr/>
        </p:nvSpPr>
        <p:spPr>
          <a:xfrm>
            <a:off x="6328576" y="2311734"/>
            <a:ext cx="5822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spc="-150" dirty="0"/>
              <a:t>5</a:t>
            </a:r>
            <a:r>
              <a:rPr lang="en-US" sz="2500" spc="-150" dirty="0" smtClean="0"/>
              <a:t>0s</a:t>
            </a:r>
            <a:endParaRPr lang="en-US" sz="2500" spc="-150" dirty="0"/>
          </a:p>
        </p:txBody>
      </p:sp>
      <p:sp>
        <p:nvSpPr>
          <p:cNvPr id="62" name="TextBox 61"/>
          <p:cNvSpPr txBox="1"/>
          <p:nvPr/>
        </p:nvSpPr>
        <p:spPr>
          <a:xfrm>
            <a:off x="7760461" y="4913739"/>
            <a:ext cx="78739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spc="-150" dirty="0" smtClean="0"/>
              <a:t>6.25s</a:t>
            </a:r>
            <a:endParaRPr lang="en-US" sz="2500" spc="-150" dirty="0"/>
          </a:p>
        </p:txBody>
      </p:sp>
      <p:sp>
        <p:nvSpPr>
          <p:cNvPr id="68" name="Right Arrow 67"/>
          <p:cNvSpPr/>
          <p:nvPr/>
        </p:nvSpPr>
        <p:spPr>
          <a:xfrm>
            <a:off x="1488674" y="5211139"/>
            <a:ext cx="584981" cy="51385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/>
          <p:cNvGrpSpPr/>
          <p:nvPr/>
        </p:nvGrpSpPr>
        <p:grpSpPr>
          <a:xfrm>
            <a:off x="1088923" y="2260697"/>
            <a:ext cx="1444970" cy="2649956"/>
            <a:chOff x="2170093" y="3256489"/>
            <a:chExt cx="1656594" cy="479474"/>
          </a:xfrm>
        </p:grpSpPr>
        <p:sp>
          <p:nvSpPr>
            <p:cNvPr id="93" name="TextBox 92"/>
            <p:cNvSpPr txBox="1"/>
            <p:nvPr/>
          </p:nvSpPr>
          <p:spPr>
            <a:xfrm>
              <a:off x="2170093" y="3649646"/>
              <a:ext cx="932118" cy="863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spc="-150" dirty="0" smtClean="0"/>
                <a:t>4</a:t>
              </a:r>
              <a:r>
                <a:rPr lang="en-US" altLang="zh-CN" sz="2500" spc="-150" dirty="0" smtClean="0"/>
                <a:t>0</a:t>
              </a:r>
              <a:r>
                <a:rPr lang="en-US" sz="2500" spc="-150" dirty="0" smtClean="0"/>
                <a:t>GB</a:t>
              </a:r>
              <a:endParaRPr lang="en-US" sz="2500" spc="-15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732846" y="3256489"/>
              <a:ext cx="1093841" cy="863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spc="-150" dirty="0" smtClean="0"/>
                <a:t>160GB</a:t>
              </a:r>
              <a:endParaRPr lang="en-US" sz="2500" spc="-150" dirty="0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3402991" y="5047419"/>
            <a:ext cx="67613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spc="-150" dirty="0" smtClean="0"/>
              <a:t>0.07</a:t>
            </a:r>
            <a:endParaRPr lang="en-US" sz="2500" spc="-150" dirty="0"/>
          </a:p>
        </p:txBody>
      </p:sp>
      <p:sp>
        <p:nvSpPr>
          <p:cNvPr id="96" name="TextBox 95"/>
          <p:cNvSpPr txBox="1"/>
          <p:nvPr/>
        </p:nvSpPr>
        <p:spPr>
          <a:xfrm>
            <a:off x="4009043" y="2085464"/>
            <a:ext cx="67613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spc="-150" dirty="0" smtClean="0"/>
              <a:t>0.93</a:t>
            </a:r>
            <a:endParaRPr lang="en-US" sz="2500" spc="-150" dirty="0"/>
          </a:p>
        </p:txBody>
      </p:sp>
      <p:sp>
        <p:nvSpPr>
          <p:cNvPr id="97" name="TextBox 96"/>
          <p:cNvSpPr txBox="1"/>
          <p:nvPr/>
        </p:nvSpPr>
        <p:spPr>
          <a:xfrm>
            <a:off x="5645131" y="3886021"/>
            <a:ext cx="5822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spc="-150" dirty="0" smtClean="0"/>
              <a:t>24s</a:t>
            </a:r>
            <a:endParaRPr lang="en-US" sz="2500" spc="-150" dirty="0"/>
          </a:p>
        </p:txBody>
      </p:sp>
      <p:sp>
        <p:nvSpPr>
          <p:cNvPr id="98" name="TextBox 97"/>
          <p:cNvSpPr txBox="1"/>
          <p:nvPr/>
        </p:nvSpPr>
        <p:spPr>
          <a:xfrm>
            <a:off x="6258545" y="3886021"/>
            <a:ext cx="5822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spc="-150" dirty="0" smtClean="0"/>
              <a:t>24s</a:t>
            </a:r>
            <a:endParaRPr lang="en-US" sz="2500" spc="-150" dirty="0"/>
          </a:p>
        </p:txBody>
      </p:sp>
      <p:sp>
        <p:nvSpPr>
          <p:cNvPr id="115" name="TextBox 114"/>
          <p:cNvSpPr txBox="1"/>
          <p:nvPr/>
        </p:nvSpPr>
        <p:spPr>
          <a:xfrm>
            <a:off x="7113309" y="3886021"/>
            <a:ext cx="5822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spc="-150" dirty="0" smtClean="0"/>
              <a:t>24s</a:t>
            </a:r>
            <a:endParaRPr lang="en-US" sz="2500" spc="-150" dirty="0"/>
          </a:p>
        </p:txBody>
      </p:sp>
      <p:sp>
        <p:nvSpPr>
          <p:cNvPr id="116" name="TextBox 115"/>
          <p:cNvSpPr txBox="1"/>
          <p:nvPr/>
        </p:nvSpPr>
        <p:spPr>
          <a:xfrm>
            <a:off x="7812991" y="4940475"/>
            <a:ext cx="44114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spc="-150" dirty="0" smtClean="0"/>
              <a:t>6s</a:t>
            </a:r>
            <a:endParaRPr lang="en-US" sz="2500" spc="-150" dirty="0"/>
          </a:p>
        </p:txBody>
      </p:sp>
      <p:sp>
        <p:nvSpPr>
          <p:cNvPr id="118" name="Rectangle 117"/>
          <p:cNvSpPr/>
          <p:nvPr/>
        </p:nvSpPr>
        <p:spPr>
          <a:xfrm>
            <a:off x="7748799" y="5417529"/>
            <a:ext cx="775185" cy="1079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460541" y="2271369"/>
            <a:ext cx="996205" cy="70611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6049413" y="3035503"/>
            <a:ext cx="556425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D604"/>
                </a:solidFill>
              </a:rPr>
              <a:t>2x</a:t>
            </a:r>
            <a:endParaRPr lang="en-US" sz="3000" b="1" dirty="0">
              <a:solidFill>
                <a:srgbClr val="00D604"/>
              </a:solidFill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5423265" y="3765709"/>
            <a:ext cx="996205" cy="70611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5957811" y="2836347"/>
            <a:ext cx="0" cy="987475"/>
          </a:xfrm>
          <a:prstGeom prst="straightConnector1">
            <a:avLst/>
          </a:prstGeom>
          <a:ln w="76200" cmpd="sng">
            <a:solidFill>
              <a:srgbClr val="00D604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183340" y="2311734"/>
            <a:ext cx="5822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spc="-150" dirty="0"/>
              <a:t>5</a:t>
            </a:r>
            <a:r>
              <a:rPr lang="en-US" sz="2500" spc="-150" dirty="0" smtClean="0"/>
              <a:t>0s</a:t>
            </a:r>
            <a:endParaRPr lang="en-US" sz="2500" spc="-150" dirty="0"/>
          </a:p>
        </p:txBody>
      </p:sp>
      <p:sp>
        <p:nvSpPr>
          <p:cNvPr id="125" name="TextBox 124"/>
          <p:cNvSpPr txBox="1"/>
          <p:nvPr/>
        </p:nvSpPr>
        <p:spPr>
          <a:xfrm>
            <a:off x="330186" y="5949482"/>
            <a:ext cx="8496300" cy="553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 smtClean="0">
                <a:solidFill>
                  <a:schemeClr val="accent6">
                    <a:lumMod val="75000"/>
                  </a:schemeClr>
                </a:solidFill>
                <a:latin typeface="Gill Sans Light"/>
                <a:cs typeface="Gill Sans Light"/>
              </a:rPr>
              <a:t>How</a:t>
            </a:r>
            <a:r>
              <a:rPr lang="zh-CN" altLang="en-US" sz="3000" dirty="0" smtClean="0">
                <a:solidFill>
                  <a:schemeClr val="accent6">
                    <a:lumMod val="75000"/>
                  </a:schemeClr>
                </a:solidFill>
                <a:latin typeface="Gill Sans Light"/>
                <a:cs typeface="Gill Sans Light"/>
              </a:rPr>
              <a:t> </a:t>
            </a:r>
            <a:r>
              <a:rPr lang="en-US" altLang="zh-CN" sz="3000" dirty="0" smtClean="0">
                <a:solidFill>
                  <a:schemeClr val="accent6">
                    <a:lumMod val="75000"/>
                  </a:schemeClr>
                </a:solidFill>
                <a:latin typeface="Gill Sans Light"/>
                <a:cs typeface="Gill Sans Light"/>
              </a:rPr>
              <a:t>to jointly optimize data and task placement?</a:t>
            </a:r>
          </a:p>
        </p:txBody>
      </p:sp>
      <p:grpSp>
        <p:nvGrpSpPr>
          <p:cNvPr id="126" name="Group 125"/>
          <p:cNvGrpSpPr/>
          <p:nvPr/>
        </p:nvGrpSpPr>
        <p:grpSpPr>
          <a:xfrm>
            <a:off x="4629186" y="1248170"/>
            <a:ext cx="4176652" cy="998087"/>
            <a:chOff x="-84320" y="3499553"/>
            <a:chExt cx="8975271" cy="3137605"/>
          </a:xfrm>
        </p:grpSpPr>
        <p:grpSp>
          <p:nvGrpSpPr>
            <p:cNvPr id="127" name="Group 126"/>
            <p:cNvGrpSpPr/>
            <p:nvPr/>
          </p:nvGrpSpPr>
          <p:grpSpPr>
            <a:xfrm>
              <a:off x="2102667" y="3838029"/>
              <a:ext cx="1006520" cy="1956047"/>
              <a:chOff x="2102667" y="3838029"/>
              <a:chExt cx="1006520" cy="1956047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>
                <a:off x="2102667" y="4086491"/>
                <a:ext cx="423376" cy="0"/>
              </a:xfrm>
              <a:prstGeom prst="straightConnector1">
                <a:avLst/>
              </a:prstGeom>
              <a:ln w="28575" cmpd="sng">
                <a:solidFill>
                  <a:schemeClr val="tx1">
                    <a:alpha val="49000"/>
                  </a:schemeClr>
                </a:solidFill>
                <a:prstDash val="dash"/>
                <a:tailEnd type="arrow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Rounded Rectangle 167"/>
              <p:cNvSpPr/>
              <p:nvPr/>
            </p:nvSpPr>
            <p:spPr>
              <a:xfrm>
                <a:off x="2572986" y="3838029"/>
                <a:ext cx="515416" cy="496923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cxnSp>
            <p:nvCxnSpPr>
              <p:cNvPr id="169" name="Straight Arrow Connector 168"/>
              <p:cNvCxnSpPr/>
              <p:nvPr/>
            </p:nvCxnSpPr>
            <p:spPr>
              <a:xfrm>
                <a:off x="2123452" y="5545615"/>
                <a:ext cx="423376" cy="0"/>
              </a:xfrm>
              <a:prstGeom prst="straightConnector1">
                <a:avLst/>
              </a:prstGeom>
              <a:ln w="28575" cmpd="sng">
                <a:solidFill>
                  <a:schemeClr val="tx1">
                    <a:alpha val="49000"/>
                  </a:schemeClr>
                </a:solidFill>
                <a:prstDash val="dash"/>
                <a:tailEnd type="arrow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ounded Rectangle 169"/>
              <p:cNvSpPr/>
              <p:nvPr/>
            </p:nvSpPr>
            <p:spPr>
              <a:xfrm>
                <a:off x="2593771" y="5297153"/>
                <a:ext cx="515416" cy="496923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6650480" y="3499553"/>
              <a:ext cx="1922023" cy="2489780"/>
              <a:chOff x="6650480" y="3499553"/>
              <a:chExt cx="1922023" cy="2489780"/>
            </a:xfrm>
          </p:grpSpPr>
          <p:sp>
            <p:nvSpPr>
              <p:cNvPr id="163" name="Rounded Rectangle 162"/>
              <p:cNvSpPr/>
              <p:nvPr/>
            </p:nvSpPr>
            <p:spPr>
              <a:xfrm>
                <a:off x="6650480" y="3499553"/>
                <a:ext cx="1880071" cy="1049061"/>
              </a:xfrm>
              <a:prstGeom prst="roundRect">
                <a:avLst/>
              </a:prstGeom>
              <a:noFill/>
              <a:ln w="47625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sp>
            <p:nvSpPr>
              <p:cNvPr id="164" name="Rounded Rectangle 163"/>
              <p:cNvSpPr/>
              <p:nvPr/>
            </p:nvSpPr>
            <p:spPr>
              <a:xfrm>
                <a:off x="6692432" y="4940272"/>
                <a:ext cx="1880071" cy="1049061"/>
              </a:xfrm>
              <a:prstGeom prst="roundRect">
                <a:avLst/>
              </a:prstGeom>
              <a:noFill/>
              <a:ln w="47625"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sp>
            <p:nvSpPr>
              <p:cNvPr id="165" name="Rounded Rectangle 164"/>
              <p:cNvSpPr/>
              <p:nvPr/>
            </p:nvSpPr>
            <p:spPr>
              <a:xfrm>
                <a:off x="6834554" y="3745182"/>
                <a:ext cx="515416" cy="496923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b="1" dirty="0">
                  <a:solidFill>
                    <a:srgbClr val="953735"/>
                  </a:solidFill>
                  <a:latin typeface="Arial Black"/>
                  <a:cs typeface="Arial Black"/>
                </a:endParaRPr>
              </a:p>
            </p:txBody>
          </p:sp>
          <p:sp>
            <p:nvSpPr>
              <p:cNvPr id="166" name="Rounded Rectangle 165"/>
              <p:cNvSpPr/>
              <p:nvPr/>
            </p:nvSpPr>
            <p:spPr>
              <a:xfrm>
                <a:off x="6876506" y="5204306"/>
                <a:ext cx="515416" cy="496923"/>
              </a:xfrm>
              <a:prstGeom prst="roundRect">
                <a:avLst/>
              </a:prstGeom>
              <a:solidFill>
                <a:srgbClr val="595959"/>
              </a:solidFill>
              <a:ln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b="1" dirty="0">
                  <a:solidFill>
                    <a:srgbClr val="953735"/>
                  </a:solidFill>
                  <a:latin typeface="Arial Black"/>
                  <a:cs typeface="Arial Black"/>
                </a:endParaRPr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7394153" y="3734333"/>
              <a:ext cx="1009016" cy="1985924"/>
              <a:chOff x="7394153" y="3734333"/>
              <a:chExt cx="1009016" cy="1985924"/>
            </a:xfrm>
          </p:grpSpPr>
          <p:cxnSp>
            <p:nvCxnSpPr>
              <p:cNvPr id="159" name="Straight Arrow Connector 158"/>
              <p:cNvCxnSpPr/>
              <p:nvPr/>
            </p:nvCxnSpPr>
            <p:spPr>
              <a:xfrm>
                <a:off x="7394153" y="4033288"/>
                <a:ext cx="423376" cy="0"/>
              </a:xfrm>
              <a:prstGeom prst="straightConnector1">
                <a:avLst/>
              </a:prstGeom>
              <a:ln w="28575" cmpd="sng">
                <a:solidFill>
                  <a:schemeClr val="tx1">
                    <a:alpha val="49000"/>
                  </a:schemeClr>
                </a:solidFill>
                <a:prstDash val="dash"/>
                <a:tailEnd type="arrow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/>
              <p:cNvCxnSpPr/>
              <p:nvPr/>
            </p:nvCxnSpPr>
            <p:spPr>
              <a:xfrm>
                <a:off x="7436105" y="5492412"/>
                <a:ext cx="423376" cy="0"/>
              </a:xfrm>
              <a:prstGeom prst="straightConnector1">
                <a:avLst/>
              </a:prstGeom>
              <a:ln w="28575" cmpd="sng">
                <a:solidFill>
                  <a:schemeClr val="tx1">
                    <a:alpha val="49000"/>
                  </a:schemeClr>
                </a:solidFill>
                <a:prstDash val="dash"/>
                <a:tailEnd type="arrow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Vertical Scroll 160"/>
              <p:cNvSpPr/>
              <p:nvPr/>
            </p:nvSpPr>
            <p:spPr>
              <a:xfrm>
                <a:off x="7922981" y="3734333"/>
                <a:ext cx="437854" cy="558285"/>
              </a:xfrm>
              <a:prstGeom prst="verticalScroll">
                <a:avLst/>
              </a:prstGeom>
              <a:noFill/>
              <a:ln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sp>
            <p:nvSpPr>
              <p:cNvPr id="162" name="Vertical Scroll 161"/>
              <p:cNvSpPr/>
              <p:nvPr/>
            </p:nvSpPr>
            <p:spPr>
              <a:xfrm>
                <a:off x="7965315" y="5161972"/>
                <a:ext cx="437854" cy="558285"/>
              </a:xfrm>
              <a:prstGeom prst="verticalScroll">
                <a:avLst/>
              </a:prstGeom>
              <a:noFill/>
              <a:ln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</p:grpSp>
        <p:cxnSp>
          <p:nvCxnSpPr>
            <p:cNvPr id="130" name="Straight Connector 129"/>
            <p:cNvCxnSpPr/>
            <p:nvPr/>
          </p:nvCxnSpPr>
          <p:spPr>
            <a:xfrm>
              <a:off x="99544" y="4779215"/>
              <a:ext cx="8791407" cy="0"/>
            </a:xfrm>
            <a:prstGeom prst="line">
              <a:avLst/>
            </a:prstGeom>
            <a:ln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30"/>
            <p:cNvGrpSpPr/>
            <p:nvPr/>
          </p:nvGrpSpPr>
          <p:grpSpPr>
            <a:xfrm>
              <a:off x="4412357" y="3811098"/>
              <a:ext cx="2280075" cy="1882686"/>
              <a:chOff x="4412357" y="3811098"/>
              <a:chExt cx="2280075" cy="1882686"/>
            </a:xfrm>
          </p:grpSpPr>
          <p:cxnSp>
            <p:nvCxnSpPr>
              <p:cNvPr id="155" name="Straight Arrow Connector 154"/>
              <p:cNvCxnSpPr/>
              <p:nvPr/>
            </p:nvCxnSpPr>
            <p:spPr>
              <a:xfrm>
                <a:off x="4614337" y="3811098"/>
                <a:ext cx="1778000" cy="10520"/>
              </a:xfrm>
              <a:prstGeom prst="straightConnector1">
                <a:avLst/>
              </a:prstGeom>
              <a:ln w="57150" cmpd="sng"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/>
              <p:cNvCxnSpPr>
                <a:endCxn id="164" idx="1"/>
              </p:cNvCxnSpPr>
              <p:nvPr/>
            </p:nvCxnSpPr>
            <p:spPr>
              <a:xfrm>
                <a:off x="4412357" y="4086491"/>
                <a:ext cx="2280075" cy="1378312"/>
              </a:xfrm>
              <a:prstGeom prst="straightConnector1">
                <a:avLst/>
              </a:prstGeom>
              <a:ln w="57150" cmpd="sng">
                <a:solidFill>
                  <a:schemeClr val="tx1">
                    <a:lumMod val="65000"/>
                    <a:lumOff val="35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/>
              <p:cNvCxnSpPr/>
              <p:nvPr/>
            </p:nvCxnSpPr>
            <p:spPr>
              <a:xfrm>
                <a:off x="4614337" y="5693784"/>
                <a:ext cx="1888066" cy="0"/>
              </a:xfrm>
              <a:prstGeom prst="straightConnector1">
                <a:avLst/>
              </a:prstGeom>
              <a:ln w="57150" cmpd="sng"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/>
              <p:cNvCxnSpPr>
                <a:endCxn id="163" idx="1"/>
              </p:cNvCxnSpPr>
              <p:nvPr/>
            </p:nvCxnSpPr>
            <p:spPr>
              <a:xfrm flipV="1">
                <a:off x="4412357" y="4024084"/>
                <a:ext cx="2238123" cy="1440720"/>
              </a:xfrm>
              <a:prstGeom prst="straightConnector1">
                <a:avLst/>
              </a:prstGeom>
              <a:ln w="57150" cmpd="sng">
                <a:solidFill>
                  <a:schemeClr val="tx1">
                    <a:lumMod val="65000"/>
                    <a:lumOff val="35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oup 131"/>
            <p:cNvGrpSpPr/>
            <p:nvPr/>
          </p:nvGrpSpPr>
          <p:grpSpPr>
            <a:xfrm>
              <a:off x="4618164" y="4033288"/>
              <a:ext cx="550323" cy="1456682"/>
              <a:chOff x="4618164" y="4033288"/>
              <a:chExt cx="550323" cy="1456682"/>
            </a:xfrm>
          </p:grpSpPr>
          <p:sp>
            <p:nvSpPr>
              <p:cNvPr id="153" name="Direct Access Storage 152"/>
              <p:cNvSpPr/>
              <p:nvPr/>
            </p:nvSpPr>
            <p:spPr>
              <a:xfrm rot="1542765">
                <a:off x="4618164" y="4033288"/>
                <a:ext cx="524925" cy="686417"/>
              </a:xfrm>
              <a:prstGeom prst="flowChartMagneticDrum">
                <a:avLst/>
              </a:prstGeom>
              <a:solidFill>
                <a:srgbClr val="009001">
                  <a:alpha val="47000"/>
                </a:srgbClr>
              </a:solidFill>
              <a:ln>
                <a:solidFill>
                  <a:srgbClr val="009001">
                    <a:alpha val="4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sp>
            <p:nvSpPr>
              <p:cNvPr id="154" name="Direct Access Storage 153"/>
              <p:cNvSpPr/>
              <p:nvPr/>
            </p:nvSpPr>
            <p:spPr>
              <a:xfrm rot="19982938">
                <a:off x="4643562" y="4803553"/>
                <a:ext cx="524925" cy="686417"/>
              </a:xfrm>
              <a:prstGeom prst="flowChartMagneticDrum">
                <a:avLst/>
              </a:prstGeom>
              <a:solidFill>
                <a:srgbClr val="009001">
                  <a:alpha val="47000"/>
                </a:srgbClr>
              </a:solidFill>
              <a:ln>
                <a:solidFill>
                  <a:srgbClr val="009001">
                    <a:alpha val="4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5803911" y="4207950"/>
              <a:ext cx="566845" cy="1258484"/>
              <a:chOff x="5803911" y="4207950"/>
              <a:chExt cx="566845" cy="1258484"/>
            </a:xfrm>
          </p:grpSpPr>
          <p:sp>
            <p:nvSpPr>
              <p:cNvPr id="151" name="Direct Access Storage 150"/>
              <p:cNvSpPr/>
              <p:nvPr/>
            </p:nvSpPr>
            <p:spPr>
              <a:xfrm rot="19304723">
                <a:off x="5803911" y="4207950"/>
                <a:ext cx="524925" cy="383106"/>
              </a:xfrm>
              <a:prstGeom prst="flowChartMagneticDrum">
                <a:avLst/>
              </a:prstGeom>
              <a:solidFill>
                <a:srgbClr val="FF0000">
                  <a:alpha val="47000"/>
                </a:srgbClr>
              </a:solidFill>
              <a:ln>
                <a:solidFill>
                  <a:srgbClr val="009001">
                    <a:alpha val="4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sp>
            <p:nvSpPr>
              <p:cNvPr id="152" name="Direct Access Storage 151"/>
              <p:cNvSpPr/>
              <p:nvPr/>
            </p:nvSpPr>
            <p:spPr>
              <a:xfrm rot="2000357">
                <a:off x="5845831" y="4780017"/>
                <a:ext cx="524925" cy="686417"/>
              </a:xfrm>
              <a:prstGeom prst="flowChartMagneticDrum">
                <a:avLst/>
              </a:prstGeom>
              <a:solidFill>
                <a:srgbClr val="009001">
                  <a:alpha val="47000"/>
                </a:srgbClr>
              </a:solidFill>
              <a:ln>
                <a:solidFill>
                  <a:srgbClr val="009001">
                    <a:alpha val="4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-57185" y="3552756"/>
              <a:ext cx="3282549" cy="1601244"/>
              <a:chOff x="-57185" y="3552756"/>
              <a:chExt cx="3282549" cy="1601244"/>
            </a:xfrm>
          </p:grpSpPr>
          <p:sp>
            <p:nvSpPr>
              <p:cNvPr id="147" name="Rounded Rectangle 146"/>
              <p:cNvSpPr/>
              <p:nvPr/>
            </p:nvSpPr>
            <p:spPr>
              <a:xfrm>
                <a:off x="1227379" y="3552756"/>
                <a:ext cx="1997985" cy="1049061"/>
              </a:xfrm>
              <a:prstGeom prst="roundRect">
                <a:avLst/>
              </a:prstGeom>
              <a:noFill/>
              <a:ln w="47625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pic>
            <p:nvPicPr>
              <p:cNvPr id="148" name="Picture 14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64195" y="3666471"/>
                <a:ext cx="863738" cy="863738"/>
              </a:xfrm>
              <a:prstGeom prst="rect">
                <a:avLst/>
              </a:prstGeom>
            </p:spPr>
          </p:pic>
          <p:sp>
            <p:nvSpPr>
              <p:cNvPr id="149" name="TextBox 148"/>
              <p:cNvSpPr txBox="1"/>
              <p:nvPr/>
            </p:nvSpPr>
            <p:spPr>
              <a:xfrm>
                <a:off x="-57185" y="3605946"/>
                <a:ext cx="1575987" cy="154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Seattle</a:t>
                </a:r>
                <a:endParaRPr lang="en-US" sz="1300" dirty="0">
                  <a:latin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1210881" y="3986136"/>
                <a:ext cx="941553" cy="709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60000"/>
                  </a:lnSpc>
                </a:pPr>
                <a:r>
                  <a:rPr lang="en-US" altLang="zh-CN" sz="1300" dirty="0" smtClean="0"/>
                  <a:t>100</a:t>
                </a:r>
                <a:endParaRPr lang="en-US" sz="1300" dirty="0" smtClean="0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3136590" y="3745182"/>
              <a:ext cx="1270198" cy="2367271"/>
              <a:chOff x="3136590" y="3745182"/>
              <a:chExt cx="1270198" cy="2367271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>
                <a:off x="3136590" y="4086244"/>
                <a:ext cx="423376" cy="0"/>
              </a:xfrm>
              <a:prstGeom prst="straightConnector1">
                <a:avLst/>
              </a:prstGeom>
              <a:ln w="28575" cmpd="sng">
                <a:solidFill>
                  <a:schemeClr val="tx1">
                    <a:alpha val="49000"/>
                  </a:schemeClr>
                </a:solidFill>
                <a:prstDash val="dash"/>
                <a:tailEnd type="arrow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141"/>
              <p:cNvCxnSpPr/>
              <p:nvPr/>
            </p:nvCxnSpPr>
            <p:spPr>
              <a:xfrm>
                <a:off x="3203815" y="5545368"/>
                <a:ext cx="423376" cy="0"/>
              </a:xfrm>
              <a:prstGeom prst="straightConnector1">
                <a:avLst/>
              </a:prstGeom>
              <a:ln w="28575" cmpd="sng">
                <a:solidFill>
                  <a:schemeClr val="tx1">
                    <a:alpha val="49000"/>
                  </a:schemeClr>
                </a:solidFill>
                <a:prstDash val="dash"/>
                <a:tailEnd type="arrow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Oval 142"/>
              <p:cNvSpPr/>
              <p:nvPr/>
            </p:nvSpPr>
            <p:spPr>
              <a:xfrm>
                <a:off x="3621673" y="3745182"/>
                <a:ext cx="755461" cy="741348"/>
              </a:xfrm>
              <a:prstGeom prst="ellipse">
                <a:avLst/>
              </a:prstGeom>
              <a:noFill/>
              <a:ln w="381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b="1" dirty="0">
                  <a:solidFill>
                    <a:srgbClr val="17375E"/>
                  </a:solidFill>
                </a:endParaRPr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3640081" y="5184484"/>
                <a:ext cx="755461" cy="741348"/>
              </a:xfrm>
              <a:prstGeom prst="ellipse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b="1" dirty="0">
                  <a:solidFill>
                    <a:srgbClr val="17375E"/>
                  </a:solidFill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3625634" y="3960815"/>
                <a:ext cx="759981" cy="709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60000"/>
                  </a:lnSpc>
                </a:pPr>
                <a:r>
                  <a:rPr lang="en-US" altLang="zh-CN" sz="1300" dirty="0" smtClean="0"/>
                  <a:t>50</a:t>
                </a:r>
                <a:endParaRPr lang="en-US" sz="1300" dirty="0"/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3646807" y="5402929"/>
                <a:ext cx="759981" cy="709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60000"/>
                  </a:lnSpc>
                </a:pPr>
                <a:r>
                  <a:rPr lang="en-US" altLang="zh-CN" sz="1300" dirty="0" smtClean="0"/>
                  <a:t>50</a:t>
                </a:r>
                <a:endParaRPr lang="en-US" sz="1300" dirty="0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-84320" y="4993475"/>
              <a:ext cx="3351636" cy="1643683"/>
              <a:chOff x="-84320" y="4993475"/>
              <a:chExt cx="3351636" cy="1643683"/>
            </a:xfrm>
          </p:grpSpPr>
          <p:sp>
            <p:nvSpPr>
              <p:cNvPr id="137" name="Rounded Rectangle 136"/>
              <p:cNvSpPr/>
              <p:nvPr/>
            </p:nvSpPr>
            <p:spPr>
              <a:xfrm>
                <a:off x="1269331" y="4993475"/>
                <a:ext cx="1997985" cy="1049061"/>
              </a:xfrm>
              <a:prstGeom prst="roundRect">
                <a:avLst/>
              </a:prstGeom>
              <a:noFill/>
              <a:ln w="47625"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pic>
            <p:nvPicPr>
              <p:cNvPr id="138" name="Picture 13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06147" y="5125595"/>
                <a:ext cx="863738" cy="863738"/>
              </a:xfrm>
              <a:prstGeom prst="rect">
                <a:avLst/>
              </a:prstGeom>
            </p:spPr>
          </p:pic>
          <p:sp>
            <p:nvSpPr>
              <p:cNvPr id="139" name="TextBox 138"/>
              <p:cNvSpPr txBox="1"/>
              <p:nvPr/>
            </p:nvSpPr>
            <p:spPr>
              <a:xfrm>
                <a:off x="-84320" y="5089104"/>
                <a:ext cx="1650728" cy="154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London</a:t>
                </a:r>
                <a:endParaRPr lang="en-US" sz="1300" dirty="0">
                  <a:latin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1274656" y="5445264"/>
                <a:ext cx="941554" cy="709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60000"/>
                  </a:lnSpc>
                </a:pPr>
                <a:r>
                  <a:rPr lang="en-US" altLang="zh-CN" sz="1300" dirty="0" smtClean="0"/>
                  <a:t>100</a:t>
                </a:r>
                <a:endParaRPr lang="en-US" sz="1300" dirty="0"/>
              </a:p>
            </p:txBody>
          </p:sp>
        </p:grpSp>
      </p:grpSp>
      <p:pic>
        <p:nvPicPr>
          <p:cNvPr id="123" name="Picture 1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2754" y="2819788"/>
            <a:ext cx="1291137" cy="1436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569" y="115143"/>
            <a:ext cx="884015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Query [2]: Impact of </a:t>
            </a:r>
            <a:r>
              <a:rPr lang="en-US" b="1" dirty="0" smtClean="0">
                <a:solidFill>
                  <a:srgbClr val="0070C0"/>
                </a:solidFill>
              </a:rPr>
              <a:t>Data</a:t>
            </a:r>
            <a:r>
              <a:rPr lang="en-US" dirty="0" smtClean="0"/>
              <a:t> Placement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868429" y="2530469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Query Lag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5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00017 0.1851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925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1.11111E-6 L 0.00208 -0.16806 " pathEditMode="relative" ptsTypes="AA">
                                      <p:cBhvr>
                                        <p:cTn id="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2.5E-6 0.05694 " pathEditMode="relative" ptsTypes="AA">
                                      <p:cBhvr>
                                        <p:cTn id="8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3.33333E-6 -0.05787 " pathEditMode="relative" ptsTypes="AA">
                                      <p:cBhvr>
                                        <p:cTn id="8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1412 " pathEditMode="relative" ptsTypes="AA">
                                      <p:cBhvr>
                                        <p:cTn id="9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1412 " pathEditMode="relative" ptsTypes="AA">
                                      <p:cBhvr>
                                        <p:cTn id="9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1412 " pathEditMode="relative" ptsTypes="AA">
                                      <p:cBhvr>
                                        <p:cTn id="9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66" grpId="0" animBg="1"/>
      <p:bldP spid="69" grpId="0" animBg="1"/>
      <p:bldP spid="105" grpId="0"/>
      <p:bldP spid="105" grpId="1"/>
      <p:bldP spid="106" grpId="0"/>
      <p:bldP spid="106" grpId="1"/>
      <p:bldP spid="50" grpId="0" animBg="1"/>
      <p:bldP spid="52" grpId="0" animBg="1"/>
      <p:bldP spid="59" grpId="0"/>
      <p:bldP spid="60" grpId="2"/>
      <p:bldP spid="60" grpId="3"/>
      <p:bldP spid="62" grpId="0"/>
      <p:bldP spid="62" grpId="1"/>
      <p:bldP spid="68" grpId="0" animBg="1"/>
      <p:bldP spid="68" grpId="1" animBg="1"/>
      <p:bldP spid="95" grpId="0"/>
      <p:bldP spid="96" grpId="0"/>
      <p:bldP spid="97" grpId="0"/>
      <p:bldP spid="98" grpId="0"/>
      <p:bldP spid="115" grpId="0"/>
      <p:bldP spid="116" grpId="0"/>
      <p:bldP spid="118" grpId="0" animBg="1"/>
      <p:bldP spid="119" grpId="0" animBg="1"/>
      <p:bldP spid="120" grpId="0"/>
      <p:bldP spid="121" grpId="0" animBg="1"/>
      <p:bldP spid="61" grpId="2"/>
      <p:bldP spid="61" grpId="3"/>
      <p:bldP spid="125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Iridium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11493" y="2597848"/>
            <a:ext cx="7026305" cy="21628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300" i="1" dirty="0" smtClean="0">
                <a:solidFill>
                  <a:srgbClr val="3366FF"/>
                </a:solidFill>
              </a:rPr>
              <a:t>Jointly</a:t>
            </a:r>
            <a:r>
              <a:rPr lang="zh-CN" altLang="en-US" sz="3300" dirty="0" smtClean="0">
                <a:solidFill>
                  <a:srgbClr val="3366FF"/>
                </a:solidFill>
              </a:rPr>
              <a:t> </a:t>
            </a:r>
            <a:r>
              <a:rPr lang="en-US" altLang="zh-CN" sz="3300" dirty="0" smtClean="0">
                <a:solidFill>
                  <a:srgbClr val="3366FF"/>
                </a:solidFill>
              </a:rPr>
              <a:t>optimize</a:t>
            </a:r>
            <a:r>
              <a:rPr lang="zh-CN" altLang="en-US" sz="3300" dirty="0" smtClean="0">
                <a:solidFill>
                  <a:srgbClr val="3366FF"/>
                </a:solidFill>
              </a:rPr>
              <a:t> </a:t>
            </a:r>
            <a:endParaRPr lang="en-US" altLang="zh-CN" sz="3300" dirty="0" smtClean="0">
              <a:solidFill>
                <a:srgbClr val="3366FF"/>
              </a:solidFill>
            </a:endParaRPr>
          </a:p>
          <a:p>
            <a:pPr algn="l"/>
            <a:r>
              <a:rPr lang="en-US" altLang="zh-CN" sz="3300" dirty="0" smtClean="0">
                <a:solidFill>
                  <a:srgbClr val="3366FF"/>
                </a:solidFill>
              </a:rPr>
              <a:t>data</a:t>
            </a:r>
            <a:r>
              <a:rPr lang="zh-CN" altLang="en-US" sz="3300" dirty="0" smtClean="0">
                <a:solidFill>
                  <a:srgbClr val="3366FF"/>
                </a:solidFill>
              </a:rPr>
              <a:t> </a:t>
            </a:r>
            <a:r>
              <a:rPr lang="en-US" altLang="zh-CN" sz="3300" dirty="0" smtClean="0">
                <a:solidFill>
                  <a:srgbClr val="3366FF"/>
                </a:solidFill>
              </a:rPr>
              <a:t>and task</a:t>
            </a:r>
            <a:r>
              <a:rPr lang="zh-CN" altLang="en-US" sz="3300" dirty="0" smtClean="0">
                <a:solidFill>
                  <a:srgbClr val="3366FF"/>
                </a:solidFill>
              </a:rPr>
              <a:t> </a:t>
            </a:r>
            <a:r>
              <a:rPr lang="en-US" altLang="zh-CN" sz="3300" dirty="0" smtClean="0">
                <a:solidFill>
                  <a:srgbClr val="3366FF"/>
                </a:solidFill>
              </a:rPr>
              <a:t>placement</a:t>
            </a:r>
          </a:p>
          <a:p>
            <a:pPr algn="l"/>
            <a:r>
              <a:rPr lang="en-US" altLang="zh-CN" sz="3300" dirty="0">
                <a:solidFill>
                  <a:srgbClr val="3366FF"/>
                </a:solidFill>
              </a:rPr>
              <a:t>w</a:t>
            </a:r>
            <a:r>
              <a:rPr lang="en-US" altLang="zh-CN" sz="3300" dirty="0" smtClean="0">
                <a:solidFill>
                  <a:srgbClr val="3366FF"/>
                </a:solidFill>
              </a:rPr>
              <a:t>ith</a:t>
            </a:r>
            <a:r>
              <a:rPr lang="zh-CN" altLang="en-US" sz="3300" dirty="0" smtClean="0">
                <a:solidFill>
                  <a:srgbClr val="3366FF"/>
                </a:solidFill>
              </a:rPr>
              <a:t> </a:t>
            </a:r>
            <a:r>
              <a:rPr lang="en-US" altLang="zh-CN" sz="3300" u="sng" dirty="0" smtClean="0">
                <a:solidFill>
                  <a:srgbClr val="3366FF"/>
                </a:solidFill>
              </a:rPr>
              <a:t>greedy</a:t>
            </a:r>
            <a:r>
              <a:rPr lang="zh-CN" altLang="en-US" sz="3300" u="sng" dirty="0" smtClean="0">
                <a:solidFill>
                  <a:srgbClr val="3366FF"/>
                </a:solidFill>
              </a:rPr>
              <a:t> </a:t>
            </a:r>
            <a:r>
              <a:rPr lang="en-US" altLang="zh-CN" sz="3300" u="sng" dirty="0" smtClean="0">
                <a:solidFill>
                  <a:srgbClr val="3366FF"/>
                </a:solidFill>
              </a:rPr>
              <a:t>heuristic </a:t>
            </a:r>
          </a:p>
          <a:p>
            <a:pPr algn="l"/>
            <a:endParaRPr lang="en-US" altLang="zh-CN" sz="3300" dirty="0" smtClean="0">
              <a:solidFill>
                <a:srgbClr val="26FF7A"/>
              </a:solidFill>
            </a:endParaRPr>
          </a:p>
          <a:p>
            <a:pPr algn="l"/>
            <a:r>
              <a:rPr lang="en-US" altLang="zh-CN" sz="3300" dirty="0" smtClean="0">
                <a:solidFill>
                  <a:srgbClr val="008000"/>
                </a:solidFill>
              </a:rPr>
              <a:t>improve query</a:t>
            </a:r>
            <a:r>
              <a:rPr lang="zh-CN" altLang="en-US" sz="3300" dirty="0" smtClean="0">
                <a:solidFill>
                  <a:srgbClr val="008000"/>
                </a:solidFill>
              </a:rPr>
              <a:t> </a:t>
            </a:r>
            <a:r>
              <a:rPr lang="en-US" altLang="zh-CN" sz="3300" dirty="0" smtClean="0">
                <a:solidFill>
                  <a:srgbClr val="008000"/>
                </a:solidFill>
              </a:rPr>
              <a:t>response time</a:t>
            </a:r>
          </a:p>
          <a:p>
            <a:pPr algn="l"/>
            <a:endParaRPr lang="en-US" altLang="zh-CN" sz="3300" dirty="0" smtClean="0">
              <a:solidFill>
                <a:srgbClr val="FF0000"/>
              </a:solidFill>
            </a:endParaRPr>
          </a:p>
          <a:p>
            <a:pPr algn="l"/>
            <a:r>
              <a:rPr lang="en-US" altLang="zh-CN" sz="3300" dirty="0" smtClean="0">
                <a:solidFill>
                  <a:srgbClr val="FF0000"/>
                </a:solidFill>
              </a:rPr>
              <a:t>bandwidth, query</a:t>
            </a:r>
            <a:r>
              <a:rPr lang="zh-CN" altLang="en-US" sz="3300" dirty="0" smtClean="0">
                <a:solidFill>
                  <a:srgbClr val="FF0000"/>
                </a:solidFill>
              </a:rPr>
              <a:t> </a:t>
            </a:r>
            <a:r>
              <a:rPr lang="en-US" altLang="zh-CN" sz="3300" dirty="0" smtClean="0">
                <a:solidFill>
                  <a:srgbClr val="FF0000"/>
                </a:solidFill>
              </a:rPr>
              <a:t>lags,</a:t>
            </a:r>
            <a:r>
              <a:rPr lang="zh-CN" altLang="en-US" sz="3300" dirty="0" smtClean="0">
                <a:solidFill>
                  <a:srgbClr val="FF0000"/>
                </a:solidFill>
              </a:rPr>
              <a:t> </a:t>
            </a:r>
            <a:r>
              <a:rPr lang="en-US" altLang="zh-CN" sz="3300" dirty="0" err="1" smtClean="0">
                <a:solidFill>
                  <a:srgbClr val="FF0000"/>
                </a:solidFill>
              </a:rPr>
              <a:t>etc</a:t>
            </a:r>
            <a:endParaRPr lang="en-US" sz="3300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6356" y="2835604"/>
            <a:ext cx="2459511" cy="21628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5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Approach</a:t>
            </a:r>
          </a:p>
          <a:p>
            <a:pPr algn="l"/>
            <a:endParaRPr lang="en-US" altLang="zh-CN" sz="3000" u="sng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endParaRPr lang="en-US" altLang="zh-CN" sz="3000" u="sng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en-US" altLang="zh-CN" sz="3500" u="sng" dirty="0" smtClean="0">
                <a:solidFill>
                  <a:srgbClr val="008000"/>
                </a:solidFill>
              </a:rPr>
              <a:t>Goal</a:t>
            </a:r>
          </a:p>
          <a:p>
            <a:pPr algn="l"/>
            <a:r>
              <a:rPr lang="en-US" altLang="zh-CN" sz="3000" u="sng" dirty="0" smtClean="0">
                <a:solidFill>
                  <a:srgbClr val="A6A6A6"/>
                </a:solidFill>
              </a:rPr>
              <a:t> </a:t>
            </a:r>
          </a:p>
          <a:p>
            <a:pPr algn="l"/>
            <a:r>
              <a:rPr lang="en-US" altLang="zh-CN" sz="3500" u="sng" dirty="0" smtClean="0">
                <a:solidFill>
                  <a:srgbClr val="FF0000"/>
                </a:solidFill>
              </a:rPr>
              <a:t>Constraints</a:t>
            </a:r>
            <a:endParaRPr lang="en-US" sz="35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Iridium </a:t>
            </a:r>
            <a:r>
              <a:rPr lang="en-US" dirty="0">
                <a:solidFill>
                  <a:srgbClr val="000000"/>
                </a:solidFill>
              </a:rPr>
              <a:t>with </a:t>
            </a:r>
            <a:r>
              <a:rPr lang="en-US" altLang="zh-CN" dirty="0" smtClean="0">
                <a:solidFill>
                  <a:srgbClr val="000000"/>
                </a:solidFill>
              </a:rPr>
              <a:t>Single</a:t>
            </a:r>
            <a:r>
              <a:rPr lang="zh-CN" altLang="en-US" dirty="0" smtClean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Dataset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4683" y="1417638"/>
            <a:ext cx="9851084" cy="4990780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3400" i="1" dirty="0" smtClean="0"/>
              <a:t>Iterative heuristics for joint task-data </a:t>
            </a:r>
            <a:r>
              <a:rPr lang="en-US" sz="3400" i="1" dirty="0" smtClean="0"/>
              <a:t>placement</a:t>
            </a:r>
            <a:endParaRPr lang="en-US" altLang="zh-CN" sz="3400" dirty="0" smtClean="0"/>
          </a:p>
          <a:p>
            <a:pPr marL="0" indent="0">
              <a:lnSpc>
                <a:spcPct val="50000"/>
              </a:lnSpc>
              <a:buNone/>
            </a:pPr>
            <a:endParaRPr lang="en-US" altLang="zh-CN" sz="3400" dirty="0" smtClean="0"/>
          </a:p>
          <a:p>
            <a:pPr marL="57150" indent="0">
              <a:buNone/>
            </a:pPr>
            <a:r>
              <a:rPr lang="en-US" altLang="zh-CN" sz="3400" dirty="0" smtClean="0"/>
              <a:t>1, </a:t>
            </a:r>
            <a:r>
              <a:rPr lang="en-US" altLang="zh-CN" sz="3400" i="1" dirty="0" smtClean="0">
                <a:solidFill>
                  <a:srgbClr val="FF6600"/>
                </a:solidFill>
              </a:rPr>
              <a:t>Identify</a:t>
            </a:r>
            <a:r>
              <a:rPr lang="en-US" altLang="zh-CN" sz="3400" dirty="0" smtClean="0">
                <a:solidFill>
                  <a:srgbClr val="FF6600"/>
                </a:solidFill>
              </a:rPr>
              <a:t> </a:t>
            </a:r>
            <a:r>
              <a:rPr lang="en-US" altLang="zh-CN" sz="3400" dirty="0" smtClean="0"/>
              <a:t>bottlenecks</a:t>
            </a:r>
          </a:p>
          <a:p>
            <a:pPr marL="57150" indent="0">
              <a:buNone/>
            </a:pPr>
            <a:r>
              <a:rPr lang="en-US" altLang="zh-CN" sz="3400" dirty="0"/>
              <a:t>	</a:t>
            </a:r>
            <a:r>
              <a:rPr lang="en-US" altLang="zh-CN" sz="3400" dirty="0" smtClean="0"/>
              <a:t>by solving </a:t>
            </a:r>
            <a:r>
              <a:rPr lang="en-US" altLang="zh-CN" sz="3400" u="sng" dirty="0" smtClean="0"/>
              <a:t>task</a:t>
            </a:r>
            <a:r>
              <a:rPr lang="zh-CN" altLang="en-US" sz="3400" u="sng" dirty="0" smtClean="0"/>
              <a:t> </a:t>
            </a:r>
            <a:r>
              <a:rPr lang="en-US" altLang="zh-CN" sz="3400" u="sng" dirty="0" smtClean="0"/>
              <a:t>placement</a:t>
            </a:r>
          </a:p>
          <a:p>
            <a:pPr marL="57150" indent="0">
              <a:lnSpc>
                <a:spcPct val="50000"/>
              </a:lnSpc>
              <a:buNone/>
            </a:pPr>
            <a:endParaRPr lang="en-US" altLang="zh-CN" sz="3400" u="sng" dirty="0" smtClean="0"/>
          </a:p>
          <a:p>
            <a:pPr marL="57150" indent="0">
              <a:buNone/>
            </a:pPr>
            <a:r>
              <a:rPr lang="en-US" altLang="zh-CN" sz="3400" dirty="0" smtClean="0"/>
              <a:t>2,</a:t>
            </a:r>
            <a:r>
              <a:rPr lang="zh-CN" altLang="en-US" sz="3400" dirty="0" smtClean="0"/>
              <a:t> </a:t>
            </a:r>
            <a:r>
              <a:rPr lang="en-US" altLang="zh-CN" sz="3400" i="1" dirty="0" smtClean="0">
                <a:solidFill>
                  <a:srgbClr val="FF6600"/>
                </a:solidFill>
              </a:rPr>
              <a:t>assess</a:t>
            </a:r>
            <a:r>
              <a:rPr lang="zh-CN" altLang="en-US" sz="3400" dirty="0" smtClean="0"/>
              <a:t>:</a:t>
            </a:r>
            <a:r>
              <a:rPr lang="en-US" altLang="zh-CN" sz="3400" dirty="0" smtClean="0"/>
              <a:t>find</a:t>
            </a:r>
            <a:r>
              <a:rPr lang="zh-CN" altLang="en-US" sz="3400" dirty="0" smtClean="0"/>
              <a:t> </a:t>
            </a:r>
            <a:r>
              <a:rPr lang="en-US" altLang="zh-CN" sz="3400" dirty="0" smtClean="0"/>
              <a:t>amount</a:t>
            </a:r>
            <a:r>
              <a:rPr lang="zh-CN" altLang="en-US" sz="3400" dirty="0" smtClean="0"/>
              <a:t> </a:t>
            </a:r>
            <a:r>
              <a:rPr lang="en-US" altLang="zh-CN" sz="3400" dirty="0" smtClean="0"/>
              <a:t>of</a:t>
            </a:r>
            <a:r>
              <a:rPr lang="zh-CN" altLang="en-US" sz="3400" dirty="0" smtClean="0"/>
              <a:t> </a:t>
            </a:r>
            <a:r>
              <a:rPr lang="en-US" altLang="zh-CN" sz="3400" dirty="0" smtClean="0"/>
              <a:t>data to move</a:t>
            </a:r>
            <a:r>
              <a:rPr lang="zh-CN" altLang="en-US" sz="3400" dirty="0" smtClean="0"/>
              <a:t> </a:t>
            </a:r>
            <a:endParaRPr lang="en-US" altLang="zh-CN" sz="3400" dirty="0" smtClean="0"/>
          </a:p>
          <a:p>
            <a:pPr marL="57150" indent="0">
              <a:buNone/>
            </a:pPr>
            <a:r>
              <a:rPr lang="zh-CN" altLang="zh-CN" sz="3400" dirty="0"/>
              <a:t> </a:t>
            </a:r>
            <a:r>
              <a:rPr lang="zh-CN" altLang="en-US" sz="3400" dirty="0" smtClean="0"/>
              <a:t>  </a:t>
            </a:r>
            <a:r>
              <a:rPr lang="en-US" altLang="zh-CN" sz="3400" dirty="0" smtClean="0"/>
              <a:t>to</a:t>
            </a:r>
            <a:r>
              <a:rPr lang="zh-CN" altLang="en-US" sz="3400" dirty="0" smtClean="0"/>
              <a:t> </a:t>
            </a:r>
            <a:r>
              <a:rPr lang="en-US" sz="3400" dirty="0" smtClean="0"/>
              <a:t>alleviate</a:t>
            </a:r>
            <a:r>
              <a:rPr lang="zh-CN" altLang="en-US" sz="3400" dirty="0" smtClean="0"/>
              <a:t> </a:t>
            </a:r>
            <a:r>
              <a:rPr lang="en-US" altLang="zh-CN" sz="3400" dirty="0" smtClean="0"/>
              <a:t>current</a:t>
            </a:r>
            <a:r>
              <a:rPr lang="zh-CN" altLang="en-US" sz="3400" dirty="0" smtClean="0"/>
              <a:t> </a:t>
            </a:r>
            <a:r>
              <a:rPr lang="en-US" altLang="zh-CN" sz="3400" dirty="0" smtClean="0"/>
              <a:t>bottleneck</a:t>
            </a:r>
            <a:endParaRPr lang="en-US" sz="3400" dirty="0"/>
          </a:p>
        </p:txBody>
      </p:sp>
      <p:sp>
        <p:nvSpPr>
          <p:cNvPr id="6" name="Cube 5"/>
          <p:cNvSpPr/>
          <p:nvPr/>
        </p:nvSpPr>
        <p:spPr>
          <a:xfrm>
            <a:off x="7092909" y="4219623"/>
            <a:ext cx="1271613" cy="1107173"/>
          </a:xfrm>
          <a:prstGeom prst="cub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TP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Solver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Cube 7"/>
          <p:cNvSpPr/>
          <p:nvPr/>
        </p:nvSpPr>
        <p:spPr>
          <a:xfrm>
            <a:off x="5477153" y="2493728"/>
            <a:ext cx="1271613" cy="1107173"/>
          </a:xfrm>
          <a:prstGeom prst="cub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TP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Solver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5019" y="5662060"/>
            <a:ext cx="5065797" cy="746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400" dirty="0"/>
              <a:t>Until query arrivals, </a:t>
            </a:r>
            <a:r>
              <a:rPr lang="en-US" altLang="zh-CN" sz="3400" b="1" dirty="0" smtClean="0"/>
              <a:t>repeat</a:t>
            </a:r>
            <a:r>
              <a:rPr lang="en-US" altLang="zh-CN" sz="3400" dirty="0" smtClean="0"/>
              <a:t>.</a:t>
            </a:r>
            <a:endParaRPr lang="en-US" altLang="zh-CN" sz="3400" dirty="0"/>
          </a:p>
        </p:txBody>
      </p:sp>
    </p:spTree>
    <p:extLst>
      <p:ext uri="{BB962C8B-B14F-4D97-AF65-F5344CB8AC3E}">
        <p14:creationId xmlns:p14="http://schemas.microsoft.com/office/powerpoint/2010/main" val="301347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Iridium </a:t>
            </a:r>
            <a:r>
              <a:rPr lang="en-US" dirty="0" smtClean="0">
                <a:solidFill>
                  <a:srgbClr val="000000"/>
                </a:solidFill>
              </a:rPr>
              <a:t>with Multiple</a:t>
            </a:r>
            <a:r>
              <a:rPr lang="zh-CN" altLang="en-US" i="1" dirty="0" smtClean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Datasets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2344" y="1943781"/>
            <a:ext cx="9172603" cy="4188505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4000" dirty="0" smtClean="0"/>
              <a:t>Prioritize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high-value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datasets: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4000" dirty="0" smtClean="0"/>
              <a:t>	</a:t>
            </a:r>
            <a:r>
              <a:rPr lang="en-US" altLang="zh-CN" sz="4000" dirty="0"/>
              <a:t>	</a:t>
            </a:r>
            <a:r>
              <a:rPr lang="zh-CN" altLang="en-US" sz="4000" dirty="0" smtClean="0"/>
              <a:t> </a:t>
            </a:r>
            <a:r>
              <a:rPr lang="en-US" altLang="zh-CN" sz="4000" b="1" dirty="0"/>
              <a:t>score</a:t>
            </a:r>
            <a:r>
              <a:rPr lang="zh-CN" altLang="en-US" sz="4000" b="1" dirty="0"/>
              <a:t> </a:t>
            </a:r>
            <a:r>
              <a:rPr lang="zh-CN" altLang="en-US" sz="4000" dirty="0"/>
              <a:t> </a:t>
            </a:r>
            <a:r>
              <a:rPr lang="en-US" altLang="zh-CN" sz="4000" dirty="0"/>
              <a:t>=</a:t>
            </a:r>
            <a:r>
              <a:rPr lang="zh-CN" altLang="en-US" sz="4000" dirty="0"/>
              <a:t>  </a:t>
            </a:r>
            <a:r>
              <a:rPr lang="en-US" altLang="zh-CN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value</a:t>
            </a:r>
            <a:r>
              <a:rPr lang="zh-CN" altLang="en-US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sz="4000" dirty="0"/>
              <a:t>x</a:t>
            </a:r>
            <a:r>
              <a:rPr lang="zh-CN" altLang="en-US" sz="4000" dirty="0"/>
              <a:t> </a:t>
            </a:r>
            <a:r>
              <a:rPr lang="en-US" altLang="zh-CN" sz="4000" dirty="0">
                <a:solidFill>
                  <a:srgbClr val="FF0000"/>
                </a:solidFill>
              </a:rPr>
              <a:t>urgency</a:t>
            </a:r>
            <a:r>
              <a:rPr lang="zh-CN" altLang="en-US" sz="4000" dirty="0">
                <a:solidFill>
                  <a:srgbClr val="FF0000"/>
                </a:solidFill>
              </a:rPr>
              <a:t> </a:t>
            </a:r>
            <a:r>
              <a:rPr lang="en-US" altLang="zh-CN" sz="4000" dirty="0"/>
              <a:t>/</a:t>
            </a:r>
            <a:r>
              <a:rPr lang="zh-CN" altLang="en-US" sz="4000" dirty="0"/>
              <a:t> </a:t>
            </a:r>
            <a:r>
              <a:rPr lang="en-US" altLang="zh-CN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cost</a:t>
            </a:r>
            <a:r>
              <a:rPr lang="zh-CN" altLang="en-US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en-US" altLang="zh-CN" sz="4000" dirty="0" smtClean="0"/>
          </a:p>
          <a:p>
            <a:pPr marL="57150" indent="0">
              <a:buNone/>
            </a:pPr>
            <a:r>
              <a:rPr lang="zh-CN" altLang="en-US" dirty="0" smtClean="0"/>
              <a:t> </a:t>
            </a:r>
            <a:r>
              <a:rPr lang="en-US" altLang="zh-CN" dirty="0" smtClean="0"/>
              <a:t>	-</a:t>
            </a:r>
            <a:r>
              <a:rPr lang="zh-CN" altLang="en-US" dirty="0" smtClean="0"/>
              <a:t> 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value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altLang="zh-CN" dirty="0" smtClean="0"/>
              <a:t>=</a:t>
            </a:r>
            <a:r>
              <a:rPr lang="zh-CN" altLang="en-US" dirty="0" smtClean="0"/>
              <a:t>   </a:t>
            </a:r>
            <a:r>
              <a:rPr lang="en-US" altLang="zh-CN" i="1" dirty="0" smtClean="0"/>
              <a:t>sum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timeReduction</a:t>
            </a:r>
            <a:r>
              <a:rPr lang="en-US" altLang="zh-CN" dirty="0" smtClean="0"/>
              <a:t>)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queries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marL="57150" indent="0">
              <a:buNone/>
            </a:pPr>
            <a:r>
              <a:rPr lang="zh-CN" altLang="en-US" dirty="0" smtClean="0"/>
              <a:t> </a:t>
            </a:r>
            <a:r>
              <a:rPr lang="en-US" altLang="zh-CN" dirty="0" smtClean="0"/>
              <a:t>	-</a:t>
            </a:r>
            <a:r>
              <a:rPr lang="zh-CN" altLang="en-US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urgency</a:t>
            </a:r>
            <a:r>
              <a:rPr lang="zh-CN" altLang="en-US" dirty="0" smtClean="0">
                <a:solidFill>
                  <a:srgbClr val="FF0000"/>
                </a:solidFill>
              </a:rPr>
              <a:t>  </a:t>
            </a:r>
            <a:r>
              <a:rPr lang="en-US" altLang="zh-CN" dirty="0" smtClean="0"/>
              <a:t>=</a:t>
            </a:r>
            <a:r>
              <a:rPr lang="zh-CN" altLang="en-US" dirty="0" smtClean="0"/>
              <a:t>  </a:t>
            </a:r>
            <a:r>
              <a:rPr lang="en-US" altLang="zh-CN" dirty="0" smtClean="0"/>
              <a:t>1/</a:t>
            </a:r>
            <a:r>
              <a:rPr lang="en-US" altLang="zh-CN" i="1" dirty="0" err="1" smtClean="0"/>
              <a:t>avg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query_lag</a:t>
            </a:r>
            <a:r>
              <a:rPr lang="en-US" altLang="zh-CN" dirty="0" smtClean="0"/>
              <a:t>)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marL="57150" indent="0">
              <a:buNone/>
            </a:pPr>
            <a:r>
              <a:rPr lang="zh-CN" altLang="en-US" dirty="0" smtClean="0"/>
              <a:t> </a:t>
            </a:r>
            <a:r>
              <a:rPr lang="en-US" altLang="zh-CN" dirty="0" smtClean="0"/>
              <a:t>	-</a:t>
            </a:r>
            <a:r>
              <a:rPr lang="zh-CN" altLang="en-US" dirty="0" smtClean="0"/>
              <a:t> </a:t>
            </a:r>
            <a:r>
              <a:rPr lang="en-US" altLang="zh-CN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cost</a:t>
            </a:r>
            <a:r>
              <a:rPr lang="zh-CN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</a:t>
            </a:r>
            <a:r>
              <a:rPr lang="en-US" altLang="zh-CN" dirty="0" smtClean="0"/>
              <a:t>=</a:t>
            </a:r>
            <a:r>
              <a:rPr lang="zh-CN" altLang="en-US" dirty="0" smtClean="0"/>
              <a:t>  </a:t>
            </a:r>
            <a:r>
              <a:rPr lang="en-US" altLang="zh-CN" dirty="0" smtClean="0"/>
              <a:t>amount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moved</a:t>
            </a:r>
          </a:p>
          <a:p>
            <a:pPr marL="57150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32511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Iridium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putting</a:t>
            </a:r>
            <a:r>
              <a:rPr lang="zh-CN" altLang="en-US" dirty="0" smtClean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together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2344" y="1446650"/>
            <a:ext cx="9172603" cy="4188505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3500" dirty="0" smtClean="0"/>
              <a:t>Placement</a:t>
            </a:r>
            <a:r>
              <a:rPr lang="zh-CN" altLang="en-US" sz="3500" dirty="0" smtClean="0"/>
              <a:t> </a:t>
            </a:r>
            <a:r>
              <a:rPr lang="en-US" altLang="zh-CN" sz="3500" dirty="0" smtClean="0"/>
              <a:t>of</a:t>
            </a:r>
            <a:r>
              <a:rPr lang="zh-CN" altLang="en-US" sz="3500" dirty="0" smtClean="0"/>
              <a:t> </a:t>
            </a:r>
            <a:r>
              <a:rPr lang="en-US" altLang="zh-CN" sz="3500" i="1" dirty="0" smtClean="0"/>
              <a:t>data</a:t>
            </a:r>
            <a:endParaRPr lang="en-US" sz="3500" i="1" dirty="0" smtClean="0"/>
          </a:p>
          <a:p>
            <a:pPr lvl="1">
              <a:lnSpc>
                <a:spcPct val="130000"/>
              </a:lnSpc>
            </a:pPr>
            <a:r>
              <a:rPr lang="en-US" sz="2900" dirty="0" smtClean="0">
                <a:solidFill>
                  <a:srgbClr val="FF0000"/>
                </a:solidFill>
              </a:rPr>
              <a:t>Before</a:t>
            </a:r>
            <a:r>
              <a:rPr lang="zh-CN" altLang="en-US" sz="2900" dirty="0" smtClean="0">
                <a:solidFill>
                  <a:srgbClr val="FF0000"/>
                </a:solidFill>
              </a:rPr>
              <a:t> </a:t>
            </a:r>
            <a:r>
              <a:rPr lang="en-US" altLang="zh-CN" sz="2900" dirty="0" smtClean="0"/>
              <a:t>query</a:t>
            </a:r>
            <a:r>
              <a:rPr lang="zh-CN" altLang="en-US" sz="2900" dirty="0" smtClean="0"/>
              <a:t> </a:t>
            </a:r>
            <a:r>
              <a:rPr lang="en-US" altLang="zh-CN" sz="2900" dirty="0" smtClean="0"/>
              <a:t>arrival</a:t>
            </a:r>
            <a:endParaRPr lang="en-US" altLang="zh-CN" sz="2900" dirty="0"/>
          </a:p>
          <a:p>
            <a:pPr lvl="1">
              <a:lnSpc>
                <a:spcPct val="130000"/>
              </a:lnSpc>
            </a:pPr>
            <a:r>
              <a:rPr lang="en-US" altLang="zh-CN" sz="2900" dirty="0" smtClean="0"/>
              <a:t>p</a:t>
            </a:r>
            <a:r>
              <a:rPr lang="en-US" sz="2900" dirty="0" smtClean="0"/>
              <a:t>rioritize</a:t>
            </a:r>
            <a:r>
              <a:rPr lang="zh-CN" altLang="en-US" sz="2900" dirty="0" smtClean="0"/>
              <a:t> </a:t>
            </a:r>
            <a:r>
              <a:rPr lang="en-US" altLang="zh-CN" sz="2900" dirty="0" smtClean="0"/>
              <a:t>the move of high-value</a:t>
            </a:r>
            <a:r>
              <a:rPr lang="zh-CN" altLang="en-US" sz="2900" dirty="0" smtClean="0"/>
              <a:t> </a:t>
            </a:r>
            <a:r>
              <a:rPr lang="en-US" altLang="zh-CN" sz="2900" dirty="0" smtClean="0"/>
              <a:t>datasets</a:t>
            </a:r>
          </a:p>
          <a:p>
            <a:pPr>
              <a:lnSpc>
                <a:spcPct val="130000"/>
              </a:lnSpc>
            </a:pPr>
            <a:r>
              <a:rPr lang="en-US" altLang="zh-CN" sz="3500" dirty="0" smtClean="0"/>
              <a:t>Placement</a:t>
            </a:r>
            <a:r>
              <a:rPr lang="zh-CN" altLang="en-US" sz="3500" dirty="0" smtClean="0"/>
              <a:t> </a:t>
            </a:r>
            <a:r>
              <a:rPr lang="en-US" altLang="zh-CN" sz="3500" dirty="0" smtClean="0"/>
              <a:t>of</a:t>
            </a:r>
            <a:r>
              <a:rPr lang="zh-CN" altLang="en-US" sz="3500" dirty="0" smtClean="0"/>
              <a:t> </a:t>
            </a:r>
            <a:r>
              <a:rPr lang="en-US" altLang="zh-CN" sz="3500" i="1" dirty="0" smtClean="0"/>
              <a:t>tasks</a:t>
            </a:r>
            <a:endParaRPr lang="en-US" altLang="zh-CN" sz="3500" i="1" dirty="0"/>
          </a:p>
          <a:p>
            <a:pPr lvl="1">
              <a:lnSpc>
                <a:spcPct val="130000"/>
              </a:lnSpc>
            </a:pPr>
            <a:r>
              <a:rPr lang="en-US" altLang="zh-CN" sz="2900" dirty="0" smtClean="0">
                <a:solidFill>
                  <a:srgbClr val="FF0000"/>
                </a:solidFill>
              </a:rPr>
              <a:t>During</a:t>
            </a:r>
            <a:r>
              <a:rPr lang="zh-CN" altLang="en-US" sz="2900" dirty="0" smtClean="0">
                <a:solidFill>
                  <a:srgbClr val="FF0000"/>
                </a:solidFill>
              </a:rPr>
              <a:t> </a:t>
            </a:r>
            <a:r>
              <a:rPr lang="en-US" altLang="zh-CN" sz="2900" dirty="0" smtClean="0"/>
              <a:t>query</a:t>
            </a:r>
            <a:r>
              <a:rPr lang="zh-CN" altLang="en-US" sz="2900" dirty="0" smtClean="0"/>
              <a:t> </a:t>
            </a:r>
            <a:r>
              <a:rPr lang="en-US" altLang="zh-CN" sz="2900" dirty="0" smtClean="0"/>
              <a:t>execution:</a:t>
            </a:r>
          </a:p>
          <a:p>
            <a:pPr lvl="1">
              <a:lnSpc>
                <a:spcPct val="130000"/>
              </a:lnSpc>
            </a:pPr>
            <a:r>
              <a:rPr lang="en-US" altLang="zh-CN" sz="2900" dirty="0" smtClean="0"/>
              <a:t> constrained</a:t>
            </a:r>
            <a:r>
              <a:rPr lang="zh-CN" altLang="en-US" sz="2900" dirty="0" smtClean="0"/>
              <a:t> </a:t>
            </a:r>
            <a:r>
              <a:rPr lang="en-US" altLang="zh-CN" sz="2900" dirty="0" smtClean="0"/>
              <a:t>solver</a:t>
            </a:r>
            <a:r>
              <a:rPr lang="zh-CN" altLang="en-US" sz="2900" dirty="0" smtClean="0"/>
              <a:t> </a:t>
            </a:r>
            <a:endParaRPr lang="en-US" altLang="zh-CN" sz="2900" dirty="0" smtClean="0"/>
          </a:p>
        </p:txBody>
      </p:sp>
      <p:sp>
        <p:nvSpPr>
          <p:cNvPr id="7" name="Cube 6"/>
          <p:cNvSpPr/>
          <p:nvPr/>
        </p:nvSpPr>
        <p:spPr>
          <a:xfrm>
            <a:off x="5278241" y="4502013"/>
            <a:ext cx="1271613" cy="1107173"/>
          </a:xfrm>
          <a:prstGeom prst="cub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TP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Solver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354" y="5693298"/>
            <a:ext cx="84963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 smtClean="0">
                <a:solidFill>
                  <a:schemeClr val="accent6">
                    <a:lumMod val="75000"/>
                  </a:schemeClr>
                </a:solidFill>
                <a:latin typeface="Gill Sans Light"/>
                <a:cs typeface="Gill Sans Light"/>
              </a:rPr>
              <a:t>See paper for:</a:t>
            </a:r>
            <a:r>
              <a:rPr lang="zh-CN" altLang="en-US" sz="3000" dirty="0" smtClean="0">
                <a:solidFill>
                  <a:schemeClr val="accent6">
                    <a:lumMod val="75000"/>
                  </a:schemeClr>
                </a:solidFill>
                <a:latin typeface="Gill Sans Light"/>
                <a:cs typeface="Gill Sans Light"/>
              </a:rPr>
              <a:t> </a:t>
            </a:r>
            <a:r>
              <a:rPr lang="en-US" altLang="zh-CN" sz="3000" dirty="0" smtClean="0">
                <a:solidFill>
                  <a:schemeClr val="accent6">
                    <a:lumMod val="75000"/>
                  </a:schemeClr>
                </a:solidFill>
                <a:latin typeface="Gill Sans Light"/>
                <a:cs typeface="Gill Sans Light"/>
              </a:rPr>
              <a:t>estimation</a:t>
            </a:r>
            <a:r>
              <a:rPr lang="zh-CN" altLang="en-US" sz="3000" dirty="0" smtClean="0">
                <a:solidFill>
                  <a:schemeClr val="accent6">
                    <a:lumMod val="75000"/>
                  </a:schemeClr>
                </a:solidFill>
                <a:latin typeface="Gill Sans Light"/>
                <a:cs typeface="Gill Sans Light"/>
              </a:rPr>
              <a:t> </a:t>
            </a:r>
            <a:r>
              <a:rPr lang="en-US" altLang="zh-CN" sz="3000" dirty="0" smtClean="0">
                <a:solidFill>
                  <a:schemeClr val="accent6">
                    <a:lumMod val="75000"/>
                  </a:schemeClr>
                </a:solidFill>
                <a:latin typeface="Gill Sans Light"/>
                <a:cs typeface="Gill Sans Light"/>
              </a:rPr>
              <a:t>of</a:t>
            </a:r>
            <a:r>
              <a:rPr lang="zh-CN" altLang="en-US" sz="3000" dirty="0" smtClean="0">
                <a:solidFill>
                  <a:schemeClr val="accent6">
                    <a:lumMod val="75000"/>
                  </a:schemeClr>
                </a:solidFill>
                <a:latin typeface="Gill Sans Light"/>
                <a:cs typeface="Gill Sans Light"/>
              </a:rPr>
              <a:t> </a:t>
            </a:r>
            <a:r>
              <a:rPr lang="en-US" altLang="zh-CN" sz="3000" dirty="0" smtClean="0">
                <a:solidFill>
                  <a:schemeClr val="accent6">
                    <a:lumMod val="75000"/>
                  </a:schemeClr>
                </a:solidFill>
                <a:latin typeface="Gill Sans Light"/>
                <a:cs typeface="Gill Sans Light"/>
              </a:rPr>
              <a:t>query</a:t>
            </a:r>
            <a:r>
              <a:rPr lang="zh-CN" altLang="en-US" sz="3000" dirty="0" smtClean="0">
                <a:solidFill>
                  <a:schemeClr val="accent6">
                    <a:lumMod val="75000"/>
                  </a:schemeClr>
                </a:solidFill>
                <a:latin typeface="Gill Sans Light"/>
                <a:cs typeface="Gill Sans Light"/>
              </a:rPr>
              <a:t> </a:t>
            </a:r>
            <a:r>
              <a:rPr lang="en-US" altLang="zh-CN" sz="3000" dirty="0" smtClean="0">
                <a:solidFill>
                  <a:schemeClr val="accent6">
                    <a:lumMod val="75000"/>
                  </a:schemeClr>
                </a:solidFill>
                <a:latin typeface="Gill Sans Light"/>
                <a:cs typeface="Gill Sans Light"/>
              </a:rPr>
              <a:t>arrivals,</a:t>
            </a:r>
            <a:r>
              <a:rPr lang="zh-CN" altLang="en-US" sz="3000" dirty="0" smtClean="0">
                <a:solidFill>
                  <a:schemeClr val="accent6">
                    <a:lumMod val="75000"/>
                  </a:schemeClr>
                </a:solidFill>
                <a:latin typeface="Gill Sans Light"/>
                <a:cs typeface="Gill Sans Light"/>
              </a:rPr>
              <a:t> </a:t>
            </a:r>
            <a:r>
              <a:rPr lang="en-US" altLang="zh-CN" sz="3000" dirty="0" smtClean="0">
                <a:solidFill>
                  <a:schemeClr val="accent6">
                    <a:lumMod val="75000"/>
                  </a:schemeClr>
                </a:solidFill>
                <a:latin typeface="Gill Sans Light"/>
                <a:cs typeface="Gill Sans Light"/>
              </a:rPr>
              <a:t>contention</a:t>
            </a:r>
            <a:r>
              <a:rPr lang="zh-CN" altLang="en-US" sz="3000" dirty="0" smtClean="0">
                <a:solidFill>
                  <a:schemeClr val="accent6">
                    <a:lumMod val="75000"/>
                  </a:schemeClr>
                </a:solidFill>
                <a:latin typeface="Gill Sans Light"/>
                <a:cs typeface="Gill Sans Light"/>
              </a:rPr>
              <a:t> </a:t>
            </a:r>
            <a:r>
              <a:rPr lang="en-US" altLang="zh-CN" sz="3000" dirty="0" smtClean="0">
                <a:solidFill>
                  <a:schemeClr val="accent6">
                    <a:lumMod val="75000"/>
                  </a:schemeClr>
                </a:solidFill>
                <a:latin typeface="Gill Sans Light"/>
                <a:cs typeface="Gill Sans Light"/>
              </a:rPr>
              <a:t>of</a:t>
            </a:r>
            <a:r>
              <a:rPr lang="zh-CN" altLang="en-US" sz="3000" dirty="0" smtClean="0">
                <a:solidFill>
                  <a:schemeClr val="accent6">
                    <a:lumMod val="75000"/>
                  </a:schemeClr>
                </a:solidFill>
                <a:latin typeface="Gill Sans Light"/>
                <a:cs typeface="Gill Sans Light"/>
              </a:rPr>
              <a:t> </a:t>
            </a:r>
            <a:r>
              <a:rPr lang="en-US" altLang="zh-CN" sz="3000" dirty="0" err="1" smtClean="0">
                <a:solidFill>
                  <a:schemeClr val="accent6">
                    <a:lumMod val="75000"/>
                  </a:schemeClr>
                </a:solidFill>
                <a:latin typeface="Gill Sans Light"/>
                <a:cs typeface="Gill Sans Light"/>
              </a:rPr>
              <a:t>move&amp;query</a:t>
            </a:r>
            <a:r>
              <a:rPr lang="en-US" altLang="zh-CN" sz="3000" dirty="0" smtClean="0">
                <a:solidFill>
                  <a:schemeClr val="accent6">
                    <a:lumMod val="75000"/>
                  </a:schemeClr>
                </a:solidFill>
                <a:latin typeface="Gill Sans Light"/>
                <a:cs typeface="Gill Sans Light"/>
              </a:rPr>
              <a:t>,</a:t>
            </a:r>
            <a:r>
              <a:rPr lang="zh-CN" altLang="en-US" sz="3000" dirty="0" smtClean="0">
                <a:solidFill>
                  <a:schemeClr val="accent6">
                    <a:lumMod val="75000"/>
                  </a:schemeClr>
                </a:solidFill>
                <a:latin typeface="Gill Sans Light"/>
                <a:cs typeface="Gill Sans Light"/>
              </a:rPr>
              <a:t> </a:t>
            </a:r>
            <a:r>
              <a:rPr lang="en-US" altLang="zh-CN" sz="3000" dirty="0" err="1" smtClean="0">
                <a:solidFill>
                  <a:schemeClr val="accent6">
                    <a:lumMod val="75000"/>
                  </a:schemeClr>
                </a:solidFill>
                <a:latin typeface="Gill Sans Light"/>
                <a:cs typeface="Gill Sans Light"/>
              </a:rPr>
              <a:t>etc</a:t>
            </a:r>
            <a:endParaRPr lang="en-US" sz="3000" dirty="0">
              <a:solidFill>
                <a:schemeClr val="accent6">
                  <a:lumMod val="75000"/>
                </a:schemeClr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83159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5843"/>
            <a:ext cx="8229600" cy="1967450"/>
          </a:xfrm>
        </p:spPr>
        <p:txBody>
          <a:bodyPr>
            <a:normAutofit/>
          </a:bodyPr>
          <a:lstStyle/>
          <a:p>
            <a:r>
              <a:rPr lang="en-US" dirty="0" smtClean="0"/>
              <a:t>Spark</a:t>
            </a:r>
            <a:r>
              <a:rPr lang="zh-CN" altLang="en-US" dirty="0" smtClean="0"/>
              <a:t> </a:t>
            </a:r>
            <a:r>
              <a:rPr lang="en-US" altLang="zh-CN" dirty="0" smtClean="0"/>
              <a:t>1.1.0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dirty="0" smtClean="0"/>
              <a:t>HDFS</a:t>
            </a:r>
            <a:r>
              <a:rPr lang="zh-CN" altLang="en-US" dirty="0" smtClean="0"/>
              <a:t> </a:t>
            </a:r>
            <a:r>
              <a:rPr lang="en-US" altLang="zh-CN" dirty="0" smtClean="0"/>
              <a:t>2.4.1</a:t>
            </a:r>
          </a:p>
          <a:p>
            <a:pPr lvl="1"/>
            <a:r>
              <a:rPr lang="en-US" dirty="0" smtClean="0"/>
              <a:t>Override</a:t>
            </a:r>
            <a:r>
              <a:rPr lang="zh-CN" altLang="en-US" dirty="0" smtClean="0"/>
              <a:t> </a:t>
            </a:r>
            <a:r>
              <a:rPr lang="en-US" altLang="zh-CN" dirty="0" smtClean="0"/>
              <a:t>Spark’s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task</a:t>
            </a:r>
            <a:r>
              <a:rPr lang="zh-CN" altLang="en-US" dirty="0" smtClean="0"/>
              <a:t> </a:t>
            </a:r>
            <a:r>
              <a:rPr lang="en-US" altLang="zh-CN" dirty="0" smtClean="0"/>
              <a:t>scheduler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ours</a:t>
            </a:r>
          </a:p>
          <a:p>
            <a:pPr lvl="1"/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placement</a:t>
            </a:r>
            <a:r>
              <a:rPr lang="zh-CN" altLang="en-US" dirty="0" smtClean="0"/>
              <a:t> </a:t>
            </a:r>
            <a:r>
              <a:rPr lang="en-US" altLang="zh-CN" dirty="0"/>
              <a:t>c</a:t>
            </a:r>
            <a:r>
              <a:rPr lang="en-US" altLang="zh-CN" dirty="0" smtClean="0"/>
              <a:t>reates</a:t>
            </a:r>
            <a:r>
              <a:rPr lang="zh-CN" altLang="en-US" dirty="0" smtClean="0"/>
              <a:t> </a:t>
            </a:r>
            <a:r>
              <a:rPr lang="en-US" altLang="zh-CN" dirty="0" smtClean="0"/>
              <a:t>copies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cross-site</a:t>
            </a:r>
            <a:r>
              <a:rPr lang="zh-CN" altLang="en-US" dirty="0" smtClean="0"/>
              <a:t> </a:t>
            </a:r>
            <a:r>
              <a:rPr lang="en-US" altLang="zh-CN" dirty="0" smtClean="0"/>
              <a:t>HDFS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124" y="672036"/>
            <a:ext cx="2323716" cy="149120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199" y="3701777"/>
            <a:ext cx="8487229" cy="2469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/>
              <a:buNone/>
            </a:pP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sz="3000" dirty="0" smtClean="0"/>
              <a:t>Geo</a:t>
            </a:r>
            <a:r>
              <a:rPr lang="en-US" altLang="zh-CN" sz="3000" dirty="0" smtClean="0"/>
              <a:t>-distributed</a:t>
            </a:r>
            <a:r>
              <a:rPr lang="zh-CN" altLang="en-US" sz="3000" dirty="0" smtClean="0"/>
              <a:t> </a:t>
            </a:r>
            <a:r>
              <a:rPr lang="en-US" altLang="zh-CN" sz="3000" dirty="0" smtClean="0"/>
              <a:t>deployment</a:t>
            </a:r>
            <a:r>
              <a:rPr lang="zh-CN" altLang="en-US" sz="3000" dirty="0" smtClean="0"/>
              <a:t> </a:t>
            </a:r>
            <a:r>
              <a:rPr lang="en-US" altLang="zh-CN" sz="3000" dirty="0" smtClean="0"/>
              <a:t>across</a:t>
            </a:r>
            <a:r>
              <a:rPr lang="zh-CN" altLang="en-US" sz="3000" dirty="0" smtClean="0"/>
              <a:t> </a:t>
            </a:r>
            <a:r>
              <a:rPr lang="en-US" altLang="zh-CN" sz="3000" dirty="0" smtClean="0"/>
              <a:t>8</a:t>
            </a:r>
            <a:r>
              <a:rPr lang="zh-CN" altLang="en-US" sz="3000" dirty="0" smtClean="0"/>
              <a:t> </a:t>
            </a:r>
            <a:r>
              <a:rPr lang="en-US" altLang="zh-CN" sz="3000" dirty="0" smtClean="0"/>
              <a:t>regions</a:t>
            </a:r>
          </a:p>
          <a:p>
            <a:pPr lvl="1"/>
            <a:r>
              <a:rPr lang="en-US" altLang="zh-CN" sz="2600" dirty="0"/>
              <a:t>Tokyo, Singapore, Sydney, Frankfurt, Ireland,</a:t>
            </a:r>
          </a:p>
          <a:p>
            <a:pPr marL="457200" lvl="1" indent="0">
              <a:buNone/>
            </a:pPr>
            <a:r>
              <a:rPr lang="en-US" altLang="zh-CN" sz="2600" dirty="0" smtClean="0"/>
              <a:t>	Sao </a:t>
            </a:r>
            <a:r>
              <a:rPr lang="en-US" altLang="zh-CN" sz="2600" dirty="0"/>
              <a:t>Paulo, Virginia (US) and California (US).</a:t>
            </a:r>
            <a:endParaRPr lang="en-US" altLang="zh-CN" sz="26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1714696" y="5932588"/>
            <a:ext cx="550447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u="sng" dirty="0" smtClean="0">
                <a:solidFill>
                  <a:srgbClr val="0070C0"/>
                </a:solidFill>
              </a:rPr>
              <a:t>https://github.com/Microsoft-MNR/GDA</a:t>
            </a:r>
            <a:endParaRPr lang="en-US" sz="25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5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65842"/>
            <a:ext cx="9144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Spark</a:t>
            </a:r>
            <a:r>
              <a:rPr lang="zh-CN" altLang="en-US" dirty="0" smtClean="0"/>
              <a:t> </a:t>
            </a:r>
            <a:r>
              <a:rPr lang="en-US" altLang="zh-CN" dirty="0" smtClean="0"/>
              <a:t>jobs,</a:t>
            </a:r>
            <a:r>
              <a:rPr lang="zh-CN" altLang="en-US" dirty="0" smtClean="0"/>
              <a:t> </a:t>
            </a:r>
            <a:r>
              <a:rPr lang="en-US" altLang="zh-CN" dirty="0" smtClean="0"/>
              <a:t>SQL</a:t>
            </a:r>
            <a:r>
              <a:rPr lang="zh-CN" altLang="en-US" dirty="0" smtClean="0"/>
              <a:t> </a:t>
            </a:r>
            <a:r>
              <a:rPr lang="en-US" altLang="zh-CN" dirty="0" smtClean="0"/>
              <a:t>queries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streaming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queries</a:t>
            </a:r>
          </a:p>
          <a:p>
            <a:pPr lvl="1">
              <a:lnSpc>
                <a:spcPct val="140000"/>
              </a:lnSpc>
            </a:pPr>
            <a:r>
              <a:rPr lang="en-US" altLang="zh-CN" dirty="0" err="1" smtClean="0"/>
              <a:t>Conviva</a:t>
            </a:r>
            <a:r>
              <a:rPr lang="en-US" altLang="zh-CN" dirty="0" smtClean="0"/>
              <a:t>: video sessions </a:t>
            </a:r>
            <a:r>
              <a:rPr lang="en-US" altLang="zh-CN" dirty="0" err="1" smtClean="0"/>
              <a:t>paramters</a:t>
            </a:r>
            <a:endParaRPr lang="en-US" altLang="zh-CN" dirty="0" smtClean="0"/>
          </a:p>
          <a:p>
            <a:pPr lvl="1">
              <a:lnSpc>
                <a:spcPct val="140000"/>
              </a:lnSpc>
            </a:pPr>
            <a:r>
              <a:rPr lang="en-US" altLang="zh-CN" dirty="0" smtClean="0"/>
              <a:t>Bing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Edge: running dashboard, streaming</a:t>
            </a:r>
          </a:p>
          <a:p>
            <a:pPr lvl="1">
              <a:lnSpc>
                <a:spcPct val="140000"/>
              </a:lnSpc>
            </a:pPr>
            <a:r>
              <a:rPr lang="en-US" altLang="zh-CN" dirty="0" smtClean="0"/>
              <a:t>TPC-DS: decision support queries for retail</a:t>
            </a:r>
          </a:p>
          <a:p>
            <a:pPr lvl="1">
              <a:lnSpc>
                <a:spcPct val="140000"/>
              </a:lnSpc>
            </a:pPr>
            <a:r>
              <a:rPr lang="en-US" altLang="zh-CN" dirty="0" smtClean="0"/>
              <a:t>AMP BDB: mix of Hive and Spark queries</a:t>
            </a:r>
          </a:p>
          <a:p>
            <a:pPr marL="0" indent="0">
              <a:buNone/>
            </a:pPr>
            <a:endParaRPr lang="en-US" altLang="zh-CN" dirty="0" smtClean="0"/>
          </a:p>
          <a:p>
            <a:pPr>
              <a:lnSpc>
                <a:spcPct val="110000"/>
              </a:lnSpc>
            </a:pPr>
            <a:r>
              <a:rPr lang="en-US" altLang="zh-CN" dirty="0" smtClean="0"/>
              <a:t>Baseline: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“</a:t>
            </a:r>
            <a:r>
              <a:rPr lang="en-US" altLang="zh-CN" dirty="0" smtClean="0">
                <a:solidFill>
                  <a:srgbClr val="0070C0"/>
                </a:solidFill>
              </a:rPr>
              <a:t>In-place</a:t>
            </a:r>
            <a:r>
              <a:rPr lang="en-US" altLang="zh-CN" dirty="0" smtClean="0"/>
              <a:t>”:</a:t>
            </a:r>
            <a:r>
              <a:rPr lang="zh-CN" altLang="en-US" dirty="0" smtClean="0"/>
              <a:t>  </a:t>
            </a:r>
            <a:r>
              <a:rPr lang="en-US" altLang="zh-CN" dirty="0" smtClean="0"/>
              <a:t>Leave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unmoved</a:t>
            </a:r>
            <a:r>
              <a:rPr lang="zh-CN" altLang="en-US" dirty="0" smtClean="0"/>
              <a:t> </a:t>
            </a:r>
            <a:r>
              <a:rPr lang="en-US" altLang="zh-CN" dirty="0" smtClean="0"/>
              <a:t>+</a:t>
            </a:r>
            <a:r>
              <a:rPr lang="zh-CN" altLang="en-US" dirty="0" smtClean="0"/>
              <a:t> </a:t>
            </a:r>
            <a:r>
              <a:rPr lang="en-US" altLang="zh-CN" dirty="0" smtClean="0"/>
              <a:t>Spark’s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scheduling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“</a:t>
            </a:r>
            <a:r>
              <a:rPr lang="en-US" altLang="zh-CN" dirty="0" smtClean="0">
                <a:solidFill>
                  <a:srgbClr val="0070C0"/>
                </a:solidFill>
              </a:rPr>
              <a:t>Centralized</a:t>
            </a:r>
            <a:r>
              <a:rPr lang="en-US" altLang="zh-CN" dirty="0" smtClean="0"/>
              <a:t>”:</a:t>
            </a:r>
            <a:r>
              <a:rPr lang="zh-CN" altLang="en-US" dirty="0" smtClean="0"/>
              <a:t> </a:t>
            </a:r>
            <a:r>
              <a:rPr lang="en-US" altLang="zh-CN" dirty="0" smtClean="0"/>
              <a:t>aggregate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onto</a:t>
            </a:r>
            <a:r>
              <a:rPr lang="zh-CN" altLang="en-US" dirty="0" smtClean="0"/>
              <a:t> </a:t>
            </a:r>
            <a:r>
              <a:rPr lang="en-US" altLang="zh-CN" dirty="0" smtClean="0"/>
              <a:t>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site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219" y="2559540"/>
            <a:ext cx="1345636" cy="89779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well</a:t>
            </a:r>
            <a:r>
              <a:rPr lang="zh-CN" altLang="en-US" dirty="0" smtClean="0"/>
              <a:t> </a:t>
            </a:r>
            <a:r>
              <a:rPr lang="en-US" altLang="zh-CN" dirty="0" smtClean="0"/>
              <a:t>does</a:t>
            </a:r>
            <a:r>
              <a:rPr lang="zh-CN" altLang="en-US" dirty="0" smtClean="0"/>
              <a:t> 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Iridium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dirty="0" smtClean="0"/>
              <a:t>perform?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450" y="2259048"/>
            <a:ext cx="3048000" cy="4930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1219" y="3349629"/>
            <a:ext cx="1150832" cy="689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9898" y="3876416"/>
            <a:ext cx="2033937" cy="6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4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236304" y="403473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558ED5"/>
                </a:solidFill>
              </a:rPr>
              <a:t>Iridium</a:t>
            </a:r>
            <a:r>
              <a:rPr lang="zh-CN" altLang="zh-CN" dirty="0"/>
              <a:t> </a:t>
            </a:r>
            <a:r>
              <a:rPr lang="en-US" altLang="zh-CN" dirty="0" smtClean="0"/>
              <a:t>outperforms</a:t>
            </a:r>
            <a:r>
              <a:rPr lang="zh-CN" altLang="en-US" dirty="0" smtClean="0"/>
              <a:t> </a:t>
            </a:r>
            <a:r>
              <a:rPr lang="en-US" altLang="zh-CN" dirty="0"/>
              <a:t>4</a:t>
            </a:r>
            <a:r>
              <a:rPr lang="en-US" altLang="zh-CN" dirty="0" smtClean="0"/>
              <a:t>x-19x</a:t>
            </a:r>
            <a:br>
              <a:rPr lang="en-US" altLang="zh-CN" dirty="0" smtClean="0"/>
            </a:br>
            <a:endParaRPr lang="en-US" dirty="0"/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4844866" y="9870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dirty="0" smtClean="0"/>
              <a:t>3x-4x</a:t>
            </a:r>
            <a:br>
              <a:rPr lang="en-US" altLang="zh-CN" dirty="0" smtClean="0"/>
            </a:br>
            <a:endParaRPr lang="en-US" dirty="0"/>
          </a:p>
        </p:txBody>
      </p:sp>
      <p:sp>
        <p:nvSpPr>
          <p:cNvPr id="6" name="TextBox 1"/>
          <p:cNvSpPr txBox="1"/>
          <p:nvPr/>
        </p:nvSpPr>
        <p:spPr>
          <a:xfrm>
            <a:off x="2275468" y="6052209"/>
            <a:ext cx="2209800" cy="99057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solidFill>
                  <a:prstClr val="black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Conviva</a:t>
            </a:r>
            <a:endParaRPr lang="en-US" sz="2600" dirty="0">
              <a:solidFill>
                <a:prstClr val="black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533625" y="6075377"/>
            <a:ext cx="2438400" cy="99057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dirty="0" smtClean="0">
                <a:solidFill>
                  <a:prstClr val="black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Bing</a:t>
            </a:r>
            <a:r>
              <a:rPr lang="en-US" altLang="zh-CN" sz="2600" dirty="0" smtClean="0">
                <a:solidFill>
                  <a:prstClr val="black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sz="2600" dirty="0" smtClean="0">
                <a:solidFill>
                  <a:prstClr val="black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Edge</a:t>
            </a:r>
            <a:endParaRPr lang="en-US" sz="2600" dirty="0">
              <a:solidFill>
                <a:prstClr val="black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390055" y="6056972"/>
            <a:ext cx="2100834" cy="99057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dirty="0" smtClean="0">
                <a:solidFill>
                  <a:prstClr val="black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TPC-DS</a:t>
            </a:r>
            <a:endParaRPr lang="en-US" sz="2600" dirty="0">
              <a:solidFill>
                <a:prstClr val="black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207065" y="6038567"/>
            <a:ext cx="1752601" cy="99056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dirty="0" smtClean="0">
                <a:solidFill>
                  <a:prstClr val="black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Big-Data</a:t>
            </a:r>
            <a:endParaRPr lang="en-US" sz="2600" dirty="0">
              <a:solidFill>
                <a:prstClr val="black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39259" y="987044"/>
            <a:ext cx="2769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latin typeface="Microsoft Sans Serif"/>
                <a:cs typeface="Microsoft Sans Serif"/>
              </a:rPr>
              <a:t> </a:t>
            </a:r>
            <a:r>
              <a:rPr lang="en-US" altLang="zh-CN" sz="3000" dirty="0" smtClean="0">
                <a:latin typeface="Microsoft Sans Serif"/>
                <a:cs typeface="Microsoft Sans Serif"/>
              </a:rPr>
              <a:t>vs.</a:t>
            </a:r>
            <a:r>
              <a:rPr lang="zh-CN" altLang="en-US" sz="3000" dirty="0" smtClean="0">
                <a:latin typeface="Microsoft Sans Serif"/>
                <a:cs typeface="Microsoft Sans Serif"/>
              </a:rPr>
              <a:t> </a:t>
            </a:r>
            <a:r>
              <a:rPr lang="en-US" altLang="zh-CN" sz="3000" dirty="0" smtClean="0">
                <a:latin typeface="Microsoft Sans Serif"/>
                <a:cs typeface="Microsoft Sans Serif"/>
              </a:rPr>
              <a:t>In-place</a:t>
            </a:r>
            <a:endParaRPr lang="en-US" sz="3000" dirty="0">
              <a:latin typeface="Microsoft Sans Serif"/>
              <a:cs typeface="Microsoft Sans Serif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20395" y="573560"/>
            <a:ext cx="314325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6" name="TextBox 15"/>
          <p:cNvSpPr txBox="1"/>
          <p:nvPr/>
        </p:nvSpPr>
        <p:spPr>
          <a:xfrm>
            <a:off x="6533691" y="403515"/>
            <a:ext cx="2769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latin typeface="Microsoft Sans Serif"/>
                <a:cs typeface="Microsoft Sans Serif"/>
              </a:rPr>
              <a:t>v</a:t>
            </a:r>
            <a:r>
              <a:rPr lang="en-US" altLang="zh-CN" sz="3000" dirty="0" smtClean="0">
                <a:latin typeface="Microsoft Sans Serif"/>
                <a:cs typeface="Microsoft Sans Serif"/>
              </a:rPr>
              <a:t>s.</a:t>
            </a:r>
            <a:r>
              <a:rPr lang="zh-CN" altLang="en-US" sz="3000" dirty="0" smtClean="0">
                <a:latin typeface="Microsoft Sans Serif"/>
                <a:cs typeface="Microsoft Sans Serif"/>
              </a:rPr>
              <a:t> </a:t>
            </a:r>
            <a:r>
              <a:rPr lang="en-US" altLang="zh-CN" sz="3000" dirty="0" smtClean="0">
                <a:latin typeface="Microsoft Sans Serif"/>
                <a:cs typeface="Microsoft Sans Serif"/>
              </a:rPr>
              <a:t>Centralized</a:t>
            </a:r>
            <a:endParaRPr lang="en-US" sz="3000" dirty="0">
              <a:latin typeface="Microsoft Sans Serif"/>
              <a:cs typeface="Microsoft Sans Serif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25963" y="1157089"/>
            <a:ext cx="314325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516903"/>
              </p:ext>
            </p:extLst>
          </p:nvPr>
        </p:nvGraphicFramePr>
        <p:xfrm>
          <a:off x="557051" y="1901302"/>
          <a:ext cx="8227446" cy="4992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505084"/>
              </p:ext>
            </p:extLst>
          </p:nvPr>
        </p:nvGraphicFramePr>
        <p:xfrm>
          <a:off x="576595" y="1894471"/>
          <a:ext cx="8227446" cy="4992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427630" y="1987511"/>
            <a:ext cx="5862432" cy="1398331"/>
            <a:chOff x="2427630" y="1987511"/>
            <a:chExt cx="5862432" cy="1398331"/>
          </a:xfrm>
        </p:grpSpPr>
        <p:sp>
          <p:nvSpPr>
            <p:cNvPr id="30" name="TextBox 29"/>
            <p:cNvSpPr txBox="1"/>
            <p:nvPr/>
          </p:nvSpPr>
          <p:spPr>
            <a:xfrm>
              <a:off x="4038652" y="2206488"/>
              <a:ext cx="89323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Microsoft Sans Serif" panose="020B0604020202020204" pitchFamily="34" charset="0"/>
                  <a:ea typeface="Microsoft NeoGothic" panose="020B0402040204020203" pitchFamily="34" charset="-127"/>
                  <a:cs typeface="Microsoft Sans Serif" panose="020B0604020202020204" pitchFamily="34" charset="0"/>
                </a:rPr>
                <a:t>10x</a:t>
              </a:r>
              <a:endParaRPr lang="en-US" sz="3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icrosoft Sans Serif" panose="020B0604020202020204" pitchFamily="34" charset="0"/>
                <a:ea typeface="Microsoft NeoGothic" panose="020B0402040204020203" pitchFamily="34" charset="-127"/>
                <a:cs typeface="Microsoft Sans Serif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77697" y="1987511"/>
              <a:ext cx="106565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Microsoft Sans Serif" panose="020B0604020202020204" pitchFamily="34" charset="0"/>
                  <a:ea typeface="Microsoft NeoGothic" panose="020B0402040204020203" pitchFamily="34" charset="-127"/>
                  <a:cs typeface="Microsoft Sans Serif" panose="020B0604020202020204" pitchFamily="34" charset="0"/>
                </a:rPr>
                <a:t>19x</a:t>
              </a:r>
              <a:endParaRPr lang="en-US" sz="3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icrosoft Sans Serif" panose="020B0604020202020204" pitchFamily="34" charset="0"/>
                <a:ea typeface="Microsoft NeoGothic" panose="020B0402040204020203" pitchFamily="34" charset="-127"/>
                <a:cs typeface="Microsoft Sans Serif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44158" y="2391846"/>
              <a:ext cx="84590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Microsoft Sans Serif" panose="020B0604020202020204" pitchFamily="34" charset="0"/>
                  <a:ea typeface="Microsoft NeoGothic" panose="020B0402040204020203" pitchFamily="34" charset="-127"/>
                  <a:cs typeface="Microsoft Sans Serif" panose="020B0604020202020204" pitchFamily="34" charset="0"/>
                </a:rPr>
                <a:t>7x</a:t>
              </a:r>
              <a:endParaRPr lang="en-US" sz="3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icrosoft Sans Serif" panose="020B0604020202020204" pitchFamily="34" charset="0"/>
                <a:ea typeface="Microsoft NeoGothic" panose="020B0402040204020203" pitchFamily="34" charset="-127"/>
                <a:cs typeface="Microsoft Sans Serif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27630" y="2770289"/>
              <a:ext cx="67409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4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Microsoft Sans Serif" panose="020B0604020202020204" pitchFamily="34" charset="0"/>
                  <a:ea typeface="Microsoft NeoGothic" panose="020B0402040204020203" pitchFamily="34" charset="-127"/>
                  <a:cs typeface="Microsoft Sans Serif" panose="020B0604020202020204" pitchFamily="34" charset="0"/>
                </a:rPr>
                <a:t>4x</a:t>
              </a:r>
              <a:endParaRPr lang="en-US" sz="3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icrosoft Sans Serif" panose="020B0604020202020204" pitchFamily="34" charset="0"/>
                <a:ea typeface="Microsoft NeoGothic" panose="020B0402040204020203" pitchFamily="34" charset="-127"/>
                <a:cs typeface="Microsoft Sans Serif" panose="020B0604020202020204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 rot="16200000">
            <a:off x="-1517451" y="3656543"/>
            <a:ext cx="4361927" cy="8381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Reduction (%) in </a:t>
            </a:r>
          </a:p>
          <a:p>
            <a:pPr algn="ctr"/>
            <a:r>
              <a:rPr lang="en-US" sz="3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Query Response Time</a:t>
            </a:r>
            <a:endParaRPr lang="en-US" sz="3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51252" y="2639591"/>
            <a:ext cx="5600997" cy="1007493"/>
            <a:chOff x="2951252" y="2639591"/>
            <a:chExt cx="5600997" cy="1007493"/>
          </a:xfrm>
        </p:grpSpPr>
        <p:sp>
          <p:nvSpPr>
            <p:cNvPr id="26" name="TextBox 25"/>
            <p:cNvSpPr txBox="1"/>
            <p:nvPr/>
          </p:nvSpPr>
          <p:spPr>
            <a:xfrm>
              <a:off x="4571613" y="3031531"/>
              <a:ext cx="81844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>
                  <a:solidFill>
                    <a:schemeClr val="tx2">
                      <a:lumMod val="75000"/>
                    </a:schemeClr>
                  </a:solidFill>
                  <a:latin typeface="Microsoft Sans Serif" panose="020B0604020202020204" pitchFamily="34" charset="0"/>
                  <a:ea typeface="Microsoft NeoGothic" panose="020B0402040204020203" pitchFamily="34" charset="-127"/>
                  <a:cs typeface="Microsoft Sans Serif" panose="020B0604020202020204" pitchFamily="34" charset="0"/>
                </a:rPr>
                <a:t>3</a:t>
              </a:r>
              <a:r>
                <a:rPr lang="en-US" sz="3400" b="1" dirty="0" smtClean="0">
                  <a:solidFill>
                    <a:schemeClr val="tx2">
                      <a:lumMod val="75000"/>
                    </a:schemeClr>
                  </a:solidFill>
                  <a:latin typeface="Microsoft Sans Serif" panose="020B0604020202020204" pitchFamily="34" charset="0"/>
                  <a:ea typeface="Microsoft NeoGothic" panose="020B0402040204020203" pitchFamily="34" charset="-127"/>
                  <a:cs typeface="Microsoft Sans Serif" panose="020B0604020202020204" pitchFamily="34" charset="0"/>
                </a:rPr>
                <a:t>x</a:t>
              </a:r>
              <a:endParaRPr lang="en-US" sz="3400" b="1" dirty="0">
                <a:solidFill>
                  <a:schemeClr val="tx2">
                    <a:lumMod val="75000"/>
                  </a:schemeClr>
                </a:solidFill>
                <a:latin typeface="Microsoft Sans Serif" panose="020B0604020202020204" pitchFamily="34" charset="0"/>
                <a:ea typeface="Microsoft NeoGothic" panose="020B0402040204020203" pitchFamily="34" charset="-127"/>
                <a:cs typeface="Microsoft Sans Serif" panose="020B0604020202020204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6210525" y="2639591"/>
              <a:ext cx="646331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400" b="1" dirty="0" smtClean="0">
                  <a:solidFill>
                    <a:schemeClr val="tx2">
                      <a:lumMod val="75000"/>
                    </a:schemeClr>
                  </a:solidFill>
                  <a:latin typeface="Microsoft Sans Serif" panose="020B0604020202020204" pitchFamily="34" charset="0"/>
                  <a:ea typeface="Microsoft NeoGothic" panose="020B0402040204020203" pitchFamily="34" charset="-127"/>
                  <a:cs typeface="Microsoft Sans Serif" panose="020B0604020202020204" pitchFamily="34" charset="0"/>
                </a:rPr>
                <a:t>4x</a:t>
              </a:r>
              <a:endParaRPr lang="en-US" sz="3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51252" y="2785923"/>
              <a:ext cx="67409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400" b="1" dirty="0" smtClean="0">
                  <a:solidFill>
                    <a:schemeClr val="tx2">
                      <a:lumMod val="75000"/>
                    </a:schemeClr>
                  </a:solidFill>
                  <a:latin typeface="Microsoft Sans Serif" panose="020B0604020202020204" pitchFamily="34" charset="0"/>
                  <a:ea typeface="Microsoft NeoGothic" panose="020B0402040204020203" pitchFamily="34" charset="-127"/>
                  <a:cs typeface="Microsoft Sans Serif" panose="020B0604020202020204" pitchFamily="34" charset="0"/>
                </a:rPr>
                <a:t>4x</a:t>
              </a:r>
              <a:endParaRPr lang="en-US" sz="3400" b="1" dirty="0">
                <a:solidFill>
                  <a:schemeClr val="tx2">
                    <a:lumMod val="75000"/>
                  </a:schemeClr>
                </a:solidFill>
                <a:latin typeface="Microsoft Sans Serif" panose="020B0604020202020204" pitchFamily="34" charset="0"/>
                <a:ea typeface="Microsoft NeoGothic" panose="020B0402040204020203" pitchFamily="34" charset="-127"/>
                <a:cs typeface="Microsoft Sans Serif" panose="020B0604020202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7905918" y="2944651"/>
              <a:ext cx="646331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400" b="1" dirty="0">
                  <a:solidFill>
                    <a:schemeClr val="tx2">
                      <a:lumMod val="75000"/>
                    </a:schemeClr>
                  </a:solidFill>
                  <a:latin typeface="Microsoft Sans Serif" panose="020B0604020202020204" pitchFamily="34" charset="0"/>
                  <a:ea typeface="Microsoft NeoGothic" panose="020B0402040204020203" pitchFamily="34" charset="-127"/>
                  <a:cs typeface="Microsoft Sans Serif" panose="020B0604020202020204" pitchFamily="34" charset="0"/>
                </a:rPr>
                <a:t>3x</a:t>
              </a:r>
              <a:endParaRPr lang="en-US" sz="3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143169"/>
              </p:ext>
            </p:extLst>
          </p:nvPr>
        </p:nvGraphicFramePr>
        <p:xfrm>
          <a:off x="572964" y="1893710"/>
          <a:ext cx="8227446" cy="4992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4888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" grpId="0"/>
      <p:bldP spid="19" grpId="0"/>
      <p:bldP spid="15" grpId="0" animBg="1"/>
      <p:bldP spid="16" grpId="0"/>
      <p:bldP spid="18" grpId="0" animBg="1"/>
      <p:bldGraphic spid="23" grpId="0">
        <p:bldAsOne/>
      </p:bldGraphic>
      <p:bldGraphic spid="2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131" y="1194717"/>
            <a:ext cx="1381869" cy="9245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DC Footprints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Apps are deployed in many DCs and edges</a:t>
            </a:r>
          </a:p>
          <a:p>
            <a:pPr lvl="1"/>
            <a:r>
              <a:rPr lang="en-US" dirty="0" smtClean="0"/>
              <a:t>To provide low latency access</a:t>
            </a:r>
          </a:p>
          <a:p>
            <a:pPr lvl="1"/>
            <a:r>
              <a:rPr lang="en-US" dirty="0" smtClean="0"/>
              <a:t>Streaming videos, search, communication (OTT)</a:t>
            </a:r>
          </a:p>
          <a:p>
            <a:endParaRPr lang="en-US" dirty="0"/>
          </a:p>
          <a:p>
            <a:r>
              <a:rPr lang="en-US" dirty="0" smtClean="0"/>
              <a:t>Analyze data logs in </a:t>
            </a:r>
            <a:r>
              <a:rPr lang="en-US" dirty="0" smtClean="0">
                <a:solidFill>
                  <a:srgbClr val="0070C0"/>
                </a:solidFill>
              </a:rPr>
              <a:t>geo-distributed</a:t>
            </a:r>
            <a:r>
              <a:rPr lang="en-US" dirty="0" smtClean="0"/>
              <a:t> DCs</a:t>
            </a:r>
          </a:p>
          <a:p>
            <a:pPr lvl="1"/>
            <a:r>
              <a:rPr lang="en-US" dirty="0" smtClean="0"/>
              <a:t>99</a:t>
            </a:r>
            <a:r>
              <a:rPr lang="en-US" baseline="30000" dirty="0" smtClean="0"/>
              <a:t>th</a:t>
            </a:r>
            <a:r>
              <a:rPr lang="en-US" dirty="0" smtClean="0"/>
              <a:t> percentile of search query latency</a:t>
            </a:r>
          </a:p>
          <a:p>
            <a:pPr lvl="1"/>
            <a:r>
              <a:rPr lang="en-US" dirty="0" smtClean="0"/>
              <a:t>Top-k congested ISPs (for re-routing calls)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605" y="2210594"/>
            <a:ext cx="1224123" cy="5396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1499" y="2088905"/>
            <a:ext cx="608501" cy="60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8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66331" y="6054969"/>
            <a:ext cx="6452339" cy="673583"/>
          </a:xfrm>
          <a:ln w="28575" cmpd="sng"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558ED5"/>
                </a:solidFill>
              </a:rPr>
              <a:t>Iridium</a:t>
            </a:r>
            <a:r>
              <a:rPr lang="zh-CN" altLang="en-US" sz="3600" dirty="0" smtClean="0">
                <a:solidFill>
                  <a:srgbClr val="558ED5"/>
                </a:solidFill>
              </a:rPr>
              <a:t> </a:t>
            </a:r>
            <a:r>
              <a:rPr lang="en-US" altLang="zh-CN" sz="3600" dirty="0" smtClean="0"/>
              <a:t>subsumes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both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baselines!</a:t>
            </a:r>
            <a:endParaRPr lang="en-US" sz="3600" dirty="0"/>
          </a:p>
        </p:txBody>
      </p:sp>
      <p:sp>
        <p:nvSpPr>
          <p:cNvPr id="23" name="Rectangle 22"/>
          <p:cNvSpPr/>
          <p:nvPr/>
        </p:nvSpPr>
        <p:spPr>
          <a:xfrm>
            <a:off x="744421" y="3970903"/>
            <a:ext cx="81133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u="sng" dirty="0"/>
              <a:t>v</a:t>
            </a:r>
            <a:r>
              <a:rPr lang="en-US" altLang="zh-CN" sz="3000" u="sng" dirty="0" smtClean="0"/>
              <a:t>s. Centralized: </a:t>
            </a:r>
          </a:p>
          <a:p>
            <a:r>
              <a:rPr lang="en-US" altLang="zh-CN" sz="3000" dirty="0" smtClean="0"/>
              <a:t>Data placement has higher contribution</a:t>
            </a:r>
          </a:p>
          <a:p>
            <a:r>
              <a:rPr lang="en-US" sz="3000" u="sng" dirty="0" smtClean="0"/>
              <a:t>vs. In-place:</a:t>
            </a:r>
          </a:p>
          <a:p>
            <a:r>
              <a:rPr lang="en-US" sz="3000" dirty="0" smtClean="0"/>
              <a:t>Equal contributions from two techniques</a:t>
            </a:r>
          </a:p>
          <a:p>
            <a:endParaRPr lang="en-US" sz="3000" dirty="0" smtClean="0"/>
          </a:p>
          <a:p>
            <a:endParaRPr lang="en-US" sz="3000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17490"/>
              </p:ext>
            </p:extLst>
          </p:nvPr>
        </p:nvGraphicFramePr>
        <p:xfrm>
          <a:off x="233871" y="623661"/>
          <a:ext cx="8621921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4077"/>
                <a:gridCol w="2489612"/>
                <a:gridCol w="2568232"/>
              </a:tblGrid>
              <a:tr h="872748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/>
                        <a:t>Median</a:t>
                      </a:r>
                    </a:p>
                    <a:p>
                      <a:pPr algn="ctr"/>
                      <a:r>
                        <a:rPr lang="en-US" sz="3500" dirty="0" smtClean="0"/>
                        <a:t>Reduction (%)</a:t>
                      </a:r>
                      <a:endParaRPr lang="en-US" sz="3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Vs. Centralized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Vs. In-place</a:t>
                      </a:r>
                      <a:endParaRPr lang="en-US" sz="2800" dirty="0"/>
                    </a:p>
                  </a:txBody>
                  <a:tcPr anchor="ctr"/>
                </a:tc>
              </a:tr>
              <a:tr h="50564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/>
                        <a:t>Task</a:t>
                      </a:r>
                      <a:r>
                        <a:rPr lang="en-US" sz="3500" baseline="0" dirty="0" smtClean="0"/>
                        <a:t> placement</a:t>
                      </a:r>
                      <a:endParaRPr lang="en-US" sz="3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  <a:tr h="50564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/>
                        <a:t>Data placement</a:t>
                      </a:r>
                      <a:endParaRPr lang="en-US" sz="3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50564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smtClean="0"/>
                        <a:t>Iridium (both)</a:t>
                      </a:r>
                      <a:endParaRPr lang="en-US" sz="3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40684"/>
              </p:ext>
            </p:extLst>
          </p:nvPr>
        </p:nvGraphicFramePr>
        <p:xfrm>
          <a:off x="3853945" y="1781901"/>
          <a:ext cx="2489612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612"/>
              </a:tblGrid>
              <a:tr h="505640">
                <a:tc>
                  <a:txBody>
                    <a:bodyPr/>
                    <a:lstStyle/>
                    <a:p>
                      <a:pPr algn="ctr"/>
                      <a:r>
                        <a:rPr lang="en-US" sz="3500" b="0" dirty="0" smtClean="0">
                          <a:solidFill>
                            <a:schemeClr val="tx1"/>
                          </a:solidFill>
                        </a:rPr>
                        <a:t>18%</a:t>
                      </a:r>
                      <a:endParaRPr lang="en-US" sz="3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640">
                <a:tc>
                  <a:txBody>
                    <a:bodyPr/>
                    <a:lstStyle/>
                    <a:p>
                      <a:pPr algn="ctr"/>
                      <a:r>
                        <a:rPr lang="en-US" sz="3500" b="0" dirty="0" smtClean="0">
                          <a:solidFill>
                            <a:schemeClr val="tx1"/>
                          </a:solidFill>
                        </a:rPr>
                        <a:t>38%</a:t>
                      </a:r>
                      <a:endParaRPr lang="en-US" sz="3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640">
                <a:tc>
                  <a:txBody>
                    <a:bodyPr/>
                    <a:lstStyle/>
                    <a:p>
                      <a:pPr algn="ctr"/>
                      <a:r>
                        <a:rPr lang="en-US" sz="3500" b="0" dirty="0" smtClean="0">
                          <a:solidFill>
                            <a:schemeClr val="tx1"/>
                          </a:solidFill>
                        </a:rPr>
                        <a:t>75%</a:t>
                      </a:r>
                      <a:endParaRPr lang="en-US" sz="3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964183"/>
              </p:ext>
            </p:extLst>
          </p:nvPr>
        </p:nvGraphicFramePr>
        <p:xfrm>
          <a:off x="6363095" y="1781901"/>
          <a:ext cx="2489612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612"/>
              </a:tblGrid>
              <a:tr h="5056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500" b="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en-US" sz="3500" b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3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6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500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lang="en-US" sz="3500" b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3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6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500" b="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r>
                        <a:rPr lang="en-US" sz="3500" b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3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92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inter-DC WAN has a cost</a:t>
            </a:r>
          </a:p>
          <a:p>
            <a:r>
              <a:rPr lang="en-US" dirty="0" smtClean="0"/>
              <a:t>$/byte </a:t>
            </a:r>
            <a:r>
              <a:rPr lang="en-US" dirty="0" smtClean="0">
                <a:sym typeface="Wingdings" panose="05000000000000000000" pitchFamily="2" charset="2"/>
              </a:rPr>
              <a:t> #bytes sent should be low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Budgeted Scheme—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Bandwidth-optimal scheme (</a:t>
            </a:r>
            <a:r>
              <a:rPr lang="en-US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MinBW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Budget of B * </a:t>
            </a:r>
            <a:r>
              <a:rPr lang="en-US" i="1" dirty="0" err="1" smtClean="0">
                <a:solidFill>
                  <a:srgbClr val="FF0000"/>
                </a:solidFill>
              </a:rPr>
              <a:t>MinBW</a:t>
            </a:r>
            <a:r>
              <a:rPr lang="en-US" dirty="0" smtClean="0"/>
              <a:t>; B ≥ 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Never violate the budget at any point in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15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558970" y="1293488"/>
            <a:ext cx="1802125" cy="2157483"/>
            <a:chOff x="5558970" y="1293488"/>
            <a:chExt cx="1802125" cy="2157483"/>
          </a:xfrm>
        </p:grpSpPr>
        <p:sp>
          <p:nvSpPr>
            <p:cNvPr id="19" name="Rectangle 18"/>
            <p:cNvSpPr/>
            <p:nvPr/>
          </p:nvSpPr>
          <p:spPr>
            <a:xfrm>
              <a:off x="5558970" y="1293488"/>
              <a:ext cx="1802125" cy="13341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693625" y="2071525"/>
              <a:ext cx="1340221" cy="13794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4787870"/>
              </p:ext>
            </p:extLst>
          </p:nvPr>
        </p:nvGraphicFramePr>
        <p:xfrm>
          <a:off x="0" y="643284"/>
          <a:ext cx="9144000" cy="4907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2906668" y="4900417"/>
            <a:ext cx="5401782" cy="7619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Reduction (%) in WAN Usage</a:t>
            </a:r>
            <a:endParaRPr lang="en-US" sz="3000" i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04445" y="1016766"/>
            <a:ext cx="1802125" cy="10547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04445" y="972005"/>
            <a:ext cx="2203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1.5*</a:t>
            </a:r>
            <a:r>
              <a:rPr lang="en-US" altLang="zh-CN" sz="2400" i="1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</a:t>
            </a:r>
            <a:r>
              <a:rPr lang="en-US" altLang="zh-CN" sz="2400" i="1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inBW</a:t>
            </a:r>
            <a:r>
              <a:rPr lang="en-US" altLang="zh-CN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8159" y="1191272"/>
            <a:ext cx="2181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1.3*</a:t>
            </a:r>
            <a:r>
              <a:rPr lang="en-US" altLang="zh-CN" sz="2400" i="1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Bmin</a:t>
            </a:r>
            <a:r>
              <a:rPr lang="en-US" altLang="zh-CN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9509" y="2733162"/>
            <a:ext cx="23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1*</a:t>
            </a:r>
            <a:r>
              <a:rPr lang="en-US" sz="2400" i="1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</a:t>
            </a:r>
            <a:r>
              <a:rPr lang="en-US" sz="2400" i="1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inBW</a:t>
            </a: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endParaRPr 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76212" y="3368064"/>
            <a:ext cx="163989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dirty="0" smtClean="0">
                <a:solidFill>
                  <a:srgbClr val="800000"/>
                </a:solidFill>
              </a:rPr>
              <a:t>(64%,</a:t>
            </a:r>
            <a:r>
              <a:rPr lang="zh-CN" altLang="en-US" sz="2500" dirty="0" smtClean="0">
                <a:solidFill>
                  <a:srgbClr val="800000"/>
                </a:solidFill>
              </a:rPr>
              <a:t> </a:t>
            </a:r>
            <a:r>
              <a:rPr lang="en-US" altLang="zh-CN" sz="2500" dirty="0" smtClean="0">
                <a:solidFill>
                  <a:srgbClr val="800000"/>
                </a:solidFill>
              </a:rPr>
              <a:t>19%)</a:t>
            </a:r>
            <a:endParaRPr lang="en-US" sz="2500" dirty="0">
              <a:solidFill>
                <a:srgbClr val="8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16888" y="3263714"/>
            <a:ext cx="5999215" cy="688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188093" y="591908"/>
            <a:ext cx="361305" cy="642966"/>
          </a:xfrm>
          <a:prstGeom prst="straightConnector1">
            <a:avLst/>
          </a:prstGeom>
          <a:ln w="76200" cmpd="sng"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49398" y="584670"/>
            <a:ext cx="108598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800000"/>
                </a:solidFill>
              </a:rPr>
              <a:t>better</a:t>
            </a:r>
            <a:endParaRPr lang="en-US" sz="2500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5935" y="5791393"/>
            <a:ext cx="73509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</a:rPr>
              <a:t>MinBW</a:t>
            </a:r>
            <a:r>
              <a:rPr lang="en-US" altLang="zh-CN" sz="3000" dirty="0" smtClean="0"/>
              <a:t>:</a:t>
            </a:r>
            <a:r>
              <a:rPr lang="zh-CN" altLang="en-US" sz="3000" dirty="0" smtClean="0"/>
              <a:t> </a:t>
            </a:r>
            <a:r>
              <a:rPr lang="en-US" altLang="zh-CN" sz="3000" dirty="0" smtClean="0"/>
              <a:t>a</a:t>
            </a:r>
            <a:r>
              <a:rPr lang="zh-CN" altLang="en-US" sz="3000" dirty="0" smtClean="0"/>
              <a:t> </a:t>
            </a:r>
            <a:r>
              <a:rPr lang="en-US" altLang="zh-CN" sz="3000" dirty="0" smtClean="0"/>
              <a:t>scheme</a:t>
            </a:r>
            <a:r>
              <a:rPr lang="zh-CN" altLang="en-US" sz="3000" dirty="0" smtClean="0"/>
              <a:t> </a:t>
            </a:r>
            <a:r>
              <a:rPr lang="en-US" altLang="zh-CN" sz="3000" dirty="0" smtClean="0"/>
              <a:t>that</a:t>
            </a:r>
            <a:r>
              <a:rPr lang="zh-CN" altLang="en-US" sz="3000" dirty="0" smtClean="0"/>
              <a:t> </a:t>
            </a:r>
            <a:r>
              <a:rPr lang="en-US" altLang="zh-CN" sz="3000" dirty="0" smtClean="0"/>
              <a:t>minimizes</a:t>
            </a:r>
            <a:r>
              <a:rPr lang="zh-CN" altLang="en-US" sz="3000" dirty="0" smtClean="0"/>
              <a:t> </a:t>
            </a:r>
            <a:r>
              <a:rPr lang="en-US" altLang="zh-CN" sz="3000" dirty="0" smtClean="0"/>
              <a:t>bandwidth</a:t>
            </a:r>
            <a:endParaRPr lang="en-US" sz="30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61070" y="6312222"/>
            <a:ext cx="86831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Iridium</a:t>
            </a:r>
            <a:r>
              <a:rPr lang="en-US" altLang="zh-CN" sz="3000" dirty="0" smtClean="0">
                <a:latin typeface="Calibri"/>
                <a:cs typeface="Calibri"/>
              </a:rPr>
              <a:t>:</a:t>
            </a:r>
            <a:r>
              <a:rPr lang="zh-CN" altLang="en-US" sz="3000" dirty="0" smtClean="0">
                <a:latin typeface="Calibri"/>
                <a:cs typeface="Calibri"/>
              </a:rPr>
              <a:t> </a:t>
            </a:r>
            <a:r>
              <a:rPr lang="en-US" altLang="zh-CN" sz="3000" dirty="0" smtClean="0">
                <a:latin typeface="Calibri"/>
                <a:cs typeface="Calibri"/>
              </a:rPr>
              <a:t>budget</a:t>
            </a:r>
            <a:r>
              <a:rPr lang="zh-CN" altLang="en-US" sz="3000" dirty="0" smtClean="0"/>
              <a:t> </a:t>
            </a:r>
            <a:r>
              <a:rPr lang="en-US" altLang="zh-CN" sz="3000" dirty="0" smtClean="0"/>
              <a:t>the</a:t>
            </a:r>
            <a:r>
              <a:rPr lang="zh-CN" altLang="en-US" sz="3000" dirty="0" smtClean="0"/>
              <a:t> </a:t>
            </a:r>
            <a:r>
              <a:rPr lang="en-US" altLang="zh-CN" sz="3000" dirty="0" smtClean="0"/>
              <a:t>bandwidth</a:t>
            </a:r>
            <a:r>
              <a:rPr lang="zh-CN" altLang="en-US" sz="3000" dirty="0" smtClean="0"/>
              <a:t> </a:t>
            </a:r>
            <a:r>
              <a:rPr lang="en-US" altLang="zh-CN" sz="3000" dirty="0" smtClean="0"/>
              <a:t>usage</a:t>
            </a:r>
            <a:r>
              <a:rPr lang="zh-CN" altLang="en-US" sz="3000" dirty="0" smtClean="0"/>
              <a:t> </a:t>
            </a:r>
            <a:r>
              <a:rPr lang="en-US" altLang="zh-CN" sz="3000" dirty="0" smtClean="0"/>
              <a:t>to</a:t>
            </a:r>
            <a:r>
              <a:rPr lang="zh-CN" altLang="en-US" sz="3000" dirty="0" smtClean="0"/>
              <a:t> </a:t>
            </a:r>
            <a:r>
              <a:rPr lang="en-US" altLang="zh-CN" sz="3000" dirty="0" smtClean="0"/>
              <a:t>be</a:t>
            </a:r>
            <a:r>
              <a:rPr lang="zh-CN" altLang="en-US" sz="3000" dirty="0" smtClean="0"/>
              <a:t> </a:t>
            </a:r>
            <a:r>
              <a:rPr lang="en-US" altLang="zh-CN" sz="3000" i="1" dirty="0" smtClean="0"/>
              <a:t>B </a:t>
            </a:r>
            <a:r>
              <a:rPr lang="en-US" sz="3000" i="1" dirty="0" smtClean="0"/>
              <a:t>* </a:t>
            </a:r>
            <a:r>
              <a:rPr lang="en-US" sz="3000" i="1" dirty="0" err="1" smtClean="0">
                <a:solidFill>
                  <a:srgbClr val="FF0000"/>
                </a:solidFill>
              </a:rPr>
              <a:t>MinBW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0948" y="5694686"/>
            <a:ext cx="8862103" cy="1123345"/>
          </a:xfrm>
          <a:solidFill>
            <a:srgbClr val="FFFFFF"/>
          </a:solidFill>
          <a:ln w="28575" cmpd="sng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558ED5"/>
                </a:solidFill>
              </a:rPr>
              <a:t>Iridium</a:t>
            </a:r>
            <a:r>
              <a:rPr lang="zh-CN" altLang="en-US" sz="3600" dirty="0" smtClean="0">
                <a:solidFill>
                  <a:srgbClr val="558ED5"/>
                </a:solidFill>
              </a:rPr>
              <a:t> </a:t>
            </a:r>
            <a:r>
              <a:rPr lang="en-US" altLang="zh-CN" sz="3600" dirty="0" smtClean="0"/>
              <a:t>can speed up queries while using </a:t>
            </a:r>
            <a:br>
              <a:rPr lang="en-US" altLang="zh-CN" sz="3600" dirty="0" smtClean="0"/>
            </a:br>
            <a:r>
              <a:rPr lang="en-US" altLang="zh-CN" sz="3600" dirty="0" smtClean="0"/>
              <a:t>near-optimal </a:t>
            </a:r>
            <a:r>
              <a:rPr lang="en-US" altLang="zh-CN" sz="3600" dirty="0" smtClean="0"/>
              <a:t>WAN bandwidth </a:t>
            </a:r>
            <a:r>
              <a:rPr lang="en-US" altLang="zh-CN" sz="3600" dirty="0" smtClean="0"/>
              <a:t>cost</a:t>
            </a:r>
            <a:endParaRPr lang="en-US" sz="36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1708" y="-1262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Bandwidth Cost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894375" y="1432219"/>
            <a:ext cx="5382542" cy="1924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9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15" grpId="0" animBg="1"/>
      <p:bldP spid="7" grpId="0"/>
      <p:bldP spid="8" grpId="0"/>
      <p:bldP spid="9" grpId="0"/>
      <p:bldP spid="2" grpId="0" animBg="1"/>
      <p:bldP spid="17" grpId="0"/>
      <p:bldP spid="4" grpId="0"/>
      <p:bldP spid="10" grpId="0"/>
      <p:bldP spid="11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82263" cy="48709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Modeling:</a:t>
            </a:r>
          </a:p>
          <a:p>
            <a:pPr lvl="1"/>
            <a:r>
              <a:rPr lang="en-US" dirty="0" smtClean="0"/>
              <a:t>Compute constraints, complex DAGs</a:t>
            </a:r>
          </a:p>
          <a:p>
            <a:pPr lvl="1"/>
            <a:r>
              <a:rPr lang="en-US" dirty="0"/>
              <a:t>WAN topologies beyond congestion-free </a:t>
            </a:r>
            <a:r>
              <a:rPr lang="en-US" dirty="0" smtClean="0"/>
              <a:t>core</a:t>
            </a:r>
          </a:p>
          <a:p>
            <a:pPr lvl="1"/>
            <a:r>
              <a:rPr lang="en-US" dirty="0" smtClean="0"/>
              <a:t>What is the optimal placement?</a:t>
            </a:r>
          </a:p>
          <a:p>
            <a:endParaRPr lang="en-US" dirty="0" smtClean="0"/>
          </a:p>
          <a:p>
            <a:r>
              <a:rPr lang="en-US" dirty="0" smtClean="0"/>
              <a:t>Bandwidth cost vs. latency tradeoff with “look-ahead” capability</a:t>
            </a:r>
          </a:p>
          <a:p>
            <a:endParaRPr lang="en-US" dirty="0" smtClean="0"/>
          </a:p>
          <a:p>
            <a:r>
              <a:rPr lang="en-US" dirty="0" smtClean="0"/>
              <a:t>Hierarchical GDA (semi-autonomy per site)</a:t>
            </a:r>
          </a:p>
          <a:p>
            <a:endParaRPr lang="en-US" dirty="0" smtClean="0"/>
          </a:p>
          <a:p>
            <a:r>
              <a:rPr lang="en-US" dirty="0" smtClean="0"/>
              <a:t>Network-aware </a:t>
            </a:r>
            <a:r>
              <a:rPr lang="en-US" dirty="0"/>
              <a:t>Query </a:t>
            </a:r>
            <a:r>
              <a:rPr lang="en-US" dirty="0" smtClean="0"/>
              <a:t>Optimizer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8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1F497D"/>
                </a:solidFill>
              </a:rPr>
              <a:t>JetStream</a:t>
            </a:r>
            <a:r>
              <a:rPr lang="en-US" dirty="0">
                <a:solidFill>
                  <a:srgbClr val="1F497D"/>
                </a:solidFill>
              </a:rPr>
              <a:t> (NSDI’14</a:t>
            </a:r>
            <a:r>
              <a:rPr lang="en-US" dirty="0" smtClean="0">
                <a:solidFill>
                  <a:srgbClr val="1F497D"/>
                </a:solidFill>
              </a:rPr>
              <a:t>)</a:t>
            </a:r>
          </a:p>
          <a:p>
            <a:pPr lvl="1"/>
            <a:r>
              <a:rPr lang="en-US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aggregation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adaptive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filtering</a:t>
            </a:r>
          </a:p>
          <a:p>
            <a:pPr lvl="1"/>
            <a:r>
              <a:rPr lang="en-US" dirty="0" smtClean="0"/>
              <a:t>Does</a:t>
            </a:r>
            <a:r>
              <a:rPr lang="zh-CN" altLang="en-US" dirty="0" smtClean="0"/>
              <a:t> </a:t>
            </a:r>
            <a:r>
              <a:rPr lang="en-US" altLang="zh-CN" dirty="0" smtClean="0"/>
              <a:t>not</a:t>
            </a:r>
            <a:r>
              <a:rPr lang="zh-CN" altLang="en-US" dirty="0" smtClean="0"/>
              <a:t> </a:t>
            </a:r>
            <a:r>
              <a:rPr lang="en-US" altLang="zh-CN" dirty="0" smtClean="0"/>
              <a:t>support</a:t>
            </a:r>
            <a:r>
              <a:rPr lang="zh-CN" altLang="en-US" dirty="0" smtClean="0"/>
              <a:t> </a:t>
            </a:r>
            <a:r>
              <a:rPr lang="en-US" altLang="zh-CN" dirty="0" smtClean="0"/>
              <a:t>arbitrary</a:t>
            </a:r>
            <a:r>
              <a:rPr lang="zh-CN" altLang="en-US" dirty="0" smtClean="0"/>
              <a:t> </a:t>
            </a:r>
            <a:r>
              <a:rPr lang="en-US" altLang="zh-CN" dirty="0" smtClean="0"/>
              <a:t>queries,</a:t>
            </a:r>
            <a:r>
              <a:rPr lang="zh-CN" altLang="en-US" dirty="0" smtClean="0"/>
              <a:t> </a:t>
            </a:r>
            <a:r>
              <a:rPr lang="en-US" altLang="zh-CN" dirty="0" smtClean="0"/>
              <a:t>nor</a:t>
            </a:r>
            <a:r>
              <a:rPr lang="zh-CN" altLang="en-US" dirty="0" smtClean="0"/>
              <a:t> </a:t>
            </a:r>
            <a:r>
              <a:rPr lang="en-US" altLang="zh-CN" dirty="0" smtClean="0"/>
              <a:t>optimizes</a:t>
            </a:r>
            <a:r>
              <a:rPr lang="zh-CN" altLang="en-US" dirty="0" smtClean="0"/>
              <a:t> </a:t>
            </a:r>
            <a:r>
              <a:rPr lang="en-US" altLang="zh-CN" dirty="0" smtClean="0"/>
              <a:t>task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placement</a:t>
            </a:r>
          </a:p>
          <a:p>
            <a:pPr lvl="1"/>
            <a:endParaRPr lang="en-US" dirty="0"/>
          </a:p>
          <a:p>
            <a:pPr marL="342900" lvl="1" indent="-342900">
              <a:buFont typeface="Arial"/>
              <a:buChar char="•"/>
            </a:pPr>
            <a:r>
              <a:rPr lang="en-US" dirty="0" err="1">
                <a:solidFill>
                  <a:schemeClr val="tx2"/>
                </a:solidFill>
              </a:rPr>
              <a:t>WANalytics</a:t>
            </a:r>
            <a:r>
              <a:rPr lang="en-US" dirty="0">
                <a:solidFill>
                  <a:schemeClr val="tx2"/>
                </a:solidFill>
              </a:rPr>
              <a:t> (CIDR’15), Geode (NSDI’15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en-US" dirty="0" smtClean="0"/>
              <a:t>Optimize</a:t>
            </a:r>
            <a:r>
              <a:rPr lang="zh-CN" altLang="en-US" dirty="0" smtClean="0"/>
              <a:t> </a:t>
            </a:r>
            <a:r>
              <a:rPr lang="en-US" altLang="zh-CN" dirty="0" smtClean="0"/>
              <a:t>BW</a:t>
            </a:r>
            <a:r>
              <a:rPr lang="zh-CN" altLang="en-US" dirty="0" smtClean="0"/>
              <a:t> </a:t>
            </a:r>
            <a:r>
              <a:rPr lang="en-US" altLang="zh-CN" dirty="0" smtClean="0"/>
              <a:t>usage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SQL</a:t>
            </a:r>
            <a:r>
              <a:rPr lang="zh-CN" altLang="en-US" dirty="0" smtClean="0"/>
              <a:t> </a:t>
            </a:r>
            <a:r>
              <a:rPr lang="en-US" altLang="zh-CN" dirty="0" smtClean="0"/>
              <a:t>&amp;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general</a:t>
            </a:r>
            <a:r>
              <a:rPr lang="zh-CN" altLang="en-US" dirty="0" smtClean="0"/>
              <a:t> </a:t>
            </a:r>
            <a:r>
              <a:rPr lang="en-US" altLang="zh-CN" dirty="0" smtClean="0"/>
              <a:t>DAG</a:t>
            </a:r>
            <a:r>
              <a:rPr lang="zh-CN" altLang="en-US" dirty="0" smtClean="0"/>
              <a:t> </a:t>
            </a:r>
            <a:r>
              <a:rPr lang="en-US" altLang="zh-CN" dirty="0" smtClean="0"/>
              <a:t>jobs</a:t>
            </a:r>
            <a:endParaRPr lang="en-US" altLang="zh-CN" dirty="0"/>
          </a:p>
          <a:p>
            <a:pPr lvl="1"/>
            <a:r>
              <a:rPr lang="en-US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lead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poor</a:t>
            </a:r>
            <a:r>
              <a:rPr lang="zh-CN" altLang="en-US" dirty="0" smtClean="0"/>
              <a:t> </a:t>
            </a:r>
            <a:r>
              <a:rPr lang="en-US" altLang="zh-CN" dirty="0" smtClean="0"/>
              <a:t>query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</a:t>
            </a:r>
            <a:endParaRPr lang="en-US" dirty="0" smtClean="0"/>
          </a:p>
          <a:p>
            <a:pPr marL="1200150" lvl="3" indent="-3429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46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442" y="365125"/>
            <a:ext cx="9117558" cy="1325563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 smtClean="0"/>
              <a:t>Low Latency Geo-distributed Data Analytics</a:t>
            </a:r>
            <a:endParaRPr lang="en-US" sz="35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020024" y="1678213"/>
            <a:ext cx="55396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Data is </a:t>
            </a:r>
            <a:r>
              <a:rPr lang="en-US" sz="2800" dirty="0" smtClean="0">
                <a:solidFill>
                  <a:srgbClr val="C00000"/>
                </a:solidFill>
              </a:rPr>
              <a:t>geographically distributed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Services with global footprints</a:t>
            </a:r>
          </a:p>
          <a:p>
            <a:r>
              <a:rPr lang="en-US" sz="2800" u="sng" dirty="0" smtClean="0"/>
              <a:t>Analyze</a:t>
            </a:r>
            <a:r>
              <a:rPr lang="en-US" sz="2800" dirty="0" smtClean="0"/>
              <a:t> logs across DCs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/>
              <a:t>“</a:t>
            </a:r>
            <a:r>
              <a:rPr lang="en-US" sz="2400" i="1" dirty="0" smtClean="0">
                <a:cs typeface="Microsoft Sans Serif" panose="020B0604020202020204" pitchFamily="34" charset="0"/>
              </a:rPr>
              <a:t>99 percentile movie rating</a:t>
            </a:r>
            <a:r>
              <a:rPr lang="en-US" sz="2400" i="1" dirty="0" smtClean="0"/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/>
              <a:t>“</a:t>
            </a:r>
            <a:r>
              <a:rPr lang="en-US" sz="2400" i="1" dirty="0">
                <a:cs typeface="Microsoft Sans Serif" panose="020B0604020202020204" pitchFamily="34" charset="0"/>
              </a:rPr>
              <a:t>Median Skype call setup latency</a:t>
            </a:r>
            <a:r>
              <a:rPr lang="en-US" sz="2400" i="1" dirty="0" smtClean="0"/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61710" y="4611861"/>
            <a:ext cx="8817636" cy="507831"/>
          </a:xfrm>
          <a:prstGeom prst="rect">
            <a:avLst/>
          </a:prstGeom>
          <a:solidFill>
            <a:sysClr val="window" lastClr="FFFFFF"/>
          </a:solidFill>
          <a:ln w="444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rPr>
              <a:t>Abstraction</a:t>
            </a:r>
            <a:r>
              <a:rPr kumimoji="0" lang="en-US" altLang="zh-CN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Calibri"/>
              </a:rPr>
              <a:t>:</a:t>
            </a:r>
            <a:r>
              <a:rPr kumimoji="0" lang="zh-CN" alt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Calibri"/>
              </a:rPr>
              <a:t> </a:t>
            </a:r>
            <a:r>
              <a:rPr kumimoji="0" lang="en-US" altLang="zh-CN" sz="2700" b="1" i="1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Calibri"/>
              </a:rPr>
              <a:t>Single</a:t>
            </a:r>
            <a:r>
              <a:rPr kumimoji="0" lang="zh-CN" alt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Calibri"/>
              </a:rPr>
              <a:t> </a:t>
            </a:r>
            <a:r>
              <a:rPr kumimoji="0" lang="en-US" altLang="zh-CN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Calibri"/>
              </a:rPr>
              <a:t>logical</a:t>
            </a:r>
            <a:r>
              <a:rPr kumimoji="0" lang="zh-CN" alt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Calibri"/>
              </a:rPr>
              <a:t> </a:t>
            </a:r>
            <a:r>
              <a:rPr lang="en-US" altLang="zh-CN" sz="2700" b="1" kern="0" dirty="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Calibri"/>
              </a:rPr>
              <a:t>analytics cluster</a:t>
            </a:r>
            <a:r>
              <a:rPr kumimoji="0" lang="zh-CN" alt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Calibri"/>
              </a:rPr>
              <a:t> </a:t>
            </a:r>
            <a:r>
              <a:rPr kumimoji="0" lang="en-US" altLang="zh-CN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Calibri"/>
              </a:rPr>
              <a:t>across</a:t>
            </a:r>
            <a:r>
              <a:rPr kumimoji="0" lang="zh-CN" alt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Calibri"/>
              </a:rPr>
              <a:t> </a:t>
            </a:r>
            <a:r>
              <a:rPr kumimoji="0" lang="en-US" altLang="zh-CN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Calibri"/>
              </a:rPr>
              <a:t>all</a:t>
            </a:r>
            <a:r>
              <a:rPr kumimoji="0" lang="zh-CN" alt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Calibri"/>
              </a:rPr>
              <a:t> </a:t>
            </a:r>
            <a:r>
              <a:rPr kumimoji="0" lang="en-US" altLang="zh-CN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Calibri"/>
              </a:rPr>
              <a:t>sites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20024" y="1800310"/>
            <a:ext cx="5054704" cy="2270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68328" y="5088788"/>
            <a:ext cx="7362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Incorporating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WAN bandwidths</a:t>
            </a:r>
            <a:r>
              <a:rPr lang="en-US" sz="2800" dirty="0"/>
              <a:t> </a:t>
            </a: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/>
              <a:t>Reduce response time over baselines by </a:t>
            </a:r>
            <a:r>
              <a:rPr lang="en-US" sz="2600" dirty="0" smtClean="0">
                <a:solidFill>
                  <a:srgbClr val="C00000"/>
                </a:solidFill>
              </a:rPr>
              <a:t>3x – 19x</a:t>
            </a:r>
            <a:endParaRPr lang="en-US" sz="2600" dirty="0"/>
          </a:p>
        </p:txBody>
      </p:sp>
      <p:sp>
        <p:nvSpPr>
          <p:cNvPr id="14" name="Rectangle 13"/>
          <p:cNvSpPr/>
          <p:nvPr/>
        </p:nvSpPr>
        <p:spPr>
          <a:xfrm>
            <a:off x="1984327" y="6362700"/>
            <a:ext cx="550447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u="sng" dirty="0" smtClean="0">
                <a:solidFill>
                  <a:srgbClr val="0070C0"/>
                </a:solidFill>
              </a:rPr>
              <a:t>https://github.com/Microsoft-MNR/GDA</a:t>
            </a:r>
            <a:endParaRPr lang="en-US" sz="2500" u="sng" dirty="0">
              <a:solidFill>
                <a:srgbClr val="0070C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18806" y="1467279"/>
            <a:ext cx="4442807" cy="2571022"/>
            <a:chOff x="1299586" y="1322532"/>
            <a:chExt cx="4442807" cy="2571022"/>
          </a:xfrm>
        </p:grpSpPr>
        <p:grpSp>
          <p:nvGrpSpPr>
            <p:cNvPr id="50" name="Group 49"/>
            <p:cNvGrpSpPr/>
            <p:nvPr/>
          </p:nvGrpSpPr>
          <p:grpSpPr>
            <a:xfrm>
              <a:off x="1299586" y="1322532"/>
              <a:ext cx="4442807" cy="2571022"/>
              <a:chOff x="1299586" y="1322532"/>
              <a:chExt cx="4442807" cy="2571022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27154" y="2490118"/>
                <a:ext cx="884906" cy="1198791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9586" y="2616386"/>
                <a:ext cx="884906" cy="1198791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55953" y="1322532"/>
                <a:ext cx="884906" cy="1198791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9586" y="1370332"/>
                <a:ext cx="884906" cy="1198791"/>
              </a:xfrm>
              <a:prstGeom prst="rect">
                <a:avLst/>
              </a:prstGeom>
            </p:spPr>
          </p:pic>
          <p:sp>
            <p:nvSpPr>
              <p:cNvPr id="26" name="Cloud 25"/>
              <p:cNvSpPr/>
              <p:nvPr/>
            </p:nvSpPr>
            <p:spPr>
              <a:xfrm>
                <a:off x="2341472" y="2062356"/>
                <a:ext cx="1446519" cy="1026593"/>
              </a:xfrm>
              <a:prstGeom prst="cloud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tint val="66000"/>
                      <a:satMod val="160000"/>
                    </a:schemeClr>
                  </a:gs>
                  <a:gs pos="50000">
                    <a:schemeClr val="bg1">
                      <a:lumMod val="75000"/>
                      <a:tint val="44500"/>
                      <a:satMod val="160000"/>
                    </a:schemeClr>
                  </a:gs>
                  <a:gs pos="100000">
                    <a:schemeClr val="bg1">
                      <a:lumMod val="75000"/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500" dirty="0" smtClean="0">
                    <a:solidFill>
                      <a:schemeClr val="tx1"/>
                    </a:solidFill>
                    <a:latin typeface="Arial Black"/>
                    <a:cs typeface="Arial Black"/>
                  </a:rPr>
                  <a:t>WAN</a:t>
                </a:r>
                <a:endParaRPr lang="en-US" sz="1500" dirty="0">
                  <a:solidFill>
                    <a:schemeClr val="tx1"/>
                  </a:solidFill>
                  <a:latin typeface="Arial Black"/>
                  <a:cs typeface="Arial Black"/>
                </a:endParaRP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 flipH="1">
                <a:off x="2160825" y="2622587"/>
                <a:ext cx="679357" cy="398222"/>
              </a:xfrm>
              <a:prstGeom prst="straightConnector1">
                <a:avLst/>
              </a:prstGeom>
              <a:ln w="139700">
                <a:solidFill>
                  <a:schemeClr val="accent6">
                    <a:lumMod val="75000"/>
                  </a:schemeClr>
                </a:solidFill>
                <a:headEnd type="triangle" w="sm" len="sm"/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1640189" y="2299422"/>
                <a:ext cx="11980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500" b="1" dirty="0" smtClean="0">
                    <a:latin typeface="Georgia" panose="02040502050405020303" pitchFamily="18" charset="0"/>
                  </a:rPr>
                  <a:t>Seattle</a:t>
                </a:r>
                <a:endParaRPr lang="en-US" sz="1500" b="1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634495" y="3552422"/>
                <a:ext cx="120568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 smtClean="0">
                    <a:latin typeface="Georgia" panose="02040502050405020303" pitchFamily="18" charset="0"/>
                  </a:rPr>
                  <a:t>Berkeley</a:t>
                </a:r>
                <a:endParaRPr lang="en-US" sz="1500" b="1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060219" y="3531540"/>
                <a:ext cx="127160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 smtClean="0">
                    <a:latin typeface="Georgia" panose="02040502050405020303" pitchFamily="18" charset="0"/>
                  </a:rPr>
                  <a:t>Beijing</a:t>
                </a:r>
                <a:endParaRPr lang="en-US" sz="1500" b="1" dirty="0">
                  <a:latin typeface="Georgia" panose="02040502050405020303" pitchFamily="18" charset="0"/>
                </a:endParaRPr>
              </a:p>
            </p:txBody>
          </p: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3920" y="2378861"/>
                <a:ext cx="196623" cy="190262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68973" y="3645775"/>
                <a:ext cx="210965" cy="190184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3885795" y="2403716"/>
                <a:ext cx="244194" cy="165407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37872" y="3703292"/>
                <a:ext cx="196623" cy="190262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17263" y="2884931"/>
                <a:ext cx="301199" cy="40803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4109495" y="2299422"/>
                <a:ext cx="163289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500" b="1" dirty="0" smtClean="0">
                    <a:latin typeface="Georgia" panose="02040502050405020303" pitchFamily="18" charset="0"/>
                  </a:rPr>
                  <a:t>London</a:t>
                </a:r>
                <a:endParaRPr lang="en-US" sz="1500" b="1" dirty="0">
                  <a:latin typeface="Georgia" panose="02040502050405020303" pitchFamily="18" charset="0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99719" y="1757442"/>
                <a:ext cx="301199" cy="408038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43703" y="1714573"/>
                <a:ext cx="301199" cy="408038"/>
              </a:xfrm>
              <a:prstGeom prst="rect">
                <a:avLst/>
              </a:prstGeom>
            </p:spPr>
          </p:pic>
        </p:grpSp>
        <p:cxnSp>
          <p:nvCxnSpPr>
            <p:cNvPr id="45" name="Straight Arrow Connector 44"/>
            <p:cNvCxnSpPr/>
            <p:nvPr/>
          </p:nvCxnSpPr>
          <p:spPr>
            <a:xfrm flipH="1">
              <a:off x="3147797" y="2005494"/>
              <a:ext cx="679357" cy="398222"/>
            </a:xfrm>
            <a:prstGeom prst="straightConnector1">
              <a:avLst/>
            </a:prstGeom>
            <a:ln w="139700">
              <a:solidFill>
                <a:schemeClr val="accent6">
                  <a:lumMod val="75000"/>
                </a:schemeClr>
              </a:solidFill>
              <a:headEnd type="triangl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 flipV="1">
              <a:off x="2179836" y="1960974"/>
              <a:ext cx="679356" cy="367508"/>
            </a:xfrm>
            <a:prstGeom prst="straightConnector1">
              <a:avLst/>
            </a:prstGeom>
            <a:ln w="139700">
              <a:solidFill>
                <a:schemeClr val="accent6">
                  <a:lumMod val="75000"/>
                </a:schemeClr>
              </a:solidFill>
              <a:headEnd type="triangl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 flipV="1">
              <a:off x="3250698" y="2723702"/>
              <a:ext cx="679356" cy="367508"/>
            </a:xfrm>
            <a:prstGeom prst="straightConnector1">
              <a:avLst/>
            </a:prstGeom>
            <a:ln w="139700">
              <a:solidFill>
                <a:schemeClr val="accent6">
                  <a:lumMod val="75000"/>
                </a:schemeClr>
              </a:solidFill>
              <a:headEnd type="triangl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944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360" y="3090140"/>
            <a:ext cx="1814849" cy="181484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424" y="1322532"/>
            <a:ext cx="1814849" cy="181484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586" y="1394897"/>
            <a:ext cx="1814849" cy="1814849"/>
          </a:xfrm>
          <a:prstGeom prst="rect">
            <a:avLst/>
          </a:prstGeom>
        </p:spPr>
      </p:pic>
      <p:sp>
        <p:nvSpPr>
          <p:cNvPr id="26" name="Cloud 25"/>
          <p:cNvSpPr/>
          <p:nvPr/>
        </p:nvSpPr>
        <p:spPr>
          <a:xfrm>
            <a:off x="3436383" y="2442552"/>
            <a:ext cx="2966658" cy="1554159"/>
          </a:xfrm>
          <a:prstGeom prst="cloud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500" dirty="0" smtClean="0">
                <a:solidFill>
                  <a:schemeClr val="tx1"/>
                </a:solidFill>
                <a:latin typeface="Arial Black"/>
                <a:cs typeface="Arial Black"/>
              </a:rPr>
              <a:t>WAN</a:t>
            </a:r>
            <a:endParaRPr lang="en-US" sz="25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586" y="3281298"/>
            <a:ext cx="1814849" cy="181484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081017" y="2362823"/>
            <a:ext cx="1001592" cy="597136"/>
          </a:xfrm>
          <a:prstGeom prst="straightConnector1">
            <a:avLst/>
          </a:prstGeom>
          <a:ln w="123825">
            <a:solidFill>
              <a:schemeClr val="accent6">
                <a:lumMod val="75000"/>
              </a:schemeClr>
            </a:solidFill>
            <a:headEnd type="oval" w="sm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513867" y="2455282"/>
            <a:ext cx="889174" cy="504677"/>
          </a:xfrm>
          <a:prstGeom prst="straightConnector1">
            <a:avLst/>
          </a:prstGeom>
          <a:ln w="123825">
            <a:solidFill>
              <a:schemeClr val="accent6">
                <a:lumMod val="75000"/>
              </a:schemeClr>
            </a:solidFill>
            <a:headEnd type="oval" w="sm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513866" y="3400238"/>
            <a:ext cx="889175" cy="505064"/>
          </a:xfrm>
          <a:prstGeom prst="straightConnector1">
            <a:avLst/>
          </a:prstGeom>
          <a:ln w="123825">
            <a:solidFill>
              <a:schemeClr val="accent6">
                <a:lumMod val="75000"/>
              </a:schemeClr>
            </a:solidFill>
            <a:headEnd type="oval" w="sm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065894" y="3491648"/>
            <a:ext cx="940480" cy="401906"/>
          </a:xfrm>
          <a:prstGeom prst="straightConnector1">
            <a:avLst/>
          </a:prstGeom>
          <a:ln w="212725">
            <a:solidFill>
              <a:schemeClr val="accent6">
                <a:lumMod val="75000"/>
              </a:schemeClr>
            </a:solidFill>
            <a:headEnd type="oval" w="sm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itle 1"/>
          <p:cNvSpPr txBox="1">
            <a:spLocks/>
          </p:cNvSpPr>
          <p:nvPr/>
        </p:nvSpPr>
        <p:spPr>
          <a:xfrm>
            <a:off x="561148" y="50159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Geo-distributed 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Analytics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998126" y="2887256"/>
            <a:ext cx="114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Georgia" panose="02040502050405020303" pitchFamily="18" charset="0"/>
              </a:rPr>
              <a:t>Seattle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86448" y="4845470"/>
            <a:ext cx="184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Berkeley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61355" y="4752560"/>
            <a:ext cx="112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Beijing</a:t>
            </a:r>
            <a:endParaRPr lang="en-US" b="1" dirty="0">
              <a:latin typeface="Georgia" panose="02040502050405020303" pitchFamily="18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564" y="2921709"/>
            <a:ext cx="403252" cy="28803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9127" y="4839689"/>
            <a:ext cx="432666" cy="287919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7062414" y="2887256"/>
            <a:ext cx="184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Georgia" panose="02040502050405020303" pitchFamily="18" charset="0"/>
              </a:rPr>
              <a:t>London</a:t>
            </a:r>
            <a:endParaRPr lang="en-US" b="1" dirty="0">
              <a:latin typeface="Georgia" panose="02040502050405020303" pitchFamily="18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603628" y="2959337"/>
            <a:ext cx="500817" cy="25040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196" y="4926765"/>
            <a:ext cx="403252" cy="288037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3180964" y="5569104"/>
            <a:ext cx="32651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dirty="0" smtClean="0">
                <a:solidFill>
                  <a:srgbClr val="E46C0A"/>
                </a:solidFill>
              </a:rPr>
              <a:t>Wasteful &amp; Slow</a:t>
            </a:r>
            <a:endParaRPr lang="en-US" sz="3500" dirty="0" smtClean="0">
              <a:solidFill>
                <a:srgbClr val="E46C0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71654" y="1494127"/>
            <a:ext cx="2744662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500" dirty="0" err="1"/>
              <a:t>Perf</a:t>
            </a:r>
            <a:r>
              <a:rPr lang="en-US" altLang="zh-CN" sz="3500" dirty="0"/>
              <a:t>.</a:t>
            </a:r>
            <a:r>
              <a:rPr lang="zh-CN" altLang="en-US" sz="3500" dirty="0"/>
              <a:t> </a:t>
            </a:r>
            <a:r>
              <a:rPr lang="en-US" altLang="zh-CN" sz="3500" dirty="0" smtClean="0"/>
              <a:t>counters</a:t>
            </a:r>
          </a:p>
          <a:p>
            <a:pPr algn="ctr">
              <a:lnSpc>
                <a:spcPct val="80000"/>
              </a:lnSpc>
            </a:pPr>
            <a:r>
              <a:rPr lang="en-US" altLang="zh-CN" sz="3500" dirty="0" smtClean="0"/>
              <a:t>User </a:t>
            </a:r>
            <a:r>
              <a:rPr lang="en-US" altLang="zh-CN" sz="3500" dirty="0" smtClean="0"/>
              <a:t>activities</a:t>
            </a:r>
            <a:endParaRPr lang="en-US" altLang="zh-CN" sz="3500" dirty="0" smtClean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" y="427038"/>
            <a:ext cx="9144000" cy="1143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“</a:t>
            </a:r>
            <a:r>
              <a:rPr lang="en-US" dirty="0" smtClean="0">
                <a:solidFill>
                  <a:srgbClr val="558ED5"/>
                </a:solidFill>
              </a:rPr>
              <a:t>Centralized</a:t>
            </a:r>
            <a:r>
              <a:rPr lang="en-US" dirty="0" smtClean="0"/>
              <a:t>”</a:t>
            </a:r>
            <a:r>
              <a:rPr lang="zh-CN" altLang="en-US" dirty="0" smtClean="0"/>
              <a:t> </a:t>
            </a:r>
            <a:r>
              <a:rPr lang="en-US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Analytics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Paradigm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849" y="1840215"/>
            <a:ext cx="1917429" cy="84750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660" y="3731538"/>
            <a:ext cx="1917429" cy="84750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6571" y="1703205"/>
            <a:ext cx="1917429" cy="84750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6552" y="3632517"/>
            <a:ext cx="1917429" cy="84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3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8" grpId="0"/>
      <p:bldP spid="49" grpId="0"/>
      <p:bldP spid="50" grpId="0"/>
      <p:bldP spid="55" grpId="0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trans="71000" pencilSize="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687" y="228336"/>
            <a:ext cx="8241001" cy="63438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3360" y="3090140"/>
            <a:ext cx="1814849" cy="181484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9586" y="3281298"/>
            <a:ext cx="1814849" cy="1814849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424" y="1322532"/>
            <a:ext cx="1814849" cy="181484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9586" y="1394897"/>
            <a:ext cx="1814849" cy="1814849"/>
          </a:xfrm>
          <a:prstGeom prst="rect">
            <a:avLst/>
          </a:prstGeom>
        </p:spPr>
      </p:pic>
      <p:sp>
        <p:nvSpPr>
          <p:cNvPr id="33" name="Cloud 32"/>
          <p:cNvSpPr/>
          <p:nvPr/>
        </p:nvSpPr>
        <p:spPr>
          <a:xfrm>
            <a:off x="3436383" y="2442552"/>
            <a:ext cx="2966658" cy="1554159"/>
          </a:xfrm>
          <a:prstGeom prst="cloud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500" dirty="0" smtClean="0">
                <a:solidFill>
                  <a:schemeClr val="tx1"/>
                </a:solidFill>
                <a:latin typeface="Arial Black"/>
                <a:cs typeface="Arial Black"/>
              </a:rPr>
              <a:t>WAN</a:t>
            </a:r>
            <a:endParaRPr lang="en-US" sz="25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081017" y="2362823"/>
            <a:ext cx="1001592" cy="597136"/>
          </a:xfrm>
          <a:prstGeom prst="straightConnector1">
            <a:avLst/>
          </a:prstGeom>
          <a:ln w="123825">
            <a:solidFill>
              <a:schemeClr val="accent6">
                <a:lumMod val="75000"/>
              </a:schemeClr>
            </a:solidFill>
            <a:headEnd type="oval" w="sm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513867" y="2455282"/>
            <a:ext cx="889174" cy="504677"/>
          </a:xfrm>
          <a:prstGeom prst="straightConnector1">
            <a:avLst/>
          </a:prstGeom>
          <a:ln w="123825">
            <a:solidFill>
              <a:schemeClr val="accent6">
                <a:lumMod val="75000"/>
              </a:schemeClr>
            </a:solidFill>
            <a:headEnd type="oval" w="sm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5513866" y="3400238"/>
            <a:ext cx="889175" cy="505064"/>
          </a:xfrm>
          <a:prstGeom prst="straightConnector1">
            <a:avLst/>
          </a:prstGeom>
          <a:ln w="123825">
            <a:solidFill>
              <a:schemeClr val="accent6">
                <a:lumMod val="75000"/>
              </a:schemeClr>
            </a:solidFill>
            <a:headEnd type="oval" w="sm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3065894" y="3491648"/>
            <a:ext cx="940480" cy="401906"/>
          </a:xfrm>
          <a:prstGeom prst="straightConnector1">
            <a:avLst/>
          </a:prstGeom>
          <a:ln w="212725">
            <a:solidFill>
              <a:schemeClr val="accent6">
                <a:lumMod val="75000"/>
              </a:schemeClr>
            </a:solidFill>
            <a:headEnd type="oval" w="sm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998126" y="2887256"/>
            <a:ext cx="114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Georgia" panose="02040502050405020303" pitchFamily="18" charset="0"/>
              </a:rPr>
              <a:t>Seattle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86448" y="4845470"/>
            <a:ext cx="184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Berkeley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61355" y="4752560"/>
            <a:ext cx="112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Beijing</a:t>
            </a:r>
            <a:endParaRPr lang="en-US" b="1" dirty="0">
              <a:latin typeface="Georgia" panose="02040502050405020303" pitchFamily="18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3564" y="2921709"/>
            <a:ext cx="403252" cy="28803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9127" y="4839689"/>
            <a:ext cx="432666" cy="28791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603628" y="2959337"/>
            <a:ext cx="500817" cy="25040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3196" y="4926765"/>
            <a:ext cx="403252" cy="288037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7062414" y="2887256"/>
            <a:ext cx="184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Georgia" panose="02040502050405020303" pitchFamily="18" charset="0"/>
              </a:rPr>
              <a:t>London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2306" y="364102"/>
            <a:ext cx="8941693" cy="630942"/>
          </a:xfrm>
          <a:prstGeom prst="rect">
            <a:avLst/>
          </a:prstGeom>
          <a:ln w="444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500" b="1" dirty="0">
                <a:latin typeface="Calibri"/>
                <a:cs typeface="Calibri"/>
              </a:rPr>
              <a:t>A</a:t>
            </a:r>
            <a:r>
              <a:rPr lang="zh-CN" altLang="en-US" sz="3500" b="1" dirty="0" smtClean="0">
                <a:latin typeface="Calibri"/>
                <a:cs typeface="Calibri"/>
              </a:rPr>
              <a:t> </a:t>
            </a:r>
            <a:r>
              <a:rPr lang="en-US" altLang="zh-CN" sz="3500" b="1" i="1" u="sng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single</a:t>
            </a:r>
            <a:r>
              <a:rPr lang="zh-CN" altLang="en-US" sz="35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altLang="zh-CN" sz="3500" b="1" dirty="0" smtClean="0">
                <a:latin typeface="Calibri"/>
                <a:cs typeface="Calibri"/>
              </a:rPr>
              <a:t>logical</a:t>
            </a:r>
            <a:r>
              <a:rPr lang="zh-CN" altLang="en-US" sz="3500" b="1" dirty="0" smtClean="0">
                <a:latin typeface="Calibri"/>
                <a:cs typeface="Calibri"/>
              </a:rPr>
              <a:t> </a:t>
            </a:r>
            <a:r>
              <a:rPr lang="en-US" altLang="zh-CN" sz="3500" b="1" dirty="0" smtClean="0">
                <a:latin typeface="Calibri"/>
                <a:cs typeface="Calibri"/>
              </a:rPr>
              <a:t>analytics</a:t>
            </a:r>
            <a:r>
              <a:rPr lang="zh-CN" altLang="en-US" sz="3500" b="1" dirty="0" smtClean="0">
                <a:latin typeface="Calibri"/>
                <a:cs typeface="Calibri"/>
              </a:rPr>
              <a:t> </a:t>
            </a:r>
            <a:r>
              <a:rPr lang="en-US" altLang="zh-CN" sz="3500" b="1" dirty="0" smtClean="0">
                <a:latin typeface="Calibri"/>
                <a:cs typeface="Calibri"/>
              </a:rPr>
              <a:t>cluster </a:t>
            </a:r>
            <a:r>
              <a:rPr lang="en-US" altLang="zh-CN" sz="3500" b="1" dirty="0" smtClean="0">
                <a:solidFill>
                  <a:srgbClr val="558ED5"/>
                </a:solidFill>
                <a:latin typeface="Calibri"/>
                <a:cs typeface="Calibri"/>
              </a:rPr>
              <a:t>across</a:t>
            </a:r>
            <a:r>
              <a:rPr lang="zh-CN" altLang="en-US" sz="3500" b="1" dirty="0" smtClean="0">
                <a:solidFill>
                  <a:srgbClr val="558ED5"/>
                </a:solidFill>
                <a:latin typeface="Calibri"/>
                <a:cs typeface="Calibri"/>
              </a:rPr>
              <a:t> </a:t>
            </a:r>
            <a:r>
              <a:rPr lang="en-US" altLang="zh-CN" sz="3500" b="1" dirty="0" smtClean="0">
                <a:solidFill>
                  <a:srgbClr val="558ED5"/>
                </a:solidFill>
                <a:latin typeface="Calibri"/>
                <a:cs typeface="Calibri"/>
              </a:rPr>
              <a:t>all</a:t>
            </a:r>
            <a:r>
              <a:rPr lang="zh-CN" altLang="en-US" sz="3500" b="1" dirty="0" smtClean="0">
                <a:solidFill>
                  <a:srgbClr val="558ED5"/>
                </a:solidFill>
                <a:latin typeface="Calibri"/>
                <a:cs typeface="Calibri"/>
              </a:rPr>
              <a:t> </a:t>
            </a:r>
            <a:r>
              <a:rPr lang="en-US" altLang="zh-CN" sz="3500" b="1" dirty="0" smtClean="0">
                <a:solidFill>
                  <a:srgbClr val="558ED5"/>
                </a:solidFill>
                <a:latin typeface="Calibri"/>
                <a:cs typeface="Calibri"/>
              </a:rPr>
              <a:t>sites</a:t>
            </a:r>
            <a:endParaRPr lang="en-US" sz="3500" b="1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2556" y="3683353"/>
            <a:ext cx="2982172" cy="1542100"/>
          </a:xfrm>
          <a:prstGeom prst="rect">
            <a:avLst/>
          </a:prstGeom>
          <a:solidFill>
            <a:schemeClr val="bg1">
              <a:alpha val="88000"/>
            </a:schemeClr>
          </a:solidFill>
        </p:spPr>
      </p:pic>
      <p:pic>
        <p:nvPicPr>
          <p:cNvPr id="2050" name="Picture 2" descr="http://blogs.msdn.com/cfs-file.ashx/__key/CommunityServer-Blogs-Components-WeblogFiles/00-00-01-32-02-metablogapi/6242.clip_5F00_image0038_5F00_2454087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379" y="1722502"/>
            <a:ext cx="2897498" cy="139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6213" y="1649205"/>
            <a:ext cx="2091495" cy="20914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43295" y="3397508"/>
            <a:ext cx="2028825" cy="17907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48185" y="5768378"/>
            <a:ext cx="816000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009001"/>
                </a:solidFill>
              </a:rPr>
              <a:t>Unchanged intra-DC queries run geo-</a:t>
            </a:r>
            <a:r>
              <a:rPr lang="en-US" sz="3500" dirty="0" err="1" smtClean="0">
                <a:solidFill>
                  <a:srgbClr val="009001"/>
                </a:solidFill>
              </a:rPr>
              <a:t>distrib</a:t>
            </a:r>
            <a:r>
              <a:rPr lang="en-US" sz="3500" dirty="0" smtClean="0">
                <a:solidFill>
                  <a:srgbClr val="009001"/>
                </a:solidFill>
              </a:rPr>
              <a:t>.</a:t>
            </a:r>
            <a:endParaRPr lang="en-US" sz="3500" dirty="0" smtClean="0">
              <a:solidFill>
                <a:srgbClr val="0090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360" y="3090140"/>
            <a:ext cx="1814849" cy="1814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586" y="3281298"/>
            <a:ext cx="1814849" cy="1814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424" y="1322532"/>
            <a:ext cx="1814849" cy="18148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586" y="1394897"/>
            <a:ext cx="1814849" cy="1814849"/>
          </a:xfrm>
          <a:prstGeom prst="rect">
            <a:avLst/>
          </a:prstGeom>
        </p:spPr>
      </p:pic>
      <p:sp>
        <p:nvSpPr>
          <p:cNvPr id="10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10EC1-B0CB-BF41-9996-C9AF48CB3F3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3436383" y="2442552"/>
            <a:ext cx="2966658" cy="1554159"/>
          </a:xfrm>
          <a:prstGeom prst="cloud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500" dirty="0" smtClean="0">
                <a:solidFill>
                  <a:schemeClr val="tx1"/>
                </a:solidFill>
                <a:latin typeface="Arial Black"/>
                <a:cs typeface="Arial Black"/>
              </a:rPr>
              <a:t>WAN</a:t>
            </a:r>
            <a:endParaRPr lang="en-US" sz="25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98126" y="2887256"/>
            <a:ext cx="114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Georgia" panose="02040502050405020303" pitchFamily="18" charset="0"/>
              </a:rPr>
              <a:t>Seattle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6448" y="4845470"/>
            <a:ext cx="184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Berkeley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61355" y="4752560"/>
            <a:ext cx="112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Beijing</a:t>
            </a:r>
            <a:endParaRPr lang="en-US" b="1" dirty="0">
              <a:latin typeface="Georgia" panose="02040502050405020303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564" y="2921709"/>
            <a:ext cx="403252" cy="2880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9127" y="4839689"/>
            <a:ext cx="432666" cy="2879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603628" y="2959337"/>
            <a:ext cx="500817" cy="2504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196" y="4926765"/>
            <a:ext cx="403252" cy="28803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062414" y="2887256"/>
            <a:ext cx="184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Georgia" panose="02040502050405020303" pitchFamily="18" charset="0"/>
              </a:rPr>
              <a:t>London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104948" y="56775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Incorporating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WAN bandwidths</a:t>
            </a:r>
            <a:r>
              <a:rPr 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key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geo-distributed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analytics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performance.</a:t>
            </a:r>
            <a:endParaRPr lang="en-US" dirty="0">
              <a:solidFill>
                <a:srgbClr val="558ED5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3241851" y="2006838"/>
            <a:ext cx="3241509" cy="2329929"/>
            <a:chOff x="3055417" y="4398155"/>
            <a:chExt cx="3241509" cy="2329929"/>
          </a:xfrm>
        </p:grpSpPr>
        <p:cxnSp>
          <p:nvCxnSpPr>
            <p:cNvPr id="78" name="Straight Arrow Connector 77"/>
            <p:cNvCxnSpPr/>
            <p:nvPr/>
          </p:nvCxnSpPr>
          <p:spPr>
            <a:xfrm flipV="1">
              <a:off x="5075761" y="4507919"/>
              <a:ext cx="786885" cy="735222"/>
            </a:xfrm>
            <a:prstGeom prst="straightConnector1">
              <a:avLst/>
            </a:prstGeom>
            <a:ln w="2540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3158780" y="4950224"/>
              <a:ext cx="737395" cy="650839"/>
            </a:xfrm>
            <a:prstGeom prst="straightConnector1">
              <a:avLst/>
            </a:prstGeom>
            <a:ln w="101600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3055417" y="5775338"/>
              <a:ext cx="764523" cy="60765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H="1">
              <a:off x="3208334" y="5992495"/>
              <a:ext cx="880019" cy="735589"/>
            </a:xfrm>
            <a:prstGeom prst="straightConnector1">
              <a:avLst/>
            </a:prstGeom>
            <a:ln w="1016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H="1">
              <a:off x="5448816" y="4846599"/>
              <a:ext cx="767791" cy="679162"/>
            </a:xfrm>
            <a:prstGeom prst="straightConnector1">
              <a:avLst/>
            </a:prstGeom>
            <a:ln w="1016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H="1" flipV="1">
              <a:off x="3195919" y="4398155"/>
              <a:ext cx="1112649" cy="914871"/>
            </a:xfrm>
            <a:prstGeom prst="straightConnector1">
              <a:avLst/>
            </a:prstGeom>
            <a:ln w="2794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5257294" y="5775338"/>
              <a:ext cx="1039632" cy="613544"/>
            </a:xfrm>
            <a:prstGeom prst="straightConnector1">
              <a:avLst/>
            </a:prstGeom>
            <a:ln w="1905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H="1" flipV="1">
              <a:off x="4954579" y="6025134"/>
              <a:ext cx="1097147" cy="702950"/>
            </a:xfrm>
            <a:prstGeom prst="straightConnector1">
              <a:avLst/>
            </a:prstGeom>
            <a:ln w="1905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3314822" y="2280673"/>
            <a:ext cx="3018636" cy="2001250"/>
            <a:chOff x="3151432" y="2753201"/>
            <a:chExt cx="2522520" cy="1860985"/>
          </a:xfrm>
          <a:solidFill>
            <a:srgbClr val="AFF1B4">
              <a:alpha val="47000"/>
            </a:srgbClr>
          </a:solidFill>
        </p:grpSpPr>
        <p:sp>
          <p:nvSpPr>
            <p:cNvPr id="58" name="Direct Access Storage 57"/>
            <p:cNvSpPr/>
            <p:nvPr/>
          </p:nvSpPr>
          <p:spPr>
            <a:xfrm rot="13403907">
              <a:off x="3558948" y="2753201"/>
              <a:ext cx="487433" cy="542687"/>
            </a:xfrm>
            <a:prstGeom prst="flowChartMagneticDrum">
              <a:avLst/>
            </a:prstGeom>
            <a:solidFill>
              <a:srgbClr val="008000">
                <a:alpha val="47000"/>
              </a:srgbClr>
            </a:solidFill>
            <a:ln>
              <a:solidFill>
                <a:srgbClr val="009001">
                  <a:alpha val="4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Direct Access Storage 58"/>
            <p:cNvSpPr/>
            <p:nvPr/>
          </p:nvSpPr>
          <p:spPr>
            <a:xfrm rot="8386952">
              <a:off x="3342272" y="4149642"/>
              <a:ext cx="564999" cy="270533"/>
            </a:xfrm>
            <a:prstGeom prst="flowChartMagneticDrum">
              <a:avLst/>
            </a:prstGeom>
            <a:solidFill>
              <a:srgbClr val="008000">
                <a:alpha val="47000"/>
              </a:srgbClr>
            </a:solidFill>
            <a:ln>
              <a:solidFill>
                <a:srgbClr val="009001">
                  <a:alpha val="4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Direct Access Storage 59"/>
            <p:cNvSpPr/>
            <p:nvPr/>
          </p:nvSpPr>
          <p:spPr>
            <a:xfrm rot="19153798">
              <a:off x="4867499" y="2854805"/>
              <a:ext cx="445993" cy="267508"/>
            </a:xfrm>
            <a:prstGeom prst="flowChartMagneticDrum">
              <a:avLst/>
            </a:prstGeom>
            <a:solidFill>
              <a:srgbClr val="008000">
                <a:alpha val="47000"/>
              </a:srgbClr>
            </a:solidFill>
            <a:ln>
              <a:solidFill>
                <a:srgbClr val="009001">
                  <a:alpha val="4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Direct Access Storage 60"/>
            <p:cNvSpPr/>
            <p:nvPr/>
          </p:nvSpPr>
          <p:spPr>
            <a:xfrm rot="1578886">
              <a:off x="5119315" y="3874310"/>
              <a:ext cx="495590" cy="273611"/>
            </a:xfrm>
            <a:prstGeom prst="flowChartMagneticDrum">
              <a:avLst/>
            </a:prstGeom>
            <a:solidFill>
              <a:srgbClr val="008000">
                <a:alpha val="47000"/>
              </a:srgbClr>
            </a:solidFill>
            <a:ln>
              <a:solidFill>
                <a:srgbClr val="009001">
                  <a:alpha val="4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Direct Access Storage 61"/>
            <p:cNvSpPr/>
            <p:nvPr/>
          </p:nvSpPr>
          <p:spPr>
            <a:xfrm rot="8318492">
              <a:off x="5140765" y="3090537"/>
              <a:ext cx="533187" cy="347319"/>
            </a:xfrm>
            <a:prstGeom prst="flowChartMagneticDrum">
              <a:avLst/>
            </a:prstGeom>
            <a:solidFill>
              <a:srgbClr val="008000">
                <a:alpha val="47000"/>
              </a:srgbClr>
            </a:solidFill>
            <a:ln>
              <a:solidFill>
                <a:srgbClr val="009001">
                  <a:alpha val="4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Direct Access Storage 62"/>
            <p:cNvSpPr/>
            <p:nvPr/>
          </p:nvSpPr>
          <p:spPr>
            <a:xfrm rot="8459303">
              <a:off x="3151432" y="3955468"/>
              <a:ext cx="533187" cy="233588"/>
            </a:xfrm>
            <a:prstGeom prst="flowChartMagneticDrum">
              <a:avLst/>
            </a:prstGeom>
            <a:solidFill>
              <a:srgbClr val="008000">
                <a:alpha val="47000"/>
              </a:srgbClr>
            </a:solidFill>
            <a:ln>
              <a:solidFill>
                <a:srgbClr val="009001">
                  <a:alpha val="4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Direct Access Storage 63"/>
            <p:cNvSpPr/>
            <p:nvPr/>
          </p:nvSpPr>
          <p:spPr>
            <a:xfrm rot="12651894">
              <a:off x="4907572" y="4192423"/>
              <a:ext cx="533187" cy="421763"/>
            </a:xfrm>
            <a:prstGeom prst="flowChartMagneticDrum">
              <a:avLst/>
            </a:prstGeom>
            <a:solidFill>
              <a:srgbClr val="008000">
                <a:alpha val="47000"/>
              </a:srgbClr>
            </a:solidFill>
            <a:ln>
              <a:solidFill>
                <a:srgbClr val="009001">
                  <a:alpha val="4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Direct Access Storage 64"/>
            <p:cNvSpPr/>
            <p:nvPr/>
          </p:nvSpPr>
          <p:spPr>
            <a:xfrm rot="2589165">
              <a:off x="3255490" y="3189625"/>
              <a:ext cx="437474" cy="302018"/>
            </a:xfrm>
            <a:prstGeom prst="flowChartMagneticDrum">
              <a:avLst/>
            </a:prstGeom>
            <a:solidFill>
              <a:srgbClr val="008000">
                <a:alpha val="47000"/>
              </a:srgbClr>
            </a:solidFill>
            <a:ln>
              <a:solidFill>
                <a:srgbClr val="009001">
                  <a:alpha val="4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202306" y="364102"/>
            <a:ext cx="8941693" cy="630942"/>
          </a:xfrm>
          <a:prstGeom prst="rect">
            <a:avLst/>
          </a:prstGeom>
          <a:ln w="444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500" b="1" dirty="0">
                <a:latin typeface="Calibri"/>
                <a:cs typeface="Calibri"/>
              </a:rPr>
              <a:t>A</a:t>
            </a:r>
            <a:r>
              <a:rPr lang="zh-CN" altLang="en-US" sz="3500" b="1" dirty="0" smtClean="0">
                <a:latin typeface="Calibri"/>
                <a:cs typeface="Calibri"/>
              </a:rPr>
              <a:t> </a:t>
            </a:r>
            <a:r>
              <a:rPr lang="en-US" altLang="zh-CN" sz="3500" b="1" i="1" u="sng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single</a:t>
            </a:r>
            <a:r>
              <a:rPr lang="zh-CN" altLang="en-US" sz="35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altLang="zh-CN" sz="3500" b="1" dirty="0" smtClean="0">
                <a:latin typeface="Calibri"/>
                <a:cs typeface="Calibri"/>
              </a:rPr>
              <a:t>logical</a:t>
            </a:r>
            <a:r>
              <a:rPr lang="zh-CN" altLang="en-US" sz="3500" b="1" dirty="0" smtClean="0">
                <a:latin typeface="Calibri"/>
                <a:cs typeface="Calibri"/>
              </a:rPr>
              <a:t> </a:t>
            </a:r>
            <a:r>
              <a:rPr lang="en-US" altLang="zh-CN" sz="3500" b="1" dirty="0" smtClean="0">
                <a:latin typeface="Calibri"/>
                <a:cs typeface="Calibri"/>
              </a:rPr>
              <a:t>analytics</a:t>
            </a:r>
            <a:r>
              <a:rPr lang="zh-CN" altLang="en-US" sz="3500" b="1" dirty="0" smtClean="0">
                <a:latin typeface="Calibri"/>
                <a:cs typeface="Calibri"/>
              </a:rPr>
              <a:t> </a:t>
            </a:r>
            <a:r>
              <a:rPr lang="en-US" altLang="zh-CN" sz="3500" b="1" dirty="0" smtClean="0">
                <a:latin typeface="Calibri"/>
                <a:cs typeface="Calibri"/>
              </a:rPr>
              <a:t>system</a:t>
            </a:r>
            <a:r>
              <a:rPr lang="zh-CN" altLang="en-US" sz="3500" b="1" dirty="0">
                <a:latin typeface="Calibri"/>
                <a:cs typeface="Calibri"/>
              </a:rPr>
              <a:t> </a:t>
            </a:r>
            <a:r>
              <a:rPr lang="en-US" altLang="zh-CN" sz="3500" b="1" dirty="0" smtClean="0">
                <a:solidFill>
                  <a:srgbClr val="558ED5"/>
                </a:solidFill>
                <a:latin typeface="Calibri"/>
                <a:cs typeface="Calibri"/>
              </a:rPr>
              <a:t>across</a:t>
            </a:r>
            <a:r>
              <a:rPr lang="zh-CN" altLang="en-US" sz="3500" b="1" dirty="0" smtClean="0">
                <a:solidFill>
                  <a:srgbClr val="558ED5"/>
                </a:solidFill>
                <a:latin typeface="Calibri"/>
                <a:cs typeface="Calibri"/>
              </a:rPr>
              <a:t> </a:t>
            </a:r>
            <a:r>
              <a:rPr lang="en-US" altLang="zh-CN" sz="3500" b="1" dirty="0" smtClean="0">
                <a:solidFill>
                  <a:srgbClr val="558ED5"/>
                </a:solidFill>
                <a:latin typeface="Calibri"/>
                <a:cs typeface="Calibri"/>
              </a:rPr>
              <a:t>all</a:t>
            </a:r>
            <a:r>
              <a:rPr lang="zh-CN" altLang="en-US" sz="3500" b="1" dirty="0" smtClean="0">
                <a:solidFill>
                  <a:srgbClr val="558ED5"/>
                </a:solidFill>
                <a:latin typeface="Calibri"/>
                <a:cs typeface="Calibri"/>
              </a:rPr>
              <a:t> </a:t>
            </a:r>
            <a:r>
              <a:rPr lang="en-US" altLang="zh-CN" sz="3500" b="1" dirty="0" smtClean="0">
                <a:solidFill>
                  <a:srgbClr val="558ED5"/>
                </a:solidFill>
                <a:latin typeface="Calibri"/>
                <a:cs typeface="Calibri"/>
              </a:rPr>
              <a:t>sites</a:t>
            </a:r>
            <a:endParaRPr lang="en-US" sz="35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28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Inter-DC WAN Bandwidths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Heterogeneous and </a:t>
            </a:r>
            <a:r>
              <a:rPr lang="en-US" dirty="0"/>
              <a:t>(</a:t>
            </a:r>
            <a:r>
              <a:rPr lang="en-US" dirty="0" smtClean="0"/>
              <a:t>relatively)</a:t>
            </a:r>
            <a:r>
              <a:rPr lang="en-US" dirty="0"/>
              <a:t> </a:t>
            </a:r>
            <a:r>
              <a:rPr lang="en-US" dirty="0" smtClean="0"/>
              <a:t>limited </a:t>
            </a:r>
          </a:p>
          <a:p>
            <a:pPr lvl="1"/>
            <a:r>
              <a:rPr lang="en-US" dirty="0" smtClean="0"/>
              <a:t>Higher utilization than intra-DC bandwidths</a:t>
            </a:r>
          </a:p>
          <a:p>
            <a:endParaRPr lang="en-US" dirty="0" smtClean="0"/>
          </a:p>
          <a:p>
            <a:r>
              <a:rPr lang="en-US" dirty="0" smtClean="0"/>
              <a:t>Growth is slowing down (expensive to lay)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Costly to use inter-DC links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Used by intermediate tasks for data transfer</a:t>
            </a:r>
          </a:p>
          <a:p>
            <a:pPr lvl="1"/>
            <a:r>
              <a:rPr lang="en-US" dirty="0" smtClean="0"/>
              <a:t>E.g., reduce shuffles or join operators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7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Geo-</a:t>
            </a:r>
            <a:r>
              <a:rPr lang="en-US" dirty="0" err="1" smtClean="0"/>
              <a:t>distrib</a:t>
            </a:r>
            <a:r>
              <a:rPr lang="en-US" dirty="0" smtClean="0"/>
              <a:t>. Query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Graph of dependent tasks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056375" y="3174593"/>
            <a:ext cx="423376" cy="0"/>
          </a:xfrm>
          <a:prstGeom prst="straightConnector1">
            <a:avLst/>
          </a:prstGeom>
          <a:ln w="57150" cmpd="sng">
            <a:solidFill>
              <a:schemeClr val="tx1">
                <a:alpha val="49000"/>
              </a:schemeClr>
            </a:solidFill>
            <a:prstDash val="dash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526694" y="2926131"/>
            <a:ext cx="515416" cy="496923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077160" y="5243313"/>
            <a:ext cx="423376" cy="0"/>
          </a:xfrm>
          <a:prstGeom prst="straightConnector1">
            <a:avLst/>
          </a:prstGeom>
          <a:ln w="57150" cmpd="sng">
            <a:solidFill>
              <a:schemeClr val="tx1">
                <a:alpha val="49000"/>
              </a:schemeClr>
            </a:solidFill>
            <a:prstDash val="dash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547479" y="4994851"/>
            <a:ext cx="515416" cy="496923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309166" y="2952397"/>
            <a:ext cx="515416" cy="49692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953735"/>
              </a:solidFill>
              <a:latin typeface="Arial Black"/>
              <a:cs typeface="Arial Black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285339" y="5009242"/>
            <a:ext cx="515416" cy="496923"/>
          </a:xfrm>
          <a:prstGeom prst="roundRect">
            <a:avLst/>
          </a:prstGeom>
          <a:solidFill>
            <a:srgbClr val="595959"/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953735"/>
              </a:solidFill>
              <a:latin typeface="Arial Black"/>
              <a:cs typeface="Arial Black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871049" y="3225086"/>
            <a:ext cx="423376" cy="0"/>
          </a:xfrm>
          <a:prstGeom prst="straightConnector1">
            <a:avLst/>
          </a:prstGeom>
          <a:ln w="57150" cmpd="sng">
            <a:solidFill>
              <a:schemeClr val="tx1">
                <a:alpha val="49000"/>
              </a:schemeClr>
            </a:solidFill>
            <a:prstDash val="dash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913001" y="5293806"/>
            <a:ext cx="423376" cy="0"/>
          </a:xfrm>
          <a:prstGeom prst="straightConnector1">
            <a:avLst/>
          </a:prstGeom>
          <a:ln w="57150" cmpd="sng">
            <a:solidFill>
              <a:schemeClr val="tx1">
                <a:alpha val="49000"/>
              </a:schemeClr>
            </a:solidFill>
            <a:prstDash val="dash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Vertical Scroll 26"/>
          <p:cNvSpPr/>
          <p:nvPr/>
        </p:nvSpPr>
        <p:spPr>
          <a:xfrm>
            <a:off x="7399877" y="2926131"/>
            <a:ext cx="437854" cy="558285"/>
          </a:xfrm>
          <a:prstGeom prst="verticalScroll">
            <a:avLst/>
          </a:prstGeom>
          <a:noFill/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Vertical Scroll 27"/>
          <p:cNvSpPr/>
          <p:nvPr/>
        </p:nvSpPr>
        <p:spPr>
          <a:xfrm>
            <a:off x="7442211" y="4963366"/>
            <a:ext cx="437854" cy="558285"/>
          </a:xfrm>
          <a:prstGeom prst="verticalScroll">
            <a:avLst/>
          </a:prstGeom>
          <a:noFill/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350401" y="3194749"/>
            <a:ext cx="950629" cy="0"/>
          </a:xfrm>
          <a:prstGeom prst="straightConnector1">
            <a:avLst/>
          </a:prstGeom>
          <a:ln w="152400" cmpd="sng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3" idx="1"/>
          </p:cNvCxnSpPr>
          <p:nvPr/>
        </p:nvCxnSpPr>
        <p:spPr>
          <a:xfrm>
            <a:off x="5315196" y="3370697"/>
            <a:ext cx="970143" cy="1887007"/>
          </a:xfrm>
          <a:prstGeom prst="straightConnector1">
            <a:avLst/>
          </a:prstGeom>
          <a:ln w="152400" cmpd="sng">
            <a:solidFill>
              <a:schemeClr val="tx1">
                <a:lumMod val="65000"/>
                <a:lumOff val="35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5349250" y="3302947"/>
            <a:ext cx="950629" cy="1797680"/>
          </a:xfrm>
          <a:prstGeom prst="straightConnector1">
            <a:avLst/>
          </a:prstGeom>
          <a:ln w="152400" cmpd="sng">
            <a:solidFill>
              <a:schemeClr val="tx1">
                <a:lumMod val="65000"/>
                <a:lumOff val="35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2181087" y="2640858"/>
            <a:ext cx="5872662" cy="1049061"/>
          </a:xfrm>
          <a:prstGeom prst="roundRect">
            <a:avLst/>
          </a:prstGeom>
          <a:noFill/>
          <a:ln w="476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903" y="2754573"/>
            <a:ext cx="863738" cy="86373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938509" y="2878310"/>
            <a:ext cx="15759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Seattle</a:t>
            </a:r>
            <a:endParaRPr lang="en-US" sz="25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92219" y="3074241"/>
            <a:ext cx="886293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altLang="zh-CN" sz="2500" dirty="0" smtClean="0"/>
              <a:t>40GB</a:t>
            </a:r>
            <a:endParaRPr lang="en-US" sz="2500" dirty="0" smtClean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4090298" y="3174346"/>
            <a:ext cx="423376" cy="0"/>
          </a:xfrm>
          <a:prstGeom prst="straightConnector1">
            <a:avLst/>
          </a:prstGeom>
          <a:ln w="57150" cmpd="sng">
            <a:solidFill>
              <a:schemeClr val="tx1">
                <a:alpha val="49000"/>
              </a:schemeClr>
            </a:solidFill>
            <a:prstDash val="dash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157523" y="5243066"/>
            <a:ext cx="423376" cy="0"/>
          </a:xfrm>
          <a:prstGeom prst="straightConnector1">
            <a:avLst/>
          </a:prstGeom>
          <a:ln w="57150" cmpd="sng">
            <a:solidFill>
              <a:schemeClr val="tx1">
                <a:alpha val="49000"/>
              </a:schemeClr>
            </a:solidFill>
            <a:prstDash val="dash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4575381" y="2833284"/>
            <a:ext cx="755461" cy="741348"/>
          </a:xfrm>
          <a:prstGeom prst="ellipse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17375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4593789" y="4882182"/>
            <a:ext cx="755461" cy="74134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17375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16187" y="3048916"/>
            <a:ext cx="886293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altLang="zh-CN" sz="2500" dirty="0" smtClean="0"/>
              <a:t>20GB</a:t>
            </a:r>
            <a:endParaRPr lang="en-US" sz="2500" dirty="0"/>
          </a:p>
        </p:txBody>
      </p:sp>
      <p:sp>
        <p:nvSpPr>
          <p:cNvPr id="51" name="TextBox 50"/>
          <p:cNvSpPr txBox="1"/>
          <p:nvPr/>
        </p:nvSpPr>
        <p:spPr>
          <a:xfrm>
            <a:off x="4537354" y="5100627"/>
            <a:ext cx="886293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altLang="zh-CN" sz="2500" dirty="0" smtClean="0"/>
              <a:t>20GB</a:t>
            </a:r>
            <a:endParaRPr lang="en-US" sz="2500" dirty="0"/>
          </a:p>
        </p:txBody>
      </p:sp>
      <p:sp>
        <p:nvSpPr>
          <p:cNvPr id="52" name="Rounded Rectangle 51"/>
          <p:cNvSpPr/>
          <p:nvPr/>
        </p:nvSpPr>
        <p:spPr>
          <a:xfrm>
            <a:off x="2223039" y="4726342"/>
            <a:ext cx="5830710" cy="1049061"/>
          </a:xfrm>
          <a:prstGeom prst="roundRect">
            <a:avLst/>
          </a:prstGeom>
          <a:noFill/>
          <a:ln w="4762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855" y="4858462"/>
            <a:ext cx="863738" cy="863738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911374" y="5006232"/>
            <a:ext cx="16507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London</a:t>
            </a:r>
            <a:endParaRPr lang="en-US" sz="25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55991" y="5178130"/>
            <a:ext cx="886293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altLang="zh-CN" sz="2500" dirty="0" smtClean="0"/>
              <a:t>40GB</a:t>
            </a:r>
            <a:endParaRPr lang="en-US" sz="2500" dirty="0"/>
          </a:p>
        </p:txBody>
      </p:sp>
      <p:sp>
        <p:nvSpPr>
          <p:cNvPr id="61" name="TextBox 60"/>
          <p:cNvSpPr txBox="1"/>
          <p:nvPr/>
        </p:nvSpPr>
        <p:spPr>
          <a:xfrm>
            <a:off x="5911524" y="4111842"/>
            <a:ext cx="1056700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altLang="zh-CN" sz="3200" b="1" dirty="0" smtClean="0">
                <a:solidFill>
                  <a:srgbClr val="C00000"/>
                </a:solidFill>
              </a:rPr>
              <a:t>WAN</a:t>
            </a:r>
            <a:endParaRPr lang="en-US" sz="2500" b="1" dirty="0">
              <a:solidFill>
                <a:srgbClr val="C00000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5349250" y="5299993"/>
            <a:ext cx="950629" cy="0"/>
          </a:xfrm>
          <a:prstGeom prst="straightConnector1">
            <a:avLst/>
          </a:prstGeom>
          <a:ln w="152400" cmpd="sng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98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2" grpId="0" animBg="1"/>
      <p:bldP spid="23" grpId="0" animBg="1"/>
      <p:bldP spid="27" grpId="0" animBg="1"/>
      <p:bldP spid="28" grpId="0" animBg="1"/>
      <p:bldP spid="41" grpId="0" animBg="1"/>
      <p:bldP spid="43" grpId="0"/>
      <p:bldP spid="44" grpId="0"/>
      <p:bldP spid="48" grpId="0" animBg="1"/>
      <p:bldP spid="49" grpId="0" animBg="1"/>
      <p:bldP spid="50" grpId="0"/>
      <p:bldP spid="51" grpId="0"/>
      <p:bldP spid="52" grpId="0" animBg="1"/>
      <p:bldP spid="54" grpId="0"/>
      <p:bldP spid="55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Incorporating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WAN bandwidths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CN" sz="3200" dirty="0" smtClean="0"/>
          </a:p>
          <a:p>
            <a:r>
              <a:rPr lang="en-US" i="1" dirty="0" smtClean="0"/>
              <a:t>Task</a:t>
            </a:r>
            <a:r>
              <a:rPr lang="zh-CN" altLang="en-US" dirty="0" smtClean="0"/>
              <a:t> </a:t>
            </a:r>
            <a:r>
              <a:rPr lang="en-US" altLang="zh-CN" dirty="0" smtClean="0"/>
              <a:t>placement</a:t>
            </a:r>
          </a:p>
          <a:p>
            <a:pPr lvl="1"/>
            <a:r>
              <a:rPr lang="en-US" sz="3200" dirty="0" smtClean="0"/>
              <a:t>Decides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the</a:t>
            </a:r>
            <a:r>
              <a:rPr lang="zh-CN" altLang="en-US" sz="3200" dirty="0" smtClean="0"/>
              <a:t> </a:t>
            </a:r>
            <a:r>
              <a:rPr lang="en-US" altLang="zh-CN" sz="3200" i="1" dirty="0" smtClean="0">
                <a:solidFill>
                  <a:srgbClr val="1F497D"/>
                </a:solidFill>
              </a:rPr>
              <a:t>destinations</a:t>
            </a:r>
            <a:r>
              <a:rPr lang="zh-CN" altLang="en-US" sz="3200" dirty="0" smtClean="0">
                <a:solidFill>
                  <a:srgbClr val="1F497D"/>
                </a:solidFill>
              </a:rPr>
              <a:t> </a:t>
            </a:r>
            <a:r>
              <a:rPr lang="en-US" altLang="zh-CN" sz="3200" dirty="0" smtClean="0"/>
              <a:t>of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network transfers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i="1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placement</a:t>
            </a:r>
          </a:p>
          <a:p>
            <a:pPr lvl="1"/>
            <a:r>
              <a:rPr lang="en-US" altLang="zh-CN" sz="3200" dirty="0"/>
              <a:t>Decides</a:t>
            </a:r>
            <a:r>
              <a:rPr lang="zh-CN" altLang="en-US" sz="3200" dirty="0"/>
              <a:t> </a:t>
            </a:r>
            <a:r>
              <a:rPr lang="en-US" altLang="zh-CN" sz="3200" dirty="0"/>
              <a:t>the</a:t>
            </a:r>
            <a:r>
              <a:rPr lang="zh-CN" altLang="en-US" sz="3200" dirty="0"/>
              <a:t> </a:t>
            </a:r>
            <a:r>
              <a:rPr lang="en-US" altLang="zh-CN" sz="3200" i="1" dirty="0">
                <a:solidFill>
                  <a:srgbClr val="1F497D"/>
                </a:solidFill>
              </a:rPr>
              <a:t>sources</a:t>
            </a:r>
            <a:r>
              <a:rPr lang="zh-CN" altLang="en-US" sz="3200" dirty="0">
                <a:solidFill>
                  <a:srgbClr val="1F497D"/>
                </a:solidFill>
              </a:rPr>
              <a:t> </a:t>
            </a:r>
            <a:r>
              <a:rPr lang="en-US" altLang="zh-CN" sz="3200" dirty="0"/>
              <a:t>of</a:t>
            </a:r>
            <a:r>
              <a:rPr lang="zh-CN" altLang="en-US" sz="3200" dirty="0"/>
              <a:t> </a:t>
            </a:r>
            <a:r>
              <a:rPr lang="en-US" altLang="zh-CN" sz="3200" dirty="0"/>
              <a:t>network transfers</a:t>
            </a:r>
          </a:p>
          <a:p>
            <a:pPr marL="457200" lvl="1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07070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Example Query [1]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102667" y="3838029"/>
            <a:ext cx="1006520" cy="1956047"/>
            <a:chOff x="2102667" y="3838029"/>
            <a:chExt cx="1006520" cy="1956047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2102667" y="4086491"/>
              <a:ext cx="423376" cy="0"/>
            </a:xfrm>
            <a:prstGeom prst="straightConnector1">
              <a:avLst/>
            </a:prstGeom>
            <a:ln w="57150" cmpd="sng">
              <a:solidFill>
                <a:schemeClr val="tx1">
                  <a:alpha val="49000"/>
                </a:schemeClr>
              </a:solidFill>
              <a:prstDash val="dash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/>
            <p:cNvSpPr/>
            <p:nvPr/>
          </p:nvSpPr>
          <p:spPr>
            <a:xfrm>
              <a:off x="2572986" y="3838029"/>
              <a:ext cx="515416" cy="49692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123452" y="5545615"/>
              <a:ext cx="423376" cy="0"/>
            </a:xfrm>
            <a:prstGeom prst="straightConnector1">
              <a:avLst/>
            </a:prstGeom>
            <a:ln w="57150" cmpd="sng">
              <a:solidFill>
                <a:schemeClr val="tx1">
                  <a:alpha val="49000"/>
                </a:schemeClr>
              </a:solidFill>
              <a:prstDash val="dash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20"/>
            <p:cNvSpPr/>
            <p:nvPr/>
          </p:nvSpPr>
          <p:spPr>
            <a:xfrm>
              <a:off x="2593771" y="5297153"/>
              <a:ext cx="515416" cy="49692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50480" y="3499553"/>
            <a:ext cx="1922023" cy="2489780"/>
            <a:chOff x="6650480" y="3499553"/>
            <a:chExt cx="1922023" cy="2489780"/>
          </a:xfrm>
        </p:grpSpPr>
        <p:sp>
          <p:nvSpPr>
            <p:cNvPr id="47" name="Rounded Rectangle 46"/>
            <p:cNvSpPr/>
            <p:nvPr/>
          </p:nvSpPr>
          <p:spPr>
            <a:xfrm>
              <a:off x="6650480" y="3499553"/>
              <a:ext cx="1880071" cy="1049061"/>
            </a:xfrm>
            <a:prstGeom prst="roundRect">
              <a:avLst/>
            </a:prstGeom>
            <a:noFill/>
            <a:ln w="476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692432" y="4940272"/>
              <a:ext cx="1880071" cy="1049061"/>
            </a:xfrm>
            <a:prstGeom prst="roundRect">
              <a:avLst/>
            </a:prstGeom>
            <a:noFill/>
            <a:ln w="4762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834554" y="3745182"/>
              <a:ext cx="515416" cy="496923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953735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6876506" y="5204306"/>
              <a:ext cx="515416" cy="496923"/>
            </a:xfrm>
            <a:prstGeom prst="roundRect">
              <a:avLst/>
            </a:prstGeom>
            <a:solidFill>
              <a:srgbClr val="595959"/>
            </a:solidFill>
            <a:ln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953735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394153" y="3734333"/>
            <a:ext cx="1009016" cy="1985924"/>
            <a:chOff x="7394153" y="3734333"/>
            <a:chExt cx="1009016" cy="1985924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7394153" y="4033288"/>
              <a:ext cx="423376" cy="0"/>
            </a:xfrm>
            <a:prstGeom prst="straightConnector1">
              <a:avLst/>
            </a:prstGeom>
            <a:ln w="57150" cmpd="sng">
              <a:solidFill>
                <a:schemeClr val="tx1">
                  <a:alpha val="49000"/>
                </a:schemeClr>
              </a:solidFill>
              <a:prstDash val="dash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7436105" y="5492412"/>
              <a:ext cx="423376" cy="0"/>
            </a:xfrm>
            <a:prstGeom prst="straightConnector1">
              <a:avLst/>
            </a:prstGeom>
            <a:ln w="57150" cmpd="sng">
              <a:solidFill>
                <a:schemeClr val="tx1">
                  <a:alpha val="49000"/>
                </a:schemeClr>
              </a:solidFill>
              <a:prstDash val="dash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Vertical Scroll 11"/>
            <p:cNvSpPr/>
            <p:nvPr/>
          </p:nvSpPr>
          <p:spPr>
            <a:xfrm>
              <a:off x="7922981" y="3734333"/>
              <a:ext cx="437854" cy="558285"/>
            </a:xfrm>
            <a:prstGeom prst="verticalScroll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Vertical Scroll 66"/>
            <p:cNvSpPr/>
            <p:nvPr/>
          </p:nvSpPr>
          <p:spPr>
            <a:xfrm>
              <a:off x="7965315" y="5161972"/>
              <a:ext cx="437854" cy="558285"/>
            </a:xfrm>
            <a:prstGeom prst="verticalScroll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/>
          <p:cNvSpPr/>
          <p:nvPr/>
        </p:nvSpPr>
        <p:spPr>
          <a:xfrm>
            <a:off x="898769" y="1716751"/>
            <a:ext cx="8094138" cy="1015663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4F6228"/>
                </a:solidFill>
                <a:latin typeface="Candara"/>
                <a:cs typeface="Candara"/>
              </a:rPr>
              <a:t>SELECT </a:t>
            </a:r>
            <a:r>
              <a:rPr lang="en-US" sz="3000" b="1" dirty="0" err="1" smtClean="0">
                <a:latin typeface="Candara"/>
                <a:cs typeface="Candara"/>
              </a:rPr>
              <a:t>time_window</a:t>
            </a:r>
            <a:r>
              <a:rPr lang="en-US" sz="3000" b="1" dirty="0" smtClean="0">
                <a:latin typeface="Candara"/>
                <a:cs typeface="Candara"/>
              </a:rPr>
              <a:t>, percentile(latency, 99) </a:t>
            </a:r>
          </a:p>
          <a:p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GROUP 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BY </a:t>
            </a:r>
            <a:r>
              <a:rPr lang="en-US" sz="3000" b="1" dirty="0" err="1">
                <a:latin typeface="Candara"/>
                <a:cs typeface="Candara"/>
              </a:rPr>
              <a:t>time_window</a:t>
            </a:r>
            <a:endParaRPr lang="en-US" sz="3000" b="1" dirty="0">
              <a:latin typeface="Candara"/>
              <a:cs typeface="Candar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412357" y="3811098"/>
            <a:ext cx="2280075" cy="1882686"/>
            <a:chOff x="4412357" y="3811098"/>
            <a:chExt cx="2280075" cy="1882686"/>
          </a:xfrm>
        </p:grpSpPr>
        <p:cxnSp>
          <p:nvCxnSpPr>
            <p:cNvPr id="71" name="Straight Arrow Connector 70"/>
            <p:cNvCxnSpPr/>
            <p:nvPr/>
          </p:nvCxnSpPr>
          <p:spPr>
            <a:xfrm>
              <a:off x="4614337" y="3811098"/>
              <a:ext cx="1778000" cy="10520"/>
            </a:xfrm>
            <a:prstGeom prst="straightConnector1">
              <a:avLst/>
            </a:prstGeom>
            <a:ln w="152400" cmpd="sng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endCxn id="51" idx="1"/>
            </p:cNvCxnSpPr>
            <p:nvPr/>
          </p:nvCxnSpPr>
          <p:spPr>
            <a:xfrm>
              <a:off x="4412357" y="4086491"/>
              <a:ext cx="2280075" cy="1378312"/>
            </a:xfrm>
            <a:prstGeom prst="straightConnector1">
              <a:avLst/>
            </a:prstGeom>
            <a:ln w="152400" cmpd="sng">
              <a:solidFill>
                <a:schemeClr val="tx1">
                  <a:lumMod val="65000"/>
                  <a:lumOff val="35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4614337" y="5693784"/>
              <a:ext cx="1888066" cy="0"/>
            </a:xfrm>
            <a:prstGeom prst="straightConnector1">
              <a:avLst/>
            </a:prstGeom>
            <a:ln w="152400" cmpd="sng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endCxn id="47" idx="1"/>
            </p:cNvCxnSpPr>
            <p:nvPr/>
          </p:nvCxnSpPr>
          <p:spPr>
            <a:xfrm flipV="1">
              <a:off x="4412357" y="4024084"/>
              <a:ext cx="2238123" cy="1440720"/>
            </a:xfrm>
            <a:prstGeom prst="straightConnector1">
              <a:avLst/>
            </a:prstGeom>
            <a:ln w="152400" cmpd="sng">
              <a:solidFill>
                <a:schemeClr val="tx1">
                  <a:lumMod val="65000"/>
                  <a:lumOff val="35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4618164" y="4033288"/>
            <a:ext cx="550323" cy="1456682"/>
            <a:chOff x="4618164" y="4033288"/>
            <a:chExt cx="550323" cy="1456682"/>
          </a:xfrm>
        </p:grpSpPr>
        <p:sp>
          <p:nvSpPr>
            <p:cNvPr id="100" name="Direct Access Storage 99"/>
            <p:cNvSpPr/>
            <p:nvPr/>
          </p:nvSpPr>
          <p:spPr>
            <a:xfrm rot="1542765">
              <a:off x="4618164" y="4033288"/>
              <a:ext cx="524925" cy="686417"/>
            </a:xfrm>
            <a:prstGeom prst="flowChartMagneticDrum">
              <a:avLst/>
            </a:prstGeom>
            <a:solidFill>
              <a:srgbClr val="009001">
                <a:alpha val="47000"/>
              </a:srgbClr>
            </a:solidFill>
            <a:ln>
              <a:solidFill>
                <a:srgbClr val="009001">
                  <a:alpha val="4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Direct Access Storage 105"/>
            <p:cNvSpPr/>
            <p:nvPr/>
          </p:nvSpPr>
          <p:spPr>
            <a:xfrm rot="19982938">
              <a:off x="4643562" y="4803553"/>
              <a:ext cx="524925" cy="686417"/>
            </a:xfrm>
            <a:prstGeom prst="flowChartMagneticDrum">
              <a:avLst/>
            </a:prstGeom>
            <a:solidFill>
              <a:srgbClr val="009001">
                <a:alpha val="47000"/>
              </a:srgbClr>
            </a:solidFill>
            <a:ln>
              <a:solidFill>
                <a:srgbClr val="009001">
                  <a:alpha val="4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03911" y="4207950"/>
            <a:ext cx="566845" cy="1258484"/>
            <a:chOff x="5803911" y="4207950"/>
            <a:chExt cx="566845" cy="1258484"/>
          </a:xfrm>
        </p:grpSpPr>
        <p:sp>
          <p:nvSpPr>
            <p:cNvPr id="105" name="Direct Access Storage 104"/>
            <p:cNvSpPr/>
            <p:nvPr/>
          </p:nvSpPr>
          <p:spPr>
            <a:xfrm rot="19304723">
              <a:off x="5803911" y="4207950"/>
              <a:ext cx="524925" cy="383106"/>
            </a:xfrm>
            <a:prstGeom prst="flowChartMagneticDrum">
              <a:avLst/>
            </a:prstGeom>
            <a:solidFill>
              <a:srgbClr val="FF0000">
                <a:alpha val="47000"/>
              </a:srgbClr>
            </a:solidFill>
            <a:ln>
              <a:solidFill>
                <a:srgbClr val="009001">
                  <a:alpha val="4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7" name="Direct Access Storage 106"/>
            <p:cNvSpPr/>
            <p:nvPr/>
          </p:nvSpPr>
          <p:spPr>
            <a:xfrm rot="2000357">
              <a:off x="5845831" y="4780017"/>
              <a:ext cx="524925" cy="686417"/>
            </a:xfrm>
            <a:prstGeom prst="flowChartMagneticDrum">
              <a:avLst/>
            </a:prstGeom>
            <a:solidFill>
              <a:srgbClr val="009001">
                <a:alpha val="47000"/>
              </a:srgbClr>
            </a:solidFill>
            <a:ln>
              <a:solidFill>
                <a:srgbClr val="009001">
                  <a:alpha val="4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227379" y="3552756"/>
            <a:ext cx="3244836" cy="1049061"/>
          </a:xfrm>
          <a:prstGeom prst="roundRect">
            <a:avLst/>
          </a:prstGeom>
          <a:noFill/>
          <a:ln w="476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195" y="3666471"/>
            <a:ext cx="863738" cy="863738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-15199" y="3790208"/>
            <a:ext cx="15759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Seattle</a:t>
            </a:r>
            <a:endParaRPr lang="en-US" sz="25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238511" y="3986139"/>
            <a:ext cx="886293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altLang="zh-CN" sz="2500" dirty="0" smtClean="0"/>
              <a:t>40GB</a:t>
            </a:r>
            <a:endParaRPr lang="en-US" sz="25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3136590" y="3745182"/>
            <a:ext cx="1333349" cy="2180650"/>
            <a:chOff x="3136590" y="3745182"/>
            <a:chExt cx="1333349" cy="2180650"/>
          </a:xfrm>
        </p:grpSpPr>
        <p:cxnSp>
          <p:nvCxnSpPr>
            <p:cNvPr id="115" name="Straight Arrow Connector 114"/>
            <p:cNvCxnSpPr/>
            <p:nvPr/>
          </p:nvCxnSpPr>
          <p:spPr>
            <a:xfrm>
              <a:off x="3136590" y="4086244"/>
              <a:ext cx="423376" cy="0"/>
            </a:xfrm>
            <a:prstGeom prst="straightConnector1">
              <a:avLst/>
            </a:prstGeom>
            <a:ln w="57150" cmpd="sng">
              <a:solidFill>
                <a:schemeClr val="tx1">
                  <a:alpha val="49000"/>
                </a:schemeClr>
              </a:solidFill>
              <a:prstDash val="dash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3203815" y="5545368"/>
              <a:ext cx="423376" cy="0"/>
            </a:xfrm>
            <a:prstGeom prst="straightConnector1">
              <a:avLst/>
            </a:prstGeom>
            <a:ln w="57150" cmpd="sng">
              <a:solidFill>
                <a:schemeClr val="tx1">
                  <a:alpha val="49000"/>
                </a:schemeClr>
              </a:solidFill>
              <a:prstDash val="dash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/>
            <p:cNvSpPr/>
            <p:nvPr/>
          </p:nvSpPr>
          <p:spPr>
            <a:xfrm>
              <a:off x="3621673" y="3745182"/>
              <a:ext cx="755461" cy="741348"/>
            </a:xfrm>
            <a:prstGeom prst="ellipse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17375E"/>
                </a:solidFill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3640081" y="5184484"/>
              <a:ext cx="755461" cy="741348"/>
            </a:xfrm>
            <a:prstGeom prst="ellips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17375E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562479" y="3960814"/>
              <a:ext cx="886293" cy="348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en-US" altLang="zh-CN" sz="2500" dirty="0" smtClean="0"/>
                <a:t>20GB</a:t>
              </a:r>
              <a:endParaRPr lang="en-US" sz="2500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583646" y="5402929"/>
              <a:ext cx="886293" cy="348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en-US" altLang="zh-CN" sz="2500" dirty="0" smtClean="0"/>
                <a:t>20GB</a:t>
              </a:r>
              <a:endParaRPr lang="en-US" sz="2500" dirty="0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1269331" y="4993475"/>
            <a:ext cx="3179441" cy="1049061"/>
          </a:xfrm>
          <a:prstGeom prst="roundRect">
            <a:avLst/>
          </a:prstGeom>
          <a:noFill/>
          <a:ln w="4762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147" y="5125595"/>
            <a:ext cx="863738" cy="863738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-42334" y="5273365"/>
            <a:ext cx="16507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London</a:t>
            </a:r>
            <a:endParaRPr lang="en-US" sz="25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302283" y="5445263"/>
            <a:ext cx="886293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altLang="zh-CN" sz="2500" dirty="0" smtClean="0"/>
              <a:t>40GB</a:t>
            </a:r>
            <a:endParaRPr lang="en-US" sz="25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6167981" y="6122424"/>
            <a:ext cx="2824926" cy="686417"/>
            <a:chOff x="6167981" y="6122424"/>
            <a:chExt cx="2824926" cy="686417"/>
          </a:xfrm>
        </p:grpSpPr>
        <p:sp>
          <p:nvSpPr>
            <p:cNvPr id="126" name="Direct Access Storage 125"/>
            <p:cNvSpPr/>
            <p:nvPr/>
          </p:nvSpPr>
          <p:spPr>
            <a:xfrm>
              <a:off x="6167981" y="6122424"/>
              <a:ext cx="524925" cy="686417"/>
            </a:xfrm>
            <a:prstGeom prst="flowChartMagneticDrum">
              <a:avLst/>
            </a:prstGeom>
            <a:solidFill>
              <a:srgbClr val="009001">
                <a:alpha val="47000"/>
              </a:srgbClr>
            </a:solidFill>
            <a:ln>
              <a:solidFill>
                <a:srgbClr val="009001">
                  <a:alpha val="4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irect Access Storage 126"/>
            <p:cNvSpPr/>
            <p:nvPr/>
          </p:nvSpPr>
          <p:spPr>
            <a:xfrm>
              <a:off x="7636190" y="6257159"/>
              <a:ext cx="524925" cy="383106"/>
            </a:xfrm>
            <a:prstGeom prst="flowChartMagneticDrum">
              <a:avLst/>
            </a:prstGeom>
            <a:solidFill>
              <a:srgbClr val="FF0000">
                <a:alpha val="47000"/>
              </a:srgbClr>
            </a:solidFill>
            <a:ln>
              <a:solidFill>
                <a:srgbClr val="009001">
                  <a:alpha val="4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706692" y="6198916"/>
              <a:ext cx="882379" cy="579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en-US" altLang="zh-CN" sz="2500" dirty="0" smtClean="0"/>
                <a:t>800</a:t>
              </a:r>
              <a:endParaRPr lang="en-US" sz="2500" dirty="0" smtClean="0"/>
            </a:p>
            <a:p>
              <a:pPr algn="ctr">
                <a:lnSpc>
                  <a:spcPct val="60000"/>
                </a:lnSpc>
              </a:pPr>
              <a:r>
                <a:rPr lang="en-US" sz="2500" dirty="0" smtClean="0"/>
                <a:t>MB/s</a:t>
              </a:r>
              <a:endParaRPr lang="en-US" sz="25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8110528" y="6177749"/>
              <a:ext cx="882379" cy="579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en-US" altLang="zh-CN" sz="2500" dirty="0" smtClean="0"/>
                <a:t>200</a:t>
              </a:r>
              <a:endParaRPr lang="en-US" sz="2500" dirty="0" smtClean="0"/>
            </a:p>
            <a:p>
              <a:pPr algn="ctr">
                <a:lnSpc>
                  <a:spcPct val="60000"/>
                </a:lnSpc>
              </a:pPr>
              <a:r>
                <a:rPr lang="en-US" sz="2500" dirty="0" smtClean="0"/>
                <a:t>MB/s</a:t>
              </a:r>
              <a:endParaRPr lang="en-US" sz="2500" dirty="0"/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5129848" y="5989333"/>
            <a:ext cx="862342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altLang="zh-CN" sz="2500" dirty="0" smtClean="0">
                <a:solidFill>
                  <a:schemeClr val="tx2"/>
                </a:solidFill>
              </a:rPr>
              <a:t>WAN</a:t>
            </a:r>
            <a:endParaRPr lang="en-US" sz="2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5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1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15407</TotalTime>
  <Words>940</Words>
  <Application>Microsoft Office PowerPoint</Application>
  <PresentationFormat>On-screen Show (4:3)</PresentationFormat>
  <Paragraphs>331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SimSun</vt:lpstr>
      <vt:lpstr>Arial</vt:lpstr>
      <vt:lpstr>Arial Black</vt:lpstr>
      <vt:lpstr>Calibri</vt:lpstr>
      <vt:lpstr>Candara</vt:lpstr>
      <vt:lpstr>Georgia</vt:lpstr>
      <vt:lpstr>Gill Sans Light</vt:lpstr>
      <vt:lpstr>Microsoft NeoGothic</vt:lpstr>
      <vt:lpstr>Microsoft Sans Serif</vt:lpstr>
      <vt:lpstr>Wingdings</vt:lpstr>
      <vt:lpstr>Office Theme</vt:lpstr>
      <vt:lpstr>Geo-distributed Data Analytics</vt:lpstr>
      <vt:lpstr>Global DC Footprints</vt:lpstr>
      <vt:lpstr>PowerPoint Presentation</vt:lpstr>
      <vt:lpstr>PowerPoint Presentation</vt:lpstr>
      <vt:lpstr>PowerPoint Presentation</vt:lpstr>
      <vt:lpstr>Inter-DC WAN Bandwidths</vt:lpstr>
      <vt:lpstr>Geo-distrib. Query Execution</vt:lpstr>
      <vt:lpstr>Incorporating WAN bandwidths  </vt:lpstr>
      <vt:lpstr>Example Query [1]</vt:lpstr>
      <vt:lpstr>Query [1]: Impact of Task Placement</vt:lpstr>
      <vt:lpstr>Task Placement (TP Solver)</vt:lpstr>
      <vt:lpstr>Query [2]: Impact of Data Placement</vt:lpstr>
      <vt:lpstr>Iridium</vt:lpstr>
      <vt:lpstr>Iridium with Single Dataset</vt:lpstr>
      <vt:lpstr>Iridium with Multiple Datasets</vt:lpstr>
      <vt:lpstr>Iridium: putting together</vt:lpstr>
      <vt:lpstr>Evaluation</vt:lpstr>
      <vt:lpstr>How well does Iridium perform?</vt:lpstr>
      <vt:lpstr>Iridium outperforms 4x-19x </vt:lpstr>
      <vt:lpstr>Iridium subsumes both baselines!</vt:lpstr>
      <vt:lpstr>Bandwidth Cost</vt:lpstr>
      <vt:lpstr>Iridium can speed up queries while using  near-optimal WAN bandwidth cost</vt:lpstr>
      <vt:lpstr>Current limitations</vt:lpstr>
      <vt:lpstr>Related work</vt:lpstr>
      <vt:lpstr>Low Latency Geo-distributed Data Analytics</vt:lpstr>
    </vt:vector>
  </TitlesOfParts>
  <Company>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Qifan Pu</dc:creator>
  <cp:lastModifiedBy>Ganesh Ananthanarayanan</cp:lastModifiedBy>
  <cp:revision>1097</cp:revision>
  <cp:lastPrinted>2015-08-06T18:48:48Z</cp:lastPrinted>
  <dcterms:created xsi:type="dcterms:W3CDTF">2015-08-05T06:03:39Z</dcterms:created>
  <dcterms:modified xsi:type="dcterms:W3CDTF">2015-10-23T17:08:33Z</dcterms:modified>
</cp:coreProperties>
</file>