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9" r:id="rId4"/>
    <p:sldId id="335" r:id="rId5"/>
    <p:sldId id="340" r:id="rId6"/>
    <p:sldId id="344" r:id="rId7"/>
    <p:sldId id="326" r:id="rId8"/>
    <p:sldId id="319" r:id="rId9"/>
    <p:sldId id="327" r:id="rId10"/>
    <p:sldId id="341" r:id="rId11"/>
    <p:sldId id="267" r:id="rId12"/>
    <p:sldId id="268" r:id="rId13"/>
    <p:sldId id="269" r:id="rId14"/>
    <p:sldId id="270" r:id="rId15"/>
    <p:sldId id="271" r:id="rId16"/>
    <p:sldId id="342" r:id="rId17"/>
    <p:sldId id="272" r:id="rId18"/>
    <p:sldId id="273" r:id="rId19"/>
    <p:sldId id="314" r:id="rId20"/>
    <p:sldId id="274" r:id="rId21"/>
    <p:sldId id="275" r:id="rId22"/>
    <p:sldId id="276" r:id="rId23"/>
    <p:sldId id="323" r:id="rId24"/>
    <p:sldId id="278" r:id="rId25"/>
    <p:sldId id="279" r:id="rId26"/>
    <p:sldId id="280" r:id="rId27"/>
    <p:sldId id="281" r:id="rId28"/>
    <p:sldId id="282" r:id="rId29"/>
    <p:sldId id="283" r:id="rId30"/>
    <p:sldId id="330" r:id="rId31"/>
    <p:sldId id="286" r:id="rId32"/>
    <p:sldId id="328" r:id="rId33"/>
    <p:sldId id="287" r:id="rId34"/>
    <p:sldId id="316" r:id="rId35"/>
    <p:sldId id="318" r:id="rId36"/>
    <p:sldId id="317" r:id="rId37"/>
    <p:sldId id="298" r:id="rId38"/>
    <p:sldId id="299" r:id="rId39"/>
    <p:sldId id="300" r:id="rId40"/>
    <p:sldId id="321" r:id="rId41"/>
    <p:sldId id="322" r:id="rId42"/>
    <p:sldId id="302" r:id="rId43"/>
    <p:sldId id="339" r:id="rId44"/>
    <p:sldId id="343" r:id="rId45"/>
    <p:sldId id="305" r:id="rId46"/>
    <p:sldId id="31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9" autoAdjust="0"/>
  </p:normalViewPr>
  <p:slideViewPr>
    <p:cSldViewPr>
      <p:cViewPr varScale="1">
        <p:scale>
          <a:sx n="128" d="100"/>
          <a:sy n="128" d="100"/>
        </p:scale>
        <p:origin x="79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D3486-9A52-4F64-AD24-A51D6BCAFA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4974-A76E-4B6E-9C11-67D4107BC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to crystallize competing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72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 waves</a:t>
            </a:r>
            <a:r>
              <a:rPr lang="en-US" baseline="0" dirty="0" smtClean="0"/>
              <a:t> and wave-widths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8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hit-ratio</a:t>
            </a:r>
            <a:r>
              <a:rPr lang="en-US" baseline="0" dirty="0" smtClean="0"/>
              <a:t> of 50% - focus benefits to one 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1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“conservative upper bound”</a:t>
            </a:r>
          </a:p>
          <a:p>
            <a:r>
              <a:rPr lang="en-US" dirty="0" smtClean="0"/>
              <a:t>Scatter plot for relative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61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4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 LIFE and LFU-F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06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challenge due to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78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DFS = Distributed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27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reminding that MIN is idealized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0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r>
              <a:rPr lang="en-US" baseline="0" dirty="0" smtClean="0"/>
              <a:t> the assumptions of “aggregated” and “no overlap” explicitly.</a:t>
            </a:r>
          </a:p>
          <a:p>
            <a:r>
              <a:rPr lang="en-US" baseline="0" dirty="0" smtClean="0"/>
              <a:t>Same color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89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need the figure? Be consistent with earlier figures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1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4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 when the two parts of the proof arrive – (</a:t>
            </a:r>
            <a:r>
              <a:rPr lang="en-US" dirty="0" err="1" smtClean="0"/>
              <a:t>Freq</a:t>
            </a:r>
            <a:r>
              <a:rPr lang="en-US" dirty="0" smtClean="0"/>
              <a:t>/wave-width)</a:t>
            </a:r>
            <a:r>
              <a:rPr lang="en-US" baseline="0" dirty="0" smtClean="0"/>
              <a:t> and</a:t>
            </a:r>
            <a:r>
              <a:rPr lang="en-US" dirty="0" smtClean="0"/>
              <a:t> max</a:t>
            </a:r>
            <a:r>
              <a:rPr lang="en-US" baseline="0" dirty="0" smtClean="0"/>
              <a:t> 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56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5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Bring out the fact</a:t>
            </a:r>
            <a:r>
              <a:rPr lang="en-US" baseline="0" dirty="0" smtClean="0"/>
              <a:t> that “optional eviction” actually is an improvement of a practical scheme</a:t>
            </a:r>
            <a:endParaRPr lang="en-US" dirty="0" smtClean="0"/>
          </a:p>
          <a:p>
            <a:r>
              <a:rPr lang="en-US" dirty="0" smtClean="0"/>
              <a:t>Optional</a:t>
            </a:r>
            <a:r>
              <a:rPr lang="en-US" baseline="0" dirty="0" smtClean="0"/>
              <a:t> eviction is against classical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8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Bring out the fact</a:t>
            </a:r>
            <a:r>
              <a:rPr lang="en-US" baseline="0" dirty="0" smtClean="0"/>
              <a:t> that “optional eviction” actually is an improvement of a practical scheme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4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600? 200-400x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6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figure for 92%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3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figure for 92%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2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LFU first, then</a:t>
            </a:r>
            <a:r>
              <a:rPr lang="en-US" baseline="0" dirty="0" smtClean="0"/>
              <a:t> MIN</a:t>
            </a:r>
          </a:p>
          <a:p>
            <a:r>
              <a:rPr lang="en-US" baseline="0" dirty="0" smtClean="0"/>
              <a:t>Give hit-ratio number</a:t>
            </a:r>
          </a:p>
          <a:p>
            <a:r>
              <a:rPr lang="en-US" baseline="0" dirty="0" smtClean="0"/>
              <a:t>Out of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97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multi-waved with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9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multi-waved with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4974-A76E-4B6E-9C11-67D4107BCE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B681-9555-4806-90C6-F256098F6695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B71D-724A-44D1-9840-C18288B38449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0B43-5465-4A89-8F70-7B88FE130270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76A5-F804-4264-9542-BCA2841EAA22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3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AFB3-04D1-4EA4-A7BB-FF70776089A8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5766-44B3-43A1-822D-EAC9F23D6AE7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5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FB9-4CFE-4316-8078-AE353626B575}" type="datetime1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312A-CDF3-46FF-B368-69C9D6BBB88F}" type="datetime1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6A4C-0622-4904-98C1-B1E3AC1C80B1}" type="datetime1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336F-5610-4A0B-81A3-DFB21D9C59A4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5CAC-61F5-46ED-8AF7-C865DE528C38}" type="datetime1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0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A71E-8E9B-44BF-AA34-AF78FCFB4F98}" type="datetime1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FF3D-D6A8-41EE-8B0F-E2E2A749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3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berkeley.edu/~ganesh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62000"/>
            <a:ext cx="7162800" cy="2209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Big Data Analytics with Parallel Jobs</a:t>
            </a:r>
            <a:endParaRPr lang="en-US" sz="5400" b="1" dirty="0">
              <a:solidFill>
                <a:srgbClr val="00B05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rPr>
              <a:t>Ganesh Ananthanarayanan</a:t>
            </a:r>
          </a:p>
          <a:p>
            <a:r>
              <a:rPr lang="en-US" i="1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rPr>
              <a:t>University of California at Berkeley</a:t>
            </a:r>
          </a:p>
          <a:p>
            <a:r>
              <a:rPr lang="en-US" dirty="0">
                <a:latin typeface="+mj-lt"/>
                <a:ea typeface="Verdana" pitchFamily="34" charset="0"/>
                <a:cs typeface="Verdana" pitchFamily="34" charset="0"/>
                <a:hlinkClick r:id="rId2"/>
              </a:rPr>
              <a:t>http://www.cs.berkeley.edu/~ganesha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  <a:hlinkClick r:id="rId2"/>
              </a:rPr>
              <a:t>/</a:t>
            </a:r>
            <a:endParaRPr lang="en-US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endParaRPr lang="en-US" i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89559"/>
            <a:ext cx="3429000" cy="83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s://encrypted-tbn0.gstatic.com/images?q=tbn:ANd9GcTtfqTBeqFVxPZAdLxbY0IyCHuOBGCv0eCa5LO6tlVyJE_VHiMCy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65081"/>
            <a:ext cx="1371600" cy="10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7" y="2665724"/>
            <a:ext cx="8256583" cy="411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6646" indent="-514350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>
              <a:solidFill>
                <a:prstClr val="black"/>
              </a:solidFill>
              <a:latin typeface="Gill Sans MT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7772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Will the inputs </a:t>
            </a:r>
            <a:r>
              <a:rPr lang="en-US" i="1" dirty="0" smtClean="0"/>
              <a:t>fit</a:t>
            </a:r>
            <a:r>
              <a:rPr lang="en-US" dirty="0" smtClean="0"/>
              <a:t> in cache?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1600200"/>
            <a:ext cx="82296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sym typeface="Wingdings" pitchFamily="2" charset="2"/>
              </a:rPr>
              <a:t>Heavy-tailed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 distribution of jobs sizes  </a:t>
            </a:r>
            <a:r>
              <a:rPr lang="en-US" sz="2800" b="1" u="sng" dirty="0">
                <a:solidFill>
                  <a:srgbClr val="00B050"/>
                </a:solidFill>
                <a:sym typeface="Wingdings" pitchFamily="2" charset="2"/>
              </a:rPr>
              <a:t>92% of jobs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800" i="1" dirty="0">
                <a:solidFill>
                  <a:prstClr val="black"/>
                </a:solidFill>
                <a:sym typeface="Wingdings" pitchFamily="2" charset="2"/>
              </a:rPr>
              <a:t>can</a:t>
            </a:r>
            <a:r>
              <a:rPr lang="en-US" sz="2800" dirty="0">
                <a:solidFill>
                  <a:prstClr val="black"/>
                </a:solidFill>
                <a:sym typeface="Wingdings" pitchFamily="2" charset="2"/>
              </a:rPr>
              <a:t> fit their inputs in memory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built a memory cache…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8607" cy="4970417"/>
          </a:xfrm>
        </p:spPr>
        <p:txBody>
          <a:bodyPr>
            <a:normAutofit/>
          </a:bodyPr>
          <a:lstStyle/>
          <a:p>
            <a:r>
              <a:rPr lang="en-US" dirty="0" smtClean="0"/>
              <a:t>Simple in-memory distributed cache</a:t>
            </a:r>
          </a:p>
          <a:p>
            <a:pPr lvl="1"/>
            <a:r>
              <a:rPr lang="en-US" dirty="0" smtClean="0"/>
              <a:t>Cache input data of jobs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Schedule tasks for </a:t>
            </a:r>
            <a:r>
              <a:rPr lang="en-US" b="1" dirty="0" smtClean="0">
                <a:solidFill>
                  <a:srgbClr val="0070C0"/>
                </a:solidFill>
              </a:rPr>
              <a:t>memory locality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Simple cache replacement policies</a:t>
            </a:r>
          </a:p>
          <a:p>
            <a:pPr lvl="1"/>
            <a:r>
              <a:rPr lang="en-US" dirty="0" smtClean="0"/>
              <a:t>Least Recently Used (LRU) and Least Frequently Used (LFU)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5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built a memory cache…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8606" cy="4525963"/>
          </a:xfrm>
        </p:spPr>
        <p:txBody>
          <a:bodyPr>
            <a:normAutofit/>
          </a:bodyPr>
          <a:lstStyle/>
          <a:p>
            <a:r>
              <a:rPr lang="en-US" dirty="0"/>
              <a:t>Replayed the Facebook </a:t>
            </a:r>
            <a:r>
              <a:rPr lang="en-US" dirty="0" smtClean="0"/>
              <a:t>trace of Hadoop jobs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Jobs sped up </a:t>
            </a:r>
            <a:r>
              <a:rPr lang="en-US" dirty="0"/>
              <a:t>by </a:t>
            </a:r>
            <a:r>
              <a:rPr lang="en-US" b="1" dirty="0" smtClean="0">
                <a:solidFill>
                  <a:srgbClr val="FF0000"/>
                </a:solidFill>
              </a:rPr>
              <a:t>10%</a:t>
            </a:r>
            <a:r>
              <a:rPr lang="en-US" dirty="0" smtClean="0"/>
              <a:t> with LFU; hit-ratio of 67%</a:t>
            </a:r>
          </a:p>
          <a:p>
            <a:r>
              <a:rPr lang="en-US" dirty="0" smtClean="0"/>
              <a:t>Belady’s MIN (optimal)</a:t>
            </a:r>
            <a:endParaRPr lang="en-US" dirty="0"/>
          </a:p>
          <a:p>
            <a:pPr lvl="1"/>
            <a:r>
              <a:rPr lang="en-US" dirty="0" smtClean="0"/>
              <a:t>13% improvement with hit-ratio of 74%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4817239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How do we make caching really speedup parallel jobs?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817239"/>
            <a:ext cx="8001000" cy="12003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1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Parallel jobs require a new class of </a:t>
            </a:r>
            <a:r>
              <a:rPr lang="en-US" b="1" dirty="0" smtClean="0">
                <a:solidFill>
                  <a:srgbClr val="C00000"/>
                </a:solidFill>
              </a:rPr>
              <a:t>cache replacement </a:t>
            </a:r>
            <a:r>
              <a:rPr lang="en-US" b="1" dirty="0">
                <a:solidFill>
                  <a:srgbClr val="C00000"/>
                </a:solidFill>
              </a:rPr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8035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Parallel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282580"/>
            <a:ext cx="8634549" cy="1652322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Tasks of small jobs run simultaneously in a </a:t>
            </a:r>
            <a:r>
              <a:rPr lang="en-US" sz="3200" b="1" i="1" dirty="0" smtClean="0">
                <a:solidFill>
                  <a:srgbClr val="00B050"/>
                </a:solidFill>
              </a:rPr>
              <a:t>wave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3276600" y="3200881"/>
            <a:ext cx="2514600" cy="2231886"/>
            <a:chOff x="3352800" y="3200400"/>
            <a:chExt cx="2514600" cy="2231886"/>
          </a:xfrm>
        </p:grpSpPr>
        <p:sp>
          <p:nvSpPr>
            <p:cNvPr id="29" name="Rectangle 28"/>
            <p:cNvSpPr/>
            <p:nvPr/>
          </p:nvSpPr>
          <p:spPr>
            <a:xfrm>
              <a:off x="4118905" y="3276601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52800" y="3962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56905" y="3200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12265" y="4495800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838700" y="46101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816347" y="4724400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038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3428879" y="3883562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4800" y="4572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4420394" y="3885406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248400" y="3200881"/>
            <a:ext cx="2514600" cy="2231886"/>
            <a:chOff x="6172200" y="3200400"/>
            <a:chExt cx="2514600" cy="2231886"/>
          </a:xfrm>
        </p:grpSpPr>
        <p:sp>
          <p:nvSpPr>
            <p:cNvPr id="40" name="TextBox 39"/>
            <p:cNvSpPr txBox="1"/>
            <p:nvPr/>
          </p:nvSpPr>
          <p:spPr>
            <a:xfrm>
              <a:off x="6172200" y="3962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76305" y="3200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931665" y="4495800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7200900" y="46101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4724400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4038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934200" y="3276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V="1">
              <a:off x="6248279" y="3883562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934200" y="4572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6782594" y="3885406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ight Arrow 52"/>
          <p:cNvSpPr/>
          <p:nvPr/>
        </p:nvSpPr>
        <p:spPr>
          <a:xfrm>
            <a:off x="2743200" y="3658081"/>
            <a:ext cx="457200" cy="381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562600" y="3658081"/>
            <a:ext cx="457200" cy="381000"/>
          </a:xfrm>
          <a:prstGeom prst="rightArrow">
            <a:avLst/>
          </a:prstGeom>
          <a:solidFill>
            <a:srgbClr val="EBF1DE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715594" y="2438508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4830193" y="2438508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8185" y="2286108"/>
            <a:ext cx="1968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duration </a:t>
            </a:r>
          </a:p>
          <a:p>
            <a:r>
              <a:rPr lang="en-US" sz="2000" dirty="0" smtClean="0"/>
              <a:t>(</a:t>
            </a:r>
            <a:r>
              <a:rPr lang="en-US" sz="2000" b="1" dirty="0" err="1" smtClean="0"/>
              <a:t>uncached</a:t>
            </a:r>
            <a:r>
              <a:rPr lang="en-US" sz="2000" dirty="0" smtClean="0"/>
              <a:t> input)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432928" y="2286108"/>
            <a:ext cx="1692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duration </a:t>
            </a:r>
          </a:p>
          <a:p>
            <a:r>
              <a:rPr lang="en-US" sz="2000" dirty="0" smtClean="0"/>
              <a:t>(</a:t>
            </a:r>
            <a:r>
              <a:rPr lang="en-US" sz="2000" b="1" dirty="0" smtClean="0"/>
              <a:t>cached</a:t>
            </a:r>
            <a:r>
              <a:rPr lang="en-US" sz="2000" dirty="0" smtClean="0"/>
              <a:t> input)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3200881"/>
            <a:ext cx="2514600" cy="2231886"/>
            <a:chOff x="457200" y="3150193"/>
            <a:chExt cx="2514600" cy="2231886"/>
          </a:xfrm>
        </p:grpSpPr>
        <p:sp>
          <p:nvSpPr>
            <p:cNvPr id="7" name="Rectangle 6"/>
            <p:cNvSpPr/>
            <p:nvPr/>
          </p:nvSpPr>
          <p:spPr>
            <a:xfrm>
              <a:off x="1223305" y="3988394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23305" y="3226394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3912194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1305" y="3150194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16665" y="4445593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43100" y="4559893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20747" y="4674193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6200000" flipV="1">
              <a:off x="533279" y="3833355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219200" y="4521793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1524794" y="3835199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87467" y="5430139"/>
            <a:ext cx="802626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All-or-Nothing: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Unless </a:t>
            </a:r>
            <a:r>
              <a:rPr lang="en-US" sz="3200" b="1" dirty="0">
                <a:solidFill>
                  <a:srgbClr val="C00000"/>
                </a:solidFill>
              </a:rPr>
              <a:t>all</a:t>
            </a:r>
            <a:r>
              <a:rPr lang="en-US" sz="3200" b="1" dirty="0">
                <a:solidFill>
                  <a:srgbClr val="0070C0"/>
                </a:solidFill>
              </a:rPr>
              <a:t> inputs are cached, </a:t>
            </a:r>
            <a:r>
              <a:rPr lang="en-US" sz="3200" b="1" dirty="0" smtClean="0">
                <a:solidFill>
                  <a:srgbClr val="0070C0"/>
                </a:solidFill>
              </a:rPr>
              <a:t>  		         there </a:t>
            </a:r>
            <a:r>
              <a:rPr lang="en-US" sz="3200" b="1" dirty="0">
                <a:solidFill>
                  <a:srgbClr val="0070C0"/>
                </a:solidFill>
              </a:rPr>
              <a:t>is </a:t>
            </a:r>
            <a:r>
              <a:rPr lang="en-US" sz="3200" b="1" dirty="0">
                <a:solidFill>
                  <a:srgbClr val="C00000"/>
                </a:solidFill>
              </a:rPr>
              <a:t>no</a:t>
            </a:r>
            <a:r>
              <a:rPr lang="en-US" sz="3200" b="1" dirty="0">
                <a:solidFill>
                  <a:srgbClr val="0070C0"/>
                </a:solidFill>
              </a:rPr>
              <a:t> benefit</a:t>
            </a:r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87467" y="5432767"/>
            <a:ext cx="7597965" cy="11966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4953335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953335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for multi-waved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Large jobs run tasks in </a:t>
            </a:r>
            <a:r>
              <a:rPr lang="en-US" sz="3200" b="1" i="1" dirty="0" smtClean="0">
                <a:solidFill>
                  <a:srgbClr val="00B050"/>
                </a:solidFill>
              </a:rPr>
              <a:t>multiple waves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72527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72527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72527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72527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72527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1505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1505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41505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41505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41505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97420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97420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97420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97420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97420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96927" y="5971140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6422" y="53498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0527" y="47402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10527" y="41306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10527" y="352107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3604" y="29114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4419935" y="2988466"/>
            <a:ext cx="2241419" cy="3656806"/>
            <a:chOff x="4197865" y="2972594"/>
            <a:chExt cx="2241419" cy="3656806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4235568" y="4458097"/>
              <a:ext cx="2972594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5455165" y="59817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197865" y="6167735"/>
              <a:ext cx="2241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completion time</a:t>
              </a:r>
              <a:endParaRPr lang="en-US" sz="2400" dirty="0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rot="5400000" flipH="1" flipV="1">
            <a:off x="171533" y="4359272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72527" y="5957884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76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/>
      <p:bldP spid="35" grpId="1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4946470" y="3597272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946470" y="2987672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for multi-waved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Large jobs run tasks in </a:t>
            </a:r>
            <a:r>
              <a:rPr lang="en-US" sz="3200" b="1" i="1" dirty="0" smtClean="0">
                <a:solidFill>
                  <a:srgbClr val="00B050"/>
                </a:solidFill>
              </a:rPr>
              <a:t>multiple waves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72527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72527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72527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72527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72527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1505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1505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41505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41505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41505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97420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97420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97420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97420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97420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953335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953335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96927" y="5971140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6422" y="53498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0527" y="47402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10527" y="41306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10527" y="352107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3604" y="29114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4419935" y="2988466"/>
            <a:ext cx="2241419" cy="3656806"/>
            <a:chOff x="4197865" y="2972594"/>
            <a:chExt cx="2241419" cy="3656806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4235568" y="4458097"/>
              <a:ext cx="2972594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5455165" y="59817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197865" y="6167735"/>
              <a:ext cx="2241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completion time</a:t>
              </a:r>
              <a:endParaRPr lang="en-US" sz="2400" dirty="0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rot="5400000" flipH="1" flipV="1">
            <a:off x="171533" y="4359272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72527" y="5957884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11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3932E-7 6.1371E-6 L -0.04997 6.1371E-6 " pathEditMode="relative" ptsTypes="AA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891889" y="5431800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3891889" y="2993400"/>
            <a:ext cx="526535" cy="2209800"/>
            <a:chOff x="3733800" y="2971800"/>
            <a:chExt cx="526535" cy="2209800"/>
          </a:xfrm>
        </p:grpSpPr>
        <p:sp>
          <p:nvSpPr>
            <p:cNvPr id="46" name="Rectangle 45"/>
            <p:cNvSpPr/>
            <p:nvPr/>
          </p:nvSpPr>
          <p:spPr>
            <a:xfrm>
              <a:off x="3733800" y="4800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33800" y="41910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33800" y="35814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33800" y="29718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All-or-Nothing</a:t>
            </a:r>
            <a:r>
              <a:rPr lang="en-US" dirty="0"/>
              <a:t> for multi-waved jobs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86924" y="54318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86924" y="48222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86924" y="42126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86924" y="36030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86924" y="29934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2839" y="54318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2839" y="48222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42839" y="42126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42839" y="36030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42839" y="29934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98754" y="54318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898754" y="2993400"/>
            <a:ext cx="990600" cy="2209800"/>
            <a:chOff x="3740665" y="2971800"/>
            <a:chExt cx="990600" cy="2209800"/>
          </a:xfrm>
        </p:grpSpPr>
        <p:sp>
          <p:nvSpPr>
            <p:cNvPr id="27" name="Rectangle 26"/>
            <p:cNvSpPr/>
            <p:nvPr/>
          </p:nvSpPr>
          <p:spPr>
            <a:xfrm>
              <a:off x="3740665" y="48006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40665" y="41910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40665" y="35814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40665" y="29718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511324" y="597686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20819" y="5355600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24924" y="4746000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24924" y="4136400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/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24924" y="352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38001" y="2917200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957204" y="2993400"/>
            <a:ext cx="2241419" cy="3657600"/>
            <a:chOff x="4637315" y="2971800"/>
            <a:chExt cx="2241419" cy="3657600"/>
          </a:xfrm>
        </p:grpSpPr>
        <p:sp>
          <p:nvSpPr>
            <p:cNvPr id="49" name="Rectangle 48"/>
            <p:cNvSpPr/>
            <p:nvPr/>
          </p:nvSpPr>
          <p:spPr>
            <a:xfrm>
              <a:off x="5614852" y="35814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14852" y="29718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50"/>
            <p:cNvGrpSpPr/>
            <p:nvPr/>
          </p:nvGrpSpPr>
          <p:grpSpPr>
            <a:xfrm>
              <a:off x="4637315" y="2972594"/>
              <a:ext cx="2241419" cy="3656806"/>
              <a:chOff x="4263180" y="2972594"/>
              <a:chExt cx="2241419" cy="3656806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rot="5400000" flipH="1" flipV="1">
                <a:off x="4300883" y="4458097"/>
                <a:ext cx="2972594" cy="1588"/>
              </a:xfrm>
              <a:prstGeom prst="straightConnector1">
                <a:avLst/>
              </a:prstGeom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5400000" flipH="1" flipV="1">
                <a:off x="5520480" y="5981700"/>
                <a:ext cx="304800" cy="2286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263180" y="6167735"/>
                <a:ext cx="22414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completion time</a:t>
                </a:r>
                <a:endParaRPr lang="en-US" sz="2400" dirty="0"/>
              </a:p>
            </p:txBody>
          </p:sp>
        </p:grpSp>
      </p:grpSp>
      <p:cxnSp>
        <p:nvCxnSpPr>
          <p:cNvPr id="8" name="Straight Arrow Connector 7"/>
          <p:cNvCxnSpPr/>
          <p:nvPr/>
        </p:nvCxnSpPr>
        <p:spPr>
          <a:xfrm rot="5400000" flipH="1" flipV="1">
            <a:off x="185930" y="4365000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86924" y="5963612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Large jobs run tasks in </a:t>
            </a:r>
            <a:r>
              <a:rPr lang="en-US" sz="3200" b="1" i="1" dirty="0" smtClean="0">
                <a:solidFill>
                  <a:srgbClr val="00B050"/>
                </a:solidFill>
              </a:rPr>
              <a:t>multiple waves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7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6687E-6 6.1371E-6 L -0.04997 6.1371E-6 " pathEditMode="relative" ptsTypes="AA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All-or-Nothing</a:t>
            </a:r>
            <a:r>
              <a:rPr lang="en-US" dirty="0"/>
              <a:t> for multi-waved jobs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96928" y="6171894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6423" y="5354681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0528" y="4745081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10528" y="4135481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10528" y="3525881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3605" y="291628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	</a:t>
            </a:r>
            <a:endParaRPr lang="en-US" sz="2400" baseline="-25000" dirty="0"/>
          </a:p>
        </p:txBody>
      </p:sp>
      <p:grpSp>
        <p:nvGrpSpPr>
          <p:cNvPr id="5" name="Group 44"/>
          <p:cNvGrpSpPr/>
          <p:nvPr/>
        </p:nvGrpSpPr>
        <p:grpSpPr>
          <a:xfrm>
            <a:off x="2571208" y="2992481"/>
            <a:ext cx="2241419" cy="3657600"/>
            <a:chOff x="4572000" y="2971800"/>
            <a:chExt cx="2241419" cy="3657600"/>
          </a:xfrm>
        </p:grpSpPr>
        <p:sp>
          <p:nvSpPr>
            <p:cNvPr id="49" name="Rectangle 48"/>
            <p:cNvSpPr/>
            <p:nvPr/>
          </p:nvSpPr>
          <p:spPr>
            <a:xfrm>
              <a:off x="5562600" y="35814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62600" y="29718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0"/>
            <p:cNvGrpSpPr/>
            <p:nvPr/>
          </p:nvGrpSpPr>
          <p:grpSpPr>
            <a:xfrm>
              <a:off x="4572000" y="2972594"/>
              <a:ext cx="2241419" cy="3656806"/>
              <a:chOff x="4197865" y="2972594"/>
              <a:chExt cx="2241419" cy="3656806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rot="5400000" flipH="1" flipV="1">
                <a:off x="4235568" y="4458097"/>
                <a:ext cx="2972594" cy="1588"/>
              </a:xfrm>
              <a:prstGeom prst="straightConnector1">
                <a:avLst/>
              </a:prstGeom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5400000" flipH="1" flipV="1">
                <a:off x="5455165" y="5981700"/>
                <a:ext cx="304800" cy="2286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197865" y="6167735"/>
                <a:ext cx="22414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completion time</a:t>
                </a:r>
                <a:endParaRPr lang="en-US" sz="2400" dirty="0"/>
              </a:p>
            </p:txBody>
          </p:sp>
        </p:grpSp>
      </p:grpSp>
      <p:sp>
        <p:nvSpPr>
          <p:cNvPr id="43" name="Rectangle 42"/>
          <p:cNvSpPr/>
          <p:nvPr/>
        </p:nvSpPr>
        <p:spPr>
          <a:xfrm>
            <a:off x="1765663" y="54308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765663" y="48212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765663" y="42116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765663" y="36020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765663" y="29924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364378" y="54308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364378" y="48212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364378" y="42116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364378" y="36020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364378" y="29924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963093" y="54308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963093" y="48212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963093" y="42116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963093" y="36020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963093" y="29924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71534" y="4364081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72528" y="5962693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Large jobs run tasks in </a:t>
            </a:r>
            <a:r>
              <a:rPr lang="en-US" sz="3200" b="1" i="1" dirty="0" smtClean="0">
                <a:solidFill>
                  <a:srgbClr val="00B050"/>
                </a:solidFill>
              </a:rPr>
              <a:t>multiple waves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113279" y="3189982"/>
            <a:ext cx="3725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Cache at the </a:t>
            </a:r>
            <a:r>
              <a:rPr lang="en-US" sz="3200" b="1" dirty="0" smtClean="0">
                <a:solidFill>
                  <a:srgbClr val="00B050"/>
                </a:solidFill>
              </a:rPr>
              <a:t>wave-width</a:t>
            </a:r>
            <a:r>
              <a:rPr lang="en-US" sz="3200" b="1" dirty="0" smtClean="0">
                <a:solidFill>
                  <a:srgbClr val="0070C0"/>
                </a:solidFill>
              </a:rPr>
              <a:t> granularity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198094" y="3147113"/>
            <a:ext cx="3542793" cy="11966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72184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Cache at the </a:t>
            </a:r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b="1" dirty="0" smtClean="0">
                <a:solidFill>
                  <a:srgbClr val="0070C0"/>
                </a:solidFill>
              </a:rPr>
              <a:t> granularity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76600" y="1600200"/>
            <a:ext cx="5638800" cy="74793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Job with 50 tasks, wave-width of 10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1962796"/>
            <a:ext cx="9005748" cy="4093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43200" y="3200400"/>
            <a:ext cx="2403393" cy="443138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All-or-nothing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" name="Straight Arrow Connector 3"/>
          <p:cNvCxnSpPr>
            <a:stCxn id="6" idx="2"/>
          </p:cNvCxnSpPr>
          <p:nvPr/>
        </p:nvCxnSpPr>
        <p:spPr>
          <a:xfrm>
            <a:off x="3944897" y="3643538"/>
            <a:ext cx="592096" cy="3658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3733801" y="3643538"/>
            <a:ext cx="211096" cy="928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50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Verdana" pitchFamily="34" charset="0"/>
                <a:cs typeface="Verdana" pitchFamily="34" charset="0"/>
              </a:rPr>
              <a:t>Rising philosophy of </a:t>
            </a:r>
            <a:r>
              <a:rPr lang="en-US" b="1" dirty="0" smtClean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data-ism</a:t>
            </a:r>
            <a:endParaRPr lang="en-US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/>
          </a:bodyPr>
          <a:lstStyle/>
          <a:p>
            <a:r>
              <a:rPr lang="en-US" sz="3500" dirty="0" smtClean="0">
                <a:ea typeface="Verdana" pitchFamily="34" charset="0"/>
                <a:cs typeface="Verdana" pitchFamily="34" charset="0"/>
              </a:rPr>
              <a:t>Diagnostics and decisions backed by extensive data analytics</a:t>
            </a:r>
          </a:p>
          <a:p>
            <a:pPr lvl="1"/>
            <a:r>
              <a:rPr lang="en-US" sz="2600" dirty="0"/>
              <a:t> </a:t>
            </a:r>
            <a:r>
              <a:rPr lang="en-US" sz="2600" dirty="0">
                <a:ea typeface="Verdana" pitchFamily="34" charset="0"/>
                <a:cs typeface="Verdana" pitchFamily="34" charset="0"/>
              </a:rPr>
              <a:t>"</a:t>
            </a:r>
            <a:r>
              <a:rPr lang="en-US" sz="2600" i="1" dirty="0">
                <a:ea typeface="Verdana" pitchFamily="34" charset="0"/>
                <a:cs typeface="Verdana" pitchFamily="34" charset="0"/>
              </a:rPr>
              <a:t>In God we trust. Everybody else bring data to the table</a:t>
            </a:r>
            <a:r>
              <a:rPr lang="en-US" sz="2600" i="1" dirty="0" smtClean="0">
                <a:ea typeface="Verdana" pitchFamily="34" charset="0"/>
                <a:cs typeface="Verdana" pitchFamily="34" charset="0"/>
              </a:rPr>
              <a:t>.</a:t>
            </a:r>
            <a:r>
              <a:rPr lang="en-US" sz="2600" dirty="0" smtClean="0">
                <a:ea typeface="Verdana" pitchFamily="34" charset="0"/>
                <a:cs typeface="Verdana" pitchFamily="34" charset="0"/>
              </a:rPr>
              <a:t>“</a:t>
            </a:r>
          </a:p>
          <a:p>
            <a:pPr lvl="1"/>
            <a:r>
              <a:rPr lang="en-US" sz="3000" dirty="0" smtClean="0">
                <a:ea typeface="Verdana" pitchFamily="34" charset="0"/>
                <a:cs typeface="Verdana" pitchFamily="34" charset="0"/>
              </a:rPr>
              <a:t>Competitive and Social Benefits</a:t>
            </a:r>
          </a:p>
          <a:p>
            <a:endParaRPr lang="en-US" sz="35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endParaRPr lang="en-US" sz="3500" dirty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n-US" sz="3500" u="sng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Dichotomy:</a:t>
            </a:r>
            <a:r>
              <a:rPr lang="en-US" sz="35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3500" i="1" dirty="0" smtClean="0">
                <a:latin typeface="+mj-lt"/>
                <a:ea typeface="Verdana" pitchFamily="34" charset="0"/>
                <a:cs typeface="Verdana" pitchFamily="34" charset="0"/>
              </a:rPr>
              <a:t>Ever-increasing</a:t>
            </a:r>
            <a:r>
              <a:rPr lang="en-US" sz="3500" dirty="0" smtClean="0">
                <a:latin typeface="+mj-lt"/>
                <a:ea typeface="Verdana" pitchFamily="34" charset="0"/>
                <a:cs typeface="Verdana" pitchFamily="34" charset="0"/>
              </a:rPr>
              <a:t> data size and </a:t>
            </a:r>
            <a:r>
              <a:rPr lang="en-US" sz="3500" i="1" dirty="0" smtClean="0">
                <a:latin typeface="+mj-lt"/>
                <a:ea typeface="Verdana" pitchFamily="34" charset="0"/>
                <a:cs typeface="Verdana" pitchFamily="34" charset="0"/>
              </a:rPr>
              <a:t>ever-decreasing</a:t>
            </a:r>
            <a:r>
              <a:rPr lang="en-US" sz="3500" dirty="0" smtClean="0">
                <a:latin typeface="+mj-lt"/>
                <a:ea typeface="Verdana" pitchFamily="34" charset="0"/>
                <a:cs typeface="Verdana" pitchFamily="34" charset="0"/>
              </a:rPr>
              <a:t> latency target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https://encrypted-tbn1.gstatic.com/images?q=tbn:ANd9GcQgbzr_Ia2_M9sJ3UNGA7J-FuLxAG7SkQQZaPBXRCkobkI_uOUDw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84407"/>
            <a:ext cx="1219200" cy="17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6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5309" y="4554629"/>
            <a:ext cx="990600" cy="19652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042160" y="4817436"/>
            <a:ext cx="990600" cy="19652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evict from cache?</a:t>
            </a:r>
            <a:endParaRPr lang="en-US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57199" y="1256210"/>
            <a:ext cx="8686801" cy="1487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View at the granularity of a job’s input (</a:t>
            </a:r>
            <a:r>
              <a:rPr lang="en-US" i="1" dirty="0"/>
              <a:t>file</a:t>
            </a:r>
            <a:r>
              <a:rPr lang="en-US" dirty="0"/>
              <a:t>)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Evict from </a:t>
            </a:r>
            <a:r>
              <a:rPr lang="en-US" b="1" dirty="0" smtClean="0">
                <a:solidFill>
                  <a:srgbClr val="0070C0"/>
                </a:solidFill>
              </a:rPr>
              <a:t>incompletely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cached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waves– </a:t>
            </a:r>
            <a:r>
              <a:rPr lang="en-US" b="1" dirty="0">
                <a:solidFill>
                  <a:srgbClr val="00B050"/>
                </a:solidFill>
              </a:rPr>
              <a:t>Sticky </a:t>
            </a:r>
            <a:r>
              <a:rPr lang="en-US" b="1" dirty="0" smtClean="0">
                <a:solidFill>
                  <a:srgbClr val="00B050"/>
                </a:solidFill>
              </a:rPr>
              <a:t>Policy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186143" y="3441722"/>
            <a:ext cx="2636238" cy="3263878"/>
            <a:chOff x="5137935" y="3493975"/>
            <a:chExt cx="2636238" cy="3263878"/>
          </a:xfrm>
        </p:grpSpPr>
        <p:sp>
          <p:nvSpPr>
            <p:cNvPr id="40" name="Rectangle 39"/>
            <p:cNvSpPr/>
            <p:nvPr/>
          </p:nvSpPr>
          <p:spPr>
            <a:xfrm>
              <a:off x="5705699" y="5116473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05878" y="5370138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37935" y="3499431"/>
              <a:ext cx="593432" cy="2154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1</a:t>
              </a: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2</a:t>
              </a:r>
              <a:endParaRPr lang="en-US" sz="1600" baseline="-25000" dirty="0" smtClean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3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4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5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6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7</a:t>
              </a:r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01256" y="5637685"/>
              <a:ext cx="1217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424503" y="5710001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700603" y="5671901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694758" y="4108440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95878" y="3853572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96133" y="4356567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694758" y="3591917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221293" y="3493975"/>
              <a:ext cx="0" cy="1084610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5703914" y="3582279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0778" y="4612341"/>
              <a:ext cx="0" cy="107523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139093" y="6049967"/>
              <a:ext cx="2113079" cy="70788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2062163" algn="l"/>
                </a:tabLst>
              </a:pPr>
              <a:r>
                <a:rPr lang="en-US" sz="2000" b="1" dirty="0">
                  <a:solidFill>
                    <a:srgbClr val="00B050"/>
                  </a:solidFill>
                  <a:latin typeface="Trebuchet MS" pitchFamily="34" charset="0"/>
                </a:rPr>
                <a:t>Hit-ratio: </a:t>
              </a:r>
              <a:r>
                <a:rPr lang="en-US" sz="2000" b="1" dirty="0" smtClean="0">
                  <a:solidFill>
                    <a:srgbClr val="00B050"/>
                  </a:solidFill>
                  <a:latin typeface="Trebuchet MS" pitchFamily="34" charset="0"/>
                </a:rPr>
                <a:t>50%</a:t>
              </a:r>
              <a:endParaRPr lang="en-US" sz="2000" b="1" dirty="0">
                <a:solidFill>
                  <a:srgbClr val="00B050"/>
                </a:solidFill>
                <a:latin typeface="Trebuchet MS" pitchFamily="34" charset="0"/>
              </a:endParaRPr>
            </a:p>
            <a:p>
              <a:pPr>
                <a:tabLst>
                  <a:tab pos="2062163" algn="l"/>
                </a:tabLst>
              </a:pPr>
              <a:r>
                <a:rPr lang="en-US" sz="2000" b="1" dirty="0" smtClean="0">
                  <a:solidFill>
                    <a:srgbClr val="00B050"/>
                  </a:solidFill>
                  <a:latin typeface="Trebuchet MS" pitchFamily="34" charset="0"/>
                </a:rPr>
                <a:t>Job 1 speeds up</a:t>
              </a:r>
              <a:endParaRPr lang="en-US" sz="2000" b="1" dirty="0">
                <a:solidFill>
                  <a:srgbClr val="00B050"/>
                </a:solidFill>
                <a:latin typeface="Trebuchet MS" pitchFamily="34" charset="0"/>
              </a:endParaRPr>
            </a:p>
          </p:txBody>
        </p:sp>
        <p:sp>
          <p:nvSpPr>
            <p:cNvPr id="70" name="Right Brace 69"/>
            <p:cNvSpPr/>
            <p:nvPr/>
          </p:nvSpPr>
          <p:spPr>
            <a:xfrm>
              <a:off x="6791406" y="3556247"/>
              <a:ext cx="131701" cy="98035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71" name="Right Brace 70"/>
            <p:cNvSpPr/>
            <p:nvPr/>
          </p:nvSpPr>
          <p:spPr>
            <a:xfrm>
              <a:off x="6787666" y="4591764"/>
              <a:ext cx="131701" cy="98035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938879" y="3851729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75556" y="4855644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2</a:t>
              </a: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7825529" y="3747627"/>
            <a:ext cx="1262174" cy="13202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With</a:t>
            </a:r>
            <a:r>
              <a:rPr lang="en-US" sz="2400" b="1" dirty="0" smtClean="0">
                <a:solidFill>
                  <a:srgbClr val="0070C0"/>
                </a:solidFill>
              </a:rPr>
              <a:t> Sticky Policy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3776" y="3441722"/>
            <a:ext cx="593432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 smtClean="0">
                <a:latin typeface="Trebuchet MS" pitchFamily="34" charset="0"/>
              </a:rPr>
              <a:t>1</a:t>
            </a: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>
                <a:latin typeface="Trebuchet MS" pitchFamily="34" charset="0"/>
              </a:rPr>
              <a:t>2</a:t>
            </a:r>
            <a:endParaRPr lang="en-US" sz="1600" baseline="-25000" dirty="0" smtClean="0">
              <a:latin typeface="Trebuchet MS" pitchFamily="34" charset="0"/>
            </a:endParaRP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 smtClean="0">
                <a:latin typeface="Trebuchet MS" pitchFamily="34" charset="0"/>
              </a:rPr>
              <a:t>3</a:t>
            </a:r>
            <a:endParaRPr lang="en-US" sz="1600" baseline="-25000" dirty="0">
              <a:latin typeface="Trebuchet MS" pitchFamily="34" charset="0"/>
            </a:endParaRP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 smtClean="0">
                <a:latin typeface="Trebuchet MS" pitchFamily="34" charset="0"/>
              </a:rPr>
              <a:t>4</a:t>
            </a:r>
            <a:endParaRPr lang="en-US" sz="1600" baseline="-25000" dirty="0">
              <a:latin typeface="Trebuchet MS" pitchFamily="34" charset="0"/>
            </a:endParaRP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 smtClean="0">
                <a:latin typeface="Trebuchet MS" pitchFamily="34" charset="0"/>
              </a:rPr>
              <a:t>5</a:t>
            </a:r>
            <a:endParaRPr lang="en-US" sz="1600" baseline="-25000" dirty="0">
              <a:latin typeface="Trebuchet MS" pitchFamily="34" charset="0"/>
            </a:endParaRP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 smtClean="0">
                <a:latin typeface="Trebuchet MS" pitchFamily="34" charset="0"/>
              </a:rPr>
              <a:t>6</a:t>
            </a:r>
            <a:endParaRPr lang="en-US" sz="1600" baseline="-25000" dirty="0">
              <a:latin typeface="Trebuchet MS" pitchFamily="34" charset="0"/>
            </a:endParaRPr>
          </a:p>
          <a:p>
            <a:r>
              <a:rPr lang="en-US" sz="100" dirty="0" smtClean="0">
                <a:latin typeface="Trebuchet MS" pitchFamily="34" charset="0"/>
              </a:rPr>
              <a:t>a</a:t>
            </a: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>
                <a:latin typeface="Trebuchet MS" pitchFamily="34" charset="0"/>
              </a:rPr>
              <a:t>7</a:t>
            </a:r>
            <a:endParaRPr lang="en-US" sz="1600" baseline="-25000" dirty="0" smtClean="0">
              <a:latin typeface="Trebuchet MS" pitchFamily="34" charset="0"/>
            </a:endParaRP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sz="1600" dirty="0" smtClean="0">
                <a:latin typeface="Trebuchet MS" pitchFamily="34" charset="0"/>
              </a:rPr>
              <a:t>slot</a:t>
            </a:r>
            <a:r>
              <a:rPr lang="en-US" sz="1600" baseline="-25000" dirty="0" smtClean="0">
                <a:latin typeface="Trebuchet MS" pitchFamily="34" charset="0"/>
              </a:rPr>
              <a:t>8</a:t>
            </a:r>
            <a:endParaRPr lang="en-US" sz="1600" baseline="-25000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1652" y="5635326"/>
            <a:ext cx="1217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completion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55941" y="5997714"/>
            <a:ext cx="2573140" cy="70788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>
              <a:tabLst>
                <a:tab pos="2062163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Hit-ratio: 50%</a:t>
            </a:r>
          </a:p>
          <a:p>
            <a:pPr>
              <a:tabLst>
                <a:tab pos="2062163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No speed-up of jobs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46444" y="5080792"/>
            <a:ext cx="526535" cy="180034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46444" y="5614192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047819" y="5328919"/>
            <a:ext cx="526535" cy="180034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44704" y="3524568"/>
            <a:ext cx="990600" cy="19652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40599" y="4050731"/>
            <a:ext cx="526535" cy="180034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41974" y="4298858"/>
            <a:ext cx="526535" cy="180034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049755" y="3524570"/>
            <a:ext cx="1" cy="209041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35304" y="4526332"/>
            <a:ext cx="0" cy="11089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ight Brace 64"/>
          <p:cNvSpPr/>
          <p:nvPr/>
        </p:nvSpPr>
        <p:spPr>
          <a:xfrm>
            <a:off x="3128605" y="3509034"/>
            <a:ext cx="131701" cy="9803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69" name="Right Brace 68"/>
          <p:cNvSpPr/>
          <p:nvPr/>
        </p:nvSpPr>
        <p:spPr>
          <a:xfrm>
            <a:off x="3124865" y="4544551"/>
            <a:ext cx="131701" cy="9803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3041149" y="3441722"/>
            <a:ext cx="0" cy="103717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256566" y="3827465"/>
            <a:ext cx="798617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>
              <a:tabLst>
                <a:tab pos="1658938" algn="l"/>
              </a:tabLst>
            </a:pPr>
            <a:r>
              <a:rPr lang="en-US" sz="2000" dirty="0" smtClean="0">
                <a:latin typeface="Trebuchet MS" pitchFamily="34" charset="0"/>
              </a:rPr>
              <a:t>Job 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93243" y="4831380"/>
            <a:ext cx="798617" cy="4001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>
              <a:tabLst>
                <a:tab pos="1658938" algn="l"/>
              </a:tabLst>
            </a:pPr>
            <a:r>
              <a:rPr lang="en-US" sz="2000" dirty="0" smtClean="0">
                <a:latin typeface="Trebuchet MS" pitchFamily="34" charset="0"/>
              </a:rPr>
              <a:t>Job 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00006" y="2577852"/>
            <a:ext cx="5444089" cy="672457"/>
            <a:chOff x="1760358" y="1851204"/>
            <a:chExt cx="5444089" cy="672457"/>
          </a:xfrm>
        </p:grpSpPr>
        <p:sp>
          <p:nvSpPr>
            <p:cNvPr id="46" name="Rectangle 45"/>
            <p:cNvSpPr/>
            <p:nvPr/>
          </p:nvSpPr>
          <p:spPr>
            <a:xfrm>
              <a:off x="1760358" y="2003604"/>
              <a:ext cx="990600" cy="1905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74957" y="2029730"/>
              <a:ext cx="526535" cy="1905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26847" y="1851204"/>
              <a:ext cx="19992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Task duration </a:t>
              </a:r>
            </a:p>
            <a:p>
              <a:r>
                <a:rPr lang="en-US" dirty="0" smtClean="0">
                  <a:latin typeface="Trebuchet MS" pitchFamily="34" charset="0"/>
                </a:rPr>
                <a:t>(</a:t>
              </a:r>
              <a:r>
                <a:rPr lang="en-US" b="1" dirty="0" err="1" smtClean="0">
                  <a:solidFill>
                    <a:srgbClr val="FFC000"/>
                  </a:solidFill>
                  <a:latin typeface="Trebuchet MS" pitchFamily="34" charset="0"/>
                </a:rPr>
                <a:t>uncached</a:t>
              </a:r>
              <a:r>
                <a:rPr lang="en-US" dirty="0" smtClean="0">
                  <a:solidFill>
                    <a:srgbClr val="FFC000"/>
                  </a:solidFill>
                  <a:latin typeface="Trebuchet MS" pitchFamily="34" charset="0"/>
                </a:rPr>
                <a:t> </a:t>
              </a:r>
              <a:r>
                <a:rPr lang="en-US" dirty="0" smtClean="0">
                  <a:latin typeface="Trebuchet MS" pitchFamily="34" charset="0"/>
                </a:rPr>
                <a:t>input)</a:t>
              </a:r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77692" y="1877330"/>
              <a:ext cx="1726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Task duration </a:t>
              </a:r>
            </a:p>
            <a:p>
              <a:r>
                <a:rPr lang="en-US" dirty="0" smtClean="0">
                  <a:latin typeface="Trebuchet MS" pitchFamily="34" charset="0"/>
                </a:rPr>
                <a:t>(</a:t>
              </a:r>
              <a:r>
                <a:rPr lang="en-US" b="1" dirty="0" smtClean="0">
                  <a:solidFill>
                    <a:srgbClr val="FFC000"/>
                  </a:solidFill>
                  <a:latin typeface="Trebuchet MS" pitchFamily="34" charset="0"/>
                </a:rPr>
                <a:t>cached</a:t>
              </a:r>
              <a:r>
                <a:rPr lang="en-US" dirty="0" smtClean="0">
                  <a:solidFill>
                    <a:srgbClr val="FFC000"/>
                  </a:solidFill>
                  <a:latin typeface="Trebuchet MS" pitchFamily="34" charset="0"/>
                </a:rPr>
                <a:t> </a:t>
              </a:r>
              <a:r>
                <a:rPr lang="en-US" dirty="0" smtClean="0">
                  <a:latin typeface="Trebuchet MS" pitchFamily="34" charset="0"/>
                </a:rPr>
                <a:t>input)</a:t>
              </a:r>
              <a:endParaRPr lang="en-US" dirty="0">
                <a:latin typeface="Trebuchet MS" pitchFamily="34" charset="0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rot="5400000" flipH="1" flipV="1">
            <a:off x="2776381" y="5653087"/>
            <a:ext cx="304800" cy="22860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76200" y="3760592"/>
            <a:ext cx="1410948" cy="13202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Without</a:t>
            </a:r>
            <a:r>
              <a:rPr lang="en-US" sz="2400" b="1" dirty="0" smtClean="0">
                <a:solidFill>
                  <a:srgbClr val="0070C0"/>
                </a:solidFill>
              </a:rPr>
              <a:t> Sticky Policy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57400" y="3794760"/>
            <a:ext cx="990600" cy="19652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760541" y="4541520"/>
            <a:ext cx="990600" cy="19652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760720" y="4795185"/>
            <a:ext cx="990600" cy="19652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2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6" grpId="0" animBg="1"/>
      <p:bldP spid="57" grpId="0"/>
      <p:bldP spid="54" grpId="0" animBg="1"/>
      <p:bldP spid="6" grpId="0"/>
      <p:bldP spid="8" grpId="0"/>
      <p:bldP spid="10" grpId="0"/>
      <p:bldP spid="11" grpId="0" animBg="1"/>
      <p:bldP spid="16" grpId="0" animBg="1"/>
      <p:bldP spid="17" grpId="0" animBg="1"/>
      <p:bldP spid="18" grpId="0" animBg="1"/>
      <p:bldP spid="20" grpId="0" animBg="1"/>
      <p:bldP spid="65" grpId="0" animBg="1"/>
      <p:bldP spid="69" grpId="0" animBg="1"/>
      <p:bldP spid="76" grpId="0"/>
      <p:bldP spid="77" grpId="0"/>
      <p:bldP spid="55" grpId="0" animBg="1"/>
      <p:bldP spid="60" grpId="0" animBg="1"/>
      <p:bldP spid="61" grpId="0" animBg="1"/>
      <p:bldP spid="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file should be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Depends on metric to optimize:</a:t>
            </a:r>
            <a:endParaRPr lang="en-US" dirty="0"/>
          </a:p>
          <a:p>
            <a:endParaRPr lang="en-US" sz="1600" dirty="0" smtClean="0"/>
          </a:p>
          <a:p>
            <a:r>
              <a:rPr lang="en-US" dirty="0" smtClean="0"/>
              <a:t>User centric metric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Completion time </a:t>
            </a:r>
            <a:r>
              <a:rPr lang="en-US" dirty="0" smtClean="0"/>
              <a:t>of jobs</a:t>
            </a:r>
          </a:p>
          <a:p>
            <a:pPr lvl="1"/>
            <a:endParaRPr lang="en-US" dirty="0"/>
          </a:p>
          <a:p>
            <a:r>
              <a:rPr lang="en-US" dirty="0" smtClean="0"/>
              <a:t>Operator centric metric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Utilization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of the cluster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6637" y="5585488"/>
            <a:ext cx="8481604" cy="70983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What are the eviction policies for these metrics?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Reduction in </a:t>
            </a:r>
            <a:r>
              <a:rPr lang="en-US" b="1" dirty="0" smtClean="0">
                <a:solidFill>
                  <a:srgbClr val="0070C0"/>
                </a:solidFill>
              </a:rPr>
              <a:t>Completion Time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89" y="1417638"/>
            <a:ext cx="8595360" cy="23786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Idealized model for job:</a:t>
            </a:r>
          </a:p>
          <a:p>
            <a:pPr lvl="1"/>
            <a:r>
              <a:rPr lang="en-US" dirty="0" smtClean="0"/>
              <a:t>Wave-width for job: </a:t>
            </a:r>
            <a:r>
              <a:rPr lang="en-US" b="1" dirty="0" smtClean="0">
                <a:solidFill>
                  <a:srgbClr val="00B050"/>
                </a:solidFill>
              </a:rPr>
              <a:t>W</a:t>
            </a:r>
            <a:endParaRPr lang="en-US" b="1" baseline="-25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Frequency predicts future access: </a:t>
            </a:r>
            <a:r>
              <a:rPr lang="en-US" b="1" dirty="0" smtClean="0">
                <a:solidFill>
                  <a:srgbClr val="00B050"/>
                </a:solidFill>
              </a:rPr>
              <a:t>F</a:t>
            </a:r>
            <a:endParaRPr lang="en-US" b="1" baseline="-25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Task duration is proportional to data read: </a:t>
            </a:r>
            <a:r>
              <a:rPr lang="en-US" b="1" dirty="0" smtClean="0">
                <a:solidFill>
                  <a:srgbClr val="00B050"/>
                </a:solidFill>
              </a:rPr>
              <a:t>D</a:t>
            </a:r>
            <a:endParaRPr lang="en-US" b="1" baseline="-25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Speedup </a:t>
            </a:r>
            <a:r>
              <a:rPr lang="en-US" dirty="0"/>
              <a:t>factor for cached tasks: </a:t>
            </a:r>
            <a:r>
              <a:rPr lang="en-US" b="1" dirty="0" smtClean="0">
                <a:solidFill>
                  <a:srgbClr val="00B050"/>
                </a:solidFill>
              </a:rPr>
              <a:t>µ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38043" y="1095237"/>
            <a:ext cx="1733780" cy="3108122"/>
            <a:chOff x="7438043" y="1095237"/>
            <a:chExt cx="1733780" cy="3108122"/>
          </a:xfrm>
        </p:grpSpPr>
        <p:sp>
          <p:nvSpPr>
            <p:cNvPr id="4" name="Rectangle 3"/>
            <p:cNvSpPr/>
            <p:nvPr/>
          </p:nvSpPr>
          <p:spPr>
            <a:xfrm>
              <a:off x="7442148" y="284339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47618" y="309635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43139" y="33431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43318" y="359679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45459" y="18351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50929" y="20925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6450" y="233930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46629" y="25929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78783" y="3864343"/>
              <a:ext cx="564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time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8161943" y="3936659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438043" y="3898559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ight Brace 22"/>
            <p:cNvSpPr/>
            <p:nvPr/>
          </p:nvSpPr>
          <p:spPr>
            <a:xfrm>
              <a:off x="8492055" y="1835171"/>
              <a:ext cx="263791" cy="195814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08235" y="2548464"/>
              <a:ext cx="463588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b="1" dirty="0" smtClean="0">
                  <a:solidFill>
                    <a:srgbClr val="00B050"/>
                  </a:solidFill>
                </a:rPr>
                <a:t>W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7441354" y="1808937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ight Brace 32"/>
            <p:cNvSpPr/>
            <p:nvPr/>
          </p:nvSpPr>
          <p:spPr>
            <a:xfrm rot="16200000">
              <a:off x="7804085" y="1129306"/>
              <a:ext cx="263791" cy="99587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35474" y="1095237"/>
              <a:ext cx="378630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b="1" dirty="0" smtClean="0">
                  <a:solidFill>
                    <a:srgbClr val="00B050"/>
                  </a:solidFill>
                </a:rPr>
                <a:t>D</a:t>
              </a:r>
              <a:endParaRPr lang="en-US" sz="2000" b="1" dirty="0" smtClean="0">
                <a:solidFill>
                  <a:srgbClr val="00B050"/>
                </a:solidFill>
              </a:endParaRP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363189" y="3921539"/>
            <a:ext cx="5783872" cy="1501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714750" algn="l"/>
              </a:tabLst>
            </a:pPr>
            <a:r>
              <a:rPr lang="en-US" dirty="0"/>
              <a:t>Cost of </a:t>
            </a:r>
            <a:r>
              <a:rPr lang="en-US" dirty="0" smtClean="0"/>
              <a:t>caching: </a:t>
            </a:r>
            <a:r>
              <a:rPr lang="en-US" dirty="0"/>
              <a:t>	 </a:t>
            </a:r>
            <a:r>
              <a:rPr lang="en-US" b="1" dirty="0">
                <a:solidFill>
                  <a:srgbClr val="00B050"/>
                </a:solidFill>
              </a:rPr>
              <a:t>W</a:t>
            </a:r>
            <a:r>
              <a:rPr lang="en-US" b="1" baseline="-25000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D</a:t>
            </a:r>
            <a:endParaRPr lang="en-US" b="1" baseline="-25000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 of caching: 	</a:t>
            </a:r>
            <a:endParaRPr lang="en-US" dirty="0"/>
          </a:p>
          <a:p>
            <a:pPr>
              <a:tabLst>
                <a:tab pos="3714750" algn="l"/>
              </a:tabLst>
            </a:pPr>
            <a:r>
              <a:rPr lang="en-US" dirty="0" smtClean="0"/>
              <a:t>Benefit/cost: 	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µF/W</a:t>
            </a:r>
            <a:endParaRPr lang="en-US" b="1" baseline="-25000" dirty="0" smtClean="0">
              <a:solidFill>
                <a:srgbClr val="00B05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96834" y="5576913"/>
            <a:ext cx="7631809" cy="71371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Completion Time of Job: </a:t>
            </a:r>
            <a:r>
              <a:rPr lang="en-US" sz="2800" b="1" dirty="0" smtClean="0">
                <a:solidFill>
                  <a:srgbClr val="00B050"/>
                </a:solidFill>
              </a:rPr>
              <a:t>frequency/wave-width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66012" y="4295506"/>
            <a:ext cx="36099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B050"/>
                </a:solidFill>
              </a:rPr>
              <a:t>F</a:t>
            </a:r>
            <a:endParaRPr lang="en-US" sz="3000" dirty="0"/>
          </a:p>
        </p:txBody>
      </p:sp>
      <p:sp>
        <p:nvSpPr>
          <p:cNvPr id="10" name="Rectangle 9"/>
          <p:cNvSpPr/>
          <p:nvPr/>
        </p:nvSpPr>
        <p:spPr>
          <a:xfrm>
            <a:off x="4138526" y="4295506"/>
            <a:ext cx="6431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714750" algn="l"/>
              </a:tabLst>
            </a:pPr>
            <a:r>
              <a:rPr lang="en-US" sz="3000" b="1" dirty="0">
                <a:solidFill>
                  <a:srgbClr val="00B050"/>
                </a:solidFill>
              </a:rPr>
              <a:t>µD</a:t>
            </a:r>
          </a:p>
        </p:txBody>
      </p:sp>
    </p:spTree>
    <p:extLst>
      <p:ext uri="{BB962C8B-B14F-4D97-AF65-F5344CB8AC3E}">
        <p14:creationId xmlns:p14="http://schemas.microsoft.com/office/powerpoint/2010/main" val="22164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7"/>
            <a:ext cx="8229600" cy="1143000"/>
          </a:xfrm>
        </p:spPr>
        <p:txBody>
          <a:bodyPr/>
          <a:lstStyle/>
          <a:p>
            <a:r>
              <a:rPr lang="en-US" dirty="0" smtClean="0"/>
              <a:t>How to estimate </a:t>
            </a:r>
            <a:r>
              <a:rPr lang="en-US" b="1" dirty="0" smtClean="0">
                <a:solidFill>
                  <a:srgbClr val="00B050"/>
                </a:solidFill>
              </a:rPr>
              <a:t>W</a:t>
            </a:r>
            <a:r>
              <a:rPr lang="en-US" dirty="0" smtClean="0"/>
              <a:t> for a job?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1948" y="4875937"/>
            <a:ext cx="290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rebuchet MS"/>
                <a:cs typeface="Trebuchet MS"/>
              </a:rPr>
              <a:t>Job size</a:t>
            </a: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369875" y="3635254"/>
            <a:ext cx="290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rebuchet MS"/>
                <a:cs typeface="Trebuchet MS"/>
              </a:rPr>
              <a:t>Wave-width (slots)</a:t>
            </a: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3130" y="5171155"/>
            <a:ext cx="8605521" cy="14778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the size of a file as a </a:t>
            </a:r>
            <a:r>
              <a:rPr lang="en-US" b="1" dirty="0" smtClean="0">
                <a:solidFill>
                  <a:srgbClr val="0070C0"/>
                </a:solidFill>
              </a:rPr>
              <a:t>proxy</a:t>
            </a:r>
            <a:r>
              <a:rPr lang="en-US" dirty="0" smtClean="0"/>
              <a:t> for wave-width</a:t>
            </a:r>
          </a:p>
          <a:p>
            <a:pPr lvl="1"/>
            <a:r>
              <a:rPr lang="en-US" i="1" dirty="0" smtClean="0"/>
              <a:t>Relative ordering remains unchanged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8" y="1617299"/>
            <a:ext cx="9064686" cy="3489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610600" y="1767840"/>
            <a:ext cx="2286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94320" y="1767840"/>
            <a:ext cx="2286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78040" y="1767840"/>
            <a:ext cx="2286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48112" y="1767840"/>
            <a:ext cx="2286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45480" y="2042160"/>
            <a:ext cx="228600" cy="2011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15552" y="2316480"/>
            <a:ext cx="228600" cy="1737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12920" y="2499360"/>
            <a:ext cx="2286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82992" y="2499360"/>
            <a:ext cx="2286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5120" y="2499360"/>
            <a:ext cx="2286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48840" y="2499360"/>
            <a:ext cx="228600" cy="1554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20164" y="1965960"/>
            <a:ext cx="1525316" cy="32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4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 in </a:t>
            </a:r>
            <a:r>
              <a:rPr lang="en-US" b="1" dirty="0" smtClean="0">
                <a:solidFill>
                  <a:srgbClr val="0070C0"/>
                </a:solidFill>
              </a:rPr>
              <a:t>Utilization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31" y="1404575"/>
            <a:ext cx="8605521" cy="23786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Idealized model for job:</a:t>
            </a:r>
          </a:p>
          <a:p>
            <a:pPr lvl="1"/>
            <a:r>
              <a:rPr lang="en-US" dirty="0"/>
              <a:t>Wave-width </a:t>
            </a:r>
            <a:r>
              <a:rPr lang="en-US" dirty="0" smtClean="0"/>
              <a:t>for </a:t>
            </a:r>
            <a:r>
              <a:rPr lang="en-US" dirty="0"/>
              <a:t>job: </a:t>
            </a:r>
            <a:r>
              <a:rPr lang="en-US" b="1" dirty="0" smtClean="0">
                <a:solidFill>
                  <a:srgbClr val="00B050"/>
                </a:solidFill>
              </a:rPr>
              <a:t>W</a:t>
            </a:r>
            <a:endParaRPr lang="en-US" b="1" baseline="-250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Frequency predicts future access: </a:t>
            </a:r>
            <a:r>
              <a:rPr lang="en-US" b="1" dirty="0" smtClean="0">
                <a:solidFill>
                  <a:srgbClr val="00B050"/>
                </a:solidFill>
              </a:rPr>
              <a:t>F</a:t>
            </a:r>
            <a:endParaRPr lang="en-US" b="1" baseline="-25000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Task duration is proportional </a:t>
            </a:r>
            <a:r>
              <a:rPr lang="en-US" dirty="0"/>
              <a:t>to </a:t>
            </a:r>
            <a:r>
              <a:rPr lang="en-US" dirty="0" smtClean="0"/>
              <a:t>data read: </a:t>
            </a:r>
            <a:r>
              <a:rPr lang="en-US" b="1" dirty="0" smtClean="0">
                <a:solidFill>
                  <a:srgbClr val="00B050"/>
                </a:solidFill>
              </a:rPr>
              <a:t>D</a:t>
            </a:r>
            <a:endParaRPr lang="en-US" b="1" baseline="-250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Speedup factor for cached tasks: </a:t>
            </a:r>
            <a:r>
              <a:rPr lang="en-US" b="1" dirty="0" smtClean="0">
                <a:solidFill>
                  <a:srgbClr val="00B050"/>
                </a:solidFill>
              </a:rPr>
              <a:t>µ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13132" y="3911379"/>
            <a:ext cx="5783872" cy="1501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714750" algn="l"/>
              </a:tabLst>
            </a:pPr>
            <a:r>
              <a:rPr lang="en-US" dirty="0"/>
              <a:t>Cost of </a:t>
            </a:r>
            <a:r>
              <a:rPr lang="en-US" dirty="0" smtClean="0"/>
              <a:t>caching: </a:t>
            </a:r>
            <a:r>
              <a:rPr lang="en-US" dirty="0"/>
              <a:t>	</a:t>
            </a:r>
            <a:r>
              <a:rPr lang="en-US" b="1" dirty="0">
                <a:solidFill>
                  <a:srgbClr val="00B050"/>
                </a:solidFill>
              </a:rPr>
              <a:t>W</a:t>
            </a:r>
            <a:r>
              <a:rPr lang="en-US" b="1" baseline="-25000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D</a:t>
            </a:r>
            <a:endParaRPr lang="en-US" b="1" baseline="-25000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 of caching: 	</a:t>
            </a:r>
            <a:r>
              <a:rPr lang="en-US" b="1" dirty="0" smtClean="0">
                <a:solidFill>
                  <a:srgbClr val="00B050"/>
                </a:solidFill>
              </a:rPr>
              <a:t>     µD F</a:t>
            </a:r>
            <a:endParaRPr lang="en-US" b="1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Benefit/cost: 	</a:t>
            </a:r>
            <a:r>
              <a:rPr lang="en-US" b="1" dirty="0" smtClean="0">
                <a:solidFill>
                  <a:srgbClr val="00B050"/>
                </a:solidFill>
              </a:rPr>
              <a:t>µF</a:t>
            </a:r>
            <a:endParaRPr lang="en-US" b="1" baseline="-25000" dirty="0" smtClean="0">
              <a:solidFill>
                <a:srgbClr val="00B05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29692" y="5684705"/>
            <a:ext cx="4741818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Utilization of job: </a:t>
            </a:r>
            <a:r>
              <a:rPr lang="en-US" sz="2800" b="1" dirty="0" smtClean="0">
                <a:solidFill>
                  <a:srgbClr val="00B050"/>
                </a:solidFill>
              </a:rPr>
              <a:t>frequency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438043" y="1095237"/>
            <a:ext cx="1733780" cy="3108122"/>
            <a:chOff x="7438043" y="1095237"/>
            <a:chExt cx="1733780" cy="3108122"/>
          </a:xfrm>
        </p:grpSpPr>
        <p:sp>
          <p:nvSpPr>
            <p:cNvPr id="61" name="Rectangle 60"/>
            <p:cNvSpPr/>
            <p:nvPr/>
          </p:nvSpPr>
          <p:spPr>
            <a:xfrm>
              <a:off x="7442148" y="284339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447618" y="309635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43139" y="33431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43318" y="359679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45459" y="18351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450929" y="20925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46450" y="233930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46629" y="25929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78783" y="3864343"/>
              <a:ext cx="564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time</a:t>
              </a:r>
              <a:endParaRPr lang="en-US" sz="16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8161943" y="3936659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7438043" y="3898559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ight Brace 70"/>
            <p:cNvSpPr/>
            <p:nvPr/>
          </p:nvSpPr>
          <p:spPr>
            <a:xfrm>
              <a:off x="8492055" y="1835171"/>
              <a:ext cx="263791" cy="195814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708235" y="2548464"/>
              <a:ext cx="463588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b="1" dirty="0" smtClean="0">
                  <a:solidFill>
                    <a:srgbClr val="00B050"/>
                  </a:solidFill>
                </a:rPr>
                <a:t>W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H="1" flipV="1">
              <a:off x="7441354" y="1808937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ight Brace 80"/>
            <p:cNvSpPr/>
            <p:nvPr/>
          </p:nvSpPr>
          <p:spPr>
            <a:xfrm rot="16200000">
              <a:off x="7804085" y="1129306"/>
              <a:ext cx="263791" cy="99587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35474" y="1095237"/>
              <a:ext cx="378630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b="1" dirty="0" smtClean="0">
                  <a:solidFill>
                    <a:srgbClr val="00B050"/>
                  </a:solidFill>
                </a:rPr>
                <a:t>D</a:t>
              </a:r>
              <a:endParaRPr lang="en-US" sz="2000" b="1" dirty="0" smtClean="0">
                <a:solidFill>
                  <a:srgbClr val="00B05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4147159" y="4294496"/>
            <a:ext cx="5341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B050"/>
                </a:solidFill>
              </a:rPr>
              <a:t>W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382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6" y="3505060"/>
            <a:ext cx="4543335" cy="332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Isn’t this just Least Frequently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233" y="1469570"/>
            <a:ext cx="8657264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property matters for utilization</a:t>
            </a:r>
          </a:p>
          <a:p>
            <a:r>
              <a:rPr lang="en-US" dirty="0" smtClean="0"/>
              <a:t>Inter-dependent tasks overlap</a:t>
            </a:r>
          </a:p>
          <a:p>
            <a:pPr lvl="1"/>
            <a:r>
              <a:rPr lang="en-US" dirty="0" smtClean="0"/>
              <a:t>Reduce tasks start before all map tasks finish (to overlap communication)</a:t>
            </a:r>
          </a:p>
          <a:p>
            <a:pPr lvl="1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7040294" y="3291840"/>
            <a:ext cx="2061305" cy="129029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All-or-Nothing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</a:p>
          <a:p>
            <a:pPr algn="ctr"/>
            <a:r>
              <a:rPr lang="en-US" sz="2600" b="1" dirty="0" smtClean="0">
                <a:solidFill>
                  <a:srgbClr val="0070C0"/>
                </a:solidFill>
              </a:rPr>
              <a:t>No wastage!</a:t>
            </a:r>
            <a:endParaRPr lang="en-US" sz="2600" b="1" dirty="0">
              <a:solidFill>
                <a:srgbClr val="FFC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3487783" y="3687404"/>
            <a:ext cx="1" cy="26088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672" y="3486100"/>
            <a:ext cx="3664267" cy="32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" y="4996974"/>
            <a:ext cx="613936" cy="153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79" y="5272514"/>
            <a:ext cx="2083393" cy="103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771" y="5196656"/>
            <a:ext cx="2235476" cy="111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34" y="5259452"/>
            <a:ext cx="2029117" cy="107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1706860" y="4088672"/>
            <a:ext cx="0" cy="22121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3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Eviction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0857" cy="5022669"/>
          </a:xfrm>
        </p:spPr>
        <p:txBody>
          <a:bodyPr>
            <a:normAutofit/>
          </a:bodyPr>
          <a:lstStyle/>
          <a:p>
            <a:r>
              <a:rPr lang="en-US" dirty="0" smtClean="0"/>
              <a:t>Completion time: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LIFE (</a:t>
            </a:r>
            <a:r>
              <a:rPr lang="en-US" b="1" u="sng" dirty="0">
                <a:solidFill>
                  <a:srgbClr val="00B050"/>
                </a:solidFill>
              </a:rPr>
              <a:t>L</a:t>
            </a:r>
            <a:r>
              <a:rPr lang="en-US" b="1" dirty="0">
                <a:solidFill>
                  <a:srgbClr val="00B050"/>
                </a:solidFill>
              </a:rPr>
              <a:t>argest </a:t>
            </a:r>
            <a:r>
              <a:rPr lang="en-US" b="1" u="sng" dirty="0">
                <a:solidFill>
                  <a:srgbClr val="00B050"/>
                </a:solidFill>
              </a:rPr>
              <a:t>I</a:t>
            </a:r>
            <a:r>
              <a:rPr lang="en-US" b="1" dirty="0">
                <a:solidFill>
                  <a:srgbClr val="00B050"/>
                </a:solidFill>
              </a:rPr>
              <a:t>ncomplete </a:t>
            </a:r>
            <a:r>
              <a:rPr lang="en-US" b="1" u="sng" dirty="0">
                <a:solidFill>
                  <a:srgbClr val="00B050"/>
                </a:solidFill>
              </a:rPr>
              <a:t>F</a:t>
            </a:r>
            <a:r>
              <a:rPr lang="en-US" b="1" dirty="0">
                <a:solidFill>
                  <a:srgbClr val="00B050"/>
                </a:solidFill>
              </a:rPr>
              <a:t>ile to </a:t>
            </a:r>
            <a:r>
              <a:rPr lang="en-US" b="1" u="sng" dirty="0">
                <a:solidFill>
                  <a:srgbClr val="00B050"/>
                </a:solidFill>
              </a:rPr>
              <a:t>E</a:t>
            </a:r>
            <a:r>
              <a:rPr lang="en-US" b="1" dirty="0">
                <a:solidFill>
                  <a:srgbClr val="00B050"/>
                </a:solidFill>
              </a:rPr>
              <a:t>vict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Evict from file with </a:t>
            </a:r>
            <a:r>
              <a:rPr lang="en-US" i="1" dirty="0" smtClean="0"/>
              <a:t>lowest </a:t>
            </a:r>
            <a:r>
              <a:rPr lang="en-US" dirty="0" smtClean="0"/>
              <a:t>(</a:t>
            </a:r>
            <a:r>
              <a:rPr lang="en-US" i="1" dirty="0" smtClean="0"/>
              <a:t>frequency/wave-width</a:t>
            </a:r>
            <a:r>
              <a:rPr lang="en-US" dirty="0" smtClean="0"/>
              <a:t>)</a:t>
            </a: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Sticky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fully evict a file before next (</a:t>
            </a:r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Utilization policy: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LFU-F (</a:t>
            </a:r>
            <a:r>
              <a:rPr lang="en-US" b="1" u="sng" dirty="0" smtClean="0">
                <a:solidFill>
                  <a:srgbClr val="00B050"/>
                </a:solidFill>
              </a:rPr>
              <a:t>L</a:t>
            </a:r>
            <a:r>
              <a:rPr lang="en-US" b="1" dirty="0" smtClean="0">
                <a:solidFill>
                  <a:srgbClr val="00B050"/>
                </a:solidFill>
              </a:rPr>
              <a:t>east </a:t>
            </a:r>
            <a:r>
              <a:rPr lang="en-US" b="1" u="sng" dirty="0" smtClean="0">
                <a:solidFill>
                  <a:srgbClr val="00B050"/>
                </a:solidFill>
              </a:rPr>
              <a:t>F</a:t>
            </a:r>
            <a:r>
              <a:rPr lang="en-US" b="1" dirty="0" smtClean="0">
                <a:solidFill>
                  <a:srgbClr val="00B050"/>
                </a:solidFill>
              </a:rPr>
              <a:t>requently </a:t>
            </a:r>
            <a:r>
              <a:rPr lang="en-US" b="1" u="sng" dirty="0" smtClean="0">
                <a:solidFill>
                  <a:srgbClr val="00B050"/>
                </a:solidFill>
              </a:rPr>
              <a:t>U</a:t>
            </a:r>
            <a:r>
              <a:rPr lang="en-US" b="1" dirty="0" smtClean="0">
                <a:solidFill>
                  <a:srgbClr val="00B050"/>
                </a:solidFill>
              </a:rPr>
              <a:t>sed – </a:t>
            </a:r>
            <a:r>
              <a:rPr lang="en-US" b="1" u="sng" dirty="0" smtClean="0">
                <a:solidFill>
                  <a:srgbClr val="00B050"/>
                </a:solidFill>
              </a:rPr>
              <a:t>F</a:t>
            </a:r>
            <a:r>
              <a:rPr lang="en-US" b="1" dirty="0" smtClean="0">
                <a:solidFill>
                  <a:srgbClr val="00B050"/>
                </a:solidFill>
              </a:rPr>
              <a:t>ile granularity)</a:t>
            </a:r>
            <a:endParaRPr lang="en-US" dirty="0" smtClean="0"/>
          </a:p>
          <a:p>
            <a:pPr lvl="1"/>
            <a:r>
              <a:rPr lang="en-US" dirty="0" smtClean="0"/>
              <a:t>Evict from file with the </a:t>
            </a:r>
            <a:r>
              <a:rPr lang="en-US" i="1" dirty="0" smtClean="0"/>
              <a:t>lowest frequency</a:t>
            </a: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Sticky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fully evict a file before next </a:t>
            </a:r>
            <a:r>
              <a:rPr lang="en-US" dirty="0"/>
              <a:t>(</a:t>
            </a:r>
            <a:r>
              <a:rPr lang="en-US" b="1" dirty="0">
                <a:solidFill>
                  <a:srgbClr val="C00000"/>
                </a:solidFill>
              </a:rPr>
              <a:t>all-or-nothing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177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achieve the </a:t>
            </a:r>
            <a:r>
              <a:rPr lang="en-US" b="1" dirty="0" smtClean="0">
                <a:solidFill>
                  <a:srgbClr val="00B050"/>
                </a:solidFill>
              </a:rPr>
              <a:t>sticky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21"/>
            <a:ext cx="8595360" cy="5003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Caches are </a:t>
            </a:r>
            <a:r>
              <a:rPr lang="en-US" dirty="0" smtClean="0">
                <a:solidFill>
                  <a:srgbClr val="FF0000"/>
                </a:solidFill>
              </a:rPr>
              <a:t>distributed </a:t>
            </a:r>
          </a:p>
          <a:p>
            <a:r>
              <a:rPr lang="en-US" dirty="0" smtClean="0"/>
              <a:t>Blocks of files are stored across machines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How do we know which files are incomplete?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Coordination</a:t>
            </a:r>
          </a:p>
          <a:p>
            <a:pPr lvl="1"/>
            <a:r>
              <a:rPr lang="en-US" i="1" dirty="0" smtClean="0"/>
              <a:t>Global view </a:t>
            </a:r>
            <a:r>
              <a:rPr lang="en-US" dirty="0" smtClean="0"/>
              <a:t>of all the caches</a:t>
            </a:r>
          </a:p>
          <a:p>
            <a:pPr lvl="1"/>
            <a:r>
              <a:rPr lang="en-US" dirty="0" smtClean="0"/>
              <a:t>…which blocks to evict (</a:t>
            </a:r>
            <a:r>
              <a:rPr lang="en-US" b="1" dirty="0" smtClean="0">
                <a:solidFill>
                  <a:srgbClr val="00B050"/>
                </a:solidFill>
              </a:rPr>
              <a:t>sticky policy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…where to schedule tasks (</a:t>
            </a:r>
            <a:r>
              <a:rPr lang="en-US" b="1" dirty="0" smtClean="0">
                <a:solidFill>
                  <a:srgbClr val="00B050"/>
                </a:solidFill>
              </a:rPr>
              <a:t>memory locality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7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   Man</a:t>
            </a:r>
            <a:r>
              <a:rPr lang="en-US" dirty="0" smtClean="0"/>
              <a:t>: Centralized Coordination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940" y="1417638"/>
            <a:ext cx="6124888" cy="469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419997" y="1305094"/>
            <a:ext cx="2266406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Global view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>
            <a:off x="1176727" y="644629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562600"/>
            <a:ext cx="2221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i="1" u="sng" dirty="0" smtClean="0"/>
              <a:t>DFS:</a:t>
            </a:r>
            <a:r>
              <a:rPr lang="en-US" sz="2400" b="1" i="1" dirty="0" smtClean="0"/>
              <a:t> </a:t>
            </a:r>
            <a:r>
              <a:rPr lang="en-US" sz="2400" b="1" i="1" dirty="0"/>
              <a:t>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353977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0197" cy="4786745"/>
          </a:xfrm>
        </p:spPr>
        <p:txBody>
          <a:bodyPr>
            <a:normAutofit/>
          </a:bodyPr>
          <a:lstStyle/>
          <a:p>
            <a:r>
              <a:rPr lang="en-US" dirty="0" smtClean="0"/>
              <a:t>Workload derived from </a:t>
            </a:r>
            <a:r>
              <a:rPr lang="en-US" b="1" dirty="0" smtClean="0">
                <a:solidFill>
                  <a:srgbClr val="0070C0"/>
                </a:solidFill>
              </a:rPr>
              <a:t>Facebook </a:t>
            </a:r>
            <a:r>
              <a:rPr lang="en-US" b="1" dirty="0">
                <a:solidFill>
                  <a:srgbClr val="0070C0"/>
                </a:solidFill>
              </a:rPr>
              <a:t>&amp;</a:t>
            </a:r>
            <a:r>
              <a:rPr lang="en-US" b="1" dirty="0" smtClean="0">
                <a:solidFill>
                  <a:srgbClr val="0070C0"/>
                </a:solidFill>
              </a:rPr>
              <a:t> Bing traces</a:t>
            </a:r>
          </a:p>
          <a:p>
            <a:pPr lvl="1"/>
            <a:endParaRPr lang="en-US" dirty="0" smtClean="0"/>
          </a:p>
          <a:p>
            <a:r>
              <a:rPr lang="en-US" dirty="0"/>
              <a:t>Prototype in conjunction with </a:t>
            </a:r>
            <a:r>
              <a:rPr lang="en-US" dirty="0" smtClean="0"/>
              <a:t>HDFS</a:t>
            </a:r>
          </a:p>
          <a:p>
            <a:endParaRPr lang="en-US" dirty="0"/>
          </a:p>
          <a:p>
            <a:r>
              <a:rPr lang="en-US" dirty="0" smtClean="0"/>
              <a:t>Experiments on 100-node </a:t>
            </a:r>
            <a:r>
              <a:rPr lang="en-US" b="1" dirty="0" smtClean="0">
                <a:solidFill>
                  <a:srgbClr val="0070C0"/>
                </a:solidFill>
              </a:rPr>
              <a:t>EC2 </a:t>
            </a:r>
            <a:r>
              <a:rPr lang="en-US" dirty="0" smtClean="0"/>
              <a:t>cluster</a:t>
            </a:r>
          </a:p>
          <a:p>
            <a:pPr lvl="1"/>
            <a:r>
              <a:rPr lang="en-US" dirty="0" smtClean="0"/>
              <a:t>Cache of 20GB per machine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5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Parallelization</a:t>
            </a:r>
            <a:endParaRPr lang="en-US" b="1" dirty="0">
              <a:solidFill>
                <a:srgbClr val="0070C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>
                <a:ea typeface="Verdana" pitchFamily="34" charset="0"/>
                <a:cs typeface="Verdana" pitchFamily="34" charset="0"/>
              </a:rPr>
              <a:t>Massive </a:t>
            </a:r>
            <a:r>
              <a:rPr lang="en-US" b="1" dirty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parallelization</a:t>
            </a:r>
            <a:r>
              <a:rPr lang="en-US" dirty="0">
                <a:ea typeface="Verdana" pitchFamily="34" charset="0"/>
                <a:cs typeface="Verdana" pitchFamily="34" charset="0"/>
              </a:rPr>
              <a:t> on large clusters</a:t>
            </a:r>
          </a:p>
          <a:p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ea typeface="Verdana" pitchFamily="34" charset="0"/>
                <a:cs typeface="Verdana" pitchFamily="34" charset="0"/>
              </a:rPr>
              <a:t>Data </a:t>
            </a:r>
            <a:r>
              <a:rPr lang="en-US" dirty="0">
                <a:ea typeface="Verdana" pitchFamily="34" charset="0"/>
                <a:cs typeface="Verdana" pitchFamily="34" charset="0"/>
              </a:rPr>
              <a:t>growing faster than Moore’s 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law</a:t>
            </a:r>
            <a:endParaRPr lang="en-US" dirty="0">
              <a:ea typeface="Verdana" pitchFamily="34" charset="0"/>
              <a:cs typeface="Verdana" pitchFamily="34" charset="0"/>
            </a:endParaRPr>
          </a:p>
          <a:p>
            <a:endParaRPr lang="en-US" dirty="0"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ea typeface="Verdana" pitchFamily="34" charset="0"/>
                <a:cs typeface="Verdana" pitchFamily="34" charset="0"/>
              </a:rPr>
              <a:t>Computation Frameworks</a:t>
            </a:r>
          </a:p>
        </p:txBody>
      </p:sp>
      <p:pic>
        <p:nvPicPr>
          <p:cNvPr id="2050" name="Picture 2" descr="https://encrypted-tbn3.gstatic.com/images?q=tbn:ANd9GcTPoKPFHI6nKnHGZdrLOzTsp1P5P-PuFTDtCFGvSQa-M4wjd6eQ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78217"/>
            <a:ext cx="2819400" cy="66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172200" y="4572000"/>
            <a:ext cx="2841185" cy="467424"/>
            <a:chOff x="3933826" y="5029200"/>
            <a:chExt cx="2841185" cy="467424"/>
          </a:xfrm>
        </p:grpSpPr>
        <p:sp>
          <p:nvSpPr>
            <p:cNvPr id="7" name="Rectangle 6"/>
            <p:cNvSpPr/>
            <p:nvPr/>
          </p:nvSpPr>
          <p:spPr>
            <a:xfrm>
              <a:off x="5614116" y="5034959"/>
              <a:ext cx="1160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77766"/>
                  </a:solidFill>
                  <a:effectLst/>
                  <a:uLnTx/>
                  <a:uFillTx/>
                  <a:latin typeface="georgia"/>
                </a:rPr>
                <a:t>Dryad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826" y="5029200"/>
              <a:ext cx="176328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2" name="Picture 4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890" y="5334000"/>
            <a:ext cx="193922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terativemapreduce.org/images/twis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95837"/>
            <a:ext cx="2653542" cy="77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park: Lightning-Fast Cluster Comput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1" y="5394961"/>
            <a:ext cx="6303811" cy="138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67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80778"/>
              </p:ext>
            </p:extLst>
          </p:nvPr>
        </p:nvGraphicFramePr>
        <p:xfrm>
          <a:off x="206989" y="1822720"/>
          <a:ext cx="879332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960"/>
                <a:gridCol w="3764500"/>
                <a:gridCol w="25448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Replacement</a:t>
                      </a:r>
                      <a:r>
                        <a:rPr lang="en-US" sz="3200" baseline="0" dirty="0" smtClean="0"/>
                        <a:t> Policy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Reduction in average</a:t>
                      </a:r>
                      <a:r>
                        <a:rPr lang="en-US" sz="3200" baseline="0" dirty="0" smtClean="0"/>
                        <a:t> completion time (%)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Hit-Ratio</a:t>
                      </a:r>
                      <a:r>
                        <a:rPr lang="en-US" sz="3200" baseline="0" dirty="0" smtClean="0"/>
                        <a:t> (%)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59%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LRU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33%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LFU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48%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LIFE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53%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45%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53046" y="1822720"/>
            <a:ext cx="2690954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5029200"/>
            <a:ext cx="2438399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Sticky Policy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0070C0"/>
                </a:solidFill>
              </a:rPr>
              <a:t>Completion Time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6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 in </a:t>
            </a:r>
            <a:r>
              <a:rPr lang="en-US" b="1" dirty="0" smtClean="0">
                <a:solidFill>
                  <a:srgbClr val="0070C0"/>
                </a:solidFill>
              </a:rPr>
              <a:t>Utilization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34526"/>
              </p:ext>
            </p:extLst>
          </p:nvPr>
        </p:nvGraphicFramePr>
        <p:xfrm>
          <a:off x="1066800" y="1905000"/>
          <a:ext cx="69342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449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Replacement</a:t>
                      </a:r>
                      <a:r>
                        <a:rPr lang="en-US" sz="3200" baseline="0" dirty="0" smtClean="0"/>
                        <a:t> Policy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Improvement in utilization (%)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LRU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LFU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46%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51%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LFU-F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54%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400800" y="4391482"/>
            <a:ext cx="2438399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Sticky Policy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2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Man</a:t>
            </a:r>
            <a:r>
              <a:rPr lang="en-US" dirty="0"/>
              <a:t>:</a:t>
            </a:r>
            <a:r>
              <a:rPr lang="en-US" dirty="0" smtClean="0"/>
              <a:t>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96312"/>
            <a:ext cx="4191000" cy="2785488"/>
          </a:xfrm>
        </p:spPr>
        <p:txBody>
          <a:bodyPr>
            <a:normAutofit/>
          </a:bodyPr>
          <a:lstStyle/>
          <a:p>
            <a:r>
              <a:rPr lang="en-US" dirty="0" smtClean="0"/>
              <a:t>PACMan </a:t>
            </a:r>
            <a:r>
              <a:rPr lang="en-US" b="1" dirty="0" smtClean="0">
                <a:solidFill>
                  <a:srgbClr val="00B050"/>
                </a:solidFill>
              </a:rPr>
              <a:t>Coordinator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Near-uniform latency of ≤ 1.2ms with up to 11,000 clients/s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171" y="1427328"/>
            <a:ext cx="3327260" cy="25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ie 5"/>
          <p:cNvSpPr/>
          <p:nvPr/>
        </p:nvSpPr>
        <p:spPr>
          <a:xfrm>
            <a:off x="2856374" y="644629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3996312"/>
            <a:ext cx="4191000" cy="2785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PACMan </a:t>
            </a:r>
            <a:r>
              <a:rPr lang="en-US" b="1" dirty="0" smtClean="0">
                <a:solidFill>
                  <a:srgbClr val="00B050"/>
                </a:solidFill>
              </a:rPr>
              <a:t>Client</a:t>
            </a:r>
            <a:endParaRPr lang="en-US" dirty="0" smtClean="0">
              <a:solidFill>
                <a:srgbClr val="00B05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/>
              <a:t>Can scale up to 20 simultaneous tasks </a:t>
            </a:r>
            <a:r>
              <a:rPr lang="en-US" dirty="0" smtClean="0"/>
              <a:t>on the machine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5943600"/>
            <a:ext cx="7620000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Coordination infrastructure is sufficiently scalable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5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6506" y="2514600"/>
            <a:ext cx="7772399" cy="136477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How far is LIFE from the optimal for speeding up parallel jobs?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Caches for parallel jobs are </a:t>
            </a:r>
            <a:r>
              <a:rPr lang="en-US" b="1" dirty="0" smtClean="0">
                <a:solidFill>
                  <a:srgbClr val="FF0000"/>
                </a:solidFill>
              </a:rPr>
              <a:t>complex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Maximize # of “</a:t>
            </a:r>
            <a:r>
              <a:rPr lang="en-US" sz="3000" b="1" i="1" dirty="0"/>
              <a:t>job hits</a:t>
            </a:r>
            <a:r>
              <a:rPr lang="en-US" sz="3000" dirty="0" smtClean="0"/>
              <a:t>” (a la </a:t>
            </a:r>
            <a:r>
              <a:rPr lang="en-US" sz="3000" b="1" dirty="0" smtClean="0">
                <a:solidFill>
                  <a:srgbClr val="0070C0"/>
                </a:solidFill>
              </a:rPr>
              <a:t>Belady’s MIN</a:t>
            </a:r>
            <a:r>
              <a:rPr lang="en-US" sz="3000" dirty="0" smtClean="0"/>
              <a:t>)</a:t>
            </a:r>
            <a:endParaRPr lang="en-US" sz="3000" dirty="0"/>
          </a:p>
          <a:p>
            <a:pPr lvl="1"/>
            <a:r>
              <a:rPr lang="en-US" sz="2400" dirty="0"/>
              <a:t>Job hit = 1 if all inputs are cached;  = 0 otherwise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Cache </a:t>
            </a:r>
            <a:r>
              <a:rPr lang="en-US" dirty="0"/>
              <a:t>space: </a:t>
            </a:r>
            <a:r>
              <a:rPr lang="en-US" b="1" dirty="0">
                <a:solidFill>
                  <a:srgbClr val="0070C0"/>
                </a:solidFill>
              </a:rPr>
              <a:t>Aggregated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vs. </a:t>
            </a:r>
            <a:r>
              <a:rPr lang="en-US" b="1" dirty="0" smtClean="0">
                <a:solidFill>
                  <a:srgbClr val="FF0000"/>
                </a:solidFill>
              </a:rPr>
              <a:t>Distributed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84062" y="3691205"/>
            <a:ext cx="2950518" cy="26084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55580" y="3708138"/>
            <a:ext cx="393950" cy="9194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51413" y="3708138"/>
            <a:ext cx="393950" cy="9194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64600" y="3708138"/>
            <a:ext cx="393950" cy="9194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55580" y="5397177"/>
            <a:ext cx="393950" cy="9194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51413" y="5397177"/>
            <a:ext cx="393950" cy="9194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64600" y="5397177"/>
            <a:ext cx="393950" cy="9194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88274" y="4105598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39988" y="4105598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96821" y="4105598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88274" y="5646415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39988" y="5646415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96821" y="5646415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88274" y="4627595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39988" y="4876879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96821" y="5131040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04862" y="4733427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04862" y="4977330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04862" y="5199941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176996" y="4722260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76996" y="4966163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76996" y="5188774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00381" y="4710457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900381" y="4954360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900381" y="5176971"/>
            <a:ext cx="131954" cy="115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394980" y="4606223"/>
            <a:ext cx="689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84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Caches for parallel jobs are </a:t>
            </a:r>
            <a:r>
              <a:rPr lang="en-US" b="1" dirty="0" smtClean="0">
                <a:solidFill>
                  <a:srgbClr val="FF0000"/>
                </a:solidFill>
              </a:rPr>
              <a:t>complex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3000" dirty="0"/>
              <a:t>Maximize # of “</a:t>
            </a:r>
            <a:r>
              <a:rPr lang="en-US" sz="3000" b="1" i="1" dirty="0"/>
              <a:t>job hits</a:t>
            </a:r>
            <a:r>
              <a:rPr lang="en-US" sz="3000" dirty="0"/>
              <a:t>” (a la </a:t>
            </a:r>
            <a:r>
              <a:rPr lang="en-US" sz="3000" b="1" dirty="0">
                <a:solidFill>
                  <a:srgbClr val="0070C0"/>
                </a:solidFill>
              </a:rPr>
              <a:t>Belady’s MIN</a:t>
            </a:r>
            <a:r>
              <a:rPr lang="en-US" sz="3000" dirty="0"/>
              <a:t>)</a:t>
            </a:r>
          </a:p>
          <a:p>
            <a:pPr lvl="1"/>
            <a:r>
              <a:rPr lang="en-US" sz="2400" dirty="0"/>
              <a:t>Job hit = 1 if all inputs are cached;  = 0 otherwise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Cache </a:t>
            </a:r>
            <a:r>
              <a:rPr lang="en-US" dirty="0"/>
              <a:t>space: </a:t>
            </a:r>
            <a:r>
              <a:rPr lang="en-US" b="1" dirty="0">
                <a:solidFill>
                  <a:srgbClr val="0070C0"/>
                </a:solidFill>
              </a:rPr>
              <a:t>Aggregated </a:t>
            </a:r>
            <a:r>
              <a:rPr lang="en-US" dirty="0"/>
              <a:t>vs. </a:t>
            </a:r>
            <a:r>
              <a:rPr lang="en-US" b="1" dirty="0" smtClean="0">
                <a:solidFill>
                  <a:srgbClr val="FF0000"/>
                </a:solidFill>
              </a:rPr>
              <a:t>Distributed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Partial overlap </a:t>
            </a:r>
            <a:r>
              <a:rPr lang="en-US" dirty="0"/>
              <a:t>of </a:t>
            </a:r>
            <a:r>
              <a:rPr lang="en-US" dirty="0" smtClean="0"/>
              <a:t>input blocks between jobs</a:t>
            </a:r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87607" y="4814329"/>
            <a:ext cx="742241" cy="72580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73972" y="4814329"/>
            <a:ext cx="742241" cy="7258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0" idx="3"/>
            <a:endCxn id="31" idx="1"/>
          </p:cNvCxnSpPr>
          <p:nvPr/>
        </p:nvCxnSpPr>
        <p:spPr>
          <a:xfrm>
            <a:off x="4429848" y="5177230"/>
            <a:ext cx="9441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87607" y="5826908"/>
            <a:ext cx="742241" cy="725801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73972" y="5826908"/>
            <a:ext cx="742241" cy="7258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3" idx="3"/>
            <a:endCxn id="34" idx="1"/>
          </p:cNvCxnSpPr>
          <p:nvPr/>
        </p:nvCxnSpPr>
        <p:spPr>
          <a:xfrm>
            <a:off x="4429848" y="6189809"/>
            <a:ext cx="944124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19786" y="4929800"/>
            <a:ext cx="832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 1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719786" y="5919532"/>
            <a:ext cx="832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Job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7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6" grpId="0"/>
      <p:bldP spid="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Caches for parallel jobs are </a:t>
            </a:r>
            <a:r>
              <a:rPr lang="en-US" b="1" dirty="0" smtClean="0">
                <a:solidFill>
                  <a:srgbClr val="FF0000"/>
                </a:solidFill>
              </a:rPr>
              <a:t>complex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3000" dirty="0"/>
              <a:t>Maximize # of “</a:t>
            </a:r>
            <a:r>
              <a:rPr lang="en-US" sz="3000" b="1" i="1" dirty="0"/>
              <a:t>job hits</a:t>
            </a:r>
            <a:r>
              <a:rPr lang="en-US" sz="3000" dirty="0"/>
              <a:t>” (a la </a:t>
            </a:r>
            <a:r>
              <a:rPr lang="en-US" sz="3000" b="1" dirty="0">
                <a:solidFill>
                  <a:srgbClr val="0070C0"/>
                </a:solidFill>
              </a:rPr>
              <a:t>Belady’s MIN</a:t>
            </a:r>
            <a:r>
              <a:rPr lang="en-US" sz="3000" dirty="0"/>
              <a:t>)</a:t>
            </a:r>
          </a:p>
          <a:p>
            <a:pPr lvl="1"/>
            <a:r>
              <a:rPr lang="en-US" sz="2400" dirty="0"/>
              <a:t>Job hit = 1 if all inputs are cached;  = 0 otherwise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Cache </a:t>
            </a:r>
            <a:r>
              <a:rPr lang="en-US" dirty="0"/>
              <a:t>space: </a:t>
            </a:r>
            <a:r>
              <a:rPr lang="en-US" b="1" dirty="0">
                <a:solidFill>
                  <a:srgbClr val="0070C0"/>
                </a:solidFill>
              </a:rPr>
              <a:t>Aggregated </a:t>
            </a:r>
            <a:r>
              <a:rPr lang="en-US" dirty="0"/>
              <a:t>vs. </a:t>
            </a:r>
            <a:r>
              <a:rPr lang="en-US" b="1" dirty="0" smtClean="0">
                <a:solidFill>
                  <a:srgbClr val="FF0000"/>
                </a:solidFill>
              </a:rPr>
              <a:t>Distributed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Partial overlap </a:t>
            </a:r>
            <a:r>
              <a:rPr lang="en-US" dirty="0"/>
              <a:t>of </a:t>
            </a:r>
            <a:r>
              <a:rPr lang="en-US" dirty="0" smtClean="0"/>
              <a:t>input blocks between jobs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Inputs: </a:t>
            </a:r>
            <a:r>
              <a:rPr lang="en-US" b="1" dirty="0" smtClean="0">
                <a:solidFill>
                  <a:srgbClr val="0070C0"/>
                </a:solidFill>
              </a:rPr>
              <a:t>Equal-sized</a:t>
            </a:r>
            <a:r>
              <a:rPr lang="en-US" dirty="0" smtClean="0"/>
              <a:t> vs</a:t>
            </a:r>
            <a:r>
              <a:rPr lang="en-US" dirty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varying </a:t>
            </a:r>
            <a:r>
              <a:rPr lang="en-US" b="1" dirty="0">
                <a:solidFill>
                  <a:srgbClr val="FF0000"/>
                </a:solidFill>
              </a:rPr>
              <a:t>wave-width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77145" y="4244453"/>
            <a:ext cx="2956806" cy="25196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8142" y="5440865"/>
            <a:ext cx="465689" cy="50833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7831" y="5440865"/>
            <a:ext cx="465689" cy="50833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63305" y="5440865"/>
            <a:ext cx="465689" cy="50833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88141" y="6125321"/>
            <a:ext cx="465689" cy="50833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07830" y="6125321"/>
            <a:ext cx="465689" cy="50833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8177" y="6125321"/>
            <a:ext cx="465689" cy="50833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197826" y="4706161"/>
            <a:ext cx="465689" cy="50833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53453" y="4706161"/>
            <a:ext cx="465689" cy="50833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88142" y="4720855"/>
            <a:ext cx="465689" cy="50833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570858" y="4172239"/>
            <a:ext cx="169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Blocks</a:t>
            </a:r>
            <a:endParaRPr lang="en-US" sz="2800" dirty="0"/>
          </a:p>
        </p:txBody>
      </p:sp>
      <p:sp>
        <p:nvSpPr>
          <p:cNvPr id="41" name="Rounded Rectangle 40"/>
          <p:cNvSpPr/>
          <p:nvPr/>
        </p:nvSpPr>
        <p:spPr>
          <a:xfrm>
            <a:off x="5237593" y="4244453"/>
            <a:ext cx="2956806" cy="25355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31306" y="4215455"/>
            <a:ext cx="169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Jobs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6498095" y="5664995"/>
            <a:ext cx="465689" cy="102412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17579" y="4640867"/>
            <a:ext cx="465689" cy="204825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296615" y="5152931"/>
            <a:ext cx="465689" cy="153619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Simplifying Assumptions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Cache space: Aggregated vs. </a:t>
            </a:r>
            <a:r>
              <a:rPr lang="en-US" dirty="0" smtClean="0"/>
              <a:t>Distributed</a:t>
            </a:r>
          </a:p>
          <a:p>
            <a:pPr>
              <a:buFont typeface="Wingdings" pitchFamily="2" charset="2"/>
              <a:buChar char="ü"/>
            </a:pPr>
            <a:r>
              <a:rPr lang="en-US" sz="2800" i="1" dirty="0" smtClean="0"/>
              <a:t>At ~100% locality, aggregated ~ distributed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Assume: Aggregated cache space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/>
              <a:t>Partial overlap of input blocks between jobs</a:t>
            </a:r>
          </a:p>
          <a:p>
            <a:pPr>
              <a:buFont typeface="Wingdings" pitchFamily="2" charset="2"/>
              <a:buChar char="ü"/>
            </a:pPr>
            <a:r>
              <a:rPr lang="en-US" sz="2800" i="1" dirty="0" smtClean="0"/>
              <a:t>98% of jobs have no partial overlap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Assume</a:t>
            </a:r>
            <a:r>
              <a:rPr lang="en-US" sz="2800" b="1" dirty="0" smtClean="0">
                <a:solidFill>
                  <a:srgbClr val="0070C0"/>
                </a:solidFill>
              </a:rPr>
              <a:t>: No partial overlap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Inputs: Equal-sized vs. varying wave-width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9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730"/>
            <a:ext cx="8686800" cy="458543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Jobs indexed by 1, 2, …, n</a:t>
            </a:r>
          </a:p>
          <a:p>
            <a:r>
              <a:rPr lang="en-US" sz="3000" dirty="0" smtClean="0"/>
              <a:t>Job </a:t>
            </a:r>
            <a:r>
              <a:rPr lang="en-US" sz="3000" b="1" i="1" dirty="0" err="1" smtClean="0">
                <a:solidFill>
                  <a:srgbClr val="0070C0"/>
                </a:solidFill>
              </a:rPr>
              <a:t>i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dirty="0" smtClean="0"/>
              <a:t>has wave-width </a:t>
            </a:r>
            <a:r>
              <a:rPr lang="en-US" sz="3000" b="1" i="1" dirty="0" err="1" smtClean="0">
                <a:solidFill>
                  <a:srgbClr val="0070C0"/>
                </a:solidFill>
              </a:rPr>
              <a:t>w</a:t>
            </a:r>
            <a:r>
              <a:rPr lang="en-US" sz="3000" b="1" i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sz="3000" dirty="0" smtClean="0"/>
              <a:t> and frequency </a:t>
            </a:r>
            <a:r>
              <a:rPr lang="en-US" sz="3000" b="1" i="1" dirty="0" smtClean="0">
                <a:solidFill>
                  <a:srgbClr val="0070C0"/>
                </a:solidFill>
              </a:rPr>
              <a:t>f</a:t>
            </a:r>
            <a:r>
              <a:rPr lang="en-US" sz="3000" b="1" i="1" baseline="-25000" dirty="0" smtClean="0">
                <a:solidFill>
                  <a:srgbClr val="0070C0"/>
                </a:solidFill>
              </a:rPr>
              <a:t>i</a:t>
            </a:r>
            <a:endParaRPr lang="en-US" sz="3000" b="1" i="1" dirty="0" smtClean="0">
              <a:solidFill>
                <a:srgbClr val="0070C0"/>
              </a:solidFill>
            </a:endParaRPr>
          </a:p>
          <a:p>
            <a:r>
              <a:rPr lang="en-US" sz="3000" dirty="0" smtClean="0"/>
              <a:t>Total cache space = </a:t>
            </a:r>
            <a:r>
              <a:rPr lang="en-US" sz="3000" b="1" i="1" dirty="0">
                <a:solidFill>
                  <a:srgbClr val="0070C0"/>
                </a:solidFill>
              </a:rPr>
              <a:t>C</a:t>
            </a:r>
            <a:endParaRPr lang="en-US" sz="3000" b="1" i="1" dirty="0" smtClean="0">
              <a:solidFill>
                <a:srgbClr val="0070C0"/>
              </a:solidFill>
            </a:endParaRPr>
          </a:p>
          <a:p>
            <a:endParaRPr lang="en-US" sz="3000" i="1" dirty="0"/>
          </a:p>
          <a:p>
            <a:r>
              <a:rPr lang="en-US" sz="2800" i="1" dirty="0"/>
              <a:t>Single-waved </a:t>
            </a:r>
            <a:r>
              <a:rPr lang="en-US" sz="2800" i="1" dirty="0" smtClean="0"/>
              <a:t>jobs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457198" y="1600200"/>
            <a:ext cx="8686802" cy="5088824"/>
          </a:xfrm>
        </p:spPr>
        <p:txBody>
          <a:bodyPr>
            <a:noAutofit/>
          </a:bodyPr>
          <a:lstStyle/>
          <a:p>
            <a:r>
              <a:rPr lang="en-US" sz="2800" dirty="0"/>
              <a:t>Job </a:t>
            </a:r>
            <a:r>
              <a:rPr lang="en-US" sz="2800" b="1" i="1" dirty="0" err="1">
                <a:solidFill>
                  <a:srgbClr val="0070C0"/>
                </a:solidFill>
              </a:rPr>
              <a:t>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has wave-width </a:t>
            </a:r>
            <a:r>
              <a:rPr lang="en-US" sz="2800" b="1" i="1" dirty="0" err="1">
                <a:solidFill>
                  <a:srgbClr val="0070C0"/>
                </a:solidFill>
              </a:rPr>
              <a:t>w</a:t>
            </a:r>
            <a:r>
              <a:rPr lang="en-US" sz="2800" b="1" i="1" baseline="-25000" dirty="0" err="1">
                <a:solidFill>
                  <a:srgbClr val="0070C0"/>
                </a:solidFill>
              </a:rPr>
              <a:t>i</a:t>
            </a:r>
            <a:r>
              <a:rPr lang="en-US" sz="2800" dirty="0"/>
              <a:t> and frequency </a:t>
            </a:r>
            <a:r>
              <a:rPr lang="en-US" sz="2800" b="1" i="1" dirty="0">
                <a:solidFill>
                  <a:srgbClr val="0070C0"/>
                </a:solidFill>
              </a:rPr>
              <a:t>f</a:t>
            </a:r>
            <a:r>
              <a:rPr lang="en-US" sz="2800" b="1" i="1" baseline="-25000" dirty="0">
                <a:solidFill>
                  <a:srgbClr val="0070C0"/>
                </a:solidFill>
              </a:rPr>
              <a:t>i</a:t>
            </a:r>
            <a:endParaRPr lang="en-US" sz="2800" b="1" i="1" dirty="0">
              <a:solidFill>
                <a:srgbClr val="0070C0"/>
              </a:solidFill>
            </a:endParaRPr>
          </a:p>
          <a:p>
            <a:r>
              <a:rPr lang="en-US" sz="2800" dirty="0"/>
              <a:t>Total cache space = </a:t>
            </a:r>
            <a:r>
              <a:rPr lang="en-US" sz="2800" b="1" i="1" dirty="0">
                <a:solidFill>
                  <a:srgbClr val="0070C0"/>
                </a:solidFill>
              </a:rPr>
              <a:t>C</a:t>
            </a:r>
          </a:p>
          <a:p>
            <a:pPr>
              <a:buFont typeface="Wingdings"/>
              <a:buChar char="à"/>
            </a:pPr>
            <a:r>
              <a:rPr lang="en-US" sz="2800" b="1" i="1" dirty="0" smtClean="0">
                <a:solidFill>
                  <a:srgbClr val="0070C0"/>
                </a:solidFill>
              </a:rPr>
              <a:t>x</a:t>
            </a:r>
            <a:r>
              <a:rPr lang="en-US" sz="2800" b="1" i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dirty="0" smtClean="0"/>
              <a:t> : if input of job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i</a:t>
            </a:r>
            <a:r>
              <a:rPr lang="en-US" sz="2800" dirty="0" smtClean="0"/>
              <a:t> is in cache</a:t>
            </a:r>
          </a:p>
          <a:p>
            <a:pPr>
              <a:buFont typeface="Wingdings"/>
              <a:buChar char="à"/>
            </a:pPr>
            <a:r>
              <a:rPr lang="en-US" sz="2800" dirty="0">
                <a:sym typeface="Wingdings" pitchFamily="2" charset="2"/>
              </a:rPr>
              <a:t>Maximize # “</a:t>
            </a:r>
            <a:r>
              <a:rPr lang="en-US" sz="2800" b="1" i="1" dirty="0">
                <a:sym typeface="Wingdings" pitchFamily="2" charset="2"/>
              </a:rPr>
              <a:t>job hits</a:t>
            </a:r>
            <a:r>
              <a:rPr lang="en-US" sz="2800" dirty="0" smtClean="0">
                <a:sym typeface="Wingdings" pitchFamily="2" charset="2"/>
              </a:rPr>
              <a:t>”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Maximize 	</a:t>
            </a:r>
            <a:r>
              <a:rPr lang="en-US" sz="2800" dirty="0" err="1" smtClean="0"/>
              <a:t>Σ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i</a:t>
            </a:r>
            <a:r>
              <a:rPr lang="en-US" sz="1000" i="1" baseline="-250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endParaRPr lang="en-US" sz="2800" i="1" dirty="0"/>
          </a:p>
          <a:p>
            <a:pPr marL="0" indent="0">
              <a:buNone/>
            </a:pPr>
            <a:r>
              <a:rPr lang="en-US" sz="2800" dirty="0" smtClean="0"/>
              <a:t>	Subject to	</a:t>
            </a:r>
            <a:r>
              <a:rPr lang="en-US" sz="2800" dirty="0" err="1" smtClean="0"/>
              <a:t>Σ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i</a:t>
            </a:r>
            <a:r>
              <a:rPr lang="en-US" sz="1000" i="1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≤ </a:t>
            </a:r>
            <a:r>
              <a:rPr lang="en-US" sz="2800" i="1" dirty="0" smtClean="0"/>
              <a:t>C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0070C0"/>
                </a:solidFill>
              </a:rPr>
              <a:t>			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= 0, </a:t>
            </a:r>
            <a:r>
              <a:rPr lang="en-US" sz="2800" dirty="0" smtClean="0"/>
              <a:t>1		</a:t>
            </a:r>
            <a:r>
              <a:rPr lang="en-US" sz="2800" dirty="0" smtClean="0">
                <a:solidFill>
                  <a:srgbClr val="0070C0"/>
                </a:solidFill>
              </a:rPr>
              <a:t>		</a:t>
            </a:r>
            <a:r>
              <a:rPr lang="en-US" sz="2800" dirty="0" smtClean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Solution to </a:t>
            </a:r>
            <a:r>
              <a:rPr lang="en-US" sz="2800" b="1" dirty="0" smtClean="0">
                <a:solidFill>
                  <a:srgbClr val="0070C0"/>
                </a:solidFill>
              </a:rPr>
              <a:t>0-1 knapsack </a:t>
            </a:r>
            <a:r>
              <a:rPr lang="en-US" sz="2800" dirty="0" smtClean="0">
                <a:sym typeface="Wingdings"/>
              </a:rPr>
              <a:t>is</a:t>
            </a:r>
            <a:r>
              <a:rPr lang="en-US" sz="2800" dirty="0" smtClean="0"/>
              <a:t> </a:t>
            </a:r>
            <a:r>
              <a:rPr lang="en-US" sz="2800" u="sng" dirty="0" smtClean="0"/>
              <a:t>optimal cache configuration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723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Job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DAG of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tasks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Outputs of upstream tasks are passed downstream</a:t>
            </a:r>
          </a:p>
          <a:p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Job’s input (</a:t>
            </a:r>
            <a:r>
              <a:rPr lang="en-US" sz="3200" b="1" i="1" dirty="0" smtClean="0">
                <a:solidFill>
                  <a:srgbClr val="0070C0"/>
                </a:solidFill>
              </a:rPr>
              <a:t>file</a:t>
            </a:r>
            <a:r>
              <a:rPr lang="en-US" sz="3200" dirty="0" smtClean="0"/>
              <a:t>) </a:t>
            </a:r>
            <a:r>
              <a:rPr lang="en-US" sz="3200" dirty="0"/>
              <a:t>is </a:t>
            </a:r>
            <a:r>
              <a:rPr lang="en-US" sz="3200" dirty="0" smtClean="0"/>
              <a:t>divided among </a:t>
            </a:r>
            <a:r>
              <a:rPr lang="en-US" sz="3200" dirty="0"/>
              <a:t>tasks</a:t>
            </a:r>
          </a:p>
          <a:p>
            <a:pPr lvl="1"/>
            <a:r>
              <a:rPr lang="en-US" dirty="0" smtClean="0"/>
              <a:t>Every task reads a </a:t>
            </a:r>
            <a:r>
              <a:rPr lang="en-US" b="1" i="1" dirty="0" smtClean="0">
                <a:solidFill>
                  <a:srgbClr val="0070C0"/>
                </a:solidFill>
              </a:rPr>
              <a:t>block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of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Computation and storage are co-located</a:t>
            </a:r>
          </a:p>
          <a:p>
            <a:pPr lvl="1"/>
            <a:r>
              <a:rPr lang="en-US" dirty="0" smtClean="0"/>
              <a:t>Tasks scheduled for </a:t>
            </a:r>
            <a:r>
              <a:rPr lang="en-US" b="1" i="1" dirty="0" smtClean="0">
                <a:solidFill>
                  <a:srgbClr val="0070C0"/>
                </a:solidFill>
              </a:rPr>
              <a:t>locality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b="1" dirty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8601" y="2743198"/>
            <a:ext cx="2438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Linear Relaxation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4800600"/>
            <a:ext cx="2819400" cy="91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/>
              <a:t>*Discarded input is one with </a:t>
            </a:r>
            <a:r>
              <a:rPr lang="en-US" sz="2000" b="1" i="1" dirty="0" smtClean="0">
                <a:solidFill>
                  <a:srgbClr val="0070C0"/>
                </a:solidFill>
              </a:rPr>
              <a:t>largest wave-width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743199"/>
            <a:ext cx="2667000" cy="19050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685800" y="3878902"/>
            <a:ext cx="1499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0 </a:t>
            </a:r>
            <a:r>
              <a:rPr lang="en-US" sz="2800" b="1" dirty="0"/>
              <a:t>≤ </a:t>
            </a:r>
            <a:r>
              <a:rPr lang="en-US" sz="2800" b="1" i="1" dirty="0" smtClean="0"/>
              <a:t>x</a:t>
            </a:r>
            <a:r>
              <a:rPr lang="en-US" sz="2800" b="1" i="1" baseline="-25000" dirty="0" smtClean="0"/>
              <a:t>i</a:t>
            </a:r>
            <a:r>
              <a:rPr lang="en-US" sz="2800" b="1" dirty="0" smtClean="0"/>
              <a:t> ≤ </a:t>
            </a:r>
            <a:r>
              <a:rPr lang="en-US" sz="2800" b="1" i="1" dirty="0" smtClean="0"/>
              <a:t>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2743198"/>
            <a:ext cx="2667000" cy="19050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4003344" y="3894291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="1" i="1" baseline="-25000" dirty="0" smtClean="0"/>
              <a:t>i</a:t>
            </a:r>
            <a:r>
              <a:rPr lang="en-US" sz="2800" b="1" dirty="0" smtClean="0"/>
              <a:t> = 0, 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66764" y="2743198"/>
            <a:ext cx="2524836" cy="19050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</a:rPr>
              <a:t>Truncation </a:t>
            </a:r>
            <a:r>
              <a:rPr lang="en-US" sz="2400" dirty="0" smtClean="0">
                <a:solidFill>
                  <a:schemeClr val="tx1"/>
                </a:solidFill>
              </a:rPr>
              <a:t>Discard fractional item from linear relaxation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3371165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≥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9564" y="3392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≥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67100" y="3024043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0-1 Knapsack</a:t>
            </a:r>
            <a:endParaRPr lang="en-US" sz="2800" u="sng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65228" y="452361"/>
            <a:ext cx="7921572" cy="14526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b="1" u="sng" dirty="0" smtClean="0"/>
              <a:t>Theorem</a:t>
            </a:r>
            <a:r>
              <a:rPr lang="en-US" sz="2800" u="sng" dirty="0" smtClean="0"/>
              <a:t>: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Favoring (Frequency/wave-width) </a:t>
            </a:r>
            <a:r>
              <a:rPr lang="en-US" sz="2800" dirty="0" smtClean="0"/>
              <a:t>is (1-1/</a:t>
            </a:r>
            <a:r>
              <a:rPr lang="en-US" sz="2800" i="1" dirty="0" smtClean="0"/>
              <a:t>K</a:t>
            </a:r>
            <a:r>
              <a:rPr lang="en-US" sz="2800" dirty="0" smtClean="0"/>
              <a:t>) optimal, where </a:t>
            </a:r>
            <a:r>
              <a:rPr lang="en-US" sz="2800" b="1" i="1" dirty="0" smtClean="0">
                <a:solidFill>
                  <a:srgbClr val="0070C0"/>
                </a:solidFill>
              </a:rPr>
              <a:t>K</a:t>
            </a:r>
            <a:r>
              <a:rPr lang="en-US" sz="2800" b="1" dirty="0" smtClean="0">
                <a:solidFill>
                  <a:srgbClr val="0070C0"/>
                </a:solidFill>
              </a:rPr>
              <a:t> = </a:t>
            </a:r>
            <a:r>
              <a:rPr lang="en-US" sz="2800" b="1" i="1" dirty="0">
                <a:solidFill>
                  <a:srgbClr val="0070C0"/>
                </a:solidFill>
              </a:rPr>
              <a:t>C</a:t>
            </a:r>
            <a:r>
              <a:rPr lang="en-US" sz="2800" b="1" dirty="0" smtClean="0">
                <a:solidFill>
                  <a:srgbClr val="0070C0"/>
                </a:solidFill>
              </a:rPr>
              <a:t>/(</a:t>
            </a:r>
            <a:r>
              <a:rPr lang="en-US" sz="2800" b="1" dirty="0">
                <a:solidFill>
                  <a:srgbClr val="0070C0"/>
                </a:solidFill>
              </a:rPr>
              <a:t>max</a:t>
            </a:r>
            <a:r>
              <a:rPr lang="en-US" sz="2800" b="1" i="1" baseline="-25000" dirty="0">
                <a:solidFill>
                  <a:srgbClr val="0070C0"/>
                </a:solidFill>
              </a:rPr>
              <a:t>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w</a:t>
            </a:r>
            <a:r>
              <a:rPr lang="en-US" sz="2800" b="1" i="1" baseline="-25000" dirty="0" err="1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dirty="0" smtClean="0"/>
              <a:t>.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52400" y="4800602"/>
            <a:ext cx="29718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i="1" dirty="0" smtClean="0"/>
              <a:t>* </a:t>
            </a:r>
            <a:r>
              <a:rPr lang="en-US" sz="2000" b="1" i="1" dirty="0" smtClean="0">
                <a:solidFill>
                  <a:srgbClr val="00B050"/>
                </a:solidFill>
              </a:rPr>
              <a:t>(frequency/wave-width)</a:t>
            </a:r>
            <a:r>
              <a:rPr lang="en-US" sz="2000" i="1" dirty="0" smtClean="0"/>
              <a:t> is optimal solution</a:t>
            </a:r>
          </a:p>
          <a:p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18364" y="2086896"/>
            <a:ext cx="6411036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2800" i="1" dirty="0" smtClean="0"/>
              <a:t>Comparing “</a:t>
            </a:r>
            <a:r>
              <a:rPr lang="en-US" sz="2800" b="1" i="1" dirty="0" smtClean="0"/>
              <a:t>job hits</a:t>
            </a:r>
            <a:r>
              <a:rPr lang="en-US" sz="2800" i="1" dirty="0" smtClean="0"/>
              <a:t>” </a:t>
            </a:r>
            <a:r>
              <a:rPr lang="en-US" sz="2800" dirty="0" smtClean="0"/>
              <a:t>(</a:t>
            </a:r>
            <a:r>
              <a:rPr lang="en-US" sz="2800" dirty="0" err="1"/>
              <a:t>Σ</a:t>
            </a:r>
            <a:r>
              <a:rPr lang="en-US" sz="2800" i="1" baseline="-25000" dirty="0" err="1"/>
              <a:t>i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i="1" baseline="-25000" dirty="0"/>
              <a:t>i</a:t>
            </a:r>
            <a:r>
              <a:rPr lang="en-US" sz="1000" i="1" baseline="-25000" dirty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8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build="p"/>
      <p:bldP spid="4" grpId="0" animBg="1"/>
      <p:bldP spid="7" grpId="0"/>
      <p:bldP spid="11" grpId="0" animBg="1"/>
      <p:bldP spid="14" grpId="0"/>
      <p:bldP spid="15" grpId="0" animBg="1"/>
      <p:bldP spid="16" grpId="0"/>
      <p:bldP spid="17" grpId="0"/>
      <p:bldP spid="20" grpId="0"/>
      <p:bldP spid="22" grpId="0" build="p"/>
      <p:bldP spid="2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765229" y="1819496"/>
            <a:ext cx="7388172" cy="16050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b="1" u="sng" dirty="0" smtClean="0"/>
              <a:t>Theorem</a:t>
            </a:r>
            <a:r>
              <a:rPr lang="en-US" sz="2800" u="sng" dirty="0" smtClean="0"/>
              <a:t>: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LIFE + </a:t>
            </a:r>
            <a:r>
              <a:rPr lang="en-US" sz="2800" b="1" dirty="0">
                <a:solidFill>
                  <a:srgbClr val="00B050"/>
                </a:solidFill>
              </a:rPr>
              <a:t>O</a:t>
            </a:r>
            <a:r>
              <a:rPr lang="en-US" sz="2800" b="1" dirty="0" smtClean="0">
                <a:solidFill>
                  <a:srgbClr val="00B050"/>
                </a:solidFill>
              </a:rPr>
              <a:t>ptional Eviction </a:t>
            </a:r>
            <a:r>
              <a:rPr lang="en-US" sz="2800" dirty="0" smtClean="0"/>
              <a:t>is (1-1/</a:t>
            </a:r>
            <a:r>
              <a:rPr lang="en-US" sz="2800" i="1" dirty="0" smtClean="0"/>
              <a:t>K</a:t>
            </a:r>
            <a:r>
              <a:rPr lang="en-US" sz="2800" dirty="0" smtClean="0"/>
              <a:t>) optimal, where </a:t>
            </a:r>
            <a:r>
              <a:rPr lang="en-US" sz="2800" i="1" dirty="0" smtClean="0"/>
              <a:t>K</a:t>
            </a:r>
            <a:r>
              <a:rPr lang="en-US" sz="2800" dirty="0" smtClean="0"/>
              <a:t> = </a:t>
            </a:r>
            <a:r>
              <a:rPr lang="en-US" sz="2800" i="1" dirty="0"/>
              <a:t>C</a:t>
            </a:r>
            <a:r>
              <a:rPr lang="en-US" sz="2800" dirty="0" smtClean="0"/>
              <a:t>/(</a:t>
            </a:r>
            <a:r>
              <a:rPr lang="en-US" sz="2800" dirty="0"/>
              <a:t>max</a:t>
            </a:r>
            <a:r>
              <a:rPr lang="en-US" sz="2800" i="1" baseline="-25000" dirty="0"/>
              <a:t>i</a:t>
            </a:r>
            <a:r>
              <a:rPr lang="en-US" sz="2800" dirty="0"/>
              <a:t> </a:t>
            </a:r>
            <a:r>
              <a:rPr lang="en-US" sz="2800" i="1" dirty="0" err="1"/>
              <a:t>w</a:t>
            </a:r>
            <a:r>
              <a:rPr lang="en-US" sz="2800" i="1" baseline="-25000" dirty="0" err="1"/>
              <a:t>i</a:t>
            </a:r>
            <a:r>
              <a:rPr lang="en-US" sz="2800" dirty="0" smtClean="0"/>
              <a:t>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796605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b="1" dirty="0" smtClean="0">
                <a:solidFill>
                  <a:srgbClr val="00B050"/>
                </a:solidFill>
              </a:rPr>
              <a:t>Optional eviction </a:t>
            </a:r>
            <a:r>
              <a:rPr lang="en-US" sz="2800" dirty="0" smtClean="0"/>
              <a:t>= can evict input of </a:t>
            </a:r>
            <a:r>
              <a:rPr lang="en-US" sz="2800" i="1" dirty="0" smtClean="0"/>
              <a:t>incoming</a:t>
            </a:r>
            <a:r>
              <a:rPr lang="en-US" sz="2800" dirty="0" smtClean="0"/>
              <a:t> job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i="1" dirty="0" smtClean="0"/>
              <a:t>(unlike traditional caches)</a:t>
            </a:r>
            <a:endParaRPr lang="en-US" sz="2800" i="1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LIFE + Optional Eviction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LIFE + Optional Eviction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055865"/>
            <a:ext cx="7815739" cy="383003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94244"/>
              </p:ext>
            </p:extLst>
          </p:nvPr>
        </p:nvGraphicFramePr>
        <p:xfrm>
          <a:off x="533400" y="1371600"/>
          <a:ext cx="81534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Replacement</a:t>
                      </a:r>
                      <a:r>
                        <a:rPr lang="en-US" sz="2800" baseline="0" dirty="0" smtClean="0"/>
                        <a:t> Policy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Reduction in average</a:t>
                      </a:r>
                      <a:r>
                        <a:rPr lang="en-US" sz="2800" baseline="0" dirty="0" smtClean="0"/>
                        <a:t> completion time (%)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LIFE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LIFE + Optional Eviction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B050"/>
                          </a:solidFill>
                        </a:rPr>
                        <a:t>61%</a:t>
                      </a:r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Optimal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63%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77252" y="4038600"/>
            <a:ext cx="8094295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Most </a:t>
            </a:r>
            <a:r>
              <a:rPr lang="en-US" sz="2800" dirty="0"/>
              <a:t>jobs are </a:t>
            </a:r>
            <a:r>
              <a:rPr lang="en-US" sz="2800" dirty="0" smtClean="0"/>
              <a:t>small</a:t>
            </a:r>
            <a:r>
              <a:rPr lang="en-US" sz="2800" dirty="0" smtClean="0">
                <a:solidFill>
                  <a:srgbClr val="4F81BD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70C0"/>
                </a:solidFill>
              </a:rPr>
              <a:t>heavy-tailed </a:t>
            </a:r>
            <a:r>
              <a:rPr lang="en-US" sz="2800" dirty="0" smtClean="0"/>
              <a:t>distribution)</a:t>
            </a:r>
          </a:p>
          <a:p>
            <a:pPr lvl="1"/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∞ and (1-1/</a:t>
            </a:r>
            <a:r>
              <a:rPr lang="en-US" sz="2400" i="1" dirty="0" smtClean="0">
                <a:sym typeface="Wingdings" pitchFamily="2" charset="2"/>
              </a:rPr>
              <a:t>K</a:t>
            </a:r>
            <a:r>
              <a:rPr lang="en-US" sz="2400" dirty="0" smtClean="0">
                <a:sym typeface="Wingdings" pitchFamily="2" charset="2"/>
              </a:rPr>
              <a:t>)  1; 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LIFE </a:t>
            </a:r>
            <a:r>
              <a:rPr lang="en-US" sz="2400" b="1" dirty="0">
                <a:solidFill>
                  <a:srgbClr val="00B050"/>
                </a:solidFill>
                <a:sym typeface="Wingdings" pitchFamily="2" charset="2"/>
              </a:rPr>
              <a:t>+ Optional Eviction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en-US" sz="2400" dirty="0" smtClean="0">
                <a:sym typeface="Wingdings" pitchFamily="2" charset="2"/>
              </a:rPr>
              <a:t>Optimal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" y="5608320"/>
            <a:ext cx="8458199" cy="9144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Optional Eviction: Practical improvement to LIFE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7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property for parallel jobs</a:t>
            </a:r>
          </a:p>
          <a:p>
            <a:pPr lvl="1"/>
            <a:r>
              <a:rPr lang="en-US" dirty="0" smtClean="0"/>
              <a:t>Cache at granularity of </a:t>
            </a:r>
            <a:r>
              <a:rPr lang="en-US" b="1" dirty="0" smtClean="0">
                <a:solidFill>
                  <a:srgbClr val="00B050"/>
                </a:solidFill>
              </a:rPr>
              <a:t>wave-widths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PACMan: Coordinated</a:t>
            </a:r>
            <a:r>
              <a:rPr lang="en-US" dirty="0" smtClean="0"/>
              <a:t> in-memory caching system</a:t>
            </a:r>
          </a:p>
          <a:p>
            <a:endParaRPr lang="en-US" dirty="0" smtClean="0"/>
          </a:p>
          <a:p>
            <a:r>
              <a:rPr lang="en-US" dirty="0" smtClean="0"/>
              <a:t>Cache replacement policies for completion time (</a:t>
            </a:r>
            <a:r>
              <a:rPr lang="en-US" b="1" dirty="0" smtClean="0">
                <a:solidFill>
                  <a:srgbClr val="00B050"/>
                </a:solidFill>
              </a:rPr>
              <a:t>LIFE</a:t>
            </a:r>
            <a:r>
              <a:rPr lang="en-US" dirty="0" smtClean="0"/>
              <a:t>) and utilization (</a:t>
            </a:r>
            <a:r>
              <a:rPr lang="en-US" b="1" dirty="0" smtClean="0">
                <a:solidFill>
                  <a:srgbClr val="00B050"/>
                </a:solidFill>
              </a:rPr>
              <a:t>LFU-F</a:t>
            </a:r>
            <a:r>
              <a:rPr lang="en-US" dirty="0" smtClean="0"/>
              <a:t>); </a:t>
            </a:r>
            <a:r>
              <a:rPr lang="en-US" i="1" dirty="0" smtClean="0"/>
              <a:t>not hit-ratio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Optimality</a:t>
            </a:r>
            <a:r>
              <a:rPr lang="en-US" dirty="0" smtClean="0">
                <a:sym typeface="Wingdings" pitchFamily="2" charset="2"/>
              </a:rPr>
              <a:t> analysis; close approximation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Man</a:t>
            </a:r>
            <a:r>
              <a:rPr lang="en-US" dirty="0" smtClean="0"/>
              <a:t> Highlights</a:t>
            </a:r>
            <a:endParaRPr lang="en-US" dirty="0"/>
          </a:p>
        </p:txBody>
      </p:sp>
      <p:sp>
        <p:nvSpPr>
          <p:cNvPr id="5" name="Pie 4"/>
          <p:cNvSpPr/>
          <p:nvPr/>
        </p:nvSpPr>
        <p:spPr>
          <a:xfrm>
            <a:off x="2946222" y="644629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Straggler Mitigation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/>
              <a:t>Stragglers: </a:t>
            </a:r>
            <a:r>
              <a:rPr lang="en-US" i="1" dirty="0"/>
              <a:t>slow</a:t>
            </a:r>
            <a:r>
              <a:rPr lang="en-US" dirty="0"/>
              <a:t> tasks that delay job completion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job as slow as the slowest task</a:t>
            </a:r>
          </a:p>
          <a:p>
            <a:r>
              <a:rPr lang="en-US" b="1" u="sng" dirty="0" smtClean="0">
                <a:sym typeface="Wingdings" pitchFamily="2" charset="2"/>
              </a:rPr>
              <a:t>Mantri</a:t>
            </a:r>
            <a:r>
              <a:rPr lang="en-US" dirty="0" smtClean="0">
                <a:sym typeface="Wingdings" pitchFamily="2" charset="2"/>
              </a:rPr>
              <a:t> (for </a:t>
            </a:r>
            <a:r>
              <a:rPr lang="en-US" i="1" dirty="0" smtClean="0">
                <a:sym typeface="Wingdings" pitchFamily="2" charset="2"/>
              </a:rPr>
              <a:t>large production</a:t>
            </a:r>
            <a:r>
              <a:rPr lang="en-US" dirty="0" smtClean="0">
                <a:sym typeface="Wingdings" pitchFamily="2" charset="2"/>
              </a:rPr>
              <a:t> jobs)</a:t>
            </a:r>
            <a:endParaRPr lang="en-US" u="sng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First work to present insights from </a:t>
            </a:r>
            <a:r>
              <a:rPr lang="en-US" i="1" dirty="0" smtClean="0">
                <a:sym typeface="Wingdings" pitchFamily="2" charset="2"/>
              </a:rPr>
              <a:t>the wild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Cause-aware solution;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in deployment at Bing</a:t>
            </a:r>
            <a:endParaRPr lang="en-US" b="1" dirty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Dolly</a:t>
            </a:r>
            <a:r>
              <a:rPr lang="en-US" dirty="0" smtClean="0">
                <a:sym typeface="Wingdings" pitchFamily="2" charset="2"/>
              </a:rPr>
              <a:t> (for </a:t>
            </a:r>
            <a:r>
              <a:rPr lang="en-US" i="1" dirty="0" smtClean="0">
                <a:sym typeface="Wingdings" pitchFamily="2" charset="2"/>
              </a:rPr>
              <a:t>small interactive</a:t>
            </a:r>
            <a:r>
              <a:rPr lang="en-US" dirty="0" smtClean="0">
                <a:sym typeface="Wingdings" pitchFamily="2" charset="2"/>
              </a:rPr>
              <a:t> jobs)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Clone</a:t>
            </a:r>
            <a:r>
              <a:rPr lang="en-US" dirty="0" smtClean="0">
                <a:sym typeface="Wingdings" pitchFamily="2" charset="2"/>
              </a:rPr>
              <a:t> jobs </a:t>
            </a:r>
            <a:r>
              <a:rPr lang="en-US" i="1" dirty="0" smtClean="0">
                <a:sym typeface="Wingdings" pitchFamily="2" charset="2"/>
              </a:rPr>
              <a:t>upfront</a:t>
            </a:r>
            <a:r>
              <a:rPr lang="en-US" dirty="0" smtClean="0">
                <a:sym typeface="Wingdings" pitchFamily="2" charset="2"/>
              </a:rPr>
              <a:t>; pick first to finish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Heavy-tailed</a:t>
            </a:r>
            <a:r>
              <a:rPr lang="en-US" dirty="0" smtClean="0">
                <a:sym typeface="Wingdings" pitchFamily="2" charset="2"/>
              </a:rPr>
              <a:t> job sizes  mitigate nearly all stragglers with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just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3%</a:t>
            </a:r>
            <a:r>
              <a:rPr lang="en-US" dirty="0" smtClean="0">
                <a:sym typeface="Wingdings" pitchFamily="2" charset="2"/>
              </a:rPr>
              <a:t> extra resources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2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Promise of Big Data Analytics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382000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i="1" dirty="0" smtClean="0">
                <a:solidFill>
                  <a:srgbClr val="00B050"/>
                </a:solidFill>
              </a:rPr>
              <a:t>Efficient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>
                <a:solidFill>
                  <a:prstClr val="black"/>
                </a:solidFill>
              </a:rPr>
              <a:t>and </a:t>
            </a:r>
            <a:r>
              <a:rPr lang="en-US" sz="2800" b="1" i="1" dirty="0">
                <a:solidFill>
                  <a:srgbClr val="0070C0"/>
                </a:solidFill>
              </a:rPr>
              <a:t>fault-tolerant</a:t>
            </a:r>
            <a:r>
              <a:rPr lang="en-US" sz="2800" i="1" dirty="0">
                <a:solidFill>
                  <a:prstClr val="black"/>
                </a:solidFill>
              </a:rPr>
              <a:t> execution of parallel jobs</a:t>
            </a:r>
          </a:p>
          <a:p>
            <a:endParaRPr lang="en-US" sz="2000" dirty="0" smtClean="0"/>
          </a:p>
          <a:p>
            <a:pPr>
              <a:buClr>
                <a:srgbClr val="00B050"/>
              </a:buClr>
              <a:buSzPct val="150000"/>
            </a:pPr>
            <a:r>
              <a:rPr lang="en-US" sz="2000" dirty="0" smtClean="0"/>
              <a:t>“</a:t>
            </a:r>
            <a:r>
              <a:rPr lang="en-US" sz="2000" i="1" dirty="0" smtClean="0"/>
              <a:t>PACMan</a:t>
            </a:r>
            <a:r>
              <a:rPr lang="en-US" sz="2000" i="1" dirty="0"/>
              <a:t>: Coordinated Memory Caching for Parallel </a:t>
            </a:r>
            <a:r>
              <a:rPr lang="en-US" sz="2000" i="1" dirty="0" smtClean="0"/>
              <a:t>Jobs</a:t>
            </a:r>
            <a:r>
              <a:rPr lang="en-US" sz="2000" dirty="0" smtClean="0"/>
              <a:t>”, </a:t>
            </a:r>
            <a:r>
              <a:rPr lang="en-US" sz="2000" b="1" dirty="0" smtClean="0">
                <a:solidFill>
                  <a:srgbClr val="FF0000"/>
                </a:solidFill>
              </a:rPr>
              <a:t>NSDI’12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Clr>
                <a:srgbClr val="00B050"/>
              </a:buClr>
              <a:buSzPct val="150000"/>
            </a:pPr>
            <a:r>
              <a:rPr lang="en-US" sz="2000" dirty="0"/>
              <a:t>“</a:t>
            </a:r>
            <a:r>
              <a:rPr lang="en-US" sz="2000" i="1" dirty="0"/>
              <a:t>Scarlett: Coping with Skewed Popularity Content in MapReduce Clusters</a:t>
            </a:r>
            <a:r>
              <a:rPr lang="en-US" sz="2000" dirty="0"/>
              <a:t>”, </a:t>
            </a:r>
            <a:r>
              <a:rPr lang="en-US" sz="2000" b="1" dirty="0">
                <a:solidFill>
                  <a:srgbClr val="FF0000"/>
                </a:solidFill>
              </a:rPr>
              <a:t>EuroSys’11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Clr>
                <a:srgbClr val="00B050"/>
              </a:buClr>
              <a:buSzPct val="150000"/>
            </a:pPr>
            <a:r>
              <a:rPr lang="en-US" sz="2000" dirty="0" smtClean="0"/>
              <a:t>“</a:t>
            </a:r>
            <a:r>
              <a:rPr lang="en-US" sz="2000" i="1" dirty="0"/>
              <a:t>True Elasticity in Multi-Tenant Data-Intensive Compute Clusters</a:t>
            </a:r>
            <a:r>
              <a:rPr lang="en-US" sz="2000" dirty="0"/>
              <a:t>”, </a:t>
            </a:r>
            <a:r>
              <a:rPr lang="en-US" sz="2000" b="1" dirty="0" smtClean="0">
                <a:solidFill>
                  <a:srgbClr val="FF0000"/>
                </a:solidFill>
              </a:rPr>
              <a:t>SoCC’12</a:t>
            </a:r>
            <a:endParaRPr lang="en-US" sz="2000" i="1" dirty="0">
              <a:solidFill>
                <a:srgbClr val="FF0000"/>
              </a:solidFill>
            </a:endParaRPr>
          </a:p>
          <a:p>
            <a:pPr>
              <a:buClr>
                <a:srgbClr val="00B050"/>
              </a:buClr>
              <a:buSzPct val="150000"/>
            </a:pPr>
            <a:r>
              <a:rPr lang="en-US" sz="2000" dirty="0" smtClean="0"/>
              <a:t>“</a:t>
            </a:r>
            <a:r>
              <a:rPr lang="en-US" sz="2000" i="1" dirty="0"/>
              <a:t>Disk-Locality in Datacenter Computing Considered </a:t>
            </a:r>
            <a:r>
              <a:rPr lang="en-US" sz="2000" i="1" dirty="0" smtClean="0"/>
              <a:t>Irrelevant</a:t>
            </a:r>
            <a:r>
              <a:rPr lang="en-US" sz="2000" dirty="0" smtClean="0"/>
              <a:t>”, </a:t>
            </a:r>
            <a:r>
              <a:rPr lang="en-US" sz="2000" b="1" dirty="0" smtClean="0">
                <a:solidFill>
                  <a:srgbClr val="FF0000"/>
                </a:solidFill>
              </a:rPr>
              <a:t>HotOS’11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Clr>
                <a:srgbClr val="0070C0"/>
              </a:buClr>
              <a:buSzPct val="150000"/>
            </a:pPr>
            <a:r>
              <a:rPr lang="en-US" sz="2000" dirty="0" smtClean="0"/>
              <a:t>“</a:t>
            </a:r>
            <a:r>
              <a:rPr lang="en-US" sz="2000" i="1" dirty="0" smtClean="0"/>
              <a:t>Reining in Outliers in MapReduce Clusters using Mantri</a:t>
            </a:r>
            <a:r>
              <a:rPr lang="en-US" sz="2000" dirty="0" smtClean="0"/>
              <a:t>”, </a:t>
            </a:r>
            <a:r>
              <a:rPr lang="en-US" sz="2000" b="1" dirty="0" smtClean="0">
                <a:solidFill>
                  <a:srgbClr val="FF0000"/>
                </a:solidFill>
              </a:rPr>
              <a:t>OSDI’10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Clr>
                <a:srgbClr val="0070C0"/>
              </a:buClr>
              <a:buSzPct val="150000"/>
            </a:pPr>
            <a:r>
              <a:rPr lang="en-US" sz="2000" dirty="0"/>
              <a:t>“</a:t>
            </a:r>
            <a:r>
              <a:rPr lang="en-US" sz="2000" i="1" dirty="0"/>
              <a:t>Effective Straggler Mitigation: Attack of the Clones</a:t>
            </a:r>
            <a:r>
              <a:rPr lang="en-US" sz="2000" dirty="0"/>
              <a:t>”, </a:t>
            </a:r>
            <a:r>
              <a:rPr lang="en-US" sz="2000" b="1" dirty="0">
                <a:solidFill>
                  <a:srgbClr val="FF0000"/>
                </a:solidFill>
              </a:rPr>
              <a:t>NSDI’13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Clr>
                <a:srgbClr val="0070C0"/>
              </a:buClr>
              <a:buSzPct val="150000"/>
            </a:pPr>
            <a:r>
              <a:rPr lang="en-US" sz="2000" dirty="0" smtClean="0"/>
              <a:t>“</a:t>
            </a:r>
            <a:r>
              <a:rPr lang="en-US" sz="2000" i="1" dirty="0" smtClean="0"/>
              <a:t>Why </a:t>
            </a:r>
            <a:r>
              <a:rPr lang="en-US" sz="2000" i="1" dirty="0"/>
              <a:t>let resources idle? Aggressive Cloning of Jobs with </a:t>
            </a:r>
            <a:r>
              <a:rPr lang="en-US" sz="2000" i="1" dirty="0" smtClean="0"/>
              <a:t>Dolly</a:t>
            </a:r>
            <a:r>
              <a:rPr lang="en-US" sz="2000" dirty="0" smtClean="0"/>
              <a:t>”, </a:t>
            </a:r>
            <a:r>
              <a:rPr lang="en-US" sz="2000" b="1" dirty="0" smtClean="0">
                <a:solidFill>
                  <a:srgbClr val="FF0000"/>
                </a:solidFill>
              </a:rPr>
              <a:t>HotCloud’12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388493" y="2633102"/>
            <a:ext cx="16483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73088" algn="l"/>
              </a:tabLst>
            </a:pPr>
            <a:r>
              <a:rPr lang="en-US" sz="2800" b="1" dirty="0" smtClean="0">
                <a:solidFill>
                  <a:srgbClr val="00B050"/>
                </a:solidFill>
              </a:rPr>
              <a:t>Caching &amp; Locality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463009" y="4842902"/>
            <a:ext cx="18007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Straggler Mitigation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762000" y="1379561"/>
            <a:ext cx="7795146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494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495"/>
            <a:ext cx="8686800" cy="502510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property of </a:t>
            </a:r>
            <a:r>
              <a:rPr lang="en-US" dirty="0"/>
              <a:t>p</a:t>
            </a:r>
            <a:r>
              <a:rPr lang="en-US" dirty="0" smtClean="0"/>
              <a:t>arallel </a:t>
            </a:r>
            <a:r>
              <a:rPr lang="en-US" dirty="0"/>
              <a:t>j</a:t>
            </a:r>
            <a:r>
              <a:rPr lang="en-US" dirty="0" smtClean="0"/>
              <a:t>obs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PA   Man: Coordinated Cache Management</a:t>
            </a:r>
          </a:p>
          <a:p>
            <a:pPr lvl="1"/>
            <a:r>
              <a:rPr lang="en-US" dirty="0" smtClean="0"/>
              <a:t>Provably optimal cache replacement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Straggler mitigation</a:t>
            </a:r>
          </a:p>
          <a:p>
            <a:pPr lvl="1"/>
            <a:r>
              <a:rPr lang="en-US" dirty="0" smtClean="0"/>
              <a:t>Cause-based solution for large jobs, cloning for small </a:t>
            </a:r>
            <a:r>
              <a:rPr lang="en-US" dirty="0" smtClean="0"/>
              <a:t>jobs</a:t>
            </a:r>
            <a:endParaRPr lang="en-US" dirty="0" smtClean="0"/>
          </a:p>
        </p:txBody>
      </p:sp>
      <p:sp>
        <p:nvSpPr>
          <p:cNvPr id="5" name="Pie 4"/>
          <p:cNvSpPr/>
          <p:nvPr/>
        </p:nvSpPr>
        <p:spPr>
          <a:xfrm>
            <a:off x="3167410" y="548609"/>
            <a:ext cx="413990" cy="429768"/>
          </a:xfrm>
          <a:prstGeom prst="pie">
            <a:avLst>
              <a:gd name="adj1" fmla="val 2391671"/>
              <a:gd name="adj2" fmla="val 188981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3102"/>
            <a:ext cx="4894351" cy="189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e 7"/>
          <p:cNvSpPr/>
          <p:nvPr/>
        </p:nvSpPr>
        <p:spPr>
          <a:xfrm>
            <a:off x="1334125" y="3797057"/>
            <a:ext cx="274320" cy="274320"/>
          </a:xfrm>
          <a:prstGeom prst="pie">
            <a:avLst>
              <a:gd name="adj1" fmla="val 2391671"/>
              <a:gd name="adj2" fmla="val 188981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3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28600" y="3708105"/>
            <a:ext cx="990600" cy="32672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Task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2971800"/>
            <a:ext cx="990600" cy="32672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Task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15" name="Cube 14"/>
          <p:cNvSpPr/>
          <p:nvPr/>
        </p:nvSpPr>
        <p:spPr>
          <a:xfrm>
            <a:off x="1828801" y="2605276"/>
            <a:ext cx="381000" cy="366524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Cube 78"/>
          <p:cNvSpPr/>
          <p:nvPr/>
        </p:nvSpPr>
        <p:spPr>
          <a:xfrm>
            <a:off x="2895600" y="2590800"/>
            <a:ext cx="381000" cy="366524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/>
          <p:cNvSpPr/>
          <p:nvPr/>
        </p:nvSpPr>
        <p:spPr>
          <a:xfrm>
            <a:off x="3562350" y="5151120"/>
            <a:ext cx="381000" cy="366524"/>
          </a:xfrm>
          <a:prstGeom prst="cub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800850" y="3074204"/>
            <a:ext cx="990600" cy="3267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Task</a:t>
            </a:r>
            <a:r>
              <a:rPr lang="en-US" b="1" baseline="-25000" dirty="0" smtClean="0"/>
              <a:t>3</a:t>
            </a:r>
          </a:p>
        </p:txBody>
      </p:sp>
      <p:sp>
        <p:nvSpPr>
          <p:cNvPr id="78" name="Cube 77"/>
          <p:cNvSpPr/>
          <p:nvPr/>
        </p:nvSpPr>
        <p:spPr>
          <a:xfrm>
            <a:off x="1828800" y="2590800"/>
            <a:ext cx="381000" cy="366524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Frameworks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1600200" y="1524000"/>
            <a:ext cx="2667000" cy="1731455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n 45"/>
          <p:cNvSpPr/>
          <p:nvPr/>
        </p:nvSpPr>
        <p:spPr>
          <a:xfrm>
            <a:off x="1721069" y="2235322"/>
            <a:ext cx="2392417" cy="888878"/>
          </a:xfrm>
          <a:prstGeom prst="can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1704781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721069" y="1704781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1600200" y="4105465"/>
            <a:ext cx="2667000" cy="1731455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>
            <a:off x="1721069" y="4816787"/>
            <a:ext cx="2392417" cy="888878"/>
          </a:xfrm>
          <a:prstGeom prst="can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71800" y="4286246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721069" y="4286246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ube 68"/>
          <p:cNvSpPr/>
          <p:nvPr/>
        </p:nvSpPr>
        <p:spPr>
          <a:xfrm>
            <a:off x="2362200" y="2590800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ube 69"/>
          <p:cNvSpPr/>
          <p:nvPr/>
        </p:nvSpPr>
        <p:spPr>
          <a:xfrm>
            <a:off x="2895600" y="2590800"/>
            <a:ext cx="381000" cy="366524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ube 71"/>
          <p:cNvSpPr/>
          <p:nvPr/>
        </p:nvSpPr>
        <p:spPr>
          <a:xfrm>
            <a:off x="1866901" y="5165596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ube 72"/>
          <p:cNvSpPr/>
          <p:nvPr/>
        </p:nvSpPr>
        <p:spPr>
          <a:xfrm>
            <a:off x="2400300" y="5151120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ube 73"/>
          <p:cNvSpPr/>
          <p:nvPr/>
        </p:nvSpPr>
        <p:spPr>
          <a:xfrm>
            <a:off x="2933700" y="5151120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be 80"/>
          <p:cNvSpPr/>
          <p:nvPr/>
        </p:nvSpPr>
        <p:spPr>
          <a:xfrm>
            <a:off x="3581400" y="2590800"/>
            <a:ext cx="381000" cy="366524"/>
          </a:xfrm>
          <a:prstGeom prst="cub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5334000" y="2842377"/>
            <a:ext cx="2667000" cy="1731455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an 83"/>
          <p:cNvSpPr/>
          <p:nvPr/>
        </p:nvSpPr>
        <p:spPr>
          <a:xfrm>
            <a:off x="5454869" y="3553699"/>
            <a:ext cx="2392417" cy="888878"/>
          </a:xfrm>
          <a:prstGeom prst="can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705600" y="3023158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54869" y="3023158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Cube 87"/>
          <p:cNvSpPr/>
          <p:nvPr/>
        </p:nvSpPr>
        <p:spPr>
          <a:xfrm>
            <a:off x="5562600" y="3927843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7315200" y="3909177"/>
            <a:ext cx="381000" cy="366524"/>
          </a:xfrm>
          <a:prstGeom prst="cub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ube 92"/>
          <p:cNvSpPr/>
          <p:nvPr/>
        </p:nvSpPr>
        <p:spPr>
          <a:xfrm>
            <a:off x="6080760" y="3946396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ube 93"/>
          <p:cNvSpPr/>
          <p:nvPr/>
        </p:nvSpPr>
        <p:spPr>
          <a:xfrm>
            <a:off x="6610350" y="3927843"/>
            <a:ext cx="381000" cy="366524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/>
          <p:cNvSpPr/>
          <p:nvPr/>
        </p:nvSpPr>
        <p:spPr>
          <a:xfrm>
            <a:off x="3566160" y="5151120"/>
            <a:ext cx="381000" cy="366524"/>
          </a:xfrm>
          <a:prstGeom prst="cub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3581400" y="2590800"/>
            <a:ext cx="381000" cy="366524"/>
          </a:xfrm>
          <a:prstGeom prst="cub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7109460" y="5410200"/>
            <a:ext cx="381000" cy="36652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81900" y="533400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Block</a:t>
            </a:r>
            <a:endParaRPr lang="en-US" sz="2400" b="1" dirty="0"/>
          </a:p>
        </p:txBody>
      </p:sp>
      <p:sp>
        <p:nvSpPr>
          <p:cNvPr id="99" name="Rectangle 98"/>
          <p:cNvSpPr/>
          <p:nvPr/>
        </p:nvSpPr>
        <p:spPr>
          <a:xfrm>
            <a:off x="6309360" y="6019800"/>
            <a:ext cx="1181100" cy="428819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581900" y="6015335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Slot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025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15746 4.07407E-6 C 0.22795 4.07407E-6 0.31493 -0.05 0.31493 -0.09028 L 0.31493 -0.1794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898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08576 -3.33333E-6 C 0.1243 -3.33333E-6 0.1717 0.02408 0.1717 0.04468 L 0.1717 0.09098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10417 -0.128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02083 0.2511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1458 -0.2777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-1388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3125 0.0400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" grpId="0" animBg="1"/>
      <p:bldP spid="6" grpId="1" animBg="1"/>
      <p:bldP spid="15" grpId="0" animBg="1"/>
      <p:bldP spid="15" grpId="1" animBg="1"/>
      <p:bldP spid="15" grpId="2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92" grpId="0" animBg="1"/>
      <p:bldP spid="7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81" grpId="0" animBg="1"/>
      <p:bldP spid="88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6" grpId="1" animBg="1"/>
      <p:bldP spid="96" grpId="2" animBg="1"/>
      <p:bldP spid="97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Promise of Big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Goal: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Efficient</a:t>
            </a:r>
            <a:r>
              <a:rPr lang="en-US" dirty="0" smtClean="0"/>
              <a:t> execution of jobs</a:t>
            </a:r>
          </a:p>
          <a:p>
            <a:pPr lvl="1"/>
            <a:r>
              <a:rPr lang="en-US" dirty="0" smtClean="0"/>
              <a:t>Completion time and utilization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Challenge: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Scale</a:t>
            </a:r>
          </a:p>
          <a:p>
            <a:pPr lvl="1"/>
            <a:r>
              <a:rPr lang="en-US" dirty="0" smtClean="0"/>
              <a:t>Data size and parallelism</a:t>
            </a:r>
          </a:p>
          <a:p>
            <a:pPr lvl="1"/>
            <a:r>
              <a:rPr lang="en-US" dirty="0" smtClean="0"/>
              <a:t>Performance variations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stragglers</a:t>
            </a:r>
            <a:endParaRPr 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212082"/>
            <a:ext cx="8229600" cy="1112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Efficient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/>
              <a:t>and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fault-tolerant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/>
              <a:t>execution of parallel jobs on large clusters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212082"/>
            <a:ext cx="8610600" cy="1112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intensive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Memory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Tasks are IO intensive</a:t>
            </a:r>
          </a:p>
          <a:p>
            <a:endParaRPr lang="en-US" dirty="0"/>
          </a:p>
          <a:p>
            <a:r>
              <a:rPr lang="en-US" dirty="0" smtClean="0"/>
              <a:t>Task completes faster if its input is read off memory instead of disk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Memory local </a:t>
            </a:r>
            <a:r>
              <a:rPr lang="en-US" dirty="0" smtClean="0"/>
              <a:t>task</a:t>
            </a:r>
          </a:p>
          <a:p>
            <a:pPr lvl="1"/>
            <a:endParaRPr lang="en-US" dirty="0"/>
          </a:p>
          <a:p>
            <a:r>
              <a:rPr lang="en-US" dirty="0">
                <a:ea typeface="Verdana" pitchFamily="34" charset="0"/>
                <a:cs typeface="Verdana" pitchFamily="34" charset="0"/>
              </a:rPr>
              <a:t>Falling memory 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prices</a:t>
            </a:r>
          </a:p>
          <a:p>
            <a:pPr marL="742950" lvl="2" indent="-342900"/>
            <a:r>
              <a:rPr lang="en-US" sz="2800" dirty="0">
                <a:ea typeface="Verdana" pitchFamily="34" charset="0"/>
                <a:cs typeface="Verdana" pitchFamily="34" charset="0"/>
              </a:rPr>
              <a:t>64GB/machine at FB in Aug 2011, </a:t>
            </a:r>
            <a:r>
              <a:rPr lang="en-US" sz="2800" dirty="0" smtClean="0">
                <a:ea typeface="Verdana" pitchFamily="34" charset="0"/>
                <a:cs typeface="Verdana" pitchFamily="34" charset="0"/>
              </a:rPr>
              <a:t>256GB/machine </a:t>
            </a:r>
            <a:r>
              <a:rPr lang="en-US" sz="2800" dirty="0">
                <a:ea typeface="Verdana" pitchFamily="34" charset="0"/>
                <a:cs typeface="Verdana" pitchFamily="34" charset="0"/>
              </a:rPr>
              <a:t>not uncommon </a:t>
            </a:r>
            <a:r>
              <a:rPr lang="en-US" sz="2800" dirty="0" smtClean="0">
                <a:ea typeface="Verdana" pitchFamily="34" charset="0"/>
                <a:cs typeface="Verdana" pitchFamily="34" charset="0"/>
              </a:rPr>
              <a:t>now</a:t>
            </a:r>
            <a:endParaRPr lang="en-US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 descr="https://encrypted-tbn1.gstatic.com/images?q=tbn:ANd9GcRtRA_Q5nKK3H1CrF4ByAPSt5mtXJAFv8QEJ-ahgq1pLX49Tt2Q7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73104"/>
            <a:ext cx="22860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78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move </a:t>
            </a:r>
            <a:r>
              <a:rPr lang="en-US" i="1" dirty="0" smtClean="0"/>
              <a:t>all</a:t>
            </a:r>
            <a:r>
              <a:rPr lang="en-US" dirty="0" smtClean="0"/>
              <a:t> data to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</a:rPr>
              <a:t>Proposals for making “RAM as the new disk” (e.g., </a:t>
            </a:r>
            <a:r>
              <a:rPr lang="en-US" dirty="0" err="1" smtClean="0">
                <a:solidFill>
                  <a:prstClr val="black"/>
                </a:solidFill>
              </a:rPr>
              <a:t>RAMCloud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596646" lvl="0" indent="-514350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>
              <a:solidFill>
                <a:prstClr val="black"/>
              </a:solidFill>
            </a:endParaRPr>
          </a:p>
          <a:p>
            <a:pPr marL="596646" lvl="0" indent="-51435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</a:rPr>
              <a:t>Huge </a:t>
            </a:r>
            <a:r>
              <a:rPr lang="en-US" dirty="0">
                <a:solidFill>
                  <a:prstClr val="black"/>
                </a:solidFill>
              </a:rPr>
              <a:t>discrepancy between storage and memory </a:t>
            </a:r>
            <a:r>
              <a:rPr lang="en-US" dirty="0" smtClean="0">
                <a:solidFill>
                  <a:prstClr val="black"/>
                </a:solidFill>
              </a:rPr>
              <a:t>capacities</a:t>
            </a:r>
          </a:p>
          <a:p>
            <a:pPr marL="996696" lvl="1" indent="-51435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00x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US" dirty="0">
                <a:ea typeface="Verdana" pitchFamily="34" charset="0"/>
                <a:cs typeface="Verdana" pitchFamily="34" charset="0"/>
              </a:rPr>
              <a:t>more data on disks than available memory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54102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Use memory as cache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4600" y="5410200"/>
            <a:ext cx="4648200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Production traces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Dryad and Hadoop clusters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Thousands of machines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Over 1 million jobs in all, span of 6 months (2011-12)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4100" name="Picture 4" descr="https://encrypted-tbn0.gstatic.com/images?q=tbn:ANd9GcTDD44FIgSu2HJeLSqGMdAbqT5N6TjluKrRbzpPZPVckUxACehs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467" y="4126070"/>
            <a:ext cx="2286000" cy="176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2.gstatic.com/images?q=tbn:ANd9GcQ9isiXVRhfOhCP2H8CQFdbJtTGrCcahdHa_2ToOH14O3kMYYE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862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encrypted-tbn3.gstatic.com/images?q=tbn:ANd9GcSzYNrNObH8cEtTnztQEDwEoIQBhOPKgCoQSs5jZd8Ow38-BhzS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2620"/>
            <a:ext cx="3044825" cy="100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6646" indent="-514350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>
              <a:solidFill>
                <a:prstClr val="black"/>
              </a:solidFill>
              <a:latin typeface="Gill Sans MT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7772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Will the inputs </a:t>
            </a:r>
            <a:r>
              <a:rPr lang="en-US" i="1" dirty="0" smtClean="0"/>
              <a:t>fit</a:t>
            </a:r>
            <a:r>
              <a:rPr lang="en-US" dirty="0" smtClean="0"/>
              <a:t> in cache?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1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35099</TotalTime>
  <Words>1953</Words>
  <Application>Microsoft Office PowerPoint</Application>
  <PresentationFormat>On-screen Show (4:3)</PresentationFormat>
  <Paragraphs>499</Paragraphs>
  <Slides>46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georgia</vt:lpstr>
      <vt:lpstr>Gill Sans MT</vt:lpstr>
      <vt:lpstr>Trebuchet MS</vt:lpstr>
      <vt:lpstr>Verdana</vt:lpstr>
      <vt:lpstr>Wingdings</vt:lpstr>
      <vt:lpstr>Wingdings 2</vt:lpstr>
      <vt:lpstr>Office Theme</vt:lpstr>
      <vt:lpstr>Big Data Analytics with Parallel Jobs</vt:lpstr>
      <vt:lpstr>Rising philosophy of data-ism</vt:lpstr>
      <vt:lpstr>Parallelization</vt:lpstr>
      <vt:lpstr>Computation Frameworks</vt:lpstr>
      <vt:lpstr>Computation Frameworks</vt:lpstr>
      <vt:lpstr>Promise of Big Data Analytics</vt:lpstr>
      <vt:lpstr>IO intensive  Memory</vt:lpstr>
      <vt:lpstr>Can we move all data to memory?</vt:lpstr>
      <vt:lpstr>Will the inputs fit in cache?</vt:lpstr>
      <vt:lpstr>Will the inputs fit in cache?</vt:lpstr>
      <vt:lpstr>We built a memory cache…</vt:lpstr>
      <vt:lpstr>We built a memory cache…</vt:lpstr>
      <vt:lpstr>Parallel jobs require a new class of cache replacement algorithms</vt:lpstr>
      <vt:lpstr>Parallel Jobs</vt:lpstr>
      <vt:lpstr>All-or-Nothing for multi-waved jobs</vt:lpstr>
      <vt:lpstr>All-or-Nothing for multi-waved jobs</vt:lpstr>
      <vt:lpstr>All-or-Nothing for multi-waved jobs</vt:lpstr>
      <vt:lpstr>All-or-Nothing for multi-waved jobs</vt:lpstr>
      <vt:lpstr>Cache at the wave-width granularity</vt:lpstr>
      <vt:lpstr>How to evict from cache?</vt:lpstr>
      <vt:lpstr>Which file should be evicted?</vt:lpstr>
      <vt:lpstr>Reduction in Completion Time</vt:lpstr>
      <vt:lpstr>How to estimate W for a job?</vt:lpstr>
      <vt:lpstr>Improvement in Utilization</vt:lpstr>
      <vt:lpstr>Isn’t this just Least Frequently Used?</vt:lpstr>
      <vt:lpstr>Cache Eviction Policies</vt:lpstr>
      <vt:lpstr>How do we achieve the sticky policy?</vt:lpstr>
      <vt:lpstr>PA   Man: Centralized Coordination</vt:lpstr>
      <vt:lpstr>Evaluation Setup</vt:lpstr>
      <vt:lpstr>Reduction in Completion Time</vt:lpstr>
      <vt:lpstr>Improvement in Utilization</vt:lpstr>
      <vt:lpstr>PA   Man: Scalability</vt:lpstr>
      <vt:lpstr>PowerPoint Presentation</vt:lpstr>
      <vt:lpstr>Caches for parallel jobs are complex!</vt:lpstr>
      <vt:lpstr>Caches for parallel jobs are complex!</vt:lpstr>
      <vt:lpstr>Caches for parallel jobs are complex!</vt:lpstr>
      <vt:lpstr>Simplifying Assumptions</vt:lpstr>
      <vt:lpstr>Notation</vt:lpstr>
      <vt:lpstr>Problem Definition</vt:lpstr>
      <vt:lpstr>PowerPoint Presentation</vt:lpstr>
      <vt:lpstr>LIFE + Optional Eviction</vt:lpstr>
      <vt:lpstr>LIFE + Optional Eviction</vt:lpstr>
      <vt:lpstr>PA   Man Highlights</vt:lpstr>
      <vt:lpstr>Straggler Mitigation</vt:lpstr>
      <vt:lpstr>Promise of Big Data Analytics</vt:lpstr>
      <vt:lpstr> 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Analytics with All-or-Nothing Parallel Jobs</dc:title>
  <dc:creator>Ganesh</dc:creator>
  <cp:lastModifiedBy>Ganesh Ananthanarayanan</cp:lastModifiedBy>
  <cp:revision>1450</cp:revision>
  <dcterms:created xsi:type="dcterms:W3CDTF">2013-02-08T18:09:53Z</dcterms:created>
  <dcterms:modified xsi:type="dcterms:W3CDTF">2016-06-18T00:00:51Z</dcterms:modified>
</cp:coreProperties>
</file>