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751" r:id="rId2"/>
  </p:sldMasterIdLst>
  <p:notesMasterIdLst>
    <p:notesMasterId r:id="rId42"/>
  </p:notesMasterIdLst>
  <p:handoutMasterIdLst>
    <p:handoutMasterId r:id="rId43"/>
  </p:handoutMasterIdLst>
  <p:sldIdLst>
    <p:sldId id="976" r:id="rId3"/>
    <p:sldId id="2074" r:id="rId4"/>
    <p:sldId id="2054" r:id="rId5"/>
    <p:sldId id="2027" r:id="rId6"/>
    <p:sldId id="2079" r:id="rId7"/>
    <p:sldId id="2080" r:id="rId8"/>
    <p:sldId id="2081" r:id="rId9"/>
    <p:sldId id="2082" r:id="rId10"/>
    <p:sldId id="2083" r:id="rId11"/>
    <p:sldId id="2078" r:id="rId12"/>
    <p:sldId id="2040" r:id="rId13"/>
    <p:sldId id="2064" r:id="rId14"/>
    <p:sldId id="2029" r:id="rId15"/>
    <p:sldId id="2062" r:id="rId16"/>
    <p:sldId id="2063" r:id="rId17"/>
    <p:sldId id="2065" r:id="rId18"/>
    <p:sldId id="2069" r:id="rId19"/>
    <p:sldId id="2070" r:id="rId20"/>
    <p:sldId id="2056" r:id="rId21"/>
    <p:sldId id="2058" r:id="rId22"/>
    <p:sldId id="2071" r:id="rId23"/>
    <p:sldId id="2059" r:id="rId24"/>
    <p:sldId id="2072" r:id="rId25"/>
    <p:sldId id="2052" r:id="rId26"/>
    <p:sldId id="2053" r:id="rId27"/>
    <p:sldId id="2050" r:id="rId28"/>
    <p:sldId id="2046" r:id="rId29"/>
    <p:sldId id="2047" r:id="rId30"/>
    <p:sldId id="2048" r:id="rId31"/>
    <p:sldId id="2049" r:id="rId32"/>
    <p:sldId id="2085" r:id="rId33"/>
    <p:sldId id="2084" r:id="rId34"/>
    <p:sldId id="2041" r:id="rId35"/>
    <p:sldId id="2032" r:id="rId36"/>
    <p:sldId id="2038" r:id="rId37"/>
    <p:sldId id="2044" r:id="rId38"/>
    <p:sldId id="2039" r:id="rId39"/>
    <p:sldId id="2045" r:id="rId40"/>
    <p:sldId id="2025" r:id="rId41"/>
  </p:sldIdLst>
  <p:sldSz cx="9144000" cy="6858000" type="screen4x3"/>
  <p:notesSz cx="7023100" cy="9309100"/>
  <p:custDataLst>
    <p:tags r:id="rId44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CC00CC"/>
    <a:srgbClr val="CC3300"/>
    <a:srgbClr val="FF9900"/>
    <a:srgbClr val="CC6600"/>
    <a:srgbClr val="FF6600"/>
    <a:srgbClr val="FFFF00"/>
    <a:srgbClr val="FF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1180" autoAdjust="0"/>
  </p:normalViewPr>
  <p:slideViewPr>
    <p:cSldViewPr snapToGrid="0">
      <p:cViewPr varScale="1">
        <p:scale>
          <a:sx n="76" d="100"/>
          <a:sy n="76" d="100"/>
        </p:scale>
        <p:origin x="1426" y="4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005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/>
              <a:t>/15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41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20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03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21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67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24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77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9/1/2016 10:40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71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26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8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27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17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28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36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29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32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9/1/2016 10:40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83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EFAC48-29CA-4BCB-AAF2-926CEF9FED98}" type="datetime8">
              <a:rPr lang="en-US" smtClean="0"/>
              <a:t>9/1/2016 10:40 PM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02ADDEA-1593-4BF6-82FC-4D1690AE5C33}" type="datetime8">
              <a:rPr lang="en-US" smtClean="0"/>
              <a:t>9/1/2016 10:40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91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9/1/2016 10:40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96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9/1/2016 10:40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1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02ADDEA-1593-4BF6-82FC-4D1690AE5C33}" type="datetime8">
              <a:rPr lang="en-US" smtClean="0"/>
              <a:t>9/1/2016 10:40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7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9/1/2016 10:40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0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9/1/2016 10:40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1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13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1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9/1/2016 10:40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36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18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34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19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1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2"/>
            <a:ext cx="8740141" cy="1956973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82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6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94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215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/>
            </a:lvl3pPr>
            <a:lvl4pPr marL="336179" indent="0">
              <a:buNone/>
              <a:defRPr/>
            </a:lvl4pPr>
            <a:lvl5pPr marL="50426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745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66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490410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EDE9-15DC-49DC-9340-4807A35B653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F7B6-38A6-479D-9D6B-B0D15876F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7" r:id="rId3"/>
    <p:sldLayoutId id="2147483759" r:id="rId4"/>
    <p:sldLayoutId id="2147483760" r:id="rId5"/>
    <p:sldLayoutId id="2147483761" r:id="rId6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33.GIF"/><Relationship Id="rId7" Type="http://schemas.openxmlformats.org/officeDocument/2006/relationships/image" Target="../media/image37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1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98233" y="5646648"/>
            <a:ext cx="25034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500"/>
              </a:spcBef>
            </a:pPr>
            <a:r>
              <a:rPr lang="en-US" sz="3000" dirty="0">
                <a:latin typeface="Seoge UI"/>
              </a:rPr>
              <a:t>Alex Polozov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-10225" y="5651532"/>
            <a:ext cx="3024553" cy="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000" kern="0" dirty="0">
                <a:latin typeface="Seoge UI"/>
              </a:rPr>
              <a:t>Sumit Gulwani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61" y="5954285"/>
            <a:ext cx="3233222" cy="1189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27823" y="338616"/>
            <a:ext cx="93799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Programming by Examples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3" y="1692885"/>
            <a:ext cx="3523343" cy="340912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4006391" y="2961783"/>
            <a:ext cx="1087120" cy="35814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36" y="1674384"/>
            <a:ext cx="3557729" cy="35755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48847" y="5704759"/>
            <a:ext cx="2780526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500"/>
              </a:spcBef>
            </a:pPr>
            <a:r>
              <a:rPr lang="en-US" sz="3000" dirty="0">
                <a:solidFill>
                  <a:schemeClr val="accent2"/>
                </a:solidFill>
                <a:latin typeface="Seoge UI"/>
              </a:rPr>
              <a:t>PLDI Tutorial</a:t>
            </a:r>
          </a:p>
          <a:p>
            <a:pPr algn="r">
              <a:spcBef>
                <a:spcPts val="500"/>
              </a:spcBef>
            </a:pPr>
            <a:r>
              <a:rPr lang="en-US" sz="3000" dirty="0">
                <a:solidFill>
                  <a:schemeClr val="accent2"/>
                </a:solidFill>
                <a:latin typeface="Seoge UI"/>
              </a:rPr>
              <a:t>June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26" y="6215920"/>
            <a:ext cx="2167385" cy="549071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721" y="1009229"/>
            <a:ext cx="2259279" cy="21860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Killer Application: Data Wrangling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601" y="1009327"/>
            <a:ext cx="8852165" cy="977269"/>
          </a:xfrm>
          <a:prstGeom prst="rect">
            <a:avLst/>
          </a:prstGeom>
        </p:spPr>
        <p:txBody>
          <a:bodyPr vert="horz" lIns="67232" tIns="33616" rIns="67232" bIns="3361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47" dirty="0">
                <a:latin typeface="Seoge UI"/>
              </a:rPr>
              <a:t>Data is the new oil. </a:t>
            </a:r>
          </a:p>
          <a:p>
            <a:pPr marL="0" indent="0">
              <a:buNone/>
            </a:pPr>
            <a:r>
              <a:rPr lang="en-US" sz="2647" dirty="0">
                <a:latin typeface="Seoge UI"/>
              </a:rPr>
              <a:t>Data scientists spend 80% time wrangling data.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920" y="2217713"/>
            <a:ext cx="872880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latin typeface="Seoge UI"/>
              </a:rPr>
              <a:t>Extraction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latin typeface="Seoge UI"/>
              </a:rPr>
              <a:t>FlashExtract:Tabular</a:t>
            </a:r>
            <a:r>
              <a:rPr lang="en-US" sz="2200" dirty="0">
                <a:latin typeface="Seoge UI"/>
              </a:rPr>
              <a:t> data from log files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[PLDI 2014]</a:t>
            </a:r>
            <a:endParaRPr lang="en-US" dirty="0">
              <a:latin typeface="Seoge UI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oge UI"/>
              </a:rPr>
              <a:t>Tabular data from spreadsheets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[PLDI 2015] </a:t>
            </a:r>
            <a:endParaRPr lang="en-US" dirty="0">
              <a:latin typeface="Seoge UI"/>
            </a:endParaRPr>
          </a:p>
          <a:p>
            <a:pPr>
              <a:spcBef>
                <a:spcPts val="0"/>
              </a:spcBef>
            </a:pPr>
            <a:endParaRPr lang="en-US" sz="1000" dirty="0">
              <a:latin typeface="Seoge U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latin typeface="Seoge UI"/>
              </a:rPr>
              <a:t>Transformation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latin typeface="Seoge UI"/>
              </a:rPr>
              <a:t>FlashFill</a:t>
            </a:r>
            <a:r>
              <a:rPr lang="en-US" sz="2200" dirty="0">
                <a:latin typeface="Seoge UI"/>
              </a:rPr>
              <a:t>: Syntactic String Transformations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[POPL 2011]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oge UI"/>
              </a:rPr>
              <a:t>Semantic String Transformations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[VLDB 2012]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oge UI"/>
              </a:rPr>
              <a:t>Number Transformations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[CAV 2013]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oge UI"/>
              </a:rPr>
              <a:t>Date Transformations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[POPL 2016]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oge UI"/>
              </a:rPr>
              <a:t>Normalization Transformations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[IJCAI 2015]</a:t>
            </a:r>
          </a:p>
          <a:p>
            <a:pPr lvl="1">
              <a:spcBef>
                <a:spcPts val="0"/>
              </a:spcBef>
            </a:pPr>
            <a:endParaRPr lang="en-US" sz="1000" dirty="0">
              <a:latin typeface="Seoge U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latin typeface="Seoge UI"/>
              </a:rPr>
              <a:t>Formatting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latin typeface="Seoge UI"/>
              </a:rPr>
              <a:t>FlashRelate</a:t>
            </a:r>
            <a:r>
              <a:rPr lang="en-US" sz="2200" dirty="0">
                <a:latin typeface="Seoge UI"/>
              </a:rPr>
              <a:t>: Table layout transformations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[PLDI 2011]</a:t>
            </a:r>
            <a:endParaRPr lang="en-US" dirty="0">
              <a:latin typeface="Seoge UI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oge UI"/>
              </a:rPr>
              <a:t>Repetitive editing in </a:t>
            </a:r>
            <a:r>
              <a:rPr lang="en-US" sz="2200" dirty="0" err="1">
                <a:latin typeface="Seoge UI"/>
              </a:rPr>
              <a:t>Powerpoint</a:t>
            </a:r>
            <a:r>
              <a:rPr lang="en-US" sz="2200" dirty="0">
                <a:latin typeface="Seoge UI"/>
              </a:rPr>
              <a:t>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[AAAI 2014]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2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15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482" y="2643487"/>
            <a:ext cx="20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Example-based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9022" y="2704055"/>
            <a:ext cx="2355421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en-US" sz="1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38086" y="3090224"/>
            <a:ext cx="552426" cy="9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5093507" y="3096470"/>
            <a:ext cx="365515" cy="2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36328" y="471584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65925" y="4104192"/>
            <a:ext cx="0" cy="619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34298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300903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10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199" y="1070430"/>
            <a:ext cx="8454417" cy="4198257"/>
          </a:xfrm>
        </p:spPr>
        <p:txBody>
          <a:bodyPr/>
          <a:lstStyle/>
          <a:p>
            <a:r>
              <a:rPr lang="en-US" dirty="0">
                <a:latin typeface="Seoge UI"/>
              </a:rPr>
              <a:t>Balanced Expressiveness</a:t>
            </a:r>
          </a:p>
          <a:p>
            <a:pPr lvl="1"/>
            <a:r>
              <a:rPr lang="en-US" dirty="0">
                <a:latin typeface="Seoge UI"/>
              </a:rPr>
              <a:t>Expressive enough to cover wide range of tasks</a:t>
            </a:r>
          </a:p>
          <a:p>
            <a:pPr lvl="1"/>
            <a:r>
              <a:rPr lang="en-US" dirty="0">
                <a:latin typeface="Seoge UI"/>
              </a:rPr>
              <a:t>Restricted enough to enable efficient search</a:t>
            </a:r>
          </a:p>
          <a:p>
            <a:pPr lvl="2"/>
            <a:r>
              <a:rPr lang="en-US" dirty="0">
                <a:latin typeface="Seoge UI"/>
              </a:rPr>
              <a:t>Restricted set of operators </a:t>
            </a:r>
          </a:p>
          <a:p>
            <a:pPr lvl="3"/>
            <a:r>
              <a:rPr lang="en-US" dirty="0">
                <a:latin typeface="Seoge UI"/>
              </a:rPr>
              <a:t>those with small inverse sets</a:t>
            </a:r>
          </a:p>
          <a:p>
            <a:pPr lvl="2"/>
            <a:r>
              <a:rPr lang="en-US" dirty="0">
                <a:latin typeface="Seoge UI"/>
              </a:rPr>
              <a:t>Restricted syntactic composition of those operators </a:t>
            </a:r>
          </a:p>
          <a:p>
            <a:pPr marL="0" indent="0">
              <a:buNone/>
            </a:pPr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Natural computation patterns</a:t>
            </a:r>
          </a:p>
          <a:p>
            <a:pPr lvl="1"/>
            <a:r>
              <a:rPr lang="en-US" dirty="0">
                <a:latin typeface="Seoge UI"/>
              </a:rPr>
              <a:t>Increased user understanding/confidence</a:t>
            </a:r>
          </a:p>
          <a:p>
            <a:pPr lvl="1"/>
            <a:r>
              <a:rPr lang="en-US" dirty="0">
                <a:latin typeface="Seoge UI"/>
              </a:rPr>
              <a:t>Enables selection between programs, editing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Domain-specific Language (DSL)</a:t>
            </a:r>
          </a:p>
        </p:txBody>
      </p:sp>
    </p:spTree>
    <p:extLst>
      <p:ext uri="{BB962C8B-B14F-4D97-AF65-F5344CB8AC3E}">
        <p14:creationId xmlns:p14="http://schemas.microsoft.com/office/powerpoint/2010/main" val="2691160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DSL for String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01930" y="1063288"/>
                <a:ext cx="8740141" cy="5794711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𝑇𝑢𝑝𝑙𝑒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𝑆𝑡𝑟𝑖𝑛𝑔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𝑆𝑡𝑟𝑖𝑛𝑔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𝑆𝑡𝑟𝑖𝑛𝑔</m:t>
                      </m:r>
                    </m:oMath>
                  </m:oMathPara>
                </a14:m>
                <a:endParaRPr lang="en-US" sz="1765" dirty="0">
                  <a:solidFill>
                    <a:srgbClr val="0070C0"/>
                  </a:solidFill>
                </a:endParaRPr>
              </a:p>
              <a:p>
                <a:endParaRPr lang="en-US" sz="515" dirty="0">
                  <a:solidFill>
                    <a:srgbClr val="0070C0"/>
                  </a:solidFill>
                </a:endParaRPr>
              </a:p>
              <a:p>
                <a:endParaRPr lang="en-US" sz="735" dirty="0"/>
              </a:p>
              <a:p>
                <a:endParaRPr lang="en-US" sz="735" dirty="0"/>
              </a:p>
              <a:p>
                <a:endParaRPr lang="en-US" sz="735" dirty="0"/>
              </a:p>
              <a:p>
                <a:endParaRPr lang="en-US" sz="735" dirty="0"/>
              </a:p>
              <a:p>
                <a:endParaRPr lang="en-US" sz="735" dirty="0"/>
              </a:p>
              <a:p>
                <a:endParaRPr lang="en-US" sz="735" dirty="0"/>
              </a:p>
              <a:p>
                <a:endParaRPr lang="en-US" sz="735" dirty="0"/>
              </a:p>
              <a:p>
                <a:endParaRPr lang="en-US" sz="735" dirty="0"/>
              </a:p>
              <a:p>
                <a:endParaRPr lang="en-US" sz="735" dirty="0"/>
              </a:p>
              <a:p>
                <a:endParaRPr lang="en-US" sz="735" dirty="0"/>
              </a:p>
              <a:p>
                <a:endParaRPr lang="en-US" sz="735" dirty="0"/>
              </a:p>
              <a:p>
                <a:endParaRPr lang="en-US" sz="735" dirty="0"/>
              </a:p>
              <a:p>
                <a:endParaRPr lang="en-US" sz="735" dirty="0"/>
              </a:p>
              <a:p>
                <a:endParaRPr lang="en-US" sz="735" dirty="0"/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atomic expression </a:t>
                </a:r>
                <a:r>
                  <a:rPr lang="en-US" sz="2206" dirty="0"/>
                  <a:t>A :=</a:t>
                </a:r>
              </a:p>
              <a:p>
                <a:r>
                  <a:rPr lang="en-US" sz="2206" dirty="0"/>
                  <a:t>                     </a:t>
                </a:r>
                <a:endParaRPr lang="en-US" sz="515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input string </a:t>
                </a:r>
                <a:r>
                  <a:rPr lang="en-US" sz="2206" dirty="0"/>
                  <a:t>X := x</a:t>
                </a:r>
                <a:r>
                  <a:rPr lang="en-US" sz="2206" baseline="-25000" dirty="0"/>
                  <a:t>1</a:t>
                </a:r>
                <a:r>
                  <a:rPr lang="en-US" sz="2206" dirty="0"/>
                  <a:t> | x</a:t>
                </a:r>
                <a:r>
                  <a:rPr lang="en-US" sz="2206" baseline="-25000" dirty="0"/>
                  <a:t>2</a:t>
                </a:r>
                <a:r>
                  <a:rPr lang="en-US" sz="2206" dirty="0"/>
                  <a:t> | … </a:t>
                </a:r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500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position expression </a:t>
                </a:r>
                <a:r>
                  <a:rPr lang="en-US" sz="2206" dirty="0"/>
                  <a:t>P := K</a:t>
                </a: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                       </a:t>
                </a:r>
                <a:r>
                  <a:rPr lang="en-US" sz="2206" dirty="0">
                    <a:solidFill>
                      <a:schemeClr val="tx1"/>
                    </a:solidFill>
                  </a:rPr>
                  <a:t>|</a:t>
                </a:r>
                <a:r>
                  <a:rPr lang="en-US" sz="2206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8000"/>
                    </a:solidFill>
                  </a:rPr>
                  <a:t>Pos</a:t>
                </a:r>
                <a:r>
                  <a:rPr lang="en-US" sz="2000" dirty="0"/>
                  <a:t>(X,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R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K)</a:t>
                </a:r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2206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01930" y="1063288"/>
                <a:ext cx="8740141" cy="5794711"/>
              </a:xfrm>
              <a:blipFill>
                <a:blip r:embed="rId3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18901" y="3476377"/>
            <a:ext cx="2351160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6" dirty="0" err="1">
                <a:solidFill>
                  <a:srgbClr val="107C10"/>
                </a:solidFill>
                <a:latin typeface="Consolas" panose="020B0609020204030204" pitchFamily="49" charset="0"/>
              </a:rPr>
              <a:t>SubStr</a:t>
            </a:r>
            <a:r>
              <a:rPr lang="en-US" sz="2206" dirty="0">
                <a:solidFill>
                  <a:srgbClr val="107C10"/>
                </a:solidFill>
                <a:latin typeface="Consolas" panose="020B0609020204030204" pitchFamily="49" charset="0"/>
              </a:rPr>
              <a:t>(X,P,P)</a:t>
            </a:r>
            <a:endParaRPr lang="en-US" sz="2206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2620" y="5564730"/>
            <a:ext cx="5018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K</a:t>
            </a:r>
            <a:r>
              <a:rPr lang="en-US" baseline="30000" dirty="0"/>
              <a:t>th</a:t>
            </a:r>
            <a:r>
              <a:rPr lang="en-US" dirty="0"/>
              <a:t> position in X whose left/right   side matches with R</a:t>
            </a:r>
            <a:r>
              <a:rPr lang="en-US" baseline="-25000" dirty="0"/>
              <a:t>1</a:t>
            </a:r>
            <a:r>
              <a:rPr lang="en-US" dirty="0"/>
              <a:t>/R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935" y="619190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“</a:t>
            </a:r>
            <a:r>
              <a:rPr lang="en-US" i="1" dirty="0">
                <a:solidFill>
                  <a:srgbClr val="C00000"/>
                </a:solidFill>
                <a:latin typeface="Seoge UI"/>
              </a:rPr>
              <a:t>Automating String Processing in Spreadsheets using Input-Output Examples”;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POPL 2011</a:t>
            </a:r>
            <a:r>
              <a:rPr lang="en-US" i="1" dirty="0">
                <a:solidFill>
                  <a:srgbClr val="C00000"/>
                </a:solidFill>
                <a:latin typeface="Seoge UI"/>
              </a:rPr>
              <a:t>;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Sumit Gulwani</a:t>
            </a:r>
          </a:p>
        </p:txBody>
      </p:sp>
    </p:spTree>
    <p:extLst>
      <p:ext uri="{BB962C8B-B14F-4D97-AF65-F5344CB8AC3E}">
        <p14:creationId xmlns:p14="http://schemas.microsoft.com/office/powerpoint/2010/main" val="99298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0" y="991600"/>
            <a:ext cx="8658698" cy="90837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Evaluation of Expr</a:t>
            </a:r>
            <a:r>
              <a:rPr lang="en-US" dirty="0"/>
              <a:t> </a:t>
            </a:r>
            <a:r>
              <a:rPr lang="en-US" dirty="0" err="1">
                <a:solidFill>
                  <a:srgbClr val="CC00CC"/>
                </a:solidFill>
                <a:latin typeface="Consolas" panose="020B0609020204030204" pitchFamily="49" charset="0"/>
              </a:rPr>
              <a:t>SubStr</a:t>
            </a:r>
            <a:r>
              <a:rPr lang="en-US" dirty="0">
                <a:solidFill>
                  <a:srgbClr val="CC00CC"/>
                </a:solidFill>
                <a:latin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CC00CC"/>
                </a:solidFill>
                <a:latin typeface="Calibri" panose="020F0502020204030204" pitchFamily="34" charset="0"/>
              </a:rPr>
              <a:t>x,p,p</a:t>
            </a:r>
            <a:r>
              <a:rPr lang="en-US" dirty="0">
                <a:solidFill>
                  <a:srgbClr val="CC00CC"/>
                </a:solidFill>
                <a:latin typeface="Calibri" panose="020F0502020204030204" pitchFamily="34" charset="0"/>
              </a:rPr>
              <a:t>’) </a:t>
            </a:r>
            <a:r>
              <a:rPr lang="en-US" dirty="0"/>
              <a:t>, </a:t>
            </a:r>
            <a:r>
              <a:rPr lang="en-US" dirty="0">
                <a:latin typeface="Seoge UI"/>
              </a:rPr>
              <a:t>where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latin typeface="Calibri" panose="020F0502020204030204" pitchFamily="34" charset="0"/>
              </a:rPr>
              <a:t>p=</a:t>
            </a:r>
            <a:r>
              <a:rPr lang="en-US" dirty="0" err="1">
                <a:solidFill>
                  <a:srgbClr val="CC00CC"/>
                </a:solidFill>
                <a:latin typeface="Consolas" panose="020B0609020204030204" pitchFamily="49" charset="0"/>
              </a:rPr>
              <a:t>Pos</a:t>
            </a:r>
            <a:r>
              <a:rPr lang="en-US" dirty="0">
                <a:solidFill>
                  <a:srgbClr val="CC00CC"/>
                </a:solidFill>
                <a:latin typeface="Calibri" panose="020F0502020204030204" pitchFamily="34" charset="0"/>
              </a:rPr>
              <a:t>(x,r</a:t>
            </a:r>
            <a:r>
              <a:rPr lang="en-US" baseline="-25000" dirty="0">
                <a:solidFill>
                  <a:srgbClr val="CC00CC"/>
                </a:solidFill>
                <a:latin typeface="Calibri" panose="020F0502020204030204" pitchFamily="34" charset="0"/>
              </a:rPr>
              <a:t>1,</a:t>
            </a:r>
            <a:r>
              <a:rPr lang="en-US" dirty="0">
                <a:solidFill>
                  <a:srgbClr val="CC00CC"/>
                </a:solidFill>
                <a:latin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CC00CC"/>
                </a:solidFill>
                <a:latin typeface="Calibri" panose="020F0502020204030204" pitchFamily="34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Calibri" panose="020F0502020204030204" pitchFamily="34" charset="0"/>
              </a:rPr>
              <a:t>,k)</a:t>
            </a:r>
            <a:r>
              <a:rPr lang="en-US" dirty="0"/>
              <a:t> &amp;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</a:t>
            </a:r>
            <a:r>
              <a:rPr lang="en-US" dirty="0">
                <a:solidFill>
                  <a:srgbClr val="CC00CC"/>
                </a:solidFill>
                <a:latin typeface="Calibri" panose="020F0502020204030204" pitchFamily="34" charset="0"/>
              </a:rPr>
              <a:t>p’=</a:t>
            </a:r>
            <a:r>
              <a:rPr lang="en-US" dirty="0" err="1">
                <a:solidFill>
                  <a:srgbClr val="CC00CC"/>
                </a:solidFill>
                <a:latin typeface="Consolas" panose="020B0609020204030204" pitchFamily="49" charset="0"/>
              </a:rPr>
              <a:t>Po</a:t>
            </a:r>
            <a:r>
              <a:rPr lang="en-US" dirty="0" err="1">
                <a:solidFill>
                  <a:srgbClr val="CC00CC"/>
                </a:solidFill>
                <a:latin typeface="Calibri" panose="020F0502020204030204" pitchFamily="34" charset="0"/>
              </a:rPr>
              <a:t>s</a:t>
            </a:r>
            <a:r>
              <a:rPr lang="en-US" dirty="0">
                <a:solidFill>
                  <a:srgbClr val="CC00CC"/>
                </a:solidFill>
                <a:latin typeface="Calibri" panose="020F0502020204030204" pitchFamily="34" charset="0"/>
              </a:rPr>
              <a:t>(x,r</a:t>
            </a:r>
            <a:r>
              <a:rPr lang="en-US" baseline="-25000" dirty="0">
                <a:solidFill>
                  <a:srgbClr val="CC00CC"/>
                </a:solidFill>
                <a:latin typeface="Calibri" panose="020F0502020204030204" pitchFamily="34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Calibri" panose="020F0502020204030204" pitchFamily="34" charset="0"/>
              </a:rPr>
              <a:t>’,r</a:t>
            </a:r>
            <a:r>
              <a:rPr lang="en-US" baseline="-25000" dirty="0">
                <a:solidFill>
                  <a:srgbClr val="CC00CC"/>
                </a:solidFill>
                <a:latin typeface="Calibri" panose="020F0502020204030204" pitchFamily="34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Calibri" panose="020F0502020204030204" pitchFamily="34" charset="0"/>
              </a:rPr>
              <a:t>’,k’)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Substring Operator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84314" y="2759024"/>
            <a:ext cx="5681272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ight Brace 9"/>
          <p:cNvSpPr/>
          <p:nvPr/>
        </p:nvSpPr>
        <p:spPr bwMode="auto">
          <a:xfrm rot="5400000">
            <a:off x="2904119" y="1874802"/>
            <a:ext cx="534098" cy="3075483"/>
          </a:xfrm>
          <a:prstGeom prst="rightBrace">
            <a:avLst>
              <a:gd name="adj1" fmla="val 8333"/>
              <a:gd name="adj2" fmla="val 505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7533" y="4098635"/>
            <a:ext cx="28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</a:rPr>
              <a:t>x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648418" y="2683101"/>
            <a:ext cx="0" cy="137634"/>
          </a:xfrm>
          <a:prstGeom prst="line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453543" y="2679735"/>
            <a:ext cx="41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  <a:latin typeface="Calibri" panose="020F0502020204030204" pitchFamily="34" charset="0"/>
              </a:rPr>
              <a:t>p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708910" y="2683101"/>
            <a:ext cx="0" cy="137634"/>
          </a:xfrm>
          <a:prstGeom prst="line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44018" y="2729044"/>
            <a:ext cx="44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  <a:latin typeface="Calibri" panose="020F0502020204030204" pitchFamily="34" charset="0"/>
              </a:rPr>
              <a:t>p’</a:t>
            </a:r>
          </a:p>
        </p:txBody>
      </p:sp>
      <p:sp>
        <p:nvSpPr>
          <p:cNvPr id="19" name="Left Brace 18"/>
          <p:cNvSpPr/>
          <p:nvPr/>
        </p:nvSpPr>
        <p:spPr bwMode="auto">
          <a:xfrm rot="5400000">
            <a:off x="1203409" y="2094856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5400000">
            <a:off x="1929943" y="2085174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>
            <a:off x="4278892" y="2152337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5004179" y="2137567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 rot="5400000">
            <a:off x="2825002" y="1082459"/>
            <a:ext cx="599896" cy="5681272"/>
          </a:xfrm>
          <a:prstGeom prst="rightBrace">
            <a:avLst>
              <a:gd name="adj1" fmla="val 8333"/>
              <a:gd name="adj2" fmla="val 505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2465" y="3454594"/>
            <a:ext cx="28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</a:rPr>
              <a:t>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0549" y="1942492"/>
            <a:ext cx="1415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  <a:latin typeface="Seq"/>
              </a:rPr>
              <a:t>matches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2100" dirty="0">
                <a:solidFill>
                  <a:schemeClr val="accent2"/>
                </a:solidFill>
              </a:rPr>
              <a:t>r</a:t>
            </a:r>
            <a:r>
              <a:rPr lang="en-US" sz="2100" baseline="-25000" dirty="0">
                <a:solidFill>
                  <a:schemeClr val="accent2"/>
                </a:solidFill>
              </a:rPr>
              <a:t>1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21844" y="1928849"/>
            <a:ext cx="1682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Seq"/>
              </a:rPr>
              <a:t>matches </a:t>
            </a:r>
            <a:r>
              <a:rPr lang="en-US" sz="2100" dirty="0">
                <a:solidFill>
                  <a:schemeClr val="accent2"/>
                </a:solidFill>
              </a:rPr>
              <a:t>r</a:t>
            </a:r>
            <a:r>
              <a:rPr lang="en-US" sz="2100" baseline="-25000" dirty="0">
                <a:solidFill>
                  <a:schemeClr val="accent2"/>
                </a:solidFill>
              </a:rPr>
              <a:t>2</a:t>
            </a:r>
            <a:endParaRPr lang="en-US" sz="21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-20320" y="4456366"/>
                <a:ext cx="930656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Seoge UI"/>
                  </a:rPr>
                  <a:t>Two special cases: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</a:rPr>
                  <a:t>r</a:t>
                </a:r>
                <a:r>
                  <a:rPr lang="en-US" sz="2400" baseline="-25000" dirty="0">
                    <a:latin typeface="Calibri" panose="020F0502020204030204" pitchFamily="34" charset="0"/>
                  </a:rPr>
                  <a:t>1 </a:t>
                </a:r>
                <a:r>
                  <a:rPr lang="en-US" sz="2400" dirty="0">
                    <a:latin typeface="Calibri" panose="020F0502020204030204" pitchFamily="34" charset="0"/>
                  </a:rPr>
                  <a:t>= r</a:t>
                </a:r>
                <a:r>
                  <a:rPr lang="en-US" sz="2400" baseline="-25000" dirty="0">
                    <a:latin typeface="Calibri" panose="020F0502020204030204" pitchFamily="34" charset="0"/>
                  </a:rPr>
                  <a:t>2</a:t>
                </a:r>
                <a:r>
                  <a:rPr lang="en-US" sz="2400" dirty="0">
                    <a:latin typeface="Calibri" panose="020F0502020204030204" pitchFamily="34" charset="0"/>
                  </a:rPr>
                  <a:t>’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</a:rPr>
                  <a:t> </a:t>
                </a:r>
                <a:r>
                  <a:rPr lang="en-US" sz="2400" dirty="0">
                    <a:latin typeface="Seoge UI"/>
                  </a:rPr>
                  <a:t>: This describes the substring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</a:rPr>
                  <a:t>r</a:t>
                </a:r>
                <a:r>
                  <a:rPr lang="en-US" sz="2400" baseline="-25000" dirty="0">
                    <a:latin typeface="Calibri" panose="020F0502020204030204" pitchFamily="34" charset="0"/>
                  </a:rPr>
                  <a:t>2 </a:t>
                </a:r>
                <a:r>
                  <a:rPr lang="en-US" sz="2400" dirty="0">
                    <a:latin typeface="Calibri" panose="020F0502020204030204" pitchFamily="34" charset="0"/>
                  </a:rPr>
                  <a:t>= r</a:t>
                </a:r>
                <a:r>
                  <a:rPr lang="en-US" sz="2400" baseline="-25000" dirty="0">
                    <a:latin typeface="Calibri" panose="020F0502020204030204" pitchFamily="34" charset="0"/>
                  </a:rPr>
                  <a:t>1</a:t>
                </a:r>
                <a:r>
                  <a:rPr lang="en-US" sz="2400" dirty="0">
                    <a:latin typeface="Calibri" panose="020F0502020204030204" pitchFamily="34" charset="0"/>
                  </a:rPr>
                  <a:t>’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</a:rPr>
                  <a:t> </a:t>
                </a:r>
                <a:r>
                  <a:rPr lang="en-US" sz="2400" dirty="0">
                    <a:latin typeface="Seoge UI"/>
                  </a:rPr>
                  <a:t>: This describes the context around the substring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1000" dirty="0">
                  <a:latin typeface="Seoge UI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Seoge UI"/>
                  </a:rPr>
                  <a:t>General case is very expressive (describes substring &amp; context)</a:t>
                </a:r>
              </a:p>
              <a:p>
                <a:pPr>
                  <a:spcBef>
                    <a:spcPts val="0"/>
                  </a:spcBef>
                </a:pPr>
                <a:endParaRPr lang="en-US" sz="1000" dirty="0">
                  <a:latin typeface="Seoge UI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Seoge UI"/>
                  </a:rPr>
                  <a:t>Regular </a:t>
                </a:r>
                <a:r>
                  <a:rPr lang="en-US" sz="2400" dirty="0" err="1">
                    <a:latin typeface="Seoge UI"/>
                  </a:rPr>
                  <a:t>exprs</a:t>
                </a:r>
                <a:r>
                  <a:rPr lang="en-US" sz="2400" dirty="0">
                    <a:latin typeface="Seoge UI"/>
                  </a:rPr>
                  <a:t> are simple (they describe local properties).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20" y="4456366"/>
                <a:ext cx="9306560" cy="2246769"/>
              </a:xfrm>
              <a:prstGeom prst="rect">
                <a:avLst/>
              </a:prstGeom>
              <a:blipFill>
                <a:blip r:embed="rId3"/>
                <a:stretch>
                  <a:fillRect l="-1048" t="-1897" b="-5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358094" y="1911177"/>
            <a:ext cx="14158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  <a:latin typeface="Seq"/>
              </a:rPr>
              <a:t>matches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2100" dirty="0">
                <a:solidFill>
                  <a:schemeClr val="accent2"/>
                </a:solidFill>
              </a:rPr>
              <a:t>r</a:t>
            </a:r>
            <a:r>
              <a:rPr lang="en-US" sz="2100" baseline="-25000" dirty="0">
                <a:solidFill>
                  <a:schemeClr val="accent2"/>
                </a:solidFill>
              </a:rPr>
              <a:t>1</a:t>
            </a:r>
            <a:r>
              <a:rPr lang="en-US" sz="2100" dirty="0">
                <a:solidFill>
                  <a:schemeClr val="accent2"/>
                </a:solidFill>
              </a:rPr>
              <a:t>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73903" y="1920774"/>
            <a:ext cx="1546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  <a:latin typeface="Seq"/>
              </a:rPr>
              <a:t>matches </a:t>
            </a:r>
            <a:r>
              <a:rPr lang="en-US" sz="2100" dirty="0">
                <a:solidFill>
                  <a:schemeClr val="accent2"/>
                </a:solidFill>
              </a:rPr>
              <a:t>r</a:t>
            </a:r>
            <a:r>
              <a:rPr lang="en-US" sz="2100" baseline="-25000" dirty="0">
                <a:solidFill>
                  <a:schemeClr val="accent2"/>
                </a:solidFill>
              </a:rPr>
              <a:t>2</a:t>
            </a:r>
            <a:r>
              <a:rPr lang="en-US" sz="2100" dirty="0">
                <a:solidFill>
                  <a:schemeClr val="accent2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138065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DSL for String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01930" y="1063288"/>
                <a:ext cx="8740141" cy="5794711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𝑇𝑢𝑝𝑙𝑒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𝑆𝑡𝑟𝑖𝑛𝑔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𝑆𝑡𝑟𝑖𝑛𝑔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𝑆𝑡𝑟𝑖𝑛𝑔</m:t>
                      </m:r>
                    </m:oMath>
                  </m:oMathPara>
                </a14:m>
                <a:endParaRPr lang="en-US" sz="1765" dirty="0">
                  <a:solidFill>
                    <a:srgbClr val="0070C0"/>
                  </a:solidFill>
                </a:endParaRPr>
              </a:p>
              <a:p>
                <a:endParaRPr lang="en-US" sz="515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top-level expr </a:t>
                </a:r>
                <a:r>
                  <a:rPr lang="en-US" sz="2206" dirty="0"/>
                  <a:t>T := </a:t>
                </a:r>
                <a:r>
                  <a:rPr lang="en-US" sz="2206" dirty="0">
                    <a:solidFill>
                      <a:srgbClr val="008000"/>
                    </a:solidFill>
                  </a:rPr>
                  <a:t>if-then-else</a:t>
                </a:r>
                <a:r>
                  <a:rPr lang="en-US" sz="2206" dirty="0"/>
                  <a:t>(B,C,T)</a:t>
                </a:r>
              </a:p>
              <a:p>
                <a:r>
                  <a:rPr lang="en-US" sz="2206" dirty="0"/>
                  <a:t>                  |  C</a:t>
                </a:r>
              </a:p>
              <a:p>
                <a:endParaRPr lang="en-US" sz="588" dirty="0"/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condition-free expr </a:t>
                </a:r>
                <a:r>
                  <a:rPr lang="en-US" sz="2206" dirty="0"/>
                  <a:t>C :=</a:t>
                </a:r>
              </a:p>
              <a:p>
                <a:r>
                  <a:rPr lang="en-US" sz="2206" dirty="0"/>
                  <a:t>                       |  A</a:t>
                </a:r>
              </a:p>
              <a:p>
                <a:endParaRPr lang="en-US" sz="735" dirty="0"/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atomic expression </a:t>
                </a:r>
                <a:r>
                  <a:rPr lang="en-US" sz="2206" dirty="0"/>
                  <a:t>A :=</a:t>
                </a:r>
              </a:p>
              <a:p>
                <a:r>
                  <a:rPr lang="en-US" sz="2206" dirty="0"/>
                  <a:t>                     | </a:t>
                </a:r>
                <a:r>
                  <a:rPr lang="en-US" sz="2206" dirty="0" err="1">
                    <a:solidFill>
                      <a:srgbClr val="000000"/>
                    </a:solidFill>
                  </a:rPr>
                  <a:t>ConstantString</a:t>
                </a:r>
                <a:endParaRPr lang="en-US" sz="735" dirty="0">
                  <a:solidFill>
                    <a:srgbClr val="107C10"/>
                  </a:solidFill>
                </a:endParaRPr>
              </a:p>
              <a:p>
                <a:endParaRPr lang="en-US" sz="515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input string </a:t>
                </a:r>
                <a:r>
                  <a:rPr lang="en-US" sz="2206" dirty="0"/>
                  <a:t>X := x</a:t>
                </a:r>
                <a:r>
                  <a:rPr lang="en-US" sz="2206" baseline="-25000" dirty="0"/>
                  <a:t>1</a:t>
                </a:r>
                <a:r>
                  <a:rPr lang="en-US" sz="2206" dirty="0"/>
                  <a:t> | x</a:t>
                </a:r>
                <a:r>
                  <a:rPr lang="en-US" sz="2206" baseline="-25000" dirty="0"/>
                  <a:t>2</a:t>
                </a:r>
                <a:r>
                  <a:rPr lang="en-US" sz="2206" dirty="0"/>
                  <a:t> | … </a:t>
                </a:r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500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position expression </a:t>
                </a:r>
                <a:r>
                  <a:rPr lang="en-US" sz="2206" dirty="0"/>
                  <a:t>P := K</a:t>
                </a: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                       </a:t>
                </a:r>
                <a:r>
                  <a:rPr lang="en-US" sz="2206" dirty="0">
                    <a:solidFill>
                      <a:schemeClr val="tx1"/>
                    </a:solidFill>
                  </a:rPr>
                  <a:t>|</a:t>
                </a:r>
                <a:r>
                  <a:rPr lang="en-US" sz="2206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8000"/>
                    </a:solidFill>
                  </a:rPr>
                  <a:t>Pos</a:t>
                </a:r>
                <a:r>
                  <a:rPr lang="en-US" sz="2000" dirty="0"/>
                  <a:t>(X,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R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K)</a:t>
                </a:r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700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Boolean expression </a:t>
                </a:r>
                <a:r>
                  <a:rPr lang="en-US" sz="2206" dirty="0"/>
                  <a:t>B := …</a:t>
                </a: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01930" y="1063288"/>
                <a:ext cx="8740141" cy="5794711"/>
              </a:xfrm>
              <a:blipFill>
                <a:blip r:embed="rId3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28850" y="2522455"/>
            <a:ext cx="3417620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6" dirty="0">
                <a:solidFill>
                  <a:srgbClr val="008000"/>
                </a:solidFill>
                <a:latin typeface="Consolas" panose="020B0609020204030204" pitchFamily="49" charset="0"/>
              </a:rPr>
              <a:t>Concatenate(A,C)</a:t>
            </a:r>
            <a:endParaRPr lang="en-US" sz="2206" dirty="0">
              <a:latin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8900" y="3476377"/>
            <a:ext cx="2969407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6" dirty="0" err="1">
                <a:solidFill>
                  <a:srgbClr val="107C10"/>
                </a:solidFill>
                <a:latin typeface="Consolas" panose="020B0609020204030204" pitchFamily="49" charset="0"/>
              </a:rPr>
              <a:t>SubStr</a:t>
            </a:r>
            <a:r>
              <a:rPr lang="en-US" sz="2206" dirty="0">
                <a:solidFill>
                  <a:srgbClr val="107C10"/>
                </a:solidFill>
                <a:latin typeface="Consolas" panose="020B0609020204030204" pitchFamily="49" charset="0"/>
              </a:rPr>
              <a:t>(X,P,P)</a:t>
            </a:r>
            <a:endParaRPr lang="en-US" sz="2206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2620" y="5564730"/>
            <a:ext cx="5018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K</a:t>
            </a:r>
            <a:r>
              <a:rPr lang="en-US" baseline="30000" dirty="0"/>
              <a:t>th</a:t>
            </a:r>
            <a:r>
              <a:rPr lang="en-US" dirty="0"/>
              <a:t> position in X whose left/right   side matches with R</a:t>
            </a:r>
            <a:r>
              <a:rPr lang="en-US" baseline="-25000" dirty="0"/>
              <a:t>1</a:t>
            </a:r>
            <a:r>
              <a:rPr lang="en-US" dirty="0"/>
              <a:t>/R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755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199" y="863601"/>
                <a:ext cx="9758465" cy="57646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𝐿𝑖𝑠𝑡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𝑃𝑜𝑠𝑃𝑎𝑖𝑟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Seq</a:t>
                </a:r>
                <a:r>
                  <a:rPr lang="en-US" sz="22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 expr </a:t>
                </a:r>
                <a:r>
                  <a:rPr lang="en-US" sz="2200" dirty="0">
                    <a:latin typeface="Consolas" panose="020B0609020204030204" pitchFamily="49" charset="0"/>
                  </a:rPr>
                  <a:t>E :=</a:t>
                </a:r>
                <a:r>
                  <a:rPr lang="en-US" sz="22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 Map</a:t>
                </a:r>
                <a:r>
                  <a:rPr lang="en-US" sz="2200" dirty="0">
                    <a:latin typeface="Consolas" panose="020B0609020204030204" pitchFamily="49" charset="0"/>
                  </a:rPr>
                  <a:t>(N,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z: S[z])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Consolas" panose="020B0609020204030204" pitchFamily="49" charset="0"/>
                  </a:rPr>
                  <a:t>	      | </a:t>
                </a:r>
                <a:r>
                  <a:rPr lang="en-US" sz="22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Merge</a:t>
                </a:r>
                <a:r>
                  <a:rPr lang="en-US" sz="2200" dirty="0">
                    <a:latin typeface="Consolas" panose="020B0609020204030204" pitchFamily="49" charset="0"/>
                  </a:rPr>
                  <a:t>(T</a:t>
                </a:r>
                <a:r>
                  <a:rPr lang="en-US" sz="2200" baseline="-25000" dirty="0">
                    <a:latin typeface="Consolas" panose="020B0609020204030204" pitchFamily="49" charset="0"/>
                  </a:rPr>
                  <a:t>1,</a:t>
                </a:r>
                <a:r>
                  <a:rPr lang="en-US" sz="2200" dirty="0">
                    <a:latin typeface="Consolas" panose="020B0609020204030204" pitchFamily="49" charset="0"/>
                  </a:rPr>
                  <a:t> T</a:t>
                </a:r>
                <a:r>
                  <a:rPr lang="en-US" sz="2200" baseline="-25000" dirty="0">
                    <a:latin typeface="Consolas" panose="020B0609020204030204" pitchFamily="49" charset="0"/>
                  </a:rPr>
                  <a:t>2</a:t>
                </a:r>
                <a:r>
                  <a:rPr lang="en-US" sz="2200" dirty="0">
                    <a:latin typeface="Consolas" panose="020B0609020204030204" pitchFamily="49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some lines </a:t>
                </a:r>
                <a:r>
                  <a:rPr lang="en-US" sz="2200" dirty="0">
                    <a:latin typeface="Consolas" panose="020B0609020204030204" pitchFamily="49" charset="0"/>
                  </a:rPr>
                  <a:t>N := </a:t>
                </a:r>
                <a:r>
                  <a:rPr lang="en-US" sz="2200" dirty="0" err="1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FilterByPosition</a:t>
                </a:r>
                <a:r>
                  <a:rPr lang="en-US" sz="2200" dirty="0">
                    <a:latin typeface="Consolas" panose="020B0609020204030204" pitchFamily="49" charset="0"/>
                  </a:rPr>
                  <a:t>(L,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init</a:t>
                </a:r>
                <a:r>
                  <a:rPr lang="en-US" sz="2200" dirty="0">
                    <a:latin typeface="Consolas" panose="020B0609020204030204" pitchFamily="49" charset="0"/>
                  </a:rPr>
                  <a:t>,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iter</a:t>
                </a:r>
                <a:r>
                  <a:rPr lang="en-US" sz="2200" dirty="0">
                    <a:latin typeface="Consolas" panose="020B06090202040302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Consolas" panose="020B0609020204030204" pitchFamily="49" charset="0"/>
                  </a:rPr>
                  <a:t>              | </a:t>
                </a:r>
                <a:r>
                  <a:rPr lang="en-US" sz="22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Filter</a:t>
                </a:r>
                <a:r>
                  <a:rPr lang="en-US" sz="2200" dirty="0">
                    <a:latin typeface="Consolas" panose="020B0609020204030204" pitchFamily="49" charset="0"/>
                  </a:rPr>
                  <a:t>(L,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z: F) 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endParaRPr lang="en-US" sz="5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line filter function </a:t>
                </a:r>
                <a:r>
                  <a:rPr lang="en-US" sz="2200" dirty="0">
                    <a:latin typeface="Consolas" panose="020B0609020204030204" pitchFamily="49" charset="0"/>
                  </a:rPr>
                  <a:t>F    := </a:t>
                </a:r>
                <a:r>
                  <a:rPr lang="en-US" sz="22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Contains</a:t>
                </a:r>
                <a:r>
                  <a:rPr lang="en-US" sz="2200" dirty="0">
                    <a:latin typeface="Consolas" panose="020B0609020204030204" pitchFamily="49" charset="0"/>
                  </a:rPr>
                  <a:t>(</a:t>
                </a:r>
                <a:r>
                  <a:rPr lang="en-US" sz="2200" dirty="0" err="1">
                    <a:latin typeface="Consolas" panose="020B0609020204030204" pitchFamily="49" charset="0"/>
                  </a:rPr>
                  <a:t>z,r,K</a:t>
                </a:r>
                <a:r>
                  <a:rPr lang="en-US" sz="2200" dirty="0">
                    <a:latin typeface="Consolas" panose="020B06090202040302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Consolas" panose="020B0609020204030204" pitchFamily="49" charset="0"/>
                  </a:rPr>
                  <a:t>                           | </a:t>
                </a:r>
                <a:r>
                  <a:rPr lang="en-US" sz="2200" dirty="0" err="1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startsWith</a:t>
                </a:r>
                <a:r>
                  <a:rPr lang="en-US" sz="2200" dirty="0">
                    <a:latin typeface="Consolas" panose="020B0609020204030204" pitchFamily="49" charset="0"/>
                  </a:rPr>
                  <a:t>(</a:t>
                </a:r>
                <a:r>
                  <a:rPr lang="en-US" sz="2200" dirty="0" err="1">
                    <a:latin typeface="Consolas" panose="020B0609020204030204" pitchFamily="49" charset="0"/>
                  </a:rPr>
                  <a:t>z,r</a:t>
                </a:r>
                <a:r>
                  <a:rPr lang="en-US" sz="2200" dirty="0">
                    <a:latin typeface="Consolas" panose="020B0609020204030204" pitchFamily="49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all lines </a:t>
                </a:r>
                <a:r>
                  <a:rPr lang="en-US" sz="2200" dirty="0">
                    <a:latin typeface="Consolas" panose="020B0609020204030204" pitchFamily="49" charset="0"/>
                  </a:rPr>
                  <a:t>L := </a:t>
                </a:r>
                <a:r>
                  <a:rPr lang="en-US" sz="22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Split</a:t>
                </a:r>
                <a:r>
                  <a:rPr lang="en-US" sz="2200" dirty="0">
                    <a:latin typeface="Consolas" panose="020B0609020204030204" pitchFamily="49" charset="0"/>
                  </a:rPr>
                  <a:t>(d</a:t>
                </a:r>
                <a:r>
                  <a:rPr lang="en-US" sz="2200" dirty="0">
                    <a:latin typeface="+mj-lt"/>
                  </a:rPr>
                  <a:t>,”</a:t>
                </a:r>
                <a:r>
                  <a:rPr lang="en-US" sz="2200" dirty="0">
                    <a:latin typeface="Consolas" panose="020B0609020204030204" pitchFamily="49" charset="0"/>
                  </a:rPr>
                  <a:t>\n</a:t>
                </a:r>
                <a:r>
                  <a:rPr lang="en-US" sz="2200" dirty="0">
                    <a:latin typeface="+mj-lt"/>
                  </a:rPr>
                  <a:t>”</a:t>
                </a:r>
                <a:r>
                  <a:rPr lang="en-US" sz="2200" dirty="0">
                    <a:latin typeface="Consolas" panose="020B06090202040302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" y="863601"/>
                <a:ext cx="9758465" cy="5764634"/>
              </a:xfrm>
              <a:blipFill>
                <a:blip r:embed="rId2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oge UI"/>
              </a:rPr>
              <a:t>FlashExtract</a:t>
            </a:r>
            <a:r>
              <a:rPr lang="en-US" dirty="0">
                <a:latin typeface="Seoge UI"/>
              </a:rPr>
              <a:t> DSL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99" y="5271682"/>
            <a:ext cx="35911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kern="0" dirty="0" err="1">
                <a:solidFill>
                  <a:srgbClr val="0070C0"/>
                </a:solidFill>
                <a:latin typeface="Consolas" panose="020B0609020204030204" pitchFamily="49" charset="0"/>
              </a:rPr>
              <a:t>substr</a:t>
            </a:r>
            <a:r>
              <a:rPr lang="en-US" sz="2200" kern="0" dirty="0">
                <a:solidFill>
                  <a:srgbClr val="0070C0"/>
                </a:solidFill>
                <a:latin typeface="Consolas" panose="020B0609020204030204" pitchFamily="49" charset="0"/>
              </a:rPr>
              <a:t> expr </a:t>
            </a:r>
            <a:r>
              <a:rPr lang="en-US" sz="2200" kern="0" dirty="0">
                <a:latin typeface="Consolas" panose="020B0609020204030204" pitchFamily="49" charset="0"/>
              </a:rPr>
              <a:t>S[z] :=</a:t>
            </a:r>
            <a:endParaRPr lang="en-US" sz="22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53142" y="3128759"/>
                <a:ext cx="53927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Consolas" panose="020B0609020204030204" pitchFamily="49" charset="0"/>
                  </a:rPr>
                  <a:t>|</a:t>
                </a:r>
                <a:r>
                  <a:rPr lang="en-US" sz="2400" dirty="0"/>
                  <a:t> </a:t>
                </a:r>
                <a:r>
                  <a:rPr lang="en-US" sz="22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Filter</a:t>
                </a:r>
                <a:r>
                  <a:rPr lang="en-US" sz="2200" dirty="0">
                    <a:latin typeface="Consolas" panose="020B0609020204030204" pitchFamily="49" charset="0"/>
                  </a:rPr>
                  <a:t>(L,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: F[</a:t>
                </a:r>
                <a:r>
                  <a:rPr lang="en-US" sz="2200" dirty="0" err="1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prevLine</a:t>
                </a:r>
                <a:r>
                  <a:rPr lang="en-US" sz="2200" dirty="0">
                    <a:latin typeface="Consolas" panose="020B0609020204030204" pitchFamily="49" charset="0"/>
                  </a:rPr>
                  <a:t>(y)])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42" y="3128759"/>
                <a:ext cx="5392798" cy="461665"/>
              </a:xfrm>
              <a:prstGeom prst="rect">
                <a:avLst/>
              </a:prstGeom>
              <a:blipFill>
                <a:blip r:embed="rId3"/>
                <a:stretch>
                  <a:fillRect l="-1471" t="-394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58775" y="3693291"/>
            <a:ext cx="78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[z]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7121" y="2688144"/>
            <a:ext cx="95920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[z])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0486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q"/>
              </a:rPr>
              <a:t>“</a:t>
            </a:r>
            <a:r>
              <a:rPr lang="en-US" i="1" dirty="0" err="1">
                <a:solidFill>
                  <a:srgbClr val="C00000"/>
                </a:solidFill>
                <a:latin typeface="Seq"/>
              </a:rPr>
              <a:t>FlashExtract</a:t>
            </a:r>
            <a:r>
              <a:rPr lang="en-US" i="1" dirty="0">
                <a:solidFill>
                  <a:srgbClr val="C00000"/>
                </a:solidFill>
                <a:latin typeface="Seq"/>
              </a:rPr>
              <a:t>: A Framework for data extraction by examples”;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q"/>
              </a:rPr>
              <a:t>PLDI 2014</a:t>
            </a:r>
            <a:r>
              <a:rPr lang="en-US" i="1" dirty="0">
                <a:solidFill>
                  <a:srgbClr val="C00000"/>
                </a:solidFill>
                <a:latin typeface="Seq"/>
              </a:rPr>
              <a:t>; </a:t>
            </a:r>
            <a:r>
              <a:rPr lang="en-US" dirty="0">
                <a:solidFill>
                  <a:srgbClr val="C00000"/>
                </a:solidFill>
                <a:latin typeface="Seq"/>
              </a:rPr>
              <a:t>Vu Le,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3608630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19268" y="1016000"/>
                <a:ext cx="9861311" cy="543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Goal:</a:t>
                </a:r>
                <a:r>
                  <a:rPr lang="en-US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Set of expr of kind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that satisfies spec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[denoted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</a:t>
                </a:r>
                <a:endParaRPr lang="en-US" sz="1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 DSL (top-level) expression 				          </a:t>
                </a: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Conjunction of (input state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dirty="0"/>
                  <a:t>output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0" indent="0">
                  <a:buNone/>
                </a:pPr>
                <a:r>
                  <a:rPr lang="en-US" dirty="0"/>
                  <a:t>    [denoted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68" y="1016000"/>
                <a:ext cx="9861311" cy="5435600"/>
              </a:xfrm>
              <a:blipFill>
                <a:blip r:embed="rId2"/>
                <a:stretch>
                  <a:fillRect l="-989" t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Search Methodology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90" y="6110809"/>
            <a:ext cx="748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“</a:t>
            </a:r>
            <a:r>
              <a:rPr lang="en-US" i="1" dirty="0" err="1">
                <a:solidFill>
                  <a:srgbClr val="C00000"/>
                </a:solidFill>
              </a:rPr>
              <a:t>FlashMeta</a:t>
            </a:r>
            <a:r>
              <a:rPr lang="en-US" i="1" dirty="0">
                <a:solidFill>
                  <a:srgbClr val="C00000"/>
                </a:solidFill>
              </a:rPr>
              <a:t>: A Framework for Inductive Program Synthesis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[OOPSLA 2015] Alex Polozov,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392788827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Goal:</a:t>
                </a:r>
                <a:r>
                  <a:rPr lang="en-US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Set of expr of kind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that satisfies spec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[denoted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</a:t>
                </a:r>
                <a:endParaRPr lang="en-US" sz="1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 DSL (top-level) expression 				          </a:t>
                </a: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Conjunction of (input state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dirty="0"/>
                  <a:t>output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0" indent="0">
                  <a:buNone/>
                </a:pPr>
                <a:r>
                  <a:rPr lang="en-US" dirty="0"/>
                  <a:t>    [denoted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endParaRPr lang="en-US" sz="500" b="1" dirty="0"/>
              </a:p>
              <a:p>
                <a:pPr marL="0" indent="0">
                  <a:buNone/>
                </a:pPr>
                <a:r>
                  <a:rPr lang="en-US" b="1" dirty="0"/>
                  <a:t>Methodology: </a:t>
                </a:r>
                <a:r>
                  <a:rPr lang="en-US" dirty="0"/>
                  <a:t>Based on </a:t>
                </a:r>
                <a:r>
                  <a:rPr lang="en-US" dirty="0">
                    <a:solidFill>
                      <a:schemeClr val="accent6"/>
                    </a:solidFill>
                  </a:rPr>
                  <a:t>divide-and-conquer </a:t>
                </a:r>
                <a:r>
                  <a:rPr lang="en-US" dirty="0"/>
                  <a:t>style problem decomposition.</a:t>
                </a:r>
                <a:endParaRPr lang="en-US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endParaRPr lang="en-US" sz="60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/>
                  <a:t> is reduced to </a:t>
                </a:r>
                <a:r>
                  <a:rPr lang="en-US" dirty="0">
                    <a:solidFill>
                      <a:srgbClr val="009900"/>
                    </a:solidFill>
                  </a:rPr>
                  <a:t>simpler problems </a:t>
                </a:r>
                <a:r>
                  <a:rPr lang="en-US" dirty="0"/>
                  <a:t>(over sub-expressions of e or sub-constraints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Top-down (as opposed to bottom-up enumerative search).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  <a:blipFill>
                <a:blip r:embed="rId2"/>
                <a:stretch>
                  <a:fillRect l="-1428" t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Search Methodology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90" y="6110809"/>
            <a:ext cx="748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“</a:t>
            </a:r>
            <a:r>
              <a:rPr lang="en-US" i="1" dirty="0" err="1">
                <a:solidFill>
                  <a:srgbClr val="C00000"/>
                </a:solidFill>
              </a:rPr>
              <a:t>FlashMeta</a:t>
            </a:r>
            <a:r>
              <a:rPr lang="en-US" i="1" dirty="0">
                <a:solidFill>
                  <a:srgbClr val="C00000"/>
                </a:solidFill>
              </a:rPr>
              <a:t>: A Framework for Inductive Program Synthesis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[OOPSLA 2015] Alex Polozov,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6029702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94787" y="4461923"/>
                <a:ext cx="6780620" cy="1199576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Seoge UI"/>
                  </a:rPr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Seoge UI"/>
                  </a:rPr>
                  <a:t>be a non-terminal 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4787" y="4461923"/>
                <a:ext cx="6780620" cy="1199576"/>
              </a:xfrm>
              <a:blipFill>
                <a:blip r:embed="rId3"/>
                <a:stretch>
                  <a:fillRect l="-1257" t="-35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74325" y="1637040"/>
                <a:ext cx="416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25" y="1637040"/>
                <a:ext cx="4165600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55699" y="5008674"/>
                <a:ext cx="3953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𝑈𝑛𝑖𝑜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99" y="5008674"/>
                <a:ext cx="3953181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68845" y="3110995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𝐹𝑖𝑙𝑡𝑒𝑟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845" y="3110995"/>
                <a:ext cx="2895600" cy="461665"/>
              </a:xfrm>
              <a:prstGeom prst="rect">
                <a:avLst/>
              </a:prstGeom>
              <a:blipFill>
                <a:blip r:embed="rId6"/>
                <a:stretch>
                  <a:fillRect r="-21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/>
              <p:cNvSpPr txBox="1">
                <a:spLocks/>
              </p:cNvSpPr>
              <p:nvPr/>
            </p:nvSpPr>
            <p:spPr bwMode="auto">
              <a:xfrm>
                <a:off x="1231700" y="1626151"/>
                <a:ext cx="6408225" cy="5933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1700" y="1626151"/>
                <a:ext cx="6408225" cy="593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/>
              <p:cNvSpPr txBox="1">
                <a:spLocks/>
              </p:cNvSpPr>
              <p:nvPr/>
            </p:nvSpPr>
            <p:spPr bwMode="auto">
              <a:xfrm>
                <a:off x="1793602" y="3101494"/>
                <a:ext cx="5170844" cy="5933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1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602" y="3101494"/>
                <a:ext cx="5170844" cy="593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97686" y="2650965"/>
            <a:ext cx="3553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oge UI"/>
              </a:rPr>
              <a:t>An alternative strategy: </a:t>
            </a:r>
          </a:p>
        </p:txBody>
      </p:sp>
    </p:spTree>
    <p:extLst>
      <p:ext uri="{BB962C8B-B14F-4D97-AF65-F5344CB8AC3E}">
        <p14:creationId xmlns:p14="http://schemas.microsoft.com/office/powerpoint/2010/main" val="1133706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7" grpId="0"/>
      <p:bldP spid="8" grpId="0"/>
      <p:bldP spid="9" grpId="0"/>
      <p:bldP spid="11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2999"/>
            <a:ext cx="7772400" cy="5307435"/>
          </a:xfrm>
        </p:spPr>
        <p:txBody>
          <a:bodyPr/>
          <a:lstStyle/>
          <a:p>
            <a:r>
              <a:rPr lang="en-US" dirty="0">
                <a:latin typeface="Seoge UI"/>
              </a:rPr>
              <a:t>Core Synthesis Architecture [1 hour by Sumit]</a:t>
            </a:r>
          </a:p>
          <a:p>
            <a:pPr lvl="1"/>
            <a:r>
              <a:rPr lang="en-US" dirty="0">
                <a:latin typeface="Seoge UI"/>
              </a:rPr>
              <a:t>Domain-specific Languages</a:t>
            </a:r>
          </a:p>
          <a:p>
            <a:pPr lvl="1"/>
            <a:r>
              <a:rPr lang="en-US" dirty="0">
                <a:latin typeface="Seoge UI"/>
              </a:rPr>
              <a:t>Search methodology</a:t>
            </a:r>
          </a:p>
          <a:p>
            <a:pPr lvl="1"/>
            <a:r>
              <a:rPr lang="en-US" dirty="0">
                <a:latin typeface="Seoge UI"/>
              </a:rPr>
              <a:t>Ranking function</a:t>
            </a:r>
          </a:p>
          <a:p>
            <a:pPr lvl="1"/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PROSE Framework [1:15 hours by Alex]</a:t>
            </a:r>
          </a:p>
          <a:p>
            <a:pPr lvl="1"/>
            <a:r>
              <a:rPr lang="en-US" dirty="0">
                <a:latin typeface="Seoge UI"/>
              </a:rPr>
              <a:t>Concepts: VSAs, Witness Functions</a:t>
            </a:r>
          </a:p>
          <a:p>
            <a:pPr lvl="1"/>
            <a:r>
              <a:rPr lang="en-US" dirty="0">
                <a:latin typeface="Seoge UI"/>
              </a:rPr>
              <a:t>Live coding demo</a:t>
            </a:r>
          </a:p>
          <a:p>
            <a:pPr lvl="1"/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Next generation Synthesis [15 min by Sumit]</a:t>
            </a:r>
          </a:p>
          <a:p>
            <a:pPr lvl="1"/>
            <a:r>
              <a:rPr lang="en-US" dirty="0">
                <a:latin typeface="Seoge UI"/>
              </a:rPr>
              <a:t>Interactive</a:t>
            </a:r>
          </a:p>
          <a:p>
            <a:pPr lvl="1"/>
            <a:r>
              <a:rPr lang="en-US" dirty="0">
                <a:latin typeface="Seoge UI"/>
              </a:rPr>
              <a:t>Predictive</a:t>
            </a:r>
          </a:p>
          <a:p>
            <a:pPr lvl="1"/>
            <a:r>
              <a:rPr lang="en-US" dirty="0">
                <a:latin typeface="Seoge UI"/>
              </a:rPr>
              <a:t>Adaptive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40707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9509537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Inverse Set</a:t>
                </a:r>
                <a:r>
                  <a:rPr lang="en-US" dirty="0">
                    <a:latin typeface="Seoge UI"/>
                  </a:rPr>
                  <a:t>:  Let F be an n-</a:t>
                </a:r>
                <a:r>
                  <a:rPr lang="en-US" dirty="0" err="1">
                    <a:latin typeface="Seoge UI"/>
                  </a:rPr>
                  <a:t>ary</a:t>
                </a:r>
                <a:r>
                  <a:rPr lang="en-US" dirty="0">
                    <a:latin typeface="Seoge UI"/>
                  </a:rPr>
                  <a:t> operator.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  <a:blipFill>
                <a:blip r:embed="rId3"/>
                <a:stretch>
                  <a:fillRect l="-1000" t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368" y="4770039"/>
                <a:ext cx="7409357" cy="1938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⊨(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⇝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")]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Union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({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𝐶𝑜𝑛𝑐𝑎𝑡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Abc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ϵ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𝐴𝑏𝑐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" y="4770039"/>
                <a:ext cx="7409357" cy="1938992"/>
              </a:xfrm>
              <a:prstGeom prst="rect">
                <a:avLst/>
              </a:prstGeom>
              <a:blipFill>
                <a:blip r:embed="rId5"/>
                <a:stretch>
                  <a:fillRect l="-741" b="-31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m:rPr>
                              <m:sty m:val="p"/>
                            </m:r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d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("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𝐴𝑏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</m:t>
                      </m:r>
                      <m:r>
                        <m:rPr>
                          <m:sty m:val="p"/>
                        </m:rP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blipFill>
                <a:blip r:embed="rId6"/>
                <a:stretch>
                  <a:fillRect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 txBox="1">
                <a:spLocks/>
              </p:cNvSpPr>
              <p:nvPr/>
            </p:nvSpPr>
            <p:spPr bwMode="auto">
              <a:xfrm>
                <a:off x="58368" y="2854101"/>
                <a:ext cx="9028652" cy="9688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…,</m:t>
                                  </m:r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sz="2250" kern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250" i="1" kern="0">
                        <a:latin typeface="Cambria Math" panose="02040503050406030204" pitchFamily="18" charset="0"/>
                      </a:rPr>
                      <m:t>𝑈𝑛𝑖𝑜𝑛</m:t>
                    </m:r>
                    <m:r>
                      <a:rPr lang="en-US" sz="2250" i="1" kern="0">
                        <a:latin typeface="Cambria Math" panose="02040503050406030204" pitchFamily="18" charset="0"/>
                      </a:rPr>
                      <m:t>({</m:t>
                    </m:r>
                    <m:r>
                      <m:rPr>
                        <m:sty m:val="p"/>
                      </m:rPr>
                      <a:rPr lang="en-US" sz="2250" kern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25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50" i="1" kern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50" i="1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50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sz="2250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50" i="1" ker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50" i="1" kern="0" dirty="0" smtClean="0">
                            <a:latin typeface="Cambria Math" panose="02040503050406030204" pitchFamily="18" charset="0"/>
                          </a:rPr>
                          <m:t> …,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50" i="1" kern="0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 kern="0" dirty="0" err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50" i="1" kern="0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50" i="1" kern="0" dirty="0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250" kern="0" dirty="0"/>
              </a:p>
              <a:p>
                <a:pPr marL="0" indent="0">
                  <a:buNone/>
                </a:pPr>
                <a:endParaRPr lang="en-US" sz="5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Seoge UI"/>
                  </a:rPr>
                  <a:t>denotes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…,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68" y="2854101"/>
                <a:ext cx="9028652" cy="968876"/>
              </a:xfrm>
              <a:prstGeom prst="rect">
                <a:avLst/>
              </a:prstGeom>
              <a:blipFill>
                <a:blip r:embed="rId7"/>
                <a:stretch>
                  <a:fillRect l="-135" b="-6024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999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Inverse Set</a:t>
                </a:r>
                <a:r>
                  <a:rPr lang="en-US" dirty="0">
                    <a:latin typeface="Seoge UI"/>
                  </a:rPr>
                  <a:t>:  Let F be an n-</a:t>
                </a:r>
                <a:r>
                  <a:rPr lang="en-US" dirty="0" err="1">
                    <a:latin typeface="Seoge UI"/>
                  </a:rPr>
                  <a:t>ary</a:t>
                </a:r>
                <a:r>
                  <a:rPr lang="en-US" dirty="0">
                    <a:latin typeface="Seoge UI"/>
                  </a:rPr>
                  <a:t> operator.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  <a:blipFill>
                <a:blip r:embed="rId3"/>
                <a:stretch>
                  <a:fillRect l="-1000" t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m:rPr>
                              <m:sty m:val="p"/>
                            </m:r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d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("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𝐴𝑏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</m:t>
                      </m:r>
                      <m:r>
                        <m:rPr>
                          <m:sty m:val="p"/>
                        </m:rP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blipFill>
                <a:blip r:embed="rId6"/>
                <a:stretch>
                  <a:fillRect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2518" y="2959141"/>
                <a:ext cx="6219838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𝐼𝑓𝑇h𝑒𝑛𝐸𝑙𝑠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18" y="2959141"/>
                <a:ext cx="6219838" cy="446276"/>
              </a:xfrm>
              <a:prstGeom prst="rect">
                <a:avLst/>
              </a:prstGeom>
              <a:blipFill>
                <a:blip r:embed="rId7"/>
                <a:stretch>
                  <a:fillRect b="-175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061826" y="2948207"/>
                <a:ext cx="3640530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{</m:t>
                      </m:r>
                      <m:d>
                        <m:d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⊤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𝑓𝑎𝑙𝑠𝑒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⊤, 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26" y="2948207"/>
                <a:ext cx="3640530" cy="446276"/>
              </a:xfrm>
              <a:prstGeom prst="rect">
                <a:avLst/>
              </a:prstGeom>
              <a:blipFill>
                <a:blip r:embed="rId8"/>
                <a:stretch>
                  <a:fillRect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8434" y="4008119"/>
                <a:ext cx="6323163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𝑆𝑢𝑏𝑆𝑡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 … 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34" y="4008119"/>
                <a:ext cx="6323163" cy="461665"/>
              </a:xfrm>
              <a:prstGeom prst="rect">
                <a:avLst/>
              </a:prstGeom>
              <a:blipFill>
                <a:blip r:embed="rId9"/>
                <a:stretch>
                  <a:fillRect l="-2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331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90444" y="2021681"/>
                <a:ext cx="6323163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𝑆𝑢𝑏𝑆𝑡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"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cd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")=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444" y="2021681"/>
                <a:ext cx="6323163" cy="461665"/>
              </a:xfrm>
              <a:prstGeom prst="rect">
                <a:avLst/>
              </a:prstGeom>
              <a:blipFill>
                <a:blip r:embed="rId3"/>
                <a:stretch>
                  <a:fillRect l="-289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756" y="5824953"/>
                <a:ext cx="9028653" cy="9771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35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5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be the state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35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 “</m:t>
                        </m:r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𝑐𝑑</m:t>
                        </m:r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” </m:t>
                        </m:r>
                      </m:e>
                    </m:d>
                  </m:oMath>
                </a14:m>
                <a:r>
                  <a:rPr lang="en-US" sz="235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35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𝑆𝑢𝑏𝑆𝑡𝑟</m:t>
                          </m:r>
                          <m:d>
                            <m:dPr>
                              <m:ctrlPr>
                                <a:rPr lang="en-US" sz="2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3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3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3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3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3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d>
                            <m:dPr>
                              <m:ctrlPr>
                                <a:rPr lang="en-US" sz="23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5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35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⇝</m:t>
                              </m:r>
                              <m:r>
                                <m:rPr>
                                  <m:nor/>
                                </m:rPr>
                                <a:rPr lang="en-US" sz="235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m:rPr>
                                  <m:nor/>
                                </m:rPr>
                                <a:rPr lang="en-US" sz="235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cd</m:t>
                              </m:r>
                              <m:r>
                                <m:rPr>
                                  <m:nor/>
                                </m:rPr>
                                <a:rPr lang="en-US" sz="235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e>
                          </m:d>
                        </m:e>
                      </m:d>
                      <m:r>
                        <a:rPr lang="en-US" sz="235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5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sz="7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6" y="5824953"/>
                <a:ext cx="9028653" cy="977191"/>
              </a:xfrm>
              <a:prstGeom prst="rect">
                <a:avLst/>
              </a:prstGeom>
              <a:blipFill>
                <a:blip r:embed="rId4"/>
                <a:stretch>
                  <a:fillRect l="-1012" t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3807" y="949960"/>
                <a:ext cx="9130194" cy="10204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Conditional Inverse Set</a:t>
                </a:r>
                <a:r>
                  <a:rPr lang="en-US" dirty="0">
                    <a:latin typeface="Seoge UI"/>
                  </a:rPr>
                  <a:t>:  Let F be an n-</a:t>
                </a:r>
                <a:r>
                  <a:rPr lang="en-US" dirty="0" err="1">
                    <a:latin typeface="Seoge UI"/>
                  </a:rPr>
                  <a:t>ary</a:t>
                </a:r>
                <a:r>
                  <a:rPr lang="en-US" dirty="0">
                    <a:latin typeface="Seoge UI"/>
                  </a:rPr>
                  <a:t> operator.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07" y="949960"/>
                <a:ext cx="9130194" cy="1020455"/>
              </a:xfrm>
              <a:blipFill>
                <a:blip r:embed="rId5"/>
                <a:stretch>
                  <a:fillRect l="-1001" t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0553" y="1999706"/>
                <a:ext cx="16793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(6,8)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553" y="1999706"/>
                <a:ext cx="1679330" cy="461665"/>
              </a:xfrm>
              <a:prstGeom prst="rect">
                <a:avLst/>
              </a:prstGeom>
              <a:blipFill>
                <a:blip r:embed="rId6"/>
                <a:stretch>
                  <a:fillRect l="-2899" r="-20652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2257425" y="5815013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65706" y="5948171"/>
                <a:ext cx="3927541" cy="9221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𝑆𝑢𝑏𝑆𝑡𝑟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⇝3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⇝5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706" y="5948171"/>
                <a:ext cx="3927541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4127" y="2723179"/>
                <a:ext cx="8201597" cy="27732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685800" indent="-685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 ⊨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𝐺𝑟𝑎𝑚𝑚𝑎𝑟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in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𝑃𝑎𝑟𝑡𝑖𝑡𝑖𝑜𝑛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br>
                  <a:rPr lang="en-US" sz="2400" b="0" i="0" dirty="0">
                    <a:latin typeface="Cambria Math" panose="02040503050406030204" pitchFamily="18" charset="0"/>
                  </a:rPr>
                </a:b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685800" indent="-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𝑈𝑛𝑖𝑜𝑛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=1..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mr>
                      </m:m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…,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𝐸𝑣𝑎𝑙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…, 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d>
                                      <m:dPr>
                                        <m:sepChr m:val="∣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rgbClr val="00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00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⊨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⇝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rgbClr val="00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00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00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⊨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⇝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rgbClr val="00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00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27" y="2723179"/>
                <a:ext cx="8201597" cy="27732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171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45915" y="1143000"/>
                <a:ext cx="9066179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User specification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Examples: </a:t>
                </a:r>
                <a:r>
                  <a:rPr lang="en-US" dirty="0">
                    <a:latin typeface="Seoge UI"/>
                  </a:rPr>
                  <a:t>Conjunction of (input state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Seoge UI"/>
                  </a:rPr>
                  <a:t>output value)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Inductive Spec: </a:t>
                </a:r>
                <a:r>
                  <a:rPr lang="en-US" dirty="0">
                    <a:latin typeface="Seoge UI"/>
                  </a:rPr>
                  <a:t>Conjunction of (input state, output property)</a:t>
                </a: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Search methodology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(Conditional) Inverse sets</a:t>
                </a:r>
                <a:r>
                  <a:rPr lang="en-US" dirty="0">
                    <a:latin typeface="Seoge UI"/>
                  </a:rPr>
                  <a:t>: Back-propagation of values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(Conditional) Witness functions</a:t>
                </a:r>
                <a:r>
                  <a:rPr lang="en-US" dirty="0">
                    <a:latin typeface="Seoge UI"/>
                  </a:rPr>
                  <a:t>: Back-propagation of properties</a:t>
                </a: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915" y="1143000"/>
                <a:ext cx="9066179" cy="5029200"/>
              </a:xfrm>
              <a:blipFill>
                <a:blip r:embed="rId2"/>
                <a:stretch>
                  <a:fillRect l="-1076" t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2879" y="304800"/>
            <a:ext cx="8215009" cy="609600"/>
          </a:xfrm>
        </p:spPr>
        <p:txBody>
          <a:bodyPr/>
          <a:lstStyle/>
          <a:p>
            <a:r>
              <a:rPr lang="en-US" dirty="0">
                <a:latin typeface="Seoge UI"/>
              </a:rPr>
              <a:t>Generalizing output values to output properties</a:t>
            </a:r>
          </a:p>
        </p:txBody>
      </p:sp>
    </p:spTree>
    <p:extLst>
      <p:ext uri="{BB962C8B-B14F-4D97-AF65-F5344CB8AC3E}">
        <p14:creationId xmlns:p14="http://schemas.microsoft.com/office/powerpoint/2010/main" val="235732386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69134" y="950591"/>
                <a:ext cx="6561783" cy="16810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list of strings </a:t>
                </a:r>
                <a:r>
                  <a:rPr lang="en-US" dirty="0">
                    <a:latin typeface="Consolas" panose="020B0609020204030204" pitchFamily="49" charset="0"/>
                  </a:rPr>
                  <a:t>T := Map(L,S)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substring </a:t>
                </a:r>
                <a:r>
                  <a:rPr lang="en-US" dirty="0" err="1">
                    <a:solidFill>
                      <a:schemeClr val="accent2"/>
                    </a:solidFill>
                    <a:latin typeface="Seoge UI"/>
                  </a:rPr>
                  <a:t>fn</a:t>
                </a: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 </a:t>
                </a:r>
                <a:r>
                  <a:rPr lang="en-US" dirty="0">
                    <a:latin typeface="Consolas" panose="020B0609020204030204" pitchFamily="49" charset="0"/>
                  </a:rPr>
                  <a:t>S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y: …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list of lines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Consolas" panose="020B0609020204030204" pitchFamily="49" charset="0"/>
                  </a:rPr>
                  <a:t>L := Filter(Split(d,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), B)</a:t>
                </a:r>
                <a:endParaRPr lang="en-US" dirty="0">
                  <a:solidFill>
                    <a:schemeClr val="accent2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boolean</a:t>
                </a:r>
                <a:r>
                  <a:rPr lang="en-US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fn</a:t>
                </a:r>
                <a:r>
                  <a:rPr lang="en-US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Consolas" panose="020B0609020204030204" pitchFamily="49" charset="0"/>
                  </a:rPr>
                  <a:t>B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y: …      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9134" y="950591"/>
                <a:ext cx="6561783" cy="1681095"/>
              </a:xfrm>
              <a:blipFill>
                <a:blip r:embed="rId2"/>
                <a:stretch>
                  <a:fillRect l="-1394" t="-3261" b="-1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>
                <a:latin typeface="Seoge UI"/>
              </a:rPr>
              <a:t>Problem Reduction</a:t>
            </a: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46038" y="3560031"/>
            <a:ext cx="2603271" cy="7864814"/>
            <a:chOff x="119859" y="3385234"/>
            <a:chExt cx="2162476" cy="65331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59" y="3385234"/>
              <a:ext cx="2162476" cy="653311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4160652"/>
              <a:ext cx="835030" cy="2071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5204925"/>
              <a:ext cx="594276" cy="196050"/>
            </a:xfrm>
            <a:prstGeom prst="rect">
              <a:avLst/>
            </a:prstGeom>
          </p:spPr>
        </p:pic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630139" y="3555501"/>
            <a:ext cx="2629279" cy="7943385"/>
            <a:chOff x="3950727" y="2723746"/>
            <a:chExt cx="2162476" cy="653311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727" y="2723746"/>
              <a:ext cx="2162476" cy="65331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213013" y="3489325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42197" y="4537001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6677774" y="3692552"/>
            <a:ext cx="2149187" cy="1197499"/>
            <a:chOff x="6861079" y="3459078"/>
            <a:chExt cx="1557317" cy="8474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079" y="3459078"/>
              <a:ext cx="1387976" cy="26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75" y="4048732"/>
              <a:ext cx="1489221" cy="25775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880535" y="3459078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896745" y="4058952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414016" y="3741830"/>
                  <a:ext cx="3210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016" y="3741830"/>
                  <a:ext cx="321013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/>
          <p:cNvSpPr txBox="1"/>
          <p:nvPr/>
        </p:nvSpPr>
        <p:spPr>
          <a:xfrm>
            <a:off x="-160786" y="2834484"/>
            <a:ext cx="37313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  <a:latin typeface="Seoge UI"/>
              </a:rPr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26296" y="2811928"/>
            <a:ext cx="31382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  <a:latin typeface="Seoge UI"/>
              </a:rPr>
              <a:t>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83654" y="2797222"/>
            <a:ext cx="27418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  <a:latin typeface="Seoge UI"/>
              </a:rPr>
              <a:t>S</a:t>
            </a:r>
            <a:endParaRPr lang="en-US" sz="2400" dirty="0">
              <a:latin typeface="Seoge UI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2920866" y="2937232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17176" y="2751055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76" y="2751055"/>
                <a:ext cx="693988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 bwMode="auto">
          <a:xfrm>
            <a:off x="408653" y="2704889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 flipH="1">
            <a:off x="92665" y="1578321"/>
            <a:ext cx="27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r>
              <a:rPr lang="en-US" sz="2400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DSL</a:t>
            </a:r>
          </a:p>
        </p:txBody>
      </p:sp>
    </p:spTree>
    <p:extLst>
      <p:ext uri="{BB962C8B-B14F-4D97-AF65-F5344CB8AC3E}">
        <p14:creationId xmlns:p14="http://schemas.microsoft.com/office/powerpoint/2010/main" val="2054768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28" grpId="0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0" y="4444112"/>
            <a:ext cx="2031809" cy="3918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6366" y="1237126"/>
            <a:ext cx="6086016" cy="9907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Seoge UI"/>
              </a:rPr>
              <a:t>substring expr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E := </a:t>
            </a:r>
            <a:r>
              <a:rPr lang="en-US" dirty="0" err="1">
                <a:latin typeface="Consolas" panose="020B0609020204030204" pitchFamily="49" charset="0"/>
              </a:rPr>
              <a:t>SubStr</a:t>
            </a:r>
            <a:r>
              <a:rPr lang="en-US" dirty="0">
                <a:latin typeface="Consolas" panose="020B0609020204030204" pitchFamily="49" charset="0"/>
              </a:rPr>
              <a:t>(y,P</a:t>
            </a:r>
            <a:r>
              <a:rPr lang="en-US" baseline="-25000" dirty="0">
                <a:latin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</a:rPr>
              <a:t>,P</a:t>
            </a:r>
            <a:r>
              <a:rPr lang="en-US" baseline="-25000" dirty="0">
                <a:latin typeface="Consolas" panose="020B0609020204030204" pitchFamily="49" charset="0"/>
              </a:rPr>
              <a:t>2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Seoge UI"/>
              </a:rPr>
              <a:t>  position expr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P := K | </a:t>
            </a:r>
            <a:r>
              <a:rPr lang="en-US" dirty="0" err="1">
                <a:latin typeface="Consolas" panose="020B0609020204030204" pitchFamily="49" charset="0"/>
              </a:rPr>
              <a:t>Pos</a:t>
            </a:r>
            <a:r>
              <a:rPr lang="en-US" dirty="0">
                <a:latin typeface="Consolas" panose="020B0609020204030204" pitchFamily="49" charset="0"/>
              </a:rPr>
              <a:t>(y,R</a:t>
            </a:r>
            <a:r>
              <a:rPr lang="en-US" baseline="-25000" dirty="0">
                <a:latin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</a:rPr>
              <a:t>,R</a:t>
            </a:r>
            <a:r>
              <a:rPr lang="en-US" baseline="-25000" dirty="0">
                <a:latin typeface="Consolas" panose="020B0609020204030204" pitchFamily="49" charset="0"/>
              </a:rPr>
              <a:t>2</a:t>
            </a:r>
            <a:r>
              <a:rPr lang="en-US" dirty="0">
                <a:latin typeface="Consolas" panose="020B0609020204030204" pitchFamily="49" charset="0"/>
              </a:rPr>
              <a:t>,K)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>
                <a:latin typeface="Seoge UI"/>
              </a:rPr>
              <a:t>Problem Reduction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554446" y="3864762"/>
            <a:ext cx="19455" cy="31738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921510" y="4373932"/>
            <a:ext cx="252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Seoge UI"/>
              </a:rPr>
              <a:t>Redmond, WA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961112" y="4670776"/>
            <a:ext cx="0" cy="350196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694202" y="4373932"/>
            <a:ext cx="248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Seoge UI"/>
              </a:rPr>
              <a:t>Redmond, WA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8103271" y="4677835"/>
            <a:ext cx="5062" cy="34313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Right Arrow 30"/>
          <p:cNvSpPr/>
          <p:nvPr/>
        </p:nvSpPr>
        <p:spPr bwMode="auto">
          <a:xfrm>
            <a:off x="3049009" y="3611157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1179" y="3423388"/>
            <a:ext cx="279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baseline="-25000" dirty="0">
                <a:solidFill>
                  <a:schemeClr val="accent2"/>
                </a:solidFill>
              </a:rPr>
              <a:t>1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0575" y="3423388"/>
            <a:ext cx="23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128" y="3457888"/>
            <a:ext cx="2223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</a:rPr>
              <a:t>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 bwMode="auto">
          <a:xfrm>
            <a:off x="187008" y="2870296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651171" y="4448613"/>
            <a:ext cx="1936437" cy="3873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116513" y="1430682"/>
            <a:ext cx="27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C00CC"/>
                </a:solidFill>
                <a:latin typeface="Seoge UI"/>
              </a:rPr>
              <a:t>SubStr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 grammar</a:t>
            </a:r>
          </a:p>
        </p:txBody>
      </p:sp>
    </p:spTree>
    <p:extLst>
      <p:ext uri="{BB962C8B-B14F-4D97-AF65-F5344CB8AC3E}">
        <p14:creationId xmlns:p14="http://schemas.microsoft.com/office/powerpoint/2010/main" val="467120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 animBg="1"/>
      <p:bldP spid="35" grpId="0"/>
      <p:bldP spid="36" grpId="0"/>
      <p:bldP spid="37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12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2766" y="2643487"/>
            <a:ext cx="1930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Example-based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0362" y="2782447"/>
            <a:ext cx="188729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31083" y="3090224"/>
            <a:ext cx="552426" cy="9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4986504" y="3090224"/>
            <a:ext cx="353858" cy="9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10940" y="473677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4704837" y="4117343"/>
            <a:ext cx="0" cy="619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0"/>
          </p:cNvCxnSpPr>
          <p:nvPr/>
        </p:nvCxnSpPr>
        <p:spPr>
          <a:xfrm flipV="1">
            <a:off x="3499692" y="4108870"/>
            <a:ext cx="0" cy="634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39708" y="4743370"/>
            <a:ext cx="13199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Ranking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fn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27295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193900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25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2291" y="2780753"/>
            <a:ext cx="2355421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</p:spTree>
    <p:extLst>
      <p:ext uri="{BB962C8B-B14F-4D97-AF65-F5344CB8AC3E}">
        <p14:creationId xmlns:p14="http://schemas.microsoft.com/office/powerpoint/2010/main" val="22360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programs with simpler Kolmogorov complexity</a:t>
            </a:r>
          </a:p>
          <a:p>
            <a:r>
              <a:rPr lang="en-US" dirty="0">
                <a:latin typeface="Seoge UI"/>
              </a:rPr>
              <a:t>Prefer fewer constants.</a:t>
            </a:r>
          </a:p>
          <a:p>
            <a:r>
              <a:rPr lang="en-US" dirty="0">
                <a:latin typeface="Seoge UI"/>
              </a:rPr>
              <a:t>Prefer smaller constants.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Basic ranking scheme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165980"/>
              </p:ext>
            </p:extLst>
          </p:nvPr>
        </p:nvGraphicFramePr>
        <p:xfrm>
          <a:off x="1979579" y="2680174"/>
          <a:ext cx="395429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Rishabh Singh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Rishabh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Ben Zorn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4226872"/>
            <a:ext cx="8234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oge UI"/>
              </a:rPr>
              <a:t>If (input =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“Rishabh Singh”</a:t>
            </a:r>
            <a:r>
              <a:rPr lang="en-US" sz="2400" dirty="0">
                <a:latin typeface="Seoge UI"/>
              </a:rPr>
              <a:t>) then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“Rishabh” </a:t>
            </a:r>
            <a:r>
              <a:rPr lang="en-US" sz="2400" dirty="0">
                <a:latin typeface="Seoge UI"/>
              </a:rPr>
              <a:t>else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“Ben”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“Rishabh”</a:t>
            </a:r>
          </a:p>
        </p:txBody>
      </p:sp>
    </p:spTree>
    <p:extLst>
      <p:ext uri="{BB962C8B-B14F-4D97-AF65-F5344CB8AC3E}">
        <p14:creationId xmlns:p14="http://schemas.microsoft.com/office/powerpoint/2010/main" val="2010901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programs with simpler Kolmogorov complexity</a:t>
            </a:r>
          </a:p>
          <a:p>
            <a:r>
              <a:rPr lang="en-US" dirty="0">
                <a:latin typeface="Seoge UI"/>
              </a:rPr>
              <a:t>Prefer fewer constants.</a:t>
            </a:r>
          </a:p>
          <a:p>
            <a:r>
              <a:rPr lang="en-US" dirty="0">
                <a:latin typeface="Seoge UI"/>
              </a:rPr>
              <a:t>Prefer smaller constants.</a:t>
            </a:r>
          </a:p>
          <a:p>
            <a:pPr marL="0" indent="0">
              <a:buNone/>
            </a:pPr>
            <a:endParaRPr lang="en-US" dirty="0">
              <a:latin typeface="Seoge U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Challenges with Basic ranking scheme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81117"/>
              </p:ext>
            </p:extLst>
          </p:nvPr>
        </p:nvGraphicFramePr>
        <p:xfrm>
          <a:off x="813888" y="2491877"/>
          <a:ext cx="58982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Rishabh Singh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Singh,</a:t>
                      </a:r>
                      <a:r>
                        <a:rPr lang="en-US" sz="2400" baseline="0" dirty="0">
                          <a:latin typeface="Seoge UI"/>
                        </a:rPr>
                        <a:t>   Rishabh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Ben</a:t>
                      </a:r>
                      <a:r>
                        <a:rPr lang="en-US" sz="2400" baseline="0" dirty="0">
                          <a:latin typeface="Seoge UI"/>
                        </a:rPr>
                        <a:t> Zorn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Zorn,</a:t>
                      </a:r>
                      <a:r>
                        <a:rPr lang="en-US" sz="2400" baseline="0" dirty="0">
                          <a:latin typeface="Seoge UI"/>
                        </a:rPr>
                        <a:t>   Ben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8078" y="3980645"/>
            <a:ext cx="53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2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nd</a:t>
            </a:r>
            <a:r>
              <a:rPr lang="en-US" sz="2400" dirty="0">
                <a:latin typeface="Seoge UI"/>
              </a:rPr>
              <a:t> Word +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“,    ‘’ </a:t>
            </a:r>
            <a:r>
              <a:rPr lang="en-US" sz="2400" dirty="0">
                <a:latin typeface="Seoge UI"/>
              </a:rPr>
              <a:t>+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Word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“Singh,     Rishabh”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243" y="5146371"/>
            <a:ext cx="7850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How to select between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Fewer larger constants vs. More smaller constants?</a:t>
            </a:r>
          </a:p>
          <a:p>
            <a:pPr lvl="1"/>
            <a:r>
              <a:rPr lang="en-US" sz="2400" u="sng" dirty="0">
                <a:solidFill>
                  <a:schemeClr val="accent6"/>
                </a:solidFill>
                <a:latin typeface="Seoge UI"/>
              </a:rPr>
              <a:t>Idea:</a:t>
            </a:r>
            <a:r>
              <a:rPr lang="en-US" sz="2400" dirty="0">
                <a:solidFill>
                  <a:schemeClr val="accent6"/>
                </a:solidFill>
                <a:latin typeface="Seoge UI"/>
              </a:rPr>
              <a:t> Associate numeric weights with constants.</a:t>
            </a:r>
          </a:p>
        </p:txBody>
      </p:sp>
    </p:spTree>
    <p:extLst>
      <p:ext uri="{BB962C8B-B14F-4D97-AF65-F5344CB8AC3E}">
        <p14:creationId xmlns:p14="http://schemas.microsoft.com/office/powerpoint/2010/main" val="3450803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programs with simpler Kolmogorov complexity</a:t>
            </a:r>
          </a:p>
          <a:p>
            <a:r>
              <a:rPr lang="en-US" dirty="0">
                <a:latin typeface="Seoge UI"/>
              </a:rPr>
              <a:t>Prefer fewer constants.</a:t>
            </a:r>
          </a:p>
          <a:p>
            <a:r>
              <a:rPr lang="en-US" dirty="0">
                <a:latin typeface="Seoge UI"/>
              </a:rPr>
              <a:t>Prefer smaller constants.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Challenges with Basic ranking scheme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880775"/>
            <a:ext cx="9168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How to select between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Same number of same-sized constants?</a:t>
            </a:r>
          </a:p>
          <a:p>
            <a:pPr lvl="0" algn="ctr">
              <a:spcBef>
                <a:spcPts val="0"/>
              </a:spcBef>
            </a:pPr>
            <a:endParaRPr lang="en-US" sz="2400" u="sng" dirty="0">
              <a:solidFill>
                <a:srgbClr val="0066FF"/>
              </a:solidFill>
              <a:latin typeface="Seoge UI"/>
            </a:endParaRPr>
          </a:p>
          <a:p>
            <a:pPr lvl="0" algn="ctr">
              <a:spcBef>
                <a:spcPts val="0"/>
              </a:spcBef>
            </a:pPr>
            <a:r>
              <a:rPr lang="en-US" sz="2400" u="sng" dirty="0">
                <a:solidFill>
                  <a:schemeClr val="accent6"/>
                </a:solidFill>
                <a:latin typeface="Seoge UI"/>
              </a:rPr>
              <a:t>Idea:</a:t>
            </a:r>
            <a:r>
              <a:rPr lang="en-US" sz="2400" dirty="0">
                <a:solidFill>
                  <a:schemeClr val="accent6"/>
                </a:solidFill>
                <a:latin typeface="Seoge UI"/>
              </a:rPr>
              <a:t> Examine data features (in addition to program features)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11919"/>
              </p:ext>
            </p:extLst>
          </p:nvPr>
        </p:nvGraphicFramePr>
        <p:xfrm>
          <a:off x="850360" y="2486298"/>
          <a:ext cx="58982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Missing page numbers, 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1993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64-67, 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0262" y="3858333"/>
            <a:ext cx="53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Number from the beginning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Number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26884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35" y="1013201"/>
            <a:ext cx="1657048" cy="16570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99414" y="2826478"/>
            <a:ext cx="1332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oge UI"/>
              </a:rPr>
              <a:t>Vu 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The PROSE Team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90394" y="2730195"/>
            <a:ext cx="1591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Sumit Gulwani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311" y="987644"/>
            <a:ext cx="1441497" cy="1689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762" y="4792009"/>
            <a:ext cx="1870192" cy="12547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585" y="4443688"/>
            <a:ext cx="1759509" cy="161732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467296" y="2730194"/>
            <a:ext cx="1538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Daniel Perelman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096" y="6020065"/>
            <a:ext cx="149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Danny Simmons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82699" y="6001586"/>
            <a:ext cx="1347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Adam Smith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60639" y="6040499"/>
            <a:ext cx="1819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Mohammad Raza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47732" y="6034139"/>
            <a:ext cx="142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>
                <a:latin typeface="Seoge UI"/>
              </a:rPr>
              <a:t>Abhishek </a:t>
            </a:r>
          </a:p>
          <a:p>
            <a:pPr algn="ctr">
              <a:spcBef>
                <a:spcPts val="0"/>
              </a:spcBef>
            </a:pPr>
            <a:r>
              <a:rPr lang="en-US" sz="2200" dirty="0">
                <a:latin typeface="Seoge UI"/>
              </a:rPr>
              <a:t>Udupa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77" y="4416357"/>
            <a:ext cx="1720945" cy="1624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67" y="1073285"/>
            <a:ext cx="1591579" cy="1598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41" y="4445541"/>
            <a:ext cx="1594358" cy="1594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" y="1006737"/>
            <a:ext cx="1669976" cy="16699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016" y="2717384"/>
            <a:ext cx="1719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>
                <a:latin typeface="Seoge UI"/>
              </a:rPr>
              <a:t>Allen Cypher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5493" y="1016825"/>
            <a:ext cx="1580385" cy="16938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606" y="4416357"/>
            <a:ext cx="1659770" cy="16416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43644" y="2730194"/>
            <a:ext cx="1591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Ranvijay Kumar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468" y="6020065"/>
            <a:ext cx="1621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Alex Polozov</a:t>
            </a:r>
          </a:p>
        </p:txBody>
      </p:sp>
      <p:sp>
        <p:nvSpPr>
          <p:cNvPr id="6" name="Explosion 2 5"/>
          <p:cNvSpPr/>
          <p:nvPr/>
        </p:nvSpPr>
        <p:spPr bwMode="auto">
          <a:xfrm>
            <a:off x="473993" y="3469314"/>
            <a:ext cx="8368452" cy="899279"/>
          </a:xfrm>
          <a:prstGeom prst="irregularSeal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eoge UI"/>
              </a:rPr>
              <a:t>We are hiring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 interns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Seoge UI"/>
              </a:rPr>
              <a:t>/full-time!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Seoge UI"/>
            </a:endParaRPr>
          </a:p>
        </p:txBody>
      </p:sp>
    </p:spTree>
    <p:extLst>
      <p:ext uri="{BB962C8B-B14F-4D97-AF65-F5344CB8AC3E}">
        <p14:creationId xmlns:p14="http://schemas.microsoft.com/office/powerpoint/2010/main" val="1345946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Machine learning based ranking scheme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59455" y="1022636"/>
            <a:ext cx="7792239" cy="553100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Rank score of a program: </a:t>
            </a:r>
            <a:r>
              <a:rPr lang="en-US" dirty="0">
                <a:solidFill>
                  <a:schemeClr val="accent2"/>
                </a:solidFill>
                <a:latin typeface="Seoge UI"/>
              </a:rPr>
              <a:t>Weighted combination of various features.</a:t>
            </a:r>
          </a:p>
          <a:p>
            <a:r>
              <a:rPr lang="en-US" dirty="0">
                <a:latin typeface="Seoge UI"/>
              </a:rPr>
              <a:t>Weights are learned using machine learning.</a:t>
            </a:r>
          </a:p>
          <a:p>
            <a:pPr marL="0" indent="0">
              <a:buNone/>
            </a:pPr>
            <a:endParaRPr lang="en-US" dirty="0">
              <a:latin typeface="Seoge U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Seoge UI"/>
              </a:rPr>
              <a:t>Program features</a:t>
            </a:r>
          </a:p>
          <a:p>
            <a:r>
              <a:rPr lang="en-US" sz="2200" dirty="0">
                <a:latin typeface="Seoge UI"/>
              </a:rPr>
              <a:t>Number of constants</a:t>
            </a:r>
          </a:p>
          <a:p>
            <a:r>
              <a:rPr lang="en-US" sz="2200" dirty="0">
                <a:latin typeface="Seoge UI"/>
              </a:rPr>
              <a:t>Size of constants</a:t>
            </a:r>
          </a:p>
          <a:p>
            <a:pPr marL="0" indent="0">
              <a:buNone/>
            </a:pPr>
            <a:endParaRPr lang="en-US" sz="1000" dirty="0">
              <a:solidFill>
                <a:schemeClr val="accent2"/>
              </a:solidFill>
              <a:latin typeface="Seoge U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Seoge UI"/>
              </a:rPr>
              <a:t>Features over user data: </a:t>
            </a:r>
            <a:r>
              <a:rPr lang="en-US" sz="2200" dirty="0">
                <a:latin typeface="Seoge UI"/>
              </a:rPr>
              <a:t>Similarity of generated output (or even intermediate values) over various user inputs</a:t>
            </a:r>
          </a:p>
          <a:p>
            <a:r>
              <a:rPr lang="en-US" sz="2200" dirty="0" err="1">
                <a:latin typeface="Seoge UI"/>
              </a:rPr>
              <a:t>IsYear</a:t>
            </a:r>
            <a:r>
              <a:rPr lang="en-US" sz="2200" dirty="0">
                <a:latin typeface="Seoge UI"/>
              </a:rPr>
              <a:t>, Numeric Deviation, Number of characters</a:t>
            </a:r>
          </a:p>
          <a:p>
            <a:r>
              <a:rPr lang="en-US" sz="2200" dirty="0" err="1">
                <a:latin typeface="Seoge UI"/>
              </a:rPr>
              <a:t>IsPersonName</a:t>
            </a:r>
            <a:endParaRPr lang="en-US" sz="2200" dirty="0">
              <a:latin typeface="Seoge UI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790" y="6101081"/>
            <a:ext cx="748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“</a:t>
            </a:r>
            <a:r>
              <a:rPr lang="en-US" i="1" dirty="0">
                <a:solidFill>
                  <a:srgbClr val="C00000"/>
                </a:solidFill>
                <a:latin typeface="Seoge UI"/>
              </a:rPr>
              <a:t>Predicting a correct program in Programming by Example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[CAV 2015] Rishabh Singh,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94696644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2999"/>
            <a:ext cx="7772400" cy="5307435"/>
          </a:xfrm>
        </p:spPr>
        <p:txBody>
          <a:bodyPr/>
          <a:lstStyle/>
          <a:p>
            <a:r>
              <a:rPr lang="en-US" dirty="0">
                <a:latin typeface="Seoge UI"/>
              </a:rPr>
              <a:t>Core Synthesis Architecture [1 hour by Sumit]</a:t>
            </a:r>
          </a:p>
          <a:p>
            <a:pPr lvl="1"/>
            <a:r>
              <a:rPr lang="en-US" dirty="0">
                <a:latin typeface="Seoge UI"/>
              </a:rPr>
              <a:t>Domain-specific Languages</a:t>
            </a:r>
          </a:p>
          <a:p>
            <a:pPr lvl="1"/>
            <a:r>
              <a:rPr lang="en-US" dirty="0">
                <a:latin typeface="Seoge UI"/>
              </a:rPr>
              <a:t>Search methodology</a:t>
            </a:r>
          </a:p>
          <a:p>
            <a:pPr lvl="1"/>
            <a:r>
              <a:rPr lang="en-US" dirty="0">
                <a:latin typeface="Seoge UI"/>
              </a:rPr>
              <a:t>Ranking function</a:t>
            </a:r>
          </a:p>
          <a:p>
            <a:pPr lvl="1"/>
            <a:endParaRPr lang="en-US" dirty="0">
              <a:latin typeface="Seoge U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/>
                </a:solidFill>
                <a:latin typeface="Seoge UI"/>
              </a:rPr>
              <a:t>PROSE Framework [1:15 hours by Alex]</a:t>
            </a:r>
          </a:p>
          <a:p>
            <a:pPr lvl="1"/>
            <a:r>
              <a:rPr lang="en-US" dirty="0">
                <a:latin typeface="Seoge UI"/>
              </a:rPr>
              <a:t>Concepts: VSAs, Witness Functions</a:t>
            </a:r>
          </a:p>
          <a:p>
            <a:pPr lvl="1"/>
            <a:r>
              <a:rPr lang="en-US" dirty="0">
                <a:latin typeface="Seoge UI"/>
              </a:rPr>
              <a:t>Live coding demo</a:t>
            </a:r>
          </a:p>
          <a:p>
            <a:pPr lvl="1"/>
            <a:endParaRPr lang="en-US" dirty="0">
              <a:latin typeface="Seoge U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Seoge UI"/>
              </a:rPr>
              <a:t>Next generation Synthesis [15 min by Sumit]</a:t>
            </a:r>
          </a:p>
          <a:p>
            <a:pPr lvl="1"/>
            <a:r>
              <a:rPr lang="en-US" dirty="0">
                <a:latin typeface="Seoge UI"/>
              </a:rPr>
              <a:t>Interactive</a:t>
            </a:r>
          </a:p>
          <a:p>
            <a:pPr lvl="1"/>
            <a:r>
              <a:rPr lang="en-US" dirty="0">
                <a:latin typeface="Seoge UI"/>
              </a:rPr>
              <a:t>Predictive</a:t>
            </a:r>
          </a:p>
          <a:p>
            <a:pPr lvl="1"/>
            <a:r>
              <a:rPr lang="en-US" dirty="0">
                <a:latin typeface="Seoge UI"/>
              </a:rPr>
              <a:t>Adaptive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40707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4265267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2999"/>
            <a:ext cx="7772400" cy="5307435"/>
          </a:xfrm>
        </p:spPr>
        <p:txBody>
          <a:bodyPr/>
          <a:lstStyle/>
          <a:p>
            <a:r>
              <a:rPr lang="en-US" dirty="0">
                <a:latin typeface="Seoge UI"/>
              </a:rPr>
              <a:t>Core Synthesis Architecture [1 hour by Sumit]</a:t>
            </a:r>
          </a:p>
          <a:p>
            <a:pPr lvl="1"/>
            <a:r>
              <a:rPr lang="en-US" dirty="0">
                <a:latin typeface="Seoge UI"/>
              </a:rPr>
              <a:t>Domain-specific Languages</a:t>
            </a:r>
          </a:p>
          <a:p>
            <a:pPr lvl="1"/>
            <a:r>
              <a:rPr lang="en-US" dirty="0">
                <a:latin typeface="Seoge UI"/>
              </a:rPr>
              <a:t>Search methodology</a:t>
            </a:r>
          </a:p>
          <a:p>
            <a:pPr lvl="1"/>
            <a:r>
              <a:rPr lang="en-US" dirty="0">
                <a:latin typeface="Seoge UI"/>
              </a:rPr>
              <a:t>Ranking function</a:t>
            </a:r>
          </a:p>
          <a:p>
            <a:pPr lvl="1"/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PROSE Framework [1:15 hours by Alex]</a:t>
            </a:r>
          </a:p>
          <a:p>
            <a:pPr lvl="1"/>
            <a:r>
              <a:rPr lang="en-US" dirty="0">
                <a:latin typeface="Seoge UI"/>
              </a:rPr>
              <a:t>Concepts: VSAs, Witness Functions</a:t>
            </a:r>
          </a:p>
          <a:p>
            <a:pPr lvl="1"/>
            <a:r>
              <a:rPr lang="en-US" dirty="0">
                <a:latin typeface="Seoge UI"/>
              </a:rPr>
              <a:t>Live coding demo</a:t>
            </a:r>
          </a:p>
          <a:p>
            <a:pPr lvl="1"/>
            <a:endParaRPr lang="en-US" dirty="0">
              <a:latin typeface="Seoge U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/>
                </a:solidFill>
                <a:latin typeface="Seoge UI"/>
              </a:rPr>
              <a:t>Next generation Synthesis [15 min by Sumit]</a:t>
            </a:r>
          </a:p>
          <a:p>
            <a:pPr lvl="1"/>
            <a:r>
              <a:rPr lang="en-US" dirty="0">
                <a:latin typeface="Seoge UI"/>
              </a:rPr>
              <a:t>Interactive</a:t>
            </a:r>
          </a:p>
          <a:p>
            <a:pPr lvl="1"/>
            <a:r>
              <a:rPr lang="en-US" dirty="0">
                <a:latin typeface="Seoge UI"/>
              </a:rPr>
              <a:t>Predictive</a:t>
            </a:r>
          </a:p>
          <a:p>
            <a:pPr lvl="1"/>
            <a:r>
              <a:rPr lang="en-US" dirty="0">
                <a:latin typeface="Seoge UI"/>
              </a:rPr>
              <a:t>Adaptive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40707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8974946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07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3580" y="2643487"/>
            <a:ext cx="109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556" y="2782447"/>
            <a:ext cx="235542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</a:t>
            </a:r>
            <a:r>
              <a:rPr lang="en-US" sz="1700" dirty="0">
                <a:solidFill>
                  <a:srgbClr val="000000"/>
                </a:solidFill>
                <a:ea typeface="MingLiU_HKSCS-ExtB" panose="02020500000000000000" pitchFamily="18" charset="-120"/>
                <a:cs typeface="Segoe UI Semilight" panose="020B0402040204020203" pitchFamily="34" charset="0"/>
              </a:rPr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14775" y="3099384"/>
            <a:ext cx="439929" cy="11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3157699" y="3090224"/>
            <a:ext cx="353857" cy="9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8322" y="473677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3012219" y="4096561"/>
            <a:ext cx="0" cy="6402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76092" y="456904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Test inputs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1048" y="2835975"/>
            <a:ext cx="1643188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Program in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603" y="5642642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Program in R/Python/C#/C++/…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0794" y="4299128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oge UI"/>
              </a:rPr>
              <a:t>Translator</a:t>
            </a: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8297077" y="3551816"/>
            <a:ext cx="23561" cy="74731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8320638" y="4699238"/>
            <a:ext cx="9570" cy="94340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478" y="2178391"/>
            <a:ext cx="1304940" cy="1445849"/>
          </a:xfrm>
          <a:prstGeom prst="rect">
            <a:avLst/>
          </a:prstGeom>
          <a:ln>
            <a:noFill/>
          </a:ln>
        </p:spPr>
      </p:pic>
      <p:cxnSp>
        <p:nvCxnSpPr>
          <p:cNvPr id="30" name="Straight Arrow Connector 29"/>
          <p:cNvCxnSpPr>
            <a:stCxn id="43" idx="3"/>
          </p:cNvCxnSpPr>
          <p:nvPr/>
        </p:nvCxnSpPr>
        <p:spPr>
          <a:xfrm flipV="1">
            <a:off x="7408062" y="3110768"/>
            <a:ext cx="360024" cy="2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0"/>
          </p:cNvCxnSpPr>
          <p:nvPr/>
        </p:nvCxnSpPr>
        <p:spPr>
          <a:xfrm flipV="1">
            <a:off x="1534698" y="4119261"/>
            <a:ext cx="0" cy="624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74714" y="4743370"/>
            <a:ext cx="13199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Ranking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fn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649822" y="4111874"/>
            <a:ext cx="1" cy="42886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98490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43540" y="3635839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oge UI"/>
              </a:rPr>
              <a:t>Debugging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06115" y="1435387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Refined Intent</a:t>
            </a:r>
          </a:p>
        </p:txBody>
      </p:sp>
      <p:cxnSp>
        <p:nvCxnSpPr>
          <p:cNvPr id="87" name="Straight Arrow Connector 86"/>
          <p:cNvCxnSpPr>
            <a:endCxn id="43" idx="1"/>
          </p:cNvCxnSpPr>
          <p:nvPr/>
        </p:nvCxnSpPr>
        <p:spPr>
          <a:xfrm>
            <a:off x="5417748" y="3110767"/>
            <a:ext cx="476386" cy="2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 bwMode="auto">
          <a:xfrm>
            <a:off x="1365095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894134" y="2122782"/>
            <a:ext cx="1513928" cy="1981409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101" name="Elbow Connector 100"/>
          <p:cNvCxnSpPr>
            <a:stCxn id="43" idx="0"/>
          </p:cNvCxnSpPr>
          <p:nvPr/>
        </p:nvCxnSpPr>
        <p:spPr bwMode="auto">
          <a:xfrm rot="16200000" flipV="1">
            <a:off x="4394733" y="-133584"/>
            <a:ext cx="12700" cy="4512731"/>
          </a:xfrm>
          <a:prstGeom prst="bentConnector4">
            <a:avLst>
              <a:gd name="adj1" fmla="val 5318181"/>
              <a:gd name="adj2" fmla="val 998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32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2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 animBg="1"/>
      <p:bldP spid="42" grpId="0"/>
      <p:bldP spid="67" grpId="0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370" y="1091584"/>
            <a:ext cx="2146937" cy="2146937"/>
          </a:xfrm>
          <a:prstGeom prst="rect">
            <a:avLst/>
          </a:prstGeom>
          <a:noFill/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Interactive Debugging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60367" y="1277945"/>
            <a:ext cx="7612034" cy="2534501"/>
          </a:xfrm>
        </p:spPr>
        <p:txBody>
          <a:bodyPr/>
          <a:lstStyle/>
          <a:p>
            <a:pPr marL="420224" indent="-420224">
              <a:buFont typeface="Arial" panose="020B0604020202020204" pitchFamily="34" charset="0"/>
              <a:buChar char="•"/>
            </a:pPr>
            <a:r>
              <a:rPr lang="en-US" dirty="0">
                <a:latin typeface="Seoge UI"/>
              </a:rPr>
              <a:t>Sampling inputs</a:t>
            </a:r>
          </a:p>
          <a:p>
            <a:pPr marL="420224" indent="-420224">
              <a:buFont typeface="Arial" panose="020B0604020202020204" pitchFamily="34" charset="0"/>
              <a:buChar char="•"/>
            </a:pPr>
            <a:endParaRPr lang="en-US" dirty="0">
              <a:latin typeface="Seoge UI"/>
            </a:endParaRPr>
          </a:p>
          <a:p>
            <a:pPr marL="420224" indent="-420224">
              <a:buFont typeface="Arial" panose="020B0604020202020204" pitchFamily="34" charset="0"/>
              <a:buChar char="•"/>
            </a:pPr>
            <a:r>
              <a:rPr lang="en-US" dirty="0">
                <a:latin typeface="Seoge UI"/>
              </a:rPr>
              <a:t>Asking questions</a:t>
            </a:r>
          </a:p>
          <a:p>
            <a:pPr marL="420224" indent="-420224">
              <a:buFont typeface="Arial" panose="020B0604020202020204" pitchFamily="34" charset="0"/>
              <a:buChar char="•"/>
            </a:pPr>
            <a:endParaRPr lang="en-US" dirty="0">
              <a:latin typeface="Seoge UI"/>
            </a:endParaRPr>
          </a:p>
          <a:p>
            <a:pPr marL="420224" indent="-420224">
              <a:buFont typeface="Arial" panose="020B0604020202020204" pitchFamily="34" charset="0"/>
              <a:buChar char="•"/>
            </a:pPr>
            <a:r>
              <a:rPr lang="en-US" dirty="0">
                <a:latin typeface="Seoge UI"/>
              </a:rPr>
              <a:t>Visual explanations of the synthesized program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33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07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3580" y="2643487"/>
            <a:ext cx="109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556" y="2782447"/>
            <a:ext cx="235542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14775" y="3099384"/>
            <a:ext cx="439929" cy="11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3157699" y="3090224"/>
            <a:ext cx="353857" cy="9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8322" y="473677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3012219" y="4096561"/>
            <a:ext cx="0" cy="6402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76092" y="456904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Test inputs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1048" y="2835975"/>
            <a:ext cx="1643188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Program in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603" y="5642642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</a:rPr>
              <a:t>Intended Program in R/Python/C#/C++/…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0794" y="4299128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oge UI"/>
              </a:rPr>
              <a:t>Translator</a:t>
            </a: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8297077" y="3551816"/>
            <a:ext cx="23561" cy="74731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8320638" y="4699238"/>
            <a:ext cx="9570" cy="94340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478" y="2178391"/>
            <a:ext cx="1304940" cy="1445849"/>
          </a:xfrm>
          <a:prstGeom prst="rect">
            <a:avLst/>
          </a:prstGeom>
          <a:ln>
            <a:noFill/>
          </a:ln>
        </p:spPr>
      </p:pic>
      <p:cxnSp>
        <p:nvCxnSpPr>
          <p:cNvPr id="30" name="Straight Arrow Connector 29"/>
          <p:cNvCxnSpPr>
            <a:stCxn id="43" idx="3"/>
          </p:cNvCxnSpPr>
          <p:nvPr/>
        </p:nvCxnSpPr>
        <p:spPr>
          <a:xfrm flipV="1">
            <a:off x="7408062" y="3110768"/>
            <a:ext cx="360024" cy="2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0"/>
          </p:cNvCxnSpPr>
          <p:nvPr/>
        </p:nvCxnSpPr>
        <p:spPr>
          <a:xfrm flipV="1">
            <a:off x="1534698" y="4119261"/>
            <a:ext cx="0" cy="624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74714" y="4743370"/>
            <a:ext cx="13199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Ranking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fn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649822" y="4111874"/>
            <a:ext cx="1" cy="42886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98490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43540" y="3635839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oge UI"/>
              </a:rPr>
              <a:t>Debugging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06115" y="1435387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Refined Intent</a:t>
            </a:r>
          </a:p>
        </p:txBody>
      </p:sp>
      <p:cxnSp>
        <p:nvCxnSpPr>
          <p:cNvPr id="39" name="Elbow Connector 38"/>
          <p:cNvCxnSpPr>
            <a:stCxn id="11" idx="2"/>
            <a:endCxn id="14" idx="3"/>
          </p:cNvCxnSpPr>
          <p:nvPr/>
        </p:nvCxnSpPr>
        <p:spPr>
          <a:xfrm rot="5400000">
            <a:off x="3335969" y="3568146"/>
            <a:ext cx="1523444" cy="1183152"/>
          </a:xfrm>
          <a:prstGeom prst="bentConnector2">
            <a:avLst/>
          </a:prstGeom>
          <a:ln>
            <a:solidFill>
              <a:srgbClr val="00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97064" y="3868201"/>
            <a:ext cx="1907204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 err="1">
                <a:solidFill>
                  <a:srgbClr val="000000"/>
                </a:solidFill>
                <a:latin typeface="Seoge UI"/>
              </a:rPr>
              <a:t>Incrementality</a:t>
            </a:r>
            <a:endParaRPr lang="en-US" sz="1800" dirty="0">
              <a:solidFill>
                <a:srgbClr val="000000"/>
              </a:solidFill>
              <a:latin typeface="Seoge UI"/>
            </a:endParaRPr>
          </a:p>
        </p:txBody>
      </p:sp>
      <p:cxnSp>
        <p:nvCxnSpPr>
          <p:cNvPr id="87" name="Straight Arrow Connector 86"/>
          <p:cNvCxnSpPr>
            <a:endCxn id="43" idx="1"/>
          </p:cNvCxnSpPr>
          <p:nvPr/>
        </p:nvCxnSpPr>
        <p:spPr>
          <a:xfrm>
            <a:off x="5417748" y="3110767"/>
            <a:ext cx="476386" cy="2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 bwMode="auto">
          <a:xfrm>
            <a:off x="1365095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oge UI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894134" y="2122782"/>
            <a:ext cx="1513928" cy="1981409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oge UI"/>
            </a:endParaRPr>
          </a:p>
        </p:txBody>
      </p:sp>
      <p:cxnSp>
        <p:nvCxnSpPr>
          <p:cNvPr id="101" name="Elbow Connector 100"/>
          <p:cNvCxnSpPr>
            <a:stCxn id="43" idx="0"/>
          </p:cNvCxnSpPr>
          <p:nvPr/>
        </p:nvCxnSpPr>
        <p:spPr bwMode="auto">
          <a:xfrm rot="16200000" flipV="1">
            <a:off x="4394733" y="-133584"/>
            <a:ext cx="12700" cy="4512731"/>
          </a:xfrm>
          <a:prstGeom prst="bentConnector4">
            <a:avLst>
              <a:gd name="adj1" fmla="val 5318181"/>
              <a:gd name="adj2" fmla="val 998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34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" y="3314703"/>
            <a:ext cx="8924743" cy="3117273"/>
          </a:xfrm>
        </p:spPr>
        <p:txBody>
          <a:bodyPr/>
          <a:lstStyle/>
          <a:p>
            <a:r>
              <a:rPr lang="en-US" dirty="0">
                <a:latin typeface="Seoge UI"/>
              </a:rPr>
              <a:t>Intended programs can sometimes be synthesized from just the input. </a:t>
            </a:r>
          </a:p>
          <a:p>
            <a:pPr lvl="1"/>
            <a:r>
              <a:rPr lang="en-US" dirty="0">
                <a:latin typeface="Seoge UI"/>
              </a:rPr>
              <a:t>Tabular data extraction, Sort, Join </a:t>
            </a:r>
          </a:p>
          <a:p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Can save large amount of user effort. </a:t>
            </a:r>
          </a:p>
          <a:p>
            <a:pPr lvl="1"/>
            <a:r>
              <a:rPr lang="en-US" dirty="0">
                <a:latin typeface="Seoge UI"/>
              </a:rPr>
              <a:t>User need not provide examples for each of tens of columns.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Predictive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463" y="1046083"/>
            <a:ext cx="3100719" cy="20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3445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07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3580" y="2643487"/>
            <a:ext cx="109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556" y="2782447"/>
            <a:ext cx="235542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14775" y="3099384"/>
            <a:ext cx="439929" cy="11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3157699" y="3090224"/>
            <a:ext cx="353857" cy="9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8322" y="473677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DSL</a:t>
            </a:r>
            <a:r>
              <a:rPr lang="en-US" sz="1800" dirty="0">
                <a:solidFill>
                  <a:srgbClr val="000000"/>
                </a:solidFill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3012218" y="4169297"/>
            <a:ext cx="1" cy="5674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30006" y="5877457"/>
            <a:ext cx="22606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Interaction</a:t>
            </a:r>
            <a:r>
              <a:rPr lang="en-US" sz="1800" dirty="0">
                <a:solidFill>
                  <a:srgbClr val="000000"/>
                </a:solidFill>
                <a:ea typeface="MingLiU_HKSCS-ExtB" panose="02020500000000000000" pitchFamily="18" charset="-120"/>
                <a:cs typeface="Segoe UI Semilight" panose="020B0402040204020203" pitchFamily="34" charset="0"/>
              </a:rPr>
              <a:t> history</a:t>
            </a:r>
          </a:p>
        </p:txBody>
      </p:sp>
      <p:cxnSp>
        <p:nvCxnSpPr>
          <p:cNvPr id="17" name="Straight Arrow Connector 16"/>
          <p:cNvCxnSpPr>
            <a:stCxn id="32" idx="0"/>
            <a:endCxn id="34" idx="2"/>
          </p:cNvCxnSpPr>
          <p:nvPr/>
        </p:nvCxnSpPr>
        <p:spPr>
          <a:xfrm flipV="1">
            <a:off x="1526571" y="5112702"/>
            <a:ext cx="8127" cy="747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76092" y="456904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a typeface="MingLiU_HKSCS-ExtB" panose="02020500000000000000" pitchFamily="18" charset="-120"/>
                <a:cs typeface="Segoe UI Semilight" panose="020B0402040204020203" pitchFamily="34" charset="0"/>
              </a:rPr>
              <a:t>Test inputs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1048" y="2835975"/>
            <a:ext cx="1643188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</a:rPr>
              <a:t>Intended Program in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603" y="5642642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</a:rPr>
              <a:t>Intended Program in R/Python/C#/C++/…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0794" y="4299128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8D7"/>
                </a:solidFill>
              </a:rPr>
              <a:t>Translator</a:t>
            </a: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8297077" y="3551816"/>
            <a:ext cx="23561" cy="74731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8320638" y="4699238"/>
            <a:ext cx="9570" cy="94340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478" y="2178391"/>
            <a:ext cx="1304940" cy="1445849"/>
          </a:xfrm>
          <a:prstGeom prst="rect">
            <a:avLst/>
          </a:prstGeom>
          <a:ln>
            <a:noFill/>
          </a:ln>
        </p:spPr>
      </p:pic>
      <p:cxnSp>
        <p:nvCxnSpPr>
          <p:cNvPr id="30" name="Straight Arrow Connector 29"/>
          <p:cNvCxnSpPr>
            <a:stCxn id="43" idx="3"/>
          </p:cNvCxnSpPr>
          <p:nvPr/>
        </p:nvCxnSpPr>
        <p:spPr>
          <a:xfrm flipV="1">
            <a:off x="7408062" y="3110768"/>
            <a:ext cx="360024" cy="2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4775" y="5860426"/>
            <a:ext cx="122359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8D7"/>
                </a:solidFill>
              </a:rPr>
              <a:t>Learner</a:t>
            </a:r>
          </a:p>
        </p:txBody>
      </p:sp>
      <p:cxnSp>
        <p:nvCxnSpPr>
          <p:cNvPr id="33" name="Straight Arrow Connector 32"/>
          <p:cNvCxnSpPr>
            <a:stCxn id="34" idx="0"/>
          </p:cNvCxnSpPr>
          <p:nvPr/>
        </p:nvCxnSpPr>
        <p:spPr>
          <a:xfrm flipV="1">
            <a:off x="1534698" y="4088087"/>
            <a:ext cx="0" cy="655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74714" y="4743370"/>
            <a:ext cx="13199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Ranking</a:t>
            </a:r>
            <a:r>
              <a:rPr lang="en-US" sz="1800" dirty="0">
                <a:solidFill>
                  <a:srgbClr val="000000"/>
                </a:solidFill>
                <a:ea typeface="MingLiU_HKSCS-ExtB" panose="02020500000000000000" pitchFamily="18" charset="-120"/>
                <a:cs typeface="Segoe UI Semilight" panose="020B04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MingLiU_HKSCS-ExtB" panose="02020500000000000000" pitchFamily="18" charset="-120"/>
                <a:cs typeface="Segoe UI Semilight" panose="020B0402040204020203" pitchFamily="34" charset="0"/>
              </a:rPr>
              <a:t>fn</a:t>
            </a:r>
            <a:endParaRPr lang="en-US" sz="1800" dirty="0">
              <a:solidFill>
                <a:srgbClr val="000000"/>
              </a:solidFill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cxnSp>
        <p:nvCxnSpPr>
          <p:cNvPr id="35" name="Straight Arrow Connector 34"/>
          <p:cNvCxnSpPr>
            <a:stCxn id="32" idx="3"/>
            <a:endCxn id="16" idx="1"/>
          </p:cNvCxnSpPr>
          <p:nvPr/>
        </p:nvCxnSpPr>
        <p:spPr>
          <a:xfrm>
            <a:off x="2138367" y="6060481"/>
            <a:ext cx="491639" cy="164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649822" y="4111874"/>
            <a:ext cx="1" cy="42886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98490" y="3396306"/>
            <a:ext cx="1638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</a:rPr>
              <a:t>Synthesizer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43540" y="3635839"/>
            <a:ext cx="1412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8D7"/>
                </a:solidFill>
              </a:rPr>
              <a:t>Debugging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06115" y="1435387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</a:rPr>
              <a:t>Refined Intent</a:t>
            </a:r>
          </a:p>
        </p:txBody>
      </p:sp>
      <p:cxnSp>
        <p:nvCxnSpPr>
          <p:cNvPr id="39" name="Elbow Connector 38"/>
          <p:cNvCxnSpPr>
            <a:stCxn id="11" idx="2"/>
            <a:endCxn id="14" idx="3"/>
          </p:cNvCxnSpPr>
          <p:nvPr/>
        </p:nvCxnSpPr>
        <p:spPr>
          <a:xfrm rot="5400000">
            <a:off x="3335969" y="3568146"/>
            <a:ext cx="1523444" cy="1183152"/>
          </a:xfrm>
          <a:prstGeom prst="bentConnector2">
            <a:avLst/>
          </a:prstGeom>
          <a:ln>
            <a:solidFill>
              <a:srgbClr val="00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97064" y="3868201"/>
            <a:ext cx="1907204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 err="1">
                <a:solidFill>
                  <a:srgbClr val="000000"/>
                </a:solidFill>
              </a:rPr>
              <a:t>Incrementality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87" name="Straight Arrow Connector 86"/>
          <p:cNvCxnSpPr>
            <a:endCxn id="43" idx="1"/>
          </p:cNvCxnSpPr>
          <p:nvPr/>
        </p:nvCxnSpPr>
        <p:spPr>
          <a:xfrm>
            <a:off x="5417748" y="3110767"/>
            <a:ext cx="476386" cy="2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 bwMode="auto">
          <a:xfrm>
            <a:off x="1365095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894134" y="2122782"/>
            <a:ext cx="1513928" cy="1981409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101" name="Elbow Connector 100"/>
          <p:cNvCxnSpPr>
            <a:stCxn id="43" idx="0"/>
          </p:cNvCxnSpPr>
          <p:nvPr/>
        </p:nvCxnSpPr>
        <p:spPr bwMode="auto">
          <a:xfrm rot="16200000" flipV="1">
            <a:off x="4394733" y="-133584"/>
            <a:ext cx="12700" cy="4512731"/>
          </a:xfrm>
          <a:prstGeom prst="bentConnector4">
            <a:avLst>
              <a:gd name="adj1" fmla="val 5318181"/>
              <a:gd name="adj2" fmla="val 998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36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909" y="2483430"/>
            <a:ext cx="8924743" cy="3117273"/>
          </a:xfrm>
        </p:spPr>
        <p:txBody>
          <a:bodyPr/>
          <a:lstStyle/>
          <a:p>
            <a:r>
              <a:rPr lang="en-US" dirty="0">
                <a:latin typeface="Seoge UI"/>
              </a:rPr>
              <a:t>Learn from past interactions </a:t>
            </a:r>
          </a:p>
          <a:p>
            <a:pPr lvl="1"/>
            <a:r>
              <a:rPr lang="en-US" dirty="0">
                <a:latin typeface="Seoge UI"/>
              </a:rPr>
              <a:t>of the same user (personalized experience). </a:t>
            </a:r>
          </a:p>
          <a:p>
            <a:pPr lvl="1"/>
            <a:r>
              <a:rPr lang="en-US" dirty="0">
                <a:latin typeface="Seoge UI"/>
              </a:rPr>
              <a:t>of other users in the enterprise/cloud.</a:t>
            </a:r>
          </a:p>
          <a:p>
            <a:pPr marL="420224" indent="-420224">
              <a:buFont typeface="Arial" panose="020B0604020202020204" pitchFamily="34" charset="0"/>
              <a:buChar char="•"/>
            </a:pPr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The synthesis sessions now require less interaction.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Adaptive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9" y="1030667"/>
            <a:ext cx="3713251" cy="8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024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Reference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600" y="2340900"/>
            <a:ext cx="904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2200" i="1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Programming by Examples (and its applications in Data Wrangling)</a:t>
            </a:r>
            <a:r>
              <a:rPr lang="en-US" sz="220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”,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i="1" dirty="0">
                <a:solidFill>
                  <a:srgbClr val="C00000"/>
                </a:solidFill>
                <a:latin typeface="Seoge UI"/>
              </a:rPr>
              <a:t>Verification and Synthesis of Correct and Secure Systems</a:t>
            </a:r>
            <a:r>
              <a:rPr lang="en-US" sz="1800" dirty="0">
                <a:solidFill>
                  <a:srgbClr val="C00000"/>
                </a:solidFill>
                <a:latin typeface="Seoge UI"/>
              </a:rPr>
              <a:t>; IOS Press; 2016</a:t>
            </a:r>
            <a:endParaRPr lang="en-US" sz="180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[based on Marktoberdorf Summer School 2015 Lecture Notes]</a:t>
            </a:r>
            <a:endParaRPr lang="en-US" dirty="0">
              <a:effectLst/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352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Motivation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76" y="1108952"/>
            <a:ext cx="2678405" cy="26727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12651" y="4153710"/>
            <a:ext cx="6162472" cy="879199"/>
          </a:xfrm>
          <a:prstGeom prst="rect">
            <a:avLst/>
          </a:prstGeom>
        </p:spPr>
        <p:txBody>
          <a:bodyPr vert="horz" lIns="67232" tIns="33616" rIns="67232" bIns="3361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Seoge UI"/>
              </a:rPr>
              <a:t>99% of computer users cannot program! </a:t>
            </a:r>
          </a:p>
          <a:p>
            <a:pPr marL="0" indent="0">
              <a:buNone/>
            </a:pPr>
            <a:r>
              <a:rPr lang="en-US" sz="2400" dirty="0">
                <a:latin typeface="Seoge UI"/>
              </a:rPr>
              <a:t>They struggle with simple repetitive tasks.</a:t>
            </a:r>
          </a:p>
          <a:p>
            <a:pPr marL="0" indent="0">
              <a:buNone/>
            </a:pPr>
            <a:endParaRPr lang="en-US" sz="2400" dirty="0">
              <a:latin typeface="Seoge UI"/>
            </a:endParaRPr>
          </a:p>
          <a:p>
            <a:pPr marL="0" indent="0">
              <a:buNone/>
            </a:pPr>
            <a:endParaRPr lang="en-US" sz="2400" dirty="0">
              <a:latin typeface="Seoge UI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516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2" y="228601"/>
            <a:ext cx="8753374" cy="666387"/>
          </a:xfrm>
        </p:spPr>
        <p:txBody>
          <a:bodyPr/>
          <a:lstStyle/>
          <a:p>
            <a:r>
              <a:rPr lang="en-US" dirty="0">
                <a:latin typeface="Seoge UI"/>
              </a:rPr>
              <a:t>Spreadsheet help forums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41" y="1342656"/>
            <a:ext cx="5117418" cy="140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3336877"/>
            <a:ext cx="8039100" cy="982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103494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4930009"/>
            <a:ext cx="5372100" cy="1661160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098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Typical help-forum interaction</a:t>
            </a:r>
          </a:p>
        </p:txBody>
      </p:sp>
      <p:pic>
        <p:nvPicPr>
          <p:cNvPr id="4" name="Picture 2" descr="http://media02.hongkiat.com/geek-is-new-cool/g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53" y="2752713"/>
            <a:ext cx="2317518" cy="23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Down Arrow 4"/>
          <p:cNvSpPr/>
          <p:nvPr/>
        </p:nvSpPr>
        <p:spPr>
          <a:xfrm>
            <a:off x="3793524" y="2654716"/>
            <a:ext cx="4243630" cy="7457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0800000">
            <a:off x="3843022" y="4658496"/>
            <a:ext cx="3874815" cy="810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Seoge U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211" y="2090113"/>
            <a:ext cx="425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oge UI"/>
              </a:rPr>
              <a:t>300_w5_aniSh_c1_b </a:t>
            </a:r>
            <a:r>
              <a:rPr lang="en-US" sz="2400" dirty="0">
                <a:latin typeface="Seoge UI"/>
                <a:sym typeface="Wingdings" panose="05000000000000000000" pitchFamily="2" charset="2"/>
              </a:rPr>
              <a:t> w5</a:t>
            </a:r>
            <a:endParaRPr lang="en-US" sz="2400" dirty="0">
              <a:latin typeface="Seoge U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oge UI"/>
              </a:rPr>
              <a:t>=MID(B1,5,2)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56897" y="2694460"/>
            <a:ext cx="3950421" cy="2375772"/>
            <a:chOff x="595628" y="2489008"/>
            <a:chExt cx="6588792" cy="3734543"/>
          </a:xfrm>
        </p:grpSpPr>
        <p:pic>
          <p:nvPicPr>
            <p:cNvPr id="10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2583899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287" y="2711916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36" y="248900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71" y="26170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48" y="31995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183" y="3327612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28" y="37329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47" y="400771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411962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497" y="38592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690272" y="1581524"/>
            <a:ext cx="449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oge UI"/>
              </a:rPr>
              <a:t>300_w30_aniSh_c1_b </a:t>
            </a:r>
            <a:r>
              <a:rPr lang="en-US" sz="2400" dirty="0">
                <a:latin typeface="Seoge UI"/>
                <a:sym typeface="Wingdings" panose="05000000000000000000" pitchFamily="2" charset="2"/>
              </a:rPr>
              <a:t> w30</a:t>
            </a:r>
            <a:endParaRPr lang="en-US" sz="2400" dirty="0">
              <a:latin typeface="Seoge U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3753" y="5619039"/>
            <a:ext cx="771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Seoge UI"/>
              </a:rPr>
              <a:t>=MID(B1,FIND(“_”,$B:$B)+1, FIND(“_”,REPLACE($B:$B,1,FIND(“_”,$B:$B), “”))-1)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522" y="3379925"/>
            <a:ext cx="4097710" cy="610839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Seoge UI"/>
              </a:rPr>
              <a:t>=MID(B1,5,2)</a:t>
            </a: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5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51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Flash Fill (Excel 2013 feature) demo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18" y="959411"/>
            <a:ext cx="5993965" cy="532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204274"/>
            <a:ext cx="933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solidFill>
                  <a:srgbClr val="C00000"/>
                </a:solidFill>
                <a:latin typeface="Seoge UI"/>
              </a:rPr>
              <a:t>“Automating string processing in spreadsheets using input-output examples”;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 POPL 2011; Sumit Gulwani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6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704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93" y="1153606"/>
            <a:ext cx="887279" cy="692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429" y="2405279"/>
            <a:ext cx="4279106" cy="23717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524483" y="3332017"/>
            <a:ext cx="457200" cy="3169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1301"/>
            <a:ext cx="8033580" cy="644372"/>
          </a:xfrm>
          <a:prstGeom prst="rect">
            <a:avLst/>
          </a:prstGeom>
          <a:ln w="60325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2217" y="3827074"/>
            <a:ext cx="2292927" cy="323165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 MT" panose="020B0502020104020203" pitchFamily="34" charset="0"/>
              </a:rPr>
              <a:t>To get Started!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Data Science Class Assignment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7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66634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Ships inside two Microsoft products: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457200" lvl="1" indent="0">
              <a:buNone/>
            </a:pPr>
            <a:endParaRPr lang="en-US" sz="40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486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“</a:t>
            </a:r>
            <a:r>
              <a:rPr lang="en-US" i="1" dirty="0" err="1">
                <a:solidFill>
                  <a:srgbClr val="C00000"/>
                </a:solidFill>
                <a:latin typeface="Seoge UI"/>
              </a:rPr>
              <a:t>FlashExtract</a:t>
            </a:r>
            <a:r>
              <a:rPr lang="en-US" i="1" dirty="0">
                <a:solidFill>
                  <a:srgbClr val="C00000"/>
                </a:solidFill>
                <a:latin typeface="Seoge UI"/>
              </a:rPr>
              <a:t>: A Framework for data extraction by examples”;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PLDI 2014</a:t>
            </a:r>
            <a:r>
              <a:rPr lang="en-US" i="1" dirty="0">
                <a:solidFill>
                  <a:srgbClr val="C00000"/>
                </a:solidFill>
                <a:latin typeface="Seoge UI"/>
              </a:rPr>
              <a:t>;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Vu Le, Sumit Gulwani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867" y="2055155"/>
            <a:ext cx="1115093" cy="1222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1845" y="2391579"/>
            <a:ext cx="4288146" cy="549642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221"/>
              </a:spcAft>
            </a:pPr>
            <a:r>
              <a:rPr lang="en-US" sz="2400" dirty="0" err="1">
                <a:latin typeface="Seoge UI"/>
              </a:rPr>
              <a:t>ConvertFrom</a:t>
            </a:r>
            <a:r>
              <a:rPr lang="en-US" sz="2400" dirty="0">
                <a:latin typeface="Seoge UI"/>
              </a:rPr>
              <a:t>-String cmdlet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1845" y="3880747"/>
            <a:ext cx="2335224" cy="882040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Seoge UI"/>
              </a:rPr>
              <a:t>Custom Log, Custom Field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336" y="3646110"/>
            <a:ext cx="2878061" cy="115307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err="1">
                <a:latin typeface="Seoge UI"/>
              </a:rPr>
              <a:t>FlashExtract</a:t>
            </a:r>
            <a:r>
              <a:rPr lang="en-US" dirty="0">
                <a:latin typeface="Seoge UI"/>
              </a:rPr>
              <a:t> Demo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8962" y="2330781"/>
            <a:ext cx="1803716" cy="549642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221"/>
              </a:spcAft>
            </a:pPr>
            <a:r>
              <a:rPr lang="en-US" sz="2400" dirty="0" err="1">
                <a:solidFill>
                  <a:schemeClr val="accent2"/>
                </a:solidFill>
              </a:rPr>
              <a:t>Powershell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43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127395</TotalTime>
  <Words>1880</Words>
  <Application>Microsoft Office PowerPoint</Application>
  <PresentationFormat>On-screen Show (4:3)</PresentationFormat>
  <Paragraphs>591</Paragraphs>
  <Slides>39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6" baseType="lpstr">
      <vt:lpstr>MingLiU_HKSCS-ExtB</vt:lpstr>
      <vt:lpstr>Arial</vt:lpstr>
      <vt:lpstr>Bookman Old Style</vt:lpstr>
      <vt:lpstr>Calibri</vt:lpstr>
      <vt:lpstr>Cambria Math</vt:lpstr>
      <vt:lpstr>Comic Sans MS</vt:lpstr>
      <vt:lpstr>Consolas</vt:lpstr>
      <vt:lpstr>Gill Sans MT</vt:lpstr>
      <vt:lpstr>Segoe UI</vt:lpstr>
      <vt:lpstr>Segoe UI Light</vt:lpstr>
      <vt:lpstr>Segoe UI Semilight</vt:lpstr>
      <vt:lpstr>Seoge UI</vt:lpstr>
      <vt:lpstr>Seq</vt:lpstr>
      <vt:lpstr>Times New Roman</vt:lpstr>
      <vt:lpstr>Wingdings</vt:lpstr>
      <vt:lpstr>Default Design</vt:lpstr>
      <vt:lpstr>2_Default Design</vt:lpstr>
      <vt:lpstr>PowerPoint Presentation</vt:lpstr>
      <vt:lpstr>Outline</vt:lpstr>
      <vt:lpstr>The PROSE Team</vt:lpstr>
      <vt:lpstr>Motivation</vt:lpstr>
      <vt:lpstr>Spreadsheet help forums</vt:lpstr>
      <vt:lpstr>Typical help-forum interaction</vt:lpstr>
      <vt:lpstr>Flash Fill (Excel 2013 feature) demo</vt:lpstr>
      <vt:lpstr>Data Science Class Assignment</vt:lpstr>
      <vt:lpstr>FlashExtract Demo</vt:lpstr>
      <vt:lpstr>Killer Application: Data Wrangling</vt:lpstr>
      <vt:lpstr>Programming-by-Examples Architecture</vt:lpstr>
      <vt:lpstr>Domain-specific Language (DSL)</vt:lpstr>
      <vt:lpstr>DSL for String Transformations</vt:lpstr>
      <vt:lpstr>Substring Operator</vt:lpstr>
      <vt:lpstr>DSL for String Transformations</vt:lpstr>
      <vt:lpstr>FlashExtract DSL </vt:lpstr>
      <vt:lpstr>Search Methodology</vt:lpstr>
      <vt:lpstr>Search Methodology</vt:lpstr>
      <vt:lpstr>Problem Reduction Rules</vt:lpstr>
      <vt:lpstr>Problem Reduction Rules</vt:lpstr>
      <vt:lpstr>Problem Reduction Rules</vt:lpstr>
      <vt:lpstr>Problem Reduction Rules</vt:lpstr>
      <vt:lpstr>Generalizing output values to output properties</vt:lpstr>
      <vt:lpstr>Problem Reduction</vt:lpstr>
      <vt:lpstr>Problem Reduction</vt:lpstr>
      <vt:lpstr>Programming-by-Examples Architecture</vt:lpstr>
      <vt:lpstr>Basic ranking scheme</vt:lpstr>
      <vt:lpstr>Challenges with Basic ranking scheme</vt:lpstr>
      <vt:lpstr>Challenges with Basic ranking scheme</vt:lpstr>
      <vt:lpstr>Machine learning based ranking scheme</vt:lpstr>
      <vt:lpstr>Outline</vt:lpstr>
      <vt:lpstr>Outline</vt:lpstr>
      <vt:lpstr>Programming-by-Examples Architecture</vt:lpstr>
      <vt:lpstr>Interactive Debugging</vt:lpstr>
      <vt:lpstr>Programming-by-Examples Architecture</vt:lpstr>
      <vt:lpstr>Predictive</vt:lpstr>
      <vt:lpstr>Programming-by-Examples Architecture</vt:lpstr>
      <vt:lpstr>Adaptive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Sumit Gulwani</cp:lastModifiedBy>
  <cp:revision>6922</cp:revision>
  <cp:lastPrinted>2011-01-25T02:43:07Z</cp:lastPrinted>
  <dcterms:created xsi:type="dcterms:W3CDTF">1601-01-01T00:00:00Z</dcterms:created>
  <dcterms:modified xsi:type="dcterms:W3CDTF">2016-09-02T05:42:22Z</dcterms:modified>
</cp:coreProperties>
</file>