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39"/>
  </p:notesMasterIdLst>
  <p:handoutMasterIdLst>
    <p:handoutMasterId r:id="rId40"/>
  </p:handoutMasterIdLst>
  <p:sldIdLst>
    <p:sldId id="2137" r:id="rId3"/>
    <p:sldId id="2037" r:id="rId4"/>
    <p:sldId id="2163" r:id="rId5"/>
    <p:sldId id="1925" r:id="rId6"/>
    <p:sldId id="1926" r:id="rId7"/>
    <p:sldId id="1933" r:id="rId8"/>
    <p:sldId id="2073" r:id="rId9"/>
    <p:sldId id="2074" r:id="rId10"/>
    <p:sldId id="1928" r:id="rId11"/>
    <p:sldId id="2138" r:id="rId12"/>
    <p:sldId id="1929" r:id="rId13"/>
    <p:sldId id="1930" r:id="rId14"/>
    <p:sldId id="2039" r:id="rId15"/>
    <p:sldId id="2006" r:id="rId16"/>
    <p:sldId id="2096" r:id="rId17"/>
    <p:sldId id="2131" r:id="rId18"/>
    <p:sldId id="2132" r:id="rId19"/>
    <p:sldId id="2160" r:id="rId20"/>
    <p:sldId id="2040" r:id="rId21"/>
    <p:sldId id="2144" r:id="rId22"/>
    <p:sldId id="2145" r:id="rId23"/>
    <p:sldId id="2146" r:id="rId24"/>
    <p:sldId id="2147" r:id="rId25"/>
    <p:sldId id="2148" r:id="rId26"/>
    <p:sldId id="2149" r:id="rId27"/>
    <p:sldId id="2150" r:id="rId28"/>
    <p:sldId id="2151" r:id="rId29"/>
    <p:sldId id="2152" r:id="rId30"/>
    <p:sldId id="2153" r:id="rId31"/>
    <p:sldId id="2154" r:id="rId32"/>
    <p:sldId id="2155" r:id="rId33"/>
    <p:sldId id="2156" r:id="rId34"/>
    <p:sldId id="2157" r:id="rId35"/>
    <p:sldId id="2158" r:id="rId36"/>
    <p:sldId id="2159" r:id="rId37"/>
    <p:sldId id="2161" r:id="rId38"/>
  </p:sldIdLst>
  <p:sldSz cx="9144000" cy="6858000" type="screen4x3"/>
  <p:notesSz cx="7023100" cy="9309100"/>
  <p:embeddedFontLst>
    <p:embeddedFont>
      <p:font typeface="Segoe UI Semilight" panose="020B0402040204020203" pitchFamily="34" charset="0"/>
      <p:regular r:id="rId41"/>
      <p:italic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Cambria Math" panose="02040503050406030204" pitchFamily="18" charset="0"/>
      <p:regular r:id="rId55"/>
    </p:embeddedFont>
    <p:embeddedFont>
      <p:font typeface="Segoe UI" panose="020B0502040204020203" pitchFamily="34" charset="0"/>
      <p:regular r:id="rId56"/>
      <p:bold r:id="rId57"/>
      <p:italic r:id="rId58"/>
      <p:boldItalic r:id="rId59"/>
    </p:embeddedFont>
    <p:embeddedFont>
      <p:font typeface="Gill Sans MT" panose="020B0502020104020203" pitchFamily="34" charset="0"/>
      <p:regular r:id="rId60"/>
      <p:bold r:id="rId61"/>
      <p:italic r:id="rId62"/>
      <p:boldItalic r:id="rId63"/>
    </p:embeddedFont>
    <p:embeddedFont>
      <p:font typeface="MingLiU_HKSCS-ExtB" panose="02020500000000000000" pitchFamily="18" charset="-120"/>
      <p:regular r:id="rId64"/>
    </p:embeddedFont>
    <p:embeddedFont>
      <p:font typeface="Bookman Old Style" panose="02050604050505020204" pitchFamily="18" charset="0"/>
      <p:regular r:id="rId65"/>
      <p:bold r:id="rId66"/>
      <p:italic r:id="rId67"/>
      <p:boldItalic r:id="rId68"/>
    </p:embeddedFont>
    <p:embeddedFont>
      <p:font typeface="Segoe UI Light" panose="020B0502040204020203" pitchFamily="34" charset="0"/>
      <p:regular r:id="rId69"/>
      <p:italic r:id="rId70"/>
    </p:embeddedFont>
  </p:embeddedFontLst>
  <p:custDataLst>
    <p:tags r:id="rId71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698884-B735-49BE-A6EA-6061035B615C}">
          <p14:sldIdLst>
            <p14:sldId id="2137"/>
            <p14:sldId id="2037"/>
            <p14:sldId id="2163"/>
          </p14:sldIdLst>
        </p14:section>
        <p14:section name="Applications" id="{A3164E95-0781-4D94-970D-7EE249B1DAF9}">
          <p14:sldIdLst>
            <p14:sldId id="1925"/>
            <p14:sldId id="1926"/>
            <p14:sldId id="1933"/>
            <p14:sldId id="2073"/>
            <p14:sldId id="2074"/>
            <p14:sldId id="1928"/>
            <p14:sldId id="2138"/>
            <p14:sldId id="1929"/>
            <p14:sldId id="1930"/>
            <p14:sldId id="2039"/>
            <p14:sldId id="2006"/>
            <p14:sldId id="2096"/>
            <p14:sldId id="2131"/>
            <p14:sldId id="2132"/>
          </p14:sldIdLst>
        </p14:section>
        <p14:section name="Domain-specific-language" id="{4A69228A-2E63-435F-A62E-EF43091FC464}">
          <p14:sldIdLst>
            <p14:sldId id="2160"/>
            <p14:sldId id="2040"/>
            <p14:sldId id="2144"/>
            <p14:sldId id="2145"/>
            <p14:sldId id="2146"/>
            <p14:sldId id="2147"/>
            <p14:sldId id="2148"/>
            <p14:sldId id="2149"/>
            <p14:sldId id="2150"/>
            <p14:sldId id="2151"/>
            <p14:sldId id="2152"/>
            <p14:sldId id="2153"/>
            <p14:sldId id="2154"/>
            <p14:sldId id="2155"/>
            <p14:sldId id="2156"/>
            <p14:sldId id="2157"/>
            <p14:sldId id="2158"/>
            <p14:sldId id="2159"/>
            <p14:sldId id="21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66FF"/>
    <a:srgbClr val="CC00CC"/>
    <a:srgbClr val="CC6600"/>
    <a:srgbClr val="FF99FF"/>
    <a:srgbClr val="FF9900"/>
    <a:srgbClr val="FFFFFF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84409" autoAdjust="0"/>
  </p:normalViewPr>
  <p:slideViewPr>
    <p:cSldViewPr snapToGrid="0">
      <p:cViewPr varScale="1">
        <p:scale>
          <a:sx n="87" d="100"/>
          <a:sy n="87" d="100"/>
        </p:scale>
        <p:origin x="1200" y="3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-383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63" Type="http://schemas.openxmlformats.org/officeDocument/2006/relationships/font" Target="fonts/font23.fntdata"/><Relationship Id="rId68" Type="http://schemas.openxmlformats.org/officeDocument/2006/relationships/font" Target="fonts/font2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font" Target="fonts/font26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1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font" Target="fonts/font29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font" Target="fonts/font27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Relationship Id="rId70" Type="http://schemas.openxmlformats.org/officeDocument/2006/relationships/font" Target="fonts/font3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28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6499C-1D18-4228-A5AB-E405494E3CB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328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80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4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8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9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6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8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18C1-CD23-495B-B58E-A7A70568137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754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18C1-CD23-495B-B58E-A7A70568137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24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12/12/2017 7:44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59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7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6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73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9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42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3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4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36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60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69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31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8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32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99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1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5620C-E6E7-4610-B905-850544DCF49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7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91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8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9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2B9ADA-8C77-48C9-B428-39A902B0ACC4}" type="datetime8">
              <a:rPr lang="en-US" smtClean="0"/>
              <a:t>12/12/2017 7:44 AM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Machine Learning, Analytics, &amp; Data Science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6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3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3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1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0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4983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EDE9-15DC-49DC-9340-4807A35B6536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F7B6-38A6-479D-9D6B-B0D15876F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D822-189C-45BA-8D89-791FA7632C4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A764-CA72-49EF-8EDB-C7059022E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2"/>
            <a:ext cx="8740141" cy="195697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9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5" r:id="rId3"/>
    <p:sldLayoutId id="2147483756" r:id="rId4"/>
    <p:sldLayoutId id="2147483757" r:id="rId5"/>
    <p:sldLayoutId id="2147483758" r:id="rId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02542" y="5638556"/>
            <a:ext cx="2834016" cy="1252142"/>
            <a:chOff x="-227702" y="5811837"/>
            <a:chExt cx="2834016" cy="1252142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0" y="5811837"/>
              <a:ext cx="2606314" cy="47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rPr>
                <a:t>Sumit Gulwani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702" y="6052843"/>
              <a:ext cx="2748820" cy="101113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66" y="2628849"/>
            <a:ext cx="2613303" cy="2528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41" y="2635239"/>
            <a:ext cx="2509612" cy="25221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4025705" y="3803212"/>
            <a:ext cx="1087120" cy="358144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8242" y="129182"/>
            <a:ext cx="93799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Programming by Examples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Applications, Algorithms &amp; Ambiguity Resolution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467" y="1776072"/>
            <a:ext cx="7469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Lecture 1: Applications and DSLs for Synthesis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5872" y="5607014"/>
            <a:ext cx="6400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Winter School in Software Engineering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TRDDC, Pune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Dec 2017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3952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6663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Seoge UI"/>
              </a:rPr>
              <a:t>Ships inside two Microsoft products: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486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oge UI"/>
              </a:rPr>
              <a:t>FlashExtract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: A Framework for data extraction by examples”;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oge UI"/>
              </a:rPr>
              <a:t>PLDI 2014</a:t>
            </a:r>
            <a:r>
              <a:rPr lang="en-US" i="1" dirty="0">
                <a:solidFill>
                  <a:srgbClr val="C00000"/>
                </a:solidFill>
                <a:latin typeface="Seoge UI"/>
              </a:rPr>
              <a:t>; </a:t>
            </a:r>
            <a:r>
              <a:rPr lang="en-US" dirty="0">
                <a:solidFill>
                  <a:srgbClr val="C00000"/>
                </a:solidFill>
                <a:latin typeface="Seoge UI"/>
              </a:rPr>
              <a:t>Vu Le, Sumit Gulwani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67" y="2055155"/>
            <a:ext cx="1115093" cy="1222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1845" y="2391579"/>
            <a:ext cx="428814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latin typeface="Seoge UI"/>
              </a:rPr>
              <a:t>ConvertFrom</a:t>
            </a:r>
            <a:r>
              <a:rPr lang="en-US" sz="2400" dirty="0">
                <a:latin typeface="Seoge UI"/>
              </a:rPr>
              <a:t>-String cmdlet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845" y="3880747"/>
            <a:ext cx="2335224" cy="882040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oge UI"/>
              </a:rPr>
              <a:t>Custom Log, Custom Field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336" y="3646110"/>
            <a:ext cx="2878061" cy="115307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err="1">
                <a:latin typeface="Seoge UI"/>
              </a:rPr>
              <a:t>FlashExtract</a:t>
            </a:r>
            <a:r>
              <a:rPr lang="en-US" dirty="0">
                <a:latin typeface="Seoge UI"/>
              </a:rPr>
              <a:t> 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8962" y="2330781"/>
            <a:ext cx="1803716" cy="549642"/>
          </a:xfrm>
          <a:prstGeom prst="rect">
            <a:avLst/>
          </a:prstGeom>
          <a:noFill/>
          <a:ln>
            <a:noFill/>
          </a:ln>
        </p:spPr>
        <p:txBody>
          <a:bodyPr wrap="square" lIns="134464" tIns="107571" rIns="134464" bIns="107571" rtlCol="0">
            <a:spAutoFit/>
          </a:bodyPr>
          <a:lstStyle/>
          <a:p>
            <a:pPr>
              <a:lnSpc>
                <a:spcPct val="90000"/>
              </a:lnSpc>
              <a:spcAft>
                <a:spcPts val="221"/>
              </a:spcAft>
            </a:pPr>
            <a:r>
              <a:rPr lang="en-US" sz="2400" dirty="0" err="1">
                <a:solidFill>
                  <a:schemeClr val="accent2"/>
                </a:solidFill>
              </a:rPr>
              <a:t>Powershell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" y="2011186"/>
            <a:ext cx="5536623" cy="3676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0" y="2008799"/>
            <a:ext cx="5803900" cy="4531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8" y="2008799"/>
            <a:ext cx="5536623" cy="36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9" y="1064285"/>
            <a:ext cx="2777008" cy="19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2059" y="999531"/>
            <a:ext cx="1063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with: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452511" y="1033287"/>
            <a:ext cx="3561619" cy="1451767"/>
            <a:chOff x="6828667" y="757304"/>
            <a:chExt cx="5133873" cy="1936111"/>
          </a:xfrm>
        </p:grpSpPr>
        <p:sp>
          <p:nvSpPr>
            <p:cNvPr id="8" name="TextBox 7"/>
            <p:cNvSpPr txBox="1"/>
            <p:nvPr/>
          </p:nvSpPr>
          <p:spPr>
            <a:xfrm>
              <a:off x="6828667" y="757304"/>
              <a:ext cx="1295621" cy="410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End goal:</a:t>
              </a:r>
            </a:p>
          </p:txBody>
        </p:sp>
        <p:pic>
          <p:nvPicPr>
            <p:cNvPr id="1027" name="Picture 2" descr="image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531" y="807092"/>
              <a:ext cx="3921009" cy="188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2082" y="3057092"/>
            <a:ext cx="3746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50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Trifacta</a:t>
            </a:r>
            <a:r>
              <a:rPr lang="en-US" sz="15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facilitates the transformation through a series of recommended steps</a:t>
            </a:r>
            <a:endParaRPr lang="en-US" sz="15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2082" y="3836348"/>
            <a:ext cx="2411004" cy="1497211"/>
            <a:chOff x="2850538" y="4253097"/>
            <a:chExt cx="2859475" cy="2036038"/>
          </a:xfrm>
        </p:grpSpPr>
        <p:sp>
          <p:nvSpPr>
            <p:cNvPr id="11" name="TextBox 10"/>
            <p:cNvSpPr txBox="1"/>
            <p:nvPr/>
          </p:nvSpPr>
          <p:spPr>
            <a:xfrm>
              <a:off x="2850538" y="4253097"/>
              <a:ext cx="2228788" cy="418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25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Split on “:” Delimiter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5527" y="4700088"/>
              <a:ext cx="2524486" cy="158904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68871" y="3881636"/>
            <a:ext cx="2242867" cy="1451923"/>
            <a:chOff x="5875100" y="4087524"/>
            <a:chExt cx="3001078" cy="1926974"/>
          </a:xfrm>
        </p:grpSpPr>
        <p:sp>
          <p:nvSpPr>
            <p:cNvPr id="19" name="TextBox 18"/>
            <p:cNvSpPr txBox="1"/>
            <p:nvPr/>
          </p:nvSpPr>
          <p:spPr>
            <a:xfrm>
              <a:off x="5875100" y="4087524"/>
              <a:ext cx="2477537" cy="408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Delete Empty Rows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75100" y="4587756"/>
              <a:ext cx="3001078" cy="142674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577511" y="3836348"/>
            <a:ext cx="2110775" cy="1422471"/>
            <a:chOff x="8988428" y="4129749"/>
            <a:chExt cx="3073839" cy="1922486"/>
          </a:xfrm>
        </p:grpSpPr>
        <p:sp>
          <p:nvSpPr>
            <p:cNvPr id="22" name="TextBox 21"/>
            <p:cNvSpPr txBox="1"/>
            <p:nvPr/>
          </p:nvSpPr>
          <p:spPr>
            <a:xfrm>
              <a:off x="8988428" y="4129749"/>
              <a:ext cx="2355774" cy="415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Fill Values Down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8428" y="4555094"/>
              <a:ext cx="3073839" cy="149714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472083" y="2592468"/>
            <a:ext cx="2105385" cy="943460"/>
            <a:chOff x="9473920" y="2431497"/>
            <a:chExt cx="3742903" cy="1677262"/>
          </a:xfrm>
        </p:grpSpPr>
        <p:sp>
          <p:nvSpPr>
            <p:cNvPr id="24" name="TextBox 23"/>
            <p:cNvSpPr txBox="1"/>
            <p:nvPr/>
          </p:nvSpPr>
          <p:spPr>
            <a:xfrm>
              <a:off x="9473920" y="2431497"/>
              <a:ext cx="3742903" cy="5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4. </a:t>
              </a:r>
              <a:r>
                <a:rPr lang="en-US" sz="1400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Pivot Number on Type</a:t>
              </a:r>
            </a:p>
          </p:txBody>
        </p:sp>
        <p:sp>
          <p:nvSpPr>
            <p:cNvPr id="26" name="Up Arrow 25"/>
            <p:cNvSpPr/>
            <p:nvPr/>
          </p:nvSpPr>
          <p:spPr>
            <a:xfrm>
              <a:off x="10970518" y="3123842"/>
              <a:ext cx="401008" cy="984917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5121" y="1690335"/>
            <a:ext cx="2683473" cy="1015663"/>
            <a:chOff x="3777301" y="1985787"/>
            <a:chExt cx="2683473" cy="1015663"/>
          </a:xfrm>
        </p:grpSpPr>
        <p:sp>
          <p:nvSpPr>
            <p:cNvPr id="32" name="TextBox 31"/>
            <p:cNvSpPr txBox="1"/>
            <p:nvPr/>
          </p:nvSpPr>
          <p:spPr>
            <a:xfrm>
              <a:off x="3777301" y="1985787"/>
              <a:ext cx="26834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500" dirty="0" err="1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FlashRelate</a:t>
              </a:r>
              <a:endParaRPr lang="en-US" sz="1500" dirty="0" smtClean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endParaRPr lang="en-US" sz="1500" dirty="0">
                <a:solidFill>
                  <a:srgbClr val="00964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(from few examples of records </a:t>
              </a:r>
              <a:r>
                <a:rPr lang="en-US" sz="1500" dirty="0" smtClean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 </a:t>
              </a:r>
              <a:r>
                <a:rPr lang="en-US" sz="1500" dirty="0">
                  <a:solidFill>
                    <a:srgbClr val="00964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output table)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4122421" y="2288444"/>
              <a:ext cx="1993234" cy="24197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37226" y="364787"/>
            <a:ext cx="7886700" cy="4119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Table Reshaping by Examples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9833" y="5509059"/>
            <a:ext cx="883416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50% Excel spreadsheets (e.g., financial reports) are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semi-structured. 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need to canonicalize similar information across varying formats is huge.</a:t>
            </a:r>
          </a:p>
          <a:p>
            <a:pPr marL="600075" lvl="1" indent="-2571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Companies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like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KPMG, Deloitte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 budget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millions of dollars each to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solve this.</a:t>
            </a:r>
            <a:endParaRPr lang="en-US" sz="16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Demo</a:t>
            </a:r>
            <a:endParaRPr lang="en-US" sz="40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37685"/>
            <a:ext cx="902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i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Extracting Relational Data from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Semi-Structured Spreadsheets </a:t>
            </a: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PLDI 2015; Barowy, Gulwani, Hart, Zorn</a:t>
            </a:r>
          </a:p>
        </p:txBody>
      </p:sp>
    </p:spTree>
    <p:extLst>
      <p:ext uri="{BB962C8B-B14F-4D97-AF65-F5344CB8AC3E}">
        <p14:creationId xmlns:p14="http://schemas.microsoft.com/office/powerpoint/2010/main" val="131779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" y="1533511"/>
            <a:ext cx="1821095" cy="1762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11" y="1555059"/>
            <a:ext cx="1731952" cy="1740656"/>
          </a:xfrm>
          <a:prstGeom prst="rect">
            <a:avLst/>
          </a:prstGeom>
        </p:spPr>
      </p:pic>
      <p:sp>
        <p:nvSpPr>
          <p:cNvPr id="7" name="Right Arrow 13"/>
          <p:cNvSpPr/>
          <p:nvPr/>
        </p:nvSpPr>
        <p:spPr bwMode="auto">
          <a:xfrm>
            <a:off x="2897627" y="2282575"/>
            <a:ext cx="2152778" cy="34943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901264" y="1323408"/>
            <a:ext cx="2248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Transformation</a:t>
            </a: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Formatting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494181" y="2611150"/>
            <a:ext cx="3544310" cy="9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Data scientists spend 80% time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wrangling </a:t>
            </a:r>
            <a:r>
              <a:rPr lang="en-US" sz="2000" kern="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US" sz="20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from raw form to a structured form.</a:t>
            </a:r>
            <a:endParaRPr lang="en-US" sz="20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69838"/>
              </p:ext>
            </p:extLst>
          </p:nvPr>
        </p:nvGraphicFramePr>
        <p:xfrm>
          <a:off x="102231" y="4407967"/>
          <a:ext cx="305992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926">
                  <a:extLst>
                    <a:ext uri="{9D8B030D-6E8A-4147-A177-3AD203B41FA5}">
                      <a16:colId xmlns:a16="http://schemas.microsoft.com/office/drawing/2014/main" val="364985716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1, 2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@err @message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RAISERROR ('RAISERROR TEST',16,1)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36783"/>
              </p:ext>
            </p:extLst>
          </p:nvPr>
        </p:nvGraphicFramePr>
        <p:xfrm>
          <a:off x="6159259" y="4337915"/>
          <a:ext cx="293137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375">
                  <a:extLst>
                    <a:ext uri="{9D8B030D-6E8A-4147-A177-3AD203B41FA5}">
                      <a16:colId xmlns:a16="http://schemas.microsoft.com/office/drawing/2014/main" val="19681396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58238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SELECT foo, bar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FROM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dbo.splunge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ORDER BY foo, bar DESC;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0758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hrow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@err, @message, 1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Throw 99999, 'RAISERROR TEST', 1</a:t>
                      </a:r>
                      <a:endParaRPr lang="en-US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1232322"/>
                  </a:ext>
                </a:extLst>
              </a:tr>
            </a:tbl>
          </a:graphicData>
        </a:graphic>
      </p:graphicFrame>
      <p:sp>
        <p:nvSpPr>
          <p:cNvPr id="18" name="Right Arrow 13"/>
          <p:cNvSpPr/>
          <p:nvPr/>
        </p:nvSpPr>
        <p:spPr bwMode="auto">
          <a:xfrm>
            <a:off x="3336228" y="5267354"/>
            <a:ext cx="2317883" cy="397276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US" sz="1500" dirty="0"/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3336228" y="5647500"/>
            <a:ext cx="2875152" cy="8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Developers spend 40% time in </a:t>
            </a:r>
            <a:r>
              <a:rPr lang="en-US" sz="2000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refactoring </a:t>
            </a:r>
            <a:r>
              <a:rPr lang="en-US" sz="2000" kern="0" dirty="0">
                <a:latin typeface="Segoe UI" panose="020B0502040204020203" pitchFamily="34" charset="0"/>
                <a:cs typeface="Segoe UI" panose="020B0502040204020203" pitchFamily="34" charset="0"/>
              </a:rPr>
              <a:t>in migration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2859" y="4410510"/>
            <a:ext cx="2986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On-prem to cloud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Company 1 to company 2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Old 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version to new version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Killer Applications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Repetitive API Changes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E3D730-B6C1-4454-B756-D4267B456D66}"/>
              </a:ext>
            </a:extLst>
          </p:cNvPr>
          <p:cNvSpPr/>
          <p:nvPr/>
        </p:nvSpPr>
        <p:spPr>
          <a:xfrm>
            <a:off x="59013" y="1156912"/>
            <a:ext cx="9020260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receiver.CSharpKind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== </a:t>
            </a:r>
            <a:r>
              <a:rPr kumimoji="0" lang="en-US" sz="18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SyntaxKind.ParenthesizedExpression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kumimoji="0" lang="en-US" sz="18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receiver.IsKind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SyntaxKind.ParenthesizedExpression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))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E3D730-B6C1-4454-B756-D4267B456D66}"/>
              </a:ext>
            </a:extLst>
          </p:cNvPr>
          <p:cNvSpPr/>
          <p:nvPr/>
        </p:nvSpPr>
        <p:spPr>
          <a:xfrm>
            <a:off x="305975" y="2237022"/>
            <a:ext cx="8640000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800" spc="20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 </a:t>
            </a:r>
            <a:r>
              <a:rPr kumimoji="0" lang="en-US" sz="1800" i="0" u="none" strike="noStrike" kern="1200" cap="none" spc="2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foreach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 in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modifiers) </a:t>
            </a:r>
            <a:endParaRPr lang="en-US" sz="1800" spc="20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2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m.CSharpKind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 == modifier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true; };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foreach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 in modifiers) </a:t>
            </a:r>
            <a:endParaRPr lang="en-US" sz="1800" spc="20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i="0" u="none" strike="noStrike" kern="1200" cap="none" spc="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if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US" sz="1800" b="0" i="0" u="none" strike="noStrike" kern="1200" cap="none" spc="2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m.IsKind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(modifier)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 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true; };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4205886" y="801908"/>
            <a:ext cx="558964" cy="6583311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104342" y="4654305"/>
            <a:ext cx="8421959" cy="400110"/>
            <a:chOff x="93391" y="5723858"/>
            <a:chExt cx="8421959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93391" y="5723858"/>
              <a:ext cx="41234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&lt;</a:t>
              </a:r>
              <a:r>
                <a:rPr lang="en-US" i="1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name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&gt;</a:t>
              </a: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</a:rPr>
                <a:t>.</a:t>
              </a:r>
              <a:r>
                <a:rPr lang="en-US" dirty="0" err="1">
                  <a:solidFill>
                    <a:srgbClr val="C00000"/>
                  </a:solidFill>
                  <a:latin typeface="Consolas" panose="020B0609020204030204" pitchFamily="49" charset="0"/>
                </a:rPr>
                <a:t>CSharpKind</a:t>
              </a:r>
              <a:r>
                <a:rPr lang="en-US" dirty="0">
                  <a:solidFill>
                    <a:srgbClr val="C00000"/>
                  </a:solidFill>
                  <a:latin typeface="Consolas" panose="020B0609020204030204" pitchFamily="49" charset="0"/>
                </a:rPr>
                <a:t>() == 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&lt;</a:t>
              </a:r>
              <a:r>
                <a:rPr lang="en-US" i="1" dirty="0" err="1">
                  <a:solidFill>
                    <a:schemeClr val="accent2"/>
                  </a:solidFill>
                  <a:latin typeface="Consolas" panose="020B0609020204030204" pitchFamily="49" charset="0"/>
                </a:rPr>
                <a:t>exp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&gt;</a:t>
              </a:r>
              <a:endParaRPr lang="pt-BR" dirty="0">
                <a:solidFill>
                  <a:schemeClr val="accent2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29193" y="5723858"/>
              <a:ext cx="3386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&lt;</a:t>
              </a:r>
              <a:r>
                <a:rPr lang="en-US" i="1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name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&gt;</a:t>
              </a:r>
              <a:r>
                <a:rPr lang="en-US" dirty="0">
                  <a:solidFill>
                    <a:srgbClr val="009900"/>
                  </a:solidFill>
                  <a:latin typeface="Consolas" panose="020B0609020204030204" pitchFamily="49" charset="0"/>
                </a:rPr>
                <a:t>.</a:t>
              </a:r>
              <a:r>
                <a:rPr lang="en-US" dirty="0" err="1">
                  <a:solidFill>
                    <a:srgbClr val="009900"/>
                  </a:solidFill>
                  <a:latin typeface="Consolas" panose="020B0609020204030204" pitchFamily="49" charset="0"/>
                </a:rPr>
                <a:t>IsKind</a:t>
              </a:r>
              <a:r>
                <a:rPr lang="en-US" dirty="0">
                  <a:solidFill>
                    <a:srgbClr val="0099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&lt;</a:t>
              </a:r>
              <a:r>
                <a:rPr lang="en-US" i="1" dirty="0" err="1">
                  <a:solidFill>
                    <a:schemeClr val="accent2"/>
                  </a:solidFill>
                  <a:latin typeface="Consolas" panose="020B0609020204030204" pitchFamily="49" charset="0"/>
                </a:rPr>
                <a:t>exp</a:t>
              </a:r>
              <a:r>
                <a:rPr lang="en-US" dirty="0">
                  <a:solidFill>
                    <a:schemeClr val="accent2"/>
                  </a:solidFill>
                  <a:latin typeface="Consolas" panose="020B0609020204030204" pitchFamily="49" charset="0"/>
                </a:rPr>
                <a:t>&gt;</a:t>
              </a:r>
              <a:r>
                <a:rPr lang="en-US" dirty="0">
                  <a:solidFill>
                    <a:srgbClr val="009900"/>
                  </a:solidFill>
                  <a:latin typeface="Consolas" panose="020B0609020204030204" pitchFamily="49" charset="0"/>
                </a:rPr>
                <a:t>)</a:t>
              </a:r>
              <a:endParaRPr lang="pt-BR" dirty="0">
                <a:solidFill>
                  <a:srgbClr val="009900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33" name="Arrow: Right 7"/>
            <p:cNvSpPr/>
            <p:nvPr/>
          </p:nvSpPr>
          <p:spPr>
            <a:xfrm>
              <a:off x="4216818" y="5790055"/>
              <a:ext cx="818314" cy="273327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17253" y="6271369"/>
            <a:ext cx="78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Syntactic Program Transformations from Examples</a:t>
            </a:r>
            <a:endParaRPr lang="en-US" sz="1800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ICSE 2017; Rolim, Soares, Antoni, Polozov, Gulwani, Gheyi, Suzuki, Hartmann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57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565" y="304800"/>
            <a:ext cx="830867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Repetitive Corrections in Student Assignments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254419" y="1118342"/>
            <a:ext cx="558964" cy="6583311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9216" y="4967287"/>
            <a:ext cx="3743823" cy="372305"/>
            <a:chOff x="3074723" y="5601664"/>
            <a:chExt cx="3743823" cy="372305"/>
          </a:xfrm>
        </p:grpSpPr>
        <p:sp>
          <p:nvSpPr>
            <p:cNvPr id="33" name="Arrow: Right 38"/>
            <p:cNvSpPr/>
            <p:nvPr/>
          </p:nvSpPr>
          <p:spPr>
            <a:xfrm>
              <a:off x="4032445" y="5676036"/>
              <a:ext cx="734732" cy="283703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74723" y="5604637"/>
              <a:ext cx="976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name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41508" y="5601664"/>
              <a:ext cx="197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term(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&lt;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name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&gt;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)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40361CE-348C-4FDD-846E-6360867723BC}"/>
              </a:ext>
            </a:extLst>
          </p:cNvPr>
          <p:cNvSpPr/>
          <p:nvPr/>
        </p:nvSpPr>
        <p:spPr>
          <a:xfrm>
            <a:off x="4276763" y="1949760"/>
            <a:ext cx="4700460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 product(n, term):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if(n == 1):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 product(n-1, term)*n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+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return product(n-1, term)*term(n</a:t>
            </a:r>
            <a:r>
              <a:rPr kumimoji="0" lang="en-US" sz="1800" i="0" u="none" strike="noStrike" kern="1200" cap="none" spc="2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  <a:endParaRPr kumimoji="0" lang="en-US" sz="1800" i="0" u="none" strike="noStrike" kern="1200" cap="none" spc="2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B6DD02-D23A-4667-8111-D5614BD7FF40}"/>
              </a:ext>
            </a:extLst>
          </p:cNvPr>
          <p:cNvSpPr/>
          <p:nvPr/>
        </p:nvSpPr>
        <p:spPr>
          <a:xfrm>
            <a:off x="141928" y="1635230"/>
            <a:ext cx="3808689" cy="20313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def product(n, term):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pt-BR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total, k = 1, 1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while k&lt;=n: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r>
              <a:rPr lang="en-US" sz="1800" spc="20" noProof="0" dirty="0">
                <a:solidFill>
                  <a:srgbClr val="C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 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 total * k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+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total = total * term(k)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k = k + 1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pt-BR" sz="1800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kumimoji="0" lang="pt-BR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total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7253" y="6271369"/>
            <a:ext cx="789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Syntactic Program Transformations from Examples</a:t>
            </a:r>
            <a:endParaRPr lang="en-US" sz="1800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ICSE 2017; Rolim, Soares, Antoni, Polozov, Gulwani, Gheyi, Suzuki, Hartmann</a:t>
            </a:r>
          </a:p>
        </p:txBody>
      </p:sp>
    </p:spTree>
    <p:extLst>
      <p:ext uri="{BB962C8B-B14F-4D97-AF65-F5344CB8AC3E}">
        <p14:creationId xmlns:p14="http://schemas.microsoft.com/office/powerpoint/2010/main" val="2545508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17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99" y="1070430"/>
            <a:ext cx="8454417" cy="4198257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Balanced Expressiveness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Expressive enough to cover wide range of tasks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enough to enable efficient search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set of operators 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those with small inverse sets</a:t>
            </a:r>
          </a:p>
          <a:p>
            <a:pPr lvl="2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Restricted syntactic composition of those operators 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Natural computation patterns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Increased user understanding/confidence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Enables selection between programs, editing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Domain-specific Language (DSL)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6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by Examples (PBE)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66" y="1099398"/>
            <a:ext cx="86966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task of synthesizing a program in an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underlying </a:t>
            </a:r>
            <a:r>
              <a:rPr lang="en-US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domain-specific language (DSL)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from </a:t>
            </a:r>
            <a:r>
              <a:rPr lang="en-US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example-based specification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using a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 old problem but enabled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today by 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algorithms &amp;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faster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machines.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new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programming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revolution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Enables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10-100x productivity for programmers.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computer user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experience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99%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users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can’t 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 and struggle with repetitive tasks.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on-programmers can now 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create scripts &amp; achieve more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17" y="2009525"/>
            <a:ext cx="2359926" cy="23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35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88719"/>
                <a:ext cx="7772400" cy="5642715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𝑇𝑢𝑝𝑙𝑒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𝑆𝑡𝑟𝑖𝑛𝑔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xpr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if-then-else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(B,C,T)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|  C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ondition-free </a:t>
                </a: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xpr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 :=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 |  A</a:t>
                </a:r>
              </a:p>
              <a:p>
                <a:pPr marL="0" indent="0">
                  <a:buNone/>
                </a:pPr>
                <a:endParaRPr lang="en-US" sz="1500" dirty="0" smtClean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tomic expression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 :=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| 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ConstantString</a:t>
                </a:r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5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nput string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X := x</a:t>
                </a:r>
                <a:r>
                  <a:rPr lang="en-US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| x</a:t>
                </a:r>
                <a:r>
                  <a:rPr lang="en-US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| … </a:t>
                </a:r>
              </a:p>
              <a:p>
                <a:pPr marL="0" indent="0">
                  <a:buNone/>
                </a:pPr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boolean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expression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 := 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88719"/>
                <a:ext cx="7772400" cy="5642715"/>
              </a:xfrm>
              <a:blipFill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FlashFill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2520" y="3061040"/>
            <a:ext cx="288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Concatenate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(A, C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371" y="4212507"/>
            <a:ext cx="239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(X,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…)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103" y="1143000"/>
            <a:ext cx="8608978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is a good choice for … in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(X</a:t>
            </a:r>
            <a:r>
              <a:rPr lang="en-US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…) ?</a:t>
            </a:r>
          </a:p>
          <a:p>
            <a:pPr marL="0" indent="0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egular expression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very expressive. Does not take context into account.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instance: content within parenthesis, second word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Extended regular expression</a:t>
            </a:r>
          </a:p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Too sophisticated for learning and readability. </a:t>
            </a:r>
          </a:p>
          <a:p>
            <a:pPr lvl="1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Desired computational pattern: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Should involve simple regexes.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Take context into account.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0392" y="255165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91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671" y="2049880"/>
            <a:ext cx="7704769" cy="1935502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  :=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6441" y="3093127"/>
            <a:ext cx="243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R</a:t>
            </a:r>
            <a:r>
              <a:rPr lang="en-US" sz="2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R</a:t>
            </a:r>
            <a:r>
              <a:rPr lang="en-US" sz="2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K)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6441" y="2294555"/>
            <a:ext cx="261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P, P’)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6441" y="3538134"/>
            <a:ext cx="5018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24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position in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X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whose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left/right   side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matches with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/R</a:t>
            </a:r>
            <a:r>
              <a:rPr lang="en-US" sz="2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32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991600"/>
            <a:ext cx="8825452" cy="9083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Evaluation of Expr </a:t>
            </a:r>
            <a:r>
              <a:rPr lang="en-US" dirty="0" err="1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dirty="0" err="1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,p,p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where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p=</a:t>
            </a:r>
            <a:r>
              <a:rPr lang="en-US" dirty="0" err="1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(x,r</a:t>
            </a:r>
            <a:r>
              <a:rPr lang="en-US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,k)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&amp;</a:t>
            </a:r>
          </a:p>
          <a:p>
            <a:pPr marL="0" indent="0">
              <a:buNone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p’=</a:t>
            </a:r>
            <a:r>
              <a:rPr lang="en-US" dirty="0" err="1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(x,r</a:t>
            </a:r>
            <a:r>
              <a:rPr lang="en-US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’,r</a:t>
            </a:r>
            <a:r>
              <a:rPr lang="en-US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’,k’)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84314" y="2759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04119" y="1874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533" y="4098635"/>
            <a:ext cx="44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48418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53543" y="2679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en-US" sz="2400" dirty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08910" y="2683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44018" y="2729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p’</a:t>
            </a:r>
            <a:endParaRPr lang="en-US" sz="2400" dirty="0">
              <a:solidFill>
                <a:srgbClr val="0099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03409" y="2094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29943" y="2085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278892" y="2152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04179" y="2137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25002" y="1082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2465" y="3454594"/>
            <a:ext cx="39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endParaRPr lang="en-US" sz="24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0549" y="1942492"/>
            <a:ext cx="1415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1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1844" y="1928849"/>
            <a:ext cx="1682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sz="21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r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2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 r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’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 This describes the context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General case is very expressive (describes substring &amp; context)</a:t>
                </a:r>
              </a:p>
              <a:p>
                <a:pPr>
                  <a:spcBef>
                    <a:spcPts val="0"/>
                  </a:spcBef>
                </a:pPr>
                <a:endParaRPr lang="en-US" sz="10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Regular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e</a:t>
                </a:r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xprs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are simple (they describe local properties).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" y="4456366"/>
                <a:ext cx="9306560" cy="2246769"/>
              </a:xfrm>
              <a:prstGeom prst="rect">
                <a:avLst/>
              </a:prstGeom>
              <a:blipFill>
                <a:blip r:embed="rId3"/>
                <a:stretch>
                  <a:fillRect l="-1048" t="-1897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358094" y="1911177"/>
            <a:ext cx="141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100" baseline="-250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  <a:endParaRPr lang="en-US" sz="21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3903" y="1920774"/>
            <a:ext cx="15462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8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atches 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100" baseline="-250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100" dirty="0" smtClean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</a:t>
            </a:r>
            <a:endParaRPr lang="en-US" sz="21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29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685800" y="1186280"/>
                <a:ext cx="8194040" cy="2491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Tx/>
                  <a:buNone/>
                </a:pPr>
                <a:r>
                  <a:rPr lang="en-US" kern="0" dirty="0" smtClean="0"/>
                  <a:t>             </a:t>
                </a:r>
                <a:r>
                  <a:rPr lang="en-US" kern="0" dirty="0" smtClean="0">
                    <a:solidFill>
                      <a:srgbClr val="008000"/>
                    </a:solidFill>
                  </a:rPr>
                  <a:t>               </a:t>
                </a:r>
                <a:r>
                  <a:rPr lang="en-US" kern="0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kern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 P, P’)</a:t>
                </a:r>
              </a:p>
              <a:p>
                <a:pPr marL="0" indent="0">
                  <a:buFontTx/>
                  <a:buNone/>
                </a:pPr>
                <a:endParaRPr lang="en-US" sz="1000" kern="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position expr </a:t>
                </a:r>
                <a:r>
                  <a:rPr lang="en-US" kern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  := </a:t>
                </a:r>
                <a:r>
                  <a:rPr lang="en-US" kern="0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kern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 R, R, K)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kern="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</a:t>
                </a:r>
                <a:r>
                  <a:rPr lang="en-US" kern="0" dirty="0" smtClean="0">
                    <a:solidFill>
                      <a:srgbClr val="CC00CC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| K</a:t>
                </a:r>
              </a:p>
              <a:p>
                <a:pPr marL="0" indent="0">
                  <a:buFontTx/>
                  <a:buNone/>
                </a:pPr>
                <a:endParaRPr lang="en-US" sz="700" kern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regular expr </a:t>
                </a:r>
                <a:r>
                  <a:rPr lang="en-US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  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:=  </a:t>
                </a:r>
                <a:r>
                  <a:rPr lang="en-US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Seq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(Token</a:t>
                </a:r>
                <a:r>
                  <a:rPr lang="en-US" baseline="-250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…, </a:t>
                </a:r>
                <a:r>
                  <a:rPr lang="en-US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Token</a:t>
                </a:r>
                <a:r>
                  <a:rPr lang="en-US" baseline="-25000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), where 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3.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oken</a:t>
                </a:r>
                <a:r>
                  <a:rPr lang="en-US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:=  Word | Number | Alphanumeric | ‘[‘ | … </a:t>
                </a:r>
              </a:p>
              <a:p>
                <a:pPr marL="0" indent="0">
                  <a:buFontTx/>
                  <a:buNone/>
                </a:pPr>
                <a:endParaRPr lang="en-US" kern="0" dirty="0" smtClean="0"/>
              </a:p>
              <a:p>
                <a:pPr marL="0" indent="0">
                  <a:buFontTx/>
                  <a:buNone/>
                </a:pPr>
                <a:endParaRPr lang="en-US" kern="0" dirty="0" smtClean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86280"/>
                <a:ext cx="8194040" cy="2491640"/>
              </a:xfrm>
              <a:prstGeom prst="rect">
                <a:avLst/>
              </a:prstGeom>
              <a:blipFill>
                <a:blip r:embed="rId3"/>
                <a:stretch>
                  <a:fillRect l="-1190" t="-1961"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280" y="4963256"/>
                <a:ext cx="9144000" cy="1791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 smtClean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2nd </a:t>
                </a:r>
                <a:r>
                  <a:rPr lang="en-US" sz="2400" kern="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Word</a:t>
                </a:r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(x,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,Word,2),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x,Word</a:t>
                </a:r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2))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Content within brackets:</a:t>
                </a:r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(x,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(x,’[‘,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,1), </a:t>
                </a:r>
                <a:r>
                  <a:rPr lang="en-US" sz="2400" kern="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’]’,1))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First 7 characters</a:t>
                </a:r>
                <a:r>
                  <a:rPr lang="en-US" sz="2400" kern="0" dirty="0" smtClean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342900" lvl="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sz="2400" kern="0" dirty="0" smtClean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Last 7 characters:</a:t>
                </a:r>
                <a:r>
                  <a:rPr lang="en-US" sz="2400" kern="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2400" kern="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" y="4963256"/>
                <a:ext cx="9144000" cy="1791260"/>
              </a:xfrm>
              <a:prstGeom prst="rect">
                <a:avLst/>
              </a:prstGeom>
              <a:blipFill>
                <a:blip r:embed="rId4"/>
                <a:stretch>
                  <a:fillRect l="-1267" t="-5102"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33754" y="5858886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0, 7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754" y="6279001"/>
            <a:ext cx="268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-8, -1)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37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383" y="2645510"/>
            <a:ext cx="6608537" cy="139436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CC00CC"/>
                </a:solidFill>
              </a:rPr>
              <a:t>                           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 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= X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</a:t>
            </a:r>
            <a:r>
              <a:rPr lang="en-US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P,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P)</a:t>
            </a:r>
          </a:p>
          <a:p>
            <a:pPr marL="0" indent="0">
              <a:buNone/>
            </a:pPr>
            <a:endParaRPr lang="en-US" sz="7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  := </a:t>
            </a:r>
            <a:r>
              <a:rPr lang="en-US" dirty="0" err="1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R, R,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| K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71383" y="1033880"/>
            <a:ext cx="6608537" cy="987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</a:t>
            </a:r>
            <a:r>
              <a:rPr lang="en-US" kern="0" dirty="0" smtClean="0">
                <a:solidFill>
                  <a:srgbClr val="008000"/>
                </a:solidFill>
              </a:rPr>
              <a:t>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P, P)</a:t>
            </a:r>
          </a:p>
          <a:p>
            <a:pPr marL="0" indent="0">
              <a:buFontTx/>
              <a:buNone/>
            </a:pP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R, R, K) | 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71383" y="4586175"/>
            <a:ext cx="660853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 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let 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FontTx/>
              <a:buNone/>
            </a:pP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[y]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5" name="Curved Left Arrow 4"/>
          <p:cNvSpPr/>
          <p:nvPr/>
        </p:nvSpPr>
        <p:spPr bwMode="auto">
          <a:xfrm>
            <a:off x="7123652" y="1452880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3652" y="2089540"/>
            <a:ext cx="18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Restriction</a:t>
            </a:r>
            <a:endParaRPr lang="en-US" sz="2400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>
            <a:off x="7179532" y="3715305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9532" y="4351965"/>
            <a:ext cx="184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Modularity</a:t>
            </a:r>
            <a:endParaRPr lang="en-US" sz="2400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" grpId="0" animBg="1"/>
      <p:bldP spid="5" grpId="0" animBg="1"/>
      <p:bldP spid="6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6743" y="1042875"/>
            <a:ext cx="660853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</a:t>
            </a:r>
            <a:r>
              <a:rPr lang="en-US" kern="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FontTx/>
              <a:buNone/>
            </a:pPr>
            <a:endParaRPr lang="en-US" sz="700" kern="0" dirty="0" smtClean="0"/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-50111" y="5684277"/>
            <a:ext cx="352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7 chars in 2</a:t>
            </a:r>
            <a:r>
              <a:rPr lang="en-US" sz="2400" baseline="30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Word: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76743" y="3428490"/>
            <a:ext cx="7898857" cy="2076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 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P[Suffix(x,p</a:t>
            </a:r>
            <a:r>
              <a:rPr lang="en-US" kern="0" baseline="-250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)]</a:t>
            </a:r>
            <a:r>
              <a:rPr lang="en-US" kern="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</a:t>
            </a:r>
            <a:r>
              <a:rPr lang="en-US" kern="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0" indent="0">
              <a:buFontTx/>
              <a:buNone/>
            </a:pP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5" name="Curved Left Arrow 14"/>
          <p:cNvSpPr/>
          <p:nvPr/>
        </p:nvSpPr>
        <p:spPr bwMode="auto">
          <a:xfrm>
            <a:off x="8041640" y="2096445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0633" y="2520003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Expressiveness</a:t>
            </a:r>
            <a:endParaRPr lang="en-US" sz="2400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1328" y="5684872"/>
                <a:ext cx="5399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 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=</a:t>
                </a:r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,Word,2), p</a:t>
                </a:r>
                <a:r>
                  <a:rPr lang="en-US" sz="24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+7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28" y="5684872"/>
                <a:ext cx="5399316" cy="461665"/>
              </a:xfrm>
              <a:prstGeom prst="rect">
                <a:avLst/>
              </a:prstGeom>
              <a:blipFill>
                <a:blip r:embed="rId3"/>
                <a:stretch>
                  <a:fillRect l="-180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3200" y="6295390"/>
                <a:ext cx="3985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Suffix(</a:t>
                </a:r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x,p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(x,p,-1)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95390"/>
                <a:ext cx="3985519" cy="461665"/>
              </a:xfrm>
              <a:prstGeom prst="rect">
                <a:avLst/>
              </a:prstGeom>
              <a:blipFill>
                <a:blip r:embed="rId4"/>
                <a:stretch>
                  <a:fillRect l="-229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2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/>
      <p:bldP spid="17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Substring Operator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0111" y="5561309"/>
            <a:ext cx="367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2nd word within brackets:</a:t>
            </a:r>
            <a:endParaRPr lang="en-US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76743" y="3552951"/>
            <a:ext cx="8843737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</a:t>
            </a:r>
            <a:r>
              <a:rPr lang="en-US" kern="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let 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baseline="-250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P[x] 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(p</a:t>
            </a:r>
            <a:r>
              <a:rPr lang="en-US" baseline="-250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P[Suffix(s, p</a:t>
            </a:r>
            <a:r>
              <a:rPr lang="en-US" baseline="-25000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)])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  <a:endParaRPr lang="en-US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|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P[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</a:t>
            </a:r>
            <a:r>
              <a:rPr lang="en-US" kern="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15" name="Curved Left Arrow 14"/>
          <p:cNvSpPr/>
          <p:nvPr/>
        </p:nvSpPr>
        <p:spPr bwMode="auto">
          <a:xfrm>
            <a:off x="7703649" y="1599497"/>
            <a:ext cx="628428" cy="1889760"/>
          </a:xfrm>
          <a:prstGeom prst="curvedLeftArrow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4383" y="2125757"/>
            <a:ext cx="234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Increased Expressiveness</a:t>
            </a:r>
            <a:endParaRPr lang="en-US" sz="2400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260" y="5585812"/>
                <a:ext cx="87027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 			   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let 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(x,’[‘,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,1)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</a:t>
                </a:r>
                <a:r>
                  <a:rPr lang="en-US" sz="2400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SubStr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(x,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en-US" sz="24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+Pos(Suffix(x,p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),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Word, 2), 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      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+Pos(Suffix(x,p</a:t>
                </a:r>
                <a:r>
                  <a:rPr lang="en-US" sz="2400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), Word,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1))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60" y="5585812"/>
                <a:ext cx="8702740" cy="1200329"/>
              </a:xfrm>
              <a:prstGeom prst="rect">
                <a:avLst/>
              </a:prstGeom>
              <a:blipFill>
                <a:blip r:embed="rId3"/>
                <a:stretch>
                  <a:fillRect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76743" y="1011971"/>
            <a:ext cx="6689818" cy="1944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|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P[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</a:t>
            </a:r>
            <a:r>
              <a:rPr lang="en-US" kern="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190177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5256" y="914400"/>
                <a:ext cx="8355992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5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        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all lines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Split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(d,”\n”)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some lines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z: F[z])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FilterByPosition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init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iter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ine filter function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Contains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y,r,K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startsWith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y,r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56" y="914400"/>
                <a:ext cx="8355992" cy="5764634"/>
              </a:xfrm>
              <a:blipFill>
                <a:blip r:embed="rId3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371" y="4825907"/>
            <a:ext cx="8946841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3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</a:t>
            </a:r>
            <a:r>
              <a:rPr lang="en-US" sz="225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p</a:t>
            </a:r>
            <a:r>
              <a:rPr lang="en-US" sz="2250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25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=P[x] |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let p</a:t>
            </a:r>
            <a:r>
              <a:rPr lang="en-US" sz="22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=P[x] </a:t>
            </a:r>
            <a:r>
              <a:rPr lang="en-US" sz="2250" dirty="0">
                <a:latin typeface="Segoe UI" panose="020B0502040204020203" pitchFamily="34" charset="0"/>
                <a:cs typeface="Segoe UI" panose="020B0502040204020203" pitchFamily="34" charset="0"/>
              </a:rPr>
              <a:t>in (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22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25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</a:t>
            </a:r>
            <a:r>
              <a:rPr lang="en-US" sz="225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(s,p</a:t>
            </a:r>
            <a:r>
              <a:rPr lang="en-US" sz="22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25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)]) in</a:t>
            </a:r>
            <a:endParaRPr lang="en-US" sz="225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|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p</a:t>
            </a:r>
            <a:r>
              <a:rPr lang="en-US" kern="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32749" y="4801379"/>
            <a:ext cx="30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kern="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expr </a:t>
            </a:r>
            <a:r>
              <a:rPr lang="en-US" sz="24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S     :=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1224" y="4788853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[X]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6820" y="3283260"/>
                <a:ext cx="43716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| </a:t>
                </a:r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z: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prevLine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(z)])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20" y="3283260"/>
                <a:ext cx="4371611" cy="461665"/>
              </a:xfrm>
              <a:prstGeom prst="rect">
                <a:avLst/>
              </a:prstGeom>
              <a:blipFill>
                <a:blip r:embed="rId4"/>
                <a:stretch>
                  <a:fillRect l="-209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0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0724" y="912876"/>
                <a:ext cx="9044669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𝑆𝑡𝑟𝑖𝑛𝑔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𝐿𝑖𝑠𝑡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𝑃𝑜𝑠𝑃𝑎𝑖𝑟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Seq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expr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PPL :=</a:t>
                </a:r>
                <a:r>
                  <a:rPr lang="en-US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Map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z: PP[z], N)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|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Map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z: PP[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Suffix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d,z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)], </a:t>
                </a:r>
                <a:r>
                  <a:rPr lang="en-US" dirty="0" err="1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d,R,R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	           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|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Merge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(PPL</a:t>
                </a:r>
                <a:r>
                  <a:rPr lang="en-US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1,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PPL</a:t>
                </a:r>
                <a:r>
                  <a:rPr lang="en-US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all lines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Split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(d,”\n”)</a:t>
                </a:r>
              </a:p>
              <a:p>
                <a:pPr marL="0" indent="0">
                  <a:buNone/>
                </a:pPr>
                <a:endParaRPr lang="en-US" sz="5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some lines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N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z: F[z])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FilterByPosition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init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iter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500" dirty="0" smtClean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ine filter function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F[y]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Contains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y,r,K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 | </a:t>
                </a:r>
                <a:r>
                  <a:rPr lang="en-US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startsWith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y,r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724" y="912876"/>
                <a:ext cx="9044669" cy="5764634"/>
              </a:xfrm>
              <a:blipFill>
                <a:blip r:embed="rId3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5755" y="4840637"/>
            <a:ext cx="8558084" cy="197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/>
              <a:t>                            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x = X in </a:t>
            </a:r>
            <a:r>
              <a:rPr lang="en-US" kern="0" dirty="0" err="1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(x,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PP[x])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300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pair </a:t>
            </a:r>
            <a:r>
              <a:rPr lang="en-US" sz="23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PP[x] := </a:t>
            </a:r>
            <a:r>
              <a:rPr lang="en-US" sz="215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p</a:t>
            </a:r>
            <a:r>
              <a:rPr lang="en-US" sz="2150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15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=P[x] |</a:t>
            </a:r>
            <a:r>
              <a:rPr lang="en-US" sz="2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let p</a:t>
            </a:r>
            <a:r>
              <a:rPr lang="en-US" sz="21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=P[x] in (p</a:t>
            </a:r>
            <a:r>
              <a:rPr lang="en-US" sz="21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15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sz="2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</a:t>
            </a:r>
            <a:r>
              <a:rPr lang="en-US" sz="215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sz="2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(s,p</a:t>
            </a:r>
            <a:r>
              <a:rPr lang="en-US" sz="21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  <a:r>
              <a:rPr lang="en-US" sz="2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)]) in</a:t>
            </a:r>
            <a:endParaRPr lang="en-US" sz="215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let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P[x] | 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P[</a:t>
            </a:r>
            <a:r>
              <a:rPr lang="en-US" kern="0" dirty="0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Suffix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(x,p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)]</a:t>
            </a: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kern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(p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,p</a:t>
            </a:r>
            <a:r>
              <a:rPr lang="en-US" kern="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endParaRPr lang="en-US" sz="700" kern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position expr 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P[y]  := </a:t>
            </a:r>
            <a:r>
              <a:rPr lang="en-US" kern="0" dirty="0" err="1" smtClean="0">
                <a:solidFill>
                  <a:srgbClr val="008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</a:t>
            </a:r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(y, R, R, K) | K</a:t>
            </a:r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555" y="4827427"/>
            <a:ext cx="30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substr</a:t>
            </a:r>
            <a:r>
              <a:rPr lang="en-US" sz="2400" kern="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expr </a:t>
            </a:r>
            <a:r>
              <a:rPr lang="en-US" sz="2400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S     :=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544" y="4814217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[X]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5862" y="3272308"/>
                <a:ext cx="43761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| </a:t>
                </a:r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(L,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z: 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F[</a:t>
                </a:r>
                <a:r>
                  <a:rPr lang="en-US" sz="2400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prevLine</a:t>
                </a:r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(z)])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862" y="3272308"/>
                <a:ext cx="4376147" cy="461665"/>
              </a:xfrm>
              <a:prstGeom prst="rect">
                <a:avLst/>
              </a:prstGeom>
              <a:blipFill>
                <a:blip r:embed="rId4"/>
                <a:stretch>
                  <a:fillRect l="-20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1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82773"/>
            <a:ext cx="7772400" cy="5602749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1: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DSLs 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2: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 Algorithm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Ambiguity Resolution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Ranking</a:t>
            </a:r>
          </a:p>
          <a:p>
            <a:pPr lvl="1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interaction models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Leveraging ML for improving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synthesis</a:t>
            </a:r>
          </a:p>
          <a:p>
            <a:pPr marL="0" indent="0">
              <a:buNone/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3: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Hands-on session</a:t>
            </a:r>
          </a:p>
          <a:p>
            <a:pPr marL="0" indent="0">
              <a:buNone/>
            </a:pP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Lecture 4: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Miscellaneous related topics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Programming using Natural Language</a:t>
            </a: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in computer-aided Education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Four Big Bets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0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5080" y="863601"/>
                <a:ext cx="9077900" cy="44749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𝑆𝑡𝑟𝑖𝑛𝑔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𝑃𝑜𝑠𝑃𝑎𝑖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,….,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𝑃𝑜𝑠𝑃𝑎𝑖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expr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 </a:t>
                </a:r>
                <a:r>
                  <a:rPr lang="en-US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Plan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(PK, D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…, </a:t>
                </a:r>
                <a:r>
                  <a:rPr lang="en-US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marL="0" lvl="0" indent="0">
                  <a:buNone/>
                </a:pPr>
                <a:endParaRPr lang="en-US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primary keys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PK  := PPL </a:t>
                </a:r>
              </a:p>
              <a:p>
                <a:pPr marL="0" lv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erived value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  :=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080" y="863601"/>
                <a:ext cx="9077900" cy="4474962"/>
              </a:xfrm>
              <a:blipFill>
                <a:blip r:embed="rId3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394" y="2989920"/>
                <a:ext cx="734805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Plan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(PK, D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…., 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Map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(z, D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[z], …, 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[z]), PK)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94" y="2989920"/>
                <a:ext cx="7348053" cy="461665"/>
              </a:xfrm>
              <a:prstGeom prst="rect">
                <a:avLst/>
              </a:prstGeom>
              <a:blipFill>
                <a:blip r:embed="rId4"/>
                <a:stretch>
                  <a:fillRect l="-1159"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FlashExtract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77494" y="4747214"/>
                <a:ext cx="3378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PP[</a:t>
                </a:r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Suffix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d,</a:t>
                </a:r>
                <a:r>
                  <a:rPr lang="en-US" sz="2400" dirty="0" err="1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Snd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(z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))]</a:t>
                </a:r>
                <a:endParaRPr lang="en-US" sz="24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94" y="4747214"/>
                <a:ext cx="3378352" cy="461665"/>
              </a:xfrm>
              <a:prstGeom prst="rect">
                <a:avLst/>
              </a:prstGeom>
              <a:blipFill>
                <a:blip r:embed="rId5"/>
                <a:stretch>
                  <a:fillRect l="-54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37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6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" y="3986060"/>
            <a:ext cx="5328496" cy="25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image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" y="1045772"/>
            <a:ext cx="4889840" cy="337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 Re-formatting</a:t>
            </a: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84" y="985520"/>
            <a:ext cx="5511376" cy="518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2332481" y="4593747"/>
            <a:ext cx="175260" cy="529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500"/>
          </a:p>
        </p:txBody>
      </p:sp>
      <p:sp>
        <p:nvSpPr>
          <p:cNvPr id="32" name="TextBox 31"/>
          <p:cNvSpPr txBox="1"/>
          <p:nvPr/>
        </p:nvSpPr>
        <p:spPr>
          <a:xfrm>
            <a:off x="5298034" y="5589663"/>
            <a:ext cx="401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Output</a:t>
            </a:r>
            <a:r>
              <a:rPr lang="en-US" sz="24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Relational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98034" y="2518003"/>
            <a:ext cx="359196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Segoe UI" panose="020B0502040204020203" pitchFamily="34" charset="0"/>
                <a:cs typeface="Segoe UI" panose="020B0502040204020203" pitchFamily="34" charset="0"/>
              </a:rPr>
              <a:t>Input: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Semi-structured spreadsheet</a:t>
            </a:r>
          </a:p>
        </p:txBody>
      </p:sp>
    </p:spTree>
    <p:extLst>
      <p:ext uri="{BB962C8B-B14F-4D97-AF65-F5344CB8AC3E}">
        <p14:creationId xmlns:p14="http://schemas.microsoft.com/office/powerpoint/2010/main" val="22366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993534"/>
            <a:ext cx="9287902" cy="6139341"/>
            <a:chOff x="-1" y="113977"/>
            <a:chExt cx="12383867" cy="81857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13977"/>
              <a:ext cx="9943254" cy="34450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4109069"/>
              <a:ext cx="6199947" cy="4190704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2730668" y="3481383"/>
              <a:ext cx="233680" cy="7053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02232" y="5947193"/>
              <a:ext cx="5358248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Segoe UI" panose="020B0502040204020203" pitchFamily="34" charset="0"/>
                  <a:cs typeface="Segoe UI" panose="020B0502040204020203" pitchFamily="34" charset="0"/>
                </a:rPr>
                <a:t>Output</a:t>
              </a:r>
              <a:r>
                <a:rPr lang="en-US" sz="2400" u="sng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:</a:t>
              </a:r>
              <a:r>
                <a:rPr lang="en-US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Relational </a:t>
              </a:r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table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641" y="3110588"/>
              <a:ext cx="488122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>
                  <a:latin typeface="Segoe UI" panose="020B0502040204020203" pitchFamily="34" charset="0"/>
                  <a:cs typeface="Segoe UI" panose="020B0502040204020203" pitchFamily="34" charset="0"/>
                </a:rPr>
                <a:t>Input: </a:t>
              </a:r>
              <a:r>
                <a:rPr lang="en-US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Semi-structured spreadsheet</a:t>
              </a:r>
            </a:p>
          </p:txBody>
        </p:sp>
      </p:grpSp>
      <p:sp>
        <p:nvSpPr>
          <p:cNvPr id="11" name="Title 5"/>
          <p:cNvSpPr txBox="1">
            <a:spLocks/>
          </p:cNvSpPr>
          <p:nvPr/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 Re-formatting</a:t>
            </a:r>
            <a:endParaRPr lang="en-US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5081" y="863601"/>
                <a:ext cx="9179561" cy="5764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                  </a:t>
                </a: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𝑝𝑟𝑒𝑎𝑑𝑠h𝑒𝑒𝑡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𝐿𝑖𝑠𝑡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𝐶𝑒𝑙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𝐶𝑒𝑙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top-level </a:t>
                </a: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expr </a:t>
                </a:r>
                <a:r>
                  <a:rPr lang="en-US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 := </a:t>
                </a:r>
                <a:r>
                  <a:rPr lang="en-US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Plan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(PK, D</a:t>
                </a:r>
                <a:r>
                  <a:rPr lang="en-US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…, </a:t>
                </a:r>
                <a:r>
                  <a:rPr lang="en-US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endParaRPr lang="en-US" sz="15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sz="1500" dirty="0">
                  <a:solidFill>
                    <a:srgbClr val="000000"/>
                  </a:solidFill>
                </a:endParaRPr>
              </a:p>
              <a:p>
                <a:pPr marL="0" lvl="0" indent="0">
                  <a:buNone/>
                </a:pPr>
                <a:endParaRPr lang="en-US" dirty="0" smtClean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endParaRPr 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primary keys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PK </a:t>
                </a:r>
                <a:r>
                  <a:rPr lang="en-US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:= </a:t>
                </a:r>
                <a:endParaRPr lang="en-US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cell filter </a:t>
                </a:r>
                <a:r>
                  <a:rPr lang="en-US" dirty="0" err="1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fn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F[y] := Boolean constraint over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		</a:t>
                </a:r>
                <a:r>
                  <a:rPr lang="en-US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</a:t>
                </a:r>
                <a:r>
                  <a:rPr lang="en-US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y.Coordinates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y.Content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y.Neighbors</a:t>
                </a:r>
                <a:endParaRPr lang="en-US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endParaRPr lang="en-US" sz="15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dirty="0" smtClean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erived value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  :=</a:t>
                </a:r>
              </a:p>
              <a:p>
                <a:pPr marL="0" lv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                           |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</a:t>
                </a:r>
                <a:r>
                  <a:rPr lang="en-US" dirty="0" err="1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MoveUntil</a:t>
                </a:r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(z, Direction,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y: F[y])</a:t>
                </a:r>
                <a:endParaRPr lang="en-US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081" y="863601"/>
                <a:ext cx="9179561" cy="5764634"/>
              </a:xfrm>
              <a:blipFill>
                <a:blip r:embed="rId3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FlashRelate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DSL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5459" y="3976792"/>
                <a:ext cx="34684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Filter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F[z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],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d.Cells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sz="24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59" y="3976792"/>
                <a:ext cx="3468414" cy="461665"/>
              </a:xfrm>
              <a:prstGeom prst="rect">
                <a:avLst/>
              </a:prstGeom>
              <a:blipFill>
                <a:blip r:embed="rId4"/>
                <a:stretch>
                  <a:fillRect l="-28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5459" y="5512502"/>
                <a:ext cx="3043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Neighbor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,K,K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59" y="5512502"/>
                <a:ext cx="3043445" cy="461665"/>
              </a:xfrm>
              <a:prstGeom prst="rect">
                <a:avLst/>
              </a:prstGeom>
              <a:blipFill>
                <a:blip r:embed="rId5"/>
                <a:stretch>
                  <a:fillRect l="-601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232" y="2891962"/>
                <a:ext cx="734805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lvl="0" indent="0">
                  <a:buNone/>
                </a:pPr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Plan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(PK, D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…., 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Map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z: (z, D</a:t>
                </a:r>
                <a:r>
                  <a:rPr lang="en-US" sz="2400" baseline="-250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[z], …, </a:t>
                </a:r>
                <a:r>
                  <a:rPr lang="en-US" sz="24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</a:t>
                </a:r>
                <a:r>
                  <a:rPr lang="en-US" sz="2400" baseline="-25000" dirty="0" err="1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2400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[z]), PK)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32" y="2891962"/>
                <a:ext cx="7348053" cy="461665"/>
              </a:xfrm>
              <a:prstGeom prst="rect">
                <a:avLst/>
              </a:prstGeom>
              <a:blipFill>
                <a:blip r:embed="rId6"/>
                <a:stretch>
                  <a:fillRect l="-1243" t="-7692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012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8234680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Balanced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Expressiveness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Expressive enough to cover wide range of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tasks</a:t>
            </a:r>
          </a:p>
          <a:p>
            <a:pPr lvl="2"/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out iteratively from a simple core.</a:t>
            </a:r>
            <a:endParaRPr lang="en-US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Restricted enough to enable efficient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search</a:t>
            </a:r>
          </a:p>
          <a:p>
            <a:pPr lvl="2"/>
            <a:r>
              <a:rPr lang="en-US" dirty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“let” construct for syntactic </a:t>
            </a:r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restrictions.</a:t>
            </a:r>
          </a:p>
          <a:p>
            <a:pPr lvl="2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Natural computation patterns</a:t>
            </a:r>
          </a:p>
          <a:p>
            <a:pPr lvl="1"/>
            <a:r>
              <a:rPr lang="en-US" dirty="0" smtClean="0">
                <a:solidFill>
                  <a:srgbClr val="CC00C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function definitions for reusability.</a:t>
            </a:r>
            <a:endParaRPr lang="en-US" dirty="0">
              <a:solidFill>
                <a:srgbClr val="CC00C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Summary: Design of DSLs for Synthesis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9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15" y="1911969"/>
            <a:ext cx="1649095" cy="1649095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oge UI"/>
              </a:rPr>
              <a:t>Programming-by-Examples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482" y="2643487"/>
            <a:ext cx="206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Example-based Intent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022" y="2704055"/>
            <a:ext cx="23554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1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Seoge UI"/>
              <a:ea typeface="MingLiU_HKSCS-ExtB" panose="02020500000000000000" pitchFamily="18" charset="-12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Program set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(a sub-DSL of D)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38086" y="3090224"/>
            <a:ext cx="552426" cy="9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0" idx="3"/>
            <a:endCxn id="11" idx="1"/>
          </p:cNvCxnSpPr>
          <p:nvPr/>
        </p:nvCxnSpPr>
        <p:spPr>
          <a:xfrm flipV="1">
            <a:off x="5093507" y="3096470"/>
            <a:ext cx="365515" cy="29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36328" y="4715848"/>
            <a:ext cx="9877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Seoge UI"/>
              </a:rPr>
              <a:t>DSL</a:t>
            </a:r>
            <a:r>
              <a:rPr lang="en-US" sz="1800" dirty="0">
                <a:solidFill>
                  <a:srgbClr val="000000"/>
                </a:solidFill>
                <a:latin typeface="Seoge UI"/>
                <a:ea typeface="MingLiU_HKSCS-ExtB" panose="02020500000000000000" pitchFamily="18" charset="-120"/>
                <a:cs typeface="Segoe UI Semilight" panose="020B0402040204020203" pitchFamily="34" charset="0"/>
              </a:rPr>
              <a:t> 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65925" y="4104192"/>
            <a:ext cx="0" cy="619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34298" y="3396306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Program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78D7"/>
                </a:solidFill>
                <a:latin typeface="Seoge UI"/>
              </a:rPr>
              <a:t>Synthesizer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300903" y="2094575"/>
            <a:ext cx="1792604" cy="2009617"/>
          </a:xfrm>
          <a:prstGeom prst="rect">
            <a:avLst/>
          </a:prstGeom>
          <a:noFill/>
          <a:ln w="3175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47">
              <a:spcBef>
                <a:spcPct val="0"/>
              </a:spcBef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7123652" y="6450435"/>
            <a:ext cx="1905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D07661B-1E0D-4001-BF89-AF1DFB53F904}" type="slidenum"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35</a:t>
            </a:fld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2" y="228601"/>
            <a:ext cx="8753374" cy="666387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Excel help forums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41" y="1342656"/>
            <a:ext cx="5117418" cy="1409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3336877"/>
            <a:ext cx="8039100" cy="982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2" y="103494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9" y="4930009"/>
            <a:ext cx="537210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99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Typical help-forum interaction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http://media02.hongkiat.com/geek-is-new-cool/g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53" y="2752713"/>
            <a:ext cx="2317518" cy="23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Down Arrow 4"/>
          <p:cNvSpPr/>
          <p:nvPr/>
        </p:nvSpPr>
        <p:spPr>
          <a:xfrm>
            <a:off x="3793524" y="2654716"/>
            <a:ext cx="4243630" cy="7457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0800000">
            <a:off x="3843022" y="4658496"/>
            <a:ext cx="3874815" cy="810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8211" y="2090113"/>
            <a:ext cx="425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300_w5_aniSh_c1_b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w5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1553" y="4824271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56897" y="2694460"/>
            <a:ext cx="3950421" cy="2375772"/>
            <a:chOff x="595628" y="2489008"/>
            <a:chExt cx="6588792" cy="3734543"/>
          </a:xfrm>
        </p:grpSpPr>
        <p:pic>
          <p:nvPicPr>
            <p:cNvPr id="10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2583899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287" y="2711916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36" y="248900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671" y="26170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48" y="31995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183" y="3327612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28" y="3732995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647" y="400771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.dryicons.com/images/icon_sets/coquette_part_7_icons_set/png/128x128/female_male_user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3352" y="4119628"/>
              <a:ext cx="2103921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dellipack/256/peopl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497" y="3859225"/>
              <a:ext cx="2103923" cy="21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3690272" y="1581524"/>
            <a:ext cx="449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300_w30_aniSh_c1_b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w30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3753" y="5619039"/>
            <a:ext cx="7710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=MID(B1,FIND(“_”,$B:$B)+1, FIND(“_”,REPLACE($B:$B,1,FIND(“_”,$B:$B),””))-1)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522" y="3379925"/>
            <a:ext cx="4097710" cy="610839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818146" y="4823136"/>
            <a:ext cx="227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=MID(B1,5,2)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Flash Fill (Excel 2013 feature) demo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18" y="959411"/>
            <a:ext cx="5993965" cy="53210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204274"/>
            <a:ext cx="867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“Automating string processing in spreadsheets using input-output examples”;</a:t>
            </a: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POPL 2011; Sumit Gulwani</a:t>
            </a:r>
          </a:p>
        </p:txBody>
      </p:sp>
    </p:spTree>
    <p:extLst>
      <p:ext uri="{BB962C8B-B14F-4D97-AF65-F5344CB8AC3E}">
        <p14:creationId xmlns:p14="http://schemas.microsoft.com/office/powerpoint/2010/main" val="3766050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37039"/>
              </p:ext>
            </p:extLst>
          </p:nvPr>
        </p:nvGraphicFramePr>
        <p:xfrm>
          <a:off x="1874519" y="3859478"/>
          <a:ext cx="497332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1">
                  <a:extLst>
                    <a:ext uri="{9D8B030D-6E8A-4147-A177-3AD203B41FA5}">
                      <a16:colId xmlns:a16="http://schemas.microsoft.com/office/drawing/2014/main" val="1288786668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226431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(Half hour bucket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4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5h 26m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5:00-5:30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0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4:30-5:00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4h 27m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4:00-4:30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0d 3h 57m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3:30-4:00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135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Number and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DateTime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Transformations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85224"/>
            <a:ext cx="902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Synthesizing Number Transformations from Input-Output Examples;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CAV 2012; Singh, Gulwani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99660"/>
              </p:ext>
            </p:extLst>
          </p:nvPr>
        </p:nvGraphicFramePr>
        <p:xfrm>
          <a:off x="325120" y="1384299"/>
          <a:ext cx="453464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624971444"/>
                    </a:ext>
                  </a:extLst>
                </a:gridCol>
                <a:gridCol w="3335766">
                  <a:extLst>
                    <a:ext uri="{9D8B030D-6E8A-4147-A177-3AD203B41FA5}">
                      <a16:colId xmlns:a16="http://schemas.microsoft.com/office/drawing/2014/main" val="2352811520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(Round to 2 decimal places)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78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239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346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2400" y="1611579"/>
            <a:ext cx="1442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Excel/C#:</a:t>
            </a: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Python/C: 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Java:</a:t>
            </a:r>
            <a:endParaRPr lang="en-US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4017" y="1618645"/>
            <a:ext cx="1049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#.00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.2f</a:t>
            </a:r>
          </a:p>
          <a:p>
            <a:r>
              <a:rPr lang="en-US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#.##</a:t>
            </a:r>
          </a:p>
        </p:txBody>
      </p:sp>
    </p:spTree>
    <p:extLst>
      <p:ext uri="{BB962C8B-B14F-4D97-AF65-F5344CB8AC3E}">
        <p14:creationId xmlns:p14="http://schemas.microsoft.com/office/powerpoint/2010/main" val="308011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889" y="304800"/>
            <a:ext cx="8023485" cy="609600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Lookup Transformations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5146"/>
              </p:ext>
            </p:extLst>
          </p:nvPr>
        </p:nvGraphicFramePr>
        <p:xfrm>
          <a:off x="2131654" y="3858389"/>
          <a:ext cx="53911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v1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(Name)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Input v2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(Date)</a:t>
                      </a:r>
                      <a:endParaRPr lang="en-US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Output 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(Price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Markup*Price)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$145.67+0.30*145.67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$3.56+0.45*3.56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21/1/2011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2/4/2009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23/2/2010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100581"/>
              </p:ext>
            </p:extLst>
          </p:nvPr>
        </p:nvGraphicFramePr>
        <p:xfrm>
          <a:off x="1677330" y="1021257"/>
          <a:ext cx="306719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Markup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Stroller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Bib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Diapers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Wipes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A46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Aspirator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66758"/>
              </p:ext>
            </p:extLst>
          </p:nvPr>
        </p:nvGraphicFramePr>
        <p:xfrm>
          <a:off x="6170104" y="1012441"/>
          <a:ext cx="285854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6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Price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$145.67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S33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$142.38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12/2010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$3.56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D32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1/2011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$21.45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W98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4/2009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$5.12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...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47161" y="1926418"/>
            <a:ext cx="1903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CostRec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279" y="1926418"/>
            <a:ext cx="16160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MarkupRec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8197" y="6504057"/>
            <a:ext cx="88622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</a:rPr>
              <a:t>Learning Semantic String Transformations from </a:t>
            </a:r>
            <a:r>
              <a:rPr lang="en-US" sz="1700" dirty="0" smtClean="0">
                <a:solidFill>
                  <a:srgbClr val="C00000"/>
                </a:solidFill>
              </a:rPr>
              <a:t>Examples; VLDB </a:t>
            </a:r>
            <a:r>
              <a:rPr lang="en-US" sz="1700" dirty="0">
                <a:solidFill>
                  <a:srgbClr val="C00000"/>
                </a:solidFill>
              </a:rPr>
              <a:t>2012; Singh, Gulwani</a:t>
            </a:r>
          </a:p>
        </p:txBody>
      </p:sp>
    </p:spTree>
    <p:extLst>
      <p:ext uri="{BB962C8B-B14F-4D97-AF65-F5344CB8AC3E}">
        <p14:creationId xmlns:p14="http://schemas.microsoft.com/office/powerpoint/2010/main" val="3776457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0" y="2009581"/>
            <a:ext cx="5609724" cy="368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93" y="1153606"/>
            <a:ext cx="887279" cy="692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429" y="2405279"/>
            <a:ext cx="4279106" cy="23717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24483" y="3332017"/>
            <a:ext cx="457200" cy="3169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181301"/>
            <a:ext cx="8033580" cy="644372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02217" y="3827074"/>
            <a:ext cx="2292927" cy="32316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</a:rPr>
              <a:t>To get Started!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 Science Class Assignment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4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135908</TotalTime>
  <Words>1991</Words>
  <Application>Microsoft Office PowerPoint</Application>
  <PresentationFormat>On-screen Show (4:3)</PresentationFormat>
  <Paragraphs>528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Segoe UI Semilight</vt:lpstr>
      <vt:lpstr>Comic Sans MS</vt:lpstr>
      <vt:lpstr>Calibri</vt:lpstr>
      <vt:lpstr>Seoge UI</vt:lpstr>
      <vt:lpstr>Times New Roman</vt:lpstr>
      <vt:lpstr>Consolas</vt:lpstr>
      <vt:lpstr>Cambria Math</vt:lpstr>
      <vt:lpstr>Segoe UI</vt:lpstr>
      <vt:lpstr>Gill Sans MT</vt:lpstr>
      <vt:lpstr>Wingdings</vt:lpstr>
      <vt:lpstr>Arial</vt:lpstr>
      <vt:lpstr>MingLiU_HKSCS-ExtB</vt:lpstr>
      <vt:lpstr>Courier New</vt:lpstr>
      <vt:lpstr>Bookman Old Style</vt:lpstr>
      <vt:lpstr>Segoe UI Light</vt:lpstr>
      <vt:lpstr>Default Design</vt:lpstr>
      <vt:lpstr>2_Default Design</vt:lpstr>
      <vt:lpstr>PowerPoint Presentation</vt:lpstr>
      <vt:lpstr>Programming by Examples (PBE)</vt:lpstr>
      <vt:lpstr>Outline</vt:lpstr>
      <vt:lpstr>Excel help forums</vt:lpstr>
      <vt:lpstr>Typical help-forum interaction</vt:lpstr>
      <vt:lpstr>Flash Fill (Excel 2013 feature) demo</vt:lpstr>
      <vt:lpstr>Number and DateTime Transformations</vt:lpstr>
      <vt:lpstr>Lookup Transformations</vt:lpstr>
      <vt:lpstr>Data Science Class Assignment</vt:lpstr>
      <vt:lpstr>FlashExtract Demo</vt:lpstr>
      <vt:lpstr>FlashExtract</vt:lpstr>
      <vt:lpstr>FlashExtract</vt:lpstr>
      <vt:lpstr>FlashRelate: Table Reshaping by Examples</vt:lpstr>
      <vt:lpstr>PowerPoint Presentation</vt:lpstr>
      <vt:lpstr>Killer Applications</vt:lpstr>
      <vt:lpstr>Repetitive API Changes</vt:lpstr>
      <vt:lpstr>Repetitive Corrections in Student Assignments</vt:lpstr>
      <vt:lpstr>Programming-by-Examples Architecture</vt:lpstr>
      <vt:lpstr>Domain-specific Language (DSL)</vt:lpstr>
      <vt:lpstr>FlashFill DSL </vt:lpstr>
      <vt:lpstr>Substring Operator</vt:lpstr>
      <vt:lpstr>Substring Operator</vt:lpstr>
      <vt:lpstr>Substring Operator</vt:lpstr>
      <vt:lpstr>Substring Operator</vt:lpstr>
      <vt:lpstr>Substring Operator</vt:lpstr>
      <vt:lpstr>Substring Operator</vt:lpstr>
      <vt:lpstr>Substring Operator</vt:lpstr>
      <vt:lpstr>FlashExtract DSL </vt:lpstr>
      <vt:lpstr>FlashExtract DSL </vt:lpstr>
      <vt:lpstr>FlashExtract DSL </vt:lpstr>
      <vt:lpstr>FlashRelate DSL </vt:lpstr>
      <vt:lpstr>PowerPoint Presentation</vt:lpstr>
      <vt:lpstr>PowerPoint Presentation</vt:lpstr>
      <vt:lpstr>FlashRelate DSL </vt:lpstr>
      <vt:lpstr>Summary: Design of DSLs for Synthesis</vt:lpstr>
      <vt:lpstr>Programming-by-Examples Architecture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Gulwani</dc:creator>
  <cp:lastModifiedBy>Sumit Gulwani</cp:lastModifiedBy>
  <cp:revision>7152</cp:revision>
  <cp:lastPrinted>2011-01-25T02:43:07Z</cp:lastPrinted>
  <dcterms:created xsi:type="dcterms:W3CDTF">1601-01-01T00:00:00Z</dcterms:created>
  <dcterms:modified xsi:type="dcterms:W3CDTF">2017-12-12T02:15:51Z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sumitg@microsoft.com</vt:lpwstr>
  </property>
  <property fmtid="{D5CDD505-2E9C-101B-9397-08002B2CF9AE}" pid="6" name="MSIP_Label_f42aa342-8706-4288-bd11-ebb85995028c_SetDate">
    <vt:lpwstr>2017-06-10T17:49:16.6410668-07:00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