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72" r:id="rId3"/>
    <p:sldId id="285" r:id="rId4"/>
    <p:sldId id="263" r:id="rId5"/>
    <p:sldId id="274" r:id="rId6"/>
    <p:sldId id="275" r:id="rId7"/>
    <p:sldId id="276" r:id="rId8"/>
    <p:sldId id="288" r:id="rId9"/>
    <p:sldId id="268" r:id="rId10"/>
    <p:sldId id="278" r:id="rId11"/>
    <p:sldId id="265" r:id="rId12"/>
    <p:sldId id="289" r:id="rId13"/>
    <p:sldId id="269" r:id="rId14"/>
    <p:sldId id="286" r:id="rId15"/>
    <p:sldId id="267" r:id="rId16"/>
    <p:sldId id="271" r:id="rId17"/>
    <p:sldId id="283" r:id="rId18"/>
    <p:sldId id="270" r:id="rId19"/>
    <p:sldId id="282" r:id="rId20"/>
    <p:sldId id="266"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638" autoAdjust="0"/>
  </p:normalViewPr>
  <p:slideViewPr>
    <p:cSldViewPr snapToGrid="0">
      <p:cViewPr varScale="1">
        <p:scale>
          <a:sx n="39" d="100"/>
          <a:sy n="39" d="100"/>
        </p:scale>
        <p:origin x="1656"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lu Ding" userId="f5587075-e664-4194-a8f9-7f90e89679c2" providerId="ADAL" clId="{16536295-1D5D-4280-8748-BE11A8384AED}"/>
    <pc:docChg chg="undo custSel addSld delSld modSld sldOrd">
      <pc:chgData name="Bailu Ding" userId="f5587075-e664-4194-a8f9-7f90e89679c2" providerId="ADAL" clId="{16536295-1D5D-4280-8748-BE11A8384AED}" dt="2019-08-30T00:13:29.901" v="4168" actId="20577"/>
      <pc:docMkLst>
        <pc:docMk/>
      </pc:docMkLst>
      <pc:sldChg chg="addSp delSp modSp modTransition modAnim modNotesTx">
        <pc:chgData name="Bailu Ding" userId="f5587075-e664-4194-a8f9-7f90e89679c2" providerId="ADAL" clId="{16536295-1D5D-4280-8748-BE11A8384AED}" dt="2019-08-30T00:13:29.901" v="4168" actId="20577"/>
        <pc:sldMkLst>
          <pc:docMk/>
          <pc:sldMk cId="236964966" sldId="256"/>
        </pc:sldMkLst>
      </pc:sldChg>
      <pc:sldChg chg="addSp delSp modSp modTransition modAnim modNotesTx">
        <pc:chgData name="Bailu Ding" userId="f5587075-e664-4194-a8f9-7f90e89679c2" providerId="ADAL" clId="{16536295-1D5D-4280-8748-BE11A8384AED}" dt="2019-08-29T21:24:58.665" v="3913" actId="12"/>
        <pc:sldMkLst>
          <pc:docMk/>
          <pc:sldMk cId="2628177429" sldId="263"/>
        </pc:sldMkLst>
      </pc:sldChg>
      <pc:sldChg chg="modSp modTransition modAnim modNotesTx">
        <pc:chgData name="Bailu Ding" userId="f5587075-e664-4194-a8f9-7f90e89679c2" providerId="ADAL" clId="{16536295-1D5D-4280-8748-BE11A8384AED}" dt="2019-08-29T21:38:58.994" v="3964" actId="20577"/>
        <pc:sldMkLst>
          <pc:docMk/>
          <pc:sldMk cId="2553017941" sldId="265"/>
        </pc:sldMkLst>
      </pc:sldChg>
      <pc:sldChg chg="modTransition">
        <pc:chgData name="Bailu Ding" userId="f5587075-e664-4194-a8f9-7f90e89679c2" providerId="ADAL" clId="{16536295-1D5D-4280-8748-BE11A8384AED}" dt="2019-08-29T18:52:57.756" v="3508"/>
        <pc:sldMkLst>
          <pc:docMk/>
          <pc:sldMk cId="1467790556" sldId="266"/>
        </pc:sldMkLst>
      </pc:sldChg>
      <pc:sldChg chg="modSp modTransition modNotesTx">
        <pc:chgData name="Bailu Ding" userId="f5587075-e664-4194-a8f9-7f90e89679c2" providerId="ADAL" clId="{16536295-1D5D-4280-8748-BE11A8384AED}" dt="2019-08-29T21:19:07.322" v="3730" actId="20577"/>
        <pc:sldMkLst>
          <pc:docMk/>
          <pc:sldMk cId="4200170115" sldId="267"/>
        </pc:sldMkLst>
      </pc:sldChg>
      <pc:sldChg chg="modSp modTransition modNotesTx">
        <pc:chgData name="Bailu Ding" userId="f5587075-e664-4194-a8f9-7f90e89679c2" providerId="ADAL" clId="{16536295-1D5D-4280-8748-BE11A8384AED}" dt="2019-08-29T21:23:47.477" v="3908" actId="20577"/>
        <pc:sldMkLst>
          <pc:docMk/>
          <pc:sldMk cId="4003044278" sldId="268"/>
        </pc:sldMkLst>
      </pc:sldChg>
      <pc:sldChg chg="modSp modTransition modNotesTx">
        <pc:chgData name="Bailu Ding" userId="f5587075-e664-4194-a8f9-7f90e89679c2" providerId="ADAL" clId="{16536295-1D5D-4280-8748-BE11A8384AED}" dt="2019-08-29T21:19:42.715" v="3738" actId="20577"/>
        <pc:sldMkLst>
          <pc:docMk/>
          <pc:sldMk cId="3656463912" sldId="269"/>
        </pc:sldMkLst>
      </pc:sldChg>
      <pc:sldChg chg="addSp modSp modTransition modNotesTx">
        <pc:chgData name="Bailu Ding" userId="f5587075-e664-4194-a8f9-7f90e89679c2" providerId="ADAL" clId="{16536295-1D5D-4280-8748-BE11A8384AED}" dt="2019-08-29T23:49:24.544" v="4102" actId="1076"/>
        <pc:sldMkLst>
          <pc:docMk/>
          <pc:sldMk cId="3387805542" sldId="270"/>
        </pc:sldMkLst>
      </pc:sldChg>
      <pc:sldChg chg="modSp modTransition modNotesTx">
        <pc:chgData name="Bailu Ding" userId="f5587075-e664-4194-a8f9-7f90e89679c2" providerId="ADAL" clId="{16536295-1D5D-4280-8748-BE11A8384AED}" dt="2019-08-29T21:18:24.719" v="3703" actId="20577"/>
        <pc:sldMkLst>
          <pc:docMk/>
          <pc:sldMk cId="843915787" sldId="271"/>
        </pc:sldMkLst>
      </pc:sldChg>
      <pc:sldChg chg="addSp delSp modSp modTransition delAnim modAnim modNotesTx">
        <pc:chgData name="Bailu Ding" userId="f5587075-e664-4194-a8f9-7f90e89679c2" providerId="ADAL" clId="{16536295-1D5D-4280-8748-BE11A8384AED}" dt="2019-08-29T21:33:54.810" v="3922" actId="20577"/>
        <pc:sldMkLst>
          <pc:docMk/>
          <pc:sldMk cId="2689653160" sldId="272"/>
        </pc:sldMkLst>
      </pc:sldChg>
      <pc:sldChg chg="modSp modTransition modNotesTx">
        <pc:chgData name="Bailu Ding" userId="f5587075-e664-4194-a8f9-7f90e89679c2" providerId="ADAL" clId="{16536295-1D5D-4280-8748-BE11A8384AED}" dt="2019-08-29T21:36:49.339" v="3947" actId="20577"/>
        <pc:sldMkLst>
          <pc:docMk/>
          <pc:sldMk cId="3196680570" sldId="274"/>
        </pc:sldMkLst>
      </pc:sldChg>
      <pc:sldChg chg="delSp modSp ord modTransition delAnim modAnim modNotesTx">
        <pc:chgData name="Bailu Ding" userId="f5587075-e664-4194-a8f9-7f90e89679c2" providerId="ADAL" clId="{16536295-1D5D-4280-8748-BE11A8384AED}" dt="2019-08-29T21:24:05.533" v="3911" actId="12"/>
        <pc:sldMkLst>
          <pc:docMk/>
          <pc:sldMk cId="320256189" sldId="275"/>
        </pc:sldMkLst>
      </pc:sldChg>
      <pc:sldChg chg="addSp delSp modSp ord modTransition modNotesTx">
        <pc:chgData name="Bailu Ding" userId="f5587075-e664-4194-a8f9-7f90e89679c2" providerId="ADAL" clId="{16536295-1D5D-4280-8748-BE11A8384AED}" dt="2019-08-29T21:23:59.729" v="3910" actId="12"/>
        <pc:sldMkLst>
          <pc:docMk/>
          <pc:sldMk cId="609601970" sldId="276"/>
        </pc:sldMkLst>
      </pc:sldChg>
      <pc:sldChg chg="modSp modTransition modNotesTx">
        <pc:chgData name="Bailu Ding" userId="f5587075-e664-4194-a8f9-7f90e89679c2" providerId="ADAL" clId="{16536295-1D5D-4280-8748-BE11A8384AED}" dt="2019-08-29T21:38:30.106" v="3956" actId="113"/>
        <pc:sldMkLst>
          <pc:docMk/>
          <pc:sldMk cId="1542224778" sldId="278"/>
        </pc:sldMkLst>
      </pc:sldChg>
      <pc:sldChg chg="modTransition">
        <pc:chgData name="Bailu Ding" userId="f5587075-e664-4194-a8f9-7f90e89679c2" providerId="ADAL" clId="{16536295-1D5D-4280-8748-BE11A8384AED}" dt="2019-08-29T18:52:57.756" v="3508"/>
        <pc:sldMkLst>
          <pc:docMk/>
          <pc:sldMk cId="2520535926" sldId="279"/>
        </pc:sldMkLst>
      </pc:sldChg>
      <pc:sldChg chg="delSp modTransition">
        <pc:chgData name="Bailu Ding" userId="f5587075-e664-4194-a8f9-7f90e89679c2" providerId="ADAL" clId="{16536295-1D5D-4280-8748-BE11A8384AED}" dt="2019-08-29T18:52:57.756" v="3508"/>
        <pc:sldMkLst>
          <pc:docMk/>
          <pc:sldMk cId="1916525901" sldId="282"/>
        </pc:sldMkLst>
      </pc:sldChg>
      <pc:sldChg chg="modTransition modNotesTx">
        <pc:chgData name="Bailu Ding" userId="f5587075-e664-4194-a8f9-7f90e89679c2" providerId="ADAL" clId="{16536295-1D5D-4280-8748-BE11A8384AED}" dt="2019-08-29T21:18:36.451" v="3714" actId="20577"/>
        <pc:sldMkLst>
          <pc:docMk/>
          <pc:sldMk cId="3215035001" sldId="283"/>
        </pc:sldMkLst>
      </pc:sldChg>
      <pc:sldChg chg="addSp delSp modSp add modTransition modAnim modNotesTx">
        <pc:chgData name="Bailu Ding" userId="f5587075-e664-4194-a8f9-7f90e89679c2" providerId="ADAL" clId="{16536295-1D5D-4280-8748-BE11A8384AED}" dt="2019-08-29T21:25:05.581" v="3914" actId="12"/>
        <pc:sldMkLst>
          <pc:docMk/>
          <pc:sldMk cId="1826632485" sldId="285"/>
        </pc:sldMkLst>
      </pc:sldChg>
      <pc:sldChg chg="modSp add modTransition modNotesTx">
        <pc:chgData name="Bailu Ding" userId="f5587075-e664-4194-a8f9-7f90e89679c2" providerId="ADAL" clId="{16536295-1D5D-4280-8748-BE11A8384AED}" dt="2019-08-30T00:04:49.860" v="4167" actId="20577"/>
        <pc:sldMkLst>
          <pc:docMk/>
          <pc:sldMk cId="3334498955" sldId="286"/>
        </pc:sldMkLst>
      </pc:sldChg>
      <pc:sldChg chg="add del ord">
        <pc:chgData name="Bailu Ding" userId="f5587075-e664-4194-a8f9-7f90e89679c2" providerId="ADAL" clId="{16536295-1D5D-4280-8748-BE11A8384AED}" dt="2019-08-29T07:38:47.835" v="3323" actId="2696"/>
        <pc:sldMkLst>
          <pc:docMk/>
          <pc:sldMk cId="4000118039" sldId="287"/>
        </pc:sldMkLst>
      </pc:sldChg>
      <pc:sldChg chg="modSp add ord modTransition modNotesTx">
        <pc:chgData name="Bailu Ding" userId="f5587075-e664-4194-a8f9-7f90e89679c2" providerId="ADAL" clId="{16536295-1D5D-4280-8748-BE11A8384AED}" dt="2019-08-29T21:23:55.733" v="3909" actId="12"/>
        <pc:sldMkLst>
          <pc:docMk/>
          <pc:sldMk cId="1799437778" sldId="288"/>
        </pc:sldMkLst>
      </pc:sldChg>
      <pc:sldChg chg="modSp add modNotesTx">
        <pc:chgData name="Bailu Ding" userId="f5587075-e664-4194-a8f9-7f90e89679c2" providerId="ADAL" clId="{16536295-1D5D-4280-8748-BE11A8384AED}" dt="2019-08-29T21:55:49.522" v="4014" actId="20577"/>
        <pc:sldMkLst>
          <pc:docMk/>
          <pc:sldMk cId="1645889872" sldId="28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microsoft-my.sharepoint.com/personal/badin_microsoft_com/Documents/Projects/TransactionBatch/20190208_NWDS/Experimen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microsoft-my.sharepoint.com/personal/badin_microsoft_com/Documents/Projects/TransactionBatch/20190208_NWDS/Experimen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microsoft-my.sharepoint.com/personal/badin_microsoft_com/Documents/Projects/TransactionBatch/20190208_NWDS/Experimen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TPS!$B$1</c:f>
              <c:strCache>
                <c:ptCount val="1"/>
                <c:pt idx="0">
                  <c:v>Reorder</c:v>
                </c:pt>
              </c:strCache>
            </c:strRef>
          </c:tx>
          <c:spPr>
            <a:ln w="38100" cap="rnd">
              <a:solidFill>
                <a:schemeClr val="accent2"/>
              </a:solidFill>
              <a:round/>
            </a:ln>
            <a:effectLst/>
          </c:spPr>
          <c:marker>
            <c:symbol val="circle"/>
            <c:size val="10"/>
            <c:spPr>
              <a:solidFill>
                <a:schemeClr val="accent2"/>
              </a:solidFill>
              <a:ln w="38100">
                <a:solidFill>
                  <a:schemeClr val="accent2"/>
                </a:solidFill>
              </a:ln>
              <a:effectLst/>
            </c:spPr>
          </c:marker>
          <c:cat>
            <c:numRef>
              <c:f>TPS!$A$2:$A$8</c:f>
              <c:numCache>
                <c:formatCode>General</c:formatCode>
                <c:ptCount val="7"/>
                <c:pt idx="0">
                  <c:v>4</c:v>
                </c:pt>
                <c:pt idx="1">
                  <c:v>8</c:v>
                </c:pt>
                <c:pt idx="2">
                  <c:v>12</c:v>
                </c:pt>
                <c:pt idx="3">
                  <c:v>16</c:v>
                </c:pt>
                <c:pt idx="4">
                  <c:v>20</c:v>
                </c:pt>
                <c:pt idx="5">
                  <c:v>24</c:v>
                </c:pt>
                <c:pt idx="6">
                  <c:v>28</c:v>
                </c:pt>
              </c:numCache>
            </c:numRef>
          </c:cat>
          <c:val>
            <c:numRef>
              <c:f>TPS!$B$2:$B$8</c:f>
              <c:numCache>
                <c:formatCode>General</c:formatCode>
                <c:ptCount val="7"/>
                <c:pt idx="0">
                  <c:v>0.79</c:v>
                </c:pt>
                <c:pt idx="1">
                  <c:v>1.38</c:v>
                </c:pt>
                <c:pt idx="2">
                  <c:v>1.83</c:v>
                </c:pt>
                <c:pt idx="3">
                  <c:v>1.83</c:v>
                </c:pt>
                <c:pt idx="4">
                  <c:v>1.73</c:v>
                </c:pt>
                <c:pt idx="5">
                  <c:v>1.77</c:v>
                </c:pt>
                <c:pt idx="6">
                  <c:v>1.89</c:v>
                </c:pt>
              </c:numCache>
            </c:numRef>
          </c:val>
          <c:smooth val="0"/>
          <c:extLst>
            <c:ext xmlns:c16="http://schemas.microsoft.com/office/drawing/2014/chart" uri="{C3380CC4-5D6E-409C-BE32-E72D297353CC}">
              <c16:uniqueId val="{00000000-8C6A-45EF-AF5A-46CAD7B45E91}"/>
            </c:ext>
          </c:extLst>
        </c:ser>
        <c:ser>
          <c:idx val="2"/>
          <c:order val="1"/>
          <c:tx>
            <c:strRef>
              <c:f>TPS!$C$1</c:f>
              <c:strCache>
                <c:ptCount val="1"/>
                <c:pt idx="0">
                  <c:v>Silo</c:v>
                </c:pt>
              </c:strCache>
            </c:strRef>
          </c:tx>
          <c:spPr>
            <a:ln w="38100" cap="rnd">
              <a:solidFill>
                <a:schemeClr val="accent4"/>
              </a:solidFill>
              <a:round/>
            </a:ln>
            <a:effectLst/>
          </c:spPr>
          <c:marker>
            <c:symbol val="triangle"/>
            <c:size val="14"/>
            <c:spPr>
              <a:noFill/>
              <a:ln w="38100">
                <a:solidFill>
                  <a:schemeClr val="accent4"/>
                </a:solidFill>
              </a:ln>
              <a:effectLst/>
            </c:spPr>
          </c:marker>
          <c:cat>
            <c:numRef>
              <c:f>TPS!$A$2:$A$8</c:f>
              <c:numCache>
                <c:formatCode>General</c:formatCode>
                <c:ptCount val="7"/>
                <c:pt idx="0">
                  <c:v>4</c:v>
                </c:pt>
                <c:pt idx="1">
                  <c:v>8</c:v>
                </c:pt>
                <c:pt idx="2">
                  <c:v>12</c:v>
                </c:pt>
                <c:pt idx="3">
                  <c:v>16</c:v>
                </c:pt>
                <c:pt idx="4">
                  <c:v>20</c:v>
                </c:pt>
                <c:pt idx="5">
                  <c:v>24</c:v>
                </c:pt>
                <c:pt idx="6">
                  <c:v>28</c:v>
                </c:pt>
              </c:numCache>
            </c:numRef>
          </c:cat>
          <c:val>
            <c:numRef>
              <c:f>TPS!$C$2:$C$8</c:f>
              <c:numCache>
                <c:formatCode>General</c:formatCode>
                <c:ptCount val="7"/>
                <c:pt idx="0">
                  <c:v>0.4569802</c:v>
                </c:pt>
                <c:pt idx="1">
                  <c:v>0.47312100000000001</c:v>
                </c:pt>
                <c:pt idx="2">
                  <c:v>0.48480479999999998</c:v>
                </c:pt>
                <c:pt idx="3">
                  <c:v>0.48244359999999997</c:v>
                </c:pt>
                <c:pt idx="4">
                  <c:v>0.46481800000000001</c:v>
                </c:pt>
                <c:pt idx="5">
                  <c:v>0.45079320000000001</c:v>
                </c:pt>
                <c:pt idx="6">
                  <c:v>0.44154900000000002</c:v>
                </c:pt>
              </c:numCache>
            </c:numRef>
          </c:val>
          <c:smooth val="0"/>
          <c:extLst>
            <c:ext xmlns:c16="http://schemas.microsoft.com/office/drawing/2014/chart" uri="{C3380CC4-5D6E-409C-BE32-E72D297353CC}">
              <c16:uniqueId val="{00000001-8C6A-45EF-AF5A-46CAD7B45E91}"/>
            </c:ext>
          </c:extLst>
        </c:ser>
        <c:ser>
          <c:idx val="4"/>
          <c:order val="3"/>
          <c:tx>
            <c:strRef>
              <c:f>TPS!$E$1</c:f>
              <c:strCache>
                <c:ptCount val="1"/>
                <c:pt idx="0">
                  <c:v>Cicada</c:v>
                </c:pt>
              </c:strCache>
            </c:strRef>
          </c:tx>
          <c:spPr>
            <a:ln w="38100" cap="rnd">
              <a:solidFill>
                <a:schemeClr val="accent5"/>
              </a:solidFill>
              <a:round/>
            </a:ln>
            <a:effectLst/>
          </c:spPr>
          <c:marker>
            <c:symbol val="square"/>
            <c:size val="10"/>
            <c:spPr>
              <a:solidFill>
                <a:schemeClr val="accent5"/>
              </a:solidFill>
              <a:ln w="38100">
                <a:solidFill>
                  <a:schemeClr val="accent5"/>
                </a:solidFill>
              </a:ln>
              <a:effectLst/>
            </c:spPr>
          </c:marker>
          <c:cat>
            <c:numRef>
              <c:f>TPS!$A$2:$A$8</c:f>
              <c:numCache>
                <c:formatCode>General</c:formatCode>
                <c:ptCount val="7"/>
                <c:pt idx="0">
                  <c:v>4</c:v>
                </c:pt>
                <c:pt idx="1">
                  <c:v>8</c:v>
                </c:pt>
                <c:pt idx="2">
                  <c:v>12</c:v>
                </c:pt>
                <c:pt idx="3">
                  <c:v>16</c:v>
                </c:pt>
                <c:pt idx="4">
                  <c:v>20</c:v>
                </c:pt>
                <c:pt idx="5">
                  <c:v>24</c:v>
                </c:pt>
                <c:pt idx="6">
                  <c:v>28</c:v>
                </c:pt>
              </c:numCache>
            </c:numRef>
          </c:cat>
          <c:val>
            <c:numRef>
              <c:f>TPS!$E$2:$E$8</c:f>
              <c:numCache>
                <c:formatCode>General</c:formatCode>
                <c:ptCount val="7"/>
                <c:pt idx="0">
                  <c:v>0.78</c:v>
                </c:pt>
                <c:pt idx="1">
                  <c:v>1.3</c:v>
                </c:pt>
                <c:pt idx="2">
                  <c:v>1.6</c:v>
                </c:pt>
                <c:pt idx="3">
                  <c:v>1.1499999999999999</c:v>
                </c:pt>
                <c:pt idx="4">
                  <c:v>0.97</c:v>
                </c:pt>
                <c:pt idx="5">
                  <c:v>0.9</c:v>
                </c:pt>
                <c:pt idx="6">
                  <c:v>0.85</c:v>
                </c:pt>
              </c:numCache>
            </c:numRef>
          </c:val>
          <c:smooth val="0"/>
          <c:extLst>
            <c:ext xmlns:c16="http://schemas.microsoft.com/office/drawing/2014/chart" uri="{C3380CC4-5D6E-409C-BE32-E72D297353CC}">
              <c16:uniqueId val="{00000002-8C6A-45EF-AF5A-46CAD7B45E91}"/>
            </c:ext>
          </c:extLst>
        </c:ser>
        <c:ser>
          <c:idx val="5"/>
          <c:order val="4"/>
          <c:tx>
            <c:strRef>
              <c:f>TPS!$F$1</c:f>
              <c:strCache>
                <c:ptCount val="1"/>
                <c:pt idx="0">
                  <c:v>TicToc</c:v>
                </c:pt>
              </c:strCache>
            </c:strRef>
          </c:tx>
          <c:spPr>
            <a:ln w="38100" cap="rnd">
              <a:solidFill>
                <a:schemeClr val="accent3"/>
              </a:solidFill>
              <a:round/>
            </a:ln>
            <a:effectLst/>
          </c:spPr>
          <c:marker>
            <c:symbol val="plus"/>
            <c:size val="13"/>
            <c:spPr>
              <a:noFill/>
              <a:ln w="38100">
                <a:solidFill>
                  <a:schemeClr val="accent3"/>
                </a:solidFill>
              </a:ln>
              <a:effectLst/>
            </c:spPr>
          </c:marker>
          <c:cat>
            <c:numRef>
              <c:f>TPS!$A$2:$A$8</c:f>
              <c:numCache>
                <c:formatCode>General</c:formatCode>
                <c:ptCount val="7"/>
                <c:pt idx="0">
                  <c:v>4</c:v>
                </c:pt>
                <c:pt idx="1">
                  <c:v>8</c:v>
                </c:pt>
                <c:pt idx="2">
                  <c:v>12</c:v>
                </c:pt>
                <c:pt idx="3">
                  <c:v>16</c:v>
                </c:pt>
                <c:pt idx="4">
                  <c:v>20</c:v>
                </c:pt>
                <c:pt idx="5">
                  <c:v>24</c:v>
                </c:pt>
                <c:pt idx="6">
                  <c:v>28</c:v>
                </c:pt>
              </c:numCache>
            </c:numRef>
          </c:cat>
          <c:val>
            <c:numRef>
              <c:f>TPS!$F$2:$F$8</c:f>
              <c:numCache>
                <c:formatCode>General</c:formatCode>
                <c:ptCount val="7"/>
                <c:pt idx="0">
                  <c:v>0.35042299999999998</c:v>
                </c:pt>
                <c:pt idx="1">
                  <c:v>0.44947739999999903</c:v>
                </c:pt>
                <c:pt idx="2">
                  <c:v>0.49908999999999998</c:v>
                </c:pt>
                <c:pt idx="3">
                  <c:v>0.45800099999999999</c:v>
                </c:pt>
                <c:pt idx="4">
                  <c:v>0.40956319999999902</c:v>
                </c:pt>
                <c:pt idx="5">
                  <c:v>0.3944146</c:v>
                </c:pt>
                <c:pt idx="6">
                  <c:v>0.37848619999999999</c:v>
                </c:pt>
              </c:numCache>
            </c:numRef>
          </c:val>
          <c:smooth val="0"/>
          <c:extLst>
            <c:ext xmlns:c16="http://schemas.microsoft.com/office/drawing/2014/chart" uri="{C3380CC4-5D6E-409C-BE32-E72D297353CC}">
              <c16:uniqueId val="{00000003-8C6A-45EF-AF5A-46CAD7B45E91}"/>
            </c:ext>
          </c:extLst>
        </c:ser>
        <c:dLbls>
          <c:showLegendKey val="0"/>
          <c:showVal val="0"/>
          <c:showCatName val="0"/>
          <c:showSerName val="0"/>
          <c:showPercent val="0"/>
          <c:showBubbleSize val="0"/>
        </c:dLbls>
        <c:marker val="1"/>
        <c:smooth val="0"/>
        <c:axId val="715722176"/>
        <c:axId val="715719880"/>
        <c:extLst>
          <c:ext xmlns:c15="http://schemas.microsoft.com/office/drawing/2012/chart" uri="{02D57815-91ED-43cb-92C2-25804820EDAC}">
            <c15:filteredLineSeries>
              <c15:ser>
                <c:idx val="3"/>
                <c:order val="2"/>
                <c:tx>
                  <c:strRef>
                    <c:extLst>
                      <c:ext uri="{02D57815-91ED-43cb-92C2-25804820EDAC}">
                        <c15:formulaRef>
                          <c15:sqref>TPS!$D$1</c15:sqref>
                        </c15:formulaRef>
                      </c:ext>
                    </c:extLst>
                    <c:strCache>
                      <c:ptCount val="1"/>
                      <c:pt idx="0">
                        <c:v>ERMIA</c:v>
                      </c:pt>
                    </c:strCache>
                  </c:strRef>
                </c:tx>
                <c:spPr>
                  <a:ln w="38100" cap="rnd">
                    <a:solidFill>
                      <a:schemeClr val="accent4"/>
                    </a:solidFill>
                    <a:round/>
                  </a:ln>
                  <a:effectLst/>
                </c:spPr>
                <c:marker>
                  <c:symbol val="x"/>
                  <c:size val="12"/>
                  <c:spPr>
                    <a:noFill/>
                    <a:ln w="38100">
                      <a:solidFill>
                        <a:schemeClr val="accent4"/>
                      </a:solidFill>
                    </a:ln>
                    <a:effectLst/>
                  </c:spPr>
                </c:marker>
                <c:cat>
                  <c:numRef>
                    <c:extLst>
                      <c:ext uri="{02D57815-91ED-43cb-92C2-25804820EDAC}">
                        <c15:formulaRef>
                          <c15:sqref>TPS!$A$2:$A$8</c15:sqref>
                        </c15:formulaRef>
                      </c:ext>
                    </c:extLst>
                    <c:numCache>
                      <c:formatCode>General</c:formatCode>
                      <c:ptCount val="7"/>
                      <c:pt idx="0">
                        <c:v>4</c:v>
                      </c:pt>
                      <c:pt idx="1">
                        <c:v>8</c:v>
                      </c:pt>
                      <c:pt idx="2">
                        <c:v>12</c:v>
                      </c:pt>
                      <c:pt idx="3">
                        <c:v>16</c:v>
                      </c:pt>
                      <c:pt idx="4">
                        <c:v>20</c:v>
                      </c:pt>
                      <c:pt idx="5">
                        <c:v>24</c:v>
                      </c:pt>
                      <c:pt idx="6">
                        <c:v>28</c:v>
                      </c:pt>
                    </c:numCache>
                  </c:numRef>
                </c:cat>
                <c:val>
                  <c:numRef>
                    <c:extLst>
                      <c:ext uri="{02D57815-91ED-43cb-92C2-25804820EDAC}">
                        <c15:formulaRef>
                          <c15:sqref>TPS!$D$2:$D$8</c15:sqref>
                        </c15:formulaRef>
                      </c:ext>
                    </c:extLst>
                    <c:numCache>
                      <c:formatCode>General</c:formatCode>
                      <c:ptCount val="7"/>
                      <c:pt idx="0">
                        <c:v>0.23594759999999901</c:v>
                      </c:pt>
                      <c:pt idx="1">
                        <c:v>0.3862372</c:v>
                      </c:pt>
                      <c:pt idx="2">
                        <c:v>0.51729559999999997</c:v>
                      </c:pt>
                      <c:pt idx="3">
                        <c:v>0.48278900000000002</c:v>
                      </c:pt>
                      <c:pt idx="4">
                        <c:v>0.53775799999999996</c:v>
                      </c:pt>
                      <c:pt idx="5">
                        <c:v>0.57752619999999999</c:v>
                      </c:pt>
                      <c:pt idx="6">
                        <c:v>0.56737899999999997</c:v>
                      </c:pt>
                    </c:numCache>
                  </c:numRef>
                </c:val>
                <c:smooth val="0"/>
                <c:extLst>
                  <c:ext xmlns:c16="http://schemas.microsoft.com/office/drawing/2014/chart" uri="{C3380CC4-5D6E-409C-BE32-E72D297353CC}">
                    <c16:uniqueId val="{00000004-8C6A-45EF-AF5A-46CAD7B45E91}"/>
                  </c:ext>
                </c:extLst>
              </c15:ser>
            </c15:filteredLineSeries>
          </c:ext>
        </c:extLst>
      </c:lineChart>
      <c:catAx>
        <c:axId val="715722176"/>
        <c:scaling>
          <c:orientation val="minMax"/>
        </c:scaling>
        <c:delete val="0"/>
        <c:axPos val="b"/>
        <c:title>
          <c:tx>
            <c:rich>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r>
                  <a:rPr lang="en-US"/>
                  <a:t>Number of Threads</a:t>
                </a:r>
              </a:p>
            </c:rich>
          </c:tx>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715719880"/>
        <c:crosses val="autoZero"/>
        <c:auto val="1"/>
        <c:lblAlgn val="ctr"/>
        <c:lblOffset val="100"/>
        <c:noMultiLvlLbl val="0"/>
      </c:catAx>
      <c:valAx>
        <c:axId val="715719880"/>
        <c:scaling>
          <c:orientation val="minMax"/>
        </c:scaling>
        <c:delete val="0"/>
        <c:axPos val="l"/>
        <c:title>
          <c:tx>
            <c:rich>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r>
                  <a:rPr lang="en-US"/>
                  <a:t>Throughput / M</a:t>
                </a:r>
              </a:p>
            </c:rich>
          </c:tx>
          <c:overlay val="0"/>
          <c:spPr>
            <a:noFill/>
            <a:ln>
              <a:noFill/>
            </a:ln>
            <a:effectLst/>
          </c:spPr>
          <c:txPr>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25400">
            <a:no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715722176"/>
        <c:crosses val="autoZero"/>
        <c:crossBetween val="between"/>
      </c:valAx>
      <c:spPr>
        <a:noFill/>
        <a:ln>
          <a:noFill/>
        </a:ln>
        <a:effectLst/>
      </c:spPr>
    </c:plotArea>
    <c:legend>
      <c:legendPos val="t"/>
      <c:layout>
        <c:manualLayout>
          <c:xMode val="edge"/>
          <c:yMode val="edge"/>
          <c:x val="0.10468512685914261"/>
          <c:y val="1.6666666666666666E-2"/>
          <c:w val="0.86951863517060368"/>
          <c:h val="0.10446041119860018"/>
        </c:manualLayout>
      </c:layout>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TailLatency!$B$1</c:f>
              <c:strCache>
                <c:ptCount val="1"/>
                <c:pt idx="0">
                  <c:v>Reorder</c:v>
                </c:pt>
              </c:strCache>
            </c:strRef>
          </c:tx>
          <c:spPr>
            <a:solidFill>
              <a:schemeClr val="accent2"/>
            </a:solidFill>
            <a:ln>
              <a:noFill/>
            </a:ln>
            <a:effectLst/>
          </c:spPr>
          <c:invertIfNegative val="0"/>
          <c:cat>
            <c:numRef>
              <c:f>TailLatency!$A$2:$A$4</c:f>
              <c:numCache>
                <c:formatCode>0%</c:formatCode>
                <c:ptCount val="3"/>
                <c:pt idx="0">
                  <c:v>0.9</c:v>
                </c:pt>
                <c:pt idx="1">
                  <c:v>0.95</c:v>
                </c:pt>
                <c:pt idx="2">
                  <c:v>0.99</c:v>
                </c:pt>
              </c:numCache>
            </c:numRef>
          </c:cat>
          <c:val>
            <c:numRef>
              <c:f>TailLatency!$B$2:$B$4</c:f>
              <c:numCache>
                <c:formatCode>General</c:formatCode>
                <c:ptCount val="3"/>
                <c:pt idx="0">
                  <c:v>9</c:v>
                </c:pt>
                <c:pt idx="1">
                  <c:v>29</c:v>
                </c:pt>
                <c:pt idx="2">
                  <c:v>69</c:v>
                </c:pt>
              </c:numCache>
            </c:numRef>
          </c:val>
          <c:extLst>
            <c:ext xmlns:c16="http://schemas.microsoft.com/office/drawing/2014/chart" uri="{C3380CC4-5D6E-409C-BE32-E72D297353CC}">
              <c16:uniqueId val="{00000000-E809-49EE-B3D9-54E5C7826AF5}"/>
            </c:ext>
          </c:extLst>
        </c:ser>
        <c:ser>
          <c:idx val="2"/>
          <c:order val="1"/>
          <c:tx>
            <c:strRef>
              <c:f>TailLatency!$C$1</c:f>
              <c:strCache>
                <c:ptCount val="1"/>
                <c:pt idx="0">
                  <c:v>Silo</c:v>
                </c:pt>
              </c:strCache>
            </c:strRef>
          </c:tx>
          <c:spPr>
            <a:pattFill prst="wdDnDiag">
              <a:fgClr>
                <a:schemeClr val="accent4"/>
              </a:fgClr>
              <a:bgClr>
                <a:schemeClr val="bg1"/>
              </a:bgClr>
            </a:pattFill>
            <a:ln>
              <a:solidFill>
                <a:schemeClr val="accent4"/>
              </a:solidFill>
            </a:ln>
            <a:effectLst/>
          </c:spPr>
          <c:invertIfNegative val="0"/>
          <c:cat>
            <c:numRef>
              <c:f>TailLatency!$A$2:$A$4</c:f>
              <c:numCache>
                <c:formatCode>0%</c:formatCode>
                <c:ptCount val="3"/>
                <c:pt idx="0">
                  <c:v>0.9</c:v>
                </c:pt>
                <c:pt idx="1">
                  <c:v>0.95</c:v>
                </c:pt>
                <c:pt idx="2">
                  <c:v>0.99</c:v>
                </c:pt>
              </c:numCache>
            </c:numRef>
          </c:cat>
          <c:val>
            <c:numRef>
              <c:f>TailLatency!$C$2:$C$4</c:f>
              <c:numCache>
                <c:formatCode>General</c:formatCode>
                <c:ptCount val="3"/>
                <c:pt idx="0">
                  <c:v>11.4</c:v>
                </c:pt>
                <c:pt idx="1">
                  <c:v>40.6</c:v>
                </c:pt>
                <c:pt idx="2">
                  <c:v>808.8</c:v>
                </c:pt>
              </c:numCache>
            </c:numRef>
          </c:val>
          <c:extLst>
            <c:ext xmlns:c16="http://schemas.microsoft.com/office/drawing/2014/chart" uri="{C3380CC4-5D6E-409C-BE32-E72D297353CC}">
              <c16:uniqueId val="{00000001-E809-49EE-B3D9-54E5C7826AF5}"/>
            </c:ext>
          </c:extLst>
        </c:ser>
        <c:ser>
          <c:idx val="3"/>
          <c:order val="2"/>
          <c:tx>
            <c:strRef>
              <c:f>TailLatency!$D$1</c:f>
              <c:strCache>
                <c:ptCount val="1"/>
                <c:pt idx="0">
                  <c:v>Cicada</c:v>
                </c:pt>
              </c:strCache>
            </c:strRef>
          </c:tx>
          <c:spPr>
            <a:pattFill prst="pct25">
              <a:fgClr>
                <a:schemeClr val="accent5"/>
              </a:fgClr>
              <a:bgClr>
                <a:schemeClr val="bg1"/>
              </a:bgClr>
            </a:pattFill>
            <a:ln>
              <a:solidFill>
                <a:schemeClr val="accent5"/>
              </a:solidFill>
            </a:ln>
            <a:effectLst/>
          </c:spPr>
          <c:invertIfNegative val="0"/>
          <c:cat>
            <c:numRef>
              <c:f>TailLatency!$A$2:$A$4</c:f>
              <c:numCache>
                <c:formatCode>0%</c:formatCode>
                <c:ptCount val="3"/>
                <c:pt idx="0">
                  <c:v>0.9</c:v>
                </c:pt>
                <c:pt idx="1">
                  <c:v>0.95</c:v>
                </c:pt>
                <c:pt idx="2">
                  <c:v>0.99</c:v>
                </c:pt>
              </c:numCache>
            </c:numRef>
          </c:cat>
          <c:val>
            <c:numRef>
              <c:f>TailLatency!$D$2:$D$4</c:f>
              <c:numCache>
                <c:formatCode>General</c:formatCode>
                <c:ptCount val="3"/>
                <c:pt idx="0">
                  <c:v>10</c:v>
                </c:pt>
                <c:pt idx="1">
                  <c:v>93.2</c:v>
                </c:pt>
                <c:pt idx="2">
                  <c:v>278.8</c:v>
                </c:pt>
              </c:numCache>
            </c:numRef>
          </c:val>
          <c:extLst>
            <c:ext xmlns:c16="http://schemas.microsoft.com/office/drawing/2014/chart" uri="{C3380CC4-5D6E-409C-BE32-E72D297353CC}">
              <c16:uniqueId val="{00000002-E809-49EE-B3D9-54E5C7826AF5}"/>
            </c:ext>
          </c:extLst>
        </c:ser>
        <c:ser>
          <c:idx val="4"/>
          <c:order val="3"/>
          <c:tx>
            <c:strRef>
              <c:f>TailLatency!$E$1</c:f>
              <c:strCache>
                <c:ptCount val="1"/>
                <c:pt idx="0">
                  <c:v>TicToc</c:v>
                </c:pt>
              </c:strCache>
            </c:strRef>
          </c:tx>
          <c:spPr>
            <a:pattFill prst="dkHorz">
              <a:fgClr>
                <a:schemeClr val="accent3"/>
              </a:fgClr>
              <a:bgClr>
                <a:schemeClr val="bg1"/>
              </a:bgClr>
            </a:pattFill>
            <a:ln>
              <a:solidFill>
                <a:schemeClr val="accent3"/>
              </a:solidFill>
            </a:ln>
            <a:effectLst/>
          </c:spPr>
          <c:invertIfNegative val="0"/>
          <c:cat>
            <c:numRef>
              <c:f>TailLatency!$A$2:$A$4</c:f>
              <c:numCache>
                <c:formatCode>0%</c:formatCode>
                <c:ptCount val="3"/>
                <c:pt idx="0">
                  <c:v>0.9</c:v>
                </c:pt>
                <c:pt idx="1">
                  <c:v>0.95</c:v>
                </c:pt>
                <c:pt idx="2">
                  <c:v>0.99</c:v>
                </c:pt>
              </c:numCache>
            </c:numRef>
          </c:cat>
          <c:val>
            <c:numRef>
              <c:f>TailLatency!$E$2:$E$4</c:f>
              <c:numCache>
                <c:formatCode>General</c:formatCode>
                <c:ptCount val="3"/>
                <c:pt idx="0">
                  <c:v>17</c:v>
                </c:pt>
                <c:pt idx="1">
                  <c:v>182.2</c:v>
                </c:pt>
                <c:pt idx="2">
                  <c:v>1050.3999999999901</c:v>
                </c:pt>
              </c:numCache>
            </c:numRef>
          </c:val>
          <c:extLst>
            <c:ext xmlns:c16="http://schemas.microsoft.com/office/drawing/2014/chart" uri="{C3380CC4-5D6E-409C-BE32-E72D297353CC}">
              <c16:uniqueId val="{00000003-E809-49EE-B3D9-54E5C7826AF5}"/>
            </c:ext>
          </c:extLst>
        </c:ser>
        <c:dLbls>
          <c:showLegendKey val="0"/>
          <c:showVal val="0"/>
          <c:showCatName val="0"/>
          <c:showSerName val="0"/>
          <c:showPercent val="0"/>
          <c:showBubbleSize val="0"/>
        </c:dLbls>
        <c:gapWidth val="219"/>
        <c:overlap val="-27"/>
        <c:axId val="760526984"/>
        <c:axId val="760525016"/>
      </c:barChart>
      <c:catAx>
        <c:axId val="760526984"/>
        <c:scaling>
          <c:orientation val="minMax"/>
        </c:scaling>
        <c:delete val="0"/>
        <c:axPos val="b"/>
        <c:title>
          <c:tx>
            <c:rich>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r>
                  <a:rPr lang="en-US"/>
                  <a:t>Percentile Latency</a:t>
                </a:r>
              </a:p>
            </c:rich>
          </c:tx>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760525016"/>
        <c:crosses val="autoZero"/>
        <c:auto val="1"/>
        <c:lblAlgn val="ctr"/>
        <c:lblOffset val="100"/>
        <c:noMultiLvlLbl val="0"/>
      </c:catAx>
      <c:valAx>
        <c:axId val="760525016"/>
        <c:scaling>
          <c:orientation val="minMax"/>
        </c:scaling>
        <c:delete val="0"/>
        <c:axPos val="l"/>
        <c:title>
          <c:tx>
            <c:rich>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r>
                  <a:rPr lang="en-US"/>
                  <a:t>Latency / MS</a:t>
                </a:r>
              </a:p>
            </c:rich>
          </c:tx>
          <c:overlay val="0"/>
          <c:spPr>
            <a:noFill/>
            <a:ln>
              <a:noFill/>
            </a:ln>
            <a:effectLst/>
          </c:spPr>
          <c:txPr>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760526984"/>
        <c:crosses val="autoZero"/>
        <c:crossBetween val="between"/>
      </c:valAx>
      <c:spPr>
        <a:noFill/>
        <a:ln>
          <a:noFill/>
        </a:ln>
        <a:effectLst/>
      </c:spPr>
    </c:plotArea>
    <c:legend>
      <c:legendPos val="t"/>
      <c:layout>
        <c:manualLayout>
          <c:xMode val="edge"/>
          <c:yMode val="edge"/>
          <c:x val="0.12206509186351704"/>
          <c:y val="1.6666666666666666E-2"/>
          <c:w val="0.85475870516185459"/>
          <c:h val="0.10446041119860018"/>
        </c:manualLayout>
      </c:layout>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OptLatency!$B$1</c:f>
              <c:strCache>
                <c:ptCount val="1"/>
                <c:pt idx="0">
                  <c:v>MinAbort</c:v>
                </c:pt>
              </c:strCache>
            </c:strRef>
          </c:tx>
          <c:spPr>
            <a:solidFill>
              <a:schemeClr val="accent2"/>
            </a:solidFill>
            <a:ln>
              <a:noFill/>
            </a:ln>
            <a:effectLst/>
          </c:spPr>
          <c:invertIfNegative val="0"/>
          <c:cat>
            <c:numRef>
              <c:f>OptLatency!$A$2:$A$5</c:f>
              <c:numCache>
                <c:formatCode>0.00%</c:formatCode>
                <c:ptCount val="4"/>
                <c:pt idx="0">
                  <c:v>0.99</c:v>
                </c:pt>
                <c:pt idx="1">
                  <c:v>0.999</c:v>
                </c:pt>
                <c:pt idx="2">
                  <c:v>0.99990000000000001</c:v>
                </c:pt>
                <c:pt idx="3">
                  <c:v>1</c:v>
                </c:pt>
              </c:numCache>
            </c:numRef>
          </c:cat>
          <c:val>
            <c:numRef>
              <c:f>OptLatency!$B$2:$B$5</c:f>
              <c:numCache>
                <c:formatCode>General</c:formatCode>
                <c:ptCount val="4"/>
                <c:pt idx="0">
                  <c:v>30.03999999999996</c:v>
                </c:pt>
                <c:pt idx="1">
                  <c:v>78.271388888888765</c:v>
                </c:pt>
                <c:pt idx="2">
                  <c:v>142.32222222222208</c:v>
                </c:pt>
                <c:pt idx="3">
                  <c:v>213.19083333333316</c:v>
                </c:pt>
              </c:numCache>
            </c:numRef>
          </c:val>
          <c:extLst>
            <c:ext xmlns:c16="http://schemas.microsoft.com/office/drawing/2014/chart" uri="{C3380CC4-5D6E-409C-BE32-E72D297353CC}">
              <c16:uniqueId val="{00000000-D04E-4F83-9556-25839B848544}"/>
            </c:ext>
          </c:extLst>
        </c:ser>
        <c:ser>
          <c:idx val="2"/>
          <c:order val="1"/>
          <c:tx>
            <c:strRef>
              <c:f>OptLatency!$C$1</c:f>
              <c:strCache>
                <c:ptCount val="1"/>
                <c:pt idx="0">
                  <c:v>MinTailLatency</c:v>
                </c:pt>
              </c:strCache>
            </c:strRef>
          </c:tx>
          <c:spPr>
            <a:pattFill prst="wdUpDiag">
              <a:fgClr>
                <a:schemeClr val="accent6"/>
              </a:fgClr>
              <a:bgClr>
                <a:schemeClr val="bg1"/>
              </a:bgClr>
            </a:pattFill>
            <a:ln>
              <a:solidFill>
                <a:schemeClr val="accent6"/>
              </a:solidFill>
            </a:ln>
            <a:effectLst/>
          </c:spPr>
          <c:invertIfNegative val="0"/>
          <c:cat>
            <c:numRef>
              <c:f>OptLatency!$A$2:$A$5</c:f>
              <c:numCache>
                <c:formatCode>0.00%</c:formatCode>
                <c:ptCount val="4"/>
                <c:pt idx="0">
                  <c:v>0.99</c:v>
                </c:pt>
                <c:pt idx="1">
                  <c:v>0.999</c:v>
                </c:pt>
                <c:pt idx="2">
                  <c:v>0.99990000000000001</c:v>
                </c:pt>
                <c:pt idx="3">
                  <c:v>1</c:v>
                </c:pt>
              </c:numCache>
            </c:numRef>
          </c:cat>
          <c:val>
            <c:numRef>
              <c:f>OptLatency!$C$2:$C$5</c:f>
              <c:numCache>
                <c:formatCode>General</c:formatCode>
                <c:ptCount val="4"/>
                <c:pt idx="0">
                  <c:v>16.385555555555477</c:v>
                </c:pt>
                <c:pt idx="1">
                  <c:v>19.464444444444357</c:v>
                </c:pt>
                <c:pt idx="2">
                  <c:v>22.739999999999906</c:v>
                </c:pt>
                <c:pt idx="3">
                  <c:v>33.347777777777608</c:v>
                </c:pt>
              </c:numCache>
            </c:numRef>
          </c:val>
          <c:extLst>
            <c:ext xmlns:c16="http://schemas.microsoft.com/office/drawing/2014/chart" uri="{C3380CC4-5D6E-409C-BE32-E72D297353CC}">
              <c16:uniqueId val="{00000001-D04E-4F83-9556-25839B848544}"/>
            </c:ext>
          </c:extLst>
        </c:ser>
        <c:dLbls>
          <c:showLegendKey val="0"/>
          <c:showVal val="0"/>
          <c:showCatName val="0"/>
          <c:showSerName val="0"/>
          <c:showPercent val="0"/>
          <c:showBubbleSize val="0"/>
        </c:dLbls>
        <c:gapWidth val="219"/>
        <c:overlap val="-27"/>
        <c:axId val="760526984"/>
        <c:axId val="760525016"/>
      </c:barChart>
      <c:catAx>
        <c:axId val="760526984"/>
        <c:scaling>
          <c:orientation val="minMax"/>
        </c:scaling>
        <c:delete val="0"/>
        <c:axPos val="b"/>
        <c:title>
          <c:tx>
            <c:rich>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r>
                  <a:rPr lang="en-US"/>
                  <a:t>Percentile Latency</a:t>
                </a:r>
              </a:p>
            </c:rich>
          </c:tx>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760525016"/>
        <c:crosses val="autoZero"/>
        <c:auto val="1"/>
        <c:lblAlgn val="ctr"/>
        <c:lblOffset val="100"/>
        <c:noMultiLvlLbl val="0"/>
      </c:catAx>
      <c:valAx>
        <c:axId val="760525016"/>
        <c:scaling>
          <c:orientation val="minMax"/>
        </c:scaling>
        <c:delete val="0"/>
        <c:axPos val="l"/>
        <c:title>
          <c:tx>
            <c:rich>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r>
                  <a:rPr lang="en-US"/>
                  <a:t>Latency / MS</a:t>
                </a:r>
              </a:p>
            </c:rich>
          </c:tx>
          <c:overlay val="0"/>
          <c:spPr>
            <a:noFill/>
            <a:ln>
              <a:noFill/>
            </a:ln>
            <a:effectLst/>
          </c:spPr>
          <c:txPr>
            <a:bodyPr rot="-54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7605269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69E346-3EE2-43B2-9D62-1FA4D4757C37}" type="datetimeFigureOut">
              <a:rPr lang="en-US" smtClean="0"/>
              <a:t>4/18/2025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AA58BC-D19C-436A-9A5F-47A7024B4413}" type="slidenum">
              <a:rPr lang="en-US" smtClean="0"/>
              <a:t>‹#›</a:t>
            </a:fld>
            <a:endParaRPr lang="en-US"/>
          </a:p>
        </p:txBody>
      </p:sp>
    </p:spTree>
    <p:extLst>
      <p:ext uri="{BB962C8B-B14F-4D97-AF65-F5344CB8AC3E}">
        <p14:creationId xmlns:p14="http://schemas.microsoft.com/office/powerpoint/2010/main" val="3752876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Hi everyone,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Thanks for staying for the last talk in the last session on the last day.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I am Bailu Ding, from Microsoft Research.</a:t>
            </a:r>
          </a:p>
          <a:p>
            <a:pPr marL="171450" indent="-171450">
              <a:buFont typeface="Arial" panose="020B0604020202020204" pitchFamily="34" charset="0"/>
              <a:buChar char="•"/>
            </a:pPr>
            <a:r>
              <a:rPr lang="en-US" sz="1200" kern="1200">
                <a:solidFill>
                  <a:schemeClr val="tx1"/>
                </a:solidFill>
                <a:effectLst/>
                <a:latin typeface="+mn-lt"/>
                <a:ea typeface="+mn-ea"/>
                <a:cs typeface="+mn-cs"/>
              </a:rPr>
              <a:t>I </a:t>
            </a:r>
            <a:r>
              <a:rPr lang="en-US" sz="1200" kern="1200" dirty="0">
                <a:solidFill>
                  <a:schemeClr val="tx1"/>
                </a:solidFill>
                <a:effectLst/>
                <a:latin typeface="+mn-lt"/>
                <a:ea typeface="+mn-ea"/>
                <a:cs typeface="+mn-cs"/>
              </a:rPr>
              <a:t>am going to talk about how to improve optimistic concurrency control through transaction batching and operation reordering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is a joint work with Lucja Kot and Johannes Gehrke.</a:t>
            </a:r>
          </a:p>
          <a:p>
            <a:endParaRPr lang="en-US" dirty="0"/>
          </a:p>
        </p:txBody>
      </p:sp>
      <p:sp>
        <p:nvSpPr>
          <p:cNvPr id="4" name="Slide Number Placeholder 3"/>
          <p:cNvSpPr>
            <a:spLocks noGrp="1"/>
          </p:cNvSpPr>
          <p:nvPr>
            <p:ph type="sldNum" sz="quarter" idx="5"/>
          </p:nvPr>
        </p:nvSpPr>
        <p:spPr/>
        <p:txBody>
          <a:bodyPr/>
          <a:lstStyle/>
          <a:p>
            <a:fld id="{78AA58BC-D19C-436A-9A5F-47A7024B4413}" type="slidenum">
              <a:rPr lang="en-US" smtClean="0"/>
              <a:t>1</a:t>
            </a:fld>
            <a:endParaRPr lang="en-US"/>
          </a:p>
        </p:txBody>
      </p:sp>
    </p:spTree>
    <p:extLst>
      <p:ext uri="{BB962C8B-B14F-4D97-AF65-F5344CB8AC3E}">
        <p14:creationId xmlns:p14="http://schemas.microsoft.com/office/powerpoint/2010/main" val="1241842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Here we introduce the concept of a dependency graph.</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At a high level</a:t>
            </a:r>
            <a:r>
              <a:rPr lang="en-US" sz="1200" kern="1200" dirty="0">
                <a:solidFill>
                  <a:schemeClr val="tx1"/>
                </a:solidFill>
                <a:effectLst/>
                <a:latin typeface="+mn-lt"/>
                <a:ea typeface="+mn-ea"/>
                <a:cs typeface="+mn-cs"/>
              </a:rPr>
              <a:t>, a dependency graph describes the conflicts of transactions. For example, If a transaction T1 reads an item that is updated by transaction T2, T1 cannot serialize after T2. In this case, we create a dependency from T2 to T1.</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So </a:t>
            </a:r>
            <a:r>
              <a:rPr lang="en-US" sz="1200" b="1" kern="1200" dirty="0">
                <a:solidFill>
                  <a:schemeClr val="tx1"/>
                </a:solidFill>
                <a:effectLst/>
                <a:latin typeface="+mn-lt"/>
                <a:ea typeface="+mn-ea"/>
                <a:cs typeface="+mn-cs"/>
              </a:rPr>
              <a:t>if a transaction has no dependency</a:t>
            </a:r>
            <a:r>
              <a:rPr lang="en-US" sz="1200" kern="1200" dirty="0">
                <a:solidFill>
                  <a:schemeClr val="tx1"/>
                </a:solidFill>
                <a:effectLst/>
                <a:latin typeface="+mn-lt"/>
                <a:ea typeface="+mn-ea"/>
                <a:cs typeface="+mn-cs"/>
              </a:rPr>
              <a:t>, it can commit without causing any other transaction to abort.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 example, we have three transactions T1, T2, and T3. Since T2 has no dependency, we can first commit T2. After removing T2 from the graph, now T3 has no dependency and can commit. So in this example, we can serialize the transactions in the order of T2, T3, and T1.</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another example, where there is a cycle of dependencies for T1, T2, and T3. There is no way to commit a transaction without causing some transaction to abort. So this dependency graph is not serializable.</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This example is not a coincident</a:t>
            </a:r>
            <a:r>
              <a:rPr lang="en-US" sz="1200" kern="1200" dirty="0">
                <a:solidFill>
                  <a:schemeClr val="tx1"/>
                </a:solidFill>
                <a:effectLst/>
                <a:latin typeface="+mn-lt"/>
                <a:ea typeface="+mn-ea"/>
                <a:cs typeface="+mn-cs"/>
              </a:rPr>
              <a:t>. In fact, we can prove that, for a subset of transactions B’, it is serializable if and only if its dependency graph is acyclic.</a:t>
            </a:r>
          </a:p>
        </p:txBody>
      </p:sp>
      <p:sp>
        <p:nvSpPr>
          <p:cNvPr id="4" name="Slide Number Placeholder 3"/>
          <p:cNvSpPr>
            <a:spLocks noGrp="1"/>
          </p:cNvSpPr>
          <p:nvPr>
            <p:ph type="sldNum" sz="quarter" idx="5"/>
          </p:nvPr>
        </p:nvSpPr>
        <p:spPr/>
        <p:txBody>
          <a:bodyPr/>
          <a:lstStyle/>
          <a:p>
            <a:fld id="{78AA58BC-D19C-436A-9A5F-47A7024B4413}" type="slidenum">
              <a:rPr lang="en-US" smtClean="0"/>
              <a:t>10</a:t>
            </a:fld>
            <a:endParaRPr lang="en-US"/>
          </a:p>
        </p:txBody>
      </p:sp>
    </p:spTree>
    <p:extLst>
      <p:ext uri="{BB962C8B-B14F-4D97-AF65-F5344CB8AC3E}">
        <p14:creationId xmlns:p14="http://schemas.microsoft.com/office/powerpoint/2010/main" val="5000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Now we have more clarify on when a set of transactions are serializable.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Given a batch of transactions and a dependency graph, we want to find the maximal subset of transactions such that the dependency graph of the subset is acyclic.</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This is equivalent to</a:t>
            </a:r>
            <a:r>
              <a:rPr lang="en-US" sz="1200" kern="1200" dirty="0">
                <a:solidFill>
                  <a:schemeClr val="tx1"/>
                </a:solidFill>
                <a:effectLst/>
                <a:latin typeface="+mn-lt"/>
                <a:ea typeface="+mn-ea"/>
                <a:cs typeface="+mn-cs"/>
              </a:rPr>
              <a:t> find the smallest number of transactions, such that by removing these transactions from the set, the resulting subset is serializable.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Now, the good news is that this problem is so classic, and it actually deserves a name: feedback vertex set problem.</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bad news is that, as with many other classic problems, this one is of course NP hard. </a:t>
            </a:r>
            <a:endParaRPr lang="en-US" dirty="0"/>
          </a:p>
        </p:txBody>
      </p:sp>
      <p:sp>
        <p:nvSpPr>
          <p:cNvPr id="4" name="Slide Number Placeholder 3"/>
          <p:cNvSpPr>
            <a:spLocks noGrp="1"/>
          </p:cNvSpPr>
          <p:nvPr>
            <p:ph type="sldNum" sz="quarter" idx="5"/>
          </p:nvPr>
        </p:nvSpPr>
        <p:spPr/>
        <p:txBody>
          <a:bodyPr/>
          <a:lstStyle/>
          <a:p>
            <a:fld id="{78AA58BC-D19C-436A-9A5F-47A7024B4413}" type="slidenum">
              <a:rPr lang="en-US" smtClean="0"/>
              <a:t>11</a:t>
            </a:fld>
            <a:endParaRPr lang="en-US"/>
          </a:p>
        </p:txBody>
      </p:sp>
    </p:spTree>
    <p:extLst>
      <p:ext uri="{BB962C8B-B14F-4D97-AF65-F5344CB8AC3E}">
        <p14:creationId xmlns:p14="http://schemas.microsoft.com/office/powerpoint/2010/main" val="3420844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Apparently, we have figured out how to make NP equals to P yet. So we proposed some greedy algorithms.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first greedy algorithm leverages the concept of strongly connected components. The intuition is that, all the nodes in a cycle can reach each other, a cycle must be contained in a strong connected component. The algorithm recursively removes nodes from strongly connected components until the graph becomes acyclic.</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Given that the reordering is on the critical path of the transaction processing, we also propose another greedy algorithm based on sorting of the node degrees, that is slightly less accurate but much more efficient.</a:t>
            </a:r>
          </a:p>
          <a:p>
            <a:endParaRPr lang="en-US" dirty="0"/>
          </a:p>
        </p:txBody>
      </p:sp>
      <p:sp>
        <p:nvSpPr>
          <p:cNvPr id="4" name="Slide Number Placeholder 3"/>
          <p:cNvSpPr>
            <a:spLocks noGrp="1"/>
          </p:cNvSpPr>
          <p:nvPr>
            <p:ph type="sldNum" sz="quarter" idx="5"/>
          </p:nvPr>
        </p:nvSpPr>
        <p:spPr/>
        <p:txBody>
          <a:bodyPr/>
          <a:lstStyle/>
          <a:p>
            <a:fld id="{78AA58BC-D19C-436A-9A5F-47A7024B4413}" type="slidenum">
              <a:rPr lang="en-US" smtClean="0"/>
              <a:t>12</a:t>
            </a:fld>
            <a:endParaRPr lang="en-US"/>
          </a:p>
        </p:txBody>
      </p:sp>
    </p:spTree>
    <p:extLst>
      <p:ext uri="{BB962C8B-B14F-4D97-AF65-F5344CB8AC3E}">
        <p14:creationId xmlns:p14="http://schemas.microsoft.com/office/powerpoint/2010/main" val="189598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So far we have talked about how to minimize the number of aborts with transaction batching and reordering.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Sometimes, there are other more important performance goals. For example, you want to optimize for the tail latency as a service provider for your SLAs. Or you want to minimize the number of restarts because each restart consumes resources. Or if transactions carry monetary values, and you want to make sure those million-dollar transactions get through the system as soon as possible.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 can design different policies to assign weight to transactions based on the performance goal. The reordering problem can be then modeled as the weighted version of the feedback vertex set, and can be effectively solved with the weighted version of our greedy algorithms.</a:t>
            </a:r>
          </a:p>
        </p:txBody>
      </p:sp>
      <p:sp>
        <p:nvSpPr>
          <p:cNvPr id="4" name="Slide Number Placeholder 3"/>
          <p:cNvSpPr>
            <a:spLocks noGrp="1"/>
          </p:cNvSpPr>
          <p:nvPr>
            <p:ph type="sldNum" sz="quarter" idx="5"/>
          </p:nvPr>
        </p:nvSpPr>
        <p:spPr/>
        <p:txBody>
          <a:bodyPr/>
          <a:lstStyle/>
          <a:p>
            <a:fld id="{78AA58BC-D19C-436A-9A5F-47A7024B4413}" type="slidenum">
              <a:rPr lang="en-US" smtClean="0"/>
              <a:t>13</a:t>
            </a:fld>
            <a:endParaRPr lang="en-US"/>
          </a:p>
        </p:txBody>
      </p:sp>
    </p:spTree>
    <p:extLst>
      <p:ext uri="{BB962C8B-B14F-4D97-AF65-F5344CB8AC3E}">
        <p14:creationId xmlns:p14="http://schemas.microsoft.com/office/powerpoint/2010/main" val="1630604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We evaluate our proposed solution extensively on different systems and workloads for various aspects of our system, such as the comparison of the greedy algorithms, the sensitivity of the batch sizes,  the degree of parallelism for validation, also policies for different optimization goals.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Here we show the performance with batching and reordering using a multi-key transactional YCSB benchmark. </a:t>
            </a:r>
          </a:p>
          <a:p>
            <a:endParaRPr lang="en-US" dirty="0"/>
          </a:p>
        </p:txBody>
      </p:sp>
      <p:sp>
        <p:nvSpPr>
          <p:cNvPr id="4" name="Slide Number Placeholder 3"/>
          <p:cNvSpPr>
            <a:spLocks noGrp="1"/>
          </p:cNvSpPr>
          <p:nvPr>
            <p:ph type="sldNum" sz="quarter" idx="5"/>
          </p:nvPr>
        </p:nvSpPr>
        <p:spPr/>
        <p:txBody>
          <a:bodyPr/>
          <a:lstStyle/>
          <a:p>
            <a:fld id="{78AA58BC-D19C-436A-9A5F-47A7024B4413}" type="slidenum">
              <a:rPr lang="en-US" smtClean="0"/>
              <a:t>14</a:t>
            </a:fld>
            <a:endParaRPr lang="en-US"/>
          </a:p>
        </p:txBody>
      </p:sp>
    </p:spTree>
    <p:extLst>
      <p:ext uri="{BB962C8B-B14F-4D97-AF65-F5344CB8AC3E}">
        <p14:creationId xmlns:p14="http://schemas.microsoft.com/office/powerpoint/2010/main" val="3043272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We compare against other high performance OLTP kernels with our reordering strategy that minimizes the number of aborts under a write-intensive and skewed workload.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X axis shows the number of transactions per second in millions. The Y axis shows the number of client threads.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 the number of threads increases, the data contention becomes higher. With reordering, the throughput is up to twice as much compared with the best baseline.</a:t>
            </a:r>
          </a:p>
        </p:txBody>
      </p:sp>
      <p:sp>
        <p:nvSpPr>
          <p:cNvPr id="4" name="Slide Number Placeholder 3"/>
          <p:cNvSpPr>
            <a:spLocks noGrp="1"/>
          </p:cNvSpPr>
          <p:nvPr>
            <p:ph type="sldNum" sz="quarter" idx="5"/>
          </p:nvPr>
        </p:nvSpPr>
        <p:spPr/>
        <p:txBody>
          <a:bodyPr/>
          <a:lstStyle/>
          <a:p>
            <a:fld id="{78AA58BC-D19C-436A-9A5F-47A7024B4413}" type="slidenum">
              <a:rPr lang="en-US" smtClean="0"/>
              <a:t>15</a:t>
            </a:fld>
            <a:endParaRPr lang="en-US"/>
          </a:p>
        </p:txBody>
      </p:sp>
    </p:spTree>
    <p:extLst>
      <p:ext uri="{BB962C8B-B14F-4D97-AF65-F5344CB8AC3E}">
        <p14:creationId xmlns:p14="http://schemas.microsoft.com/office/powerpoint/2010/main" val="2745475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We also measure the tail latencies of these systems.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X axis shows the latency in milliseconds, the Y axis shows the 90, 95, 99 percentile latency.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With reordering, the percentile latencies reduce by up to 4 times compared with the best baseline.</a:t>
            </a:r>
          </a:p>
          <a:p>
            <a:endParaRPr lang="en-US" dirty="0"/>
          </a:p>
        </p:txBody>
      </p:sp>
      <p:sp>
        <p:nvSpPr>
          <p:cNvPr id="4" name="Slide Number Placeholder 3"/>
          <p:cNvSpPr>
            <a:spLocks noGrp="1"/>
          </p:cNvSpPr>
          <p:nvPr>
            <p:ph type="sldNum" sz="quarter" idx="5"/>
          </p:nvPr>
        </p:nvSpPr>
        <p:spPr/>
        <p:txBody>
          <a:bodyPr/>
          <a:lstStyle/>
          <a:p>
            <a:fld id="{78AA58BC-D19C-436A-9A5F-47A7024B4413}" type="slidenum">
              <a:rPr lang="en-US" smtClean="0"/>
              <a:t>16</a:t>
            </a:fld>
            <a:endParaRPr lang="en-US"/>
          </a:p>
        </p:txBody>
      </p:sp>
    </p:spTree>
    <p:extLst>
      <p:ext uri="{BB962C8B-B14F-4D97-AF65-F5344CB8AC3E}">
        <p14:creationId xmlns:p14="http://schemas.microsoft.com/office/powerpoint/2010/main" val="3240114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Finally, we show one example of optimizing for alternative performance metric, the tail latency.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 design a policy that weigh the transactions taking its start time into account. The y axis shows the latency in milliseconds. The x axis shows the 29s, 39s, 49s, and 100 percentile tail latency.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Comparing with the original policy that minimize the number of aborts, this policy reduces the very tail latency by up to 6.3 times with similar throughput.</a:t>
            </a:r>
          </a:p>
        </p:txBody>
      </p:sp>
      <p:sp>
        <p:nvSpPr>
          <p:cNvPr id="4" name="Slide Number Placeholder 3"/>
          <p:cNvSpPr>
            <a:spLocks noGrp="1"/>
          </p:cNvSpPr>
          <p:nvPr>
            <p:ph type="sldNum" sz="quarter" idx="5"/>
          </p:nvPr>
        </p:nvSpPr>
        <p:spPr/>
        <p:txBody>
          <a:bodyPr/>
          <a:lstStyle/>
          <a:p>
            <a:fld id="{78AA58BC-D19C-436A-9A5F-47A7024B4413}" type="slidenum">
              <a:rPr lang="en-US" smtClean="0"/>
              <a:t>17</a:t>
            </a:fld>
            <a:endParaRPr lang="en-US"/>
          </a:p>
        </p:txBody>
      </p:sp>
    </p:spTree>
    <p:extLst>
      <p:ext uri="{BB962C8B-B14F-4D97-AF65-F5344CB8AC3E}">
        <p14:creationId xmlns:p14="http://schemas.microsoft.com/office/powerpoint/2010/main" val="2835423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To conclude, reordering transaction operations can reduce conflicts in optimistic concurrency control.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And such batching and reordering both improves throughput and reduces tail latency.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Finally, we can design different reordering policies to optimize for more performance goals, such as throughput, tail latency, and monetary value.</a:t>
            </a:r>
          </a:p>
        </p:txBody>
      </p:sp>
      <p:sp>
        <p:nvSpPr>
          <p:cNvPr id="4" name="Slide Number Placeholder 3"/>
          <p:cNvSpPr>
            <a:spLocks noGrp="1"/>
          </p:cNvSpPr>
          <p:nvPr>
            <p:ph type="sldNum" sz="quarter" idx="5"/>
          </p:nvPr>
        </p:nvSpPr>
        <p:spPr/>
        <p:txBody>
          <a:bodyPr/>
          <a:lstStyle/>
          <a:p>
            <a:fld id="{78AA58BC-D19C-436A-9A5F-47A7024B4413}" type="slidenum">
              <a:rPr lang="en-US" smtClean="0"/>
              <a:t>18</a:t>
            </a:fld>
            <a:endParaRPr lang="en-US"/>
          </a:p>
        </p:txBody>
      </p:sp>
    </p:spTree>
    <p:extLst>
      <p:ext uri="{BB962C8B-B14F-4D97-AF65-F5344CB8AC3E}">
        <p14:creationId xmlns:p14="http://schemas.microsoft.com/office/powerpoint/2010/main" val="3027161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Let’s start with an overview of how optimistic concurrency control works.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At a high level, a transaction first executes, optimistically assuming there are no conflicting concurrent transactions, and then it gets validated for conflicts before it commits and makes updates to the database.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There are three phases in the life of a transaction.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the read phase, the transaction reads from the database and executes its operations. It keeps all the updates in a local workspace.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the validation phase, the system checks if there is any conflict with this transaction.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there is no conflict, the transaction enters the write phase and install its updates to the database.</a:t>
            </a:r>
          </a:p>
        </p:txBody>
      </p:sp>
      <p:sp>
        <p:nvSpPr>
          <p:cNvPr id="4" name="Slide Number Placeholder 3"/>
          <p:cNvSpPr>
            <a:spLocks noGrp="1"/>
          </p:cNvSpPr>
          <p:nvPr>
            <p:ph type="sldNum" sz="quarter" idx="5"/>
          </p:nvPr>
        </p:nvSpPr>
        <p:spPr/>
        <p:txBody>
          <a:bodyPr/>
          <a:lstStyle/>
          <a:p>
            <a:fld id="{78AA58BC-D19C-436A-9A5F-47A7024B4413}" type="slidenum">
              <a:rPr lang="en-US" smtClean="0"/>
              <a:t>2</a:t>
            </a:fld>
            <a:endParaRPr lang="en-US"/>
          </a:p>
        </p:txBody>
      </p:sp>
    </p:spTree>
    <p:extLst>
      <p:ext uri="{BB962C8B-B14F-4D97-AF65-F5344CB8AC3E}">
        <p14:creationId xmlns:p14="http://schemas.microsoft.com/office/powerpoint/2010/main" val="323659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will a conflict look like in optimistic concurrency control?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Here we have two concurrent transactions, T1 and T2. In the read phase, T1 reads X and Y, and T2 reads X and Z. Now T1 tries to update X and T2 tries to update Z. At this stage, the updates on X and Z are local to T1 and T2.</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Now T1 enters the validation phase. Since there is no conflict, T1 commits and updates X. Then T2 also enters the validation phase. Because T2 reads X as 10 while now X has been updated to 30 by T1, T2 has a stale read. So T2 has a conflict and needs to abort.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Think about that. You have done all the hard work to read from the storage, processing the data, and generate the updates. And when you go to the system for validation, it says: Oops, there is a conflict. Now what? You abort. All the hard work has been wasted and you need to start over again. And again. And again. Until you finally get through the system.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Now think about the impact of such aborts and restarts when the rate of conflicts is high. Lots of resources have been spent on executing the transactions, but no real work has been done. In fact, this is one major critic of optimistic concurrency control, because the performance of the system will take a hit when the data contention is high.</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question is: Does T2 have to abort?</a:t>
            </a:r>
          </a:p>
        </p:txBody>
      </p:sp>
      <p:sp>
        <p:nvSpPr>
          <p:cNvPr id="4" name="Slide Number Placeholder 3"/>
          <p:cNvSpPr>
            <a:spLocks noGrp="1"/>
          </p:cNvSpPr>
          <p:nvPr>
            <p:ph type="sldNum" sz="quarter" idx="5"/>
          </p:nvPr>
        </p:nvSpPr>
        <p:spPr/>
        <p:txBody>
          <a:bodyPr/>
          <a:lstStyle/>
          <a:p>
            <a:fld id="{78AA58BC-D19C-436A-9A5F-47A7024B4413}" type="slidenum">
              <a:rPr lang="en-US" smtClean="0"/>
              <a:t>3</a:t>
            </a:fld>
            <a:endParaRPr lang="en-US"/>
          </a:p>
        </p:txBody>
      </p:sp>
    </p:spTree>
    <p:extLst>
      <p:ext uri="{BB962C8B-B14F-4D97-AF65-F5344CB8AC3E}">
        <p14:creationId xmlns:p14="http://schemas.microsoft.com/office/powerpoint/2010/main" val="565883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Let’s go back to the example. In this case, T2 has a stale read essentially because it is serialized after T1.</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if we switch the serialization order of T1 and T2, there will be no stale read and no conflict. Both transactions commit.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But can we really reorder the transactions?</a:t>
            </a:r>
          </a:p>
        </p:txBody>
      </p:sp>
      <p:sp>
        <p:nvSpPr>
          <p:cNvPr id="4" name="Slide Number Placeholder 3"/>
          <p:cNvSpPr>
            <a:spLocks noGrp="1"/>
          </p:cNvSpPr>
          <p:nvPr>
            <p:ph type="sldNum" sz="quarter" idx="5"/>
          </p:nvPr>
        </p:nvSpPr>
        <p:spPr/>
        <p:txBody>
          <a:bodyPr/>
          <a:lstStyle/>
          <a:p>
            <a:fld id="{78AA58BC-D19C-436A-9A5F-47A7024B4413}" type="slidenum">
              <a:rPr lang="en-US" smtClean="0"/>
              <a:t>4</a:t>
            </a:fld>
            <a:endParaRPr lang="en-US"/>
          </a:p>
        </p:txBody>
      </p:sp>
    </p:spTree>
    <p:extLst>
      <p:ext uri="{BB962C8B-B14F-4D97-AF65-F5344CB8AC3E}">
        <p14:creationId xmlns:p14="http://schemas.microsoft.com/office/powerpoint/2010/main" val="3848242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Here is the observation: in optimistic concurrency control, the serialization order is only decided at the validation phase, which is after the transaction execution.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So  before the serialization point, there is no</a:t>
            </a:r>
            <a:r>
              <a:rPr lang="en-US" sz="1200" b="1" kern="1200" dirty="0">
                <a:solidFill>
                  <a:schemeClr val="tx1"/>
                </a:solidFill>
                <a:effectLst/>
                <a:latin typeface="+mn-lt"/>
                <a:ea typeface="+mn-ea"/>
                <a:cs typeface="+mn-cs"/>
              </a:rPr>
              <a:t> restriction</a:t>
            </a:r>
            <a:r>
              <a:rPr lang="en-US" sz="1200" kern="1200" dirty="0">
                <a:solidFill>
                  <a:schemeClr val="tx1"/>
                </a:solidFill>
                <a:effectLst/>
                <a:latin typeface="+mn-lt"/>
                <a:ea typeface="+mn-ea"/>
                <a:cs typeface="+mn-cs"/>
              </a:rPr>
              <a:t> on how the transaction operations are processed or how to </a:t>
            </a:r>
            <a:r>
              <a:rPr lang="en-US" sz="1200" b="1" kern="1200" dirty="0">
                <a:solidFill>
                  <a:schemeClr val="tx1"/>
                </a:solidFill>
                <a:effectLst/>
                <a:latin typeface="+mn-lt"/>
                <a:ea typeface="+mn-ea"/>
                <a:cs typeface="+mn-cs"/>
              </a:rPr>
              <a:t>interpret</a:t>
            </a:r>
            <a:r>
              <a:rPr lang="en-US" sz="1200" kern="1200" dirty="0">
                <a:solidFill>
                  <a:schemeClr val="tx1"/>
                </a:solidFill>
                <a:effectLst/>
                <a:latin typeface="+mn-lt"/>
                <a:ea typeface="+mn-ea"/>
                <a:cs typeface="+mn-cs"/>
              </a:rPr>
              <a:t> the order of transaction operations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At the validation phase, by default, the transactions are serialized in a first come first serve order. As we have seen in the previous example, we can reorder these transactions into a different serialization order with less conflicts.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Such reordering, however, requires looking at more than one transaction. In other words, we need to look at a batch of transactions. Fortunately, batching doesn’t sound foreign in system design. In practice, database systems have already implemented many queues to buffer transactions and operations. So reordering just brings the concept of batching explicitly into transaction processing.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Not only that, we can further extend the idea of reordering throughput the life of a transaction.</a:t>
            </a:r>
          </a:p>
        </p:txBody>
      </p:sp>
      <p:sp>
        <p:nvSpPr>
          <p:cNvPr id="4" name="Slide Number Placeholder 3"/>
          <p:cNvSpPr>
            <a:spLocks noGrp="1"/>
          </p:cNvSpPr>
          <p:nvPr>
            <p:ph type="sldNum" sz="quarter" idx="5"/>
          </p:nvPr>
        </p:nvSpPr>
        <p:spPr/>
        <p:txBody>
          <a:bodyPr/>
          <a:lstStyle/>
          <a:p>
            <a:fld id="{78AA58BC-D19C-436A-9A5F-47A7024B4413}" type="slidenum">
              <a:rPr lang="en-US" smtClean="0"/>
              <a:t>5</a:t>
            </a:fld>
            <a:endParaRPr lang="en-US"/>
          </a:p>
        </p:txBody>
      </p:sp>
    </p:spTree>
    <p:extLst>
      <p:ext uri="{BB962C8B-B14F-4D97-AF65-F5344CB8AC3E}">
        <p14:creationId xmlns:p14="http://schemas.microsoft.com/office/powerpoint/2010/main" val="2403115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Here is the life of a transaction with batching and reordering.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 the transaction enters the system and sends read and write requests to the storage. We can batch and reorder the read and write requests to reduce stale reads.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Similarly, as the transactions enter the validation phase, we can reorder the transaction validation requests to reduce conflicts.</a:t>
            </a:r>
          </a:p>
        </p:txBody>
      </p:sp>
      <p:sp>
        <p:nvSpPr>
          <p:cNvPr id="4" name="Slide Number Placeholder 3"/>
          <p:cNvSpPr>
            <a:spLocks noGrp="1"/>
          </p:cNvSpPr>
          <p:nvPr>
            <p:ph type="sldNum" sz="quarter" idx="5"/>
          </p:nvPr>
        </p:nvSpPr>
        <p:spPr/>
        <p:txBody>
          <a:bodyPr/>
          <a:lstStyle/>
          <a:p>
            <a:fld id="{78AA58BC-D19C-436A-9A5F-47A7024B4413}" type="slidenum">
              <a:rPr lang="en-US" smtClean="0"/>
              <a:t>6</a:t>
            </a:fld>
            <a:endParaRPr lang="en-US"/>
          </a:p>
        </p:txBody>
      </p:sp>
    </p:spTree>
    <p:extLst>
      <p:ext uri="{BB962C8B-B14F-4D97-AF65-F5344CB8AC3E}">
        <p14:creationId xmlns:p14="http://schemas.microsoft.com/office/powerpoint/2010/main" val="3985758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In fact, we can even reorder the transactions at the client side to avoid scheduling concurrent transactions that can conflict with each other.</a:t>
            </a:r>
          </a:p>
        </p:txBody>
      </p:sp>
      <p:sp>
        <p:nvSpPr>
          <p:cNvPr id="4" name="Slide Number Placeholder 3"/>
          <p:cNvSpPr>
            <a:spLocks noGrp="1"/>
          </p:cNvSpPr>
          <p:nvPr>
            <p:ph type="sldNum" sz="quarter" idx="5"/>
          </p:nvPr>
        </p:nvSpPr>
        <p:spPr/>
        <p:txBody>
          <a:bodyPr/>
          <a:lstStyle/>
          <a:p>
            <a:fld id="{78AA58BC-D19C-436A-9A5F-47A7024B4413}" type="slidenum">
              <a:rPr lang="en-US" smtClean="0"/>
              <a:t>7</a:t>
            </a:fld>
            <a:endParaRPr lang="en-US"/>
          </a:p>
        </p:txBody>
      </p:sp>
    </p:spTree>
    <p:extLst>
      <p:ext uri="{BB962C8B-B14F-4D97-AF65-F5344CB8AC3E}">
        <p14:creationId xmlns:p14="http://schemas.microsoft.com/office/powerpoint/2010/main" val="2498413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Next I will dive into how we reorder validation requests. </a:t>
            </a:r>
          </a:p>
        </p:txBody>
      </p:sp>
      <p:sp>
        <p:nvSpPr>
          <p:cNvPr id="4" name="Slide Number Placeholder 3"/>
          <p:cNvSpPr>
            <a:spLocks noGrp="1"/>
          </p:cNvSpPr>
          <p:nvPr>
            <p:ph type="sldNum" sz="quarter" idx="5"/>
          </p:nvPr>
        </p:nvSpPr>
        <p:spPr/>
        <p:txBody>
          <a:bodyPr/>
          <a:lstStyle/>
          <a:p>
            <a:fld id="{78AA58BC-D19C-436A-9A5F-47A7024B4413}" type="slidenum">
              <a:rPr lang="en-US" smtClean="0"/>
              <a:t>8</a:t>
            </a:fld>
            <a:endParaRPr lang="en-US"/>
          </a:p>
        </p:txBody>
      </p:sp>
    </p:spTree>
    <p:extLst>
      <p:ext uri="{BB962C8B-B14F-4D97-AF65-F5344CB8AC3E}">
        <p14:creationId xmlns:p14="http://schemas.microsoft.com/office/powerpoint/2010/main" val="4251176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Essentially, the question we ask is how to find a serialization order that has the least number of aborts?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Now bear with me with some symbols. Formally, given a batch of transactions B, we want to construct a subset B’, where B’ is serializable and |B’| is maximal among all B’.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Before going into how to select B’, let’s first figure out when B’ is serializable, and if it is serializable, how can we construct a serialization order for transactions in B’?</a:t>
            </a:r>
          </a:p>
        </p:txBody>
      </p:sp>
      <p:sp>
        <p:nvSpPr>
          <p:cNvPr id="4" name="Slide Number Placeholder 3"/>
          <p:cNvSpPr>
            <a:spLocks noGrp="1"/>
          </p:cNvSpPr>
          <p:nvPr>
            <p:ph type="sldNum" sz="quarter" idx="5"/>
          </p:nvPr>
        </p:nvSpPr>
        <p:spPr/>
        <p:txBody>
          <a:bodyPr/>
          <a:lstStyle/>
          <a:p>
            <a:fld id="{78AA58BC-D19C-436A-9A5F-47A7024B4413}" type="slidenum">
              <a:rPr lang="en-US" smtClean="0"/>
              <a:t>9</a:t>
            </a:fld>
            <a:endParaRPr lang="en-US"/>
          </a:p>
        </p:txBody>
      </p:sp>
    </p:spTree>
    <p:extLst>
      <p:ext uri="{BB962C8B-B14F-4D97-AF65-F5344CB8AC3E}">
        <p14:creationId xmlns:p14="http://schemas.microsoft.com/office/powerpoint/2010/main" val="3403433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2039" b="3534"/>
          <a:stretch/>
        </p:blipFill>
        <p:spPr>
          <a:xfrm flipH="1">
            <a:off x="0" y="0"/>
            <a:ext cx="12192000" cy="6858001"/>
          </a:xfrm>
          <a:prstGeom prst="rect">
            <a:avLst/>
          </a:prstGeom>
        </p:spPr>
      </p:pic>
      <p:sp>
        <p:nvSpPr>
          <p:cNvPr id="18" name="Rectangle 17"/>
          <p:cNvSpPr/>
          <p:nvPr userDrawn="1"/>
        </p:nvSpPr>
        <p:spPr bwMode="gray">
          <a:xfrm>
            <a:off x="269239" y="1486470"/>
            <a:ext cx="6274974" cy="3586208"/>
          </a:xfrm>
          <a:prstGeom prst="rect">
            <a:avLst/>
          </a:prstGeom>
          <a:solidFill>
            <a:schemeClr val="tx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67683" y="1486469"/>
            <a:ext cx="6276530" cy="2062069"/>
          </a:xfrm>
          <a:noFill/>
        </p:spPr>
        <p:txBody>
          <a:bodyPr vert="horz" wrap="square" lIns="146304" tIns="91440" rIns="146304" bIns="91440" rtlCol="0" anchor="t" anchorCtr="0">
            <a:noAutofit/>
          </a:bodyPr>
          <a:lstStyle>
            <a:lvl1pPr>
              <a:defRPr lang="en-US" sz="5882" spc="-98" baseline="0" dirty="0">
                <a:gradFill>
                  <a:gsLst>
                    <a:gs pos="5833">
                      <a:srgbClr val="FFFFFF"/>
                    </a:gs>
                    <a:gs pos="18000">
                      <a:srgbClr val="FFFFFF"/>
                    </a:gs>
                  </a:gsLst>
                  <a:lin ang="5400000" scaled="0"/>
                </a:gradFill>
              </a:defRPr>
            </a:lvl1pPr>
          </a:lstStyle>
          <a:p>
            <a:pPr lvl="0"/>
            <a:r>
              <a:rPr lang="en-US"/>
              <a:t>Presentation title</a:t>
            </a:r>
          </a:p>
        </p:txBody>
      </p:sp>
      <p:sp>
        <p:nvSpPr>
          <p:cNvPr id="3" name="Text Placeholder 2"/>
          <p:cNvSpPr>
            <a:spLocks noGrp="1"/>
          </p:cNvSpPr>
          <p:nvPr>
            <p:ph type="body" sz="quarter" idx="14" hasCustomPrompt="1"/>
          </p:nvPr>
        </p:nvSpPr>
        <p:spPr bwMode="ltGray">
          <a:xfrm>
            <a:off x="269239" y="3548540"/>
            <a:ext cx="6274974" cy="1524136"/>
          </a:xfrm>
        </p:spPr>
        <p:txBody>
          <a:bodyPr tIns="109728" bIns="109728">
            <a:noAutofit/>
          </a:bodyPr>
          <a:lstStyle>
            <a:lvl1pPr marL="0" indent="0">
              <a:spcBef>
                <a:spcPts val="0"/>
              </a:spcBef>
              <a:buNone/>
              <a:defRPr sz="3137">
                <a:gradFill>
                  <a:gsLst>
                    <a:gs pos="1250">
                      <a:srgbClr val="FFFFFF"/>
                    </a:gs>
                    <a:gs pos="99000">
                      <a:srgbClr val="FFFFFF"/>
                    </a:gs>
                  </a:gsLst>
                  <a:lin ang="5400000" scaled="0"/>
                </a:gradFill>
              </a:defRPr>
            </a:lvl1pPr>
          </a:lstStyle>
          <a:p>
            <a:pPr lvl="0"/>
            <a:r>
              <a:rPr lang="en-US"/>
              <a:t>Speaker Name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49322" y="6147374"/>
            <a:ext cx="1522404" cy="326167"/>
          </a:xfrm>
          <a:prstGeom prst="rect">
            <a:avLst/>
          </a:prstGeom>
        </p:spPr>
      </p:pic>
    </p:spTree>
    <p:extLst>
      <p:ext uri="{BB962C8B-B14F-4D97-AF65-F5344CB8AC3E}">
        <p14:creationId xmlns:p14="http://schemas.microsoft.com/office/powerpoint/2010/main" val="31167826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91241">
                      <a:schemeClr val="tx1"/>
                    </a:gs>
                    <a:gs pos="57000">
                      <a:schemeClr val="tx1"/>
                    </a:gs>
                    <a:gs pos="18000">
                      <a:schemeClr val="tx1"/>
                    </a:gs>
                  </a:gsLst>
                  <a:lin ang="5400000" scaled="0"/>
                </a:gradFill>
              </a:defRPr>
            </a:lvl1pPr>
          </a:lstStyle>
          <a:p>
            <a:r>
              <a:rPr lang="en-US"/>
              <a:t>Section title</a:t>
            </a:r>
          </a:p>
        </p:txBody>
      </p:sp>
    </p:spTree>
    <p:extLst>
      <p:ext uri="{BB962C8B-B14F-4D97-AF65-F5344CB8AC3E}">
        <p14:creationId xmlns:p14="http://schemas.microsoft.com/office/powerpoint/2010/main" val="7111959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lgn="l" defTabSz="914367" rtl="0" eaLnBrk="1" latinLnBrk="0" hangingPunct="1">
              <a:lnSpc>
                <a:spcPct val="90000"/>
              </a:lnSpc>
              <a:spcBef>
                <a:spcPct val="0"/>
              </a:spcBef>
              <a:buNone/>
              <a:defRPr lang="en-US" sz="8627" b="0" kern="1200" cap="none" spc="-98"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543256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lgn="l" defTabSz="914367" rtl="0" eaLnBrk="1" latinLnBrk="0" hangingPunct="1">
              <a:lnSpc>
                <a:spcPct val="90000"/>
              </a:lnSpc>
              <a:spcBef>
                <a:spcPct val="0"/>
              </a:spcBef>
              <a:buNone/>
              <a:defRPr lang="en-US" sz="8627" b="0" kern="1200" cap="none" spc="-98"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05168665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lgn="l" defTabSz="914367" rtl="0" eaLnBrk="1" latinLnBrk="0" hangingPunct="1">
              <a:lnSpc>
                <a:spcPct val="90000"/>
              </a:lnSpc>
              <a:spcBef>
                <a:spcPct val="0"/>
              </a:spcBef>
              <a:buNone/>
              <a:defRPr lang="en-US" sz="8627" b="0" kern="1200" cap="none" spc="-98" baseline="0" dirty="0">
                <a:ln w="3175">
                  <a:noFill/>
                </a:ln>
                <a:gradFill>
                  <a:gsLst>
                    <a:gs pos="91241">
                      <a:srgbClr val="000000"/>
                    </a:gs>
                    <a:gs pos="60000">
                      <a:srgbClr val="000000"/>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72971265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1"/>
          </p:nvPr>
        </p:nvSpPr>
        <p:spPr>
          <a:xfrm>
            <a:off x="269240" y="1189176"/>
            <a:ext cx="11655840" cy="2018835"/>
          </a:xfrm>
        </p:spPr>
        <p:txBody>
          <a:bodyPr>
            <a:normAutofit/>
          </a:bodyPr>
          <a:lstStyle>
            <a:lvl1pPr marL="0" indent="0">
              <a:lnSpc>
                <a:spcPct val="100000"/>
              </a:lnSpc>
              <a:buNone/>
              <a:defRPr/>
            </a:lvl1pPr>
            <a:lvl2pPr marL="28012" indent="0">
              <a:lnSpc>
                <a:spcPct val="100000"/>
              </a:lnSpc>
              <a:buNone/>
              <a:defRPr sz="1961"/>
            </a:lvl2pPr>
            <a:lvl3pPr marL="219428" indent="0">
              <a:lnSpc>
                <a:spcPct val="100000"/>
              </a:lnSpc>
              <a:buNone/>
              <a:defRPr sz="1961"/>
            </a:lvl3pPr>
            <a:lvl4pPr marL="466868" indent="0">
              <a:lnSpc>
                <a:spcPct val="100000"/>
              </a:lnSpc>
              <a:buNone/>
              <a:defRPr sz="1765"/>
            </a:lvl4pPr>
            <a:lvl5pPr marL="725201" indent="0">
              <a:lnSpc>
                <a:spcPct val="100000"/>
              </a:lnSpc>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778662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1"/>
          </p:nvPr>
        </p:nvSpPr>
        <p:spPr>
          <a:xfrm>
            <a:off x="269240" y="1189176"/>
            <a:ext cx="11655840" cy="2018835"/>
          </a:xfrm>
        </p:spPr>
        <p:txBody>
          <a:bodyPr>
            <a:normAutofit/>
          </a:bodyPr>
          <a:lstStyle>
            <a:lvl1pPr marL="0" indent="0">
              <a:lnSpc>
                <a:spcPct val="100000"/>
              </a:lnSpc>
              <a:buNone/>
              <a:defRPr>
                <a:gradFill>
                  <a:gsLst>
                    <a:gs pos="2920">
                      <a:schemeClr val="tx2"/>
                    </a:gs>
                    <a:gs pos="39000">
                      <a:schemeClr val="tx2"/>
                    </a:gs>
                  </a:gsLst>
                  <a:lin ang="5400000" scaled="0"/>
                </a:gradFill>
              </a:defRPr>
            </a:lvl1pPr>
            <a:lvl2pPr marL="28012" indent="0">
              <a:lnSpc>
                <a:spcPct val="100000"/>
              </a:lnSpc>
              <a:buNone/>
              <a:defRPr sz="1961"/>
            </a:lvl2pPr>
            <a:lvl3pPr marL="219428" indent="0">
              <a:lnSpc>
                <a:spcPct val="100000"/>
              </a:lnSpc>
              <a:buNone/>
              <a:defRPr sz="1961"/>
            </a:lvl3pPr>
            <a:lvl4pPr marL="466868" indent="0">
              <a:lnSpc>
                <a:spcPct val="100000"/>
              </a:lnSpc>
              <a:buNone/>
              <a:defRPr sz="1765"/>
            </a:lvl4pPr>
            <a:lvl5pPr marL="725201" indent="0">
              <a:lnSpc>
                <a:spcPct val="100000"/>
              </a:lnSpc>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218377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4808"/>
          </a:xfrm>
        </p:spPr>
        <p:txBody>
          <a:bodyPr>
            <a:normAutofit/>
          </a:bodyPr>
          <a:lstStyle>
            <a:lvl1pPr>
              <a:lnSpc>
                <a:spcPct val="100000"/>
              </a:lnSpc>
              <a:defRPr/>
            </a:lvl1pPr>
            <a:lvl2pPr>
              <a:lnSpc>
                <a:spcPct val="100000"/>
              </a:lnSpc>
              <a:defRPr/>
            </a:lvl2pPr>
            <a:lvl3pPr>
              <a:lnSpc>
                <a:spcPct val="100000"/>
              </a:lnSpc>
              <a:defRPr sz="2353"/>
            </a:lvl3pPr>
            <a:lvl4pPr>
              <a:lnSpc>
                <a:spcPct val="100000"/>
              </a:lnSpc>
              <a:defRPr sz="1961"/>
            </a:lvl4pPr>
            <a:lvl5pPr>
              <a:lnSpc>
                <a:spcPct val="100000"/>
              </a:lnSpc>
              <a:defRPr sz="196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2264584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377940"/>
          </a:xfrm>
        </p:spPr>
        <p:txBody>
          <a:bodyPr>
            <a:normAutofit/>
          </a:bodyPr>
          <a:lstStyle>
            <a:lvl1pPr>
              <a:lnSpc>
                <a:spcPct val="100000"/>
              </a:lnSpc>
              <a:buClr>
                <a:schemeClr val="tx2"/>
              </a:buClr>
              <a:defRPr>
                <a:gradFill>
                  <a:gsLst>
                    <a:gs pos="13869">
                      <a:schemeClr val="tx2"/>
                    </a:gs>
                    <a:gs pos="42000">
                      <a:schemeClr val="tx2"/>
                    </a:gs>
                  </a:gsLst>
                  <a:lin ang="5400000" scaled="0"/>
                </a:gradFill>
              </a:defRPr>
            </a:lvl1pPr>
            <a:lvl2pPr>
              <a:lnSpc>
                <a:spcPct val="100000"/>
              </a:lnSpc>
              <a:defRPr/>
            </a:lvl2pPr>
            <a:lvl3pPr>
              <a:lnSpc>
                <a:spcPct val="100000"/>
              </a:lnSpc>
              <a:defRPr sz="2353"/>
            </a:lvl3pPr>
            <a:lvl4pPr>
              <a:lnSpc>
                <a:spcPct val="100000"/>
              </a:lnSpc>
              <a:defRPr sz="1961"/>
            </a:lvl4pPr>
            <a:lvl5pPr>
              <a:lnSpc>
                <a:spcPct val="100000"/>
              </a:lnSpc>
              <a:defRPr sz="196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6590527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6"/>
            <a:ext cx="5378548" cy="2719206"/>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2719206"/>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591682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6"/>
            <a:ext cx="5378548" cy="2719206"/>
          </a:xfrm>
        </p:spPr>
        <p:txBody>
          <a:bodyPr wrap="square">
            <a:spAutoFit/>
          </a:bodyPr>
          <a:lstStyle>
            <a:lvl1pPr marL="0" indent="0">
              <a:spcBef>
                <a:spcPts val="1200"/>
              </a:spcBef>
              <a:buClr>
                <a:schemeClr val="tx1"/>
              </a:buClr>
              <a:buFont typeface="Wingdings" pitchFamily="2" charset="2"/>
              <a:buNone/>
              <a:defRPr sz="3529">
                <a:gradFill>
                  <a:gsLst>
                    <a:gs pos="5109">
                      <a:schemeClr val="tx2"/>
                    </a:gs>
                    <a:gs pos="25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2719206"/>
          </a:xfrm>
        </p:spPr>
        <p:txBody>
          <a:bodyPr wrap="square">
            <a:spAutoFit/>
          </a:bodyPr>
          <a:lstStyle>
            <a:lvl1pPr marL="0" indent="0">
              <a:spcBef>
                <a:spcPts val="1200"/>
              </a:spcBef>
              <a:buClr>
                <a:schemeClr val="tx1"/>
              </a:buClr>
              <a:buFont typeface="Wingdings" pitchFamily="2" charset="2"/>
              <a:buNone/>
              <a:defRPr sz="3529">
                <a:gradFill>
                  <a:gsLst>
                    <a:gs pos="100000">
                      <a:schemeClr val="tx2"/>
                    </a:gs>
                    <a:gs pos="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637580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hoto">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8364" b="7209"/>
          <a:stretch/>
        </p:blipFill>
        <p:spPr>
          <a:xfrm>
            <a:off x="0" y="0"/>
            <a:ext cx="12192000" cy="6858001"/>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240" y="5977424"/>
            <a:ext cx="1810477" cy="666066"/>
          </a:xfrm>
          <a:prstGeom prst="rect">
            <a:avLst/>
          </a:prstGeom>
        </p:spPr>
      </p:pic>
      <p:sp>
        <p:nvSpPr>
          <p:cNvPr id="18" name="Rectangle 17"/>
          <p:cNvSpPr/>
          <p:nvPr userDrawn="1"/>
        </p:nvSpPr>
        <p:spPr bwMode="gray">
          <a:xfrm>
            <a:off x="269239" y="1486470"/>
            <a:ext cx="6274974" cy="3586208"/>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67683" y="1486469"/>
            <a:ext cx="6276530" cy="2062069"/>
          </a:xfrm>
          <a:noFill/>
        </p:spPr>
        <p:txBody>
          <a:bodyPr vert="horz" wrap="square" lIns="146304" tIns="91440" rIns="146304" bIns="91440" rtlCol="0" anchor="t" anchorCtr="0">
            <a:noAutofit/>
          </a:bodyPr>
          <a:lstStyle>
            <a:lvl1pPr>
              <a:defRPr lang="en-US" sz="5882" spc="-98" baseline="0" dirty="0">
                <a:gradFill>
                  <a:gsLst>
                    <a:gs pos="5833">
                      <a:srgbClr val="FFFFFF"/>
                    </a:gs>
                    <a:gs pos="18000">
                      <a:srgbClr val="FFFFFF"/>
                    </a:gs>
                  </a:gsLst>
                  <a:lin ang="5400000" scaled="0"/>
                </a:gradFill>
              </a:defRPr>
            </a:lvl1pPr>
          </a:lstStyle>
          <a:p>
            <a:pPr lvl="0"/>
            <a:r>
              <a:rPr lang="en-US"/>
              <a:t>Presentation title</a:t>
            </a:r>
          </a:p>
        </p:txBody>
      </p:sp>
      <p:sp>
        <p:nvSpPr>
          <p:cNvPr id="3" name="Text Placeholder 2"/>
          <p:cNvSpPr>
            <a:spLocks noGrp="1"/>
          </p:cNvSpPr>
          <p:nvPr>
            <p:ph type="body" sz="quarter" idx="14" hasCustomPrompt="1"/>
          </p:nvPr>
        </p:nvSpPr>
        <p:spPr bwMode="ltGray">
          <a:xfrm>
            <a:off x="269239" y="3548540"/>
            <a:ext cx="6274974" cy="1524136"/>
          </a:xfrm>
        </p:spPr>
        <p:txBody>
          <a:bodyPr tIns="109728" bIns="109728">
            <a:noAutofit/>
          </a:bodyPr>
          <a:lstStyle>
            <a:lvl1pPr marL="0" indent="0">
              <a:spcBef>
                <a:spcPts val="0"/>
              </a:spcBef>
              <a:buNone/>
              <a:defRPr sz="3137">
                <a:gradFill>
                  <a:gsLst>
                    <a:gs pos="1250">
                      <a:srgbClr val="FFFFFF"/>
                    </a:gs>
                    <a:gs pos="99000">
                      <a:srgbClr val="FFFFFF"/>
                    </a:gs>
                  </a:gsLst>
                  <a:lin ang="5400000" scaled="0"/>
                </a:gradFill>
              </a:defRPr>
            </a:lvl1pPr>
          </a:lstStyle>
          <a:p>
            <a:pPr lvl="0"/>
            <a:r>
              <a:rPr lang="en-US"/>
              <a:t>Speaker Name</a:t>
            </a:r>
          </a:p>
        </p:txBody>
      </p:sp>
    </p:spTree>
    <p:extLst>
      <p:ext uri="{BB962C8B-B14F-4D97-AF65-F5344CB8AC3E}">
        <p14:creationId xmlns:p14="http://schemas.microsoft.com/office/powerpoint/2010/main" val="7434428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6"/>
            <a:ext cx="5378548" cy="2791598"/>
          </a:xfrm>
        </p:spPr>
        <p:txBody>
          <a:bodyPr wrap="square">
            <a:spAutoFit/>
          </a:bodyPr>
          <a:lstStyle>
            <a:lvl1pPr marL="281677" indent="-281677">
              <a:spcBef>
                <a:spcPts val="1200"/>
              </a:spcBef>
              <a:buClr>
                <a:schemeClr val="tx1"/>
              </a:buClr>
              <a:buFont typeface="Wingdings" panose="05000000000000000000" pitchFamily="2" charset="2"/>
              <a:buChar char="§"/>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2791598"/>
          </a:xfrm>
        </p:spPr>
        <p:txBody>
          <a:bodyPr wrap="square">
            <a:spAutoFit/>
          </a:bodyPr>
          <a:lstStyle>
            <a:lvl1pPr marL="281677" indent="-281677">
              <a:spcBef>
                <a:spcPts val="1200"/>
              </a:spcBef>
              <a:buClr>
                <a:schemeClr val="tx1"/>
              </a:buClr>
              <a:buFont typeface="Wingdings" panose="05000000000000000000" pitchFamily="2" charset="2"/>
              <a:buChar char="§"/>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702649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6"/>
            <a:ext cx="5378548" cy="2791598"/>
          </a:xfrm>
        </p:spPr>
        <p:txBody>
          <a:bodyPr wrap="square">
            <a:spAutoFit/>
          </a:bodyPr>
          <a:lstStyle>
            <a:lvl1pPr marL="281677" indent="-281677">
              <a:spcBef>
                <a:spcPts val="1200"/>
              </a:spcBef>
              <a:buClr>
                <a:schemeClr val="tx2"/>
              </a:buClr>
              <a:buFont typeface="Wingdings" panose="05000000000000000000" pitchFamily="2" charset="2"/>
              <a:buChar char="§"/>
              <a:defRPr sz="3529">
                <a:gradFill>
                  <a:gsLst>
                    <a:gs pos="5109">
                      <a:schemeClr val="tx2"/>
                    </a:gs>
                    <a:gs pos="100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2791598"/>
          </a:xfrm>
        </p:spPr>
        <p:txBody>
          <a:bodyPr wrap="square">
            <a:spAutoFit/>
          </a:bodyPr>
          <a:lstStyle>
            <a:lvl1pPr marL="281677" indent="-281677">
              <a:spcBef>
                <a:spcPts val="1200"/>
              </a:spcBef>
              <a:buClr>
                <a:schemeClr val="tx2"/>
              </a:buClr>
              <a:buFont typeface="Wingdings" panose="05000000000000000000" pitchFamily="2" charset="2"/>
              <a:buChar char="§"/>
              <a:defRPr sz="3529">
                <a:gradFill>
                  <a:gsLst>
                    <a:gs pos="5109">
                      <a:schemeClr val="tx2"/>
                    </a:gs>
                    <a:gs pos="100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965389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745859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77021" y="1187621"/>
            <a:ext cx="11655840" cy="899665"/>
          </a:xfrm>
        </p:spPr>
        <p:txBody>
          <a:bodyPr/>
          <a:lstStyle>
            <a:lvl1pPr>
              <a:defRPr sz="7058" baseline="0"/>
            </a:lvl1pPr>
          </a:lstStyle>
          <a:p>
            <a:r>
              <a:rPr lang="en-US"/>
              <a:t>Click to edit Master title style</a:t>
            </a:r>
          </a:p>
        </p:txBody>
      </p:sp>
    </p:spTree>
    <p:extLst>
      <p:ext uri="{BB962C8B-B14F-4D97-AF65-F5344CB8AC3E}">
        <p14:creationId xmlns:p14="http://schemas.microsoft.com/office/powerpoint/2010/main" val="314624900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071684" y="2084173"/>
            <a:ext cx="8058229" cy="1793104"/>
          </a:xfrm>
        </p:spPr>
        <p:txBody>
          <a:bodyPr/>
          <a:lstStyle>
            <a:lvl1pPr>
              <a:defRPr sz="5882" baseline="0"/>
            </a:lvl1pPr>
          </a:lstStyle>
          <a:p>
            <a:r>
              <a:rPr lang="en-US"/>
              <a:t>Click to edit Master title style</a:t>
            </a:r>
          </a:p>
        </p:txBody>
      </p:sp>
    </p:spTree>
    <p:extLst>
      <p:ext uri="{BB962C8B-B14F-4D97-AF65-F5344CB8AC3E}">
        <p14:creationId xmlns:p14="http://schemas.microsoft.com/office/powerpoint/2010/main" val="232322383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71684" y="2084173"/>
            <a:ext cx="8058229" cy="1793104"/>
          </a:xfrm>
        </p:spPr>
        <p:txBody>
          <a:bodyPr/>
          <a:lstStyle>
            <a:lvl1pPr>
              <a:defRPr sz="5882" baseline="0"/>
            </a:lvl1pPr>
          </a:lstStyle>
          <a:p>
            <a:r>
              <a:rPr lang="en-US"/>
              <a:t>Click to edit Master title style</a:t>
            </a:r>
          </a:p>
        </p:txBody>
      </p:sp>
    </p:spTree>
    <p:extLst>
      <p:ext uri="{BB962C8B-B14F-4D97-AF65-F5344CB8AC3E}">
        <p14:creationId xmlns:p14="http://schemas.microsoft.com/office/powerpoint/2010/main" val="17848186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65664" y="1178349"/>
            <a:ext cx="9860672" cy="899665"/>
          </a:xfrm>
        </p:spPr>
        <p:txBody>
          <a:bodyPr/>
          <a:lstStyle>
            <a:lvl1pPr marL="228766" indent="-228766">
              <a:defRPr sz="5882" baseline="0"/>
            </a:lvl1pPr>
          </a:lstStyle>
          <a:p>
            <a:r>
              <a:rPr lang="en-US"/>
              <a:t>“Sample quote goes here. Design is easier than it looks, and more important than it seems.”</a:t>
            </a:r>
          </a:p>
        </p:txBody>
      </p:sp>
      <p:sp>
        <p:nvSpPr>
          <p:cNvPr id="4" name="Text Placeholder 3"/>
          <p:cNvSpPr>
            <a:spLocks noGrp="1"/>
          </p:cNvSpPr>
          <p:nvPr>
            <p:ph type="body" sz="quarter" idx="10" hasCustomPrompt="1"/>
          </p:nvPr>
        </p:nvSpPr>
        <p:spPr>
          <a:xfrm>
            <a:off x="5647788" y="5025984"/>
            <a:ext cx="5378549" cy="1150187"/>
          </a:xfrm>
        </p:spPr>
        <p:txBody>
          <a:bodyPr/>
          <a:lstStyle>
            <a:lvl1pPr marL="0" indent="0">
              <a:spcBef>
                <a:spcPts val="0"/>
              </a:spcBef>
              <a:buNone/>
              <a:defRPr sz="3137" baseline="0">
                <a:latin typeface="+mj-lt"/>
              </a:defRPr>
            </a:lvl1pPr>
          </a:lstStyle>
          <a:p>
            <a:pPr lvl="0"/>
            <a:r>
              <a:rPr lang="en-US"/>
              <a:t>Author Name</a:t>
            </a:r>
          </a:p>
          <a:p>
            <a:pPr lvl="0"/>
            <a:r>
              <a:rPr lang="en-US"/>
              <a:t>Title</a:t>
            </a:r>
          </a:p>
        </p:txBody>
      </p:sp>
    </p:spTree>
    <p:extLst>
      <p:ext uri="{BB962C8B-B14F-4D97-AF65-F5344CB8AC3E}">
        <p14:creationId xmlns:p14="http://schemas.microsoft.com/office/powerpoint/2010/main" val="192706793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65664" y="2084173"/>
            <a:ext cx="9860672" cy="899665"/>
          </a:xfrm>
        </p:spPr>
        <p:txBody>
          <a:bodyPr/>
          <a:lstStyle>
            <a:lvl1pPr marL="277008" indent="-277008">
              <a:tabLst>
                <a:tab pos="277008" algn="l"/>
              </a:tabLst>
              <a:defRPr sz="5882" baseline="0"/>
            </a:lvl1pPr>
          </a:lstStyle>
          <a:p>
            <a:r>
              <a:rPr lang="en-US"/>
              <a:t>“	Add a quote here. Design is easier than it looks, and more important than it seems.”</a:t>
            </a:r>
          </a:p>
        </p:txBody>
      </p:sp>
      <p:sp>
        <p:nvSpPr>
          <p:cNvPr id="4" name="Text Placeholder 3"/>
          <p:cNvSpPr>
            <a:spLocks noGrp="1"/>
          </p:cNvSpPr>
          <p:nvPr>
            <p:ph type="body" sz="quarter" idx="10" hasCustomPrompt="1"/>
          </p:nvPr>
        </p:nvSpPr>
        <p:spPr>
          <a:xfrm>
            <a:off x="5647788" y="4773813"/>
            <a:ext cx="5378549" cy="1150187"/>
          </a:xfrm>
        </p:spPr>
        <p:txBody>
          <a:bodyPr/>
          <a:lstStyle>
            <a:lvl1pPr marL="0" indent="0">
              <a:spcBef>
                <a:spcPts val="0"/>
              </a:spcBef>
              <a:buNone/>
              <a:defRPr sz="3137" baseline="0">
                <a:latin typeface="+mj-lt"/>
              </a:defRPr>
            </a:lvl1pPr>
          </a:lstStyle>
          <a:p>
            <a:pPr lvl="0"/>
            <a:r>
              <a:rPr lang="en-US"/>
              <a:t>Author’s Name</a:t>
            </a:r>
          </a:p>
          <a:p>
            <a:pPr lvl="0"/>
            <a:r>
              <a:rPr lang="en-US"/>
              <a:t>Title</a:t>
            </a:r>
          </a:p>
        </p:txBody>
      </p:sp>
    </p:spTree>
    <p:extLst>
      <p:ext uri="{BB962C8B-B14F-4D97-AF65-F5344CB8AC3E}">
        <p14:creationId xmlns:p14="http://schemas.microsoft.com/office/powerpoint/2010/main" val="170929453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7021" y="2383023"/>
            <a:ext cx="11653523" cy="999376"/>
          </a:xfrm>
        </p:spPr>
        <p:txBody>
          <a:bodyPr/>
          <a:lstStyle>
            <a:lvl1pPr marL="0" indent="0">
              <a:buNone/>
              <a:defRPr sz="5294">
                <a:gradFill>
                  <a:gsLst>
                    <a:gs pos="3333">
                      <a:schemeClr val="tx1"/>
                    </a:gs>
                    <a:gs pos="3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p:txBody>
      </p:sp>
      <p:sp>
        <p:nvSpPr>
          <p:cNvPr id="4" name="Title 1"/>
          <p:cNvSpPr>
            <a:spLocks noGrp="1"/>
          </p:cNvSpPr>
          <p:nvPr>
            <p:ph type="title"/>
          </p:nvPr>
        </p:nvSpPr>
        <p:spPr>
          <a:xfrm>
            <a:off x="277021" y="1187621"/>
            <a:ext cx="11655840" cy="899665"/>
          </a:xfrm>
        </p:spPr>
        <p:txBody>
          <a:bodyPr/>
          <a:lstStyle>
            <a:lvl1pPr>
              <a:defRPr sz="7058" baseline="0">
                <a:gradFill>
                  <a:gsLst>
                    <a:gs pos="1250">
                      <a:schemeClr val="tx1"/>
                    </a:gs>
                    <a:gs pos="100000">
                      <a:schemeClr val="tx1"/>
                    </a:gs>
                  </a:gsLst>
                  <a:lin ang="5400000" scaled="0"/>
                </a:gradFill>
              </a:defRPr>
            </a:lvl1pPr>
          </a:lstStyle>
          <a:p>
            <a:r>
              <a:rPr lang="en-US"/>
              <a:t>Click to edit Master title style</a:t>
            </a:r>
          </a:p>
        </p:txBody>
      </p:sp>
    </p:spTree>
    <p:extLst>
      <p:ext uri="{BB962C8B-B14F-4D97-AF65-F5344CB8AC3E}">
        <p14:creationId xmlns:p14="http://schemas.microsoft.com/office/powerpoint/2010/main" val="281142858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217195"/>
            <a:ext cx="5378548" cy="1763530"/>
          </a:xfrm>
        </p:spPr>
        <p:txBody>
          <a:bodyPr/>
          <a:lstStyle>
            <a:lvl1pPr>
              <a:defRPr sz="6470" baseline="0">
                <a:gradFill>
                  <a:gsLst>
                    <a:gs pos="1250">
                      <a:schemeClr val="tx1"/>
                    </a:gs>
                    <a:gs pos="100000">
                      <a:schemeClr val="tx1"/>
                    </a:gs>
                  </a:gsLst>
                  <a:lin ang="5400000" scaled="0"/>
                </a:gradFill>
              </a:defRPr>
            </a:lvl1pPr>
          </a:lstStyle>
          <a:p>
            <a:r>
              <a:rPr lang="en-US"/>
              <a:t>50/50 Photo Layout</a:t>
            </a:r>
          </a:p>
        </p:txBody>
      </p:sp>
      <p:sp>
        <p:nvSpPr>
          <p:cNvPr id="5" name="Picture Placeholder 4"/>
          <p:cNvSpPr>
            <a:spLocks noGrp="1"/>
          </p:cNvSpPr>
          <p:nvPr>
            <p:ph type="pic" sz="quarter" idx="10"/>
          </p:nvPr>
        </p:nvSpPr>
        <p:spPr bwMode="ltGray">
          <a:xfrm>
            <a:off x="6097556"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319614426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hot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21199" r="8620" b="1551"/>
          <a:stretch/>
        </p:blipFill>
        <p:spPr>
          <a:xfrm>
            <a:off x="0" y="-9047"/>
            <a:ext cx="12192000" cy="6867047"/>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240" y="192761"/>
            <a:ext cx="1810477" cy="666066"/>
          </a:xfrm>
          <a:prstGeom prst="rect">
            <a:avLst/>
          </a:prstGeom>
        </p:spPr>
      </p:pic>
      <p:sp>
        <p:nvSpPr>
          <p:cNvPr id="18" name="Rectangle 17"/>
          <p:cNvSpPr/>
          <p:nvPr userDrawn="1"/>
        </p:nvSpPr>
        <p:spPr bwMode="gray">
          <a:xfrm>
            <a:off x="269239" y="1486470"/>
            <a:ext cx="6274974" cy="3586208"/>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67683" y="1486469"/>
            <a:ext cx="6276530" cy="2062069"/>
          </a:xfrm>
          <a:noFill/>
        </p:spPr>
        <p:txBody>
          <a:bodyPr vert="horz" wrap="square" lIns="146304" tIns="91440" rIns="146304" bIns="91440" rtlCol="0" anchor="t" anchorCtr="0">
            <a:noAutofit/>
          </a:bodyPr>
          <a:lstStyle>
            <a:lvl1pPr>
              <a:defRPr lang="en-US" sz="5882" spc="-98" baseline="0" dirty="0">
                <a:gradFill>
                  <a:gsLst>
                    <a:gs pos="5833">
                      <a:srgbClr val="FFFFFF"/>
                    </a:gs>
                    <a:gs pos="18000">
                      <a:srgbClr val="FFFFFF"/>
                    </a:gs>
                  </a:gsLst>
                  <a:lin ang="5400000" scaled="0"/>
                </a:gradFill>
              </a:defRPr>
            </a:lvl1pPr>
          </a:lstStyle>
          <a:p>
            <a:pPr lvl="0"/>
            <a:r>
              <a:rPr lang="en-US"/>
              <a:t>Presentation title</a:t>
            </a:r>
          </a:p>
        </p:txBody>
      </p:sp>
      <p:sp>
        <p:nvSpPr>
          <p:cNvPr id="3" name="Text Placeholder 2"/>
          <p:cNvSpPr>
            <a:spLocks noGrp="1"/>
          </p:cNvSpPr>
          <p:nvPr>
            <p:ph type="body" sz="quarter" idx="14" hasCustomPrompt="1"/>
          </p:nvPr>
        </p:nvSpPr>
        <p:spPr bwMode="ltGray">
          <a:xfrm>
            <a:off x="269239" y="3548540"/>
            <a:ext cx="6274974" cy="1524136"/>
          </a:xfrm>
        </p:spPr>
        <p:txBody>
          <a:bodyPr tIns="109728" bIns="109728">
            <a:noAutofit/>
          </a:bodyPr>
          <a:lstStyle>
            <a:lvl1pPr marL="0" indent="0">
              <a:spcBef>
                <a:spcPts val="0"/>
              </a:spcBef>
              <a:buNone/>
              <a:defRPr sz="3137">
                <a:gradFill>
                  <a:gsLst>
                    <a:gs pos="1250">
                      <a:srgbClr val="FFFFFF"/>
                    </a:gs>
                    <a:gs pos="99000">
                      <a:srgbClr val="FFFFFF"/>
                    </a:gs>
                  </a:gsLst>
                  <a:lin ang="5400000" scaled="0"/>
                </a:gradFill>
              </a:defRPr>
            </a:lvl1pPr>
          </a:lstStyle>
          <a:p>
            <a:pPr lvl="0"/>
            <a:r>
              <a:rPr lang="en-US"/>
              <a:t>Speaker Name</a:t>
            </a:r>
          </a:p>
        </p:txBody>
      </p:sp>
    </p:spTree>
    <p:extLst>
      <p:ext uri="{BB962C8B-B14F-4D97-AF65-F5344CB8AC3E}">
        <p14:creationId xmlns:p14="http://schemas.microsoft.com/office/powerpoint/2010/main" val="6907520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0-50 Lef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44214" y="1217195"/>
            <a:ext cx="5378548" cy="899665"/>
          </a:xfrm>
        </p:spPr>
        <p:txBody>
          <a:bodyPr/>
          <a:lstStyle>
            <a:lvl1pPr>
              <a:defRPr sz="6470" baseline="0">
                <a:gradFill>
                  <a:gsLst>
                    <a:gs pos="1250">
                      <a:schemeClr val="tx1"/>
                    </a:gs>
                    <a:gs pos="100000">
                      <a:schemeClr val="tx1"/>
                    </a:gs>
                  </a:gsLst>
                  <a:lin ang="5400000" scaled="0"/>
                </a:gradFill>
              </a:defRPr>
            </a:lvl1pPr>
          </a:lstStyle>
          <a:p>
            <a:r>
              <a:rPr lang="en-US"/>
              <a:t>Click to edit Master title style</a:t>
            </a:r>
          </a:p>
        </p:txBody>
      </p:sp>
      <p:sp>
        <p:nvSpPr>
          <p:cNvPr id="4" name="Picture Placeholder 4"/>
          <p:cNvSpPr>
            <a:spLocks noGrp="1"/>
          </p:cNvSpPr>
          <p:nvPr>
            <p:ph type="pic" sz="quarter" idx="10"/>
          </p:nvPr>
        </p:nvSpPr>
        <p:spPr bwMode="ltGray">
          <a:xfrm>
            <a:off x="0" y="0"/>
            <a:ext cx="6094444" cy="6852151"/>
          </a:xfrm>
          <a:blipFill>
            <a:blip r:embed="rId2"/>
            <a:stretch>
              <a:fillRect/>
            </a:stretch>
          </a:blipFill>
        </p:spPr>
        <p:txBody>
          <a:bodyPr tIns="548640" anchor="ctr" anchorCtr="0">
            <a:noAutofit/>
          </a:bodyPr>
          <a:lstStyle>
            <a:lvl1pPr marL="0" indent="0" algn="ctr">
              <a:buNone/>
              <a:defRPr sz="1372" b="1">
                <a:gradFill>
                  <a:gsLst>
                    <a:gs pos="13139">
                      <a:srgbClr val="FFFFFF"/>
                    </a:gs>
                    <a:gs pos="38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253595721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26985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1497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512160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6846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6"/>
            <a:ext cx="11653523" cy="2607286"/>
          </a:xfrm>
          <a:prstGeom prst="rect">
            <a:avLst/>
          </a:prstGeom>
        </p:spPr>
        <p:txBody>
          <a:bodyPr/>
          <a:lstStyle>
            <a:lvl1pPr marL="284790" indent="-284790">
              <a:lnSpc>
                <a:spcPct val="100000"/>
              </a:lnSpc>
              <a:buClr>
                <a:schemeClr val="tx1"/>
              </a:buClr>
              <a:buSzPct val="90000"/>
              <a:buFont typeface="Wingdings" panose="05000000000000000000" pitchFamily="2" charset="2"/>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lnSpc>
                <a:spcPct val="100000"/>
              </a:lnSpc>
              <a:buClr>
                <a:schemeClr val="tx1"/>
              </a:buClr>
              <a:buSzPct val="90000"/>
              <a:buFont typeface="Wingdings" panose="05000000000000000000" pitchFamily="2" charset="2"/>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lnSpc>
                <a:spcPct val="100000"/>
              </a:lnSpc>
              <a:buClr>
                <a:schemeClr val="tx1"/>
              </a:buClr>
              <a:buSzPct val="90000"/>
              <a:buFont typeface="Wingdings" panose="05000000000000000000" pitchFamily="2" charset="2"/>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lnSpc>
                <a:spcPct val="100000"/>
              </a:lnSpc>
              <a:buClr>
                <a:schemeClr val="tx1"/>
              </a:buClr>
              <a:buSzPct val="90000"/>
              <a:buFont typeface="Wingdings" panose="05000000000000000000" pitchFamily="2" charset="2"/>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lnSpc>
                <a:spcPct val="100000"/>
              </a:lnSpc>
              <a:buClr>
                <a:schemeClr val="tx1"/>
              </a:buClr>
              <a:buSzPct val="90000"/>
              <a:buFont typeface="Wingdings" panose="05000000000000000000" pitchFamily="2" charset="2"/>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397756787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hot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 y="0"/>
            <a:ext cx="12190269" cy="6857999"/>
          </a:xfrm>
          <a:prstGeom prst="rect">
            <a:avLst/>
          </a:prstGeom>
        </p:spPr>
      </p:pic>
      <p:sp>
        <p:nvSpPr>
          <p:cNvPr id="13" name="Rectangle 12"/>
          <p:cNvSpPr/>
          <p:nvPr userDrawn="1"/>
        </p:nvSpPr>
        <p:spPr bwMode="gray">
          <a:xfrm>
            <a:off x="269239" y="1486470"/>
            <a:ext cx="6274974" cy="3586208"/>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67683" y="1486469"/>
            <a:ext cx="6276530" cy="2062069"/>
          </a:xfrm>
          <a:noFill/>
        </p:spPr>
        <p:txBody>
          <a:bodyPr vert="horz" wrap="square" lIns="146304" tIns="91440" rIns="146304" bIns="91440" rtlCol="0" anchor="t" anchorCtr="0">
            <a:noAutofit/>
          </a:bodyPr>
          <a:lstStyle>
            <a:lvl1pPr>
              <a:defRPr lang="en-US" sz="5882" spc="-98" baseline="0" dirty="0">
                <a:gradFill>
                  <a:gsLst>
                    <a:gs pos="5833">
                      <a:srgbClr val="FFFFFF"/>
                    </a:gs>
                    <a:gs pos="18000">
                      <a:srgbClr val="FFFFFF"/>
                    </a:gs>
                  </a:gsLst>
                  <a:lin ang="5400000" scaled="0"/>
                </a:gradFill>
              </a:defRPr>
            </a:lvl1pPr>
          </a:lstStyle>
          <a:p>
            <a:pPr lvl="0"/>
            <a:r>
              <a:rPr lang="en-US"/>
              <a:t>Presentation title</a:t>
            </a:r>
          </a:p>
        </p:txBody>
      </p:sp>
      <p:sp>
        <p:nvSpPr>
          <p:cNvPr id="15" name="Text Placeholder 2"/>
          <p:cNvSpPr>
            <a:spLocks noGrp="1"/>
          </p:cNvSpPr>
          <p:nvPr>
            <p:ph type="body" sz="quarter" idx="14" hasCustomPrompt="1"/>
          </p:nvPr>
        </p:nvSpPr>
        <p:spPr bwMode="ltGray">
          <a:xfrm>
            <a:off x="269239" y="3548540"/>
            <a:ext cx="6274974" cy="1524136"/>
          </a:xfrm>
        </p:spPr>
        <p:txBody>
          <a:bodyPr tIns="109728" bIns="109728">
            <a:noAutofit/>
          </a:bodyPr>
          <a:lstStyle>
            <a:lvl1pPr marL="0" indent="0">
              <a:spcBef>
                <a:spcPts val="0"/>
              </a:spcBef>
              <a:buNone/>
              <a:defRPr sz="3137">
                <a:gradFill>
                  <a:gsLst>
                    <a:gs pos="1250">
                      <a:srgbClr val="FFFFFF"/>
                    </a:gs>
                    <a:gs pos="99000">
                      <a:srgbClr val="FFFFFF"/>
                    </a:gs>
                  </a:gsLst>
                  <a:lin ang="5400000" scaled="0"/>
                </a:gradFill>
              </a:defRPr>
            </a:lvl1pPr>
          </a:lstStyle>
          <a:p>
            <a:pPr lvl="0"/>
            <a:r>
              <a:rPr lang="en-US"/>
              <a:t>Speaker Name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240" y="192761"/>
            <a:ext cx="1810477" cy="666066"/>
          </a:xfrm>
          <a:prstGeom prst="rect">
            <a:avLst/>
          </a:prstGeom>
        </p:spPr>
      </p:pic>
    </p:spTree>
    <p:extLst>
      <p:ext uri="{BB962C8B-B14F-4D97-AF65-F5344CB8AC3E}">
        <p14:creationId xmlns:p14="http://schemas.microsoft.com/office/powerpoint/2010/main" val="9454409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hoto">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358" y="7783"/>
            <a:ext cx="12187284" cy="684243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bwMode="gray">
          <a:xfrm>
            <a:off x="269239" y="1486470"/>
            <a:ext cx="6274974" cy="3586208"/>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67683" y="1486469"/>
            <a:ext cx="6276530" cy="2062069"/>
          </a:xfrm>
          <a:noFill/>
        </p:spPr>
        <p:txBody>
          <a:bodyPr vert="horz" wrap="square" lIns="146304" tIns="91440" rIns="146304" bIns="91440" rtlCol="0" anchor="t" anchorCtr="0">
            <a:noAutofit/>
          </a:bodyPr>
          <a:lstStyle>
            <a:lvl1pPr>
              <a:defRPr lang="en-US" sz="5882" spc="-98" baseline="0" dirty="0">
                <a:gradFill>
                  <a:gsLst>
                    <a:gs pos="5833">
                      <a:srgbClr val="FFFFFF"/>
                    </a:gs>
                    <a:gs pos="18000">
                      <a:srgbClr val="FFFFFF"/>
                    </a:gs>
                  </a:gsLst>
                  <a:lin ang="5400000" scaled="0"/>
                </a:gradFill>
              </a:defRPr>
            </a:lvl1pPr>
          </a:lstStyle>
          <a:p>
            <a:pPr lvl="0"/>
            <a:r>
              <a:rPr lang="en-US"/>
              <a:t>Presentation title</a:t>
            </a:r>
          </a:p>
        </p:txBody>
      </p:sp>
      <p:sp>
        <p:nvSpPr>
          <p:cNvPr id="15" name="Text Placeholder 2"/>
          <p:cNvSpPr>
            <a:spLocks noGrp="1"/>
          </p:cNvSpPr>
          <p:nvPr>
            <p:ph type="body" sz="quarter" idx="14" hasCustomPrompt="1"/>
          </p:nvPr>
        </p:nvSpPr>
        <p:spPr bwMode="ltGray">
          <a:xfrm>
            <a:off x="269239" y="3548540"/>
            <a:ext cx="6274974" cy="1524136"/>
          </a:xfrm>
        </p:spPr>
        <p:txBody>
          <a:bodyPr tIns="109728" bIns="109728">
            <a:noAutofit/>
          </a:bodyPr>
          <a:lstStyle>
            <a:lvl1pPr marL="0" indent="0">
              <a:spcBef>
                <a:spcPts val="0"/>
              </a:spcBef>
              <a:buNone/>
              <a:defRPr sz="3137">
                <a:gradFill>
                  <a:gsLst>
                    <a:gs pos="1250">
                      <a:srgbClr val="FFFFFF"/>
                    </a:gs>
                    <a:gs pos="99000">
                      <a:srgbClr val="FFFFFF"/>
                    </a:gs>
                  </a:gsLst>
                  <a:lin ang="5400000" scaled="0"/>
                </a:gradFill>
              </a:defRPr>
            </a:lvl1pPr>
          </a:lstStyle>
          <a:p>
            <a:pPr lvl="0"/>
            <a:r>
              <a:rPr lang="en-US"/>
              <a:t>Speaker Name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49322" y="6147374"/>
            <a:ext cx="1522404" cy="326167"/>
          </a:xfrm>
          <a:prstGeom prst="rect">
            <a:avLst/>
          </a:prstGeom>
        </p:spPr>
      </p:pic>
    </p:spTree>
    <p:extLst>
      <p:ext uri="{BB962C8B-B14F-4D97-AF65-F5344CB8AC3E}">
        <p14:creationId xmlns:p14="http://schemas.microsoft.com/office/powerpoint/2010/main" val="5173577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2"/>
      </p:bgRef>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362613"/>
            <a:ext cx="6273418" cy="1794661"/>
          </a:xfrm>
          <a:noFill/>
        </p:spPr>
        <p:txBody>
          <a:bodyPr lIns="146304" tIns="109728" rIns="146304" bIns="109728">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a:t>Speaker Name</a:t>
            </a:r>
          </a:p>
        </p:txBody>
      </p:sp>
      <p:sp>
        <p:nvSpPr>
          <p:cNvPr id="9" name="Title 1"/>
          <p:cNvSpPr>
            <a:spLocks noGrp="1"/>
          </p:cNvSpPr>
          <p:nvPr>
            <p:ph type="title" hasCustomPrompt="1"/>
          </p:nvPr>
        </p:nvSpPr>
        <p:spPr>
          <a:xfrm>
            <a:off x="269303" y="1561183"/>
            <a:ext cx="9860610" cy="1801436"/>
          </a:xfrm>
          <a:noFill/>
        </p:spPr>
        <p:txBody>
          <a:bodyPr lIns="146304" tIns="91440" rIns="146304" bIns="91440" anchor="t" anchorCtr="0"/>
          <a:lstStyle>
            <a:lvl1pPr>
              <a:defRPr sz="5882" spc="-98" baseline="0">
                <a:gradFill>
                  <a:gsLst>
                    <a:gs pos="3333">
                      <a:schemeClr val="tx1"/>
                    </a:gs>
                    <a:gs pos="39000">
                      <a:schemeClr val="tx1"/>
                    </a:gs>
                  </a:gsLst>
                  <a:lin ang="5400000" scaled="0"/>
                </a:gradFill>
              </a:defRPr>
            </a:lvl1pPr>
          </a:lstStyle>
          <a:p>
            <a:r>
              <a:rPr lang="en-US"/>
              <a:t>Presentation 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49322" y="6061766"/>
            <a:ext cx="1522404" cy="326167"/>
          </a:xfrm>
          <a:prstGeom prst="rect">
            <a:avLst/>
          </a:prstGeom>
        </p:spPr>
      </p:pic>
    </p:spTree>
    <p:extLst>
      <p:ext uri="{BB962C8B-B14F-4D97-AF65-F5344CB8AC3E}">
        <p14:creationId xmlns:p14="http://schemas.microsoft.com/office/powerpoint/2010/main" val="22184895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15:guide id="1" orient="horz" pos="4406">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3" name="Rectangle 2"/>
          <p:cNvSpPr/>
          <p:nvPr userDrawn="1"/>
        </p:nvSpPr>
        <p:spPr bwMode="auto">
          <a:xfrm>
            <a:off x="269239" y="1561183"/>
            <a:ext cx="11354713" cy="358672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302" y="1561198"/>
            <a:ext cx="11354650" cy="1793090"/>
          </a:xfrm>
          <a:noFill/>
        </p:spPr>
        <p:txBody>
          <a:bodyPr lIns="146304" tIns="91440" rIns="146304" bIns="91440" anchor="t" anchorCtr="0"/>
          <a:lstStyle>
            <a:lvl1pPr>
              <a:defRPr sz="5882" spc="-98" baseline="0">
                <a:gradFill>
                  <a:gsLst>
                    <a:gs pos="5833">
                      <a:srgbClr val="FFFFFF"/>
                    </a:gs>
                    <a:gs pos="18000">
                      <a:srgbClr val="FFFFFF"/>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301" y="3355585"/>
            <a:ext cx="11354651" cy="1792326"/>
          </a:xfrm>
          <a:noFill/>
        </p:spPr>
        <p:txBody>
          <a:bodyPr lIns="146304" tIns="109728" rIns="146304" bIns="109728">
            <a:noAutofit/>
          </a:bodyPr>
          <a:lstStyle>
            <a:lvl1pPr marL="0" indent="0">
              <a:spcBef>
                <a:spcPts val="0"/>
              </a:spcBef>
              <a:buNone/>
              <a:defRPr sz="3529" spc="0" baseline="0">
                <a:gradFill>
                  <a:gsLst>
                    <a:gs pos="2917">
                      <a:srgbClr val="FFFFFF"/>
                    </a:gs>
                    <a:gs pos="30000">
                      <a:srgbClr val="FFFFFF"/>
                    </a:gs>
                  </a:gsLst>
                  <a:lin ang="5400000" scaled="0"/>
                </a:gradFill>
                <a:latin typeface="+mj-lt"/>
              </a:defRPr>
            </a:lvl1pPr>
          </a:lstStyle>
          <a:p>
            <a:pPr lvl="0"/>
            <a:r>
              <a:rPr lang="en-US"/>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47114" y="6118656"/>
            <a:ext cx="1585405" cy="339664"/>
          </a:xfrm>
          <a:prstGeom prst="rect">
            <a:avLst/>
          </a:prstGeom>
        </p:spPr>
      </p:pic>
    </p:spTree>
    <p:extLst>
      <p:ext uri="{BB962C8B-B14F-4D97-AF65-F5344CB8AC3E}">
        <p14:creationId xmlns:p14="http://schemas.microsoft.com/office/powerpoint/2010/main" val="6871927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4" name="Rectangle 3"/>
          <p:cNvSpPr/>
          <p:nvPr userDrawn="1"/>
        </p:nvSpPr>
        <p:spPr bwMode="auto">
          <a:xfrm>
            <a:off x="269302" y="1187644"/>
            <a:ext cx="9860610"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91241">
                      <a:schemeClr val="tx1"/>
                    </a:gs>
                    <a:gs pos="57000">
                      <a:schemeClr val="tx1"/>
                    </a:gs>
                    <a:gs pos="18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91241">
                      <a:schemeClr val="tx1"/>
                    </a:gs>
                    <a:gs pos="57000">
                      <a:schemeClr val="tx1"/>
                    </a:gs>
                    <a:gs pos="18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1457592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69302" y="1187644"/>
            <a:ext cx="9860610"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91241">
                      <a:schemeClr val="tx1"/>
                    </a:gs>
                    <a:gs pos="57000">
                      <a:schemeClr val="tx1"/>
                    </a:gs>
                    <a:gs pos="18000">
                      <a:schemeClr val="tx1"/>
                    </a:gs>
                  </a:gsLst>
                  <a:lin ang="5400000" scaled="0"/>
                </a:gradFill>
              </a:defRPr>
            </a:lvl1pPr>
          </a:lstStyle>
          <a:p>
            <a:r>
              <a:rPr lang="en-US"/>
              <a:t>Video title</a:t>
            </a:r>
          </a:p>
        </p:txBody>
      </p:sp>
    </p:spTree>
    <p:extLst>
      <p:ext uri="{BB962C8B-B14F-4D97-AF65-F5344CB8AC3E}">
        <p14:creationId xmlns:p14="http://schemas.microsoft.com/office/powerpoint/2010/main" val="4201300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377940"/>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rot="5400000">
            <a:off x="10325051" y="1906413"/>
            <a:ext cx="4214127" cy="401304"/>
          </a:xfrm>
          <a:prstGeom prst="rect">
            <a:avLst/>
          </a:prstGeom>
        </p:spPr>
      </p:pic>
    </p:spTree>
    <p:extLst>
      <p:ext uri="{BB962C8B-B14F-4D97-AF65-F5344CB8AC3E}">
        <p14:creationId xmlns:p14="http://schemas.microsoft.com/office/powerpoint/2010/main" val="1740596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Lst>
  <p:transition>
    <p:fade/>
  </p:transition>
  <p:hf hdr="0"/>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100000"/>
        </a:lnSpc>
        <a:spcBef>
          <a:spcPct val="20000"/>
        </a:spcBef>
        <a:spcAft>
          <a:spcPts val="0"/>
        </a:spcAft>
        <a:buClr>
          <a:schemeClr val="tx1"/>
        </a:buClr>
        <a:buSzPct val="90000"/>
        <a:buFont typeface="Wingdings" panose="05000000000000000000" pitchFamily="2" charset="2"/>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100000"/>
        </a:lnSpc>
        <a:spcBef>
          <a:spcPct val="20000"/>
        </a:spcBef>
        <a:spcAft>
          <a:spcPts val="0"/>
        </a:spcAft>
        <a:buClr>
          <a:schemeClr val="tx1"/>
        </a:buClr>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100000"/>
        </a:lnSpc>
        <a:spcBef>
          <a:spcPct val="20000"/>
        </a:spcBef>
        <a:spcAft>
          <a:spcPts val="0"/>
        </a:spcAft>
        <a:buClr>
          <a:schemeClr val="tx1"/>
        </a:buClr>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10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10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56EB04-1FC7-4B5D-8122-E666D4F8AEA4}"/>
              </a:ext>
            </a:extLst>
          </p:cNvPr>
          <p:cNvSpPr>
            <a:spLocks noGrp="1"/>
          </p:cNvSpPr>
          <p:nvPr>
            <p:ph type="title"/>
          </p:nvPr>
        </p:nvSpPr>
        <p:spPr>
          <a:xfrm>
            <a:off x="269302" y="1108855"/>
            <a:ext cx="11354650" cy="2592288"/>
          </a:xfrm>
          <a:solidFill>
            <a:schemeClr val="accent1"/>
          </a:solidFill>
        </p:spPr>
        <p:txBody>
          <a:bodyPr/>
          <a:lstStyle/>
          <a:p>
            <a:r>
              <a:rPr lang="en-US" dirty="0"/>
              <a:t>Improving Optimistic Concurrency Control Through Transaction Batching and Operation Reordering</a:t>
            </a:r>
          </a:p>
        </p:txBody>
      </p:sp>
      <p:sp>
        <p:nvSpPr>
          <p:cNvPr id="5" name="Text Placeholder 4">
            <a:extLst>
              <a:ext uri="{FF2B5EF4-FFF2-40B4-BE49-F238E27FC236}">
                <a16:creationId xmlns:a16="http://schemas.microsoft.com/office/drawing/2014/main" id="{B2E03658-625D-43D0-85DD-5FEC2E08694D}"/>
              </a:ext>
            </a:extLst>
          </p:cNvPr>
          <p:cNvSpPr>
            <a:spLocks noGrp="1"/>
          </p:cNvSpPr>
          <p:nvPr>
            <p:ph type="body" sz="quarter" idx="12"/>
          </p:nvPr>
        </p:nvSpPr>
        <p:spPr>
          <a:xfrm>
            <a:off x="269301" y="3701143"/>
            <a:ext cx="11354651" cy="1792326"/>
          </a:xfrm>
        </p:spPr>
        <p:txBody>
          <a:bodyPr/>
          <a:lstStyle/>
          <a:p>
            <a:r>
              <a:rPr lang="en-US" b="1" u="sng" dirty="0"/>
              <a:t>Bailu Ding</a:t>
            </a:r>
            <a:r>
              <a:rPr lang="en-US" b="1" u="sng" baseline="30000" dirty="0"/>
              <a:t>1</a:t>
            </a:r>
            <a:r>
              <a:rPr lang="en-US" dirty="0"/>
              <a:t>, Lucja Kot</a:t>
            </a:r>
            <a:r>
              <a:rPr lang="en-US" baseline="30000" dirty="0"/>
              <a:t>2</a:t>
            </a:r>
            <a:r>
              <a:rPr lang="en-US" dirty="0"/>
              <a:t>, Johannes Gehrke</a:t>
            </a:r>
            <a:r>
              <a:rPr lang="en-US" baseline="30000" dirty="0"/>
              <a:t>3</a:t>
            </a:r>
          </a:p>
          <a:p>
            <a:r>
              <a:rPr lang="en-US" sz="2800" i="1" baseline="30000" dirty="0"/>
              <a:t>1</a:t>
            </a:r>
            <a:r>
              <a:rPr lang="en-US" sz="2800" i="1" dirty="0"/>
              <a:t>Microsoft Research, </a:t>
            </a:r>
            <a:r>
              <a:rPr lang="en-US" sz="2800" i="1" baseline="30000" dirty="0"/>
              <a:t>2</a:t>
            </a:r>
            <a:r>
              <a:rPr lang="en-US" sz="2800" i="1" dirty="0"/>
              <a:t>Gramma Tech, Inc, </a:t>
            </a:r>
            <a:r>
              <a:rPr lang="en-US" sz="2800" i="1" baseline="30000" dirty="0"/>
              <a:t>3</a:t>
            </a:r>
            <a:r>
              <a:rPr lang="en-US" sz="2800" i="1" dirty="0"/>
              <a:t>Microsoft Corporation</a:t>
            </a:r>
          </a:p>
        </p:txBody>
      </p:sp>
    </p:spTree>
    <p:extLst>
      <p:ext uri="{BB962C8B-B14F-4D97-AF65-F5344CB8AC3E}">
        <p14:creationId xmlns:p14="http://schemas.microsoft.com/office/powerpoint/2010/main" val="2369649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D03966EF-43AB-40C2-9FED-7DE9B0BD84B7}"/>
                  </a:ext>
                </a:extLst>
              </p:cNvPr>
              <p:cNvSpPr>
                <a:spLocks noGrp="1"/>
              </p:cNvSpPr>
              <p:nvPr>
                <p:ph type="body" sz="quarter" idx="10"/>
              </p:nvPr>
            </p:nvSpPr>
            <p:spPr/>
            <p:txBody>
              <a:bodyPr>
                <a:normAutofit fontScale="92500" lnSpcReduction="20000"/>
              </a:bodyPr>
              <a:lstStyle/>
              <a:p>
                <a:r>
                  <a:rPr lang="en-US" dirty="0"/>
                  <a:t>Dependency graph: the conflicts of transactions</a:t>
                </a:r>
              </a:p>
              <a:p>
                <a:pPr lvl="1"/>
                <a:r>
                  <a:rPr lang="en-US" dirty="0"/>
                  <a:t>Example: If T2 updates an item T1 reads, T1 cannot be serialized after a transaction T2. We have T2 -&gt; T1.</a:t>
                </a:r>
              </a:p>
              <a:p>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is serializable if and only if its dependency graph is acyclic</a:t>
                </a:r>
              </a:p>
              <a:p>
                <a:endParaRPr lang="en-US" dirty="0"/>
              </a:p>
              <a:p>
                <a:endParaRPr lang="en-US" dirty="0"/>
              </a:p>
            </p:txBody>
          </p:sp>
        </mc:Choice>
        <mc:Fallback xmlns="">
          <p:sp>
            <p:nvSpPr>
              <p:cNvPr id="2" name="Text Placeholder 1">
                <a:extLst>
                  <a:ext uri="{FF2B5EF4-FFF2-40B4-BE49-F238E27FC236}">
                    <a16:creationId xmlns:a16="http://schemas.microsoft.com/office/drawing/2014/main" id="{D03966EF-43AB-40C2-9FED-7DE9B0BD84B7}"/>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732" t="-256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9401432-D100-4502-A228-A6880A088FB5}"/>
              </a:ext>
            </a:extLst>
          </p:cNvPr>
          <p:cNvSpPr>
            <a:spLocks noGrp="1"/>
          </p:cNvSpPr>
          <p:nvPr>
            <p:ph type="title"/>
          </p:nvPr>
        </p:nvSpPr>
        <p:spPr/>
        <p:txBody>
          <a:bodyPr/>
          <a:lstStyle/>
          <a:p>
            <a:r>
              <a:rPr lang="en-US" dirty="0"/>
              <a:t>Constructing a serialization order</a:t>
            </a:r>
          </a:p>
        </p:txBody>
      </p:sp>
      <p:grpSp>
        <p:nvGrpSpPr>
          <p:cNvPr id="51" name="Group 50">
            <a:extLst>
              <a:ext uri="{FF2B5EF4-FFF2-40B4-BE49-F238E27FC236}">
                <a16:creationId xmlns:a16="http://schemas.microsoft.com/office/drawing/2014/main" id="{B8E015B1-87CA-4D50-B53C-79667CE59418}"/>
              </a:ext>
            </a:extLst>
          </p:cNvPr>
          <p:cNvGrpSpPr/>
          <p:nvPr/>
        </p:nvGrpSpPr>
        <p:grpSpPr>
          <a:xfrm>
            <a:off x="559944" y="3434775"/>
            <a:ext cx="7277300" cy="3396489"/>
            <a:chOff x="732067" y="3141639"/>
            <a:chExt cx="7277300" cy="3396489"/>
          </a:xfrm>
        </p:grpSpPr>
        <p:grpSp>
          <p:nvGrpSpPr>
            <p:cNvPr id="47" name="Group 46">
              <a:extLst>
                <a:ext uri="{FF2B5EF4-FFF2-40B4-BE49-F238E27FC236}">
                  <a16:creationId xmlns:a16="http://schemas.microsoft.com/office/drawing/2014/main" id="{12E291B2-2D94-426D-958F-A36461E4CECF}"/>
                </a:ext>
              </a:extLst>
            </p:cNvPr>
            <p:cNvGrpSpPr/>
            <p:nvPr/>
          </p:nvGrpSpPr>
          <p:grpSpPr>
            <a:xfrm>
              <a:off x="732067" y="3141639"/>
              <a:ext cx="7277300" cy="2468880"/>
              <a:chOff x="732067" y="3141639"/>
              <a:chExt cx="7277300" cy="2468880"/>
            </a:xfrm>
          </p:grpSpPr>
          <p:grpSp>
            <p:nvGrpSpPr>
              <p:cNvPr id="24" name="Group 23">
                <a:extLst>
                  <a:ext uri="{FF2B5EF4-FFF2-40B4-BE49-F238E27FC236}">
                    <a16:creationId xmlns:a16="http://schemas.microsoft.com/office/drawing/2014/main" id="{41E430DD-3E92-40D2-985F-E5B0F26C41A6}"/>
                  </a:ext>
                </a:extLst>
              </p:cNvPr>
              <p:cNvGrpSpPr/>
              <p:nvPr/>
            </p:nvGrpSpPr>
            <p:grpSpPr>
              <a:xfrm>
                <a:off x="732067" y="3141639"/>
                <a:ext cx="2468880" cy="2468880"/>
                <a:chOff x="357549" y="3165438"/>
                <a:chExt cx="3361765" cy="2905065"/>
              </a:xfrm>
            </p:grpSpPr>
            <p:sp>
              <p:nvSpPr>
                <p:cNvPr id="4" name="Rectangle 3">
                  <a:extLst>
                    <a:ext uri="{FF2B5EF4-FFF2-40B4-BE49-F238E27FC236}">
                      <a16:creationId xmlns:a16="http://schemas.microsoft.com/office/drawing/2014/main" id="{63B413A5-63FE-44DF-B1CA-3EB2A3105B23}"/>
                    </a:ext>
                  </a:extLst>
                </p:cNvPr>
                <p:cNvSpPr/>
                <p:nvPr/>
              </p:nvSpPr>
              <p:spPr bwMode="auto">
                <a:xfrm>
                  <a:off x="1379525" y="3165438"/>
                  <a:ext cx="1344706" cy="527124"/>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solidFill>
                        <a:schemeClr val="bg2"/>
                      </a:solidFill>
                      <a:ea typeface="Segoe UI" pitchFamily="34" charset="0"/>
                      <a:cs typeface="Segoe UI" pitchFamily="34" charset="0"/>
                    </a:rPr>
                    <a:t>T1</a:t>
                  </a:r>
                </a:p>
              </p:txBody>
            </p:sp>
            <p:sp>
              <p:nvSpPr>
                <p:cNvPr id="5" name="Rectangle 4">
                  <a:extLst>
                    <a:ext uri="{FF2B5EF4-FFF2-40B4-BE49-F238E27FC236}">
                      <a16:creationId xmlns:a16="http://schemas.microsoft.com/office/drawing/2014/main" id="{11D4F4BB-2E8F-46F1-9F66-FC45372A0911}"/>
                    </a:ext>
                  </a:extLst>
                </p:cNvPr>
                <p:cNvSpPr/>
                <p:nvPr/>
              </p:nvSpPr>
              <p:spPr bwMode="auto">
                <a:xfrm>
                  <a:off x="357549" y="4896523"/>
                  <a:ext cx="1344706" cy="527124"/>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solidFill>
                        <a:schemeClr val="bg2"/>
                      </a:solidFill>
                      <a:ea typeface="Segoe UI" pitchFamily="34" charset="0"/>
                      <a:cs typeface="Segoe UI" pitchFamily="34" charset="0"/>
                    </a:rPr>
                    <a:t>T2</a:t>
                  </a:r>
                </a:p>
              </p:txBody>
            </p:sp>
            <p:sp>
              <p:nvSpPr>
                <p:cNvPr id="6" name="Rectangle 5">
                  <a:extLst>
                    <a:ext uri="{FF2B5EF4-FFF2-40B4-BE49-F238E27FC236}">
                      <a16:creationId xmlns:a16="http://schemas.microsoft.com/office/drawing/2014/main" id="{C69DB47B-7548-4E59-B0FD-E6E413E67E59}"/>
                    </a:ext>
                  </a:extLst>
                </p:cNvPr>
                <p:cNvSpPr/>
                <p:nvPr/>
              </p:nvSpPr>
              <p:spPr bwMode="auto">
                <a:xfrm>
                  <a:off x="2374608" y="4896523"/>
                  <a:ext cx="1344706" cy="527124"/>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solidFill>
                        <a:schemeClr val="bg2"/>
                      </a:solidFill>
                      <a:ea typeface="Segoe UI" pitchFamily="34" charset="0"/>
                      <a:cs typeface="Segoe UI" pitchFamily="34" charset="0"/>
                    </a:rPr>
                    <a:t>T3</a:t>
                  </a:r>
                </a:p>
              </p:txBody>
            </p:sp>
            <p:sp>
              <p:nvSpPr>
                <p:cNvPr id="7" name="Arrow: Curved Left 6">
                  <a:extLst>
                    <a:ext uri="{FF2B5EF4-FFF2-40B4-BE49-F238E27FC236}">
                      <a16:creationId xmlns:a16="http://schemas.microsoft.com/office/drawing/2014/main" id="{773CAA00-DC48-4FC2-A547-9A4341132C0C}"/>
                    </a:ext>
                  </a:extLst>
                </p:cNvPr>
                <p:cNvSpPr/>
                <p:nvPr/>
              </p:nvSpPr>
              <p:spPr bwMode="auto">
                <a:xfrm rot="20398092">
                  <a:off x="3100638" y="3394853"/>
                  <a:ext cx="473563" cy="1298763"/>
                </a:xfrm>
                <a:prstGeom prst="curvedLeftArrow">
                  <a:avLst/>
                </a:prstGeom>
                <a:solidFill>
                  <a:schemeClr val="tx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Arrow: Curved Left 7">
                  <a:extLst>
                    <a:ext uri="{FF2B5EF4-FFF2-40B4-BE49-F238E27FC236}">
                      <a16:creationId xmlns:a16="http://schemas.microsoft.com/office/drawing/2014/main" id="{639AD334-E219-4CFE-9C0D-D9D8CE8019AC}"/>
                    </a:ext>
                  </a:extLst>
                </p:cNvPr>
                <p:cNvSpPr/>
                <p:nvPr/>
              </p:nvSpPr>
              <p:spPr bwMode="auto">
                <a:xfrm rot="5400000">
                  <a:off x="1652069" y="5086913"/>
                  <a:ext cx="527125" cy="1440055"/>
                </a:xfrm>
                <a:prstGeom prst="curvedLeftArrow">
                  <a:avLst/>
                </a:prstGeom>
                <a:solidFill>
                  <a:schemeClr val="tx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Arrow: Curved Left 9">
                  <a:extLst>
                    <a:ext uri="{FF2B5EF4-FFF2-40B4-BE49-F238E27FC236}">
                      <a16:creationId xmlns:a16="http://schemas.microsoft.com/office/drawing/2014/main" id="{E6BEB2E2-DB1F-4C9F-A585-4F5819E07EC8}"/>
                    </a:ext>
                  </a:extLst>
                </p:cNvPr>
                <p:cNvSpPr/>
                <p:nvPr/>
              </p:nvSpPr>
              <p:spPr bwMode="auto">
                <a:xfrm rot="1271552" flipH="1">
                  <a:off x="465491" y="3324207"/>
                  <a:ext cx="589530" cy="1440055"/>
                </a:xfrm>
                <a:prstGeom prst="curvedLeftArrow">
                  <a:avLst/>
                </a:prstGeom>
                <a:solidFill>
                  <a:schemeClr val="tx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5" name="Group 24">
                <a:extLst>
                  <a:ext uri="{FF2B5EF4-FFF2-40B4-BE49-F238E27FC236}">
                    <a16:creationId xmlns:a16="http://schemas.microsoft.com/office/drawing/2014/main" id="{8E34E54E-5452-4E5E-8F15-970DA5EB1A24}"/>
                  </a:ext>
                </a:extLst>
              </p:cNvPr>
              <p:cNvGrpSpPr/>
              <p:nvPr/>
            </p:nvGrpSpPr>
            <p:grpSpPr>
              <a:xfrm>
                <a:off x="3569627" y="3141639"/>
                <a:ext cx="2468880" cy="2468880"/>
                <a:chOff x="357549" y="3165438"/>
                <a:chExt cx="3361765" cy="2905065"/>
              </a:xfrm>
            </p:grpSpPr>
            <p:sp>
              <p:nvSpPr>
                <p:cNvPr id="26" name="Rectangle 25">
                  <a:extLst>
                    <a:ext uri="{FF2B5EF4-FFF2-40B4-BE49-F238E27FC236}">
                      <a16:creationId xmlns:a16="http://schemas.microsoft.com/office/drawing/2014/main" id="{389099C1-38E6-4A3B-93A1-CD22377DE07C}"/>
                    </a:ext>
                  </a:extLst>
                </p:cNvPr>
                <p:cNvSpPr/>
                <p:nvPr/>
              </p:nvSpPr>
              <p:spPr bwMode="auto">
                <a:xfrm>
                  <a:off x="1379525" y="3165438"/>
                  <a:ext cx="1344706" cy="527124"/>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solidFill>
                        <a:schemeClr val="bg2"/>
                      </a:solidFill>
                      <a:ea typeface="Segoe UI" pitchFamily="34" charset="0"/>
                      <a:cs typeface="Segoe UI" pitchFamily="34" charset="0"/>
                    </a:rPr>
                    <a:t>T1</a:t>
                  </a:r>
                </a:p>
              </p:txBody>
            </p:sp>
            <p:sp>
              <p:nvSpPr>
                <p:cNvPr id="27" name="Rectangle 26">
                  <a:extLst>
                    <a:ext uri="{FF2B5EF4-FFF2-40B4-BE49-F238E27FC236}">
                      <a16:creationId xmlns:a16="http://schemas.microsoft.com/office/drawing/2014/main" id="{74EBDF98-76EA-46A9-9E11-02463AAA06C2}"/>
                    </a:ext>
                  </a:extLst>
                </p:cNvPr>
                <p:cNvSpPr/>
                <p:nvPr/>
              </p:nvSpPr>
              <p:spPr bwMode="auto">
                <a:xfrm>
                  <a:off x="357549" y="4896523"/>
                  <a:ext cx="1344706" cy="527124"/>
                </a:xfrm>
                <a:prstGeom prst="rect">
                  <a:avLst/>
                </a:prstGeom>
                <a:noFill/>
                <a:ln w="38100" cap="flat" cmpd="sng" algn="ctr">
                  <a:solidFill>
                    <a:schemeClr val="accent1"/>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solidFill>
                        <a:schemeClr val="bg2"/>
                      </a:solidFill>
                      <a:ea typeface="Segoe UI" pitchFamily="34" charset="0"/>
                      <a:cs typeface="Segoe UI" pitchFamily="34" charset="0"/>
                    </a:rPr>
                    <a:t>T2</a:t>
                  </a:r>
                </a:p>
              </p:txBody>
            </p:sp>
            <p:sp>
              <p:nvSpPr>
                <p:cNvPr id="28" name="Rectangle 27">
                  <a:extLst>
                    <a:ext uri="{FF2B5EF4-FFF2-40B4-BE49-F238E27FC236}">
                      <a16:creationId xmlns:a16="http://schemas.microsoft.com/office/drawing/2014/main" id="{496E7BE4-7708-409C-91C2-FD4211A384A5}"/>
                    </a:ext>
                  </a:extLst>
                </p:cNvPr>
                <p:cNvSpPr/>
                <p:nvPr/>
              </p:nvSpPr>
              <p:spPr bwMode="auto">
                <a:xfrm>
                  <a:off x="2374608" y="4896523"/>
                  <a:ext cx="1344706" cy="527124"/>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solidFill>
                        <a:schemeClr val="bg2"/>
                      </a:solidFill>
                      <a:ea typeface="Segoe UI" pitchFamily="34" charset="0"/>
                      <a:cs typeface="Segoe UI" pitchFamily="34" charset="0"/>
                    </a:rPr>
                    <a:t>T3</a:t>
                  </a:r>
                </a:p>
              </p:txBody>
            </p:sp>
            <p:sp>
              <p:nvSpPr>
                <p:cNvPr id="29" name="Arrow: Curved Left 28">
                  <a:extLst>
                    <a:ext uri="{FF2B5EF4-FFF2-40B4-BE49-F238E27FC236}">
                      <a16:creationId xmlns:a16="http://schemas.microsoft.com/office/drawing/2014/main" id="{217851E7-980E-427D-AC74-FC56FBAC94B4}"/>
                    </a:ext>
                  </a:extLst>
                </p:cNvPr>
                <p:cNvSpPr/>
                <p:nvPr/>
              </p:nvSpPr>
              <p:spPr bwMode="auto">
                <a:xfrm rot="20398092">
                  <a:off x="3100638" y="3394853"/>
                  <a:ext cx="473563" cy="1298763"/>
                </a:xfrm>
                <a:prstGeom prst="curvedLeftArrow">
                  <a:avLst/>
                </a:prstGeom>
                <a:solidFill>
                  <a:schemeClr val="tx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0" name="Arrow: Curved Left 29">
                  <a:extLst>
                    <a:ext uri="{FF2B5EF4-FFF2-40B4-BE49-F238E27FC236}">
                      <a16:creationId xmlns:a16="http://schemas.microsoft.com/office/drawing/2014/main" id="{D9FEE43D-2FDA-4B79-80D2-AD9B2DEC8E5C}"/>
                    </a:ext>
                  </a:extLst>
                </p:cNvPr>
                <p:cNvSpPr/>
                <p:nvPr/>
              </p:nvSpPr>
              <p:spPr bwMode="auto">
                <a:xfrm rot="5400000">
                  <a:off x="1652069" y="5086913"/>
                  <a:ext cx="527125" cy="1440055"/>
                </a:xfrm>
                <a:prstGeom prst="curvedLeftArrow">
                  <a:avLst/>
                </a:prstGeom>
                <a:noFill/>
                <a:ln w="38100">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1" name="Arrow: Curved Left 30">
                  <a:extLst>
                    <a:ext uri="{FF2B5EF4-FFF2-40B4-BE49-F238E27FC236}">
                      <a16:creationId xmlns:a16="http://schemas.microsoft.com/office/drawing/2014/main" id="{E8E2038F-01A3-4A86-9CE5-9A94F8534480}"/>
                    </a:ext>
                  </a:extLst>
                </p:cNvPr>
                <p:cNvSpPr/>
                <p:nvPr/>
              </p:nvSpPr>
              <p:spPr bwMode="auto">
                <a:xfrm rot="1271552" flipH="1">
                  <a:off x="465491" y="3324207"/>
                  <a:ext cx="589530" cy="1440055"/>
                </a:xfrm>
                <a:prstGeom prst="curvedLeftArrow">
                  <a:avLst/>
                </a:prstGeom>
                <a:noFill/>
                <a:ln w="38100">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40" name="Group 39">
                <a:extLst>
                  <a:ext uri="{FF2B5EF4-FFF2-40B4-BE49-F238E27FC236}">
                    <a16:creationId xmlns:a16="http://schemas.microsoft.com/office/drawing/2014/main" id="{8FFF03C7-4656-4146-9E60-2102D5D24490}"/>
                  </a:ext>
                </a:extLst>
              </p:cNvPr>
              <p:cNvGrpSpPr/>
              <p:nvPr/>
            </p:nvGrpSpPr>
            <p:grpSpPr>
              <a:xfrm>
                <a:off x="6291027" y="3141639"/>
                <a:ext cx="1718340" cy="1919147"/>
                <a:chOff x="1379525" y="3165438"/>
                <a:chExt cx="2339789" cy="2258209"/>
              </a:xfrm>
            </p:grpSpPr>
            <p:sp>
              <p:nvSpPr>
                <p:cNvPr id="41" name="Rectangle 40">
                  <a:extLst>
                    <a:ext uri="{FF2B5EF4-FFF2-40B4-BE49-F238E27FC236}">
                      <a16:creationId xmlns:a16="http://schemas.microsoft.com/office/drawing/2014/main" id="{E488EEEE-91FC-4E8C-A43E-FC385F8435A3}"/>
                    </a:ext>
                  </a:extLst>
                </p:cNvPr>
                <p:cNvSpPr/>
                <p:nvPr/>
              </p:nvSpPr>
              <p:spPr bwMode="auto">
                <a:xfrm>
                  <a:off x="1379525" y="3165438"/>
                  <a:ext cx="1344706" cy="527124"/>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solidFill>
                        <a:schemeClr val="bg2"/>
                      </a:solidFill>
                      <a:ea typeface="Segoe UI" pitchFamily="34" charset="0"/>
                      <a:cs typeface="Segoe UI" pitchFamily="34" charset="0"/>
                    </a:rPr>
                    <a:t>T1</a:t>
                  </a:r>
                </a:p>
              </p:txBody>
            </p:sp>
            <p:sp>
              <p:nvSpPr>
                <p:cNvPr id="43" name="Rectangle 42">
                  <a:extLst>
                    <a:ext uri="{FF2B5EF4-FFF2-40B4-BE49-F238E27FC236}">
                      <a16:creationId xmlns:a16="http://schemas.microsoft.com/office/drawing/2014/main" id="{1C93A531-2D9E-4524-AC1F-90CFD65EB3D2}"/>
                    </a:ext>
                  </a:extLst>
                </p:cNvPr>
                <p:cNvSpPr/>
                <p:nvPr/>
              </p:nvSpPr>
              <p:spPr bwMode="auto">
                <a:xfrm>
                  <a:off x="2374608" y="4896523"/>
                  <a:ext cx="1344706" cy="527124"/>
                </a:xfrm>
                <a:prstGeom prst="rect">
                  <a:avLst/>
                </a:prstGeom>
                <a:noFill/>
                <a:ln w="38100" cap="flat" cmpd="sng" algn="ctr">
                  <a:solidFill>
                    <a:schemeClr val="accent1"/>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solidFill>
                        <a:schemeClr val="bg2"/>
                      </a:solidFill>
                      <a:ea typeface="Segoe UI" pitchFamily="34" charset="0"/>
                      <a:cs typeface="Segoe UI" pitchFamily="34" charset="0"/>
                    </a:rPr>
                    <a:t>T3</a:t>
                  </a:r>
                </a:p>
              </p:txBody>
            </p:sp>
            <p:sp>
              <p:nvSpPr>
                <p:cNvPr id="44" name="Arrow: Curved Left 43">
                  <a:extLst>
                    <a:ext uri="{FF2B5EF4-FFF2-40B4-BE49-F238E27FC236}">
                      <a16:creationId xmlns:a16="http://schemas.microsoft.com/office/drawing/2014/main" id="{014E74AE-8E5E-4419-9FE8-90B2029F1670}"/>
                    </a:ext>
                  </a:extLst>
                </p:cNvPr>
                <p:cNvSpPr/>
                <p:nvPr/>
              </p:nvSpPr>
              <p:spPr bwMode="auto">
                <a:xfrm rot="20398092">
                  <a:off x="3100638" y="3394853"/>
                  <a:ext cx="473563" cy="1298763"/>
                </a:xfrm>
                <a:prstGeom prst="curvedLeftArrow">
                  <a:avLst/>
                </a:prstGeom>
                <a:noFill/>
                <a:ln w="38100">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sp>
          <p:nvSpPr>
            <p:cNvPr id="48" name="TextBox 47">
              <a:extLst>
                <a:ext uri="{FF2B5EF4-FFF2-40B4-BE49-F238E27FC236}">
                  <a16:creationId xmlns:a16="http://schemas.microsoft.com/office/drawing/2014/main" id="{A6B48F2B-5D69-43AE-B3E1-ECF2D5A5C2F3}"/>
                </a:ext>
              </a:extLst>
            </p:cNvPr>
            <p:cNvSpPr txBox="1"/>
            <p:nvPr/>
          </p:nvSpPr>
          <p:spPr>
            <a:xfrm>
              <a:off x="2061656" y="5910264"/>
              <a:ext cx="4991046"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Serialization order: T2 -&gt; T3 -&gt; T1</a:t>
              </a:r>
            </a:p>
          </p:txBody>
        </p:sp>
      </p:grpSp>
      <p:grpSp>
        <p:nvGrpSpPr>
          <p:cNvPr id="52" name="Group 51">
            <a:extLst>
              <a:ext uri="{FF2B5EF4-FFF2-40B4-BE49-F238E27FC236}">
                <a16:creationId xmlns:a16="http://schemas.microsoft.com/office/drawing/2014/main" id="{5B64B983-ED17-49CC-90A5-8907B129005F}"/>
              </a:ext>
            </a:extLst>
          </p:cNvPr>
          <p:cNvGrpSpPr/>
          <p:nvPr/>
        </p:nvGrpSpPr>
        <p:grpSpPr>
          <a:xfrm>
            <a:off x="9253566" y="3435947"/>
            <a:ext cx="2468880" cy="3388428"/>
            <a:chOff x="9253566" y="3180061"/>
            <a:chExt cx="2468880" cy="3388428"/>
          </a:xfrm>
        </p:grpSpPr>
        <p:grpSp>
          <p:nvGrpSpPr>
            <p:cNvPr id="39" name="Group 38">
              <a:extLst>
                <a:ext uri="{FF2B5EF4-FFF2-40B4-BE49-F238E27FC236}">
                  <a16:creationId xmlns:a16="http://schemas.microsoft.com/office/drawing/2014/main" id="{BF164081-48A5-4B88-ADAA-DEDF5E7C19AF}"/>
                </a:ext>
              </a:extLst>
            </p:cNvPr>
            <p:cNvGrpSpPr/>
            <p:nvPr/>
          </p:nvGrpSpPr>
          <p:grpSpPr>
            <a:xfrm>
              <a:off x="9253566" y="3180061"/>
              <a:ext cx="2468880" cy="2468880"/>
              <a:chOff x="8415968" y="3165438"/>
              <a:chExt cx="3361765" cy="2905065"/>
            </a:xfrm>
          </p:grpSpPr>
          <p:sp>
            <p:nvSpPr>
              <p:cNvPr id="11" name="Rectangle 10">
                <a:extLst>
                  <a:ext uri="{FF2B5EF4-FFF2-40B4-BE49-F238E27FC236}">
                    <a16:creationId xmlns:a16="http://schemas.microsoft.com/office/drawing/2014/main" id="{62AB7806-C5D4-4C83-B6FB-027CB51347EB}"/>
                  </a:ext>
                </a:extLst>
              </p:cNvPr>
              <p:cNvSpPr/>
              <p:nvPr/>
            </p:nvSpPr>
            <p:spPr bwMode="auto">
              <a:xfrm>
                <a:off x="9437944" y="3165438"/>
                <a:ext cx="1344706" cy="527124"/>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solidFill>
                      <a:schemeClr val="bg2"/>
                    </a:solidFill>
                    <a:ea typeface="Segoe UI" pitchFamily="34" charset="0"/>
                    <a:cs typeface="Segoe UI" pitchFamily="34" charset="0"/>
                  </a:rPr>
                  <a:t>T1</a:t>
                </a:r>
              </a:p>
            </p:txBody>
          </p:sp>
          <p:sp>
            <p:nvSpPr>
              <p:cNvPr id="12" name="Rectangle 11">
                <a:extLst>
                  <a:ext uri="{FF2B5EF4-FFF2-40B4-BE49-F238E27FC236}">
                    <a16:creationId xmlns:a16="http://schemas.microsoft.com/office/drawing/2014/main" id="{89CBCB48-15FF-49BD-928E-2DB7E4730D5B}"/>
                  </a:ext>
                </a:extLst>
              </p:cNvPr>
              <p:cNvSpPr/>
              <p:nvPr/>
            </p:nvSpPr>
            <p:spPr bwMode="auto">
              <a:xfrm>
                <a:off x="8415968" y="4896523"/>
                <a:ext cx="1344706" cy="527124"/>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solidFill>
                      <a:schemeClr val="bg2"/>
                    </a:solidFill>
                    <a:ea typeface="Segoe UI" pitchFamily="34" charset="0"/>
                    <a:cs typeface="Segoe UI" pitchFamily="34" charset="0"/>
                  </a:rPr>
                  <a:t>T2</a:t>
                </a:r>
              </a:p>
            </p:txBody>
          </p:sp>
          <p:sp>
            <p:nvSpPr>
              <p:cNvPr id="13" name="Rectangle 12">
                <a:extLst>
                  <a:ext uri="{FF2B5EF4-FFF2-40B4-BE49-F238E27FC236}">
                    <a16:creationId xmlns:a16="http://schemas.microsoft.com/office/drawing/2014/main" id="{9D36A0E2-A83A-47B2-8BC5-A21049A746F8}"/>
                  </a:ext>
                </a:extLst>
              </p:cNvPr>
              <p:cNvSpPr/>
              <p:nvPr/>
            </p:nvSpPr>
            <p:spPr bwMode="auto">
              <a:xfrm>
                <a:off x="10433027" y="4896523"/>
                <a:ext cx="1344706" cy="527124"/>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solidFill>
                      <a:schemeClr val="bg2"/>
                    </a:solidFill>
                    <a:ea typeface="Segoe UI" pitchFamily="34" charset="0"/>
                    <a:cs typeface="Segoe UI" pitchFamily="34" charset="0"/>
                  </a:rPr>
                  <a:t>T3</a:t>
                </a:r>
              </a:p>
            </p:txBody>
          </p:sp>
          <p:sp>
            <p:nvSpPr>
              <p:cNvPr id="14" name="Arrow: Curved Left 13">
                <a:extLst>
                  <a:ext uri="{FF2B5EF4-FFF2-40B4-BE49-F238E27FC236}">
                    <a16:creationId xmlns:a16="http://schemas.microsoft.com/office/drawing/2014/main" id="{70623A60-173D-4B02-B73D-270C0E92374F}"/>
                  </a:ext>
                </a:extLst>
              </p:cNvPr>
              <p:cNvSpPr/>
              <p:nvPr/>
            </p:nvSpPr>
            <p:spPr bwMode="auto">
              <a:xfrm rot="20398092">
                <a:off x="11159057" y="3394853"/>
                <a:ext cx="473563" cy="1298763"/>
              </a:xfrm>
              <a:prstGeom prst="curvedLeftArrow">
                <a:avLst/>
              </a:prstGeom>
              <a:solidFill>
                <a:schemeClr val="tx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Arrow: Curved Left 14">
                <a:extLst>
                  <a:ext uri="{FF2B5EF4-FFF2-40B4-BE49-F238E27FC236}">
                    <a16:creationId xmlns:a16="http://schemas.microsoft.com/office/drawing/2014/main" id="{1E8C5D6D-8A2D-4683-803C-9ABF7EC05F11}"/>
                  </a:ext>
                </a:extLst>
              </p:cNvPr>
              <p:cNvSpPr/>
              <p:nvPr/>
            </p:nvSpPr>
            <p:spPr bwMode="auto">
              <a:xfrm rot="5400000">
                <a:off x="9710488" y="5086913"/>
                <a:ext cx="527125" cy="1440055"/>
              </a:xfrm>
              <a:prstGeom prst="curvedLeftArrow">
                <a:avLst/>
              </a:prstGeom>
              <a:solidFill>
                <a:schemeClr val="tx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6" name="Arrow: Curved Left 15">
                <a:extLst>
                  <a:ext uri="{FF2B5EF4-FFF2-40B4-BE49-F238E27FC236}">
                    <a16:creationId xmlns:a16="http://schemas.microsoft.com/office/drawing/2014/main" id="{D546DFB3-D81A-4A65-AF86-3FF793BAA52C}"/>
                  </a:ext>
                </a:extLst>
              </p:cNvPr>
              <p:cNvSpPr/>
              <p:nvPr/>
            </p:nvSpPr>
            <p:spPr bwMode="auto">
              <a:xfrm rot="12608873">
                <a:off x="8536075" y="3252309"/>
                <a:ext cx="611425" cy="1440055"/>
              </a:xfrm>
              <a:prstGeom prst="curvedLeftArrow">
                <a:avLst/>
              </a:prstGeom>
              <a:solidFill>
                <a:schemeClr val="tx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50" name="TextBox 49">
              <a:extLst>
                <a:ext uri="{FF2B5EF4-FFF2-40B4-BE49-F238E27FC236}">
                  <a16:creationId xmlns:a16="http://schemas.microsoft.com/office/drawing/2014/main" id="{A6D4E837-A93D-4785-B807-C0686813F47B}"/>
                </a:ext>
              </a:extLst>
            </p:cNvPr>
            <p:cNvSpPr txBox="1"/>
            <p:nvPr/>
          </p:nvSpPr>
          <p:spPr>
            <a:xfrm>
              <a:off x="9449132" y="5940625"/>
              <a:ext cx="2097497"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Cyclic graph</a:t>
              </a:r>
            </a:p>
          </p:txBody>
        </p:sp>
      </p:grpSp>
    </p:spTree>
    <p:extLst>
      <p:ext uri="{BB962C8B-B14F-4D97-AF65-F5344CB8AC3E}">
        <p14:creationId xmlns:p14="http://schemas.microsoft.com/office/powerpoint/2010/main" val="15422247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A8CC09AF-B272-4091-9205-59F67B53FBC8}"/>
                  </a:ext>
                </a:extLst>
              </p:cNvPr>
              <p:cNvSpPr>
                <a:spLocks noGrp="1"/>
              </p:cNvSpPr>
              <p:nvPr>
                <p:ph type="body" sz="quarter" idx="10"/>
              </p:nvPr>
            </p:nvSpPr>
            <p:spPr>
              <a:xfrm>
                <a:off x="269239" y="1189176"/>
                <a:ext cx="11653523" cy="5309277"/>
              </a:xfrm>
            </p:spPr>
            <p:txBody>
              <a:bodyPr>
                <a:normAutofit/>
              </a:bodyPr>
              <a:lstStyle/>
              <a:p>
                <a:r>
                  <a:rPr lang="en-US" dirty="0"/>
                  <a:t>Given </a:t>
                </a:r>
                <a14:m>
                  <m:oMath xmlns:m="http://schemas.openxmlformats.org/officeDocument/2006/math">
                    <m:r>
                      <a:rPr lang="en-US" b="0" i="1" smtClean="0">
                        <a:latin typeface="Cambria Math" panose="02040503050406030204" pitchFamily="18" charset="0"/>
                      </a:rPr>
                      <m:t>𝐵</m:t>
                    </m:r>
                  </m:oMath>
                </a14:m>
                <a:r>
                  <a:rPr lang="en-US" dirty="0"/>
                  <a:t> and a dependency graph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find the maximal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such that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US" dirty="0"/>
                  <a:t> is acyclic</a:t>
                </a:r>
              </a:p>
              <a:p>
                <a:r>
                  <a:rPr lang="en-US" dirty="0"/>
                  <a:t>Find the minimal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such that </a:t>
                </a:r>
                <a14:m>
                  <m:oMath xmlns:m="http://schemas.openxmlformats.org/officeDocument/2006/math">
                    <m:r>
                      <m:rPr>
                        <m:sty m:val="p"/>
                      </m:rPr>
                      <a:rPr lang="en-US" b="0" i="0" smtClean="0">
                        <a:latin typeface="Cambria Math" panose="02040503050406030204" pitchFamily="18" charset="0"/>
                      </a:rPr>
                      <m:t>G</m:t>
                    </m:r>
                    <m:r>
                      <a:rPr lang="en-US" b="0" i="0"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oMath>
                </a14:m>
                <a:r>
                  <a:rPr lang="en-US" dirty="0"/>
                  <a:t> is acyclic</a:t>
                </a:r>
              </a:p>
              <a:p>
                <a:pPr lvl="1"/>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𝑉</m:t>
                    </m:r>
                  </m:oMath>
                </a14:m>
                <a:endParaRPr lang="en-US" dirty="0"/>
              </a:p>
              <a:p>
                <a:r>
                  <a:rPr lang="en-US" dirty="0"/>
                  <a:t>Feedback vertex set!</a:t>
                </a:r>
              </a:p>
              <a:p>
                <a:r>
                  <a:rPr lang="en-US" dirty="0"/>
                  <a:t>But it is NP hard …</a:t>
                </a:r>
              </a:p>
            </p:txBody>
          </p:sp>
        </mc:Choice>
        <mc:Fallback xmlns="">
          <p:sp>
            <p:nvSpPr>
              <p:cNvPr id="2" name="Text Placeholder 1">
                <a:extLst>
                  <a:ext uri="{FF2B5EF4-FFF2-40B4-BE49-F238E27FC236}">
                    <a16:creationId xmlns:a16="http://schemas.microsoft.com/office/drawing/2014/main" id="{A8CC09AF-B272-4091-9205-59F67B53FBC8}"/>
                  </a:ext>
                </a:extLst>
              </p:cNvPr>
              <p:cNvSpPr>
                <a:spLocks noGrp="1" noRot="1" noChangeAspect="1" noMove="1" noResize="1" noEditPoints="1" noAdjustHandles="1" noChangeArrowheads="1" noChangeShapeType="1" noTextEdit="1"/>
              </p:cNvSpPr>
              <p:nvPr>
                <p:ph type="body" sz="quarter" idx="10"/>
              </p:nvPr>
            </p:nvSpPr>
            <p:spPr>
              <a:xfrm>
                <a:off x="269239" y="1189176"/>
                <a:ext cx="11653523" cy="5309277"/>
              </a:xfrm>
              <a:blipFill>
                <a:blip r:embed="rId3"/>
                <a:stretch>
                  <a:fillRect l="-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074E47DC-92AF-4AF7-8553-D9D602E37BA8}"/>
                  </a:ext>
                </a:extLst>
              </p:cNvPr>
              <p:cNvSpPr>
                <a:spLocks noGrp="1"/>
              </p:cNvSpPr>
              <p:nvPr>
                <p:ph type="title"/>
              </p:nvPr>
            </p:nvSpPr>
            <p:spPr/>
            <p:txBody>
              <a:bodyPr/>
              <a:lstStyle/>
              <a:p>
                <a:r>
                  <a:rPr lang="en-US" dirty="0"/>
                  <a:t>Constructing the Maximal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oMath>
                </a14:m>
                <a:endParaRPr lang="en-US" dirty="0"/>
              </a:p>
            </p:txBody>
          </p:sp>
        </mc:Choice>
        <mc:Fallback xmlns="">
          <p:sp>
            <p:nvSpPr>
              <p:cNvPr id="3" name="Title 2">
                <a:extLst>
                  <a:ext uri="{FF2B5EF4-FFF2-40B4-BE49-F238E27FC236}">
                    <a16:creationId xmlns:a16="http://schemas.microsoft.com/office/drawing/2014/main" id="{074E47DC-92AF-4AF7-8553-D9D602E37BA8}"/>
                  </a:ext>
                </a:extLst>
              </p:cNvPr>
              <p:cNvSpPr>
                <a:spLocks noGrp="1" noRot="1" noChangeAspect="1" noMove="1" noResize="1" noEditPoints="1" noAdjustHandles="1" noChangeArrowheads="1" noChangeShapeType="1" noTextEdit="1"/>
              </p:cNvSpPr>
              <p:nvPr>
                <p:ph type="title"/>
              </p:nvPr>
            </p:nvSpPr>
            <p:spPr>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530179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876DDB-865C-4669-B3A0-B05CC3DA71D5}"/>
              </a:ext>
            </a:extLst>
          </p:cNvPr>
          <p:cNvSpPr>
            <a:spLocks noGrp="1"/>
          </p:cNvSpPr>
          <p:nvPr>
            <p:ph type="body" sz="quarter" idx="10"/>
          </p:nvPr>
        </p:nvSpPr>
        <p:spPr>
          <a:xfrm>
            <a:off x="269239" y="1189177"/>
            <a:ext cx="11653523" cy="5168080"/>
          </a:xfrm>
        </p:spPr>
        <p:txBody>
          <a:bodyPr>
            <a:normAutofit/>
          </a:bodyPr>
          <a:lstStyle/>
          <a:p>
            <a:r>
              <a:rPr lang="en-US" dirty="0"/>
              <a:t>Strongly connected component (SCC) based</a:t>
            </a:r>
          </a:p>
          <a:p>
            <a:pPr lvl="1"/>
            <a:r>
              <a:rPr lang="en-US" dirty="0"/>
              <a:t>A directed graph where there is a path between every pair of nodes</a:t>
            </a:r>
          </a:p>
          <a:p>
            <a:pPr lvl="1"/>
            <a:r>
              <a:rPr lang="en-US" dirty="0"/>
              <a:t>Any cycle must reside in a SCC</a:t>
            </a:r>
          </a:p>
          <a:p>
            <a:pPr lvl="1"/>
            <a:r>
              <a:rPr lang="en-US" dirty="0"/>
              <a:t>Recursively remove nodes from SCCs to make the graph acyclic</a:t>
            </a:r>
          </a:p>
          <a:p>
            <a:r>
              <a:rPr lang="en-US" dirty="0"/>
              <a:t>Sort based</a:t>
            </a:r>
          </a:p>
          <a:p>
            <a:pPr lvl="1"/>
            <a:r>
              <a:rPr lang="en-US" dirty="0"/>
              <a:t>Recursively remove nodes based on a measure of degrees</a:t>
            </a:r>
          </a:p>
          <a:p>
            <a:pPr lvl="1"/>
            <a:r>
              <a:rPr lang="en-US" dirty="0"/>
              <a:t>Less accurate but much more efficient</a:t>
            </a:r>
          </a:p>
          <a:p>
            <a:endParaRPr lang="en-US" dirty="0"/>
          </a:p>
        </p:txBody>
      </p:sp>
      <p:sp>
        <p:nvSpPr>
          <p:cNvPr id="3" name="Title 2">
            <a:extLst>
              <a:ext uri="{FF2B5EF4-FFF2-40B4-BE49-F238E27FC236}">
                <a16:creationId xmlns:a16="http://schemas.microsoft.com/office/drawing/2014/main" id="{54B2D0ED-34F7-4C43-86BB-DF0C8AF9F6AE}"/>
              </a:ext>
            </a:extLst>
          </p:cNvPr>
          <p:cNvSpPr>
            <a:spLocks noGrp="1"/>
          </p:cNvSpPr>
          <p:nvPr>
            <p:ph type="title"/>
          </p:nvPr>
        </p:nvSpPr>
        <p:spPr/>
        <p:txBody>
          <a:bodyPr/>
          <a:lstStyle/>
          <a:p>
            <a:r>
              <a:rPr lang="en-US" dirty="0"/>
              <a:t>Greedy Algorithms</a:t>
            </a:r>
          </a:p>
        </p:txBody>
      </p:sp>
    </p:spTree>
    <p:extLst>
      <p:ext uri="{BB962C8B-B14F-4D97-AF65-F5344CB8AC3E}">
        <p14:creationId xmlns:p14="http://schemas.microsoft.com/office/powerpoint/2010/main" val="164588987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90FA3090-5C0F-4D15-86B6-DD9B772E3A51}"/>
                  </a:ext>
                </a:extLst>
              </p:cNvPr>
              <p:cNvSpPr>
                <a:spLocks noGrp="1"/>
              </p:cNvSpPr>
              <p:nvPr>
                <p:ph type="body" sz="quarter" idx="10"/>
              </p:nvPr>
            </p:nvSpPr>
            <p:spPr>
              <a:xfrm>
                <a:off x="269239" y="1189177"/>
                <a:ext cx="11653523" cy="5379312"/>
              </a:xfrm>
            </p:spPr>
            <p:txBody>
              <a:bodyPr>
                <a:normAutofit/>
              </a:bodyPr>
              <a:lstStyle/>
              <a:p>
                <a:r>
                  <a:rPr lang="en-US" dirty="0"/>
                  <a:t>Minimize </a:t>
                </a:r>
                <a14:m>
                  <m:oMath xmlns:m="http://schemas.openxmlformats.org/officeDocument/2006/math">
                    <m:r>
                      <a:rPr lang="en-US" b="0" i="1" smtClean="0">
                        <a:latin typeface="Cambria Math" panose="02040503050406030204" pitchFamily="18" charset="0"/>
                      </a:rPr>
                      <m:t>𝑉</m:t>
                    </m:r>
                  </m:oMath>
                </a14:m>
                <a:r>
                  <a:rPr lang="en-US" dirty="0"/>
                  <a:t>: minimize the number of aborts</a:t>
                </a:r>
              </a:p>
              <a:p>
                <a:r>
                  <a:rPr lang="en-US" dirty="0"/>
                  <a:t>Alternative performance goals</a:t>
                </a:r>
              </a:p>
              <a:p>
                <a:pPr lvl="1"/>
                <a:r>
                  <a:rPr lang="en-US" sz="2400" dirty="0"/>
                  <a:t>Minimize tail latency</a:t>
                </a:r>
              </a:p>
              <a:p>
                <a:pPr lvl="1"/>
                <a:r>
                  <a:rPr lang="en-US" sz="2400" dirty="0"/>
                  <a:t>Minimize the number of restarts</a:t>
                </a:r>
              </a:p>
              <a:p>
                <a:pPr lvl="1"/>
                <a:r>
                  <a:rPr lang="en-US" sz="2400" dirty="0"/>
                  <a:t>Maximize monetary value</a:t>
                </a:r>
              </a:p>
              <a:p>
                <a:r>
                  <a:rPr lang="en-US" dirty="0"/>
                  <a:t>Weighted feedback vertex set</a:t>
                </a:r>
              </a:p>
              <a:p>
                <a:pPr lvl="1"/>
                <a:r>
                  <a:rPr lang="en-US" dirty="0"/>
                  <a:t>Weighted SCC and sort based greedy algorithms</a:t>
                </a:r>
              </a:p>
            </p:txBody>
          </p:sp>
        </mc:Choice>
        <mc:Fallback xmlns="">
          <p:sp>
            <p:nvSpPr>
              <p:cNvPr id="2" name="Text Placeholder 1">
                <a:extLst>
                  <a:ext uri="{FF2B5EF4-FFF2-40B4-BE49-F238E27FC236}">
                    <a16:creationId xmlns:a16="http://schemas.microsoft.com/office/drawing/2014/main" id="{90FA3090-5C0F-4D15-86B6-DD9B772E3A51}"/>
                  </a:ext>
                </a:extLst>
              </p:cNvPr>
              <p:cNvSpPr>
                <a:spLocks noGrp="1" noRot="1" noChangeAspect="1" noMove="1" noResize="1" noEditPoints="1" noAdjustHandles="1" noChangeArrowheads="1" noChangeShapeType="1" noTextEdit="1"/>
              </p:cNvSpPr>
              <p:nvPr>
                <p:ph type="body" sz="quarter" idx="10"/>
              </p:nvPr>
            </p:nvSpPr>
            <p:spPr>
              <a:xfrm>
                <a:off x="269239" y="1189177"/>
                <a:ext cx="11653523" cy="5379312"/>
              </a:xfrm>
              <a:blipFill>
                <a:blip r:embed="rId3"/>
                <a:stretch>
                  <a:fillRect l="-94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9702266-8B6E-41CA-AF50-7DF63A477710}"/>
              </a:ext>
            </a:extLst>
          </p:cNvPr>
          <p:cNvSpPr>
            <a:spLocks noGrp="1"/>
          </p:cNvSpPr>
          <p:nvPr>
            <p:ph type="title"/>
          </p:nvPr>
        </p:nvSpPr>
        <p:spPr/>
        <p:txBody>
          <a:bodyPr/>
          <a:lstStyle/>
          <a:p>
            <a:r>
              <a:rPr lang="en-US" dirty="0"/>
              <a:t>Policies for Alternative Performance Goals</a:t>
            </a:r>
          </a:p>
        </p:txBody>
      </p:sp>
    </p:spTree>
    <p:extLst>
      <p:ext uri="{BB962C8B-B14F-4D97-AF65-F5344CB8AC3E}">
        <p14:creationId xmlns:p14="http://schemas.microsoft.com/office/powerpoint/2010/main" val="365646391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8B3569-8673-4E87-A6D2-E5230BC80A18}"/>
              </a:ext>
            </a:extLst>
          </p:cNvPr>
          <p:cNvSpPr>
            <a:spLocks noGrp="1"/>
          </p:cNvSpPr>
          <p:nvPr>
            <p:ph type="body" sz="quarter" idx="10"/>
          </p:nvPr>
        </p:nvSpPr>
        <p:spPr>
          <a:xfrm>
            <a:off x="269239" y="1189177"/>
            <a:ext cx="11653523" cy="5511426"/>
          </a:xfrm>
        </p:spPr>
        <p:txBody>
          <a:bodyPr>
            <a:normAutofit fontScale="92500" lnSpcReduction="10000"/>
          </a:bodyPr>
          <a:lstStyle/>
          <a:p>
            <a:r>
              <a:rPr lang="en-US" dirty="0"/>
              <a:t>Workload</a:t>
            </a:r>
          </a:p>
          <a:p>
            <a:pPr lvl="1"/>
            <a:r>
              <a:rPr lang="en-US" dirty="0"/>
              <a:t>Write intensive YCSB with Zipfian distribution</a:t>
            </a:r>
          </a:p>
          <a:p>
            <a:r>
              <a:rPr lang="en-US" dirty="0"/>
              <a:t>Hardware</a:t>
            </a:r>
          </a:p>
          <a:p>
            <a:pPr lvl="1"/>
            <a:r>
              <a:rPr lang="en-US" dirty="0"/>
              <a:t>Two Intel Xeon E5-2690 v4 CPU 2.20GHz w/ 28 physical cores</a:t>
            </a:r>
          </a:p>
          <a:p>
            <a:pPr lvl="1"/>
            <a:r>
              <a:rPr lang="en-US" dirty="0"/>
              <a:t>256GB RAM</a:t>
            </a:r>
          </a:p>
          <a:p>
            <a:r>
              <a:rPr lang="en-US" dirty="0"/>
              <a:t>More evaluation in the paper</a:t>
            </a:r>
          </a:p>
          <a:p>
            <a:pPr lvl="1"/>
            <a:r>
              <a:rPr lang="en-US" dirty="0"/>
              <a:t>Implementation on more architectures</a:t>
            </a:r>
          </a:p>
          <a:p>
            <a:pPr lvl="1"/>
            <a:r>
              <a:rPr lang="en-US" dirty="0"/>
              <a:t>More workloads and baselines</a:t>
            </a:r>
          </a:p>
          <a:p>
            <a:pPr lvl="1"/>
            <a:r>
              <a:rPr lang="en-US" dirty="0"/>
              <a:t>Parallel validation</a:t>
            </a:r>
          </a:p>
          <a:p>
            <a:pPr lvl="1"/>
            <a:r>
              <a:rPr lang="en-US" dirty="0"/>
              <a:t>Comparison of reordering algorithms</a:t>
            </a:r>
          </a:p>
          <a:p>
            <a:pPr lvl="1"/>
            <a:r>
              <a:rPr lang="en-US" dirty="0"/>
              <a:t>Parameter sensitivity</a:t>
            </a:r>
          </a:p>
          <a:p>
            <a:pPr lvl="1"/>
            <a:r>
              <a:rPr lang="en-US" dirty="0"/>
              <a:t>More policies: number of conflicts, tail latency, number of restarts</a:t>
            </a:r>
          </a:p>
        </p:txBody>
      </p:sp>
      <p:sp>
        <p:nvSpPr>
          <p:cNvPr id="3" name="Title 2">
            <a:extLst>
              <a:ext uri="{FF2B5EF4-FFF2-40B4-BE49-F238E27FC236}">
                <a16:creationId xmlns:a16="http://schemas.microsoft.com/office/drawing/2014/main" id="{ECA5386B-F256-4136-9E6B-001C31844ED7}"/>
              </a:ext>
            </a:extLst>
          </p:cNvPr>
          <p:cNvSpPr>
            <a:spLocks noGrp="1"/>
          </p:cNvSpPr>
          <p:nvPr>
            <p:ph type="title"/>
          </p:nvPr>
        </p:nvSpPr>
        <p:spPr/>
        <p:txBody>
          <a:bodyPr/>
          <a:lstStyle/>
          <a:p>
            <a:r>
              <a:rPr lang="en-US" dirty="0"/>
              <a:t>Evaluation</a:t>
            </a:r>
          </a:p>
        </p:txBody>
      </p:sp>
    </p:spTree>
    <p:extLst>
      <p:ext uri="{BB962C8B-B14F-4D97-AF65-F5344CB8AC3E}">
        <p14:creationId xmlns:p14="http://schemas.microsoft.com/office/powerpoint/2010/main" val="333449895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382532-44C7-4268-8889-ED90E6DD2972}"/>
              </a:ext>
            </a:extLst>
          </p:cNvPr>
          <p:cNvSpPr>
            <a:spLocks noGrp="1"/>
          </p:cNvSpPr>
          <p:nvPr>
            <p:ph type="body" sz="quarter" idx="10"/>
          </p:nvPr>
        </p:nvSpPr>
        <p:spPr/>
        <p:txBody>
          <a:bodyPr/>
          <a:lstStyle/>
          <a:p>
            <a:r>
              <a:rPr lang="en-US" dirty="0"/>
              <a:t>Up to 2.2x improvement in throughput</a:t>
            </a:r>
          </a:p>
        </p:txBody>
      </p:sp>
      <p:sp>
        <p:nvSpPr>
          <p:cNvPr id="3" name="Title 2">
            <a:extLst>
              <a:ext uri="{FF2B5EF4-FFF2-40B4-BE49-F238E27FC236}">
                <a16:creationId xmlns:a16="http://schemas.microsoft.com/office/drawing/2014/main" id="{2ADA6786-C42B-457A-A58E-B7CDD1EBDFB2}"/>
              </a:ext>
            </a:extLst>
          </p:cNvPr>
          <p:cNvSpPr>
            <a:spLocks noGrp="1"/>
          </p:cNvSpPr>
          <p:nvPr>
            <p:ph type="title"/>
          </p:nvPr>
        </p:nvSpPr>
        <p:spPr/>
        <p:txBody>
          <a:bodyPr/>
          <a:lstStyle/>
          <a:p>
            <a:r>
              <a:rPr lang="en-US" dirty="0"/>
              <a:t>Write-Intensive Skewed YCSB</a:t>
            </a:r>
          </a:p>
        </p:txBody>
      </p:sp>
      <p:graphicFrame>
        <p:nvGraphicFramePr>
          <p:cNvPr id="4" name="Chart 3">
            <a:extLst>
              <a:ext uri="{FF2B5EF4-FFF2-40B4-BE49-F238E27FC236}">
                <a16:creationId xmlns:a16="http://schemas.microsoft.com/office/drawing/2014/main" id="{7583F490-AD4F-41D1-92DF-6909E7A6BC46}"/>
              </a:ext>
            </a:extLst>
          </p:cNvPr>
          <p:cNvGraphicFramePr>
            <a:graphicFrameLocks/>
          </p:cNvGraphicFramePr>
          <p:nvPr>
            <p:extLst>
              <p:ext uri="{D42A27DB-BD31-4B8C-83A1-F6EECF244321}">
                <p14:modId xmlns:p14="http://schemas.microsoft.com/office/powerpoint/2010/main" val="799952179"/>
              </p:ext>
            </p:extLst>
          </p:nvPr>
        </p:nvGraphicFramePr>
        <p:xfrm>
          <a:off x="502920" y="2011680"/>
          <a:ext cx="11430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017011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F82E24-0FE4-4B88-A17C-36A7C190B0BF}"/>
              </a:ext>
            </a:extLst>
          </p:cNvPr>
          <p:cNvSpPr>
            <a:spLocks noGrp="1"/>
          </p:cNvSpPr>
          <p:nvPr>
            <p:ph type="body" sz="quarter" idx="10"/>
          </p:nvPr>
        </p:nvSpPr>
        <p:spPr/>
        <p:txBody>
          <a:bodyPr/>
          <a:lstStyle/>
          <a:p>
            <a:r>
              <a:rPr lang="en-US" dirty="0"/>
              <a:t>Up to 4x reduction in percentile latency</a:t>
            </a:r>
          </a:p>
          <a:p>
            <a:endParaRPr lang="en-US" dirty="0"/>
          </a:p>
        </p:txBody>
      </p:sp>
      <p:sp>
        <p:nvSpPr>
          <p:cNvPr id="3" name="Title 2">
            <a:extLst>
              <a:ext uri="{FF2B5EF4-FFF2-40B4-BE49-F238E27FC236}">
                <a16:creationId xmlns:a16="http://schemas.microsoft.com/office/drawing/2014/main" id="{D40F1CEA-D200-4E0C-8D60-6A8DE89C3D59}"/>
              </a:ext>
            </a:extLst>
          </p:cNvPr>
          <p:cNvSpPr>
            <a:spLocks noGrp="1"/>
          </p:cNvSpPr>
          <p:nvPr>
            <p:ph type="title"/>
          </p:nvPr>
        </p:nvSpPr>
        <p:spPr/>
        <p:txBody>
          <a:bodyPr/>
          <a:lstStyle/>
          <a:p>
            <a:r>
              <a:rPr lang="en-US" dirty="0"/>
              <a:t>Write-Intensive Skewed YCSB</a:t>
            </a:r>
          </a:p>
        </p:txBody>
      </p:sp>
      <p:graphicFrame>
        <p:nvGraphicFramePr>
          <p:cNvPr id="4" name="Chart 3">
            <a:extLst>
              <a:ext uri="{FF2B5EF4-FFF2-40B4-BE49-F238E27FC236}">
                <a16:creationId xmlns:a16="http://schemas.microsoft.com/office/drawing/2014/main" id="{9E47697B-8682-47C3-9F11-13D9823A5973}"/>
              </a:ext>
            </a:extLst>
          </p:cNvPr>
          <p:cNvGraphicFramePr>
            <a:graphicFrameLocks/>
          </p:cNvGraphicFramePr>
          <p:nvPr>
            <p:extLst>
              <p:ext uri="{D42A27DB-BD31-4B8C-83A1-F6EECF244321}">
                <p14:modId xmlns:p14="http://schemas.microsoft.com/office/powerpoint/2010/main" val="3536447369"/>
              </p:ext>
            </p:extLst>
          </p:nvPr>
        </p:nvGraphicFramePr>
        <p:xfrm>
          <a:off x="502920" y="2011743"/>
          <a:ext cx="11430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391578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8EE979-D48E-4293-A562-27167DEC4FF7}"/>
              </a:ext>
            </a:extLst>
          </p:cNvPr>
          <p:cNvSpPr>
            <a:spLocks noGrp="1"/>
          </p:cNvSpPr>
          <p:nvPr>
            <p:ph type="body" sz="quarter" idx="10"/>
          </p:nvPr>
        </p:nvSpPr>
        <p:spPr/>
        <p:txBody>
          <a:bodyPr/>
          <a:lstStyle/>
          <a:p>
            <a:r>
              <a:rPr lang="en-US" dirty="0"/>
              <a:t>Up to 6.3x reduction in tail latency</a:t>
            </a:r>
          </a:p>
        </p:txBody>
      </p:sp>
      <p:sp>
        <p:nvSpPr>
          <p:cNvPr id="3" name="Title 2">
            <a:extLst>
              <a:ext uri="{FF2B5EF4-FFF2-40B4-BE49-F238E27FC236}">
                <a16:creationId xmlns:a16="http://schemas.microsoft.com/office/drawing/2014/main" id="{A4243CFB-3C0B-471D-960A-3C704A547E93}"/>
              </a:ext>
            </a:extLst>
          </p:cNvPr>
          <p:cNvSpPr>
            <a:spLocks noGrp="1"/>
          </p:cNvSpPr>
          <p:nvPr>
            <p:ph type="title"/>
          </p:nvPr>
        </p:nvSpPr>
        <p:spPr/>
        <p:txBody>
          <a:bodyPr/>
          <a:lstStyle/>
          <a:p>
            <a:r>
              <a:rPr lang="en-US" dirty="0"/>
              <a:t>Optimize for Tail Latency</a:t>
            </a:r>
          </a:p>
        </p:txBody>
      </p:sp>
      <p:graphicFrame>
        <p:nvGraphicFramePr>
          <p:cNvPr id="4" name="Chart 3">
            <a:extLst>
              <a:ext uri="{FF2B5EF4-FFF2-40B4-BE49-F238E27FC236}">
                <a16:creationId xmlns:a16="http://schemas.microsoft.com/office/drawing/2014/main" id="{AC1F72BA-E103-4046-BAAF-E09F42C89DE0}"/>
              </a:ext>
            </a:extLst>
          </p:cNvPr>
          <p:cNvGraphicFramePr>
            <a:graphicFrameLocks/>
          </p:cNvGraphicFramePr>
          <p:nvPr>
            <p:extLst>
              <p:ext uri="{D42A27DB-BD31-4B8C-83A1-F6EECF244321}">
                <p14:modId xmlns:p14="http://schemas.microsoft.com/office/powerpoint/2010/main" val="2622116775"/>
              </p:ext>
            </p:extLst>
          </p:nvPr>
        </p:nvGraphicFramePr>
        <p:xfrm>
          <a:off x="502920" y="2011680"/>
          <a:ext cx="11430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503500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34C774-31DD-47D4-9516-2D3526EF0C3A}"/>
              </a:ext>
            </a:extLst>
          </p:cNvPr>
          <p:cNvSpPr>
            <a:spLocks noGrp="1"/>
          </p:cNvSpPr>
          <p:nvPr>
            <p:ph type="body" sz="quarter" idx="10"/>
          </p:nvPr>
        </p:nvSpPr>
        <p:spPr>
          <a:xfrm>
            <a:off x="269239" y="1189176"/>
            <a:ext cx="11653523" cy="5469807"/>
          </a:xfrm>
        </p:spPr>
        <p:txBody>
          <a:bodyPr>
            <a:normAutofit/>
          </a:bodyPr>
          <a:lstStyle/>
          <a:p>
            <a:r>
              <a:rPr lang="en-US" dirty="0"/>
              <a:t>Reordering transaction operations can reduce conflicts in optimistic concurrency control</a:t>
            </a:r>
          </a:p>
          <a:p>
            <a:r>
              <a:rPr lang="en-US" dirty="0"/>
              <a:t>Batching and reordering improves throughput and reduces tail latency</a:t>
            </a:r>
          </a:p>
          <a:p>
            <a:r>
              <a:rPr lang="en-US" dirty="0"/>
              <a:t>Reorder policies can optimize for more performance goals, such as tail latency and monetary value </a:t>
            </a:r>
          </a:p>
          <a:p>
            <a:endParaRPr lang="en-US" dirty="0"/>
          </a:p>
        </p:txBody>
      </p:sp>
      <p:sp>
        <p:nvSpPr>
          <p:cNvPr id="3" name="Title 2">
            <a:extLst>
              <a:ext uri="{FF2B5EF4-FFF2-40B4-BE49-F238E27FC236}">
                <a16:creationId xmlns:a16="http://schemas.microsoft.com/office/drawing/2014/main" id="{FF80F693-BA6D-4255-B438-96F7F77BA6ED}"/>
              </a:ext>
            </a:extLst>
          </p:cNvPr>
          <p:cNvSpPr>
            <a:spLocks noGrp="1"/>
          </p:cNvSpPr>
          <p:nvPr>
            <p:ph type="title"/>
          </p:nvPr>
        </p:nvSpPr>
        <p:spPr/>
        <p:txBody>
          <a:bodyPr/>
          <a:lstStyle/>
          <a:p>
            <a:r>
              <a:rPr lang="en-US" dirty="0"/>
              <a:t>Conclusion</a:t>
            </a:r>
          </a:p>
        </p:txBody>
      </p:sp>
      <p:sp>
        <p:nvSpPr>
          <p:cNvPr id="4" name="TextBox 3">
            <a:extLst>
              <a:ext uri="{FF2B5EF4-FFF2-40B4-BE49-F238E27FC236}">
                <a16:creationId xmlns:a16="http://schemas.microsoft.com/office/drawing/2014/main" id="{17D71662-C8BA-4652-90A6-69CEEE412A68}"/>
              </a:ext>
            </a:extLst>
          </p:cNvPr>
          <p:cNvSpPr txBox="1"/>
          <p:nvPr/>
        </p:nvSpPr>
        <p:spPr>
          <a:xfrm>
            <a:off x="519975" y="5864919"/>
            <a:ext cx="11402786" cy="794064"/>
          </a:xfrm>
          <a:prstGeom prst="rect">
            <a:avLst/>
          </a:prstGeom>
          <a:noFill/>
        </p:spPr>
        <p:txBody>
          <a:bodyPr wrap="square" lIns="182880" tIns="146304" rIns="182880" bIns="146304" rtlCol="0">
            <a:spAutoFit/>
          </a:bodyPr>
          <a:lstStyle/>
          <a:p>
            <a:pPr>
              <a:lnSpc>
                <a:spcPct val="90000"/>
              </a:lnSpc>
              <a:spcAft>
                <a:spcPts val="600"/>
              </a:spcAft>
            </a:pPr>
            <a:r>
              <a:rPr lang="en-US" dirty="0"/>
              <a:t>Ding, Bailu, Lucja Kot, and Johannes Gehrke. "Improving optimistic concurrency control through transaction batching and operation reordering." </a:t>
            </a:r>
            <a:r>
              <a:rPr lang="en-US" i="1" dirty="0"/>
              <a:t>Proceedings of the VLDB Endowment</a:t>
            </a:r>
            <a:r>
              <a:rPr lang="en-US" dirty="0"/>
              <a:t> 12.2 (2018): 169-182.</a:t>
            </a:r>
            <a:endParaRPr lang="en-US" sz="240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38780554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47A230-A7E0-4751-8A3D-920D2CB5D290}"/>
              </a:ext>
            </a:extLst>
          </p:cNvPr>
          <p:cNvSpPr>
            <a:spLocks noGrp="1"/>
          </p:cNvSpPr>
          <p:nvPr>
            <p:ph type="title"/>
          </p:nvPr>
        </p:nvSpPr>
        <p:spPr/>
        <p:txBody>
          <a:bodyPr/>
          <a:lstStyle/>
          <a:p>
            <a:r>
              <a:rPr lang="en-US" dirty="0"/>
              <a:t>Backup Slides</a:t>
            </a:r>
          </a:p>
        </p:txBody>
      </p:sp>
    </p:spTree>
    <p:extLst>
      <p:ext uri="{BB962C8B-B14F-4D97-AF65-F5344CB8AC3E}">
        <p14:creationId xmlns:p14="http://schemas.microsoft.com/office/powerpoint/2010/main" val="191652590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BDDECA-5BC1-45C9-A731-259F0D2A2DD4}"/>
              </a:ext>
            </a:extLst>
          </p:cNvPr>
          <p:cNvSpPr>
            <a:spLocks noGrp="1"/>
          </p:cNvSpPr>
          <p:nvPr>
            <p:ph type="body" sz="quarter" idx="10"/>
          </p:nvPr>
        </p:nvSpPr>
        <p:spPr/>
        <p:txBody>
          <a:bodyPr>
            <a:normAutofit/>
          </a:bodyPr>
          <a:lstStyle/>
          <a:p>
            <a:r>
              <a:rPr lang="en-US" dirty="0"/>
              <a:t>Read phase</a:t>
            </a:r>
          </a:p>
          <a:p>
            <a:r>
              <a:rPr lang="en-US" dirty="0"/>
              <a:t>Validation phase</a:t>
            </a:r>
          </a:p>
          <a:p>
            <a:r>
              <a:rPr lang="en-US" dirty="0"/>
              <a:t>Write phase</a:t>
            </a:r>
          </a:p>
          <a:p>
            <a:endParaRPr lang="en-US" dirty="0"/>
          </a:p>
        </p:txBody>
      </p:sp>
      <p:sp>
        <p:nvSpPr>
          <p:cNvPr id="3" name="Title 2">
            <a:extLst>
              <a:ext uri="{FF2B5EF4-FFF2-40B4-BE49-F238E27FC236}">
                <a16:creationId xmlns:a16="http://schemas.microsoft.com/office/drawing/2014/main" id="{51527E51-B47C-41CB-94C7-69E1DBBB5F4B}"/>
              </a:ext>
            </a:extLst>
          </p:cNvPr>
          <p:cNvSpPr>
            <a:spLocks noGrp="1"/>
          </p:cNvSpPr>
          <p:nvPr>
            <p:ph type="title"/>
          </p:nvPr>
        </p:nvSpPr>
        <p:spPr/>
        <p:txBody>
          <a:bodyPr/>
          <a:lstStyle/>
          <a:p>
            <a:r>
              <a:rPr lang="en-US" dirty="0"/>
              <a:t>Optimistic Concurrency Control (OCC)</a:t>
            </a:r>
          </a:p>
        </p:txBody>
      </p:sp>
      <p:grpSp>
        <p:nvGrpSpPr>
          <p:cNvPr id="39" name="Group 38">
            <a:extLst>
              <a:ext uri="{FF2B5EF4-FFF2-40B4-BE49-F238E27FC236}">
                <a16:creationId xmlns:a16="http://schemas.microsoft.com/office/drawing/2014/main" id="{E47A9B1F-F7AE-449B-9748-609FC633AD6A}"/>
              </a:ext>
            </a:extLst>
          </p:cNvPr>
          <p:cNvGrpSpPr/>
          <p:nvPr/>
        </p:nvGrpSpPr>
        <p:grpSpPr>
          <a:xfrm>
            <a:off x="3657600" y="1898462"/>
            <a:ext cx="8002249" cy="4338181"/>
            <a:chOff x="688489" y="1148219"/>
            <a:chExt cx="10940527" cy="4338181"/>
          </a:xfrm>
        </p:grpSpPr>
        <p:sp>
          <p:nvSpPr>
            <p:cNvPr id="40" name="Rectangle 39">
              <a:extLst>
                <a:ext uri="{FF2B5EF4-FFF2-40B4-BE49-F238E27FC236}">
                  <a16:creationId xmlns:a16="http://schemas.microsoft.com/office/drawing/2014/main" id="{510BFE83-A4F0-4C70-920F-21BD332A6F2D}"/>
                </a:ext>
              </a:extLst>
            </p:cNvPr>
            <p:cNvSpPr/>
            <p:nvPr/>
          </p:nvSpPr>
          <p:spPr bwMode="auto">
            <a:xfrm>
              <a:off x="3879923" y="1148219"/>
              <a:ext cx="4432151" cy="613186"/>
            </a:xfrm>
            <a:prstGeom prst="rect">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solidFill>
                    <a:schemeClr val="accent1"/>
                  </a:solidFill>
                  <a:ea typeface="Segoe UI" pitchFamily="34" charset="0"/>
                  <a:cs typeface="Segoe UI" pitchFamily="34" charset="0"/>
                </a:rPr>
                <a:t>Client</a:t>
              </a:r>
            </a:p>
          </p:txBody>
        </p:sp>
        <p:sp>
          <p:nvSpPr>
            <p:cNvPr id="41" name="Rectangle 40">
              <a:extLst>
                <a:ext uri="{FF2B5EF4-FFF2-40B4-BE49-F238E27FC236}">
                  <a16:creationId xmlns:a16="http://schemas.microsoft.com/office/drawing/2014/main" id="{36E837EF-7DB2-4328-8B84-3286A3C8AF1C}"/>
                </a:ext>
              </a:extLst>
            </p:cNvPr>
            <p:cNvSpPr/>
            <p:nvPr/>
          </p:nvSpPr>
          <p:spPr bwMode="auto">
            <a:xfrm>
              <a:off x="688489" y="2205319"/>
              <a:ext cx="10940527" cy="3281081"/>
            </a:xfrm>
            <a:prstGeom prst="rect">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solidFill>
                    <a:schemeClr val="accent1"/>
                  </a:solidFill>
                  <a:ea typeface="Segoe UI" pitchFamily="34" charset="0"/>
                  <a:cs typeface="Segoe UI" pitchFamily="34" charset="0"/>
                </a:rPr>
                <a:t>Transaction Processing</a:t>
              </a:r>
            </a:p>
          </p:txBody>
        </p:sp>
        <p:sp>
          <p:nvSpPr>
            <p:cNvPr id="42" name="Rectangle 41">
              <a:extLst>
                <a:ext uri="{FF2B5EF4-FFF2-40B4-BE49-F238E27FC236}">
                  <a16:creationId xmlns:a16="http://schemas.microsoft.com/office/drawing/2014/main" id="{084DFC00-936E-4333-AE56-66C9714AD90E}"/>
                </a:ext>
              </a:extLst>
            </p:cNvPr>
            <p:cNvSpPr/>
            <p:nvPr/>
          </p:nvSpPr>
          <p:spPr bwMode="auto">
            <a:xfrm>
              <a:off x="2027815" y="4739015"/>
              <a:ext cx="4068185" cy="53788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gradFill>
                    <a:gsLst>
                      <a:gs pos="0">
                        <a:srgbClr val="FFFFFF"/>
                      </a:gs>
                      <a:gs pos="100000">
                        <a:srgbClr val="FFFFFF"/>
                      </a:gs>
                    </a:gsLst>
                    <a:lin ang="5400000" scaled="0"/>
                  </a:gradFill>
                  <a:ea typeface="Segoe UI" pitchFamily="34" charset="0"/>
                  <a:cs typeface="Segoe UI" pitchFamily="34" charset="0"/>
                </a:rPr>
                <a:t>Storage</a:t>
              </a:r>
            </a:p>
          </p:txBody>
        </p:sp>
        <p:sp>
          <p:nvSpPr>
            <p:cNvPr id="43" name="Rectangle 42">
              <a:extLst>
                <a:ext uri="{FF2B5EF4-FFF2-40B4-BE49-F238E27FC236}">
                  <a16:creationId xmlns:a16="http://schemas.microsoft.com/office/drawing/2014/main" id="{A0F005DB-1FDA-40EF-870C-A5692AF9733E}"/>
                </a:ext>
              </a:extLst>
            </p:cNvPr>
            <p:cNvSpPr/>
            <p:nvPr/>
          </p:nvSpPr>
          <p:spPr bwMode="auto">
            <a:xfrm>
              <a:off x="2014367" y="2758554"/>
              <a:ext cx="8513784" cy="53788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gradFill>
                    <a:gsLst>
                      <a:gs pos="0">
                        <a:srgbClr val="FFFFFF"/>
                      </a:gs>
                      <a:gs pos="100000">
                        <a:srgbClr val="FFFFFF"/>
                      </a:gs>
                    </a:gsLst>
                    <a:lin ang="5400000" scaled="0"/>
                  </a:gradFill>
                  <a:ea typeface="Segoe UI" pitchFamily="34" charset="0"/>
                  <a:cs typeface="Segoe UI" pitchFamily="34" charset="0"/>
                </a:rPr>
                <a:t>Transaction Coordinators</a:t>
              </a:r>
            </a:p>
          </p:txBody>
        </p:sp>
        <p:sp>
          <p:nvSpPr>
            <p:cNvPr id="44" name="Rectangle 43">
              <a:extLst>
                <a:ext uri="{FF2B5EF4-FFF2-40B4-BE49-F238E27FC236}">
                  <a16:creationId xmlns:a16="http://schemas.microsoft.com/office/drawing/2014/main" id="{EC6D3FBD-BDAD-4201-8BD7-4AA7D7F59707}"/>
                </a:ext>
              </a:extLst>
            </p:cNvPr>
            <p:cNvSpPr/>
            <p:nvPr/>
          </p:nvSpPr>
          <p:spPr bwMode="auto">
            <a:xfrm>
              <a:off x="2027813" y="3725037"/>
              <a:ext cx="4068186" cy="55379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gradFill>
                    <a:gsLst>
                      <a:gs pos="0">
                        <a:srgbClr val="FFFFFF"/>
                      </a:gs>
                      <a:gs pos="100000">
                        <a:srgbClr val="FFFFFF"/>
                      </a:gs>
                    </a:gsLst>
                    <a:lin ang="5400000" scaled="0"/>
                  </a:gradFill>
                  <a:ea typeface="Segoe UI" pitchFamily="34" charset="0"/>
                  <a:cs typeface="Segoe UI" pitchFamily="34" charset="0"/>
                </a:rPr>
                <a:t>Read / write request queue</a:t>
              </a:r>
            </a:p>
          </p:txBody>
        </p:sp>
        <p:sp>
          <p:nvSpPr>
            <p:cNvPr id="45" name="Rectangle 44">
              <a:extLst>
                <a:ext uri="{FF2B5EF4-FFF2-40B4-BE49-F238E27FC236}">
                  <a16:creationId xmlns:a16="http://schemas.microsoft.com/office/drawing/2014/main" id="{2166A38B-61DB-4080-8C69-F95BEFC38E03}"/>
                </a:ext>
              </a:extLst>
            </p:cNvPr>
            <p:cNvSpPr/>
            <p:nvPr/>
          </p:nvSpPr>
          <p:spPr bwMode="auto">
            <a:xfrm>
              <a:off x="6459965" y="3732991"/>
              <a:ext cx="4068186" cy="53788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gradFill>
                    <a:gsLst>
                      <a:gs pos="0">
                        <a:srgbClr val="FFFFFF"/>
                      </a:gs>
                      <a:gs pos="100000">
                        <a:srgbClr val="FFFFFF"/>
                      </a:gs>
                    </a:gsLst>
                    <a:lin ang="5400000" scaled="0"/>
                  </a:gradFill>
                  <a:ea typeface="Segoe UI" pitchFamily="34" charset="0"/>
                  <a:cs typeface="Segoe UI" pitchFamily="34" charset="0"/>
                </a:rPr>
                <a:t>Validation request queue</a:t>
              </a:r>
            </a:p>
          </p:txBody>
        </p:sp>
        <p:sp>
          <p:nvSpPr>
            <p:cNvPr id="46" name="Rectangle 45">
              <a:extLst>
                <a:ext uri="{FF2B5EF4-FFF2-40B4-BE49-F238E27FC236}">
                  <a16:creationId xmlns:a16="http://schemas.microsoft.com/office/drawing/2014/main" id="{932A7A59-DD2F-44B2-B6EE-458B07E1A6D7}"/>
                </a:ext>
              </a:extLst>
            </p:cNvPr>
            <p:cNvSpPr/>
            <p:nvPr/>
          </p:nvSpPr>
          <p:spPr bwMode="auto">
            <a:xfrm>
              <a:off x="6459965" y="4739015"/>
              <a:ext cx="4068186" cy="53788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gradFill>
                    <a:gsLst>
                      <a:gs pos="0">
                        <a:srgbClr val="FFFFFF"/>
                      </a:gs>
                      <a:gs pos="100000">
                        <a:srgbClr val="FFFFFF"/>
                      </a:gs>
                    </a:gsLst>
                    <a:lin ang="5400000" scaled="0"/>
                  </a:gradFill>
                  <a:ea typeface="Segoe UI" pitchFamily="34" charset="0"/>
                  <a:cs typeface="Segoe UI" pitchFamily="34" charset="0"/>
                </a:rPr>
                <a:t>Validation</a:t>
              </a:r>
            </a:p>
          </p:txBody>
        </p:sp>
        <p:sp>
          <p:nvSpPr>
            <p:cNvPr id="47" name="Arrow: Down 46">
              <a:extLst>
                <a:ext uri="{FF2B5EF4-FFF2-40B4-BE49-F238E27FC236}">
                  <a16:creationId xmlns:a16="http://schemas.microsoft.com/office/drawing/2014/main" id="{29868AF3-C9F0-4B59-A1D1-BD9CAAEA2F96}"/>
                </a:ext>
              </a:extLst>
            </p:cNvPr>
            <p:cNvSpPr/>
            <p:nvPr/>
          </p:nvSpPr>
          <p:spPr bwMode="auto">
            <a:xfrm>
              <a:off x="3879924" y="3375112"/>
              <a:ext cx="527124" cy="296037"/>
            </a:xfrm>
            <a:prstGeom prst="down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1" dirty="0" err="1">
                <a:gradFill>
                  <a:gsLst>
                    <a:gs pos="0">
                      <a:srgbClr val="FFFFFF"/>
                    </a:gs>
                    <a:gs pos="100000">
                      <a:srgbClr val="FFFFFF"/>
                    </a:gs>
                  </a:gsLst>
                  <a:lin ang="5400000" scaled="0"/>
                </a:gradFill>
                <a:ea typeface="Segoe UI" pitchFamily="34" charset="0"/>
                <a:cs typeface="Segoe UI" pitchFamily="34" charset="0"/>
              </a:endParaRPr>
            </a:p>
          </p:txBody>
        </p:sp>
        <p:sp>
          <p:nvSpPr>
            <p:cNvPr id="48" name="Arrow: Down 47">
              <a:extLst>
                <a:ext uri="{FF2B5EF4-FFF2-40B4-BE49-F238E27FC236}">
                  <a16:creationId xmlns:a16="http://schemas.microsoft.com/office/drawing/2014/main" id="{84093CA4-80D2-43BC-A5E4-89881CF13351}"/>
                </a:ext>
              </a:extLst>
            </p:cNvPr>
            <p:cNvSpPr/>
            <p:nvPr/>
          </p:nvSpPr>
          <p:spPr bwMode="auto">
            <a:xfrm>
              <a:off x="8312075" y="3376267"/>
              <a:ext cx="527124" cy="296037"/>
            </a:xfrm>
            <a:prstGeom prst="down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1" dirty="0" err="1">
                <a:gradFill>
                  <a:gsLst>
                    <a:gs pos="0">
                      <a:srgbClr val="FFFFFF"/>
                    </a:gs>
                    <a:gs pos="100000">
                      <a:srgbClr val="FFFFFF"/>
                    </a:gs>
                  </a:gsLst>
                  <a:lin ang="5400000" scaled="0"/>
                </a:gradFill>
                <a:ea typeface="Segoe UI" pitchFamily="34" charset="0"/>
                <a:cs typeface="Segoe UI" pitchFamily="34" charset="0"/>
              </a:endParaRPr>
            </a:p>
          </p:txBody>
        </p:sp>
        <p:sp>
          <p:nvSpPr>
            <p:cNvPr id="49" name="Arrow: Down 48">
              <a:extLst>
                <a:ext uri="{FF2B5EF4-FFF2-40B4-BE49-F238E27FC236}">
                  <a16:creationId xmlns:a16="http://schemas.microsoft.com/office/drawing/2014/main" id="{CD27BD65-AF15-4DED-A74B-C8559DD0587E}"/>
                </a:ext>
              </a:extLst>
            </p:cNvPr>
            <p:cNvSpPr/>
            <p:nvPr/>
          </p:nvSpPr>
          <p:spPr bwMode="auto">
            <a:xfrm>
              <a:off x="8312075" y="4442978"/>
              <a:ext cx="527124" cy="296037"/>
            </a:xfrm>
            <a:prstGeom prst="down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1" dirty="0" err="1">
                <a:gradFill>
                  <a:gsLst>
                    <a:gs pos="0">
                      <a:srgbClr val="FFFFFF"/>
                    </a:gs>
                    <a:gs pos="100000">
                      <a:srgbClr val="FFFFFF"/>
                    </a:gs>
                  </a:gsLst>
                  <a:lin ang="5400000" scaled="0"/>
                </a:gradFill>
                <a:ea typeface="Segoe UI" pitchFamily="34" charset="0"/>
                <a:cs typeface="Segoe UI" pitchFamily="34" charset="0"/>
              </a:endParaRPr>
            </a:p>
          </p:txBody>
        </p:sp>
        <p:sp>
          <p:nvSpPr>
            <p:cNvPr id="51" name="Arrow: Down 50">
              <a:extLst>
                <a:ext uri="{FF2B5EF4-FFF2-40B4-BE49-F238E27FC236}">
                  <a16:creationId xmlns:a16="http://schemas.microsoft.com/office/drawing/2014/main" id="{FE613B88-50EA-4157-A8E3-1DC124F9D99F}"/>
                </a:ext>
              </a:extLst>
            </p:cNvPr>
            <p:cNvSpPr/>
            <p:nvPr/>
          </p:nvSpPr>
          <p:spPr bwMode="auto">
            <a:xfrm>
              <a:off x="3879924" y="4404847"/>
              <a:ext cx="527124" cy="296037"/>
            </a:xfrm>
            <a:prstGeom prst="down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1" dirty="0" err="1">
                <a:gradFill>
                  <a:gsLst>
                    <a:gs pos="0">
                      <a:srgbClr val="FFFFFF"/>
                    </a:gs>
                    <a:gs pos="100000">
                      <a:srgbClr val="FFFFFF"/>
                    </a:gs>
                  </a:gsLst>
                  <a:lin ang="5400000" scaled="0"/>
                </a:gradFill>
                <a:ea typeface="Segoe UI" pitchFamily="34" charset="0"/>
                <a:cs typeface="Segoe UI" pitchFamily="34" charset="0"/>
              </a:endParaRPr>
            </a:p>
          </p:txBody>
        </p:sp>
        <p:sp>
          <p:nvSpPr>
            <p:cNvPr id="52" name="Arrow: Curved Right 51">
              <a:extLst>
                <a:ext uri="{FF2B5EF4-FFF2-40B4-BE49-F238E27FC236}">
                  <a16:creationId xmlns:a16="http://schemas.microsoft.com/office/drawing/2014/main" id="{C1FAB739-7E3C-4ACF-AC00-389308A2CF47}"/>
                </a:ext>
              </a:extLst>
            </p:cNvPr>
            <p:cNvSpPr/>
            <p:nvPr/>
          </p:nvSpPr>
          <p:spPr bwMode="auto">
            <a:xfrm rot="10800000">
              <a:off x="10761227" y="2893807"/>
              <a:ext cx="631119" cy="2187859"/>
            </a:xfrm>
            <a:prstGeom prst="curvedRight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1" dirty="0" err="1">
                <a:gradFill>
                  <a:gsLst>
                    <a:gs pos="0">
                      <a:srgbClr val="FFFFFF"/>
                    </a:gs>
                    <a:gs pos="100000">
                      <a:srgbClr val="FFFFFF"/>
                    </a:gs>
                  </a:gsLst>
                  <a:lin ang="5400000" scaled="0"/>
                </a:gradFill>
                <a:ea typeface="Segoe UI" pitchFamily="34" charset="0"/>
                <a:cs typeface="Segoe UI" pitchFamily="34" charset="0"/>
              </a:endParaRPr>
            </a:p>
          </p:txBody>
        </p:sp>
        <p:sp>
          <p:nvSpPr>
            <p:cNvPr id="53" name="Arrow: Curved Left 52">
              <a:extLst>
                <a:ext uri="{FF2B5EF4-FFF2-40B4-BE49-F238E27FC236}">
                  <a16:creationId xmlns:a16="http://schemas.microsoft.com/office/drawing/2014/main" id="{69B2072C-FCC8-4CAF-967B-4397B7874103}"/>
                </a:ext>
              </a:extLst>
            </p:cNvPr>
            <p:cNvSpPr/>
            <p:nvPr/>
          </p:nvSpPr>
          <p:spPr bwMode="auto">
            <a:xfrm rot="10800000">
              <a:off x="1146578" y="2893808"/>
              <a:ext cx="631120" cy="2135392"/>
            </a:xfrm>
            <a:prstGeom prst="curvedLeft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1" dirty="0" err="1">
                <a:gradFill>
                  <a:gsLst>
                    <a:gs pos="0">
                      <a:srgbClr val="FFFFFF"/>
                    </a:gs>
                    <a:gs pos="100000">
                      <a:srgbClr val="FFFFFF"/>
                    </a:gs>
                  </a:gsLst>
                  <a:lin ang="5400000" scaled="0"/>
                </a:gradFill>
                <a:ea typeface="Segoe UI" pitchFamily="34" charset="0"/>
                <a:cs typeface="Segoe UI" pitchFamily="34" charset="0"/>
              </a:endParaRPr>
            </a:p>
          </p:txBody>
        </p:sp>
        <p:sp>
          <p:nvSpPr>
            <p:cNvPr id="54" name="Arrow: Down 53">
              <a:extLst>
                <a:ext uri="{FF2B5EF4-FFF2-40B4-BE49-F238E27FC236}">
                  <a16:creationId xmlns:a16="http://schemas.microsoft.com/office/drawing/2014/main" id="{A93EC9B3-BB17-4EBE-BD1F-CA2B2326B064}"/>
                </a:ext>
              </a:extLst>
            </p:cNvPr>
            <p:cNvSpPr/>
            <p:nvPr/>
          </p:nvSpPr>
          <p:spPr bwMode="auto">
            <a:xfrm>
              <a:off x="4469802" y="1877744"/>
              <a:ext cx="548640" cy="297948"/>
            </a:xfrm>
            <a:prstGeom prst="down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1" dirty="0" err="1">
                <a:gradFill>
                  <a:gsLst>
                    <a:gs pos="0">
                      <a:srgbClr val="FFFFFF"/>
                    </a:gs>
                    <a:gs pos="100000">
                      <a:srgbClr val="FFFFFF"/>
                    </a:gs>
                  </a:gsLst>
                  <a:lin ang="5400000" scaled="0"/>
                </a:gradFill>
                <a:ea typeface="Segoe UI" pitchFamily="34" charset="0"/>
                <a:cs typeface="Segoe UI" pitchFamily="34" charset="0"/>
              </a:endParaRPr>
            </a:p>
          </p:txBody>
        </p:sp>
        <p:sp>
          <p:nvSpPr>
            <p:cNvPr id="55" name="Arrow: Up 54">
              <a:extLst>
                <a:ext uri="{FF2B5EF4-FFF2-40B4-BE49-F238E27FC236}">
                  <a16:creationId xmlns:a16="http://schemas.microsoft.com/office/drawing/2014/main" id="{5E8A0996-D5B7-479C-BB81-719BEE3E991B}"/>
                </a:ext>
              </a:extLst>
            </p:cNvPr>
            <p:cNvSpPr/>
            <p:nvPr/>
          </p:nvSpPr>
          <p:spPr bwMode="auto">
            <a:xfrm>
              <a:off x="7173560" y="1846474"/>
              <a:ext cx="548640" cy="297948"/>
            </a:xfrm>
            <a:prstGeom prst="up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1" dirty="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68965316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4A0F34-C858-4CFC-96B2-E6CBB37A8D64}"/>
              </a:ext>
            </a:extLst>
          </p:cNvPr>
          <p:cNvSpPr>
            <a:spLocks noGrp="1"/>
          </p:cNvSpPr>
          <p:nvPr>
            <p:ph type="body" sz="quarter" idx="10"/>
          </p:nvPr>
        </p:nvSpPr>
        <p:spPr>
          <a:xfrm>
            <a:off x="269239" y="1189176"/>
            <a:ext cx="11653523" cy="5200865"/>
          </a:xfrm>
        </p:spPr>
        <p:txBody>
          <a:bodyPr>
            <a:normAutofit/>
          </a:bodyPr>
          <a:lstStyle/>
          <a:p>
            <a:r>
              <a:rPr lang="en-US" dirty="0"/>
              <a:t>Strongly connected component: a directed graph where there is a path between all pairs of vertices</a:t>
            </a:r>
          </a:p>
          <a:p>
            <a:r>
              <a:rPr lang="en-US" dirty="0"/>
              <a:t>Intuition: any cycle should be contained in a SCC</a:t>
            </a:r>
          </a:p>
          <a:p>
            <a:r>
              <a:rPr lang="en-US" dirty="0"/>
              <a:t>Idea: recursively remove a vertex from each SCC until the graph becomes acyclic</a:t>
            </a:r>
          </a:p>
        </p:txBody>
      </p:sp>
      <p:sp>
        <p:nvSpPr>
          <p:cNvPr id="3" name="Title 2">
            <a:extLst>
              <a:ext uri="{FF2B5EF4-FFF2-40B4-BE49-F238E27FC236}">
                <a16:creationId xmlns:a16="http://schemas.microsoft.com/office/drawing/2014/main" id="{8389B2FD-FF77-482E-A5FA-0D46377BB099}"/>
              </a:ext>
            </a:extLst>
          </p:cNvPr>
          <p:cNvSpPr>
            <a:spLocks noGrp="1"/>
          </p:cNvSpPr>
          <p:nvPr>
            <p:ph type="title"/>
          </p:nvPr>
        </p:nvSpPr>
        <p:spPr/>
        <p:txBody>
          <a:bodyPr/>
          <a:lstStyle/>
          <a:p>
            <a:r>
              <a:rPr lang="en-US" dirty="0"/>
              <a:t>SCC-based Greedy Algorithm</a:t>
            </a:r>
          </a:p>
        </p:txBody>
      </p:sp>
    </p:spTree>
    <p:extLst>
      <p:ext uri="{BB962C8B-B14F-4D97-AF65-F5344CB8AC3E}">
        <p14:creationId xmlns:p14="http://schemas.microsoft.com/office/powerpoint/2010/main" val="146779055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C9E7C1-3149-4758-8481-B090A50F3428}"/>
              </a:ext>
            </a:extLst>
          </p:cNvPr>
          <p:cNvSpPr>
            <a:spLocks noGrp="1"/>
          </p:cNvSpPr>
          <p:nvPr>
            <p:ph type="title"/>
          </p:nvPr>
        </p:nvSpPr>
        <p:spPr/>
        <p:txBody>
          <a:bodyPr/>
          <a:lstStyle/>
          <a:p>
            <a:r>
              <a:rPr lang="en-US" dirty="0"/>
              <a:t>Example: SCC-based Greedy Algorithm</a:t>
            </a:r>
          </a:p>
        </p:txBody>
      </p:sp>
      <p:pic>
        <p:nvPicPr>
          <p:cNvPr id="5" name="Picture 4">
            <a:extLst>
              <a:ext uri="{FF2B5EF4-FFF2-40B4-BE49-F238E27FC236}">
                <a16:creationId xmlns:a16="http://schemas.microsoft.com/office/drawing/2014/main" id="{C50B552B-3149-4610-A0B5-5D88D46E2E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107253"/>
            <a:ext cx="2524280" cy="2743200"/>
          </a:xfrm>
          <a:prstGeom prst="rect">
            <a:avLst/>
          </a:prstGeom>
        </p:spPr>
      </p:pic>
      <p:pic>
        <p:nvPicPr>
          <p:cNvPr id="7" name="Picture 6">
            <a:extLst>
              <a:ext uri="{FF2B5EF4-FFF2-40B4-BE49-F238E27FC236}">
                <a16:creationId xmlns:a16="http://schemas.microsoft.com/office/drawing/2014/main" id="{216DD684-C233-480F-A6D1-70D0E4CFF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107253"/>
            <a:ext cx="2524280" cy="2743200"/>
          </a:xfrm>
          <a:prstGeom prst="rect">
            <a:avLst/>
          </a:prstGeom>
        </p:spPr>
      </p:pic>
      <p:pic>
        <p:nvPicPr>
          <p:cNvPr id="11" name="Picture 10">
            <a:extLst>
              <a:ext uri="{FF2B5EF4-FFF2-40B4-BE49-F238E27FC236}">
                <a16:creationId xmlns:a16="http://schemas.microsoft.com/office/drawing/2014/main" id="{812BDB31-E516-4CBB-B9CE-A9D1884A36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1107253"/>
            <a:ext cx="2524280" cy="2743200"/>
          </a:xfrm>
          <a:prstGeom prst="rect">
            <a:avLst/>
          </a:prstGeom>
        </p:spPr>
      </p:pic>
      <p:pic>
        <p:nvPicPr>
          <p:cNvPr id="13" name="Picture 12">
            <a:extLst>
              <a:ext uri="{FF2B5EF4-FFF2-40B4-BE49-F238E27FC236}">
                <a16:creationId xmlns:a16="http://schemas.microsoft.com/office/drawing/2014/main" id="{DE21E80B-A181-4236-A8FA-7116E30064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0" y="1157610"/>
            <a:ext cx="2524280" cy="2743200"/>
          </a:xfrm>
          <a:prstGeom prst="rect">
            <a:avLst/>
          </a:prstGeom>
        </p:spPr>
      </p:pic>
      <p:pic>
        <p:nvPicPr>
          <p:cNvPr id="15" name="Picture 14">
            <a:extLst>
              <a:ext uri="{FF2B5EF4-FFF2-40B4-BE49-F238E27FC236}">
                <a16:creationId xmlns:a16="http://schemas.microsoft.com/office/drawing/2014/main" id="{A37DCA06-78C9-4328-A79B-5F6468BDE5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0" y="3825289"/>
            <a:ext cx="2524280" cy="2743200"/>
          </a:xfrm>
          <a:prstGeom prst="rect">
            <a:avLst/>
          </a:prstGeom>
        </p:spPr>
      </p:pic>
      <p:pic>
        <p:nvPicPr>
          <p:cNvPr id="17" name="Picture 16">
            <a:extLst>
              <a:ext uri="{FF2B5EF4-FFF2-40B4-BE49-F238E27FC236}">
                <a16:creationId xmlns:a16="http://schemas.microsoft.com/office/drawing/2014/main" id="{DA0379B0-7033-4298-BE04-CB854BD27E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7600" y="3850453"/>
            <a:ext cx="2524280" cy="2743200"/>
          </a:xfrm>
          <a:prstGeom prst="rect">
            <a:avLst/>
          </a:prstGeom>
        </p:spPr>
      </p:pic>
      <p:pic>
        <p:nvPicPr>
          <p:cNvPr id="19" name="Picture 18">
            <a:extLst>
              <a:ext uri="{FF2B5EF4-FFF2-40B4-BE49-F238E27FC236}">
                <a16:creationId xmlns:a16="http://schemas.microsoft.com/office/drawing/2014/main" id="{668F24D6-7298-4801-8357-AE25C1AAD5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0800" y="3822354"/>
            <a:ext cx="2524280" cy="2743200"/>
          </a:xfrm>
          <a:prstGeom prst="rect">
            <a:avLst/>
          </a:prstGeom>
        </p:spPr>
      </p:pic>
      <p:pic>
        <p:nvPicPr>
          <p:cNvPr id="21" name="Picture 20">
            <a:extLst>
              <a:ext uri="{FF2B5EF4-FFF2-40B4-BE49-F238E27FC236}">
                <a16:creationId xmlns:a16="http://schemas.microsoft.com/office/drawing/2014/main" id="{EF3FD873-743C-40F7-95E8-C3BC0C98FF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44000" y="3872711"/>
            <a:ext cx="2524280" cy="2743200"/>
          </a:xfrm>
          <a:prstGeom prst="rect">
            <a:avLst/>
          </a:prstGeom>
        </p:spPr>
      </p:pic>
    </p:spTree>
    <p:extLst>
      <p:ext uri="{BB962C8B-B14F-4D97-AF65-F5344CB8AC3E}">
        <p14:creationId xmlns:p14="http://schemas.microsoft.com/office/powerpoint/2010/main" val="25205359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BDDECA-5BC1-45C9-A731-259F0D2A2DD4}"/>
              </a:ext>
            </a:extLst>
          </p:cNvPr>
          <p:cNvSpPr>
            <a:spLocks noGrp="1"/>
          </p:cNvSpPr>
          <p:nvPr>
            <p:ph type="body" sz="quarter" idx="10"/>
          </p:nvPr>
        </p:nvSpPr>
        <p:spPr>
          <a:xfrm>
            <a:off x="4859137" y="4758433"/>
            <a:ext cx="7233938" cy="1947167"/>
          </a:xfrm>
        </p:spPr>
        <p:txBody>
          <a:bodyPr>
            <a:normAutofit lnSpcReduction="10000"/>
          </a:bodyPr>
          <a:lstStyle/>
          <a:p>
            <a:pPr marL="0" indent="0">
              <a:buNone/>
            </a:pPr>
            <a:r>
              <a:rPr lang="en-US" dirty="0"/>
              <a:t>Critic of OCC: transaction restarts (time after time) with conflicts and </a:t>
            </a:r>
            <a:r>
              <a:rPr lang="en-US" b="1" i="1" dirty="0"/>
              <a:t>waste resources</a:t>
            </a:r>
            <a:r>
              <a:rPr lang="en-US" dirty="0"/>
              <a:t>!</a:t>
            </a:r>
          </a:p>
        </p:txBody>
      </p:sp>
      <p:sp>
        <p:nvSpPr>
          <p:cNvPr id="3" name="Title 2">
            <a:extLst>
              <a:ext uri="{FF2B5EF4-FFF2-40B4-BE49-F238E27FC236}">
                <a16:creationId xmlns:a16="http://schemas.microsoft.com/office/drawing/2014/main" id="{51527E51-B47C-41CB-94C7-69E1DBBB5F4B}"/>
              </a:ext>
            </a:extLst>
          </p:cNvPr>
          <p:cNvSpPr>
            <a:spLocks noGrp="1"/>
          </p:cNvSpPr>
          <p:nvPr>
            <p:ph type="title"/>
          </p:nvPr>
        </p:nvSpPr>
        <p:spPr/>
        <p:txBody>
          <a:bodyPr/>
          <a:lstStyle/>
          <a:p>
            <a:r>
              <a:rPr lang="en-US" dirty="0"/>
              <a:t>Conflicts in OCC</a:t>
            </a:r>
          </a:p>
        </p:txBody>
      </p:sp>
      <p:sp>
        <p:nvSpPr>
          <p:cNvPr id="19" name="Rectangle 18">
            <a:extLst>
              <a:ext uri="{FF2B5EF4-FFF2-40B4-BE49-F238E27FC236}">
                <a16:creationId xmlns:a16="http://schemas.microsoft.com/office/drawing/2014/main" id="{DA1A3586-D736-4146-9E1F-559C5D63A9AA}"/>
              </a:ext>
            </a:extLst>
          </p:cNvPr>
          <p:cNvSpPr/>
          <p:nvPr/>
        </p:nvSpPr>
        <p:spPr>
          <a:xfrm>
            <a:off x="8115827" y="2652352"/>
            <a:ext cx="720558" cy="43918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T2</a:t>
            </a:r>
          </a:p>
        </p:txBody>
      </p:sp>
      <p:grpSp>
        <p:nvGrpSpPr>
          <p:cNvPr id="37" name="Group 36">
            <a:extLst>
              <a:ext uri="{FF2B5EF4-FFF2-40B4-BE49-F238E27FC236}">
                <a16:creationId xmlns:a16="http://schemas.microsoft.com/office/drawing/2014/main" id="{B8EBE346-5825-4F98-98CF-92A9D2ABE86B}"/>
              </a:ext>
            </a:extLst>
          </p:cNvPr>
          <p:cNvGrpSpPr/>
          <p:nvPr/>
        </p:nvGrpSpPr>
        <p:grpSpPr>
          <a:xfrm>
            <a:off x="4806294" y="2650639"/>
            <a:ext cx="3135678" cy="1832955"/>
            <a:chOff x="7452062" y="2650639"/>
            <a:chExt cx="3135678" cy="1832955"/>
          </a:xfrm>
        </p:grpSpPr>
        <p:sp>
          <p:nvSpPr>
            <p:cNvPr id="18" name="Rectangle 17">
              <a:extLst>
                <a:ext uri="{FF2B5EF4-FFF2-40B4-BE49-F238E27FC236}">
                  <a16:creationId xmlns:a16="http://schemas.microsoft.com/office/drawing/2014/main" id="{2DDB459C-5F15-4B10-8D2E-8216DEEC9CE9}"/>
                </a:ext>
              </a:extLst>
            </p:cNvPr>
            <p:cNvSpPr/>
            <p:nvPr/>
          </p:nvSpPr>
          <p:spPr>
            <a:xfrm>
              <a:off x="9063544" y="2652352"/>
              <a:ext cx="720558" cy="43918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T1</a:t>
              </a:r>
            </a:p>
          </p:txBody>
        </p:sp>
        <p:grpSp>
          <p:nvGrpSpPr>
            <p:cNvPr id="20" name="Group 19">
              <a:extLst>
                <a:ext uri="{FF2B5EF4-FFF2-40B4-BE49-F238E27FC236}">
                  <a16:creationId xmlns:a16="http://schemas.microsoft.com/office/drawing/2014/main" id="{3C175967-AF0D-47B1-B7C9-0D768FECDD33}"/>
                </a:ext>
              </a:extLst>
            </p:cNvPr>
            <p:cNvGrpSpPr/>
            <p:nvPr/>
          </p:nvGrpSpPr>
          <p:grpSpPr>
            <a:xfrm>
              <a:off x="7452062" y="3342472"/>
              <a:ext cx="607447" cy="1137189"/>
              <a:chOff x="7217507" y="2559538"/>
              <a:chExt cx="566616" cy="1416566"/>
            </a:xfrm>
          </p:grpSpPr>
          <p:sp>
            <p:nvSpPr>
              <p:cNvPr id="32" name="Rectangle 31">
                <a:extLst>
                  <a:ext uri="{FF2B5EF4-FFF2-40B4-BE49-F238E27FC236}">
                    <a16:creationId xmlns:a16="http://schemas.microsoft.com/office/drawing/2014/main" id="{78718CCB-0EFA-4788-A00F-F9B0E2509B1F}"/>
                  </a:ext>
                </a:extLst>
              </p:cNvPr>
              <p:cNvSpPr/>
              <p:nvPr/>
            </p:nvSpPr>
            <p:spPr>
              <a:xfrm>
                <a:off x="7217507" y="2559538"/>
                <a:ext cx="566616" cy="468923"/>
              </a:xfrm>
              <a:prstGeom prst="rect">
                <a:avLst/>
              </a:prstGeom>
              <a:ln w="38100">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X</a:t>
                </a:r>
              </a:p>
            </p:txBody>
          </p:sp>
          <p:sp>
            <p:nvSpPr>
              <p:cNvPr id="33" name="Rectangle 32">
                <a:extLst>
                  <a:ext uri="{FF2B5EF4-FFF2-40B4-BE49-F238E27FC236}">
                    <a16:creationId xmlns:a16="http://schemas.microsoft.com/office/drawing/2014/main" id="{5F0B154D-FA3C-4835-BAF1-C54A18494613}"/>
                  </a:ext>
                </a:extLst>
              </p:cNvPr>
              <p:cNvSpPr/>
              <p:nvPr/>
            </p:nvSpPr>
            <p:spPr>
              <a:xfrm>
                <a:off x="7217507" y="3028517"/>
                <a:ext cx="566616" cy="468923"/>
              </a:xfrm>
              <a:prstGeom prst="rect">
                <a:avLst/>
              </a:prstGeom>
              <a:ln w="38100">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Y</a:t>
                </a:r>
              </a:p>
            </p:txBody>
          </p:sp>
          <p:sp>
            <p:nvSpPr>
              <p:cNvPr id="34" name="Rectangle 33">
                <a:extLst>
                  <a:ext uri="{FF2B5EF4-FFF2-40B4-BE49-F238E27FC236}">
                    <a16:creationId xmlns:a16="http://schemas.microsoft.com/office/drawing/2014/main" id="{ED0A34AA-7D7B-4E77-9AD2-63F0DB33AE3F}"/>
                  </a:ext>
                </a:extLst>
              </p:cNvPr>
              <p:cNvSpPr/>
              <p:nvPr/>
            </p:nvSpPr>
            <p:spPr>
              <a:xfrm>
                <a:off x="7217507" y="3507181"/>
                <a:ext cx="566616" cy="468923"/>
              </a:xfrm>
              <a:prstGeom prst="rect">
                <a:avLst/>
              </a:prstGeom>
              <a:ln w="38100">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Z</a:t>
                </a:r>
              </a:p>
            </p:txBody>
          </p:sp>
        </p:grpSp>
        <p:grpSp>
          <p:nvGrpSpPr>
            <p:cNvPr id="21" name="Group 20">
              <a:extLst>
                <a:ext uri="{FF2B5EF4-FFF2-40B4-BE49-F238E27FC236}">
                  <a16:creationId xmlns:a16="http://schemas.microsoft.com/office/drawing/2014/main" id="{E5093017-8EF8-4B87-99CB-396C2E7C3594}"/>
                </a:ext>
              </a:extLst>
            </p:cNvPr>
            <p:cNvGrpSpPr/>
            <p:nvPr/>
          </p:nvGrpSpPr>
          <p:grpSpPr>
            <a:xfrm>
              <a:off x="8237550" y="3346405"/>
              <a:ext cx="607447" cy="1137189"/>
              <a:chOff x="7217507" y="2559538"/>
              <a:chExt cx="566616" cy="1416566"/>
            </a:xfrm>
          </p:grpSpPr>
          <p:sp>
            <p:nvSpPr>
              <p:cNvPr id="29" name="Rectangle 28">
                <a:extLst>
                  <a:ext uri="{FF2B5EF4-FFF2-40B4-BE49-F238E27FC236}">
                    <a16:creationId xmlns:a16="http://schemas.microsoft.com/office/drawing/2014/main" id="{B24FF035-75EE-4CC4-A05C-90A82E889532}"/>
                  </a:ext>
                </a:extLst>
              </p:cNvPr>
              <p:cNvSpPr/>
              <p:nvPr/>
            </p:nvSpPr>
            <p:spPr>
              <a:xfrm>
                <a:off x="7217507" y="2559538"/>
                <a:ext cx="566616" cy="468923"/>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10</a:t>
                </a:r>
              </a:p>
            </p:txBody>
          </p:sp>
          <p:sp>
            <p:nvSpPr>
              <p:cNvPr id="30" name="Rectangle 29">
                <a:extLst>
                  <a:ext uri="{FF2B5EF4-FFF2-40B4-BE49-F238E27FC236}">
                    <a16:creationId xmlns:a16="http://schemas.microsoft.com/office/drawing/2014/main" id="{478C1632-F73C-4708-8FC3-E626BF868B33}"/>
                  </a:ext>
                </a:extLst>
              </p:cNvPr>
              <p:cNvSpPr/>
              <p:nvPr/>
            </p:nvSpPr>
            <p:spPr>
              <a:xfrm>
                <a:off x="7217507" y="3028517"/>
                <a:ext cx="566616" cy="468923"/>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20</a:t>
                </a:r>
              </a:p>
            </p:txBody>
          </p:sp>
          <p:sp>
            <p:nvSpPr>
              <p:cNvPr id="31" name="Rectangle 30">
                <a:extLst>
                  <a:ext uri="{FF2B5EF4-FFF2-40B4-BE49-F238E27FC236}">
                    <a16:creationId xmlns:a16="http://schemas.microsoft.com/office/drawing/2014/main" id="{4198BEF8-1FAE-4267-9A80-96EAC00D6C2B}"/>
                  </a:ext>
                </a:extLst>
              </p:cNvPr>
              <p:cNvSpPr/>
              <p:nvPr/>
            </p:nvSpPr>
            <p:spPr>
              <a:xfrm>
                <a:off x="7217507" y="3507181"/>
                <a:ext cx="566616" cy="468923"/>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50</a:t>
                </a:r>
              </a:p>
            </p:txBody>
          </p:sp>
        </p:grpSp>
        <p:grpSp>
          <p:nvGrpSpPr>
            <p:cNvPr id="22" name="Group 21">
              <a:extLst>
                <a:ext uri="{FF2B5EF4-FFF2-40B4-BE49-F238E27FC236}">
                  <a16:creationId xmlns:a16="http://schemas.microsoft.com/office/drawing/2014/main" id="{1A8E7C51-192B-4C01-BCAF-63176AA33105}"/>
                </a:ext>
              </a:extLst>
            </p:cNvPr>
            <p:cNvGrpSpPr/>
            <p:nvPr/>
          </p:nvGrpSpPr>
          <p:grpSpPr>
            <a:xfrm>
              <a:off x="9980293" y="3346405"/>
              <a:ext cx="607447" cy="1137189"/>
              <a:chOff x="7217507" y="2559538"/>
              <a:chExt cx="566616" cy="1416566"/>
            </a:xfrm>
          </p:grpSpPr>
          <p:sp>
            <p:nvSpPr>
              <p:cNvPr id="26" name="Rectangle 25">
                <a:extLst>
                  <a:ext uri="{FF2B5EF4-FFF2-40B4-BE49-F238E27FC236}">
                    <a16:creationId xmlns:a16="http://schemas.microsoft.com/office/drawing/2014/main" id="{E20EAE7A-5FDA-4CD7-985A-BC3541662EE8}"/>
                  </a:ext>
                </a:extLst>
              </p:cNvPr>
              <p:cNvSpPr/>
              <p:nvPr/>
            </p:nvSpPr>
            <p:spPr>
              <a:xfrm>
                <a:off x="7217507" y="3028517"/>
                <a:ext cx="566616" cy="468923"/>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20</a:t>
                </a:r>
              </a:p>
            </p:txBody>
          </p:sp>
          <p:sp>
            <p:nvSpPr>
              <p:cNvPr id="27" name="Rectangle 26">
                <a:extLst>
                  <a:ext uri="{FF2B5EF4-FFF2-40B4-BE49-F238E27FC236}">
                    <a16:creationId xmlns:a16="http://schemas.microsoft.com/office/drawing/2014/main" id="{02C69787-B81A-4783-92CD-8583AD304168}"/>
                  </a:ext>
                </a:extLst>
              </p:cNvPr>
              <p:cNvSpPr/>
              <p:nvPr/>
            </p:nvSpPr>
            <p:spPr>
              <a:xfrm>
                <a:off x="7217507" y="3507181"/>
                <a:ext cx="566616" cy="468923"/>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50</a:t>
                </a:r>
              </a:p>
            </p:txBody>
          </p:sp>
          <p:sp>
            <p:nvSpPr>
              <p:cNvPr id="28" name="Rectangle 27">
                <a:extLst>
                  <a:ext uri="{FF2B5EF4-FFF2-40B4-BE49-F238E27FC236}">
                    <a16:creationId xmlns:a16="http://schemas.microsoft.com/office/drawing/2014/main" id="{DB66D508-33D3-4685-9F30-8BC8A6D579EC}"/>
                  </a:ext>
                </a:extLst>
              </p:cNvPr>
              <p:cNvSpPr/>
              <p:nvPr/>
            </p:nvSpPr>
            <p:spPr>
              <a:xfrm>
                <a:off x="7217507" y="2559538"/>
                <a:ext cx="566616" cy="468923"/>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30</a:t>
                </a:r>
              </a:p>
            </p:txBody>
          </p:sp>
        </p:grpSp>
        <p:sp>
          <p:nvSpPr>
            <p:cNvPr id="23" name="Arrow: Right 22">
              <a:extLst>
                <a:ext uri="{FF2B5EF4-FFF2-40B4-BE49-F238E27FC236}">
                  <a16:creationId xmlns:a16="http://schemas.microsoft.com/office/drawing/2014/main" id="{D7AAE340-4C83-4C13-B2FF-E294DAFDF05C}"/>
                </a:ext>
              </a:extLst>
            </p:cNvPr>
            <p:cNvSpPr/>
            <p:nvPr/>
          </p:nvSpPr>
          <p:spPr>
            <a:xfrm>
              <a:off x="9194805" y="3803657"/>
              <a:ext cx="515282" cy="207042"/>
            </a:xfrm>
            <a:prstGeom prst="rightArrow">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TextBox 23">
              <a:extLst>
                <a:ext uri="{FF2B5EF4-FFF2-40B4-BE49-F238E27FC236}">
                  <a16:creationId xmlns:a16="http://schemas.microsoft.com/office/drawing/2014/main" id="{ED564D1C-A847-4DC7-BED3-A99C7D2002B5}"/>
                </a:ext>
              </a:extLst>
            </p:cNvPr>
            <p:cNvSpPr txBox="1"/>
            <p:nvPr/>
          </p:nvSpPr>
          <p:spPr>
            <a:xfrm>
              <a:off x="8895352" y="3404478"/>
              <a:ext cx="994183" cy="369332"/>
            </a:xfrm>
            <a:prstGeom prst="rect">
              <a:avLst/>
            </a:prstGeom>
            <a:noFill/>
          </p:spPr>
          <p:txBody>
            <a:bodyPr wrap="none" rtlCol="0">
              <a:spAutoFit/>
            </a:bodyPr>
            <a:lstStyle/>
            <a:p>
              <a:r>
                <a:rPr lang="en-US" dirty="0"/>
                <a:t>Commit</a:t>
              </a:r>
            </a:p>
          </p:txBody>
        </p:sp>
        <p:sp>
          <p:nvSpPr>
            <p:cNvPr id="17" name="TextBox 16">
              <a:extLst>
                <a:ext uri="{FF2B5EF4-FFF2-40B4-BE49-F238E27FC236}">
                  <a16:creationId xmlns:a16="http://schemas.microsoft.com/office/drawing/2014/main" id="{525F9368-56AE-4596-8202-AE21E53A6A64}"/>
                </a:ext>
              </a:extLst>
            </p:cNvPr>
            <p:cNvSpPr txBox="1"/>
            <p:nvPr/>
          </p:nvSpPr>
          <p:spPr>
            <a:xfrm>
              <a:off x="7476400" y="2650639"/>
              <a:ext cx="1326004" cy="646331"/>
            </a:xfrm>
            <a:prstGeom prst="rect">
              <a:avLst/>
            </a:prstGeom>
            <a:noFill/>
          </p:spPr>
          <p:txBody>
            <a:bodyPr wrap="none" rtlCol="0">
              <a:spAutoFit/>
            </a:bodyPr>
            <a:lstStyle/>
            <a:p>
              <a:r>
                <a:rPr lang="en-US" dirty="0"/>
                <a:t>Serialize T1</a:t>
              </a:r>
            </a:p>
            <a:p>
              <a:r>
                <a:rPr lang="en-US" dirty="0"/>
                <a:t>  Before T2</a:t>
              </a:r>
            </a:p>
          </p:txBody>
        </p:sp>
      </p:grpSp>
      <p:grpSp>
        <p:nvGrpSpPr>
          <p:cNvPr id="15" name="Group 14">
            <a:extLst>
              <a:ext uri="{FF2B5EF4-FFF2-40B4-BE49-F238E27FC236}">
                <a16:creationId xmlns:a16="http://schemas.microsoft.com/office/drawing/2014/main" id="{65A31A65-8C97-4142-8AD1-84E3B76BBD23}"/>
              </a:ext>
            </a:extLst>
          </p:cNvPr>
          <p:cNvGrpSpPr/>
          <p:nvPr/>
        </p:nvGrpSpPr>
        <p:grpSpPr>
          <a:xfrm>
            <a:off x="2245493" y="1544964"/>
            <a:ext cx="1923668" cy="4942162"/>
            <a:chOff x="4891261" y="1544964"/>
            <a:chExt cx="1923668" cy="4942162"/>
          </a:xfrm>
        </p:grpSpPr>
        <p:grpSp>
          <p:nvGrpSpPr>
            <p:cNvPr id="4" name="Group 3">
              <a:extLst>
                <a:ext uri="{FF2B5EF4-FFF2-40B4-BE49-F238E27FC236}">
                  <a16:creationId xmlns:a16="http://schemas.microsoft.com/office/drawing/2014/main" id="{5CE57EBB-A32D-4F8F-A25C-051112E9D452}"/>
                </a:ext>
              </a:extLst>
            </p:cNvPr>
            <p:cNvGrpSpPr/>
            <p:nvPr/>
          </p:nvGrpSpPr>
          <p:grpSpPr>
            <a:xfrm>
              <a:off x="4952398" y="1544964"/>
              <a:ext cx="1801808" cy="4044305"/>
              <a:chOff x="2395336" y="2551425"/>
              <a:chExt cx="1801808" cy="4044305"/>
            </a:xfrm>
          </p:grpSpPr>
          <p:grpSp>
            <p:nvGrpSpPr>
              <p:cNvPr id="5" name="Group 4">
                <a:extLst>
                  <a:ext uri="{FF2B5EF4-FFF2-40B4-BE49-F238E27FC236}">
                    <a16:creationId xmlns:a16="http://schemas.microsoft.com/office/drawing/2014/main" id="{7F9B2864-0893-4B00-A8F0-9385F49058FD}"/>
                  </a:ext>
                </a:extLst>
              </p:cNvPr>
              <p:cNvGrpSpPr/>
              <p:nvPr/>
            </p:nvGrpSpPr>
            <p:grpSpPr>
              <a:xfrm>
                <a:off x="2395750" y="2551425"/>
                <a:ext cx="1801394" cy="1928323"/>
                <a:chOff x="2141415" y="1349325"/>
                <a:chExt cx="1680308" cy="2402059"/>
              </a:xfrm>
            </p:grpSpPr>
            <p:sp>
              <p:nvSpPr>
                <p:cNvPr id="11" name="Rectangle 10">
                  <a:extLst>
                    <a:ext uri="{FF2B5EF4-FFF2-40B4-BE49-F238E27FC236}">
                      <a16:creationId xmlns:a16="http://schemas.microsoft.com/office/drawing/2014/main" id="{BD01DE08-1FD6-4FC9-99C6-272FA7D46EFE}"/>
                    </a:ext>
                  </a:extLst>
                </p:cNvPr>
                <p:cNvSpPr/>
                <p:nvPr/>
              </p:nvSpPr>
              <p:spPr>
                <a:xfrm>
                  <a:off x="2141415" y="1836615"/>
                  <a:ext cx="1680308" cy="468923"/>
                </a:xfrm>
                <a:prstGeom prst="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Read (X) -&gt; 10</a:t>
                  </a:r>
                </a:p>
              </p:txBody>
            </p:sp>
            <p:sp>
              <p:nvSpPr>
                <p:cNvPr id="12" name="Rectangle 11">
                  <a:extLst>
                    <a:ext uri="{FF2B5EF4-FFF2-40B4-BE49-F238E27FC236}">
                      <a16:creationId xmlns:a16="http://schemas.microsoft.com/office/drawing/2014/main" id="{E43A6235-0124-4A08-9C14-4243D647531C}"/>
                    </a:ext>
                  </a:extLst>
                </p:cNvPr>
                <p:cNvSpPr/>
                <p:nvPr/>
              </p:nvSpPr>
              <p:spPr>
                <a:xfrm>
                  <a:off x="2141415" y="2559538"/>
                  <a:ext cx="1680308" cy="468923"/>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Read (Y) -&gt; 20</a:t>
                  </a:r>
                </a:p>
              </p:txBody>
            </p:sp>
            <p:sp>
              <p:nvSpPr>
                <p:cNvPr id="13" name="Rectangle 12">
                  <a:extLst>
                    <a:ext uri="{FF2B5EF4-FFF2-40B4-BE49-F238E27FC236}">
                      <a16:creationId xmlns:a16="http://schemas.microsoft.com/office/drawing/2014/main" id="{0FCE067C-8972-4407-8781-C42FB0D0C990}"/>
                    </a:ext>
                  </a:extLst>
                </p:cNvPr>
                <p:cNvSpPr/>
                <p:nvPr/>
              </p:nvSpPr>
              <p:spPr>
                <a:xfrm>
                  <a:off x="2141415" y="3282461"/>
                  <a:ext cx="1680308" cy="468923"/>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Write (X) -&gt; 30</a:t>
                  </a:r>
                </a:p>
              </p:txBody>
            </p:sp>
            <p:sp>
              <p:nvSpPr>
                <p:cNvPr id="14" name="TextBox 13">
                  <a:extLst>
                    <a:ext uri="{FF2B5EF4-FFF2-40B4-BE49-F238E27FC236}">
                      <a16:creationId xmlns:a16="http://schemas.microsoft.com/office/drawing/2014/main" id="{1DF82A84-053B-431A-ABDE-C3C688150AFF}"/>
                    </a:ext>
                  </a:extLst>
                </p:cNvPr>
                <p:cNvSpPr txBox="1"/>
                <p:nvPr/>
              </p:nvSpPr>
              <p:spPr>
                <a:xfrm>
                  <a:off x="2735763" y="1349325"/>
                  <a:ext cx="421961" cy="460067"/>
                </a:xfrm>
                <a:prstGeom prst="rect">
                  <a:avLst/>
                </a:prstGeom>
                <a:noFill/>
              </p:spPr>
              <p:txBody>
                <a:bodyPr wrap="none" rtlCol="0">
                  <a:spAutoFit/>
                </a:bodyPr>
                <a:lstStyle/>
                <a:p>
                  <a:r>
                    <a:rPr lang="en-US" b="1" dirty="0"/>
                    <a:t>T1</a:t>
                  </a:r>
                </a:p>
              </p:txBody>
            </p:sp>
          </p:grpSp>
          <p:grpSp>
            <p:nvGrpSpPr>
              <p:cNvPr id="6" name="Group 5">
                <a:extLst>
                  <a:ext uri="{FF2B5EF4-FFF2-40B4-BE49-F238E27FC236}">
                    <a16:creationId xmlns:a16="http://schemas.microsoft.com/office/drawing/2014/main" id="{8D2B04A8-2037-47EA-A517-73F99FB507E2}"/>
                  </a:ext>
                </a:extLst>
              </p:cNvPr>
              <p:cNvGrpSpPr/>
              <p:nvPr/>
            </p:nvGrpSpPr>
            <p:grpSpPr>
              <a:xfrm>
                <a:off x="2395336" y="4667407"/>
                <a:ext cx="1801394" cy="1928323"/>
                <a:chOff x="2141415" y="1349325"/>
                <a:chExt cx="1680308" cy="2402059"/>
              </a:xfrm>
            </p:grpSpPr>
            <p:sp>
              <p:nvSpPr>
                <p:cNvPr id="7" name="Rectangle 6">
                  <a:extLst>
                    <a:ext uri="{FF2B5EF4-FFF2-40B4-BE49-F238E27FC236}">
                      <a16:creationId xmlns:a16="http://schemas.microsoft.com/office/drawing/2014/main" id="{FCADEB68-B9FA-4A8D-9469-9E25BB2ACCFC}"/>
                    </a:ext>
                  </a:extLst>
                </p:cNvPr>
                <p:cNvSpPr/>
                <p:nvPr/>
              </p:nvSpPr>
              <p:spPr>
                <a:xfrm>
                  <a:off x="2141415" y="1836615"/>
                  <a:ext cx="1680308" cy="468923"/>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Read (X) -&gt; 10</a:t>
                  </a:r>
                </a:p>
              </p:txBody>
            </p:sp>
            <p:sp>
              <p:nvSpPr>
                <p:cNvPr id="8" name="Rectangle 7">
                  <a:extLst>
                    <a:ext uri="{FF2B5EF4-FFF2-40B4-BE49-F238E27FC236}">
                      <a16:creationId xmlns:a16="http://schemas.microsoft.com/office/drawing/2014/main" id="{ECAD50A4-8156-4BA4-ADF5-0CD51468772E}"/>
                    </a:ext>
                  </a:extLst>
                </p:cNvPr>
                <p:cNvSpPr/>
                <p:nvPr/>
              </p:nvSpPr>
              <p:spPr>
                <a:xfrm>
                  <a:off x="2141415" y="2559538"/>
                  <a:ext cx="1680308" cy="468923"/>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Read (Z) -&gt; 50</a:t>
                  </a:r>
                </a:p>
              </p:txBody>
            </p:sp>
            <p:sp>
              <p:nvSpPr>
                <p:cNvPr id="9" name="Rectangle 8">
                  <a:extLst>
                    <a:ext uri="{FF2B5EF4-FFF2-40B4-BE49-F238E27FC236}">
                      <a16:creationId xmlns:a16="http://schemas.microsoft.com/office/drawing/2014/main" id="{FAFEF12F-4C36-4E15-A020-8D50C3F7E65E}"/>
                    </a:ext>
                  </a:extLst>
                </p:cNvPr>
                <p:cNvSpPr/>
                <p:nvPr/>
              </p:nvSpPr>
              <p:spPr>
                <a:xfrm>
                  <a:off x="2141415" y="3282461"/>
                  <a:ext cx="1680308" cy="468923"/>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Write (Z) -&gt; 40</a:t>
                  </a:r>
                </a:p>
              </p:txBody>
            </p:sp>
            <p:sp>
              <p:nvSpPr>
                <p:cNvPr id="10" name="TextBox 9">
                  <a:extLst>
                    <a:ext uri="{FF2B5EF4-FFF2-40B4-BE49-F238E27FC236}">
                      <a16:creationId xmlns:a16="http://schemas.microsoft.com/office/drawing/2014/main" id="{140A72D0-95A7-40CF-87F0-941E30B7D8D3}"/>
                    </a:ext>
                  </a:extLst>
                </p:cNvPr>
                <p:cNvSpPr txBox="1"/>
                <p:nvPr/>
              </p:nvSpPr>
              <p:spPr>
                <a:xfrm>
                  <a:off x="2736149" y="1349325"/>
                  <a:ext cx="421961" cy="460067"/>
                </a:xfrm>
                <a:prstGeom prst="rect">
                  <a:avLst/>
                </a:prstGeom>
                <a:noFill/>
              </p:spPr>
              <p:txBody>
                <a:bodyPr wrap="none" rtlCol="0">
                  <a:spAutoFit/>
                </a:bodyPr>
                <a:lstStyle/>
                <a:p>
                  <a:r>
                    <a:rPr lang="en-US" b="1" dirty="0"/>
                    <a:t>T2</a:t>
                  </a:r>
                </a:p>
              </p:txBody>
            </p:sp>
          </p:grpSp>
        </p:grpSp>
        <p:sp>
          <p:nvSpPr>
            <p:cNvPr id="50" name="TextBox 49">
              <a:extLst>
                <a:ext uri="{FF2B5EF4-FFF2-40B4-BE49-F238E27FC236}">
                  <a16:creationId xmlns:a16="http://schemas.microsoft.com/office/drawing/2014/main" id="{99130D9A-E33E-4D6C-B51A-53F7966DBD9F}"/>
                </a:ext>
              </a:extLst>
            </p:cNvPr>
            <p:cNvSpPr txBox="1"/>
            <p:nvPr/>
          </p:nvSpPr>
          <p:spPr>
            <a:xfrm>
              <a:off x="4891261" y="5859262"/>
              <a:ext cx="1923668"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Read Phase</a:t>
              </a:r>
            </a:p>
          </p:txBody>
        </p:sp>
      </p:grpSp>
      <p:grpSp>
        <p:nvGrpSpPr>
          <p:cNvPr id="38" name="Group 37">
            <a:extLst>
              <a:ext uri="{FF2B5EF4-FFF2-40B4-BE49-F238E27FC236}">
                <a16:creationId xmlns:a16="http://schemas.microsoft.com/office/drawing/2014/main" id="{9C1C488A-C9B1-4850-9C92-B3FA001DC9CC}"/>
              </a:ext>
            </a:extLst>
          </p:cNvPr>
          <p:cNvGrpSpPr/>
          <p:nvPr/>
        </p:nvGrpSpPr>
        <p:grpSpPr>
          <a:xfrm>
            <a:off x="7935612" y="3264859"/>
            <a:ext cx="1364156" cy="1019605"/>
            <a:chOff x="10581380" y="3264859"/>
            <a:chExt cx="1364156" cy="1019605"/>
          </a:xfrm>
        </p:grpSpPr>
        <p:sp>
          <p:nvSpPr>
            <p:cNvPr id="25" name="TextBox 24">
              <a:extLst>
                <a:ext uri="{FF2B5EF4-FFF2-40B4-BE49-F238E27FC236}">
                  <a16:creationId xmlns:a16="http://schemas.microsoft.com/office/drawing/2014/main" id="{E4C4D3DC-060F-4D6B-BAC2-333EB941C2C6}"/>
                </a:ext>
              </a:extLst>
            </p:cNvPr>
            <p:cNvSpPr txBox="1"/>
            <p:nvPr/>
          </p:nvSpPr>
          <p:spPr>
            <a:xfrm>
              <a:off x="10858475" y="3915132"/>
              <a:ext cx="770019" cy="369332"/>
            </a:xfrm>
            <a:prstGeom prst="rect">
              <a:avLst/>
            </a:prstGeom>
            <a:noFill/>
          </p:spPr>
          <p:txBody>
            <a:bodyPr wrap="none" rtlCol="0">
              <a:spAutoFit/>
            </a:bodyPr>
            <a:lstStyle/>
            <a:p>
              <a:r>
                <a:rPr lang="en-US" dirty="0"/>
                <a:t>Abort</a:t>
              </a:r>
            </a:p>
          </p:txBody>
        </p:sp>
        <p:sp>
          <p:nvSpPr>
            <p:cNvPr id="36" name="TextBox 35">
              <a:extLst>
                <a:ext uri="{FF2B5EF4-FFF2-40B4-BE49-F238E27FC236}">
                  <a16:creationId xmlns:a16="http://schemas.microsoft.com/office/drawing/2014/main" id="{00CFEB1B-5E8B-49B6-B883-2CA12428CEA5}"/>
                </a:ext>
              </a:extLst>
            </p:cNvPr>
            <p:cNvSpPr txBox="1"/>
            <p:nvPr/>
          </p:nvSpPr>
          <p:spPr>
            <a:xfrm>
              <a:off x="10581380" y="3264859"/>
              <a:ext cx="1364156" cy="544765"/>
            </a:xfrm>
            <a:prstGeom prst="rect">
              <a:avLst/>
            </a:prstGeom>
            <a:noFill/>
          </p:spPr>
          <p:txBody>
            <a:bodyPr wrap="none" lIns="182880" tIns="146304" rIns="182880" bIns="146304" rtlCol="0">
              <a:spAutoFit/>
            </a:bodyPr>
            <a:lstStyle/>
            <a:p>
              <a:pPr>
                <a:lnSpc>
                  <a:spcPct val="90000"/>
                </a:lnSpc>
                <a:spcAft>
                  <a:spcPts val="600"/>
                </a:spcAft>
              </a:pPr>
              <a:r>
                <a:rPr lang="en-US" i="1" dirty="0">
                  <a:gradFill>
                    <a:gsLst>
                      <a:gs pos="2917">
                        <a:schemeClr val="tx1"/>
                      </a:gs>
                      <a:gs pos="30000">
                        <a:schemeClr val="tx1"/>
                      </a:gs>
                    </a:gsLst>
                    <a:lin ang="5400000" scaled="0"/>
                  </a:gradFill>
                </a:rPr>
                <a:t>Stale read</a:t>
              </a:r>
            </a:p>
          </p:txBody>
        </p:sp>
      </p:grpSp>
    </p:spTree>
    <p:custDataLst>
      <p:tags r:id="rId1"/>
    </p:custDataLst>
    <p:extLst>
      <p:ext uri="{BB962C8B-B14F-4D97-AF65-F5344CB8AC3E}">
        <p14:creationId xmlns:p14="http://schemas.microsoft.com/office/powerpoint/2010/main" val="1826632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FD7D12-AE90-49B2-9630-781FC33202AB}"/>
              </a:ext>
            </a:extLst>
          </p:cNvPr>
          <p:cNvSpPr>
            <a:spLocks noGrp="1"/>
          </p:cNvSpPr>
          <p:nvPr>
            <p:ph type="body" sz="quarter" idx="10"/>
          </p:nvPr>
        </p:nvSpPr>
        <p:spPr>
          <a:xfrm>
            <a:off x="1680208" y="5558649"/>
            <a:ext cx="9534596" cy="1160385"/>
          </a:xfrm>
        </p:spPr>
        <p:txBody>
          <a:bodyPr>
            <a:normAutofit fontScale="92500" lnSpcReduction="20000"/>
          </a:bodyPr>
          <a:lstStyle/>
          <a:p>
            <a:pPr marL="0" indent="0">
              <a:buNone/>
            </a:pPr>
            <a:r>
              <a:rPr lang="en-US" dirty="0"/>
              <a:t>Conflicting transactions can all commit with an </a:t>
            </a:r>
            <a:r>
              <a:rPr lang="en-US" b="1" i="1" dirty="0"/>
              <a:t>alternative serialization order!</a:t>
            </a:r>
          </a:p>
          <a:p>
            <a:endParaRPr lang="en-US" dirty="0"/>
          </a:p>
        </p:txBody>
      </p:sp>
      <p:sp>
        <p:nvSpPr>
          <p:cNvPr id="3" name="Title 2">
            <a:extLst>
              <a:ext uri="{FF2B5EF4-FFF2-40B4-BE49-F238E27FC236}">
                <a16:creationId xmlns:a16="http://schemas.microsoft.com/office/drawing/2014/main" id="{0F4B472D-2B8F-4B77-88B8-611EA529D855}"/>
              </a:ext>
            </a:extLst>
          </p:cNvPr>
          <p:cNvSpPr>
            <a:spLocks noGrp="1"/>
          </p:cNvSpPr>
          <p:nvPr>
            <p:ph type="title"/>
          </p:nvPr>
        </p:nvSpPr>
        <p:spPr/>
        <p:txBody>
          <a:bodyPr/>
          <a:lstStyle/>
          <a:p>
            <a:r>
              <a:rPr lang="en-US" dirty="0"/>
              <a:t>Is T2 Destined to Abort, Really? </a:t>
            </a:r>
          </a:p>
        </p:txBody>
      </p:sp>
      <p:grpSp>
        <p:nvGrpSpPr>
          <p:cNvPr id="110" name="Group 109">
            <a:extLst>
              <a:ext uri="{FF2B5EF4-FFF2-40B4-BE49-F238E27FC236}">
                <a16:creationId xmlns:a16="http://schemas.microsoft.com/office/drawing/2014/main" id="{98CDB998-0B11-4E21-AFD2-D97FE3625E11}"/>
              </a:ext>
            </a:extLst>
          </p:cNvPr>
          <p:cNvGrpSpPr/>
          <p:nvPr/>
        </p:nvGrpSpPr>
        <p:grpSpPr>
          <a:xfrm>
            <a:off x="2395336" y="1307246"/>
            <a:ext cx="1801808" cy="4044305"/>
            <a:chOff x="2395336" y="2551425"/>
            <a:chExt cx="1801808" cy="4044305"/>
          </a:xfrm>
        </p:grpSpPr>
        <p:grpSp>
          <p:nvGrpSpPr>
            <p:cNvPr id="58" name="Group 57">
              <a:extLst>
                <a:ext uri="{FF2B5EF4-FFF2-40B4-BE49-F238E27FC236}">
                  <a16:creationId xmlns:a16="http://schemas.microsoft.com/office/drawing/2014/main" id="{2D6297E8-8490-4D85-A5F6-BB913EAB36CF}"/>
                </a:ext>
              </a:extLst>
            </p:cNvPr>
            <p:cNvGrpSpPr/>
            <p:nvPr/>
          </p:nvGrpSpPr>
          <p:grpSpPr>
            <a:xfrm>
              <a:off x="2395750" y="2551425"/>
              <a:ext cx="1801394" cy="1928323"/>
              <a:chOff x="2141415" y="1349325"/>
              <a:chExt cx="1680308" cy="2402059"/>
            </a:xfrm>
          </p:grpSpPr>
          <p:sp>
            <p:nvSpPr>
              <p:cNvPr id="106" name="Rectangle 105">
                <a:extLst>
                  <a:ext uri="{FF2B5EF4-FFF2-40B4-BE49-F238E27FC236}">
                    <a16:creationId xmlns:a16="http://schemas.microsoft.com/office/drawing/2014/main" id="{A1D5CD62-F4F0-4950-9DBA-06299218684D}"/>
                  </a:ext>
                </a:extLst>
              </p:cNvPr>
              <p:cNvSpPr/>
              <p:nvPr/>
            </p:nvSpPr>
            <p:spPr>
              <a:xfrm>
                <a:off x="2141415" y="1836615"/>
                <a:ext cx="1680308" cy="468923"/>
              </a:xfrm>
              <a:prstGeom prst="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Read (X) -&gt; 10</a:t>
                </a:r>
              </a:p>
            </p:txBody>
          </p:sp>
          <p:sp>
            <p:nvSpPr>
              <p:cNvPr id="107" name="Rectangle 106">
                <a:extLst>
                  <a:ext uri="{FF2B5EF4-FFF2-40B4-BE49-F238E27FC236}">
                    <a16:creationId xmlns:a16="http://schemas.microsoft.com/office/drawing/2014/main" id="{23388A29-EC32-4299-9CB3-1C31C9B2A844}"/>
                  </a:ext>
                </a:extLst>
              </p:cNvPr>
              <p:cNvSpPr/>
              <p:nvPr/>
            </p:nvSpPr>
            <p:spPr>
              <a:xfrm>
                <a:off x="2141415" y="2559538"/>
                <a:ext cx="1680308" cy="468923"/>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Read (Y) -&gt; 20</a:t>
                </a:r>
              </a:p>
            </p:txBody>
          </p:sp>
          <p:sp>
            <p:nvSpPr>
              <p:cNvPr id="108" name="Rectangle 107">
                <a:extLst>
                  <a:ext uri="{FF2B5EF4-FFF2-40B4-BE49-F238E27FC236}">
                    <a16:creationId xmlns:a16="http://schemas.microsoft.com/office/drawing/2014/main" id="{3F5F8B33-5CBC-4B84-BDD6-D2B3FA36AD32}"/>
                  </a:ext>
                </a:extLst>
              </p:cNvPr>
              <p:cNvSpPr/>
              <p:nvPr/>
            </p:nvSpPr>
            <p:spPr>
              <a:xfrm>
                <a:off x="2141415" y="3282461"/>
                <a:ext cx="1680308" cy="468923"/>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Write (X) -&gt; 30</a:t>
                </a:r>
              </a:p>
            </p:txBody>
          </p:sp>
          <p:sp>
            <p:nvSpPr>
              <p:cNvPr id="109" name="TextBox 108">
                <a:extLst>
                  <a:ext uri="{FF2B5EF4-FFF2-40B4-BE49-F238E27FC236}">
                    <a16:creationId xmlns:a16="http://schemas.microsoft.com/office/drawing/2014/main" id="{50DCB458-6C4E-4543-A4D0-8239780208AF}"/>
                  </a:ext>
                </a:extLst>
              </p:cNvPr>
              <p:cNvSpPr txBox="1"/>
              <p:nvPr/>
            </p:nvSpPr>
            <p:spPr>
              <a:xfrm>
                <a:off x="2735763" y="1349325"/>
                <a:ext cx="421961" cy="460067"/>
              </a:xfrm>
              <a:prstGeom prst="rect">
                <a:avLst/>
              </a:prstGeom>
              <a:noFill/>
            </p:spPr>
            <p:txBody>
              <a:bodyPr wrap="none" rtlCol="0">
                <a:spAutoFit/>
              </a:bodyPr>
              <a:lstStyle/>
              <a:p>
                <a:r>
                  <a:rPr lang="en-US" b="1" dirty="0"/>
                  <a:t>T1</a:t>
                </a:r>
              </a:p>
            </p:txBody>
          </p:sp>
        </p:grpSp>
        <p:grpSp>
          <p:nvGrpSpPr>
            <p:cNvPr id="59" name="Group 58">
              <a:extLst>
                <a:ext uri="{FF2B5EF4-FFF2-40B4-BE49-F238E27FC236}">
                  <a16:creationId xmlns:a16="http://schemas.microsoft.com/office/drawing/2014/main" id="{298481F1-B5BD-4152-93A0-79197A133B43}"/>
                </a:ext>
              </a:extLst>
            </p:cNvPr>
            <p:cNvGrpSpPr/>
            <p:nvPr/>
          </p:nvGrpSpPr>
          <p:grpSpPr>
            <a:xfrm>
              <a:off x="2395336" y="4667407"/>
              <a:ext cx="1801394" cy="1928323"/>
              <a:chOff x="2141415" y="1349325"/>
              <a:chExt cx="1680308" cy="2402059"/>
            </a:xfrm>
          </p:grpSpPr>
          <p:sp>
            <p:nvSpPr>
              <p:cNvPr id="102" name="Rectangle 101">
                <a:extLst>
                  <a:ext uri="{FF2B5EF4-FFF2-40B4-BE49-F238E27FC236}">
                    <a16:creationId xmlns:a16="http://schemas.microsoft.com/office/drawing/2014/main" id="{1C387A7F-9115-42EF-AD4B-E53C9C77848D}"/>
                  </a:ext>
                </a:extLst>
              </p:cNvPr>
              <p:cNvSpPr/>
              <p:nvPr/>
            </p:nvSpPr>
            <p:spPr>
              <a:xfrm>
                <a:off x="2141415" y="1836615"/>
                <a:ext cx="1680308" cy="468923"/>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Read (X) -&gt; 10</a:t>
                </a:r>
              </a:p>
            </p:txBody>
          </p:sp>
          <p:sp>
            <p:nvSpPr>
              <p:cNvPr id="103" name="Rectangle 102">
                <a:extLst>
                  <a:ext uri="{FF2B5EF4-FFF2-40B4-BE49-F238E27FC236}">
                    <a16:creationId xmlns:a16="http://schemas.microsoft.com/office/drawing/2014/main" id="{1FA803E6-2E55-40C7-A988-AA1221E1CD24}"/>
                  </a:ext>
                </a:extLst>
              </p:cNvPr>
              <p:cNvSpPr/>
              <p:nvPr/>
            </p:nvSpPr>
            <p:spPr>
              <a:xfrm>
                <a:off x="2141415" y="2559538"/>
                <a:ext cx="1680308" cy="468923"/>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Read (Z) -&gt; 50</a:t>
                </a:r>
              </a:p>
            </p:txBody>
          </p:sp>
          <p:sp>
            <p:nvSpPr>
              <p:cNvPr id="104" name="Rectangle 103">
                <a:extLst>
                  <a:ext uri="{FF2B5EF4-FFF2-40B4-BE49-F238E27FC236}">
                    <a16:creationId xmlns:a16="http://schemas.microsoft.com/office/drawing/2014/main" id="{D128C39F-F263-483B-B91B-7872132FD12E}"/>
                  </a:ext>
                </a:extLst>
              </p:cNvPr>
              <p:cNvSpPr/>
              <p:nvPr/>
            </p:nvSpPr>
            <p:spPr>
              <a:xfrm>
                <a:off x="2141415" y="3282461"/>
                <a:ext cx="1680308" cy="468923"/>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Write (Z) -&gt; 40</a:t>
                </a:r>
              </a:p>
            </p:txBody>
          </p:sp>
          <p:sp>
            <p:nvSpPr>
              <p:cNvPr id="105" name="TextBox 104">
                <a:extLst>
                  <a:ext uri="{FF2B5EF4-FFF2-40B4-BE49-F238E27FC236}">
                    <a16:creationId xmlns:a16="http://schemas.microsoft.com/office/drawing/2014/main" id="{E32276E7-101E-462F-B787-0094FC9FF28D}"/>
                  </a:ext>
                </a:extLst>
              </p:cNvPr>
              <p:cNvSpPr txBox="1"/>
              <p:nvPr/>
            </p:nvSpPr>
            <p:spPr>
              <a:xfrm>
                <a:off x="2736149" y="1349325"/>
                <a:ext cx="421961" cy="460067"/>
              </a:xfrm>
              <a:prstGeom prst="rect">
                <a:avLst/>
              </a:prstGeom>
              <a:noFill/>
            </p:spPr>
            <p:txBody>
              <a:bodyPr wrap="none" rtlCol="0">
                <a:spAutoFit/>
              </a:bodyPr>
              <a:lstStyle/>
              <a:p>
                <a:r>
                  <a:rPr lang="en-US" b="1" dirty="0"/>
                  <a:t>T2</a:t>
                </a:r>
              </a:p>
            </p:txBody>
          </p:sp>
        </p:grpSp>
      </p:grpSp>
      <p:grpSp>
        <p:nvGrpSpPr>
          <p:cNvPr id="112" name="Group 111">
            <a:extLst>
              <a:ext uri="{FF2B5EF4-FFF2-40B4-BE49-F238E27FC236}">
                <a16:creationId xmlns:a16="http://schemas.microsoft.com/office/drawing/2014/main" id="{75CF0648-E4F7-4F10-8ED1-71296040022B}"/>
              </a:ext>
            </a:extLst>
          </p:cNvPr>
          <p:cNvGrpSpPr/>
          <p:nvPr/>
        </p:nvGrpSpPr>
        <p:grpSpPr>
          <a:xfrm>
            <a:off x="5004216" y="3524600"/>
            <a:ext cx="4801937" cy="1831242"/>
            <a:chOff x="5004216" y="4768779"/>
            <a:chExt cx="4801937" cy="1831242"/>
          </a:xfrm>
        </p:grpSpPr>
        <p:sp>
          <p:nvSpPr>
            <p:cNvPr id="61" name="Rectangle 60">
              <a:extLst>
                <a:ext uri="{FF2B5EF4-FFF2-40B4-BE49-F238E27FC236}">
                  <a16:creationId xmlns:a16="http://schemas.microsoft.com/office/drawing/2014/main" id="{C8CA595C-EA02-4062-BFCB-87B49510FB33}"/>
                </a:ext>
              </a:extLst>
            </p:cNvPr>
            <p:cNvSpPr/>
            <p:nvPr/>
          </p:nvSpPr>
          <p:spPr>
            <a:xfrm>
              <a:off x="6615699" y="4768779"/>
              <a:ext cx="720558" cy="43918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T2</a:t>
              </a:r>
            </a:p>
          </p:txBody>
        </p:sp>
        <p:sp>
          <p:nvSpPr>
            <p:cNvPr id="62" name="Rectangle 61">
              <a:extLst>
                <a:ext uri="{FF2B5EF4-FFF2-40B4-BE49-F238E27FC236}">
                  <a16:creationId xmlns:a16="http://schemas.microsoft.com/office/drawing/2014/main" id="{B4CEDA86-EBB4-478A-8875-02761795C027}"/>
                </a:ext>
              </a:extLst>
            </p:cNvPr>
            <p:cNvSpPr/>
            <p:nvPr/>
          </p:nvSpPr>
          <p:spPr>
            <a:xfrm>
              <a:off x="8313749" y="4768779"/>
              <a:ext cx="720558" cy="43918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T1</a:t>
              </a:r>
            </a:p>
          </p:txBody>
        </p:sp>
        <p:grpSp>
          <p:nvGrpSpPr>
            <p:cNvPr id="63" name="Group 62">
              <a:extLst>
                <a:ext uri="{FF2B5EF4-FFF2-40B4-BE49-F238E27FC236}">
                  <a16:creationId xmlns:a16="http://schemas.microsoft.com/office/drawing/2014/main" id="{24F5BC03-12C2-48D4-A6E5-E93439D2CEF4}"/>
                </a:ext>
              </a:extLst>
            </p:cNvPr>
            <p:cNvGrpSpPr/>
            <p:nvPr/>
          </p:nvGrpSpPr>
          <p:grpSpPr>
            <a:xfrm>
              <a:off x="5004216" y="5458899"/>
              <a:ext cx="607447" cy="1137189"/>
              <a:chOff x="7217507" y="2559538"/>
              <a:chExt cx="566616" cy="1416566"/>
            </a:xfrm>
          </p:grpSpPr>
          <p:sp>
            <p:nvSpPr>
              <p:cNvPr id="82" name="Rectangle 81">
                <a:extLst>
                  <a:ext uri="{FF2B5EF4-FFF2-40B4-BE49-F238E27FC236}">
                    <a16:creationId xmlns:a16="http://schemas.microsoft.com/office/drawing/2014/main" id="{6EA23EF4-154F-49AD-BFFC-A71F4A6606A0}"/>
                  </a:ext>
                </a:extLst>
              </p:cNvPr>
              <p:cNvSpPr/>
              <p:nvPr/>
            </p:nvSpPr>
            <p:spPr>
              <a:xfrm>
                <a:off x="7217507" y="2559538"/>
                <a:ext cx="566616" cy="468923"/>
              </a:xfrm>
              <a:prstGeom prst="rect">
                <a:avLst/>
              </a:prstGeom>
              <a:ln w="38100">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X</a:t>
                </a:r>
              </a:p>
            </p:txBody>
          </p:sp>
          <p:sp>
            <p:nvSpPr>
              <p:cNvPr id="83" name="Rectangle 82">
                <a:extLst>
                  <a:ext uri="{FF2B5EF4-FFF2-40B4-BE49-F238E27FC236}">
                    <a16:creationId xmlns:a16="http://schemas.microsoft.com/office/drawing/2014/main" id="{C5E5C63E-8181-48D5-82EB-A150BFDEE53C}"/>
                  </a:ext>
                </a:extLst>
              </p:cNvPr>
              <p:cNvSpPr/>
              <p:nvPr/>
            </p:nvSpPr>
            <p:spPr>
              <a:xfrm>
                <a:off x="7217507" y="3028517"/>
                <a:ext cx="566616" cy="468923"/>
              </a:xfrm>
              <a:prstGeom prst="rect">
                <a:avLst/>
              </a:prstGeom>
              <a:ln w="38100">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Y</a:t>
                </a:r>
              </a:p>
            </p:txBody>
          </p:sp>
          <p:sp>
            <p:nvSpPr>
              <p:cNvPr id="84" name="Rectangle 83">
                <a:extLst>
                  <a:ext uri="{FF2B5EF4-FFF2-40B4-BE49-F238E27FC236}">
                    <a16:creationId xmlns:a16="http://schemas.microsoft.com/office/drawing/2014/main" id="{BD15A99D-15A4-47AC-BF12-445C2D11C00B}"/>
                  </a:ext>
                </a:extLst>
              </p:cNvPr>
              <p:cNvSpPr/>
              <p:nvPr/>
            </p:nvSpPr>
            <p:spPr>
              <a:xfrm>
                <a:off x="7217507" y="3507181"/>
                <a:ext cx="566616" cy="468923"/>
              </a:xfrm>
              <a:prstGeom prst="rect">
                <a:avLst/>
              </a:prstGeom>
              <a:ln w="38100">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Z</a:t>
                </a:r>
              </a:p>
            </p:txBody>
          </p:sp>
        </p:grpSp>
        <p:grpSp>
          <p:nvGrpSpPr>
            <p:cNvPr id="64" name="Group 63">
              <a:extLst>
                <a:ext uri="{FF2B5EF4-FFF2-40B4-BE49-F238E27FC236}">
                  <a16:creationId xmlns:a16="http://schemas.microsoft.com/office/drawing/2014/main" id="{D78511B3-C07C-4088-B242-6F5B47537DE1}"/>
                </a:ext>
              </a:extLst>
            </p:cNvPr>
            <p:cNvGrpSpPr/>
            <p:nvPr/>
          </p:nvGrpSpPr>
          <p:grpSpPr>
            <a:xfrm>
              <a:off x="5789704" y="5462832"/>
              <a:ext cx="607447" cy="1137189"/>
              <a:chOff x="7217507" y="2559538"/>
              <a:chExt cx="566616" cy="1416566"/>
            </a:xfrm>
          </p:grpSpPr>
          <p:sp>
            <p:nvSpPr>
              <p:cNvPr id="79" name="Rectangle 78">
                <a:extLst>
                  <a:ext uri="{FF2B5EF4-FFF2-40B4-BE49-F238E27FC236}">
                    <a16:creationId xmlns:a16="http://schemas.microsoft.com/office/drawing/2014/main" id="{EFC133B9-5AF4-4452-AB05-EAA727F13ACD}"/>
                  </a:ext>
                </a:extLst>
              </p:cNvPr>
              <p:cNvSpPr/>
              <p:nvPr/>
            </p:nvSpPr>
            <p:spPr>
              <a:xfrm>
                <a:off x="7217507" y="2559538"/>
                <a:ext cx="566616" cy="468923"/>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10</a:t>
                </a:r>
              </a:p>
            </p:txBody>
          </p:sp>
          <p:sp>
            <p:nvSpPr>
              <p:cNvPr id="80" name="Rectangle 79">
                <a:extLst>
                  <a:ext uri="{FF2B5EF4-FFF2-40B4-BE49-F238E27FC236}">
                    <a16:creationId xmlns:a16="http://schemas.microsoft.com/office/drawing/2014/main" id="{D96798F5-C778-48EC-BF57-A5F3E9532D07}"/>
                  </a:ext>
                </a:extLst>
              </p:cNvPr>
              <p:cNvSpPr/>
              <p:nvPr/>
            </p:nvSpPr>
            <p:spPr>
              <a:xfrm>
                <a:off x="7217507" y="3028517"/>
                <a:ext cx="566616" cy="468923"/>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20</a:t>
                </a:r>
              </a:p>
            </p:txBody>
          </p:sp>
          <p:sp>
            <p:nvSpPr>
              <p:cNvPr id="81" name="Rectangle 80">
                <a:extLst>
                  <a:ext uri="{FF2B5EF4-FFF2-40B4-BE49-F238E27FC236}">
                    <a16:creationId xmlns:a16="http://schemas.microsoft.com/office/drawing/2014/main" id="{2DF0C2F3-FA05-4077-8FE3-A1C57DE4DD5C}"/>
                  </a:ext>
                </a:extLst>
              </p:cNvPr>
              <p:cNvSpPr/>
              <p:nvPr/>
            </p:nvSpPr>
            <p:spPr>
              <a:xfrm>
                <a:off x="7217507" y="3507181"/>
                <a:ext cx="566616" cy="468923"/>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50</a:t>
                </a:r>
              </a:p>
            </p:txBody>
          </p:sp>
        </p:grpSp>
        <p:grpSp>
          <p:nvGrpSpPr>
            <p:cNvPr id="65" name="Group 64">
              <a:extLst>
                <a:ext uri="{FF2B5EF4-FFF2-40B4-BE49-F238E27FC236}">
                  <a16:creationId xmlns:a16="http://schemas.microsoft.com/office/drawing/2014/main" id="{CD308E22-E0B9-4964-9EEC-2FBC782C9466}"/>
                </a:ext>
              </a:extLst>
            </p:cNvPr>
            <p:cNvGrpSpPr/>
            <p:nvPr/>
          </p:nvGrpSpPr>
          <p:grpSpPr>
            <a:xfrm>
              <a:off x="7532447" y="5462832"/>
              <a:ext cx="607447" cy="1137189"/>
              <a:chOff x="7217507" y="2559538"/>
              <a:chExt cx="566616" cy="1416566"/>
            </a:xfrm>
          </p:grpSpPr>
          <p:sp>
            <p:nvSpPr>
              <p:cNvPr id="76" name="Rectangle 75">
                <a:extLst>
                  <a:ext uri="{FF2B5EF4-FFF2-40B4-BE49-F238E27FC236}">
                    <a16:creationId xmlns:a16="http://schemas.microsoft.com/office/drawing/2014/main" id="{072491CA-C606-4A82-95CA-9F76A80D192D}"/>
                  </a:ext>
                </a:extLst>
              </p:cNvPr>
              <p:cNvSpPr/>
              <p:nvPr/>
            </p:nvSpPr>
            <p:spPr>
              <a:xfrm>
                <a:off x="7217507" y="2559538"/>
                <a:ext cx="566616" cy="468923"/>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10</a:t>
                </a:r>
              </a:p>
            </p:txBody>
          </p:sp>
          <p:sp>
            <p:nvSpPr>
              <p:cNvPr id="77" name="Rectangle 76">
                <a:extLst>
                  <a:ext uri="{FF2B5EF4-FFF2-40B4-BE49-F238E27FC236}">
                    <a16:creationId xmlns:a16="http://schemas.microsoft.com/office/drawing/2014/main" id="{D2DA519C-E7E9-4F8D-A494-CDEAE46516D7}"/>
                  </a:ext>
                </a:extLst>
              </p:cNvPr>
              <p:cNvSpPr/>
              <p:nvPr/>
            </p:nvSpPr>
            <p:spPr>
              <a:xfrm>
                <a:off x="7217507" y="3028517"/>
                <a:ext cx="566616" cy="468923"/>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20</a:t>
                </a:r>
              </a:p>
            </p:txBody>
          </p:sp>
          <p:sp>
            <p:nvSpPr>
              <p:cNvPr id="78" name="Rectangle 77">
                <a:extLst>
                  <a:ext uri="{FF2B5EF4-FFF2-40B4-BE49-F238E27FC236}">
                    <a16:creationId xmlns:a16="http://schemas.microsoft.com/office/drawing/2014/main" id="{7E8176DF-5EB7-442D-912F-979C2838DEB8}"/>
                  </a:ext>
                </a:extLst>
              </p:cNvPr>
              <p:cNvSpPr/>
              <p:nvPr/>
            </p:nvSpPr>
            <p:spPr>
              <a:xfrm>
                <a:off x="7217507" y="3507181"/>
                <a:ext cx="566616" cy="468923"/>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40</a:t>
                </a:r>
              </a:p>
            </p:txBody>
          </p:sp>
        </p:grpSp>
        <p:sp>
          <p:nvSpPr>
            <p:cNvPr id="66" name="Arrow: Right 65">
              <a:extLst>
                <a:ext uri="{FF2B5EF4-FFF2-40B4-BE49-F238E27FC236}">
                  <a16:creationId xmlns:a16="http://schemas.microsoft.com/office/drawing/2014/main" id="{261BB073-1C34-4EA2-9F47-2EF428D1E01B}"/>
                </a:ext>
              </a:extLst>
            </p:cNvPr>
            <p:cNvSpPr/>
            <p:nvPr/>
          </p:nvSpPr>
          <p:spPr>
            <a:xfrm>
              <a:off x="6746960" y="5920084"/>
              <a:ext cx="515282" cy="207042"/>
            </a:xfrm>
            <a:prstGeom prst="rightArrow">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7" name="TextBox 66">
              <a:extLst>
                <a:ext uri="{FF2B5EF4-FFF2-40B4-BE49-F238E27FC236}">
                  <a16:creationId xmlns:a16="http://schemas.microsoft.com/office/drawing/2014/main" id="{3C026C11-2B61-408C-A1F7-5F5BDE8DEA65}"/>
                </a:ext>
              </a:extLst>
            </p:cNvPr>
            <p:cNvSpPr txBox="1"/>
            <p:nvPr/>
          </p:nvSpPr>
          <p:spPr>
            <a:xfrm>
              <a:off x="6439926" y="5551267"/>
              <a:ext cx="994183" cy="369332"/>
            </a:xfrm>
            <a:prstGeom prst="rect">
              <a:avLst/>
            </a:prstGeom>
            <a:noFill/>
          </p:spPr>
          <p:txBody>
            <a:bodyPr wrap="none" rtlCol="0">
              <a:spAutoFit/>
            </a:bodyPr>
            <a:lstStyle/>
            <a:p>
              <a:r>
                <a:rPr lang="en-US" dirty="0"/>
                <a:t>Commit</a:t>
              </a:r>
            </a:p>
          </p:txBody>
        </p:sp>
        <p:grpSp>
          <p:nvGrpSpPr>
            <p:cNvPr id="68" name="Group 67">
              <a:extLst>
                <a:ext uri="{FF2B5EF4-FFF2-40B4-BE49-F238E27FC236}">
                  <a16:creationId xmlns:a16="http://schemas.microsoft.com/office/drawing/2014/main" id="{41CF0199-71A3-4C44-965F-6F627631295B}"/>
                </a:ext>
              </a:extLst>
            </p:cNvPr>
            <p:cNvGrpSpPr/>
            <p:nvPr/>
          </p:nvGrpSpPr>
          <p:grpSpPr>
            <a:xfrm>
              <a:off x="9198706" y="5455832"/>
              <a:ext cx="607447" cy="1137189"/>
              <a:chOff x="7217507" y="2559538"/>
              <a:chExt cx="566616" cy="1416566"/>
            </a:xfrm>
          </p:grpSpPr>
          <p:sp>
            <p:nvSpPr>
              <p:cNvPr id="73" name="Rectangle 72">
                <a:extLst>
                  <a:ext uri="{FF2B5EF4-FFF2-40B4-BE49-F238E27FC236}">
                    <a16:creationId xmlns:a16="http://schemas.microsoft.com/office/drawing/2014/main" id="{1D1C9673-A5F1-432C-9AF6-C55C70C13E3E}"/>
                  </a:ext>
                </a:extLst>
              </p:cNvPr>
              <p:cNvSpPr/>
              <p:nvPr/>
            </p:nvSpPr>
            <p:spPr>
              <a:xfrm>
                <a:off x="7217507" y="3028517"/>
                <a:ext cx="566616" cy="468923"/>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20</a:t>
                </a:r>
              </a:p>
            </p:txBody>
          </p:sp>
          <p:sp>
            <p:nvSpPr>
              <p:cNvPr id="74" name="Rectangle 73">
                <a:extLst>
                  <a:ext uri="{FF2B5EF4-FFF2-40B4-BE49-F238E27FC236}">
                    <a16:creationId xmlns:a16="http://schemas.microsoft.com/office/drawing/2014/main" id="{545CD1A7-872E-485B-92F0-50AAAA879821}"/>
                  </a:ext>
                </a:extLst>
              </p:cNvPr>
              <p:cNvSpPr/>
              <p:nvPr/>
            </p:nvSpPr>
            <p:spPr>
              <a:xfrm>
                <a:off x="7217507" y="3507181"/>
                <a:ext cx="566616" cy="468923"/>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40</a:t>
                </a:r>
              </a:p>
            </p:txBody>
          </p:sp>
          <p:sp>
            <p:nvSpPr>
              <p:cNvPr id="75" name="Rectangle 74">
                <a:extLst>
                  <a:ext uri="{FF2B5EF4-FFF2-40B4-BE49-F238E27FC236}">
                    <a16:creationId xmlns:a16="http://schemas.microsoft.com/office/drawing/2014/main" id="{A63FB815-C192-4914-A562-1C9325D4B2D7}"/>
                  </a:ext>
                </a:extLst>
              </p:cNvPr>
              <p:cNvSpPr/>
              <p:nvPr/>
            </p:nvSpPr>
            <p:spPr>
              <a:xfrm>
                <a:off x="7217507" y="2559538"/>
                <a:ext cx="566616" cy="468923"/>
              </a:xfrm>
              <a:prstGeom prst="rect">
                <a:avLst/>
              </a:prstGeom>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30</a:t>
                </a:r>
              </a:p>
            </p:txBody>
          </p:sp>
        </p:grpSp>
        <p:sp>
          <p:nvSpPr>
            <p:cNvPr id="69" name="Arrow: Right 68">
              <a:extLst>
                <a:ext uri="{FF2B5EF4-FFF2-40B4-BE49-F238E27FC236}">
                  <a16:creationId xmlns:a16="http://schemas.microsoft.com/office/drawing/2014/main" id="{9FF76446-4137-4BCC-9E53-F9DE34E831A4}"/>
                </a:ext>
              </a:extLst>
            </p:cNvPr>
            <p:cNvSpPr/>
            <p:nvPr/>
          </p:nvSpPr>
          <p:spPr>
            <a:xfrm>
              <a:off x="8412095" y="5920084"/>
              <a:ext cx="515282" cy="207042"/>
            </a:xfrm>
            <a:prstGeom prst="rightArrow">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0" name="TextBox 69">
              <a:extLst>
                <a:ext uri="{FF2B5EF4-FFF2-40B4-BE49-F238E27FC236}">
                  <a16:creationId xmlns:a16="http://schemas.microsoft.com/office/drawing/2014/main" id="{FAB2EDF2-6423-467D-A99E-EF2E0A8407B4}"/>
                </a:ext>
              </a:extLst>
            </p:cNvPr>
            <p:cNvSpPr txBox="1"/>
            <p:nvPr/>
          </p:nvSpPr>
          <p:spPr>
            <a:xfrm>
              <a:off x="8145592" y="5513936"/>
              <a:ext cx="994183" cy="369332"/>
            </a:xfrm>
            <a:prstGeom prst="rect">
              <a:avLst/>
            </a:prstGeom>
            <a:noFill/>
          </p:spPr>
          <p:txBody>
            <a:bodyPr wrap="none" rtlCol="0">
              <a:spAutoFit/>
            </a:bodyPr>
            <a:lstStyle/>
            <a:p>
              <a:r>
                <a:rPr lang="en-US" dirty="0"/>
                <a:t>Commit</a:t>
              </a:r>
            </a:p>
          </p:txBody>
        </p:sp>
        <p:sp>
          <p:nvSpPr>
            <p:cNvPr id="72" name="TextBox 71">
              <a:extLst>
                <a:ext uri="{FF2B5EF4-FFF2-40B4-BE49-F238E27FC236}">
                  <a16:creationId xmlns:a16="http://schemas.microsoft.com/office/drawing/2014/main" id="{211B0E1C-1A0E-4EE8-833F-486744139616}"/>
                </a:ext>
              </a:extLst>
            </p:cNvPr>
            <p:cNvSpPr txBox="1"/>
            <p:nvPr/>
          </p:nvSpPr>
          <p:spPr>
            <a:xfrm>
              <a:off x="5028554" y="4768779"/>
              <a:ext cx="1326004" cy="646331"/>
            </a:xfrm>
            <a:prstGeom prst="rect">
              <a:avLst/>
            </a:prstGeom>
            <a:noFill/>
          </p:spPr>
          <p:txBody>
            <a:bodyPr wrap="none" rtlCol="0">
              <a:spAutoFit/>
            </a:bodyPr>
            <a:lstStyle/>
            <a:p>
              <a:r>
                <a:rPr lang="en-US" dirty="0"/>
                <a:t>Serialize T2</a:t>
              </a:r>
            </a:p>
            <a:p>
              <a:r>
                <a:rPr lang="en-US" dirty="0"/>
                <a:t>  Before T1</a:t>
              </a:r>
            </a:p>
          </p:txBody>
        </p:sp>
      </p:grpSp>
      <p:grpSp>
        <p:nvGrpSpPr>
          <p:cNvPr id="4" name="Group 3">
            <a:extLst>
              <a:ext uri="{FF2B5EF4-FFF2-40B4-BE49-F238E27FC236}">
                <a16:creationId xmlns:a16="http://schemas.microsoft.com/office/drawing/2014/main" id="{597ECE46-ADA9-49EC-BB9A-F000B264425C}"/>
              </a:ext>
            </a:extLst>
          </p:cNvPr>
          <p:cNvGrpSpPr/>
          <p:nvPr/>
        </p:nvGrpSpPr>
        <p:grpSpPr>
          <a:xfrm>
            <a:off x="5004216" y="1317566"/>
            <a:ext cx="4495996" cy="1832955"/>
            <a:chOff x="5004216" y="2561745"/>
            <a:chExt cx="4495996" cy="1832955"/>
          </a:xfrm>
        </p:grpSpPr>
        <p:grpSp>
          <p:nvGrpSpPr>
            <p:cNvPr id="111" name="Group 110">
              <a:extLst>
                <a:ext uri="{FF2B5EF4-FFF2-40B4-BE49-F238E27FC236}">
                  <a16:creationId xmlns:a16="http://schemas.microsoft.com/office/drawing/2014/main" id="{B8704E23-DF3D-489F-909A-9B5250529668}"/>
                </a:ext>
              </a:extLst>
            </p:cNvPr>
            <p:cNvGrpSpPr/>
            <p:nvPr/>
          </p:nvGrpSpPr>
          <p:grpSpPr>
            <a:xfrm>
              <a:off x="5004216" y="2561745"/>
              <a:ext cx="4030091" cy="1832955"/>
              <a:chOff x="5004216" y="2561745"/>
              <a:chExt cx="4030091" cy="1832955"/>
            </a:xfrm>
          </p:grpSpPr>
          <p:grpSp>
            <p:nvGrpSpPr>
              <p:cNvPr id="60" name="Group 59">
                <a:extLst>
                  <a:ext uri="{FF2B5EF4-FFF2-40B4-BE49-F238E27FC236}">
                    <a16:creationId xmlns:a16="http://schemas.microsoft.com/office/drawing/2014/main" id="{D9E879A4-3CB9-4D2A-82A0-993EAC0F5628}"/>
                  </a:ext>
                </a:extLst>
              </p:cNvPr>
              <p:cNvGrpSpPr/>
              <p:nvPr/>
            </p:nvGrpSpPr>
            <p:grpSpPr>
              <a:xfrm>
                <a:off x="5004216" y="2563458"/>
                <a:ext cx="4030091" cy="1831242"/>
                <a:chOff x="6537572" y="1699874"/>
                <a:chExt cx="3759197" cy="2281129"/>
              </a:xfrm>
            </p:grpSpPr>
            <p:sp>
              <p:nvSpPr>
                <p:cNvPr id="85" name="Rectangle 84">
                  <a:extLst>
                    <a:ext uri="{FF2B5EF4-FFF2-40B4-BE49-F238E27FC236}">
                      <a16:creationId xmlns:a16="http://schemas.microsoft.com/office/drawing/2014/main" id="{1BAA1D87-F448-47AE-B34F-CCA7A1DDC4DD}"/>
                    </a:ext>
                  </a:extLst>
                </p:cNvPr>
                <p:cNvSpPr/>
                <p:nvPr/>
              </p:nvSpPr>
              <p:spPr>
                <a:xfrm>
                  <a:off x="8040734" y="1699874"/>
                  <a:ext cx="672124" cy="547077"/>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T1</a:t>
                  </a:r>
                </a:p>
              </p:txBody>
            </p:sp>
            <p:sp>
              <p:nvSpPr>
                <p:cNvPr id="86" name="Rectangle 85">
                  <a:extLst>
                    <a:ext uri="{FF2B5EF4-FFF2-40B4-BE49-F238E27FC236}">
                      <a16:creationId xmlns:a16="http://schemas.microsoft.com/office/drawing/2014/main" id="{871D422F-3314-426A-BAA4-F41104C57F25}"/>
                    </a:ext>
                  </a:extLst>
                </p:cNvPr>
                <p:cNvSpPr/>
                <p:nvPr/>
              </p:nvSpPr>
              <p:spPr>
                <a:xfrm>
                  <a:off x="9624645" y="1699874"/>
                  <a:ext cx="672124" cy="547077"/>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T2</a:t>
                  </a:r>
                </a:p>
              </p:txBody>
            </p:sp>
            <p:grpSp>
              <p:nvGrpSpPr>
                <p:cNvPr id="87" name="Group 86">
                  <a:extLst>
                    <a:ext uri="{FF2B5EF4-FFF2-40B4-BE49-F238E27FC236}">
                      <a16:creationId xmlns:a16="http://schemas.microsoft.com/office/drawing/2014/main" id="{2F884DC7-A92D-491D-8937-25E37E22BF16}"/>
                    </a:ext>
                  </a:extLst>
                </p:cNvPr>
                <p:cNvGrpSpPr/>
                <p:nvPr/>
              </p:nvGrpSpPr>
              <p:grpSpPr>
                <a:xfrm>
                  <a:off x="6537572" y="2559538"/>
                  <a:ext cx="566616" cy="1416566"/>
                  <a:chOff x="7217507" y="2559538"/>
                  <a:chExt cx="566616" cy="1416566"/>
                </a:xfrm>
              </p:grpSpPr>
              <p:sp>
                <p:nvSpPr>
                  <p:cNvPr id="99" name="Rectangle 98">
                    <a:extLst>
                      <a:ext uri="{FF2B5EF4-FFF2-40B4-BE49-F238E27FC236}">
                        <a16:creationId xmlns:a16="http://schemas.microsoft.com/office/drawing/2014/main" id="{28FC1585-1E1B-4B9C-A2D7-0E91B49F9EDB}"/>
                      </a:ext>
                    </a:extLst>
                  </p:cNvPr>
                  <p:cNvSpPr/>
                  <p:nvPr/>
                </p:nvSpPr>
                <p:spPr>
                  <a:xfrm>
                    <a:off x="7217507" y="2559538"/>
                    <a:ext cx="566616" cy="468923"/>
                  </a:xfrm>
                  <a:prstGeom prst="rect">
                    <a:avLst/>
                  </a:prstGeom>
                  <a:ln w="38100">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X</a:t>
                    </a:r>
                  </a:p>
                </p:txBody>
              </p:sp>
              <p:sp>
                <p:nvSpPr>
                  <p:cNvPr id="100" name="Rectangle 99">
                    <a:extLst>
                      <a:ext uri="{FF2B5EF4-FFF2-40B4-BE49-F238E27FC236}">
                        <a16:creationId xmlns:a16="http://schemas.microsoft.com/office/drawing/2014/main" id="{2DC40BFB-5149-487B-A2DA-EFA5083CCC64}"/>
                      </a:ext>
                    </a:extLst>
                  </p:cNvPr>
                  <p:cNvSpPr/>
                  <p:nvPr/>
                </p:nvSpPr>
                <p:spPr>
                  <a:xfrm>
                    <a:off x="7217507" y="3028517"/>
                    <a:ext cx="566616" cy="468923"/>
                  </a:xfrm>
                  <a:prstGeom prst="rect">
                    <a:avLst/>
                  </a:prstGeom>
                  <a:ln w="38100">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Y</a:t>
                    </a:r>
                  </a:p>
                </p:txBody>
              </p:sp>
              <p:sp>
                <p:nvSpPr>
                  <p:cNvPr id="101" name="Rectangle 100">
                    <a:extLst>
                      <a:ext uri="{FF2B5EF4-FFF2-40B4-BE49-F238E27FC236}">
                        <a16:creationId xmlns:a16="http://schemas.microsoft.com/office/drawing/2014/main" id="{1DD3C15E-E59B-4D86-9920-2610E0E4B1DF}"/>
                      </a:ext>
                    </a:extLst>
                  </p:cNvPr>
                  <p:cNvSpPr/>
                  <p:nvPr/>
                </p:nvSpPr>
                <p:spPr>
                  <a:xfrm>
                    <a:off x="7217507" y="3507181"/>
                    <a:ext cx="566616" cy="468923"/>
                  </a:xfrm>
                  <a:prstGeom prst="rect">
                    <a:avLst/>
                  </a:prstGeom>
                  <a:ln w="38100">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Z</a:t>
                    </a:r>
                  </a:p>
                </p:txBody>
              </p:sp>
            </p:grpSp>
            <p:grpSp>
              <p:nvGrpSpPr>
                <p:cNvPr id="88" name="Group 87">
                  <a:extLst>
                    <a:ext uri="{FF2B5EF4-FFF2-40B4-BE49-F238E27FC236}">
                      <a16:creationId xmlns:a16="http://schemas.microsoft.com/office/drawing/2014/main" id="{0010041E-6DF8-4823-89AB-C6B7A6E3FD8B}"/>
                    </a:ext>
                  </a:extLst>
                </p:cNvPr>
                <p:cNvGrpSpPr/>
                <p:nvPr/>
              </p:nvGrpSpPr>
              <p:grpSpPr>
                <a:xfrm>
                  <a:off x="7270261" y="2564437"/>
                  <a:ext cx="566616" cy="1416566"/>
                  <a:chOff x="7217507" y="2559538"/>
                  <a:chExt cx="566616" cy="1416566"/>
                </a:xfrm>
              </p:grpSpPr>
              <p:sp>
                <p:nvSpPr>
                  <p:cNvPr id="96" name="Rectangle 95">
                    <a:extLst>
                      <a:ext uri="{FF2B5EF4-FFF2-40B4-BE49-F238E27FC236}">
                        <a16:creationId xmlns:a16="http://schemas.microsoft.com/office/drawing/2014/main" id="{25D865EC-1570-4E56-B227-A78D44FFC1DA}"/>
                      </a:ext>
                    </a:extLst>
                  </p:cNvPr>
                  <p:cNvSpPr/>
                  <p:nvPr/>
                </p:nvSpPr>
                <p:spPr>
                  <a:xfrm>
                    <a:off x="7217507" y="2559538"/>
                    <a:ext cx="566616" cy="468923"/>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10</a:t>
                    </a:r>
                  </a:p>
                </p:txBody>
              </p:sp>
              <p:sp>
                <p:nvSpPr>
                  <p:cNvPr id="97" name="Rectangle 96">
                    <a:extLst>
                      <a:ext uri="{FF2B5EF4-FFF2-40B4-BE49-F238E27FC236}">
                        <a16:creationId xmlns:a16="http://schemas.microsoft.com/office/drawing/2014/main" id="{D70B7872-8707-4C17-B2D3-537CB81FD98B}"/>
                      </a:ext>
                    </a:extLst>
                  </p:cNvPr>
                  <p:cNvSpPr/>
                  <p:nvPr/>
                </p:nvSpPr>
                <p:spPr>
                  <a:xfrm>
                    <a:off x="7217507" y="3028517"/>
                    <a:ext cx="566616" cy="468923"/>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20</a:t>
                    </a:r>
                  </a:p>
                </p:txBody>
              </p:sp>
              <p:sp>
                <p:nvSpPr>
                  <p:cNvPr id="98" name="Rectangle 97">
                    <a:extLst>
                      <a:ext uri="{FF2B5EF4-FFF2-40B4-BE49-F238E27FC236}">
                        <a16:creationId xmlns:a16="http://schemas.microsoft.com/office/drawing/2014/main" id="{1E82C375-7F3A-4D5B-A690-F76BAFF3D39E}"/>
                      </a:ext>
                    </a:extLst>
                  </p:cNvPr>
                  <p:cNvSpPr/>
                  <p:nvPr/>
                </p:nvSpPr>
                <p:spPr>
                  <a:xfrm>
                    <a:off x="7217507" y="3507181"/>
                    <a:ext cx="566616" cy="468923"/>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50</a:t>
                    </a:r>
                  </a:p>
                </p:txBody>
              </p:sp>
            </p:grpSp>
            <p:grpSp>
              <p:nvGrpSpPr>
                <p:cNvPr id="89" name="Group 88">
                  <a:extLst>
                    <a:ext uri="{FF2B5EF4-FFF2-40B4-BE49-F238E27FC236}">
                      <a16:creationId xmlns:a16="http://schemas.microsoft.com/office/drawing/2014/main" id="{6697302B-AECF-43B1-B458-5608CE2DE78D}"/>
                    </a:ext>
                  </a:extLst>
                </p:cNvPr>
                <p:cNvGrpSpPr/>
                <p:nvPr/>
              </p:nvGrpSpPr>
              <p:grpSpPr>
                <a:xfrm>
                  <a:off x="8895861" y="2564437"/>
                  <a:ext cx="566616" cy="1416566"/>
                  <a:chOff x="7217507" y="2559538"/>
                  <a:chExt cx="566616" cy="1416566"/>
                </a:xfrm>
              </p:grpSpPr>
              <p:sp>
                <p:nvSpPr>
                  <p:cNvPr id="93" name="Rectangle 92">
                    <a:extLst>
                      <a:ext uri="{FF2B5EF4-FFF2-40B4-BE49-F238E27FC236}">
                        <a16:creationId xmlns:a16="http://schemas.microsoft.com/office/drawing/2014/main" id="{604213F2-BEB6-4B43-AB6B-956290E3DAB9}"/>
                      </a:ext>
                    </a:extLst>
                  </p:cNvPr>
                  <p:cNvSpPr/>
                  <p:nvPr/>
                </p:nvSpPr>
                <p:spPr>
                  <a:xfrm>
                    <a:off x="7217507" y="3028517"/>
                    <a:ext cx="566616" cy="468923"/>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20</a:t>
                    </a:r>
                  </a:p>
                </p:txBody>
              </p:sp>
              <p:sp>
                <p:nvSpPr>
                  <p:cNvPr id="94" name="Rectangle 93">
                    <a:extLst>
                      <a:ext uri="{FF2B5EF4-FFF2-40B4-BE49-F238E27FC236}">
                        <a16:creationId xmlns:a16="http://schemas.microsoft.com/office/drawing/2014/main" id="{F81CAD20-F1C9-4C84-BDDE-E65C3E70CE24}"/>
                      </a:ext>
                    </a:extLst>
                  </p:cNvPr>
                  <p:cNvSpPr/>
                  <p:nvPr/>
                </p:nvSpPr>
                <p:spPr>
                  <a:xfrm>
                    <a:off x="7217507" y="3507181"/>
                    <a:ext cx="566616" cy="468923"/>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50</a:t>
                    </a:r>
                  </a:p>
                </p:txBody>
              </p:sp>
              <p:sp>
                <p:nvSpPr>
                  <p:cNvPr id="95" name="Rectangle 94">
                    <a:extLst>
                      <a:ext uri="{FF2B5EF4-FFF2-40B4-BE49-F238E27FC236}">
                        <a16:creationId xmlns:a16="http://schemas.microsoft.com/office/drawing/2014/main" id="{7052BA0C-57F3-446B-A560-ED851D59B6F9}"/>
                      </a:ext>
                    </a:extLst>
                  </p:cNvPr>
                  <p:cNvSpPr/>
                  <p:nvPr/>
                </p:nvSpPr>
                <p:spPr>
                  <a:xfrm>
                    <a:off x="7217507" y="2559538"/>
                    <a:ext cx="566616" cy="468923"/>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30</a:t>
                    </a:r>
                  </a:p>
                </p:txBody>
              </p:sp>
            </p:grpSp>
            <p:sp>
              <p:nvSpPr>
                <p:cNvPr id="90" name="Arrow: Right 89">
                  <a:extLst>
                    <a:ext uri="{FF2B5EF4-FFF2-40B4-BE49-F238E27FC236}">
                      <a16:creationId xmlns:a16="http://schemas.microsoft.com/office/drawing/2014/main" id="{626DE3EA-FD59-4E57-AA1C-75B93400902B}"/>
                    </a:ext>
                  </a:extLst>
                </p:cNvPr>
                <p:cNvSpPr/>
                <p:nvPr/>
              </p:nvSpPr>
              <p:spPr>
                <a:xfrm>
                  <a:off x="8163172" y="3134024"/>
                  <a:ext cx="480646" cy="257907"/>
                </a:xfrm>
                <a:prstGeom prst="rightArrow">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1" name="TextBox 90">
                  <a:extLst>
                    <a:ext uri="{FF2B5EF4-FFF2-40B4-BE49-F238E27FC236}">
                      <a16:creationId xmlns:a16="http://schemas.microsoft.com/office/drawing/2014/main" id="{E9A595E2-0A7E-44B3-9BB3-C8E15C45A08F}"/>
                    </a:ext>
                  </a:extLst>
                </p:cNvPr>
                <p:cNvSpPr txBox="1"/>
                <p:nvPr/>
              </p:nvSpPr>
              <p:spPr>
                <a:xfrm>
                  <a:off x="7883847" y="2636777"/>
                  <a:ext cx="927356" cy="460067"/>
                </a:xfrm>
                <a:prstGeom prst="rect">
                  <a:avLst/>
                </a:prstGeom>
                <a:noFill/>
              </p:spPr>
              <p:txBody>
                <a:bodyPr wrap="none" rtlCol="0">
                  <a:spAutoFit/>
                </a:bodyPr>
                <a:lstStyle/>
                <a:p>
                  <a:r>
                    <a:rPr lang="en-US" dirty="0"/>
                    <a:t>Commit</a:t>
                  </a:r>
                </a:p>
              </p:txBody>
            </p:sp>
          </p:grpSp>
          <p:sp>
            <p:nvSpPr>
              <p:cNvPr id="71" name="TextBox 70">
                <a:extLst>
                  <a:ext uri="{FF2B5EF4-FFF2-40B4-BE49-F238E27FC236}">
                    <a16:creationId xmlns:a16="http://schemas.microsoft.com/office/drawing/2014/main" id="{94F8A1F4-F483-4B74-BF40-51B9018CAF24}"/>
                  </a:ext>
                </a:extLst>
              </p:cNvPr>
              <p:cNvSpPr txBox="1"/>
              <p:nvPr/>
            </p:nvSpPr>
            <p:spPr>
              <a:xfrm>
                <a:off x="5028554" y="2561745"/>
                <a:ext cx="1326004" cy="646331"/>
              </a:xfrm>
              <a:prstGeom prst="rect">
                <a:avLst/>
              </a:prstGeom>
              <a:noFill/>
            </p:spPr>
            <p:txBody>
              <a:bodyPr wrap="none" rtlCol="0">
                <a:spAutoFit/>
              </a:bodyPr>
              <a:lstStyle/>
              <a:p>
                <a:r>
                  <a:rPr lang="en-US" dirty="0"/>
                  <a:t>Serialize T1</a:t>
                </a:r>
              </a:p>
              <a:p>
                <a:r>
                  <a:rPr lang="en-US" dirty="0"/>
                  <a:t>  Before T2</a:t>
                </a:r>
              </a:p>
            </p:txBody>
          </p:sp>
        </p:grpSp>
        <p:grpSp>
          <p:nvGrpSpPr>
            <p:cNvPr id="113" name="Group 112">
              <a:extLst>
                <a:ext uri="{FF2B5EF4-FFF2-40B4-BE49-F238E27FC236}">
                  <a16:creationId xmlns:a16="http://schemas.microsoft.com/office/drawing/2014/main" id="{985CE134-6652-45C6-B54E-C8BB92595614}"/>
                </a:ext>
              </a:extLst>
            </p:cNvPr>
            <p:cNvGrpSpPr/>
            <p:nvPr/>
          </p:nvGrpSpPr>
          <p:grpSpPr>
            <a:xfrm>
              <a:off x="8136056" y="3174469"/>
              <a:ext cx="1364156" cy="1019605"/>
              <a:chOff x="10486784" y="3264859"/>
              <a:chExt cx="1364156" cy="1019605"/>
            </a:xfrm>
          </p:grpSpPr>
          <p:sp>
            <p:nvSpPr>
              <p:cNvPr id="114" name="TextBox 113">
                <a:extLst>
                  <a:ext uri="{FF2B5EF4-FFF2-40B4-BE49-F238E27FC236}">
                    <a16:creationId xmlns:a16="http://schemas.microsoft.com/office/drawing/2014/main" id="{EE445910-30BF-4C8A-A739-8D36D95B2E3D}"/>
                  </a:ext>
                </a:extLst>
              </p:cNvPr>
              <p:cNvSpPr txBox="1"/>
              <p:nvPr/>
            </p:nvSpPr>
            <p:spPr>
              <a:xfrm>
                <a:off x="10748113" y="3915132"/>
                <a:ext cx="770019" cy="369332"/>
              </a:xfrm>
              <a:prstGeom prst="rect">
                <a:avLst/>
              </a:prstGeom>
              <a:noFill/>
            </p:spPr>
            <p:txBody>
              <a:bodyPr wrap="none" rtlCol="0">
                <a:spAutoFit/>
              </a:bodyPr>
              <a:lstStyle/>
              <a:p>
                <a:r>
                  <a:rPr lang="en-US" dirty="0"/>
                  <a:t>Abort</a:t>
                </a:r>
              </a:p>
            </p:txBody>
          </p:sp>
          <p:sp>
            <p:nvSpPr>
              <p:cNvPr id="115" name="TextBox 114">
                <a:extLst>
                  <a:ext uri="{FF2B5EF4-FFF2-40B4-BE49-F238E27FC236}">
                    <a16:creationId xmlns:a16="http://schemas.microsoft.com/office/drawing/2014/main" id="{8A81B908-485C-4E58-8444-A77E13E10CDB}"/>
                  </a:ext>
                </a:extLst>
              </p:cNvPr>
              <p:cNvSpPr txBox="1"/>
              <p:nvPr/>
            </p:nvSpPr>
            <p:spPr>
              <a:xfrm>
                <a:off x="10486784" y="3264859"/>
                <a:ext cx="1364156" cy="544765"/>
              </a:xfrm>
              <a:prstGeom prst="rect">
                <a:avLst/>
              </a:prstGeom>
              <a:noFill/>
            </p:spPr>
            <p:txBody>
              <a:bodyPr wrap="none" lIns="182880" tIns="146304" rIns="182880" bIns="146304" rtlCol="0">
                <a:spAutoFit/>
              </a:bodyPr>
              <a:lstStyle/>
              <a:p>
                <a:pPr>
                  <a:lnSpc>
                    <a:spcPct val="90000"/>
                  </a:lnSpc>
                  <a:spcAft>
                    <a:spcPts val="600"/>
                  </a:spcAft>
                </a:pPr>
                <a:r>
                  <a:rPr lang="en-US" i="1" dirty="0">
                    <a:gradFill>
                      <a:gsLst>
                        <a:gs pos="2917">
                          <a:schemeClr val="tx1"/>
                        </a:gs>
                        <a:gs pos="30000">
                          <a:schemeClr val="tx1"/>
                        </a:gs>
                      </a:gsLst>
                      <a:lin ang="5400000" scaled="0"/>
                    </a:gradFill>
                  </a:rPr>
                  <a:t>Stale read</a:t>
                </a:r>
              </a:p>
            </p:txBody>
          </p:sp>
        </p:grpSp>
      </p:grpSp>
    </p:spTree>
    <p:custDataLst>
      <p:tags r:id="rId1"/>
    </p:custDataLst>
    <p:extLst>
      <p:ext uri="{BB962C8B-B14F-4D97-AF65-F5344CB8AC3E}">
        <p14:creationId xmlns:p14="http://schemas.microsoft.com/office/powerpoint/2010/main" val="26281774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35AF6F-446B-486E-8E86-180BD6469435}"/>
              </a:ext>
            </a:extLst>
          </p:cNvPr>
          <p:cNvSpPr>
            <a:spLocks noGrp="1"/>
          </p:cNvSpPr>
          <p:nvPr>
            <p:ph type="body" sz="quarter" idx="10"/>
          </p:nvPr>
        </p:nvSpPr>
        <p:spPr>
          <a:xfrm>
            <a:off x="269239" y="1189177"/>
            <a:ext cx="11653523" cy="5379312"/>
          </a:xfrm>
        </p:spPr>
        <p:txBody>
          <a:bodyPr>
            <a:normAutofit/>
          </a:bodyPr>
          <a:lstStyle/>
          <a:p>
            <a:r>
              <a:rPr lang="en-US" dirty="0"/>
              <a:t>Observation: OCC finalizes the serialization order </a:t>
            </a:r>
            <a:r>
              <a:rPr lang="en-US" b="1" i="1" dirty="0"/>
              <a:t>after</a:t>
            </a:r>
            <a:r>
              <a:rPr lang="en-US" dirty="0"/>
              <a:t> transaction execution</a:t>
            </a:r>
          </a:p>
          <a:p>
            <a:r>
              <a:rPr lang="en-US" dirty="0"/>
              <a:t>Insight: </a:t>
            </a:r>
            <a:r>
              <a:rPr lang="en-US" b="1" i="1" dirty="0"/>
              <a:t>Reorder</a:t>
            </a:r>
            <a:r>
              <a:rPr lang="en-US" dirty="0"/>
              <a:t> transaction operations to reduce conflicts</a:t>
            </a:r>
          </a:p>
          <a:p>
            <a:r>
              <a:rPr lang="en-US" dirty="0"/>
              <a:t>Proposal: </a:t>
            </a:r>
            <a:r>
              <a:rPr lang="en-US" b="1" i="1" dirty="0"/>
              <a:t>Batch</a:t>
            </a:r>
            <a:r>
              <a:rPr lang="en-US" dirty="0"/>
              <a:t> transaction operations explicitly to allow reordering throughout the life of transaction execution</a:t>
            </a:r>
          </a:p>
        </p:txBody>
      </p:sp>
      <p:sp>
        <p:nvSpPr>
          <p:cNvPr id="3" name="Title 2">
            <a:extLst>
              <a:ext uri="{FF2B5EF4-FFF2-40B4-BE49-F238E27FC236}">
                <a16:creationId xmlns:a16="http://schemas.microsoft.com/office/drawing/2014/main" id="{19682A76-E8A5-465B-8DB7-0B74FD137F20}"/>
              </a:ext>
            </a:extLst>
          </p:cNvPr>
          <p:cNvSpPr>
            <a:spLocks noGrp="1"/>
          </p:cNvSpPr>
          <p:nvPr>
            <p:ph type="title"/>
          </p:nvPr>
        </p:nvSpPr>
        <p:spPr/>
        <p:txBody>
          <a:bodyPr/>
          <a:lstStyle/>
          <a:p>
            <a:r>
              <a:rPr lang="en-US" dirty="0"/>
              <a:t>Transaction Reordering in OCC</a:t>
            </a:r>
          </a:p>
        </p:txBody>
      </p:sp>
    </p:spTree>
    <p:extLst>
      <p:ext uri="{BB962C8B-B14F-4D97-AF65-F5344CB8AC3E}">
        <p14:creationId xmlns:p14="http://schemas.microsoft.com/office/powerpoint/2010/main" val="319668057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3B20DB-D5BE-4BA4-AD58-6BC8DE42D906}"/>
              </a:ext>
            </a:extLst>
          </p:cNvPr>
          <p:cNvSpPr>
            <a:spLocks noGrp="1"/>
          </p:cNvSpPr>
          <p:nvPr>
            <p:ph type="title"/>
          </p:nvPr>
        </p:nvSpPr>
        <p:spPr/>
        <p:txBody>
          <a:bodyPr/>
          <a:lstStyle/>
          <a:p>
            <a:r>
              <a:rPr lang="en-US" dirty="0"/>
              <a:t>A Life of a (Batched and Reordered) Transaction</a:t>
            </a:r>
          </a:p>
        </p:txBody>
      </p:sp>
      <p:sp>
        <p:nvSpPr>
          <p:cNvPr id="4" name="Rectangle 3">
            <a:extLst>
              <a:ext uri="{FF2B5EF4-FFF2-40B4-BE49-F238E27FC236}">
                <a16:creationId xmlns:a16="http://schemas.microsoft.com/office/drawing/2014/main" id="{29D06818-EBAB-4A78-96C3-149E690ECFD5}"/>
              </a:ext>
            </a:extLst>
          </p:cNvPr>
          <p:cNvSpPr/>
          <p:nvPr/>
        </p:nvSpPr>
        <p:spPr bwMode="auto">
          <a:xfrm>
            <a:off x="3879923" y="1148219"/>
            <a:ext cx="4432151" cy="613186"/>
          </a:xfrm>
          <a:prstGeom prst="rect">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solidFill>
                  <a:schemeClr val="accent1"/>
                </a:solidFill>
                <a:ea typeface="Segoe UI" pitchFamily="34" charset="0"/>
                <a:cs typeface="Segoe UI" pitchFamily="34" charset="0"/>
              </a:rPr>
              <a:t>Client</a:t>
            </a:r>
          </a:p>
        </p:txBody>
      </p:sp>
      <p:sp>
        <p:nvSpPr>
          <p:cNvPr id="5" name="Rectangle 4">
            <a:extLst>
              <a:ext uri="{FF2B5EF4-FFF2-40B4-BE49-F238E27FC236}">
                <a16:creationId xmlns:a16="http://schemas.microsoft.com/office/drawing/2014/main" id="{9F8ACA51-1D51-485E-93BA-C71D8AAD1E0B}"/>
              </a:ext>
            </a:extLst>
          </p:cNvPr>
          <p:cNvSpPr/>
          <p:nvPr/>
        </p:nvSpPr>
        <p:spPr bwMode="auto">
          <a:xfrm>
            <a:off x="688489" y="2205319"/>
            <a:ext cx="10940527" cy="4485938"/>
          </a:xfrm>
          <a:prstGeom prst="rect">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solidFill>
                  <a:schemeClr val="accent1"/>
                </a:solidFill>
                <a:ea typeface="Segoe UI" pitchFamily="34" charset="0"/>
                <a:cs typeface="Segoe UI" pitchFamily="34" charset="0"/>
              </a:rPr>
              <a:t>Transaction Processing</a:t>
            </a:r>
          </a:p>
        </p:txBody>
      </p:sp>
      <p:sp>
        <p:nvSpPr>
          <p:cNvPr id="6" name="Rectangle 5">
            <a:extLst>
              <a:ext uri="{FF2B5EF4-FFF2-40B4-BE49-F238E27FC236}">
                <a16:creationId xmlns:a16="http://schemas.microsoft.com/office/drawing/2014/main" id="{66245BB4-EF49-4EDD-B98E-876CD6826D75}"/>
              </a:ext>
            </a:extLst>
          </p:cNvPr>
          <p:cNvSpPr/>
          <p:nvPr/>
        </p:nvSpPr>
        <p:spPr bwMode="auto">
          <a:xfrm>
            <a:off x="2027815" y="5938221"/>
            <a:ext cx="4068185" cy="53788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gradFill>
                  <a:gsLst>
                    <a:gs pos="0">
                      <a:srgbClr val="FFFFFF"/>
                    </a:gs>
                    <a:gs pos="100000">
                      <a:srgbClr val="FFFFFF"/>
                    </a:gs>
                  </a:gsLst>
                  <a:lin ang="5400000" scaled="0"/>
                </a:gradFill>
                <a:ea typeface="Segoe UI" pitchFamily="34" charset="0"/>
                <a:cs typeface="Segoe UI" pitchFamily="34" charset="0"/>
              </a:rPr>
              <a:t>Storage</a:t>
            </a:r>
          </a:p>
        </p:txBody>
      </p:sp>
      <p:sp>
        <p:nvSpPr>
          <p:cNvPr id="7" name="Rectangle 6">
            <a:extLst>
              <a:ext uri="{FF2B5EF4-FFF2-40B4-BE49-F238E27FC236}">
                <a16:creationId xmlns:a16="http://schemas.microsoft.com/office/drawing/2014/main" id="{0EEA2894-9828-4FCD-A96D-CA6700FD9F9B}"/>
              </a:ext>
            </a:extLst>
          </p:cNvPr>
          <p:cNvSpPr/>
          <p:nvPr/>
        </p:nvSpPr>
        <p:spPr bwMode="auto">
          <a:xfrm>
            <a:off x="2014367" y="2758554"/>
            <a:ext cx="8513784" cy="53788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gradFill>
                  <a:gsLst>
                    <a:gs pos="0">
                      <a:srgbClr val="FFFFFF"/>
                    </a:gs>
                    <a:gs pos="100000">
                      <a:srgbClr val="FFFFFF"/>
                    </a:gs>
                  </a:gsLst>
                  <a:lin ang="5400000" scaled="0"/>
                </a:gradFill>
                <a:ea typeface="Segoe UI" pitchFamily="34" charset="0"/>
                <a:cs typeface="Segoe UI" pitchFamily="34" charset="0"/>
              </a:rPr>
              <a:t>Transaction Coordinators</a:t>
            </a:r>
          </a:p>
        </p:txBody>
      </p:sp>
      <p:sp>
        <p:nvSpPr>
          <p:cNvPr id="8" name="Rectangle 7">
            <a:extLst>
              <a:ext uri="{FF2B5EF4-FFF2-40B4-BE49-F238E27FC236}">
                <a16:creationId xmlns:a16="http://schemas.microsoft.com/office/drawing/2014/main" id="{2B85AAD9-BDF7-4DCC-9D82-115F8A025651}"/>
              </a:ext>
            </a:extLst>
          </p:cNvPr>
          <p:cNvSpPr/>
          <p:nvPr/>
        </p:nvSpPr>
        <p:spPr bwMode="auto">
          <a:xfrm>
            <a:off x="2027813" y="3725037"/>
            <a:ext cx="4068186" cy="55379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gradFill>
                  <a:gsLst>
                    <a:gs pos="0">
                      <a:srgbClr val="FFFFFF"/>
                    </a:gs>
                    <a:gs pos="100000">
                      <a:srgbClr val="FFFFFF"/>
                    </a:gs>
                  </a:gsLst>
                  <a:lin ang="5400000" scaled="0"/>
                </a:gradFill>
                <a:ea typeface="Segoe UI" pitchFamily="34" charset="0"/>
                <a:cs typeface="Segoe UI" pitchFamily="34" charset="0"/>
              </a:rPr>
              <a:t>Read / write request queue</a:t>
            </a:r>
          </a:p>
        </p:txBody>
      </p:sp>
      <p:sp>
        <p:nvSpPr>
          <p:cNvPr id="9" name="Rectangle 8">
            <a:extLst>
              <a:ext uri="{FF2B5EF4-FFF2-40B4-BE49-F238E27FC236}">
                <a16:creationId xmlns:a16="http://schemas.microsoft.com/office/drawing/2014/main" id="{7DED61A6-1365-45A0-AB7A-ACB7ADD7BCAF}"/>
              </a:ext>
            </a:extLst>
          </p:cNvPr>
          <p:cNvSpPr/>
          <p:nvPr/>
        </p:nvSpPr>
        <p:spPr bwMode="auto">
          <a:xfrm>
            <a:off x="6459965" y="3732991"/>
            <a:ext cx="4068186" cy="53788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gradFill>
                  <a:gsLst>
                    <a:gs pos="0">
                      <a:srgbClr val="FFFFFF"/>
                    </a:gs>
                    <a:gs pos="100000">
                      <a:srgbClr val="FFFFFF"/>
                    </a:gs>
                  </a:gsLst>
                  <a:lin ang="5400000" scaled="0"/>
                </a:gradFill>
                <a:ea typeface="Segoe UI" pitchFamily="34" charset="0"/>
                <a:cs typeface="Segoe UI" pitchFamily="34" charset="0"/>
              </a:rPr>
              <a:t>Validation request queue</a:t>
            </a:r>
          </a:p>
        </p:txBody>
      </p:sp>
      <p:sp>
        <p:nvSpPr>
          <p:cNvPr id="10" name="Rectangle 9">
            <a:extLst>
              <a:ext uri="{FF2B5EF4-FFF2-40B4-BE49-F238E27FC236}">
                <a16:creationId xmlns:a16="http://schemas.microsoft.com/office/drawing/2014/main" id="{ACEFCAD2-4178-4825-8D58-66403C4E7573}"/>
              </a:ext>
            </a:extLst>
          </p:cNvPr>
          <p:cNvSpPr/>
          <p:nvPr/>
        </p:nvSpPr>
        <p:spPr bwMode="auto">
          <a:xfrm>
            <a:off x="6459965" y="5938221"/>
            <a:ext cx="4068186" cy="53788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gradFill>
                  <a:gsLst>
                    <a:gs pos="0">
                      <a:srgbClr val="FFFFFF"/>
                    </a:gs>
                    <a:gs pos="100000">
                      <a:srgbClr val="FFFFFF"/>
                    </a:gs>
                  </a:gsLst>
                  <a:lin ang="5400000" scaled="0"/>
                </a:gradFill>
                <a:ea typeface="Segoe UI" pitchFamily="34" charset="0"/>
                <a:cs typeface="Segoe UI" pitchFamily="34" charset="0"/>
              </a:rPr>
              <a:t>Validation</a:t>
            </a:r>
          </a:p>
        </p:txBody>
      </p:sp>
      <p:sp>
        <p:nvSpPr>
          <p:cNvPr id="11" name="Rectangle 10">
            <a:extLst>
              <a:ext uri="{FF2B5EF4-FFF2-40B4-BE49-F238E27FC236}">
                <a16:creationId xmlns:a16="http://schemas.microsoft.com/office/drawing/2014/main" id="{D2DFDAA5-92F9-4214-9202-505615FBB008}"/>
              </a:ext>
            </a:extLst>
          </p:cNvPr>
          <p:cNvSpPr/>
          <p:nvPr/>
        </p:nvSpPr>
        <p:spPr bwMode="auto">
          <a:xfrm>
            <a:off x="2027813" y="4699739"/>
            <a:ext cx="4068186" cy="850751"/>
          </a:xfrm>
          <a:prstGeom prst="rect">
            <a:avLst/>
          </a:prstGeom>
          <a:solidFill>
            <a:schemeClr val="tx2">
              <a:lumMod val="10000"/>
              <a:lumOff val="90000"/>
            </a:schemeClr>
          </a:solidFill>
          <a:ln w="381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solidFill>
                  <a:schemeClr val="bg2"/>
                </a:solidFill>
                <a:ea typeface="Segoe UI" pitchFamily="34" charset="0"/>
                <a:cs typeface="Segoe UI" pitchFamily="34" charset="0"/>
              </a:rPr>
              <a:t>Batch and reorder R/W operations</a:t>
            </a:r>
          </a:p>
        </p:txBody>
      </p:sp>
      <p:sp>
        <p:nvSpPr>
          <p:cNvPr id="12" name="Rectangle 11">
            <a:extLst>
              <a:ext uri="{FF2B5EF4-FFF2-40B4-BE49-F238E27FC236}">
                <a16:creationId xmlns:a16="http://schemas.microsoft.com/office/drawing/2014/main" id="{CCA47850-BD56-4AC8-8199-5659126CABB2}"/>
              </a:ext>
            </a:extLst>
          </p:cNvPr>
          <p:cNvSpPr/>
          <p:nvPr/>
        </p:nvSpPr>
        <p:spPr bwMode="auto">
          <a:xfrm>
            <a:off x="6459965" y="4699739"/>
            <a:ext cx="4068186" cy="850751"/>
          </a:xfrm>
          <a:prstGeom prst="rect">
            <a:avLst/>
          </a:prstGeom>
          <a:solidFill>
            <a:schemeClr val="accent4">
              <a:lumMod val="20000"/>
              <a:lumOff val="80000"/>
            </a:schemeClr>
          </a:solidFill>
          <a:ln w="381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solidFill>
                  <a:schemeClr val="accent3"/>
                </a:solidFill>
                <a:ea typeface="Segoe UI" pitchFamily="34" charset="0"/>
                <a:cs typeface="Segoe UI" pitchFamily="34" charset="0"/>
              </a:rPr>
              <a:t>Batch and reorder transactions</a:t>
            </a:r>
          </a:p>
        </p:txBody>
      </p:sp>
      <p:sp>
        <p:nvSpPr>
          <p:cNvPr id="13" name="Arrow: Down 12">
            <a:extLst>
              <a:ext uri="{FF2B5EF4-FFF2-40B4-BE49-F238E27FC236}">
                <a16:creationId xmlns:a16="http://schemas.microsoft.com/office/drawing/2014/main" id="{D01F5468-0FC0-49A6-A03F-092F9158D152}"/>
              </a:ext>
            </a:extLst>
          </p:cNvPr>
          <p:cNvSpPr/>
          <p:nvPr/>
        </p:nvSpPr>
        <p:spPr bwMode="auto">
          <a:xfrm>
            <a:off x="3879924" y="3375112"/>
            <a:ext cx="527124" cy="296037"/>
          </a:xfrm>
          <a:prstGeom prst="down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1"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Arrow: Down 13">
            <a:extLst>
              <a:ext uri="{FF2B5EF4-FFF2-40B4-BE49-F238E27FC236}">
                <a16:creationId xmlns:a16="http://schemas.microsoft.com/office/drawing/2014/main" id="{C13F1BFA-622D-409E-8770-F70529714C3B}"/>
              </a:ext>
            </a:extLst>
          </p:cNvPr>
          <p:cNvSpPr/>
          <p:nvPr/>
        </p:nvSpPr>
        <p:spPr bwMode="auto">
          <a:xfrm>
            <a:off x="8312075" y="3376267"/>
            <a:ext cx="527124" cy="296037"/>
          </a:xfrm>
          <a:prstGeom prst="down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1"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Arrow: Down 14">
            <a:extLst>
              <a:ext uri="{FF2B5EF4-FFF2-40B4-BE49-F238E27FC236}">
                <a16:creationId xmlns:a16="http://schemas.microsoft.com/office/drawing/2014/main" id="{3DB6AE22-062F-4715-AC99-16FF3B922FE8}"/>
              </a:ext>
            </a:extLst>
          </p:cNvPr>
          <p:cNvSpPr/>
          <p:nvPr/>
        </p:nvSpPr>
        <p:spPr bwMode="auto">
          <a:xfrm>
            <a:off x="8312075" y="4357855"/>
            <a:ext cx="527124" cy="296037"/>
          </a:xfrm>
          <a:prstGeom prst="down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1" dirty="0" err="1">
              <a:gradFill>
                <a:gsLst>
                  <a:gs pos="0">
                    <a:srgbClr val="FFFFFF"/>
                  </a:gs>
                  <a:gs pos="100000">
                    <a:srgbClr val="FFFFFF"/>
                  </a:gs>
                </a:gsLst>
                <a:lin ang="5400000" scaled="0"/>
              </a:gradFill>
              <a:ea typeface="Segoe UI" pitchFamily="34" charset="0"/>
              <a:cs typeface="Segoe UI" pitchFamily="34" charset="0"/>
            </a:endParaRPr>
          </a:p>
        </p:txBody>
      </p:sp>
      <p:sp>
        <p:nvSpPr>
          <p:cNvPr id="16" name="Arrow: Down 15">
            <a:extLst>
              <a:ext uri="{FF2B5EF4-FFF2-40B4-BE49-F238E27FC236}">
                <a16:creationId xmlns:a16="http://schemas.microsoft.com/office/drawing/2014/main" id="{51858ADF-ED78-4DDA-A115-563A9447649F}"/>
              </a:ext>
            </a:extLst>
          </p:cNvPr>
          <p:cNvSpPr/>
          <p:nvPr/>
        </p:nvSpPr>
        <p:spPr bwMode="auto">
          <a:xfrm>
            <a:off x="8312075" y="5642184"/>
            <a:ext cx="527124" cy="296037"/>
          </a:xfrm>
          <a:prstGeom prst="down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1" dirty="0" err="1">
              <a:gradFill>
                <a:gsLst>
                  <a:gs pos="0">
                    <a:srgbClr val="FFFFFF"/>
                  </a:gs>
                  <a:gs pos="100000">
                    <a:srgbClr val="FFFFFF"/>
                  </a:gs>
                </a:gsLst>
                <a:lin ang="5400000" scaled="0"/>
              </a:gradFill>
              <a:ea typeface="Segoe UI" pitchFamily="34" charset="0"/>
              <a:cs typeface="Segoe UI" pitchFamily="34" charset="0"/>
            </a:endParaRPr>
          </a:p>
        </p:txBody>
      </p:sp>
      <p:sp>
        <p:nvSpPr>
          <p:cNvPr id="17" name="Arrow: Down 16">
            <a:extLst>
              <a:ext uri="{FF2B5EF4-FFF2-40B4-BE49-F238E27FC236}">
                <a16:creationId xmlns:a16="http://schemas.microsoft.com/office/drawing/2014/main" id="{D4F2E22C-A630-4BEE-A453-31221EDD6B92}"/>
              </a:ext>
            </a:extLst>
          </p:cNvPr>
          <p:cNvSpPr/>
          <p:nvPr/>
        </p:nvSpPr>
        <p:spPr bwMode="auto">
          <a:xfrm>
            <a:off x="3881716" y="4368159"/>
            <a:ext cx="527124" cy="296037"/>
          </a:xfrm>
          <a:prstGeom prst="down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1" dirty="0" err="1">
              <a:gradFill>
                <a:gsLst>
                  <a:gs pos="0">
                    <a:srgbClr val="FFFFFF"/>
                  </a:gs>
                  <a:gs pos="100000">
                    <a:srgbClr val="FFFFFF"/>
                  </a:gs>
                </a:gsLst>
                <a:lin ang="5400000" scaled="0"/>
              </a:gradFill>
              <a:ea typeface="Segoe UI" pitchFamily="34" charset="0"/>
              <a:cs typeface="Segoe UI" pitchFamily="34" charset="0"/>
            </a:endParaRPr>
          </a:p>
        </p:txBody>
      </p:sp>
      <p:sp>
        <p:nvSpPr>
          <p:cNvPr id="18" name="Arrow: Down 17">
            <a:extLst>
              <a:ext uri="{FF2B5EF4-FFF2-40B4-BE49-F238E27FC236}">
                <a16:creationId xmlns:a16="http://schemas.microsoft.com/office/drawing/2014/main" id="{013F757C-714F-4447-8CAF-511FDA4B6CF6}"/>
              </a:ext>
            </a:extLst>
          </p:cNvPr>
          <p:cNvSpPr/>
          <p:nvPr/>
        </p:nvSpPr>
        <p:spPr bwMode="auto">
          <a:xfrm>
            <a:off x="3879924" y="5604053"/>
            <a:ext cx="527124" cy="296037"/>
          </a:xfrm>
          <a:prstGeom prst="down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1" dirty="0" err="1">
              <a:gradFill>
                <a:gsLst>
                  <a:gs pos="0">
                    <a:srgbClr val="FFFFFF"/>
                  </a:gs>
                  <a:gs pos="100000">
                    <a:srgbClr val="FFFFFF"/>
                  </a:gs>
                </a:gsLst>
                <a:lin ang="5400000" scaled="0"/>
              </a:gradFill>
              <a:ea typeface="Segoe UI" pitchFamily="34" charset="0"/>
              <a:cs typeface="Segoe UI" pitchFamily="34" charset="0"/>
            </a:endParaRPr>
          </a:p>
        </p:txBody>
      </p:sp>
      <p:sp>
        <p:nvSpPr>
          <p:cNvPr id="19" name="Arrow: Curved Right 18">
            <a:extLst>
              <a:ext uri="{FF2B5EF4-FFF2-40B4-BE49-F238E27FC236}">
                <a16:creationId xmlns:a16="http://schemas.microsoft.com/office/drawing/2014/main" id="{5A4E6FCC-5A43-4C35-8B66-4E8DBD6C46DA}"/>
              </a:ext>
            </a:extLst>
          </p:cNvPr>
          <p:cNvSpPr/>
          <p:nvPr/>
        </p:nvSpPr>
        <p:spPr bwMode="auto">
          <a:xfrm rot="10800000">
            <a:off x="10761228" y="2893807"/>
            <a:ext cx="631119" cy="3410174"/>
          </a:xfrm>
          <a:prstGeom prst="curvedRight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1" dirty="0" err="1">
              <a:gradFill>
                <a:gsLst>
                  <a:gs pos="0">
                    <a:srgbClr val="FFFFFF"/>
                  </a:gs>
                  <a:gs pos="100000">
                    <a:srgbClr val="FFFFFF"/>
                  </a:gs>
                </a:gsLst>
                <a:lin ang="5400000" scaled="0"/>
              </a:gradFill>
              <a:ea typeface="Segoe UI" pitchFamily="34" charset="0"/>
              <a:cs typeface="Segoe UI" pitchFamily="34" charset="0"/>
            </a:endParaRPr>
          </a:p>
        </p:txBody>
      </p:sp>
      <p:sp>
        <p:nvSpPr>
          <p:cNvPr id="21" name="Arrow: Curved Left 20">
            <a:extLst>
              <a:ext uri="{FF2B5EF4-FFF2-40B4-BE49-F238E27FC236}">
                <a16:creationId xmlns:a16="http://schemas.microsoft.com/office/drawing/2014/main" id="{225312F9-7387-4155-AD2C-D44D4E0CC8D2}"/>
              </a:ext>
            </a:extLst>
          </p:cNvPr>
          <p:cNvSpPr/>
          <p:nvPr/>
        </p:nvSpPr>
        <p:spPr bwMode="auto">
          <a:xfrm rot="10800000">
            <a:off x="1146578" y="2893808"/>
            <a:ext cx="631120" cy="3410174"/>
          </a:xfrm>
          <a:prstGeom prst="curvedLeft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1" dirty="0" err="1">
              <a:gradFill>
                <a:gsLst>
                  <a:gs pos="0">
                    <a:srgbClr val="FFFFFF"/>
                  </a:gs>
                  <a:gs pos="100000">
                    <a:srgbClr val="FFFFFF"/>
                  </a:gs>
                </a:gsLst>
                <a:lin ang="5400000" scaled="0"/>
              </a:gradFill>
              <a:ea typeface="Segoe UI" pitchFamily="34" charset="0"/>
              <a:cs typeface="Segoe UI" pitchFamily="34" charset="0"/>
            </a:endParaRPr>
          </a:p>
        </p:txBody>
      </p:sp>
      <p:sp>
        <p:nvSpPr>
          <p:cNvPr id="24" name="Arrow: Down 23">
            <a:extLst>
              <a:ext uri="{FF2B5EF4-FFF2-40B4-BE49-F238E27FC236}">
                <a16:creationId xmlns:a16="http://schemas.microsoft.com/office/drawing/2014/main" id="{1991FBD2-6A35-47F2-AFEF-42BDA3F8E856}"/>
              </a:ext>
            </a:extLst>
          </p:cNvPr>
          <p:cNvSpPr/>
          <p:nvPr/>
        </p:nvSpPr>
        <p:spPr bwMode="auto">
          <a:xfrm>
            <a:off x="4469802" y="1877744"/>
            <a:ext cx="548640" cy="297948"/>
          </a:xfrm>
          <a:prstGeom prst="down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1" dirty="0" err="1">
              <a:gradFill>
                <a:gsLst>
                  <a:gs pos="0">
                    <a:srgbClr val="FFFFFF"/>
                  </a:gs>
                  <a:gs pos="100000">
                    <a:srgbClr val="FFFFFF"/>
                  </a:gs>
                </a:gsLst>
                <a:lin ang="5400000" scaled="0"/>
              </a:gradFill>
              <a:ea typeface="Segoe UI" pitchFamily="34" charset="0"/>
              <a:cs typeface="Segoe UI" pitchFamily="34" charset="0"/>
            </a:endParaRPr>
          </a:p>
        </p:txBody>
      </p:sp>
      <p:sp>
        <p:nvSpPr>
          <p:cNvPr id="25" name="Arrow: Up 24">
            <a:extLst>
              <a:ext uri="{FF2B5EF4-FFF2-40B4-BE49-F238E27FC236}">
                <a16:creationId xmlns:a16="http://schemas.microsoft.com/office/drawing/2014/main" id="{9034D862-3301-4FBC-9D37-00E974C6F0AF}"/>
              </a:ext>
            </a:extLst>
          </p:cNvPr>
          <p:cNvSpPr/>
          <p:nvPr/>
        </p:nvSpPr>
        <p:spPr bwMode="auto">
          <a:xfrm>
            <a:off x="7173560" y="1846474"/>
            <a:ext cx="548640" cy="297948"/>
          </a:xfrm>
          <a:prstGeom prst="up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1"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025618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5CE779-0E50-48FD-8060-6BAEB3704168}"/>
              </a:ext>
            </a:extLst>
          </p:cNvPr>
          <p:cNvSpPr>
            <a:spLocks noGrp="1"/>
          </p:cNvSpPr>
          <p:nvPr>
            <p:ph type="body" sz="quarter" idx="10"/>
          </p:nvPr>
        </p:nvSpPr>
        <p:spPr>
          <a:xfrm>
            <a:off x="269239" y="1189177"/>
            <a:ext cx="11653523" cy="5379312"/>
          </a:xfrm>
        </p:spPr>
        <p:txBody>
          <a:bodyPr>
            <a:normAutofit/>
          </a:bodyPr>
          <a:lstStyle/>
          <a:p>
            <a:r>
              <a:rPr lang="en-US" dirty="0"/>
              <a:t>Reordering transactions at clients</a:t>
            </a:r>
          </a:p>
          <a:p>
            <a:pPr lvl="1"/>
            <a:r>
              <a:rPr lang="en-US" dirty="0"/>
              <a:t>Prior work on static transaction scheduling</a:t>
            </a:r>
          </a:p>
          <a:p>
            <a:r>
              <a:rPr lang="en-US" b="1" i="1" dirty="0"/>
              <a:t>Reordering operations at storage</a:t>
            </a:r>
          </a:p>
          <a:p>
            <a:pPr lvl="1"/>
            <a:r>
              <a:rPr lang="en-US" dirty="0"/>
              <a:t>Reorder reads and writes to reduce stale reads</a:t>
            </a:r>
          </a:p>
          <a:p>
            <a:r>
              <a:rPr lang="en-US" b="1" i="1" dirty="0"/>
              <a:t>Reordering transactions at validation</a:t>
            </a:r>
          </a:p>
          <a:p>
            <a:pPr lvl="1"/>
            <a:r>
              <a:rPr lang="en-US" dirty="0"/>
              <a:t>Reorder transaction validation requests to reduce conflicts</a:t>
            </a:r>
          </a:p>
        </p:txBody>
      </p:sp>
      <p:sp>
        <p:nvSpPr>
          <p:cNvPr id="3" name="Title 2">
            <a:extLst>
              <a:ext uri="{FF2B5EF4-FFF2-40B4-BE49-F238E27FC236}">
                <a16:creationId xmlns:a16="http://schemas.microsoft.com/office/drawing/2014/main" id="{38797E4D-49B1-4A87-B30F-F5FBCB1D73EB}"/>
              </a:ext>
            </a:extLst>
          </p:cNvPr>
          <p:cNvSpPr>
            <a:spLocks noGrp="1"/>
          </p:cNvSpPr>
          <p:nvPr>
            <p:ph type="title"/>
          </p:nvPr>
        </p:nvSpPr>
        <p:spPr/>
        <p:txBody>
          <a:bodyPr/>
          <a:lstStyle/>
          <a:p>
            <a:r>
              <a:rPr lang="en-US" dirty="0"/>
              <a:t>Transaction and Operation Reordering</a:t>
            </a:r>
          </a:p>
        </p:txBody>
      </p:sp>
    </p:spTree>
    <p:extLst>
      <p:ext uri="{BB962C8B-B14F-4D97-AF65-F5344CB8AC3E}">
        <p14:creationId xmlns:p14="http://schemas.microsoft.com/office/powerpoint/2010/main" val="60960197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5CE779-0E50-48FD-8060-6BAEB3704168}"/>
              </a:ext>
            </a:extLst>
          </p:cNvPr>
          <p:cNvSpPr>
            <a:spLocks noGrp="1"/>
          </p:cNvSpPr>
          <p:nvPr>
            <p:ph type="body" sz="quarter" idx="10"/>
          </p:nvPr>
        </p:nvSpPr>
        <p:spPr>
          <a:xfrm>
            <a:off x="269239" y="1189177"/>
            <a:ext cx="11653523" cy="5379312"/>
          </a:xfrm>
        </p:spPr>
        <p:txBody>
          <a:bodyPr>
            <a:normAutofit/>
          </a:bodyPr>
          <a:lstStyle/>
          <a:p>
            <a:r>
              <a:rPr lang="en-US" dirty="0"/>
              <a:t>Reordering transactions at clients</a:t>
            </a:r>
          </a:p>
          <a:p>
            <a:pPr lvl="1"/>
            <a:r>
              <a:rPr lang="en-US" dirty="0"/>
              <a:t>Prior work on static transaction scheduling</a:t>
            </a:r>
          </a:p>
          <a:p>
            <a:r>
              <a:rPr lang="en-US" b="1" i="1" dirty="0"/>
              <a:t>Reordering operations at storage</a:t>
            </a:r>
          </a:p>
          <a:p>
            <a:pPr lvl="1"/>
            <a:r>
              <a:rPr lang="en-US" dirty="0"/>
              <a:t>Reorder reads and writes to reduce stale reads</a:t>
            </a:r>
          </a:p>
          <a:p>
            <a:r>
              <a:rPr lang="en-US" b="1" i="1" dirty="0">
                <a:solidFill>
                  <a:schemeClr val="accent6"/>
                </a:solidFill>
              </a:rPr>
              <a:t>Reordering transactions at validation</a:t>
            </a:r>
          </a:p>
          <a:p>
            <a:pPr lvl="1"/>
            <a:r>
              <a:rPr lang="en-US" dirty="0"/>
              <a:t>Reorder transaction validation requests to reduce conflicts</a:t>
            </a:r>
          </a:p>
        </p:txBody>
      </p:sp>
      <p:sp>
        <p:nvSpPr>
          <p:cNvPr id="3" name="Title 2">
            <a:extLst>
              <a:ext uri="{FF2B5EF4-FFF2-40B4-BE49-F238E27FC236}">
                <a16:creationId xmlns:a16="http://schemas.microsoft.com/office/drawing/2014/main" id="{38797E4D-49B1-4A87-B30F-F5FBCB1D73EB}"/>
              </a:ext>
            </a:extLst>
          </p:cNvPr>
          <p:cNvSpPr>
            <a:spLocks noGrp="1"/>
          </p:cNvSpPr>
          <p:nvPr>
            <p:ph type="title"/>
          </p:nvPr>
        </p:nvSpPr>
        <p:spPr/>
        <p:txBody>
          <a:bodyPr/>
          <a:lstStyle/>
          <a:p>
            <a:r>
              <a:rPr lang="en-US" dirty="0"/>
              <a:t>Transaction and Operation Reordering</a:t>
            </a:r>
          </a:p>
        </p:txBody>
      </p:sp>
    </p:spTree>
    <p:extLst>
      <p:ext uri="{BB962C8B-B14F-4D97-AF65-F5344CB8AC3E}">
        <p14:creationId xmlns:p14="http://schemas.microsoft.com/office/powerpoint/2010/main" val="179943777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C2C474AD-191E-49CB-ABA5-E5EFF1873546}"/>
                  </a:ext>
                </a:extLst>
              </p:cNvPr>
              <p:cNvSpPr>
                <a:spLocks noGrp="1"/>
              </p:cNvSpPr>
              <p:nvPr>
                <p:ph type="body" sz="quarter" idx="10"/>
              </p:nvPr>
            </p:nvSpPr>
            <p:spPr>
              <a:xfrm>
                <a:off x="269239" y="1189177"/>
                <a:ext cx="11653523" cy="5297684"/>
              </a:xfrm>
            </p:spPr>
            <p:txBody>
              <a:bodyPr>
                <a:normAutofit/>
              </a:bodyPr>
              <a:lstStyle/>
              <a:p>
                <a:r>
                  <a:rPr lang="en-US" dirty="0"/>
                  <a:t>Goal: Find a serialization order with the least number of aborts</a:t>
                </a:r>
              </a:p>
              <a:p>
                <a:r>
                  <a:rPr lang="en-US" dirty="0"/>
                  <a:t>Given a batch of transactions </a:t>
                </a:r>
                <a14:m>
                  <m:oMath xmlns:m="http://schemas.openxmlformats.org/officeDocument/2006/math">
                    <m:r>
                      <a:rPr lang="en-US" b="0" i="1" dirty="0" smtClean="0">
                        <a:latin typeface="Cambria Math" panose="02040503050406030204" pitchFamily="18" charset="0"/>
                      </a:rPr>
                      <m:t>𝐵</m:t>
                    </m:r>
                  </m:oMath>
                </a14:m>
                <a:r>
                  <a:rPr lang="en-US" dirty="0"/>
                  <a:t>, construct subset </a:t>
                </a:r>
                <a14:m>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𝐵</m:t>
                        </m:r>
                      </m:e>
                      <m:sup>
                        <m:r>
                          <a:rPr lang="en-US" b="0" i="1" dirty="0" smtClean="0">
                            <a:latin typeface="Cambria Math" panose="02040503050406030204" pitchFamily="18" charset="0"/>
                          </a:rPr>
                          <m:t>′</m:t>
                        </m:r>
                      </m:sup>
                    </m:sSup>
                    <m:r>
                      <a:rPr lang="en-US" b="0" i="1" dirty="0" smtClean="0">
                        <a:latin typeface="Cambria Math" panose="02040503050406030204" pitchFamily="18" charset="0"/>
                      </a:rPr>
                      <m:t>⊆</m:t>
                    </m:r>
                    <m:r>
                      <a:rPr lang="en-US" b="0" i="1" dirty="0" smtClean="0">
                        <a:latin typeface="Cambria Math" panose="02040503050406030204" pitchFamily="18" charset="0"/>
                      </a:rPr>
                      <m:t>𝐵</m:t>
                    </m:r>
                  </m:oMath>
                </a14:m>
                <a:r>
                  <a:rPr lang="en-US" dirty="0"/>
                  <a:t>, such that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m:t>
                        </m:r>
                      </m:sup>
                    </m:sSup>
                  </m:oMath>
                </a14:m>
                <a:r>
                  <a:rPr lang="en-US" i="1" dirty="0"/>
                  <a:t> </a:t>
                </a:r>
                <a:r>
                  <a:rPr lang="en-US" dirty="0"/>
                  <a:t>is serializable and </a:t>
                </a:r>
                <a14:m>
                  <m:oMath xmlns:m="http://schemas.openxmlformats.org/officeDocument/2006/math">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US" dirty="0"/>
                  <a:t> is maximal among all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dirty="0"/>
              </a:p>
              <a:p>
                <a:pPr lvl="1"/>
                <a:r>
                  <a:rPr lang="en-US" b="0" dirty="0"/>
                  <a:t>The number of aborts is minimized within the batch if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US" dirty="0"/>
                  <a:t> is maximal</a:t>
                </a:r>
              </a:p>
              <a:p>
                <a:r>
                  <a:rPr lang="en-US" dirty="0"/>
                  <a:t>How to decide if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is serializable and how to construct a serialization order for transactions in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a:t>
                </a:r>
              </a:p>
              <a:p>
                <a:pPr marL="0" indent="0">
                  <a:buNone/>
                </a:pPr>
                <a:endParaRPr lang="en-US" dirty="0"/>
              </a:p>
            </p:txBody>
          </p:sp>
        </mc:Choice>
        <mc:Fallback xmlns="">
          <p:sp>
            <p:nvSpPr>
              <p:cNvPr id="2" name="Text Placeholder 1">
                <a:extLst>
                  <a:ext uri="{FF2B5EF4-FFF2-40B4-BE49-F238E27FC236}">
                    <a16:creationId xmlns:a16="http://schemas.microsoft.com/office/drawing/2014/main" id="{C2C474AD-191E-49CB-ABA5-E5EFF1873546}"/>
                  </a:ext>
                </a:extLst>
              </p:cNvPr>
              <p:cNvSpPr>
                <a:spLocks noGrp="1" noRot="1" noChangeAspect="1" noMove="1" noResize="1" noEditPoints="1" noAdjustHandles="1" noChangeArrowheads="1" noChangeShapeType="1" noTextEdit="1"/>
              </p:cNvSpPr>
              <p:nvPr>
                <p:ph type="body" sz="quarter" idx="10"/>
              </p:nvPr>
            </p:nvSpPr>
            <p:spPr>
              <a:xfrm>
                <a:off x="269239" y="1189177"/>
                <a:ext cx="11653523" cy="5297684"/>
              </a:xfrm>
              <a:blipFill>
                <a:blip r:embed="rId3"/>
                <a:stretch>
                  <a:fillRect l="-94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CC5B3BD-6B4B-4C80-B851-146B68207188}"/>
              </a:ext>
            </a:extLst>
          </p:cNvPr>
          <p:cNvSpPr>
            <a:spLocks noGrp="1"/>
          </p:cNvSpPr>
          <p:nvPr>
            <p:ph type="title"/>
          </p:nvPr>
        </p:nvSpPr>
        <p:spPr/>
        <p:txBody>
          <a:bodyPr/>
          <a:lstStyle/>
          <a:p>
            <a:r>
              <a:rPr lang="en-US" dirty="0"/>
              <a:t>Transaction Reordering at Validation</a:t>
            </a:r>
          </a:p>
        </p:txBody>
      </p:sp>
    </p:spTree>
    <p:extLst>
      <p:ext uri="{BB962C8B-B14F-4D97-AF65-F5344CB8AC3E}">
        <p14:creationId xmlns:p14="http://schemas.microsoft.com/office/powerpoint/2010/main" val="4003044278"/>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2.5|16.5|20.8|2.7|91.7"/>
</p:tagLst>
</file>

<file path=ppt/tags/tag2.xml><?xml version="1.0" encoding="utf-8"?>
<p:tagLst xmlns:a="http://schemas.openxmlformats.org/drawingml/2006/main" xmlns:r="http://schemas.openxmlformats.org/officeDocument/2006/relationships" xmlns:p="http://schemas.openxmlformats.org/presentationml/2006/main">
  <p:tag name="TIMING" val="|1.3|0.4"/>
</p:tagLst>
</file>

<file path=ppt/theme/theme1.xml><?xml version="1.0" encoding="utf-8"?>
<a:theme xmlns:a="http://schemas.openxmlformats.org/drawingml/2006/main" name="MS Brand White 16-9_Dec-2013">
  <a:themeElements>
    <a:clrScheme name="Custom 57">
      <a:dk1>
        <a:srgbClr val="505050"/>
      </a:dk1>
      <a:lt1>
        <a:srgbClr val="FFFFFF"/>
      </a:lt1>
      <a:dk2>
        <a:srgbClr val="002050"/>
      </a:dk2>
      <a:lt2>
        <a:srgbClr val="0072C6"/>
      </a:lt2>
      <a:accent1>
        <a:srgbClr val="0072C6"/>
      </a:accent1>
      <a:accent2>
        <a:srgbClr val="00BCF2"/>
      </a:accent2>
      <a:accent3>
        <a:srgbClr val="008A00"/>
      </a:accent3>
      <a:accent4>
        <a:srgbClr val="7FBA00"/>
      </a:accent4>
      <a:accent5>
        <a:srgbClr val="68217A"/>
      </a:accent5>
      <a:accent6>
        <a:srgbClr val="DC3C00"/>
      </a:accent6>
      <a:hlink>
        <a:srgbClr val="00BCF2"/>
      </a:hlink>
      <a:folHlink>
        <a:srgbClr val="82CAFE"/>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VID_TT_BRAND_16-9_WHITE_Dec2013_PRELIM.potx" id="{3C825910-E241-4A9F-A328-6AC2DE27D4BB}" vid="{D9F5F194-A5AE-4351-8DA4-8121ACE344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7867195-f2b8-4ac2-b0b6-6bb73cb33af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7236</TotalTime>
  <Words>2747</Words>
  <Application>Microsoft Office PowerPoint</Application>
  <PresentationFormat>Widescreen</PresentationFormat>
  <Paragraphs>275</Paragraphs>
  <Slides>21</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Cambria Math</vt:lpstr>
      <vt:lpstr>Segoe UI</vt:lpstr>
      <vt:lpstr>Segoe UI Light</vt:lpstr>
      <vt:lpstr>Wingdings</vt:lpstr>
      <vt:lpstr>MS Brand White 16-9_Dec-2013</vt:lpstr>
      <vt:lpstr>Improving Optimistic Concurrency Control Through Transaction Batching and Operation Reordering</vt:lpstr>
      <vt:lpstr>Optimistic Concurrency Control (OCC)</vt:lpstr>
      <vt:lpstr>Conflicts in OCC</vt:lpstr>
      <vt:lpstr>Is T2 Destined to Abort, Really? </vt:lpstr>
      <vt:lpstr>Transaction Reordering in OCC</vt:lpstr>
      <vt:lpstr>A Life of a (Batched and Reordered) Transaction</vt:lpstr>
      <vt:lpstr>Transaction and Operation Reordering</vt:lpstr>
      <vt:lpstr>Transaction and Operation Reordering</vt:lpstr>
      <vt:lpstr>Transaction Reordering at Validation</vt:lpstr>
      <vt:lpstr>Constructing a serialization order</vt:lpstr>
      <vt:lpstr>Constructing the Maximal B′</vt:lpstr>
      <vt:lpstr>Greedy Algorithms</vt:lpstr>
      <vt:lpstr>Policies for Alternative Performance Goals</vt:lpstr>
      <vt:lpstr>Evaluation</vt:lpstr>
      <vt:lpstr>Write-Intensive Skewed YCSB</vt:lpstr>
      <vt:lpstr>Write-Intensive Skewed YCSB</vt:lpstr>
      <vt:lpstr>Optimize for Tail Latency</vt:lpstr>
      <vt:lpstr>Conclusion</vt:lpstr>
      <vt:lpstr>Backup Slides</vt:lpstr>
      <vt:lpstr>SCC-based Greedy Algorithm</vt:lpstr>
      <vt:lpstr>Example: SCC-based Greedy Algorithm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Optimistic Concurrency Control by Transaction Batching and Operation Reordering</dc:title>
  <dc:creator>Bailu Ding</dc:creator>
  <cp:lastModifiedBy>Bailu Ding</cp:lastModifiedBy>
  <cp:revision>1</cp:revision>
  <dcterms:created xsi:type="dcterms:W3CDTF">2019-02-04T22:22:19Z</dcterms:created>
  <dcterms:modified xsi:type="dcterms:W3CDTF">2025-04-19T00:25:45Z</dcterms:modified>
</cp:coreProperties>
</file>